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17"/>
  </p:notesMasterIdLst>
  <p:sldIdLst>
    <p:sldId id="257" r:id="rId2"/>
    <p:sldId id="281" r:id="rId3"/>
    <p:sldId id="258" r:id="rId4"/>
    <p:sldId id="259" r:id="rId5"/>
    <p:sldId id="304" r:id="rId6"/>
    <p:sldId id="305" r:id="rId7"/>
    <p:sldId id="307" r:id="rId8"/>
    <p:sldId id="308" r:id="rId9"/>
    <p:sldId id="303" r:id="rId10"/>
    <p:sldId id="261" r:id="rId11"/>
    <p:sldId id="262" r:id="rId12"/>
    <p:sldId id="306" r:id="rId13"/>
    <p:sldId id="270" r:id="rId14"/>
    <p:sldId id="288" r:id="rId15"/>
    <p:sldId id="280" r:id="rId16"/>
  </p:sldIdLst>
  <p:sldSz cx="9144000" cy="5143500" type="screen16x9"/>
  <p:notesSz cx="6858000" cy="9144000"/>
  <p:embeddedFontLst>
    <p:embeddedFont>
      <p:font typeface="Arial Black" panose="020B0A04020102020204" pitchFamily="34" charset="0"/>
      <p:bold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8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7" d="100"/>
          <a:sy n="107" d="100"/>
        </p:scale>
        <p:origin x="77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6"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863893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1048586" name="Google Shape;2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7" name="Google Shape;2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48596"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7"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01"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2"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10"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1"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1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38"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9"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1048674" name="Google Shape;514;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5" name="Google Shape;515;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9182248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4074885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8062169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814815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50638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25215557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6324478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826702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62"/>
        <p:cNvGrpSpPr/>
        <p:nvPr/>
      </p:nvGrpSpPr>
      <p:grpSpPr>
        <a:xfrm>
          <a:off x="0" y="0"/>
          <a:ext cx="0" cy="0"/>
          <a:chOff x="0" y="0"/>
          <a:chExt cx="0" cy="0"/>
        </a:xfrm>
      </p:grpSpPr>
      <p:sp>
        <p:nvSpPr>
          <p:cNvPr id="1048579" name="Google Shape;63;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935168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1048590" name="Google Shape;24;p5"/>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
        <p:nvSpPr>
          <p:cNvPr id="1048591" name="Google Shape;25;p5"/>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lvl1pPr>
            <a:lvl2pPr marL="914400" lvl="1" indent="-381000" rtl="0">
              <a:spcBef>
                <a:spcPts val="800"/>
              </a:spcBef>
              <a:spcAft>
                <a:spcPts val="0"/>
              </a:spcAft>
              <a:buSzPts val="2400"/>
              <a:buChar char="⇾"/>
            </a:lvl2pPr>
            <a:lvl3pPr marL="1371600" lvl="2" indent="-381000" rtl="0">
              <a:spcBef>
                <a:spcPts val="800"/>
              </a:spcBef>
              <a:spcAft>
                <a:spcPts val="0"/>
              </a:spcAft>
              <a:buSzPts val="2400"/>
              <a:buChar char="￫"/>
            </a:lvl3pPr>
            <a:lvl4pPr marL="1828800" lvl="3" indent="-381000" rtl="0">
              <a:spcBef>
                <a:spcPts val="800"/>
              </a:spcBef>
              <a:spcAft>
                <a:spcPts val="0"/>
              </a:spcAft>
              <a:buSzPts val="2400"/>
              <a:buChar char="●"/>
            </a:lvl4pPr>
            <a:lvl5pPr marL="2286000" lvl="4" indent="-381000" rtl="0">
              <a:spcBef>
                <a:spcPts val="800"/>
              </a:spcBef>
              <a:spcAft>
                <a:spcPts val="0"/>
              </a:spcAft>
              <a:buSzPts val="2400"/>
              <a:buChar char="○"/>
            </a:lvl5pPr>
            <a:lvl6pPr marL="2743200" lvl="5" indent="-381000" rtl="0">
              <a:spcBef>
                <a:spcPts val="800"/>
              </a:spcBef>
              <a:spcAft>
                <a:spcPts val="0"/>
              </a:spcAft>
              <a:buSzPts val="2400"/>
              <a:buChar char="■"/>
            </a:lvl6pPr>
            <a:lvl7pPr marL="3200400" lvl="6" indent="-381000" rtl="0">
              <a:spcBef>
                <a:spcPts val="800"/>
              </a:spcBef>
              <a:spcAft>
                <a:spcPts val="0"/>
              </a:spcAft>
              <a:buSzPts val="2400"/>
              <a:buChar char="●"/>
            </a:lvl7pPr>
            <a:lvl8pPr marL="3657600" lvl="7" indent="-381000" rtl="0">
              <a:spcBef>
                <a:spcPts val="800"/>
              </a:spcBef>
              <a:spcAft>
                <a:spcPts val="0"/>
              </a:spcAft>
              <a:buSzPts val="2400"/>
              <a:buChar char="○"/>
            </a:lvl8pPr>
            <a:lvl9pPr marL="4114800" lvl="8" indent="-381000" rtl="0">
              <a:spcBef>
                <a:spcPts val="800"/>
              </a:spcBef>
              <a:spcAft>
                <a:spcPts val="800"/>
              </a:spcAft>
              <a:buSzPts val="2400"/>
              <a:buChar char="■"/>
            </a:lvl9pPr>
          </a:lstStyle>
          <a:p>
            <a:endParaRPr/>
          </a:p>
        </p:txBody>
      </p:sp>
      <p:sp>
        <p:nvSpPr>
          <p:cNvPr id="1048592"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98331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468619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5431797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387337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967427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6619485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6797986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3891899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93732521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12/19/2023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969081495"/>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Lst>
  <p:transition>
    <p:fade thruBlk="1"/>
  </p:transition>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1048581" name="TextBox 33"/>
          <p:cNvSpPr txBox="1"/>
          <p:nvPr/>
        </p:nvSpPr>
        <p:spPr>
          <a:xfrm>
            <a:off x="752560" y="1559583"/>
            <a:ext cx="7711710" cy="800219"/>
          </a:xfrm>
          <a:prstGeom prst="rect">
            <a:avLst/>
          </a:prstGeom>
          <a:noFill/>
        </p:spPr>
        <p:txBody>
          <a:bodyPr wrap="square">
            <a:spAutoFit/>
          </a:bodyPr>
          <a:lstStyle/>
          <a:p>
            <a:pPr algn="ctr"/>
            <a:r>
              <a:rPr lang="en-GB" sz="1600" b="1"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DEPARTMENT OF ARTIFICIAL INTELLIGENCE AND MACHINE LEARNING</a:t>
            </a:r>
          </a:p>
          <a:p>
            <a:pPr algn="ctr"/>
            <a:endParaRPr lang="en-US" sz="1600" b="1" dirty="0">
              <a:solidFill>
                <a:schemeClr val="tx1"/>
              </a:solidFill>
              <a:latin typeface="Times New Roman" panose="02020603050405020304" pitchFamily="18" charset="0"/>
              <a:cs typeface="Times New Roman" panose="02020603050405020304" pitchFamily="18" charset="0"/>
            </a:endParaRPr>
          </a:p>
          <a:p>
            <a:pPr algn="ctr"/>
            <a:r>
              <a:rPr lang="en-US" b="1" dirty="0">
                <a:solidFill>
                  <a:schemeClr val="tx1"/>
                </a:solidFill>
                <a:latin typeface="Times New Roman" panose="02020603050405020304" pitchFamily="18" charset="0"/>
                <a:cs typeface="Times New Roman" panose="02020603050405020304" pitchFamily="18" charset="0"/>
              </a:rPr>
              <a:t>PROJECT PRESENTATION ON</a:t>
            </a:r>
          </a:p>
        </p:txBody>
      </p:sp>
      <p:sp>
        <p:nvSpPr>
          <p:cNvPr id="1048582" name="TextBox 34"/>
          <p:cNvSpPr txBox="1"/>
          <p:nvPr/>
        </p:nvSpPr>
        <p:spPr>
          <a:xfrm>
            <a:off x="1143442" y="2338547"/>
            <a:ext cx="6637780" cy="338554"/>
          </a:xfrm>
          <a:prstGeom prst="rect">
            <a:avLst/>
          </a:prstGeom>
          <a:noFill/>
        </p:spPr>
        <p:txBody>
          <a:bodyPr wrap="square">
            <a:spAutoFit/>
          </a:bodyPr>
          <a:lstStyle/>
          <a:p>
            <a:pPr algn="ctr"/>
            <a:r>
              <a:rPr lang="en-US" sz="1600" b="1" dirty="0">
                <a:solidFill>
                  <a:srgbClr val="FF0000"/>
                </a:solidFill>
                <a:latin typeface="Times New Roman" pitchFamily="18" charset="0"/>
                <a:cs typeface="Times New Roman" pitchFamily="18" charset="0"/>
              </a:rPr>
              <a:t>   “</a:t>
            </a:r>
            <a:r>
              <a:rPr lang="en-GB" sz="1600" dirty="0">
                <a:solidFill>
                  <a:srgbClr val="FF0000"/>
                </a:solidFill>
              </a:rPr>
              <a:t>OLA RIDE REQUEST FORECAST USING ML</a:t>
            </a:r>
            <a:r>
              <a:rPr lang="en-US" sz="1600" b="1" dirty="0">
                <a:solidFill>
                  <a:srgbClr val="FF0000"/>
                </a:solidFill>
                <a:latin typeface="Times New Roman" pitchFamily="18" charset="0"/>
                <a:cs typeface="Times New Roman" pitchFamily="18" charset="0"/>
              </a:rPr>
              <a:t>”</a:t>
            </a:r>
          </a:p>
        </p:txBody>
      </p:sp>
      <p:sp>
        <p:nvSpPr>
          <p:cNvPr id="1048583" name="TextBox 35"/>
          <p:cNvSpPr txBox="1"/>
          <p:nvPr/>
        </p:nvSpPr>
        <p:spPr>
          <a:xfrm>
            <a:off x="604392" y="3773749"/>
            <a:ext cx="3353989" cy="615553"/>
          </a:xfrm>
          <a:prstGeom prst="rect">
            <a:avLst/>
          </a:prstGeom>
          <a:noFill/>
        </p:spPr>
        <p:txBody>
          <a:bodyPr wrap="square">
            <a:spAutoFit/>
          </a:bodyPr>
          <a:lstStyle/>
          <a:p>
            <a:pPr lvl="0" algn="ctr">
              <a:buClrTx/>
            </a:pPr>
            <a:r>
              <a:rPr lang="en-US" sz="1600" b="1" kern="1200" dirty="0">
                <a:solidFill>
                  <a:prstClr val="black"/>
                </a:solidFill>
                <a:latin typeface="Times New Roman" panose="02020603050405020304" pitchFamily="18" charset="0"/>
                <a:cs typeface="Times New Roman" panose="02020603050405020304" pitchFamily="18" charset="0"/>
              </a:rPr>
              <a:t>UNDER THE GUIDANCE OF :</a:t>
            </a:r>
          </a:p>
          <a:p>
            <a:pPr lvl="0" algn="ctr">
              <a:buClrTx/>
            </a:pPr>
            <a:r>
              <a:rPr lang="en-US" dirty="0">
                <a:latin typeface="Times New Roman" panose="02020603050405020304" pitchFamily="18" charset="0"/>
                <a:cs typeface="Times New Roman" panose="02020603050405020304" pitchFamily="18" charset="0"/>
              </a:rPr>
              <a:t>MRS. SUBHA MEENAKSHI S</a:t>
            </a:r>
          </a:p>
        </p:txBody>
      </p:sp>
      <p:sp>
        <p:nvSpPr>
          <p:cNvPr id="1048584" name="TextBox 36"/>
          <p:cNvSpPr txBox="1"/>
          <p:nvPr/>
        </p:nvSpPr>
        <p:spPr>
          <a:xfrm>
            <a:off x="6207071" y="3136363"/>
            <a:ext cx="1856027"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PRESENTED</a:t>
            </a:r>
            <a:r>
              <a:rPr kumimoji="0" lang="en-GB" sz="1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BY</a:t>
            </a:r>
            <a:r>
              <a:rPr kumimoji="0" lang="en-GB" sz="1600" b="1" i="0"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16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048585" name="TextBox 37"/>
          <p:cNvSpPr txBox="1"/>
          <p:nvPr/>
        </p:nvSpPr>
        <p:spPr>
          <a:xfrm>
            <a:off x="5897378" y="3453662"/>
            <a:ext cx="2791594" cy="1255728"/>
          </a:xfrm>
          <a:prstGeom prst="rect">
            <a:avLst/>
          </a:prstGeom>
          <a:noFill/>
        </p:spPr>
        <p:txBody>
          <a:bodyPr wrap="square">
            <a:spAutoFit/>
          </a:bodyPr>
          <a:lstStyle/>
          <a:p>
            <a:pPr marR="0" lvl="0" defTabSz="914400" rtl="0" eaLnBrk="1" fontAlgn="auto" latinLnBrk="0" hangingPunct="1">
              <a:lnSpc>
                <a:spcPct val="100000"/>
              </a:lnSpc>
              <a:spcBef>
                <a:spcPct val="20000"/>
              </a:spcBef>
              <a:spcAft>
                <a:spcPts val="0"/>
              </a:spcAft>
              <a:buClrTx/>
              <a:buSzTx/>
            </a:pPr>
            <a:r>
              <a:rPr lang="en-US" dirty="0">
                <a:solidFill>
                  <a:prstClr val="black"/>
                </a:solidFill>
                <a:latin typeface="Times New Roman" panose="02020603050405020304" pitchFamily="18" charset="0"/>
                <a:cs typeface="Times New Roman" panose="02020603050405020304" pitchFamily="18" charset="0"/>
              </a:rPr>
              <a:t>Dhruv Vashishtha(1BI20AI012)</a:t>
            </a:r>
          </a:p>
          <a:p>
            <a:pPr marR="0" lvl="0" defTabSz="914400" rtl="0" eaLnBrk="1" fontAlgn="auto" latinLnBrk="0" hangingPunct="1">
              <a:lnSpc>
                <a:spcPct val="100000"/>
              </a:lnSpc>
              <a:spcBef>
                <a:spcPct val="20000"/>
              </a:spcBef>
              <a:spcAft>
                <a:spcPts val="0"/>
              </a:spcAft>
              <a:buClrTx/>
              <a:buSzTx/>
            </a:pPr>
            <a:r>
              <a:rPr lang="en-US" kern="1200" dirty="0" err="1">
                <a:solidFill>
                  <a:prstClr val="black"/>
                </a:solidFill>
                <a:latin typeface="Times New Roman" panose="02020603050405020304" pitchFamily="18" charset="0"/>
                <a:ea typeface="+mn-ea"/>
                <a:cs typeface="Times New Roman" panose="02020603050405020304" pitchFamily="18" charset="0"/>
              </a:rPr>
              <a:t>Bhoogarv</a:t>
            </a:r>
            <a:r>
              <a:rPr lang="en-US" kern="1200" dirty="0">
                <a:solidFill>
                  <a:prstClr val="black"/>
                </a:solidFill>
                <a:latin typeface="Times New Roman" panose="02020603050405020304" pitchFamily="18" charset="0"/>
                <a:ea typeface="+mn-ea"/>
                <a:cs typeface="Times New Roman" panose="02020603050405020304" pitchFamily="18" charset="0"/>
              </a:rPr>
              <a:t> </a:t>
            </a:r>
            <a:r>
              <a:rPr lang="en-US" kern="1200" dirty="0" err="1">
                <a:solidFill>
                  <a:prstClr val="black"/>
                </a:solidFill>
                <a:latin typeface="Times New Roman" panose="02020603050405020304" pitchFamily="18" charset="0"/>
                <a:ea typeface="+mn-ea"/>
                <a:cs typeface="Times New Roman" panose="02020603050405020304" pitchFamily="18" charset="0"/>
              </a:rPr>
              <a:t>Maheshwary</a:t>
            </a:r>
            <a:r>
              <a:rPr lang="en-US" kern="1200" dirty="0">
                <a:solidFill>
                  <a:prstClr val="black"/>
                </a:solidFill>
                <a:latin typeface="Times New Roman" panose="02020603050405020304" pitchFamily="18" charset="0"/>
                <a:ea typeface="+mn-ea"/>
                <a:cs typeface="Times New Roman" panose="02020603050405020304" pitchFamily="18" charset="0"/>
              </a:rPr>
              <a:t>(1BI20AI008)</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2" name="Rectangle 1"/>
          <p:cNvSpPr/>
          <p:nvPr/>
        </p:nvSpPr>
        <p:spPr>
          <a:xfrm>
            <a:off x="1739788" y="468972"/>
            <a:ext cx="679241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BANGALORE INSTITUTE OF TECHNOLOGY</a:t>
            </a:r>
          </a:p>
        </p:txBody>
      </p:sp>
      <p:pic>
        <p:nvPicPr>
          <p:cNvPr id="9" name="Picture 8" descr="Description: C:\Users\Abhilash\Desktop\thumbnail.aspx.jpg"/>
          <p:cNvPicPr/>
          <p:nvPr/>
        </p:nvPicPr>
        <p:blipFill>
          <a:blip r:embed="rId3"/>
          <a:srcRect/>
          <a:stretch>
            <a:fillRect/>
          </a:stretch>
        </p:blipFill>
        <p:spPr bwMode="auto">
          <a:xfrm>
            <a:off x="543835" y="227215"/>
            <a:ext cx="782955" cy="914400"/>
          </a:xfrm>
          <a:prstGeom prst="rect">
            <a:avLst/>
          </a:prstGeom>
          <a:noFill/>
          <a:ln w="9525">
            <a:noFill/>
            <a:miter lim="800000"/>
            <a:headEnd/>
            <a:tailEnd/>
          </a:ln>
        </p:spPr>
      </p:pic>
      <p:sp>
        <p:nvSpPr>
          <p:cNvPr id="6" name="TextBox 35">
            <a:extLst>
              <a:ext uri="{FF2B5EF4-FFF2-40B4-BE49-F238E27FC236}">
                <a16:creationId xmlns:a16="http://schemas.microsoft.com/office/drawing/2014/main" id="{3A41BB10-B7A7-58F4-4F5D-9F73FDA0870E}"/>
              </a:ext>
            </a:extLst>
          </p:cNvPr>
          <p:cNvSpPr txBox="1"/>
          <p:nvPr/>
        </p:nvSpPr>
        <p:spPr>
          <a:xfrm>
            <a:off x="379528" y="3404417"/>
            <a:ext cx="3353989" cy="369332"/>
          </a:xfrm>
          <a:prstGeom prst="rect">
            <a:avLst/>
          </a:prstGeom>
          <a:noFill/>
        </p:spPr>
        <p:txBody>
          <a:bodyPr wrap="square">
            <a:spAutoFit/>
          </a:bodyPr>
          <a:lstStyle/>
          <a:p>
            <a:pPr lvl="0" algn="ctr">
              <a:buClrTx/>
            </a:pPr>
            <a:r>
              <a:rPr lang="en-US" dirty="0">
                <a:latin typeface="Times New Roman" panose="02020603050405020304" pitchFamily="18" charset="0"/>
                <a:cs typeface="Times New Roman" panose="02020603050405020304" pitchFamily="18" charset="0"/>
              </a:rPr>
              <a:t>Group No - 28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5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48583"/>
                                        </p:tgtEl>
                                        <p:attrNameLst>
                                          <p:attrName>style.visibility</p:attrName>
                                        </p:attrNameLst>
                                      </p:cBhvr>
                                      <p:to>
                                        <p:strVal val="visible"/>
                                      </p:to>
                                    </p:set>
                                    <p:animEffect transition="in" filter="fade">
                                      <p:cBhvr>
                                        <p:cTn id="11" dur="500"/>
                                        <p:tgtEl>
                                          <p:spTgt spid="104858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48584"/>
                                        </p:tgtEl>
                                        <p:attrNameLst>
                                          <p:attrName>style.visibility</p:attrName>
                                        </p:attrNameLst>
                                      </p:cBhvr>
                                      <p:to>
                                        <p:strVal val="visible"/>
                                      </p:to>
                                    </p:set>
                                    <p:animEffect transition="in" filter="fade">
                                      <p:cBhvr>
                                        <p:cTn id="16" dur="500"/>
                                        <p:tgtEl>
                                          <p:spTgt spid="10485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48585"/>
                                        </p:tgtEl>
                                        <p:attrNameLst>
                                          <p:attrName>style.visibility</p:attrName>
                                        </p:attrNameLst>
                                      </p:cBhvr>
                                      <p:to>
                                        <p:strVal val="visible"/>
                                      </p:to>
                                    </p:set>
                                    <p:animEffect transition="in" filter="fade">
                                      <p:cBhvr>
                                        <p:cTn id="21" dur="500"/>
                                        <p:tgtEl>
                                          <p:spTgt spid="104858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2" grpId="0"/>
      <p:bldP spid="1048583" grpId="0"/>
      <p:bldP spid="1048584" grpId="0"/>
      <p:bldP spid="104858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08" name="Title 1"/>
          <p:cNvSpPr txBox="1"/>
          <p:nvPr/>
        </p:nvSpPr>
        <p:spPr>
          <a:xfrm>
            <a:off x="2455131" y="684810"/>
            <a:ext cx="4587432"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600" b="1" u="sng"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48609" name="Subtitle 3"/>
          <p:cNvSpPr txBox="1"/>
          <p:nvPr/>
        </p:nvSpPr>
        <p:spPr>
          <a:xfrm>
            <a:off x="578420" y="1617463"/>
            <a:ext cx="8157974" cy="275575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IN"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21019" y="1089924"/>
            <a:ext cx="6785897" cy="3650518"/>
          </a:xfrm>
        </p:spPr>
        <p:txBody>
          <a:bodyPr/>
          <a:lstStyle/>
          <a:p>
            <a:pPr marL="285750" marR="409575" indent="-285750" algn="just">
              <a:lnSpc>
                <a:spcPct val="150000"/>
              </a:lnSpc>
              <a:buFont typeface="Arial" panose="020B0604020202020204" pitchFamily="34" charset="0"/>
              <a:buChar char="•"/>
            </a:pPr>
            <a:r>
              <a:rPr lang="en-GB" sz="2000" dirty="0">
                <a:solidFill>
                  <a:schemeClr val="tx1"/>
                </a:solidFill>
                <a:latin typeface="-apple-system"/>
              </a:rPr>
              <a:t>Ola is facing operational challenges, resulting in losses and a decline in competitiveness due to inefficient driver allocation to meet user ride requests</a:t>
            </a:r>
            <a:endParaRPr lang="en-GB" sz="2000" baseline="30000" dirty="0">
              <a:solidFill>
                <a:schemeClr val="tx1"/>
              </a:solidFill>
              <a:latin typeface="-apple-system"/>
            </a:endParaRPr>
          </a:p>
          <a:p>
            <a:pPr marL="285750" marR="409575" indent="-285750" algn="just">
              <a:lnSpc>
                <a:spcPct val="150000"/>
              </a:lnSpc>
              <a:buFont typeface="Arial" panose="020B0604020202020204" pitchFamily="34" charset="0"/>
              <a:buChar char="•"/>
            </a:pPr>
            <a:r>
              <a:rPr lang="en-GB" sz="2000" dirty="0">
                <a:solidFill>
                  <a:schemeClr val="tx1"/>
                </a:solidFill>
                <a:latin typeface="-apple-system"/>
              </a:rPr>
              <a:t>The company seeks a solution to accurately predict ride demand for a specific region and future time window, aiming to optimize driver allocation and enhance overall service efficiency.</a:t>
            </a:r>
            <a:endParaRPr lang="en-IN" sz="1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8608"/>
                                        </p:tgtEl>
                                        <p:attrNameLst>
                                          <p:attrName>style.visibility</p:attrName>
                                        </p:attrNameLst>
                                      </p:cBhvr>
                                      <p:to>
                                        <p:strVal val="visible"/>
                                      </p:to>
                                    </p:set>
                                    <p:animEffect transition="in" filter="fade">
                                      <p:cBhvr>
                                        <p:cTn id="7" dur="1000"/>
                                        <p:tgtEl>
                                          <p:spTgt spid="1048608"/>
                                        </p:tgtEl>
                                      </p:cBhvr>
                                    </p:animEffect>
                                    <p:anim calcmode="lin" valueType="num">
                                      <p:cBhvr>
                                        <p:cTn id="8" dur="1000" fill="hold"/>
                                        <p:tgtEl>
                                          <p:spTgt spid="1048608"/>
                                        </p:tgtEl>
                                        <p:attrNameLst>
                                          <p:attrName>ppt_x</p:attrName>
                                        </p:attrNameLst>
                                      </p:cBhvr>
                                      <p:tavLst>
                                        <p:tav tm="0">
                                          <p:val>
                                            <p:strVal val="#ppt_x"/>
                                          </p:val>
                                        </p:tav>
                                        <p:tav tm="100000">
                                          <p:val>
                                            <p:strVal val="#ppt_x"/>
                                          </p:val>
                                        </p:tav>
                                      </p:tavLst>
                                    </p:anim>
                                    <p:anim calcmode="lin" valueType="num">
                                      <p:cBhvr>
                                        <p:cTn id="9" dur="1000" fill="hold"/>
                                        <p:tgtEl>
                                          <p:spTgt spid="10486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14" name="Title 1"/>
          <p:cNvSpPr txBox="1"/>
          <p:nvPr/>
        </p:nvSpPr>
        <p:spPr>
          <a:xfrm>
            <a:off x="542580" y="1778429"/>
            <a:ext cx="3487837"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600" b="1" dirty="0">
              <a:solidFill>
                <a:srgbClr val="18A88D"/>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51599" y="1409701"/>
            <a:ext cx="6814071" cy="3105000"/>
          </a:xfrm>
        </p:spPr>
        <p:txBody>
          <a:bodyPr/>
          <a:lstStyle/>
          <a:p>
            <a:pPr>
              <a:buFont typeface="Arial" panose="020B0604020202020204" pitchFamily="34" charset="0"/>
              <a:buChar char="•"/>
            </a:pPr>
            <a:r>
              <a:rPr lang="en-GB" sz="2000" dirty="0"/>
              <a:t>Develop an Accurate Demand Forecasting Model </a:t>
            </a:r>
          </a:p>
          <a:p>
            <a:pPr>
              <a:buFont typeface="Arial" panose="020B0604020202020204" pitchFamily="34" charset="0"/>
              <a:buChar char="•"/>
            </a:pPr>
            <a:r>
              <a:rPr lang="en-GB" sz="2000" dirty="0"/>
              <a:t>Optimize Driver Allocation</a:t>
            </a:r>
          </a:p>
          <a:p>
            <a:pPr>
              <a:buFont typeface="Arial" panose="020B0604020202020204" pitchFamily="34" charset="0"/>
              <a:buChar char="•"/>
            </a:pPr>
            <a:r>
              <a:rPr lang="en-GB" sz="2000" dirty="0"/>
              <a:t>Mitigate Fraudulent Ride Requests</a:t>
            </a:r>
          </a:p>
          <a:p>
            <a:pPr>
              <a:buFont typeface="Arial" panose="020B0604020202020204" pitchFamily="34" charset="0"/>
              <a:buChar char="•"/>
            </a:pPr>
            <a:r>
              <a:rPr lang="en-GB" sz="2000" dirty="0"/>
              <a:t>Enhance Operational Efficiency and Competitiveness</a:t>
            </a:r>
            <a:r>
              <a:rPr lang="en-US" sz="2000" dirty="0"/>
              <a:t> </a:t>
            </a:r>
            <a:endParaRPr lang="en-IN" sz="2000" dirty="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8614"/>
                                        </p:tgtEl>
                                        <p:attrNameLst>
                                          <p:attrName>style.visibility</p:attrName>
                                        </p:attrNameLst>
                                      </p:cBhvr>
                                      <p:to>
                                        <p:strVal val="visible"/>
                                      </p:to>
                                    </p:set>
                                    <p:animEffect transition="in" filter="fade">
                                      <p:cBhvr>
                                        <p:cTn id="7" dur="1000"/>
                                        <p:tgtEl>
                                          <p:spTgt spid="1048614"/>
                                        </p:tgtEl>
                                      </p:cBhvr>
                                    </p:animEffect>
                                    <p:anim calcmode="lin" valueType="num">
                                      <p:cBhvr>
                                        <p:cTn id="8" dur="1000" fill="hold"/>
                                        <p:tgtEl>
                                          <p:spTgt spid="1048614"/>
                                        </p:tgtEl>
                                        <p:attrNameLst>
                                          <p:attrName>ppt_x</p:attrName>
                                        </p:attrNameLst>
                                      </p:cBhvr>
                                      <p:tavLst>
                                        <p:tav tm="0">
                                          <p:val>
                                            <p:strVal val="#ppt_x"/>
                                          </p:val>
                                        </p:tav>
                                        <p:tav tm="100000">
                                          <p:val>
                                            <p:strVal val="#ppt_x"/>
                                          </p:val>
                                        </p:tav>
                                      </p:tavLst>
                                    </p:anim>
                                    <p:anim calcmode="lin" valueType="num">
                                      <p:cBhvr>
                                        <p:cTn id="9" dur="1000" fill="hold"/>
                                        <p:tgtEl>
                                          <p:spTgt spid="10486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B37A-3BD2-F556-9B97-FEEE6CC2276E}"/>
              </a:ext>
            </a:extLst>
          </p:cNvPr>
          <p:cNvSpPr>
            <a:spLocks noGrp="1"/>
          </p:cNvSpPr>
          <p:nvPr>
            <p:ph type="title"/>
          </p:nvPr>
        </p:nvSpPr>
        <p:spPr>
          <a:xfrm>
            <a:off x="651600" y="108488"/>
            <a:ext cx="7413694" cy="371959"/>
          </a:xfrm>
        </p:spPr>
        <p:txBody>
          <a:bodyPr/>
          <a:lstStyle/>
          <a:p>
            <a:pPr algn="ctr"/>
            <a:r>
              <a:rPr lang="en-US" dirty="0"/>
              <a:t>SYSTEM ARCHITECTURE</a:t>
            </a:r>
          </a:p>
        </p:txBody>
      </p:sp>
      <p:sp>
        <p:nvSpPr>
          <p:cNvPr id="4" name="Slide Number Placeholder 3">
            <a:extLst>
              <a:ext uri="{FF2B5EF4-FFF2-40B4-BE49-F238E27FC236}">
                <a16:creationId xmlns:a16="http://schemas.microsoft.com/office/drawing/2014/main" id="{921DC0C9-8FB3-F5EE-9B8A-1B33A38204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1028" name="Picture 4" descr="Overview of the regular and ride-hailing taxi services proposed system.">
            <a:extLst>
              <a:ext uri="{FF2B5EF4-FFF2-40B4-BE49-F238E27FC236}">
                <a16:creationId xmlns:a16="http://schemas.microsoft.com/office/drawing/2014/main" id="{B9F813CD-1C11-F220-CAA1-85292B865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525" y="530594"/>
            <a:ext cx="5099843" cy="3966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0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37" name="Subtitle 3"/>
          <p:cNvSpPr txBox="1"/>
          <p:nvPr/>
        </p:nvSpPr>
        <p:spPr>
          <a:xfrm>
            <a:off x="592488" y="1099594"/>
            <a:ext cx="8157974" cy="166746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NumPy (for Numerical Analysis) </a:t>
            </a:r>
          </a:p>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Pandas (for handling data files) </a:t>
            </a:r>
          </a:p>
          <a:p>
            <a:pPr marL="342900" indent="-342900" algn="just">
              <a:lnSpc>
                <a:spcPct val="150000"/>
              </a:lnSpc>
              <a:buFont typeface="Wingdings" panose="05000000000000000000" pitchFamily="2" charset="2"/>
              <a:buChar char="Ø"/>
            </a:pPr>
            <a:r>
              <a:rPr lang="en-GB" sz="1600" dirty="0" err="1">
                <a:latin typeface="Times New Roman" panose="02020603050405020304" pitchFamily="18" charset="0"/>
                <a:cs typeface="Times New Roman" panose="02020603050405020304" pitchFamily="18" charset="0"/>
              </a:rPr>
              <a:t>Matplotlib</a:t>
            </a:r>
            <a:r>
              <a:rPr lang="en-GB" sz="1600" dirty="0">
                <a:latin typeface="Times New Roman" panose="02020603050405020304" pitchFamily="18" charset="0"/>
                <a:cs typeface="Times New Roman" panose="02020603050405020304" pitchFamily="18" charset="0"/>
              </a:rPr>
              <a:t>(for data visualization)</a:t>
            </a:r>
          </a:p>
          <a:p>
            <a:pPr marL="342900" indent="-342900" algn="just">
              <a:lnSpc>
                <a:spcPct val="150000"/>
              </a:lnSpc>
              <a:buFont typeface="Wingdings" panose="05000000000000000000" pitchFamily="2" charset="2"/>
              <a:buChar char="Ø"/>
            </a:pPr>
            <a:r>
              <a:rPr lang="en-GB" sz="1600" dirty="0" err="1">
                <a:latin typeface="Times New Roman" panose="02020603050405020304" pitchFamily="18" charset="0"/>
                <a:cs typeface="Times New Roman" panose="02020603050405020304" pitchFamily="18" charset="0"/>
              </a:rPr>
              <a:t>Seaborn</a:t>
            </a:r>
            <a:r>
              <a:rPr lang="en-GB" sz="1600" dirty="0">
                <a:latin typeface="Times New Roman" panose="02020603050405020304" pitchFamily="18" charset="0"/>
                <a:cs typeface="Times New Roman" panose="02020603050405020304" pitchFamily="18" charset="0"/>
              </a:rPr>
              <a:t>(for data visualization)</a:t>
            </a:r>
          </a:p>
        </p:txBody>
      </p:sp>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LIBRARIES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48637">
                                            <p:txEl>
                                              <p:pRg st="0" end="0"/>
                                            </p:txEl>
                                          </p:spTgt>
                                        </p:tgtEl>
                                        <p:attrNameLst>
                                          <p:attrName>style.visibility</p:attrName>
                                        </p:attrNameLst>
                                      </p:cBhvr>
                                      <p:to>
                                        <p:strVal val="visible"/>
                                      </p:to>
                                    </p:set>
                                    <p:anim calcmode="lin" valueType="num">
                                      <p:cBhvr>
                                        <p:cTn id="7" dur="500" fill="hold"/>
                                        <p:tgtEl>
                                          <p:spTgt spid="10486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486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4863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48637">
                                            <p:txEl>
                                              <p:pRg st="1" end="1"/>
                                            </p:txEl>
                                          </p:spTgt>
                                        </p:tgtEl>
                                        <p:attrNameLst>
                                          <p:attrName>style.visibility</p:attrName>
                                        </p:attrNameLst>
                                      </p:cBhvr>
                                      <p:to>
                                        <p:strVal val="visible"/>
                                      </p:to>
                                    </p:set>
                                    <p:anim calcmode="lin" valueType="num">
                                      <p:cBhvr>
                                        <p:cTn id="14" dur="500" fill="hold"/>
                                        <p:tgtEl>
                                          <p:spTgt spid="104863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04863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04863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48637">
                                            <p:txEl>
                                              <p:pRg st="2" end="2"/>
                                            </p:txEl>
                                          </p:spTgt>
                                        </p:tgtEl>
                                        <p:attrNameLst>
                                          <p:attrName>style.visibility</p:attrName>
                                        </p:attrNameLst>
                                      </p:cBhvr>
                                      <p:to>
                                        <p:strVal val="visible"/>
                                      </p:to>
                                    </p:set>
                                    <p:anim calcmode="lin" valueType="num">
                                      <p:cBhvr>
                                        <p:cTn id="21" dur="500" fill="hold"/>
                                        <p:tgtEl>
                                          <p:spTgt spid="104863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04863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04863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48637">
                                            <p:txEl>
                                              <p:pRg st="3" end="3"/>
                                            </p:txEl>
                                          </p:spTgt>
                                        </p:tgtEl>
                                        <p:attrNameLst>
                                          <p:attrName>style.visibility</p:attrName>
                                        </p:attrNameLst>
                                      </p:cBhvr>
                                      <p:to>
                                        <p:strVal val="visible"/>
                                      </p:to>
                                    </p:set>
                                    <p:anim calcmode="lin" valueType="num">
                                      <p:cBhvr>
                                        <p:cTn id="28" dur="500" fill="hold"/>
                                        <p:tgtEl>
                                          <p:spTgt spid="104863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04863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0486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300356" y="1205164"/>
            <a:ext cx="7593577" cy="3372808"/>
          </a:xfrm>
        </p:spPr>
        <p:txBody>
          <a:bodyPr/>
          <a:lstStyle/>
          <a:p>
            <a:pPr algn="just">
              <a:buFont typeface="Arial" panose="020B0604020202020204" pitchFamily="34" charset="0"/>
              <a:buChar char="•"/>
            </a:pPr>
            <a:r>
              <a:rPr lang="en-GB" sz="2000" dirty="0">
                <a:solidFill>
                  <a:schemeClr val="tx1"/>
                </a:solidFill>
                <a:latin typeface="-apple-system"/>
              </a:rPr>
              <a:t>Aims to develop a demand forecasting model for Ola Bikes, a ride-sharing service, to optimize driver allocation and service efficiency</a:t>
            </a:r>
            <a:r>
              <a:rPr lang="en-GB" sz="2000" baseline="30000" dirty="0">
                <a:solidFill>
                  <a:schemeClr val="tx1"/>
                </a:solidFill>
                <a:latin typeface="-apple-system"/>
              </a:rPr>
              <a:t>.</a:t>
            </a:r>
            <a:endParaRPr lang="en-GB" sz="2000" b="0" i="0" dirty="0">
              <a:solidFill>
                <a:schemeClr val="tx1"/>
              </a:solidFill>
              <a:effectLst/>
              <a:latin typeface="-apple-system"/>
            </a:endParaRPr>
          </a:p>
          <a:p>
            <a:pPr algn="just">
              <a:buFont typeface="Arial" panose="020B0604020202020204" pitchFamily="34" charset="0"/>
              <a:buChar char="•"/>
            </a:pPr>
            <a:r>
              <a:rPr lang="en-GB" sz="2000" b="0" i="0" dirty="0">
                <a:solidFill>
                  <a:schemeClr val="tx1"/>
                </a:solidFill>
                <a:effectLst/>
                <a:latin typeface="-apple-system"/>
              </a:rPr>
              <a:t>The model uses a supervised machine learning approach, applying various regression algorithms to predict ride demand for a specific region and time window.</a:t>
            </a:r>
          </a:p>
          <a:p>
            <a:pPr algn="just">
              <a:buFont typeface="Arial" panose="020B0604020202020204" pitchFamily="34" charset="0"/>
              <a:buChar char="•"/>
            </a:pPr>
            <a:r>
              <a:rPr lang="en-GB" sz="2000" dirty="0">
                <a:solidFill>
                  <a:schemeClr val="tx1"/>
                </a:solidFill>
                <a:latin typeface="-apple-system"/>
              </a:rPr>
              <a:t>The dataset contains information on user IDs, ride request timestamps, and pickup and drop locations, along with guidelines to ensure the accuracy and validity of the predictions</a:t>
            </a:r>
            <a:r>
              <a:rPr lang="en-GB" sz="2000" baseline="30000" dirty="0">
                <a:solidFill>
                  <a:schemeClr val="tx1"/>
                </a:solidFill>
                <a:latin typeface="-apple-system"/>
              </a:rPr>
              <a:t>.</a:t>
            </a:r>
            <a:endParaRPr lang="en-GB" sz="2000" b="0" i="0" dirty="0">
              <a:solidFill>
                <a:schemeClr val="tx1"/>
              </a:solidFill>
              <a:effectLst/>
              <a:latin typeface="-apple-system"/>
            </a:endParaRPr>
          </a:p>
          <a:p>
            <a:pPr algn="just">
              <a:buFont typeface="Arial" panose="020B0604020202020204" pitchFamily="34" charset="0"/>
              <a:buChar char="•"/>
            </a:pPr>
            <a:r>
              <a:rPr lang="en-GB" sz="2000" b="0" i="0" dirty="0">
                <a:solidFill>
                  <a:schemeClr val="tx1"/>
                </a:solidFill>
                <a:effectLst/>
                <a:latin typeface="-apple-system"/>
              </a:rPr>
              <a:t>The project also explores the future scope of the initiative, such as dynamic pricing, customer segmentation, urban planning, and global expansion.</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129296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1048670" name="TextBox 19"/>
          <p:cNvSpPr txBox="1"/>
          <p:nvPr/>
        </p:nvSpPr>
        <p:spPr>
          <a:xfrm>
            <a:off x="562383" y="1998189"/>
            <a:ext cx="5959960" cy="830997"/>
          </a:xfrm>
          <a:prstGeom prst="rect">
            <a:avLst/>
          </a:prstGeom>
          <a:noFill/>
        </p:spPr>
        <p:txBody>
          <a:bodyPr wrap="square" rtlCol="0">
            <a:spAutoFit/>
          </a:bodyPr>
          <a:lstStyle/>
          <a:p>
            <a:r>
              <a:rPr lang="en-US" sz="4800" dirty="0">
                <a:solidFill>
                  <a:schemeClr val="bg1">
                    <a:lumMod val="50000"/>
                  </a:schemeClr>
                </a:solidFill>
                <a:latin typeface="Arial Black" panose="020B0A04020102020204" pitchFamily="34" charset="0"/>
              </a:rPr>
              <a:t>THANK YOU</a:t>
            </a:r>
            <a:endParaRPr lang="en-ID" sz="4800" dirty="0">
              <a:solidFill>
                <a:schemeClr val="bg1">
                  <a:lumMod val="50000"/>
                </a:schemeClr>
              </a:solidFill>
              <a:latin typeface="Arial Black" panose="020B0A04020102020204" pitchFamily="34" charset="0"/>
            </a:endParaRPr>
          </a:p>
        </p:txBody>
      </p:sp>
      <p:sp>
        <p:nvSpPr>
          <p:cNvPr id="1048671" name="Oval 20"/>
          <p:cNvSpPr/>
          <p:nvPr/>
        </p:nvSpPr>
        <p:spPr>
          <a:xfrm>
            <a:off x="1093728" y="1682064"/>
            <a:ext cx="133350" cy="133350"/>
          </a:xfrm>
          <a:prstGeom prst="ellipse">
            <a:avLst/>
          </a:prstGeom>
          <a:solidFill>
            <a:schemeClr val="bg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672" name="Oval 21"/>
          <p:cNvSpPr/>
          <p:nvPr/>
        </p:nvSpPr>
        <p:spPr>
          <a:xfrm>
            <a:off x="1300465" y="1682064"/>
            <a:ext cx="133350" cy="133350"/>
          </a:xfrm>
          <a:prstGeom prst="ellipse">
            <a:avLst/>
          </a:prstGeom>
          <a:solidFill>
            <a:schemeClr val="bg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673" name="Oval 22"/>
          <p:cNvSpPr/>
          <p:nvPr/>
        </p:nvSpPr>
        <p:spPr>
          <a:xfrm>
            <a:off x="1507202" y="1682064"/>
            <a:ext cx="133350" cy="133350"/>
          </a:xfrm>
          <a:prstGeom prst="ellipse">
            <a:avLst/>
          </a:prstGeom>
          <a:solidFill>
            <a:schemeClr val="bg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3145728" name="Straight Connector 23"/>
          <p:cNvCxnSpPr>
            <a:cxnSpLocks/>
          </p:cNvCxnSpPr>
          <p:nvPr/>
        </p:nvCxnSpPr>
        <p:spPr>
          <a:xfrm flipH="1">
            <a:off x="1507202" y="3145311"/>
            <a:ext cx="5929309" cy="0"/>
          </a:xfrm>
          <a:prstGeom prst="line">
            <a:avLst/>
          </a:prstGeom>
          <a:ln>
            <a:solidFill>
              <a:srgbClr val="FF0000"/>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1600" y="321522"/>
            <a:ext cx="6130200" cy="436468"/>
          </a:xfrm>
        </p:spPr>
        <p:txBody>
          <a:bodyPr/>
          <a:lstStyle/>
          <a:p>
            <a:pPr algn="ctr"/>
            <a:r>
              <a:rPr lang="en-US"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56558" y="854242"/>
            <a:ext cx="7032328" cy="3967737"/>
          </a:xfrm>
        </p:spPr>
        <p:txBody>
          <a:bodyPr/>
          <a:lstStyle/>
          <a:p>
            <a:pPr algn="just">
              <a:buFont typeface="Arial" panose="020B0604020202020204" pitchFamily="34" charset="0"/>
              <a:buChar char="•"/>
            </a:pPr>
            <a:r>
              <a:rPr lang="en-GB" sz="1800" b="0" i="0" dirty="0">
                <a:solidFill>
                  <a:schemeClr val="tx1"/>
                </a:solidFill>
                <a:effectLst/>
                <a:latin typeface="Söhne"/>
              </a:rPr>
              <a:t>This project focuses on addressing operational challenges faced by Ola Bikes, specifically inefficient driver allocation leading to operational losses and increased competition. The goal is to predict ride demand in a specified region and time window, enabling intelligent driver allocation. </a:t>
            </a:r>
          </a:p>
          <a:p>
            <a:pPr algn="just">
              <a:buFont typeface="Arial" panose="020B0604020202020204" pitchFamily="34" charset="0"/>
              <a:buChar char="•"/>
            </a:pPr>
            <a:r>
              <a:rPr lang="en-GB" sz="1800" b="0" i="0" dirty="0">
                <a:solidFill>
                  <a:schemeClr val="tx1"/>
                </a:solidFill>
                <a:effectLst/>
                <a:latin typeface="Söhne"/>
              </a:rPr>
              <a:t>The dataset includes user IDs, ride timestamps, and geographical coordinates. Ola's guidelines cover multiple bookings, short time intervals, fraud detection based on geodesic distance, and system errors. </a:t>
            </a:r>
          </a:p>
          <a:p>
            <a:pPr algn="just">
              <a:buFont typeface="Arial" panose="020B0604020202020204" pitchFamily="34" charset="0"/>
              <a:buChar char="•"/>
            </a:pPr>
            <a:r>
              <a:rPr lang="en-GB" sz="1800" b="0" i="0" dirty="0">
                <a:solidFill>
                  <a:schemeClr val="tx1"/>
                </a:solidFill>
                <a:effectLst/>
                <a:latin typeface="Söhne"/>
              </a:rPr>
              <a:t>The objective is to develop a demand forecasting model considering these guidelines, filtering out invalid requests, and optimizing temporal and spatial aspects. Ola aims to enhance efficiency, reduce losses, and improve competitiveness, especially in key regions like Karnataka, by strategically allocating resources based on the model's predictions.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extLst>
      <p:ext uri="{BB962C8B-B14F-4D97-AF65-F5344CB8AC3E}">
        <p14:creationId xmlns:p14="http://schemas.microsoft.com/office/powerpoint/2010/main" val="46643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8594" name="Google Shape;103;p18"/>
          <p:cNvSpPr txBox="1">
            <a:spLocks noGrp="1"/>
          </p:cNvSpPr>
          <p:nvPr>
            <p:ph type="title"/>
          </p:nvPr>
        </p:nvSpPr>
        <p:spPr>
          <a:xfrm>
            <a:off x="651600" y="478179"/>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solidFill>
                  <a:schemeClr val="bg1">
                    <a:lumMod val="50000"/>
                  </a:schemeClr>
                </a:solidFill>
                <a:latin typeface="Times New Roman" panose="02020603050405020304" pitchFamily="18" charset="0"/>
                <a:cs typeface="Times New Roman" panose="02020603050405020304" pitchFamily="18" charset="0"/>
              </a:rPr>
              <a:t>CONTENTS</a:t>
            </a:r>
            <a:endParaRPr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48595" name="Google Shape;104;p18"/>
          <p:cNvSpPr txBox="1">
            <a:spLocks noGrp="1"/>
          </p:cNvSpPr>
          <p:nvPr>
            <p:ph type="body" idx="1"/>
          </p:nvPr>
        </p:nvSpPr>
        <p:spPr>
          <a:xfrm>
            <a:off x="651600" y="1019250"/>
            <a:ext cx="6130200" cy="3390018"/>
          </a:xfrm>
          <a:prstGeom prst="rect">
            <a:avLst/>
          </a:prstGeom>
        </p:spPr>
        <p:txBody>
          <a:bodyPr spcFirstLastPara="1" wrap="square" lIns="0" tIns="0" rIns="0" bIns="0" anchor="t" anchorCtr="0">
            <a:noAutofit/>
          </a:bodyPr>
          <a:lstStyle/>
          <a:p>
            <a:pPr marL="76200" indent="0">
              <a:buNone/>
            </a:pPr>
            <a:endParaRPr lang="en-IN" sz="20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Proposed System</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Problem Statement </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System Architecture</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Libraries Used</a:t>
            </a:r>
          </a:p>
          <a:p>
            <a:pPr marL="514350" indent="-514350">
              <a:buFont typeface="+mj-lt"/>
              <a:buAutoNum type="arabicPeriod"/>
            </a:pPr>
            <a:r>
              <a:rPr lang="en-GB" sz="1800" b="1" dirty="0">
                <a:latin typeface="Times New Roman" panose="02020603050405020304" pitchFamily="18" charset="0"/>
                <a:cs typeface="Times New Roman" panose="02020603050405020304" pitchFamily="18" charset="0"/>
              </a:rPr>
              <a:t>Conclusion</a:t>
            </a:r>
            <a:endParaRPr lang="en-IN" sz="1800" b="1" dirty="0">
              <a:latin typeface="Times New Roman" panose="02020603050405020304" pitchFamily="18" charset="0"/>
              <a:cs typeface="Times New Roman" panose="02020603050405020304" pitchFamily="18" charset="0"/>
            </a:endParaRPr>
          </a:p>
          <a:p>
            <a:pPr marL="76200" indent="0">
              <a:buNone/>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598" name="Title 1"/>
          <p:cNvSpPr txBox="1"/>
          <p:nvPr/>
        </p:nvSpPr>
        <p:spPr>
          <a:xfrm>
            <a:off x="2901388" y="140303"/>
            <a:ext cx="3082724"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800" b="1" dirty="0">
              <a:solidFill>
                <a:srgbClr val="18A88D"/>
              </a:solidFill>
              <a:latin typeface="Times New Roman" panose="02020603050405020304" pitchFamily="18" charset="0"/>
              <a:cs typeface="Times New Roman" panose="02020603050405020304" pitchFamily="18" charset="0"/>
            </a:endParaRPr>
          </a:p>
          <a:p>
            <a:endParaRPr lang="en-IN" sz="2600" b="1" u="sng"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48599" name="Subtitle 3"/>
          <p:cNvSpPr txBox="1"/>
          <p:nvPr/>
        </p:nvSpPr>
        <p:spPr>
          <a:xfrm>
            <a:off x="289368" y="1604736"/>
            <a:ext cx="8157974" cy="304523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658179" y="354606"/>
            <a:ext cx="6130200" cy="433500"/>
          </a:xfrm>
        </p:spPr>
        <p:txBody>
          <a:bodyPr/>
          <a:lstStyle/>
          <a:p>
            <a:pPr algn="ctr"/>
            <a:r>
              <a:rPr lang="en-US"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9365" y="729235"/>
            <a:ext cx="6970996" cy="4167618"/>
          </a:xfrm>
        </p:spPr>
        <p:txBody>
          <a:bodyPr/>
          <a:lstStyle/>
          <a:p>
            <a:pPr algn="just">
              <a:lnSpc>
                <a:spcPct val="150000"/>
              </a:lnSpc>
              <a:buFont typeface="Arial" panose="020B0604020202020204" pitchFamily="34" charset="0"/>
              <a:buChar char="•"/>
            </a:pPr>
            <a:r>
              <a:rPr lang="en-GB" sz="1800" dirty="0">
                <a:solidFill>
                  <a:schemeClr val="tx1"/>
                </a:solidFill>
                <a:latin typeface="-apple-system"/>
              </a:rPr>
              <a:t>This project aims to address the operational challenges faced by Ola Bikes, a prominent ride-sharing service, by developing a demand forecasting model</a:t>
            </a:r>
            <a:r>
              <a:rPr lang="en-GB" sz="1800" b="0" i="0" dirty="0">
                <a:solidFill>
                  <a:schemeClr val="tx1"/>
                </a:solidFill>
                <a:effectLst/>
                <a:latin typeface="-apple-system"/>
              </a:rPr>
              <a:t>. </a:t>
            </a:r>
          </a:p>
          <a:p>
            <a:pPr algn="just">
              <a:lnSpc>
                <a:spcPct val="150000"/>
              </a:lnSpc>
              <a:buFont typeface="Arial" panose="020B0604020202020204" pitchFamily="34" charset="0"/>
              <a:buChar char="•"/>
            </a:pPr>
            <a:r>
              <a:rPr lang="en-GB" sz="1800" dirty="0">
                <a:solidFill>
                  <a:schemeClr val="tx1"/>
                </a:solidFill>
                <a:latin typeface="-apple-system"/>
              </a:rPr>
              <a:t>The primary issue is the inability to efficiently </a:t>
            </a:r>
            <a:r>
              <a:rPr lang="en-GB" sz="1800" dirty="0" err="1">
                <a:solidFill>
                  <a:schemeClr val="tx1"/>
                </a:solidFill>
                <a:latin typeface="-apple-system"/>
              </a:rPr>
              <a:t>fulfill</a:t>
            </a:r>
            <a:r>
              <a:rPr lang="en-GB" sz="1800" dirty="0">
                <a:solidFill>
                  <a:schemeClr val="tx1"/>
                </a:solidFill>
                <a:latin typeface="-apple-system"/>
              </a:rPr>
              <a:t> ride requests, resulting in operational losses and increased competition</a:t>
            </a:r>
            <a:r>
              <a:rPr lang="en-GB" sz="1800" b="0" i="0" dirty="0">
                <a:solidFill>
                  <a:schemeClr val="tx1"/>
                </a:solidFill>
                <a:effectLst/>
                <a:latin typeface="-apple-system"/>
              </a:rPr>
              <a:t>. </a:t>
            </a:r>
            <a:r>
              <a:rPr lang="en-GB" sz="1800" dirty="0">
                <a:solidFill>
                  <a:schemeClr val="tx1"/>
                </a:solidFill>
                <a:latin typeface="-apple-system"/>
              </a:rPr>
              <a:t>The project uses a dataset of ride requests from Ola’s users, containing information such as user IDs, timestamps, and geographical coordinates</a:t>
            </a:r>
            <a:r>
              <a:rPr lang="en-GB" sz="1800" b="0" i="0" dirty="0">
                <a:solidFill>
                  <a:schemeClr val="tx1"/>
                </a:solidFill>
                <a:effectLst/>
                <a:latin typeface="-apple-system"/>
              </a:rPr>
              <a:t>. The project also follows guidelines provided by Ola’s business team, such as handling multiple bookings, detecting fraud, and identifying serviceable areas.</a:t>
            </a:r>
            <a:endParaRPr lang="en-US" sz="1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8598"/>
                                        </p:tgtEl>
                                        <p:attrNameLst>
                                          <p:attrName>style.visibility</p:attrName>
                                        </p:attrNameLst>
                                      </p:cBhvr>
                                      <p:to>
                                        <p:strVal val="visible"/>
                                      </p:to>
                                    </p:set>
                                    <p:animEffect transition="in" filter="fade">
                                      <p:cBhvr>
                                        <p:cTn id="7" dur="1000"/>
                                        <p:tgtEl>
                                          <p:spTgt spid="1048598"/>
                                        </p:tgtEl>
                                      </p:cBhvr>
                                    </p:animEffect>
                                    <p:anim calcmode="lin" valueType="num">
                                      <p:cBhvr>
                                        <p:cTn id="8" dur="1000" fill="hold"/>
                                        <p:tgtEl>
                                          <p:spTgt spid="1048598"/>
                                        </p:tgtEl>
                                        <p:attrNameLst>
                                          <p:attrName>ppt_x</p:attrName>
                                        </p:attrNameLst>
                                      </p:cBhvr>
                                      <p:tavLst>
                                        <p:tav tm="0">
                                          <p:val>
                                            <p:strVal val="#ppt_x"/>
                                          </p:val>
                                        </p:tav>
                                        <p:tav tm="100000">
                                          <p:val>
                                            <p:strVal val="#ppt_x"/>
                                          </p:val>
                                        </p:tav>
                                      </p:tavLst>
                                    </p:anim>
                                    <p:anim calcmode="lin" valueType="num">
                                      <p:cBhvr>
                                        <p:cTn id="9" dur="1000" fill="hold"/>
                                        <p:tgtEl>
                                          <p:spTgt spid="10485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FCF0-1700-00E9-9C53-24CB5E40E5A5}"/>
              </a:ext>
            </a:extLst>
          </p:cNvPr>
          <p:cNvSpPr>
            <a:spLocks noGrp="1"/>
          </p:cNvSpPr>
          <p:nvPr>
            <p:ph type="title"/>
          </p:nvPr>
        </p:nvSpPr>
        <p:spPr>
          <a:xfrm>
            <a:off x="651600" y="116237"/>
            <a:ext cx="6130200" cy="433953"/>
          </a:xfrm>
        </p:spPr>
        <p:txBody>
          <a:bodyPr/>
          <a:lstStyle/>
          <a:p>
            <a:pPr algn="ctr"/>
            <a:r>
              <a:rPr lang="en-US" dirty="0"/>
              <a:t>LITERATURE SURVEY</a:t>
            </a:r>
          </a:p>
        </p:txBody>
      </p:sp>
      <p:sp>
        <p:nvSpPr>
          <p:cNvPr id="4" name="Slide Number Placeholder 3">
            <a:extLst>
              <a:ext uri="{FF2B5EF4-FFF2-40B4-BE49-F238E27FC236}">
                <a16:creationId xmlns:a16="http://schemas.microsoft.com/office/drawing/2014/main" id="{A8055A94-671E-DA8A-4802-89FA312B65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graphicFrame>
        <p:nvGraphicFramePr>
          <p:cNvPr id="7" name="Google Shape;148;p5">
            <a:extLst>
              <a:ext uri="{FF2B5EF4-FFF2-40B4-BE49-F238E27FC236}">
                <a16:creationId xmlns:a16="http://schemas.microsoft.com/office/drawing/2014/main" id="{6834A4A9-CD1A-B136-65BD-2B03349717CF}"/>
              </a:ext>
            </a:extLst>
          </p:cNvPr>
          <p:cNvGraphicFramePr/>
          <p:nvPr>
            <p:extLst>
              <p:ext uri="{D42A27DB-BD31-4B8C-83A1-F6EECF244321}">
                <p14:modId xmlns:p14="http://schemas.microsoft.com/office/powerpoint/2010/main" val="2900388906"/>
              </p:ext>
            </p:extLst>
          </p:nvPr>
        </p:nvGraphicFramePr>
        <p:xfrm>
          <a:off x="464948" y="550190"/>
          <a:ext cx="8004876" cy="4585284"/>
        </p:xfrm>
        <a:graphic>
          <a:graphicData uri="http://schemas.openxmlformats.org/drawingml/2006/table">
            <a:tbl>
              <a:tblPr>
                <a:noFill/>
              </a:tblPr>
              <a:tblGrid>
                <a:gridCol w="322130">
                  <a:extLst>
                    <a:ext uri="{9D8B030D-6E8A-4147-A177-3AD203B41FA5}">
                      <a16:colId xmlns:a16="http://schemas.microsoft.com/office/drawing/2014/main" val="20000"/>
                    </a:ext>
                  </a:extLst>
                </a:gridCol>
                <a:gridCol w="972274">
                  <a:extLst>
                    <a:ext uri="{9D8B030D-6E8A-4147-A177-3AD203B41FA5}">
                      <a16:colId xmlns:a16="http://schemas.microsoft.com/office/drawing/2014/main" val="20001"/>
                    </a:ext>
                  </a:extLst>
                </a:gridCol>
                <a:gridCol w="3193648">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3044384">
                  <a:extLst>
                    <a:ext uri="{9D8B030D-6E8A-4147-A177-3AD203B41FA5}">
                      <a16:colId xmlns:a16="http://schemas.microsoft.com/office/drawing/2014/main" val="20004"/>
                    </a:ext>
                  </a:extLst>
                </a:gridCol>
              </a:tblGrid>
              <a:tr h="427684">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Sl. No. </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Title</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Author</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Year</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Contributions &amp; Drawbacks</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4049389">
                <a:tc>
                  <a:txBody>
                    <a:bodyPr/>
                    <a:lstStyle/>
                    <a:p>
                      <a:pPr marL="0" marR="0" lvl="0" indent="0" algn="l" rtl="0">
                        <a:lnSpc>
                          <a:spcPct val="100000"/>
                        </a:lnSpc>
                        <a:spcBef>
                          <a:spcPts val="0"/>
                        </a:spcBef>
                        <a:spcAft>
                          <a:spcPts val="0"/>
                        </a:spcAft>
                        <a:buNone/>
                      </a:pPr>
                      <a:r>
                        <a:rPr lang="en-US" sz="900" u="none" strike="noStrike" cap="none" dirty="0"/>
                        <a:t>1</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GB" sz="1350" b="1" i="0" kern="1200" dirty="0">
                          <a:solidFill>
                            <a:schemeClr val="tx1"/>
                          </a:solidFill>
                          <a:effectLst/>
                          <a:latin typeface="+mn-lt"/>
                          <a:ea typeface="+mn-ea"/>
                          <a:cs typeface="+mn-cs"/>
                        </a:rPr>
                        <a:t>Taxi Demand Prediction using Machine Learning</a:t>
                      </a:r>
                      <a:r>
                        <a:rPr lang="en-GB" sz="1350" b="0" i="0" kern="1200" dirty="0">
                          <a:solidFill>
                            <a:schemeClr val="tx1"/>
                          </a:solidFill>
                          <a:effectLst/>
                          <a:latin typeface="+mn-lt"/>
                          <a:ea typeface="+mn-ea"/>
                          <a:cs typeface="+mn-cs"/>
                        </a:rPr>
                        <a:t>. </a:t>
                      </a:r>
                    </a:p>
                    <a:p>
                      <a:pPr marL="0" marR="0" lvl="0" indent="0" algn="l" rtl="0">
                        <a:lnSpc>
                          <a:spcPct val="100000"/>
                        </a:lnSpc>
                        <a:spcBef>
                          <a:spcPts val="0"/>
                        </a:spcBef>
                        <a:spcAft>
                          <a:spcPts val="0"/>
                        </a:spcAft>
                        <a:buNone/>
                      </a:pPr>
                      <a:endParaRPr lang="en-GB" sz="1350" b="0" i="0" kern="1200" dirty="0">
                        <a:solidFill>
                          <a:schemeClr val="tx1"/>
                        </a:solidFill>
                        <a:effectLst/>
                        <a:latin typeface="+mn-lt"/>
                        <a:ea typeface="+mn-ea"/>
                        <a:cs typeface="+mn-cs"/>
                      </a:endParaRPr>
                    </a:p>
                    <a:p>
                      <a:pPr marL="0" marR="0" lvl="0" indent="0" algn="l" rtl="0">
                        <a:lnSpc>
                          <a:spcPct val="100000"/>
                        </a:lnSpc>
                        <a:spcBef>
                          <a:spcPts val="0"/>
                        </a:spcBef>
                        <a:spcAft>
                          <a:spcPts val="0"/>
                        </a:spcAft>
                        <a:buNone/>
                      </a:pPr>
                      <a:r>
                        <a:rPr lang="en-GB" sz="1350" b="1" i="0" kern="1200" dirty="0">
                          <a:solidFill>
                            <a:schemeClr val="tx1"/>
                          </a:solidFill>
                          <a:effectLst/>
                          <a:latin typeface="+mn-lt"/>
                          <a:ea typeface="+mn-ea"/>
                          <a:cs typeface="+mn-cs"/>
                        </a:rPr>
                        <a:t>IRJET</a:t>
                      </a:r>
                      <a:r>
                        <a:rPr lang="en-GB" sz="1350" b="0" i="0" kern="1200" dirty="0">
                          <a:solidFill>
                            <a:schemeClr val="tx1"/>
                          </a:solidFill>
                          <a:effectLst/>
                          <a:latin typeface="+mn-lt"/>
                          <a:ea typeface="+mn-ea"/>
                          <a:cs typeface="+mn-cs"/>
                        </a:rPr>
                        <a:t>, Volume 10, Issue 05</a:t>
                      </a:r>
                      <a:r>
                        <a:rPr lang="en-GB" sz="1350" b="1" i="0" kern="1200" dirty="0">
                          <a:solidFill>
                            <a:schemeClr val="tx1"/>
                          </a:solidFill>
                          <a:effectLst/>
                          <a:latin typeface="+mn-lt"/>
                          <a:ea typeface="+mn-ea"/>
                          <a:cs typeface="+mn-cs"/>
                        </a:rPr>
                        <a:t>.</a:t>
                      </a:r>
                      <a:endParaRPr lang="en-GB" sz="1350" b="0" i="0" kern="1200" baseline="30000" dirty="0">
                        <a:solidFill>
                          <a:schemeClr val="tx1"/>
                        </a:solidFill>
                        <a:effectLst/>
                        <a:latin typeface="+mn-lt"/>
                        <a:ea typeface="+mn-ea"/>
                        <a:cs typeface="+mn-cs"/>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285750" indent="-285750">
                        <a:buFont typeface="Arial" panose="020B0604020202020204" pitchFamily="34" charset="0"/>
                        <a:buChar char="•"/>
                      </a:pPr>
                      <a:r>
                        <a:rPr lang="en-IN" sz="1350" b="0" i="0" kern="1200" dirty="0">
                          <a:solidFill>
                            <a:schemeClr val="tx1"/>
                          </a:solidFill>
                          <a:effectLst/>
                          <a:latin typeface="+mn-lt"/>
                          <a:ea typeface="+mn-ea"/>
                          <a:cs typeface="+mn-cs"/>
                        </a:rPr>
                        <a:t>P. Sudheer </a:t>
                      </a:r>
                      <a:r>
                        <a:rPr lang="en-IN" sz="1350" b="0" i="0" kern="1200" dirty="0" err="1">
                          <a:solidFill>
                            <a:schemeClr val="tx1"/>
                          </a:solidFill>
                          <a:effectLst/>
                          <a:latin typeface="+mn-lt"/>
                          <a:ea typeface="+mn-ea"/>
                          <a:cs typeface="+mn-cs"/>
                        </a:rPr>
                        <a:t>Benarji</a:t>
                      </a:r>
                      <a:r>
                        <a:rPr lang="en-IN" sz="1350" b="0" i="0" kern="1200" dirty="0">
                          <a:solidFill>
                            <a:schemeClr val="tx1"/>
                          </a:solidFill>
                          <a:effectLst/>
                          <a:latin typeface="+mn-lt"/>
                          <a:ea typeface="+mn-ea"/>
                          <a:cs typeface="+mn-cs"/>
                        </a:rPr>
                        <a:t>, Professor, VNR </a:t>
                      </a:r>
                      <a:r>
                        <a:rPr lang="en-IN" sz="1350" b="0" i="0" kern="1200" dirty="0" err="1">
                          <a:solidFill>
                            <a:schemeClr val="tx1"/>
                          </a:solidFill>
                          <a:effectLst/>
                          <a:latin typeface="+mn-lt"/>
                          <a:ea typeface="+mn-ea"/>
                          <a:cs typeface="+mn-cs"/>
                        </a:rPr>
                        <a:t>Vignana</a:t>
                      </a:r>
                      <a:r>
                        <a:rPr lang="en-IN" sz="1350" b="0" i="0" kern="1200" dirty="0">
                          <a:solidFill>
                            <a:schemeClr val="tx1"/>
                          </a:solidFill>
                          <a:effectLst/>
                          <a:latin typeface="+mn-lt"/>
                          <a:ea typeface="+mn-ea"/>
                          <a:cs typeface="+mn-cs"/>
                        </a:rPr>
                        <a:t> Jyothi Institute of Engineering &amp; Technology, Hyderabad</a:t>
                      </a:r>
                    </a:p>
                    <a:p>
                      <a:pPr marL="285750" indent="-285750">
                        <a:buFont typeface="Arial" panose="020B0604020202020204" pitchFamily="34" charset="0"/>
                        <a:buChar char="•"/>
                      </a:pPr>
                      <a:r>
                        <a:rPr lang="en-IN" sz="1350" b="0" i="0" kern="1200" dirty="0">
                          <a:solidFill>
                            <a:schemeClr val="tx1"/>
                          </a:solidFill>
                          <a:effectLst/>
                          <a:latin typeface="+mn-lt"/>
                          <a:ea typeface="+mn-ea"/>
                          <a:cs typeface="+mn-cs"/>
                        </a:rPr>
                        <a:t>P. Sai Bharadwaj, Under Graduate Student, VNR </a:t>
                      </a:r>
                      <a:r>
                        <a:rPr lang="en-IN" sz="1350" b="0" i="0" kern="1200" dirty="0" err="1">
                          <a:solidFill>
                            <a:schemeClr val="tx1"/>
                          </a:solidFill>
                          <a:effectLst/>
                          <a:latin typeface="+mn-lt"/>
                          <a:ea typeface="+mn-ea"/>
                          <a:cs typeface="+mn-cs"/>
                        </a:rPr>
                        <a:t>Vignana</a:t>
                      </a:r>
                      <a:r>
                        <a:rPr lang="en-IN" sz="1350" b="0" i="0" kern="1200" dirty="0">
                          <a:solidFill>
                            <a:schemeClr val="tx1"/>
                          </a:solidFill>
                          <a:effectLst/>
                          <a:latin typeface="+mn-lt"/>
                          <a:ea typeface="+mn-ea"/>
                          <a:cs typeface="+mn-cs"/>
                        </a:rPr>
                        <a:t> Jyothi Institute of Engineering &amp; Technology, Hyderabad</a:t>
                      </a:r>
                    </a:p>
                    <a:p>
                      <a:pPr marL="285750" indent="-285750">
                        <a:buFont typeface="Arial" panose="020B0604020202020204" pitchFamily="34" charset="0"/>
                        <a:buChar char="•"/>
                      </a:pPr>
                      <a:r>
                        <a:rPr lang="en-IN" sz="1350" b="0" i="0" kern="1200" dirty="0">
                          <a:solidFill>
                            <a:schemeClr val="tx1"/>
                          </a:solidFill>
                          <a:effectLst/>
                          <a:latin typeface="+mn-lt"/>
                          <a:ea typeface="+mn-ea"/>
                          <a:cs typeface="+mn-cs"/>
                        </a:rPr>
                        <a:t>B. </a:t>
                      </a:r>
                      <a:r>
                        <a:rPr lang="en-IN" sz="1350" b="0" i="0" kern="1200" dirty="0" err="1">
                          <a:solidFill>
                            <a:schemeClr val="tx1"/>
                          </a:solidFill>
                          <a:effectLst/>
                          <a:latin typeface="+mn-lt"/>
                          <a:ea typeface="+mn-ea"/>
                          <a:cs typeface="+mn-cs"/>
                        </a:rPr>
                        <a:t>Neeha</a:t>
                      </a:r>
                      <a:r>
                        <a:rPr lang="en-IN" sz="1350" b="0" i="0" kern="1200" dirty="0">
                          <a:solidFill>
                            <a:schemeClr val="tx1"/>
                          </a:solidFill>
                          <a:effectLst/>
                          <a:latin typeface="+mn-lt"/>
                          <a:ea typeface="+mn-ea"/>
                          <a:cs typeface="+mn-cs"/>
                        </a:rPr>
                        <a:t>, Under Graduate Student, VNR </a:t>
                      </a:r>
                      <a:r>
                        <a:rPr lang="en-IN" sz="1350" b="0" i="0" kern="1200" dirty="0" err="1">
                          <a:solidFill>
                            <a:schemeClr val="tx1"/>
                          </a:solidFill>
                          <a:effectLst/>
                          <a:latin typeface="+mn-lt"/>
                          <a:ea typeface="+mn-ea"/>
                          <a:cs typeface="+mn-cs"/>
                        </a:rPr>
                        <a:t>Vignana</a:t>
                      </a:r>
                      <a:r>
                        <a:rPr lang="en-IN" sz="1350" b="0" i="0" kern="1200" dirty="0">
                          <a:solidFill>
                            <a:schemeClr val="tx1"/>
                          </a:solidFill>
                          <a:effectLst/>
                          <a:latin typeface="+mn-lt"/>
                          <a:ea typeface="+mn-ea"/>
                          <a:cs typeface="+mn-cs"/>
                        </a:rPr>
                        <a:t> Jyothi Institute of Engineering &amp; Technology, Hyderabad</a:t>
                      </a:r>
                    </a:p>
                    <a:p>
                      <a:pPr marL="285750" indent="-285750">
                        <a:buFont typeface="Arial" panose="020B0604020202020204" pitchFamily="34" charset="0"/>
                        <a:buChar char="•"/>
                      </a:pPr>
                      <a:r>
                        <a:rPr lang="en-IN" sz="1350" b="0" i="0" kern="1200" dirty="0">
                          <a:solidFill>
                            <a:schemeClr val="tx1"/>
                          </a:solidFill>
                          <a:effectLst/>
                          <a:latin typeface="+mn-lt"/>
                          <a:ea typeface="+mn-ea"/>
                          <a:cs typeface="+mn-cs"/>
                        </a:rPr>
                        <a:t>D. Srikanth, Under Graduate Student, VNR </a:t>
                      </a:r>
                      <a:r>
                        <a:rPr lang="en-IN" sz="1350" b="0" i="0" kern="1200" dirty="0" err="1">
                          <a:solidFill>
                            <a:schemeClr val="tx1"/>
                          </a:solidFill>
                          <a:effectLst/>
                          <a:latin typeface="+mn-lt"/>
                          <a:ea typeface="+mn-ea"/>
                          <a:cs typeface="+mn-cs"/>
                        </a:rPr>
                        <a:t>Vignana</a:t>
                      </a:r>
                      <a:r>
                        <a:rPr lang="en-IN" sz="1350" b="0" i="0" kern="1200" dirty="0">
                          <a:solidFill>
                            <a:schemeClr val="tx1"/>
                          </a:solidFill>
                          <a:effectLst/>
                          <a:latin typeface="+mn-lt"/>
                          <a:ea typeface="+mn-ea"/>
                          <a:cs typeface="+mn-cs"/>
                        </a:rPr>
                        <a:t> Jyothi Institute of Engineering &amp; Technology, Hyderabad</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2023</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algn="just"/>
                      <a:r>
                        <a:rPr lang="en-GB" sz="1350" b="1" i="0" kern="1200" dirty="0">
                          <a:solidFill>
                            <a:schemeClr val="tx1"/>
                          </a:solidFill>
                          <a:effectLst/>
                          <a:latin typeface="+mn-lt"/>
                          <a:ea typeface="+mn-ea"/>
                          <a:cs typeface="+mn-cs"/>
                        </a:rPr>
                        <a:t>Contributions</a:t>
                      </a:r>
                      <a:r>
                        <a:rPr lang="en-GB" sz="1350" b="0" i="0" kern="1200" dirty="0">
                          <a:solidFill>
                            <a:schemeClr val="tx1"/>
                          </a:solidFill>
                          <a:effectLst/>
                          <a:latin typeface="+mn-lt"/>
                          <a:ea typeface="+mn-ea"/>
                          <a:cs typeface="+mn-cs"/>
                        </a:rPr>
                        <a:t>:</a:t>
                      </a:r>
                    </a:p>
                    <a:p>
                      <a:pPr marL="285750" lvl="0" indent="-285750" algn="just">
                        <a:buFont typeface="Arial" panose="020B0604020202020204" pitchFamily="34" charset="0"/>
                        <a:buChar char="•"/>
                      </a:pPr>
                      <a:r>
                        <a:rPr lang="en-GB" sz="1350" b="0" i="0" kern="1200" dirty="0">
                          <a:solidFill>
                            <a:schemeClr val="tx1"/>
                          </a:solidFill>
                          <a:effectLst/>
                          <a:latin typeface="+mn-lt"/>
                          <a:ea typeface="+mn-ea"/>
                          <a:cs typeface="+mn-cs"/>
                        </a:rPr>
                        <a:t>The paper proposes a model to </a:t>
                      </a:r>
                      <a:r>
                        <a:rPr lang="en-GB" sz="1350" b="0" i="0" kern="1200" dirty="0" err="1">
                          <a:solidFill>
                            <a:schemeClr val="tx1"/>
                          </a:solidFill>
                          <a:effectLst/>
                          <a:latin typeface="+mn-lt"/>
                          <a:ea typeface="+mn-ea"/>
                          <a:cs typeface="+mn-cs"/>
                        </a:rPr>
                        <a:t>analyze</a:t>
                      </a:r>
                      <a:r>
                        <a:rPr lang="en-GB" sz="1350" b="0" i="0" kern="1200" dirty="0">
                          <a:solidFill>
                            <a:schemeClr val="tx1"/>
                          </a:solidFill>
                          <a:effectLst/>
                          <a:latin typeface="+mn-lt"/>
                          <a:ea typeface="+mn-ea"/>
                          <a:cs typeface="+mn-cs"/>
                        </a:rPr>
                        <a:t> data-patterns and predict the demand of taxis based on number of requests in a given time period.</a:t>
                      </a:r>
                    </a:p>
                    <a:p>
                      <a:pPr marL="285750" lvl="0" indent="-285750" algn="just">
                        <a:buFont typeface="Arial" panose="020B0604020202020204" pitchFamily="34" charset="0"/>
                        <a:buChar char="•"/>
                      </a:pPr>
                      <a:r>
                        <a:rPr lang="en-GB" sz="1350" b="0" i="0" kern="1200" dirty="0">
                          <a:solidFill>
                            <a:schemeClr val="tx1"/>
                          </a:solidFill>
                          <a:effectLst/>
                          <a:latin typeface="+mn-lt"/>
                          <a:ea typeface="+mn-ea"/>
                          <a:cs typeface="+mn-cs"/>
                        </a:rPr>
                        <a:t>The paper uses various machine learning techniques such as regression analysis and time series forecasting to train and test the model.</a:t>
                      </a:r>
                    </a:p>
                    <a:p>
                      <a:pPr algn="just"/>
                      <a:r>
                        <a:rPr lang="en-GB" sz="1350" b="1" i="0" kern="1200" dirty="0">
                          <a:solidFill>
                            <a:schemeClr val="tx1"/>
                          </a:solidFill>
                          <a:effectLst/>
                          <a:latin typeface="+mn-lt"/>
                          <a:ea typeface="+mn-ea"/>
                          <a:cs typeface="+mn-cs"/>
                        </a:rPr>
                        <a:t>Drawbacks</a:t>
                      </a:r>
                      <a:r>
                        <a:rPr lang="en-GB" sz="1350" b="0" i="0" kern="1200" dirty="0">
                          <a:solidFill>
                            <a:schemeClr val="tx1"/>
                          </a:solidFill>
                          <a:effectLst/>
                          <a:latin typeface="+mn-lt"/>
                          <a:ea typeface="+mn-ea"/>
                          <a:cs typeface="+mn-cs"/>
                        </a:rPr>
                        <a:t>:</a:t>
                      </a:r>
                    </a:p>
                    <a:p>
                      <a:pPr marL="285750" lvl="0" indent="-285750" algn="just">
                        <a:buFont typeface="Arial" panose="020B0604020202020204" pitchFamily="34" charset="0"/>
                        <a:buChar char="•"/>
                      </a:pPr>
                      <a:r>
                        <a:rPr lang="en-GB" sz="1350" b="0" i="0" kern="1200" dirty="0">
                          <a:solidFill>
                            <a:schemeClr val="tx1"/>
                          </a:solidFill>
                          <a:effectLst/>
                          <a:latin typeface="+mn-lt"/>
                          <a:ea typeface="+mn-ea"/>
                          <a:cs typeface="+mn-cs"/>
                        </a:rPr>
                        <a:t>The paper does not provide any details on the data preprocessing, feature extraction, and model selection steps.</a:t>
                      </a:r>
                    </a:p>
                    <a:p>
                      <a:pPr marL="285750" lvl="0" indent="-285750" algn="just">
                        <a:buFont typeface="Arial" panose="020B0604020202020204" pitchFamily="34" charset="0"/>
                        <a:buChar char="•"/>
                      </a:pPr>
                      <a:r>
                        <a:rPr lang="en-GB" sz="1350" b="0" i="0" kern="1200" dirty="0">
                          <a:solidFill>
                            <a:schemeClr val="tx1"/>
                          </a:solidFill>
                          <a:effectLst/>
                          <a:latin typeface="+mn-lt"/>
                          <a:ea typeface="+mn-ea"/>
                          <a:cs typeface="+mn-cs"/>
                        </a:rPr>
                        <a:t>The paper does not explain how the models handle the spatiotemporal dynamics and heterogeneity of taxi demand.</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1251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BE4F6D-8EC8-D6A6-EFF1-08E9CEF4C7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graphicFrame>
        <p:nvGraphicFramePr>
          <p:cNvPr id="6" name="Google Shape;148;p5">
            <a:extLst>
              <a:ext uri="{FF2B5EF4-FFF2-40B4-BE49-F238E27FC236}">
                <a16:creationId xmlns:a16="http://schemas.microsoft.com/office/drawing/2014/main" id="{859C4415-35B8-1B0B-E2CD-30B15ED7332B}"/>
              </a:ext>
            </a:extLst>
          </p:cNvPr>
          <p:cNvGraphicFramePr/>
          <p:nvPr>
            <p:extLst>
              <p:ext uri="{D42A27DB-BD31-4B8C-83A1-F6EECF244321}">
                <p14:modId xmlns:p14="http://schemas.microsoft.com/office/powerpoint/2010/main" val="2835000634"/>
              </p:ext>
            </p:extLst>
          </p:nvPr>
        </p:nvGraphicFramePr>
        <p:xfrm>
          <a:off x="464948" y="371960"/>
          <a:ext cx="8004876" cy="4330837"/>
        </p:xfrm>
        <a:graphic>
          <a:graphicData uri="http://schemas.openxmlformats.org/drawingml/2006/table">
            <a:tbl>
              <a:tblPr>
                <a:noFill/>
              </a:tblPr>
              <a:tblGrid>
                <a:gridCol w="1158599">
                  <a:extLst>
                    <a:ext uri="{9D8B030D-6E8A-4147-A177-3AD203B41FA5}">
                      <a16:colId xmlns:a16="http://schemas.microsoft.com/office/drawing/2014/main" val="20000"/>
                    </a:ext>
                  </a:extLst>
                </a:gridCol>
                <a:gridCol w="1369260">
                  <a:extLst>
                    <a:ext uri="{9D8B030D-6E8A-4147-A177-3AD203B41FA5}">
                      <a16:colId xmlns:a16="http://schemas.microsoft.com/office/drawing/2014/main" val="20001"/>
                    </a:ext>
                  </a:extLst>
                </a:gridCol>
                <a:gridCol w="1404359">
                  <a:extLst>
                    <a:ext uri="{9D8B030D-6E8A-4147-A177-3AD203B41FA5}">
                      <a16:colId xmlns:a16="http://schemas.microsoft.com/office/drawing/2014/main" val="20002"/>
                    </a:ext>
                  </a:extLst>
                </a:gridCol>
                <a:gridCol w="1197722">
                  <a:extLst>
                    <a:ext uri="{9D8B030D-6E8A-4147-A177-3AD203B41FA5}">
                      <a16:colId xmlns:a16="http://schemas.microsoft.com/office/drawing/2014/main" val="20003"/>
                    </a:ext>
                  </a:extLst>
                </a:gridCol>
                <a:gridCol w="2874936">
                  <a:extLst>
                    <a:ext uri="{9D8B030D-6E8A-4147-A177-3AD203B41FA5}">
                      <a16:colId xmlns:a16="http://schemas.microsoft.com/office/drawing/2014/main" val="20004"/>
                    </a:ext>
                  </a:extLst>
                </a:gridCol>
              </a:tblGrid>
              <a:tr h="584717">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Sl. No. </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Title</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Year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Contributions &amp; Drawbacks</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3325956">
                <a:tc>
                  <a:txBody>
                    <a:bodyPr/>
                    <a:lstStyle/>
                    <a:p>
                      <a:pPr marL="0" marR="0" lvl="0" indent="0" algn="l" rtl="0">
                        <a:lnSpc>
                          <a:spcPct val="100000"/>
                        </a:lnSpc>
                        <a:spcBef>
                          <a:spcPts val="0"/>
                        </a:spcBef>
                        <a:spcAft>
                          <a:spcPts val="0"/>
                        </a:spcAft>
                        <a:buNone/>
                      </a:pPr>
                      <a:r>
                        <a:rPr lang="en-US" sz="900" u="none" strike="noStrike" cap="none" dirty="0"/>
                        <a:t>2</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GB" dirty="0"/>
                        <a:t>Taxi demand forecast using the random forest model</a:t>
                      </a:r>
                    </a:p>
                    <a:p>
                      <a:pPr marL="0" marR="0" lvl="0" indent="0" algn="l" rtl="0">
                        <a:lnSpc>
                          <a:spcPct val="100000"/>
                        </a:lnSpc>
                        <a:spcBef>
                          <a:spcPts val="0"/>
                        </a:spcBef>
                        <a:spcAft>
                          <a:spcPts val="0"/>
                        </a:spcAft>
                        <a:buNone/>
                      </a:pPr>
                      <a:endParaRPr lang="en-GB" dirty="0"/>
                    </a:p>
                    <a:p>
                      <a:pPr marL="0" marR="0" lvl="0" indent="0" algn="l" defTabSz="342900" rtl="0" eaLnBrk="1" fontAlgn="auto" latinLnBrk="0" hangingPunct="1">
                        <a:lnSpc>
                          <a:spcPct val="100000"/>
                        </a:lnSpc>
                        <a:spcBef>
                          <a:spcPts val="0"/>
                        </a:spcBef>
                        <a:spcAft>
                          <a:spcPts val="0"/>
                        </a:spcAft>
                        <a:buClrTx/>
                        <a:buSzTx/>
                        <a:buFontTx/>
                        <a:buNone/>
                        <a:tabLst/>
                        <a:defRPr/>
                      </a:pPr>
                      <a:r>
                        <a:rPr lang="en-GB" sz="1350" b="1" i="0" kern="1200" dirty="0">
                          <a:solidFill>
                            <a:schemeClr val="tx1"/>
                          </a:solidFill>
                          <a:effectLst/>
                          <a:latin typeface="+mn-lt"/>
                          <a:ea typeface="+mn-ea"/>
                          <a:cs typeface="+mn-cs"/>
                        </a:rPr>
                        <a:t>IRJET</a:t>
                      </a:r>
                      <a:r>
                        <a:rPr lang="en-GB" sz="1350" b="0" i="0" kern="1200" dirty="0">
                          <a:solidFill>
                            <a:schemeClr val="tx1"/>
                          </a:solidFill>
                          <a:effectLst/>
                          <a:latin typeface="+mn-lt"/>
                          <a:ea typeface="+mn-ea"/>
                          <a:cs typeface="+mn-cs"/>
                        </a:rPr>
                        <a:t>, Volume 8, Issue 03.</a:t>
                      </a:r>
                      <a:endParaRPr lang="en-GB" sz="1350" b="0" i="0" kern="1200" baseline="30000" dirty="0">
                        <a:solidFill>
                          <a:schemeClr val="tx1"/>
                        </a:solidFill>
                        <a:effectLst/>
                        <a:latin typeface="+mn-lt"/>
                        <a:ea typeface="+mn-ea"/>
                        <a:cs typeface="+mn-cs"/>
                      </a:endParaRPr>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sz="900" u="none" strike="noStrike" cap="none" dirty="0"/>
                    </a:p>
                    <a:p>
                      <a:pPr marL="0" marR="0" lvl="0" indent="0" algn="l" rtl="0">
                        <a:lnSpc>
                          <a:spcPct val="100000"/>
                        </a:lnSpc>
                        <a:spcBef>
                          <a:spcPts val="0"/>
                        </a:spcBef>
                        <a:spcAft>
                          <a:spcPts val="0"/>
                        </a:spcAft>
                        <a:buNone/>
                      </a:pP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err="1">
                          <a:solidFill>
                            <a:schemeClr val="tx1"/>
                          </a:solidFill>
                          <a:effectLst/>
                          <a:latin typeface="+mn-lt"/>
                          <a:ea typeface="+mn-ea"/>
                          <a:cs typeface="+mn-cs"/>
                        </a:rPr>
                        <a:t>Tanouz</a:t>
                      </a:r>
                      <a:r>
                        <a:rPr lang="en-US" sz="1350" b="0" i="0" kern="1200" dirty="0">
                          <a:solidFill>
                            <a:schemeClr val="tx1"/>
                          </a:solidFill>
                          <a:effectLst/>
                          <a:latin typeface="+mn-lt"/>
                          <a:ea typeface="+mn-ea"/>
                          <a:cs typeface="+mn-cs"/>
                        </a:rPr>
                        <a:t> et al.</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2021</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just" rtl="0">
                        <a:lnSpc>
                          <a:spcPct val="100000"/>
                        </a:lnSpc>
                        <a:spcBef>
                          <a:spcPts val="0"/>
                        </a:spcBef>
                        <a:spcAft>
                          <a:spcPts val="0"/>
                        </a:spcAft>
                        <a:buClr>
                          <a:srgbClr val="000000"/>
                        </a:buClr>
                        <a:buSzPts val="900"/>
                        <a:buFont typeface="Arial" panose="020B0604020202020204" pitchFamily="34" charset="0"/>
                        <a:buNone/>
                      </a:pPr>
                      <a:r>
                        <a:rPr lang="en-GB" b="1" dirty="0"/>
                        <a:t>Contributions:</a:t>
                      </a:r>
                    </a:p>
                    <a:p>
                      <a:pPr marL="285750" marR="0" lvl="0" indent="-285750" algn="just" rtl="0">
                        <a:lnSpc>
                          <a:spcPct val="100000"/>
                        </a:lnSpc>
                        <a:spcBef>
                          <a:spcPts val="0"/>
                        </a:spcBef>
                        <a:spcAft>
                          <a:spcPts val="0"/>
                        </a:spcAft>
                        <a:buClr>
                          <a:srgbClr val="000000"/>
                        </a:buClr>
                        <a:buSzPts val="900"/>
                        <a:buFont typeface="Arial" panose="020B0604020202020204" pitchFamily="34" charset="0"/>
                        <a:buChar char="•"/>
                      </a:pPr>
                      <a:r>
                        <a:rPr lang="en-GB" dirty="0"/>
                        <a:t>Decision trees are employed in the random forest. The term "random" refers to our usage of a random bootstrap sampling, and the term "forest" refers to the collection of trees seen in decision trees. (Achieved 77% Accuracy). excellent forecasting abilities that improve application precision. Easy data preparation is made possible by not requiring normalization. </a:t>
                      </a:r>
                    </a:p>
                    <a:p>
                      <a:pPr marL="0" marR="0" lvl="0" indent="0" algn="just" rtl="0">
                        <a:lnSpc>
                          <a:spcPct val="100000"/>
                        </a:lnSpc>
                        <a:spcBef>
                          <a:spcPts val="0"/>
                        </a:spcBef>
                        <a:spcAft>
                          <a:spcPts val="0"/>
                        </a:spcAft>
                        <a:buClr>
                          <a:srgbClr val="000000"/>
                        </a:buClr>
                        <a:buSzPts val="900"/>
                        <a:buFont typeface="Arial" panose="020B0604020202020204" pitchFamily="34" charset="0"/>
                        <a:buNone/>
                      </a:pPr>
                      <a:r>
                        <a:rPr lang="en-GB" b="1" dirty="0"/>
                        <a:t>Drawbacks:</a:t>
                      </a:r>
                    </a:p>
                    <a:p>
                      <a:pPr marL="285750" marR="0" lvl="0" indent="-285750" algn="just" rtl="0">
                        <a:lnSpc>
                          <a:spcPct val="100000"/>
                        </a:lnSpc>
                        <a:spcBef>
                          <a:spcPts val="0"/>
                        </a:spcBef>
                        <a:spcAft>
                          <a:spcPts val="0"/>
                        </a:spcAft>
                        <a:buClr>
                          <a:srgbClr val="000000"/>
                        </a:buClr>
                        <a:buSzPts val="900"/>
                        <a:buFont typeface="Arial" panose="020B0604020202020204" pitchFamily="34" charset="0"/>
                        <a:buChar char="•"/>
                      </a:pPr>
                      <a:r>
                        <a:rPr lang="en-GB" dirty="0"/>
                        <a:t>Generally speaking, this algorithm is quick to train but takes a while to produce predictions after training</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53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BE4F6D-8EC8-D6A6-EFF1-08E9CEF4C7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graphicFrame>
        <p:nvGraphicFramePr>
          <p:cNvPr id="6" name="Google Shape;148;p5">
            <a:extLst>
              <a:ext uri="{FF2B5EF4-FFF2-40B4-BE49-F238E27FC236}">
                <a16:creationId xmlns:a16="http://schemas.microsoft.com/office/drawing/2014/main" id="{859C4415-35B8-1B0B-E2CD-30B15ED7332B}"/>
              </a:ext>
            </a:extLst>
          </p:cNvPr>
          <p:cNvGraphicFramePr/>
          <p:nvPr>
            <p:extLst>
              <p:ext uri="{D42A27DB-BD31-4B8C-83A1-F6EECF244321}">
                <p14:modId xmlns:p14="http://schemas.microsoft.com/office/powerpoint/2010/main" val="1838189442"/>
              </p:ext>
            </p:extLst>
          </p:nvPr>
        </p:nvGraphicFramePr>
        <p:xfrm>
          <a:off x="464948" y="371960"/>
          <a:ext cx="8004876" cy="3910673"/>
        </p:xfrm>
        <a:graphic>
          <a:graphicData uri="http://schemas.openxmlformats.org/drawingml/2006/table">
            <a:tbl>
              <a:tblPr>
                <a:noFill/>
              </a:tblPr>
              <a:tblGrid>
                <a:gridCol w="1158599">
                  <a:extLst>
                    <a:ext uri="{9D8B030D-6E8A-4147-A177-3AD203B41FA5}">
                      <a16:colId xmlns:a16="http://schemas.microsoft.com/office/drawing/2014/main" val="20000"/>
                    </a:ext>
                  </a:extLst>
                </a:gridCol>
                <a:gridCol w="1369260">
                  <a:extLst>
                    <a:ext uri="{9D8B030D-6E8A-4147-A177-3AD203B41FA5}">
                      <a16:colId xmlns:a16="http://schemas.microsoft.com/office/drawing/2014/main" val="20001"/>
                    </a:ext>
                  </a:extLst>
                </a:gridCol>
                <a:gridCol w="1404359">
                  <a:extLst>
                    <a:ext uri="{9D8B030D-6E8A-4147-A177-3AD203B41FA5}">
                      <a16:colId xmlns:a16="http://schemas.microsoft.com/office/drawing/2014/main" val="20002"/>
                    </a:ext>
                  </a:extLst>
                </a:gridCol>
                <a:gridCol w="1197722">
                  <a:extLst>
                    <a:ext uri="{9D8B030D-6E8A-4147-A177-3AD203B41FA5}">
                      <a16:colId xmlns:a16="http://schemas.microsoft.com/office/drawing/2014/main" val="20003"/>
                    </a:ext>
                  </a:extLst>
                </a:gridCol>
                <a:gridCol w="2874936">
                  <a:extLst>
                    <a:ext uri="{9D8B030D-6E8A-4147-A177-3AD203B41FA5}">
                      <a16:colId xmlns:a16="http://schemas.microsoft.com/office/drawing/2014/main" val="20004"/>
                    </a:ext>
                  </a:extLst>
                </a:gridCol>
              </a:tblGrid>
              <a:tr h="584717">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Sl. No. </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Title</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Year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Contributions &amp; Drawbacks</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3325956">
                <a:tc>
                  <a:txBody>
                    <a:bodyPr/>
                    <a:lstStyle/>
                    <a:p>
                      <a:pPr marL="0" marR="0" lvl="0" indent="0" algn="l" rtl="0">
                        <a:lnSpc>
                          <a:spcPct val="100000"/>
                        </a:lnSpc>
                        <a:spcBef>
                          <a:spcPts val="0"/>
                        </a:spcBef>
                        <a:spcAft>
                          <a:spcPts val="0"/>
                        </a:spcAft>
                        <a:buNone/>
                      </a:pPr>
                      <a:r>
                        <a:rPr lang="en-US" sz="900" u="none" strike="noStrike" cap="none" dirty="0"/>
                        <a:t>3</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GB" dirty="0"/>
                        <a:t>Taxi Demand Forecast Based on Regional Heterogeneity Analysis and Multi-Level Deep Learning</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indent="0">
                        <a:buFont typeface="Arial" panose="020B0604020202020204" pitchFamily="34" charset="0"/>
                        <a:buNone/>
                      </a:pPr>
                      <a:r>
                        <a:rPr lang="en-IN" sz="1350" b="0" i="0" kern="1200" dirty="0">
                          <a:solidFill>
                            <a:schemeClr val="tx1"/>
                          </a:solidFill>
                          <a:effectLst/>
                          <a:latin typeface="+mn-lt"/>
                          <a:ea typeface="+mn-ea"/>
                          <a:cs typeface="+mn-cs"/>
                        </a:rPr>
                        <a:t>V. Ankitha, Under Graduate Student, VNR </a:t>
                      </a:r>
                      <a:r>
                        <a:rPr lang="en-IN" sz="1350" b="0" i="0" kern="1200" dirty="0" err="1">
                          <a:solidFill>
                            <a:schemeClr val="tx1"/>
                          </a:solidFill>
                          <a:effectLst/>
                          <a:latin typeface="+mn-lt"/>
                          <a:ea typeface="+mn-ea"/>
                          <a:cs typeface="+mn-cs"/>
                        </a:rPr>
                        <a:t>Vignana</a:t>
                      </a:r>
                      <a:r>
                        <a:rPr lang="en-IN" sz="1350" b="0" i="0" kern="1200" dirty="0">
                          <a:solidFill>
                            <a:schemeClr val="tx1"/>
                          </a:solidFill>
                          <a:effectLst/>
                          <a:latin typeface="+mn-lt"/>
                          <a:ea typeface="+mn-ea"/>
                          <a:cs typeface="+mn-cs"/>
                        </a:rPr>
                        <a:t> Jyothi Institute of Engineering &amp; Technology, Hyderabad</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350" b="0" i="0" kern="1200" dirty="0">
                          <a:solidFill>
                            <a:schemeClr val="tx1"/>
                          </a:solidFill>
                          <a:effectLst/>
                          <a:latin typeface="+mn-lt"/>
                          <a:ea typeface="+mn-ea"/>
                          <a:cs typeface="+mn-cs"/>
                        </a:rPr>
                        <a:t>2021</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just" rtl="0">
                        <a:lnSpc>
                          <a:spcPct val="100000"/>
                        </a:lnSpc>
                        <a:spcBef>
                          <a:spcPts val="0"/>
                        </a:spcBef>
                        <a:spcAft>
                          <a:spcPts val="0"/>
                        </a:spcAft>
                        <a:buClr>
                          <a:srgbClr val="000000"/>
                        </a:buClr>
                        <a:buSzPts val="900"/>
                        <a:buFont typeface="Arial" panose="020B0604020202020204" pitchFamily="34" charset="0"/>
                        <a:buNone/>
                      </a:pPr>
                      <a:r>
                        <a:rPr lang="en-GB" b="1" dirty="0"/>
                        <a:t>Contributions:</a:t>
                      </a:r>
                    </a:p>
                    <a:p>
                      <a:pPr marL="285750" marR="0" lvl="0" indent="-285750" algn="just" rtl="0">
                        <a:lnSpc>
                          <a:spcPct val="100000"/>
                        </a:lnSpc>
                        <a:spcBef>
                          <a:spcPts val="0"/>
                        </a:spcBef>
                        <a:spcAft>
                          <a:spcPts val="0"/>
                        </a:spcAft>
                        <a:buClr>
                          <a:srgbClr val="000000"/>
                        </a:buClr>
                        <a:buSzPts val="900"/>
                        <a:buFont typeface="Arial" panose="020B0604020202020204" pitchFamily="34" charset="0"/>
                        <a:buChar char="•"/>
                      </a:pPr>
                      <a:r>
                        <a:rPr lang="en-GB" dirty="0"/>
                        <a:t>With the aid of the taxi zone clustering technique and pairwise clustering theory, the Multi-Level Recurrent Neural Networks (MLRNN) model is put out.(83.33% Accuracy Attained). concentrates on how to exploit inter-zone heterogeneity to enhance prediction. </a:t>
                      </a:r>
                    </a:p>
                    <a:p>
                      <a:pPr marL="0" marR="0" lvl="0" indent="0" algn="just" rtl="0">
                        <a:lnSpc>
                          <a:spcPct val="100000"/>
                        </a:lnSpc>
                        <a:spcBef>
                          <a:spcPts val="0"/>
                        </a:spcBef>
                        <a:spcAft>
                          <a:spcPts val="0"/>
                        </a:spcAft>
                        <a:buClr>
                          <a:srgbClr val="000000"/>
                        </a:buClr>
                        <a:buSzPts val="900"/>
                        <a:buFont typeface="Arial" panose="020B0604020202020204" pitchFamily="34" charset="0"/>
                        <a:buNone/>
                      </a:pPr>
                      <a:r>
                        <a:rPr lang="en-GB" b="1" dirty="0"/>
                        <a:t>Drawbacks:</a:t>
                      </a:r>
                    </a:p>
                    <a:p>
                      <a:pPr marL="285750" marR="0" lvl="0" indent="-285750" algn="just" rtl="0">
                        <a:lnSpc>
                          <a:spcPct val="100000"/>
                        </a:lnSpc>
                        <a:spcBef>
                          <a:spcPts val="0"/>
                        </a:spcBef>
                        <a:spcAft>
                          <a:spcPts val="0"/>
                        </a:spcAft>
                        <a:buClr>
                          <a:srgbClr val="000000"/>
                        </a:buClr>
                        <a:buSzPts val="900"/>
                        <a:buFont typeface="Arial" panose="020B0604020202020204" pitchFamily="34" charset="0"/>
                        <a:buChar char="•"/>
                      </a:pPr>
                      <a:r>
                        <a:rPr lang="en-GB" dirty="0"/>
                        <a:t>The use of MLRNN results in high processing costs and greater complexity when fitting data. </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5957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BE4F6D-8EC8-D6A6-EFF1-08E9CEF4C7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graphicFrame>
        <p:nvGraphicFramePr>
          <p:cNvPr id="6" name="Google Shape;148;p5">
            <a:extLst>
              <a:ext uri="{FF2B5EF4-FFF2-40B4-BE49-F238E27FC236}">
                <a16:creationId xmlns:a16="http://schemas.microsoft.com/office/drawing/2014/main" id="{859C4415-35B8-1B0B-E2CD-30B15ED7332B}"/>
              </a:ext>
            </a:extLst>
          </p:cNvPr>
          <p:cNvGraphicFramePr/>
          <p:nvPr>
            <p:extLst>
              <p:ext uri="{D42A27DB-BD31-4B8C-83A1-F6EECF244321}">
                <p14:modId xmlns:p14="http://schemas.microsoft.com/office/powerpoint/2010/main" val="3521123165"/>
              </p:ext>
            </p:extLst>
          </p:nvPr>
        </p:nvGraphicFramePr>
        <p:xfrm>
          <a:off x="464948" y="371960"/>
          <a:ext cx="8004876" cy="4330837"/>
        </p:xfrm>
        <a:graphic>
          <a:graphicData uri="http://schemas.openxmlformats.org/drawingml/2006/table">
            <a:tbl>
              <a:tblPr>
                <a:noFill/>
              </a:tblPr>
              <a:tblGrid>
                <a:gridCol w="542049">
                  <a:extLst>
                    <a:ext uri="{9D8B030D-6E8A-4147-A177-3AD203B41FA5}">
                      <a16:colId xmlns:a16="http://schemas.microsoft.com/office/drawing/2014/main" val="20000"/>
                    </a:ext>
                  </a:extLst>
                </a:gridCol>
                <a:gridCol w="1284790">
                  <a:extLst>
                    <a:ext uri="{9D8B030D-6E8A-4147-A177-3AD203B41FA5}">
                      <a16:colId xmlns:a16="http://schemas.microsoft.com/office/drawing/2014/main" val="20001"/>
                    </a:ext>
                  </a:extLst>
                </a:gridCol>
                <a:gridCol w="891251">
                  <a:extLst>
                    <a:ext uri="{9D8B030D-6E8A-4147-A177-3AD203B41FA5}">
                      <a16:colId xmlns:a16="http://schemas.microsoft.com/office/drawing/2014/main" val="20002"/>
                    </a:ext>
                  </a:extLst>
                </a:gridCol>
                <a:gridCol w="509286">
                  <a:extLst>
                    <a:ext uri="{9D8B030D-6E8A-4147-A177-3AD203B41FA5}">
                      <a16:colId xmlns:a16="http://schemas.microsoft.com/office/drawing/2014/main" val="20003"/>
                    </a:ext>
                  </a:extLst>
                </a:gridCol>
                <a:gridCol w="4777500">
                  <a:extLst>
                    <a:ext uri="{9D8B030D-6E8A-4147-A177-3AD203B41FA5}">
                      <a16:colId xmlns:a16="http://schemas.microsoft.com/office/drawing/2014/main" val="20004"/>
                    </a:ext>
                  </a:extLst>
                </a:gridCol>
              </a:tblGrid>
              <a:tr h="584717">
                <a:tc>
                  <a:txBody>
                    <a:bodyPr/>
                    <a:lstStyle/>
                    <a:p>
                      <a:pPr marL="0" marR="0" lvl="0" indent="0" algn="just"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Sl. No. </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just"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Title</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just"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just"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Year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just"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Contributions &amp; Drawbacks</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3325956">
                <a:tc>
                  <a:txBody>
                    <a:bodyPr/>
                    <a:lstStyle/>
                    <a:p>
                      <a:pPr marL="0" marR="0" lvl="0" indent="0" algn="just" rtl="0">
                        <a:lnSpc>
                          <a:spcPct val="100000"/>
                        </a:lnSpc>
                        <a:spcBef>
                          <a:spcPts val="0"/>
                        </a:spcBef>
                        <a:spcAft>
                          <a:spcPts val="0"/>
                        </a:spcAft>
                        <a:buNone/>
                      </a:pPr>
                      <a:r>
                        <a:rPr lang="en-US" sz="900" u="none" strike="noStrike" cap="none" dirty="0"/>
                        <a:t>4</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GB" dirty="0"/>
                        <a:t>BICYCLE AND PEDESTRIAN TRAVEL DEMAND FORECASTING</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indent="0" algn="l">
                        <a:buFont typeface="Arial" panose="020B0604020202020204" pitchFamily="34" charset="0"/>
                        <a:buNone/>
                      </a:pPr>
                      <a:r>
                        <a:rPr lang="en-GB" dirty="0"/>
                        <a:t>Shawn Turner, Aaron </a:t>
                      </a:r>
                      <a:r>
                        <a:rPr lang="en-GB" dirty="0" err="1"/>
                        <a:t>Hottenstein</a:t>
                      </a:r>
                      <a:r>
                        <a:rPr lang="en-GB" dirty="0"/>
                        <a:t>, and Gordon </a:t>
                      </a:r>
                      <a:r>
                        <a:rPr lang="en-GB" dirty="0" err="1"/>
                        <a:t>Shunk</a:t>
                      </a:r>
                      <a:r>
                        <a:rPr lang="en-GB" dirty="0"/>
                        <a:t> </a:t>
                      </a:r>
                      <a:endParaRPr lang="en-IN" sz="1350" b="0" i="0" kern="1200" dirty="0">
                        <a:solidFill>
                          <a:schemeClr val="tx1"/>
                        </a:solidFill>
                        <a:effectLst/>
                        <a:latin typeface="+mn-lt"/>
                        <a:ea typeface="+mn-ea"/>
                        <a:cs typeface="+mn-cs"/>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just" rtl="0">
                        <a:lnSpc>
                          <a:spcPct val="100000"/>
                        </a:lnSpc>
                        <a:spcBef>
                          <a:spcPts val="0"/>
                        </a:spcBef>
                        <a:spcAft>
                          <a:spcPts val="0"/>
                        </a:spcAft>
                        <a:buNone/>
                      </a:pPr>
                      <a:r>
                        <a:rPr lang="en-US" sz="1350" b="0" i="0" kern="1200" dirty="0">
                          <a:solidFill>
                            <a:schemeClr val="tx1"/>
                          </a:solidFill>
                          <a:effectLst/>
                          <a:latin typeface="+mn-lt"/>
                          <a:ea typeface="+mn-ea"/>
                          <a:cs typeface="+mn-cs"/>
                        </a:rPr>
                        <a:t>2020</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algn="just"/>
                      <a:r>
                        <a:rPr lang="en-GB" sz="1350" b="1" i="0" kern="1200" dirty="0">
                          <a:solidFill>
                            <a:schemeClr val="tx1"/>
                          </a:solidFill>
                          <a:effectLst/>
                          <a:latin typeface="+mn-lt"/>
                          <a:ea typeface="+mn-ea"/>
                          <a:cs typeface="+mn-cs"/>
                        </a:rPr>
                        <a:t>Contribution:</a:t>
                      </a:r>
                    </a:p>
                    <a:p>
                      <a:pPr marL="285750" indent="-285750" algn="just">
                        <a:buFont typeface="Arial" panose="020B0604020202020204" pitchFamily="34" charset="0"/>
                        <a:buChar char="•"/>
                      </a:pPr>
                      <a:r>
                        <a:rPr lang="en-GB" sz="1350" b="0" i="0" kern="1200" dirty="0">
                          <a:solidFill>
                            <a:schemeClr val="tx1"/>
                          </a:solidFill>
                          <a:effectLst/>
                          <a:latin typeface="+mn-lt"/>
                          <a:ea typeface="+mn-ea"/>
                          <a:cs typeface="+mn-cs"/>
                        </a:rPr>
                        <a:t>The paper offers some useful recommendations for selecting and validating a preferred demand forecasting model or methodology, based on the data availability, accuracy, applicability, and expectations of the users and stakeholders.</a:t>
                      </a:r>
                    </a:p>
                    <a:p>
                      <a:pPr algn="just"/>
                      <a:r>
                        <a:rPr lang="en-GB" sz="1350" b="1" i="0" kern="1200" dirty="0">
                          <a:solidFill>
                            <a:schemeClr val="tx1"/>
                          </a:solidFill>
                          <a:effectLst/>
                          <a:latin typeface="+mn-lt"/>
                          <a:ea typeface="+mn-ea"/>
                          <a:cs typeface="+mn-cs"/>
                        </a:rPr>
                        <a:t>Drawback: </a:t>
                      </a:r>
                    </a:p>
                    <a:p>
                      <a:pPr marL="285750" indent="-285750" algn="just">
                        <a:buFont typeface="Arial" panose="020B0604020202020204" pitchFamily="34" charset="0"/>
                        <a:buChar char="•"/>
                      </a:pPr>
                      <a:r>
                        <a:rPr lang="en-GB" sz="1350" b="0" i="0" kern="1200" dirty="0">
                          <a:solidFill>
                            <a:schemeClr val="tx1"/>
                          </a:solidFill>
                          <a:effectLst/>
                          <a:latin typeface="+mn-lt"/>
                          <a:ea typeface="+mn-ea"/>
                          <a:cs typeface="+mn-cs"/>
                        </a:rPr>
                        <a:t>The paper does not present any empirical validation of the models or methodologies discussed, nor does it compare their performance or results with actual bicycle and pedestrian counts or surveys. This limits the credibility and usefulness of the paper for practitioners and researchers.</a:t>
                      </a:r>
                    </a:p>
                    <a:p>
                      <a:pPr marL="285750" indent="-285750" algn="just">
                        <a:buFont typeface="Arial" panose="020B0604020202020204" pitchFamily="34" charset="0"/>
                        <a:buChar char="•"/>
                      </a:pPr>
                      <a:r>
                        <a:rPr lang="en-GB" sz="1350" b="0" i="0" kern="1200" dirty="0">
                          <a:solidFill>
                            <a:schemeClr val="tx1"/>
                          </a:solidFill>
                          <a:effectLst/>
                          <a:latin typeface="+mn-lt"/>
                          <a:ea typeface="+mn-ea"/>
                          <a:cs typeface="+mn-cs"/>
                        </a:rPr>
                        <a:t>The paper does not consider the effects of other factors, such as land use, urban design, policy, and </a:t>
                      </a:r>
                      <a:r>
                        <a:rPr lang="en-GB" sz="1350" b="0" i="0" kern="1200" dirty="0" err="1">
                          <a:solidFill>
                            <a:schemeClr val="tx1"/>
                          </a:solidFill>
                          <a:effectLst/>
                          <a:latin typeface="+mn-lt"/>
                          <a:ea typeface="+mn-ea"/>
                          <a:cs typeface="+mn-cs"/>
                        </a:rPr>
                        <a:t>behavior</a:t>
                      </a:r>
                      <a:r>
                        <a:rPr lang="en-GB" sz="1350" b="0" i="0" kern="1200" dirty="0">
                          <a:solidFill>
                            <a:schemeClr val="tx1"/>
                          </a:solidFill>
                          <a:effectLst/>
                          <a:latin typeface="+mn-lt"/>
                          <a:ea typeface="+mn-ea"/>
                          <a:cs typeface="+mn-cs"/>
                        </a:rPr>
                        <a:t>, on bicycle and pedestrian travel demand. This reduces the scope and applicability of the paper for different contexts and scenarios.</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93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3FB3-B561-BA7F-80FD-38F5BE1A057D}"/>
              </a:ext>
            </a:extLst>
          </p:cNvPr>
          <p:cNvSpPr>
            <a:spLocks noGrp="1"/>
          </p:cNvSpPr>
          <p:nvPr>
            <p:ph type="title"/>
          </p:nvPr>
        </p:nvSpPr>
        <p:spPr>
          <a:xfrm>
            <a:off x="651600" y="348712"/>
            <a:ext cx="6130200" cy="433952"/>
          </a:xfrm>
        </p:spPr>
        <p:txBody>
          <a:bodyPr/>
          <a:lstStyle/>
          <a:p>
            <a:pPr algn="ctr"/>
            <a:r>
              <a:rPr lang="en-US" dirty="0"/>
              <a:t>PROPOSED SYSTEM</a:t>
            </a:r>
          </a:p>
        </p:txBody>
      </p:sp>
      <p:sp>
        <p:nvSpPr>
          <p:cNvPr id="3" name="Text Placeholder 2">
            <a:extLst>
              <a:ext uri="{FF2B5EF4-FFF2-40B4-BE49-F238E27FC236}">
                <a16:creationId xmlns:a16="http://schemas.microsoft.com/office/drawing/2014/main" id="{06B11A81-0B8D-49A6-A8C2-B9860ED54FD1}"/>
              </a:ext>
            </a:extLst>
          </p:cNvPr>
          <p:cNvSpPr>
            <a:spLocks noGrp="1"/>
          </p:cNvSpPr>
          <p:nvPr>
            <p:ph type="body" idx="1"/>
          </p:nvPr>
        </p:nvSpPr>
        <p:spPr>
          <a:xfrm>
            <a:off x="588937" y="925975"/>
            <a:ext cx="7291952" cy="3986988"/>
          </a:xfrm>
        </p:spPr>
        <p:txBody>
          <a:bodyPr/>
          <a:lstStyle/>
          <a:p>
            <a:pPr algn="just">
              <a:buFont typeface="Arial" panose="020B0604020202020204" pitchFamily="34" charset="0"/>
              <a:buChar char="•"/>
            </a:pPr>
            <a:r>
              <a:rPr lang="en-GB" sz="2000" dirty="0">
                <a:solidFill>
                  <a:schemeClr val="tx1"/>
                </a:solidFill>
                <a:latin typeface="-apple-system"/>
              </a:rPr>
              <a:t>Proposed System: The proposed system is a machine learning model that predicts ride demand for a specific region and future time window, based on the historical and current data of ride requests</a:t>
            </a:r>
            <a:r>
              <a:rPr lang="en-GB" sz="2000" b="0" i="0" dirty="0">
                <a:solidFill>
                  <a:schemeClr val="tx1"/>
                </a:solidFill>
                <a:effectLst/>
                <a:latin typeface="-apple-system"/>
              </a:rPr>
              <a:t>. </a:t>
            </a:r>
          </a:p>
          <a:p>
            <a:pPr algn="just">
              <a:buFont typeface="Arial" panose="020B0604020202020204" pitchFamily="34" charset="0"/>
              <a:buChar char="•"/>
            </a:pPr>
            <a:r>
              <a:rPr lang="en-GB" sz="2000" b="0" i="0" dirty="0">
                <a:solidFill>
                  <a:schemeClr val="tx1"/>
                </a:solidFill>
                <a:effectLst/>
                <a:latin typeface="-apple-system"/>
              </a:rPr>
              <a:t>The model incorporates feature engineering, data preprocessing, and regression techniques to capture the temporal and spatial patterns of ride demand. </a:t>
            </a:r>
          </a:p>
          <a:p>
            <a:pPr algn="just">
              <a:buFont typeface="Arial" panose="020B0604020202020204" pitchFamily="34" charset="0"/>
              <a:buChar char="•"/>
            </a:pPr>
            <a:r>
              <a:rPr lang="en-GB" sz="2000" b="0" i="0" dirty="0">
                <a:solidFill>
                  <a:schemeClr val="tx1"/>
                </a:solidFill>
                <a:effectLst/>
                <a:latin typeface="-apple-system"/>
              </a:rPr>
              <a:t>The model also filters out invalid or fraudulent requests, and adjusts the predictions according to the geographical constraints. </a:t>
            </a:r>
          </a:p>
          <a:p>
            <a:pPr algn="just">
              <a:buFont typeface="Arial" panose="020B0604020202020204" pitchFamily="34" charset="0"/>
              <a:buChar char="•"/>
            </a:pPr>
            <a:r>
              <a:rPr lang="en-GB" sz="2000" dirty="0">
                <a:solidFill>
                  <a:schemeClr val="tx1"/>
                </a:solidFill>
                <a:latin typeface="-apple-system"/>
              </a:rPr>
              <a:t>The model’s output will enable Ola to allocate drivers more intelligently, optimize service delivery, and improve customer satisfaction</a:t>
            </a:r>
            <a:r>
              <a:rPr lang="en-GB" sz="2000" b="0" i="0" dirty="0">
                <a:solidFill>
                  <a:schemeClr val="tx1"/>
                </a:solidFill>
                <a:effectLst/>
                <a:latin typeface="-apple-system"/>
              </a:rPr>
              <a:t>.</a:t>
            </a:r>
          </a:p>
        </p:txBody>
      </p:sp>
      <p:sp>
        <p:nvSpPr>
          <p:cNvPr id="4" name="Slide Number Placeholder 3">
            <a:extLst>
              <a:ext uri="{FF2B5EF4-FFF2-40B4-BE49-F238E27FC236}">
                <a16:creationId xmlns:a16="http://schemas.microsoft.com/office/drawing/2014/main" id="{658B3EF5-C505-23AF-4E1B-008357BB8F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41750937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1891</TotalTime>
  <Words>1189</Words>
  <Application>Microsoft Office PowerPoint</Application>
  <PresentationFormat>On-screen Show (16:9)</PresentationFormat>
  <Paragraphs>126</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 Black</vt:lpstr>
      <vt:lpstr>Arial</vt:lpstr>
      <vt:lpstr>Wingdings</vt:lpstr>
      <vt:lpstr>Wingdings 3</vt:lpstr>
      <vt:lpstr>Trebuchet MS</vt:lpstr>
      <vt:lpstr>Times New Roman</vt:lpstr>
      <vt:lpstr>-apple-system</vt:lpstr>
      <vt:lpstr>Söhne</vt:lpstr>
      <vt:lpstr>Facet</vt:lpstr>
      <vt:lpstr>PowerPoint Presentation</vt:lpstr>
      <vt:lpstr>ABSTRACT</vt:lpstr>
      <vt:lpstr>CONTENTS</vt:lpstr>
      <vt:lpstr>INTRODUCTION</vt:lpstr>
      <vt:lpstr>LITERATURE SURVEY</vt:lpstr>
      <vt:lpstr>PowerPoint Presentation</vt:lpstr>
      <vt:lpstr>PowerPoint Presentation</vt:lpstr>
      <vt:lpstr>PowerPoint Presentation</vt:lpstr>
      <vt:lpstr>PROPOSED SYSTEM</vt:lpstr>
      <vt:lpstr>PROBLEM STATEMENT</vt:lpstr>
      <vt:lpstr>OBJECTIVES</vt:lpstr>
      <vt:lpstr>SYSTEM ARCHITECTURE</vt:lpstr>
      <vt:lpstr>LIBRARIES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M</dc:creator>
  <cp:lastModifiedBy>Dhruv Vashishtha</cp:lastModifiedBy>
  <cp:revision>55</cp:revision>
  <dcterms:created xsi:type="dcterms:W3CDTF">2022-05-03T05:57:47Z</dcterms:created>
  <dcterms:modified xsi:type="dcterms:W3CDTF">2023-12-19T07:08:40Z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b107bfb61d664ffc96a4f3541804bb89</vt:lpwstr>
  </property>
  <property fmtid="{D5CDD505-2E9C-101B-9397-08002B2CF9AE}" pid="3" name="MSIP_Label_b85f6713-6d19-40ac-a071-63e831bc1e58_Enabled">
    <vt:lpwstr>true</vt:lpwstr>
  </property>
  <property fmtid="{D5CDD505-2E9C-101B-9397-08002B2CF9AE}" pid="4" name="MSIP_Label_b85f6713-6d19-40ac-a071-63e831bc1e58_SetDate">
    <vt:lpwstr>2022-09-13T18:23:17Z</vt:lpwstr>
  </property>
  <property fmtid="{D5CDD505-2E9C-101B-9397-08002B2CF9AE}" pid="5" name="MSIP_Label_b85f6713-6d19-40ac-a071-63e831bc1e58_Method">
    <vt:lpwstr>Standard</vt:lpwstr>
  </property>
  <property fmtid="{D5CDD505-2E9C-101B-9397-08002B2CF9AE}" pid="6" name="MSIP_Label_b85f6713-6d19-40ac-a071-63e831bc1e58_Name">
    <vt:lpwstr>Confidential - Low</vt:lpwstr>
  </property>
  <property fmtid="{D5CDD505-2E9C-101B-9397-08002B2CF9AE}" pid="7" name="MSIP_Label_b85f6713-6d19-40ac-a071-63e831bc1e58_SiteId">
    <vt:lpwstr>36839a65-7f3f-4bac-9ea4-f571f10a9a03</vt:lpwstr>
  </property>
  <property fmtid="{D5CDD505-2E9C-101B-9397-08002B2CF9AE}" pid="8" name="MSIP_Label_b85f6713-6d19-40ac-a071-63e831bc1e58_ActionId">
    <vt:lpwstr>37e61cfc-8e55-46af-ac87-b113ceee40d9</vt:lpwstr>
  </property>
  <property fmtid="{D5CDD505-2E9C-101B-9397-08002B2CF9AE}" pid="9" name="MSIP_Label_b85f6713-6d19-40ac-a071-63e831bc1e58_ContentBits">
    <vt:lpwstr>0</vt:lpwstr>
  </property>
</Properties>
</file>