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308" r:id="rId2"/>
    <p:sldId id="543" r:id="rId3"/>
    <p:sldId id="544" r:id="rId4"/>
    <p:sldId id="288" r:id="rId5"/>
    <p:sldId id="286" r:id="rId6"/>
    <p:sldId id="327" r:id="rId7"/>
    <p:sldId id="376" r:id="rId8"/>
    <p:sldId id="328" r:id="rId9"/>
    <p:sldId id="329" r:id="rId10"/>
    <p:sldId id="330" r:id="rId11"/>
    <p:sldId id="331" r:id="rId12"/>
    <p:sldId id="332" r:id="rId13"/>
    <p:sldId id="333" r:id="rId14"/>
    <p:sldId id="378" r:id="rId15"/>
    <p:sldId id="336" r:id="rId16"/>
    <p:sldId id="545" r:id="rId17"/>
    <p:sldId id="337" r:id="rId18"/>
    <p:sldId id="547" r:id="rId19"/>
    <p:sldId id="546" r:id="rId20"/>
    <p:sldId id="338" r:id="rId21"/>
    <p:sldId id="548" r:id="rId22"/>
    <p:sldId id="339" r:id="rId23"/>
    <p:sldId id="341" r:id="rId24"/>
    <p:sldId id="340" r:id="rId25"/>
    <p:sldId id="379" r:id="rId26"/>
    <p:sldId id="342" r:id="rId27"/>
    <p:sldId id="344" r:id="rId28"/>
    <p:sldId id="380" r:id="rId29"/>
    <p:sldId id="347" r:id="rId30"/>
    <p:sldId id="348" r:id="rId31"/>
    <p:sldId id="549" r:id="rId32"/>
    <p:sldId id="353" r:id="rId33"/>
    <p:sldId id="354" r:id="rId34"/>
    <p:sldId id="388" r:id="rId35"/>
    <p:sldId id="389" r:id="rId36"/>
    <p:sldId id="391" r:id="rId37"/>
    <p:sldId id="392" r:id="rId38"/>
    <p:sldId id="395" r:id="rId39"/>
    <p:sldId id="551" r:id="rId40"/>
    <p:sldId id="550" r:id="rId41"/>
    <p:sldId id="552" r:id="rId42"/>
    <p:sldId id="400" r:id="rId43"/>
    <p:sldId id="401" r:id="rId44"/>
    <p:sldId id="404" r:id="rId45"/>
    <p:sldId id="405" r:id="rId46"/>
    <p:sldId id="407" r:id="rId47"/>
    <p:sldId id="553" r:id="rId48"/>
    <p:sldId id="456" r:id="rId49"/>
    <p:sldId id="412" r:id="rId50"/>
    <p:sldId id="413" r:id="rId51"/>
    <p:sldId id="414" r:id="rId52"/>
    <p:sldId id="416" r:id="rId53"/>
    <p:sldId id="417" r:id="rId54"/>
    <p:sldId id="418" r:id="rId55"/>
    <p:sldId id="419" r:id="rId56"/>
    <p:sldId id="420" r:id="rId57"/>
    <p:sldId id="423" r:id="rId58"/>
    <p:sldId id="424" r:id="rId59"/>
    <p:sldId id="425" r:id="rId60"/>
    <p:sldId id="428" r:id="rId61"/>
    <p:sldId id="429" r:id="rId62"/>
    <p:sldId id="430" r:id="rId63"/>
    <p:sldId id="447" r:id="rId64"/>
    <p:sldId id="448" r:id="rId65"/>
    <p:sldId id="449" r:id="rId66"/>
    <p:sldId id="441" r:id="rId67"/>
    <p:sldId id="450" r:id="rId68"/>
    <p:sldId id="451" r:id="rId69"/>
    <p:sldId id="452" r:id="rId70"/>
    <p:sldId id="453" r:id="rId71"/>
    <p:sldId id="454" r:id="rId72"/>
    <p:sldId id="45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EWP8gw1PCQB1d5sZEmB3A==" hashData="0xZjy1IkzQBda6oGeAflLSTxSGQlN1PY8KvgbGvsm/itAXPniXg0Iae6WYgqF1bMPWdMUa7glPUk7sOCCBROp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FA9"/>
    <a:srgbClr val="0D7150"/>
    <a:srgbClr val="5F5F5F"/>
    <a:srgbClr val="A6A6A6"/>
    <a:srgbClr val="FFFFFF"/>
    <a:srgbClr val="868686"/>
    <a:srgbClr val="737373"/>
    <a:srgbClr val="B71B1C"/>
    <a:srgbClr val="E99718"/>
    <a:srgbClr val="885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76" autoAdjust="0"/>
  </p:normalViewPr>
  <p:slideViewPr>
    <p:cSldViewPr snapToGrid="0">
      <p:cViewPr varScale="1">
        <p:scale>
          <a:sx n="64" d="100"/>
          <a:sy n="64" d="100"/>
        </p:scale>
        <p:origin x="900" y="60"/>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3D5F5-508B-40C9-B166-DE3D64774E20}" type="datetimeFigureOut">
              <a:rPr lang="en-IN" smtClean="0"/>
              <a:t>03-06-2024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00395D-05DC-474A-B2FE-360B2F382A41}" type="slidenum">
              <a:rPr lang="en-IN" smtClean="0"/>
              <a:t>‹#›</a:t>
            </a:fld>
            <a:endParaRPr lang="en-IN"/>
          </a:p>
        </p:txBody>
      </p:sp>
    </p:spTree>
    <p:extLst>
      <p:ext uri="{BB962C8B-B14F-4D97-AF65-F5344CB8AC3E}">
        <p14:creationId xmlns:p14="http://schemas.microsoft.com/office/powerpoint/2010/main" val="2313193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4.png"/><Relationship Id="rId9" Type="http://schemas.openxmlformats.org/officeDocument/2006/relationships/image" Target="../media/image17.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a:t>
            </a:r>
            <a:r>
              <a:rPr lang="en-US" sz="1600" baseline="0" dirty="0"/>
              <a:t> Diploma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0" name="Picture 2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22131" y="4534"/>
            <a:ext cx="2469901" cy="1116000"/>
          </a:xfrm>
          <a:prstGeom prst="rect">
            <a:avLst/>
          </a:prstGeom>
        </p:spPr>
      </p:pic>
      <p:pic>
        <p:nvPicPr>
          <p:cNvPr id="31" name="Picture 3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472032" y="1632449"/>
            <a:ext cx="3430104" cy="2639572"/>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883202" y="6108416"/>
            <a:ext cx="2744706" cy="37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72032" y="1632449"/>
            <a:ext cx="3430104" cy="2639572"/>
          </a:xfrm>
          <a:prstGeom prst="rect">
            <a:avLst/>
          </a:prstGeom>
        </p:spPr>
      </p:pic>
      <p:pic>
        <p:nvPicPr>
          <p:cNvPr id="4" name="Picture 3">
            <a:extLst>
              <a:ext uri="{FF2B5EF4-FFF2-40B4-BE49-F238E27FC236}">
                <a16:creationId xmlns:a16="http://schemas.microsoft.com/office/drawing/2014/main" id="{ACB386D9-CEE0-4FE0-C3B7-6D99CB4BB944}"/>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p:blipFill>
        <p:spPr>
          <a:xfrm>
            <a:off x="9182112" y="53062"/>
            <a:ext cx="2946640" cy="905256"/>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a:t>
            </a:r>
            <a:r>
              <a:rPr lang="en-US" sz="1600" baseline="0" dirty="0"/>
              <a:t> Diploma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50038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Concept of Data Structure, Array and String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0066"/>
            <a:ext cx="11929641" cy="5593943"/>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p:cNvPicPr>
          <p:nvPr userDrawn="1"/>
        </p:nvPicPr>
        <p:blipFill>
          <a:blip r:embed="rId3" cstate="print">
            <a:extLst>
              <a:ext uri="{28A0092B-C50C-407E-A947-70E740481C1C}">
                <a14:useLocalDpi xmlns:a14="http://schemas.microsoft.com/office/drawing/2010/main" val="0"/>
              </a:ext>
            </a:extLst>
          </a:blip>
          <a:srcRect/>
          <a:stretch/>
        </p:blipFill>
        <p:spPr>
          <a:xfrm>
            <a:off x="10430881" y="735475"/>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5" name="Straight Connector 34">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306784" y="228538"/>
            <a:ext cx="3575304" cy="893826"/>
          </a:xfrm>
          <a:prstGeom prst="rect">
            <a:avLst/>
          </a:prstGeom>
        </p:spPr>
      </p:pic>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20383"/>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a:t>
            </a:r>
            <a:r>
              <a:rPr lang="en-US" sz="1600"/>
              <a:t>, Rajkot</a:t>
            </a:r>
            <a:endParaRPr lang="en-US" sz="1600" dirty="0"/>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E99718">
                        <a:shade val="30000"/>
                        <a:satMod val="115000"/>
                      </a:srgbClr>
                    </a:gs>
                    <a:gs pos="50000">
                      <a:srgbClr val="E99718">
                        <a:shade val="67500"/>
                        <a:satMod val="115000"/>
                      </a:srgbClr>
                    </a:gs>
                    <a:gs pos="100000">
                      <a:srgbClr val="E99718">
                        <a:shade val="100000"/>
                        <a:satMod val="115000"/>
                      </a:srgbClr>
                    </a:gs>
                  </a:gsLst>
                  <a:lin ang="0" scaled="1"/>
                  <a:tileRect/>
                </a:gradFill>
                <a:effectLst/>
                <a:latin typeface="+mn-lt"/>
                <a:ea typeface="+mn-ea"/>
                <a:cs typeface="+mn-cs"/>
              </a:defRPr>
            </a:lvl1pPr>
          </a:lstStyle>
          <a:p>
            <a:r>
              <a:rPr lang="en-IN" dirty="0" err="1"/>
              <a:t>Prof.</a:t>
            </a:r>
            <a:r>
              <a:rPr lang="en-IN" dirty="0"/>
              <a:t> Vishal K </a:t>
            </a:r>
            <a:r>
              <a:rPr lang="en-IN" dirty="0" err="1"/>
              <a:t>Makwana</a:t>
            </a:r>
            <a:endParaRPr lang="en-IN"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6"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1BB32699-4C62-4BBF-9A17-90008E297198}"/>
              </a:ext>
            </a:extLst>
          </p:cNvPr>
          <p:cNvSpPr/>
          <p:nvPr userDrawn="1"/>
        </p:nvSpPr>
        <p:spPr>
          <a:xfrm rot="5400000">
            <a:off x="4309292" y="1717040"/>
            <a:ext cx="3461658" cy="2984188"/>
          </a:xfrm>
          <a:prstGeom prst="hexagon">
            <a:avLst/>
          </a:prstGeom>
          <a:solidFill>
            <a:schemeClr val="bg1">
              <a:lumMod val="95000"/>
            </a:schemeClr>
          </a:solidFill>
          <a:ln w="57150">
            <a:solidFill>
              <a:schemeClr val="accent5">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212121"/>
              </a:solidFill>
            </a:endParaRPr>
          </a:p>
        </p:txBody>
      </p:sp>
      <p:sp>
        <p:nvSpPr>
          <p:cNvPr id="31" name="TextBox 30">
            <a:extLst>
              <a:ext uri="{FF2B5EF4-FFF2-40B4-BE49-F238E27FC236}">
                <a16:creationId xmlns:a16="http://schemas.microsoft.com/office/drawing/2014/main" id="{88342F5D-5C3A-4D09-B74D-32BF20197BBC}"/>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solidFill>
                  <a:srgbClr val="212121"/>
                </a:solidFill>
              </a:rPr>
              <a:t>Thank</a:t>
            </a:r>
          </a:p>
          <a:p>
            <a:pPr algn="ctr"/>
            <a:r>
              <a:rPr lang="en-US" sz="6000" b="1" i="1" dirty="0">
                <a:solidFill>
                  <a:srgbClr val="212121"/>
                </a:solidFill>
              </a:rPr>
              <a:t>You</a:t>
            </a:r>
          </a:p>
        </p:txBody>
      </p:sp>
      <p:sp>
        <p:nvSpPr>
          <p:cNvPr id="33" name="Rectangle 32">
            <a:extLst>
              <a:ext uri="{FF2B5EF4-FFF2-40B4-BE49-F238E27FC236}">
                <a16:creationId xmlns:a16="http://schemas.microsoft.com/office/drawing/2014/main" id="{02C58FA9-71EA-487D-8A75-915EC6877722}"/>
              </a:ext>
            </a:extLst>
          </p:cNvPr>
          <p:cNvSpPr/>
          <p:nvPr userDrawn="1"/>
        </p:nvSpPr>
        <p:spPr>
          <a:xfrm>
            <a:off x="0" y="2221532"/>
            <a:ext cx="4402106" cy="1951692"/>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34" name="Rectangle 33">
            <a:extLst>
              <a:ext uri="{FF2B5EF4-FFF2-40B4-BE49-F238E27FC236}">
                <a16:creationId xmlns:a16="http://schemas.microsoft.com/office/drawing/2014/main" id="{97A77512-C96D-4B1D-861C-3369397D6121}"/>
              </a:ext>
            </a:extLst>
          </p:cNvPr>
          <p:cNvSpPr/>
          <p:nvPr userDrawn="1"/>
        </p:nvSpPr>
        <p:spPr>
          <a:xfrm flipH="1">
            <a:off x="7678346" y="2221532"/>
            <a:ext cx="4513654" cy="1951692"/>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2" name="Picture 1">
            <a:extLst>
              <a:ext uri="{FF2B5EF4-FFF2-40B4-BE49-F238E27FC236}">
                <a16:creationId xmlns:a16="http://schemas.microsoft.com/office/drawing/2014/main" id="{0938306A-B35C-4774-E675-E005829859D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9196263" y="61947"/>
            <a:ext cx="2946640" cy="905256"/>
          </a:xfrm>
          <a:prstGeom prst="rect">
            <a:avLst/>
          </a:prstGeom>
        </p:spPr>
      </p:pic>
    </p:spTree>
    <p:extLst>
      <p:ext uri="{BB962C8B-B14F-4D97-AF65-F5344CB8AC3E}">
        <p14:creationId xmlns:p14="http://schemas.microsoft.com/office/powerpoint/2010/main" val="64364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49046"/>
          </a:xfrm>
        </p:spPr>
        <p:txBody>
          <a:bodyPr>
            <a:noAutofit/>
          </a:bodyPr>
          <a:lstStyle>
            <a:lvl1pPr marL="265113" indent="-265113" algn="just">
              <a:buClr>
                <a:srgbClr val="C00000"/>
              </a:buClr>
              <a:buFont typeface="Wingdings 3" panose="05040102010807070707" pitchFamily="18" charset="2"/>
              <a:buChar char=""/>
              <a:defRPr sz="2400">
                <a:solidFill>
                  <a:schemeClr val="tx1"/>
                </a:solidFill>
              </a:defRPr>
            </a:lvl1pPr>
            <a:lvl2pPr marL="809625" indent="-352425" algn="just">
              <a:buClr>
                <a:srgbClr val="C00000"/>
              </a:buClr>
              <a:buFont typeface="Wingdings 3" panose="05040102010807070707" pitchFamily="18" charset="2"/>
              <a:buChar char=""/>
              <a:defRPr sz="2000">
                <a:solidFill>
                  <a:schemeClr val="tx1"/>
                </a:solidFill>
              </a:defRPr>
            </a:lvl2pPr>
            <a:lvl3pPr marL="1143000" indent="-228600" algn="just">
              <a:buClr>
                <a:srgbClr val="C00000"/>
              </a:buClr>
              <a:buFont typeface="Wingdings" panose="05000000000000000000" pitchFamily="2" charset="2"/>
              <a:buChar char="§"/>
              <a:defRPr sz="1800">
                <a:solidFill>
                  <a:schemeClr val="tx1"/>
                </a:solidFill>
              </a:defRPr>
            </a:lvl3pPr>
            <a:lvl4pPr algn="just">
              <a:buClr>
                <a:srgbClr val="C00000"/>
              </a:buClr>
              <a:defRPr sz="1600">
                <a:solidFill>
                  <a:schemeClr val="tx1"/>
                </a:solidFill>
              </a:defRPr>
            </a:lvl4pPr>
            <a:lvl5pPr algn="just">
              <a:buClr>
                <a:srgbClr val="C00000"/>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3428996" y="6604000"/>
            <a:ext cx="6480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#2302CS305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of Data Structure &amp; Linear Data Structures: Array &amp; Strings</a:t>
            </a:r>
          </a:p>
        </p:txBody>
      </p:sp>
      <p:pic>
        <p:nvPicPr>
          <p:cNvPr id="4" name="Picture 3">
            <a:extLst>
              <a:ext uri="{FF2B5EF4-FFF2-40B4-BE49-F238E27FC236}">
                <a16:creationId xmlns:a16="http://schemas.microsoft.com/office/drawing/2014/main" id="{58FAF305-1617-B3FC-35FB-EE0319C135AD}"/>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rcRect/>
          <a:stretch/>
        </p:blipFill>
        <p:spPr>
          <a:xfrm>
            <a:off x="10002656" y="5838103"/>
            <a:ext cx="1992081" cy="612000"/>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50165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Concept of Data Structure, Array and String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56790"/>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p:cNvPicPr>
          <p:nvPr userDrawn="1"/>
        </p:nvPicPr>
        <p:blipFill>
          <a:blip r:embed="rId3" cstate="print">
            <a:extLst>
              <a:ext uri="{28A0092B-C50C-407E-A947-70E740481C1C}">
                <a14:useLocalDpi xmlns:a14="http://schemas.microsoft.com/office/drawing/2010/main" val="0"/>
              </a:ext>
            </a:extLst>
          </a:blip>
          <a:srcRect/>
          <a:stretch/>
        </p:blipFill>
        <p:spPr>
          <a:xfrm>
            <a:off x="0" y="5782375"/>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What is Data Structure?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Section-1 </a:t>
            </a:r>
          </a:p>
        </p:txBody>
      </p:sp>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5" name="Picture 4">
            <a:extLst>
              <a:ext uri="{FF2B5EF4-FFF2-40B4-BE49-F238E27FC236}">
                <a16:creationId xmlns:a16="http://schemas.microsoft.com/office/drawing/2014/main" id="{1D3FFD12-4A0E-6514-8523-EC0AD97C8BCA}"/>
              </a:ext>
            </a:extLst>
          </p:cNvPr>
          <p:cNvPicPr>
            <a:picLocks noChangeAspect="1"/>
          </p:cNvPicPr>
          <p:nvPr userDrawn="1"/>
        </p:nvPicPr>
        <p:blipFill>
          <a:blip r:embed="rId5">
            <a:lum bright="70000" contrast="-70000"/>
            <a:extLst>
              <a:ext uri="{28A0092B-C50C-407E-A947-70E740481C1C}">
                <a14:useLocalDpi xmlns:a14="http://schemas.microsoft.com/office/drawing/2010/main" val="0"/>
              </a:ext>
            </a:extLst>
          </a:blip>
          <a:srcRect/>
          <a:stretch/>
        </p:blipFill>
        <p:spPr>
          <a:xfrm>
            <a:off x="10127349" y="6170618"/>
            <a:ext cx="1992081" cy="612000"/>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50292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Concept of Data Structure, Array and String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10430879" y="0"/>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50673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Concept of Data Structure, Array and String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pic>
        <p:nvPicPr>
          <p:cNvPr id="8" name="Picture 7"/>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10430879" y="5782375"/>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Makwana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51816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#2102CS302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Concept of Data Structure, Array and String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pic>
        <p:nvPicPr>
          <p:cNvPr id="8" name="Picture 7"/>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0" y="5782375"/>
            <a:ext cx="1761119" cy="820499"/>
          </a:xfrm>
          <a:prstGeom prst="rect">
            <a:avLst/>
          </a:prstGeom>
          <a:effectLst>
            <a:reflection endPos="0" dist="50800" dir="5400000" sy="-100000" algn="bl" rotWithShape="0"/>
          </a:effectLst>
        </p:spPr>
      </p:pic>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6/3/2024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avif"/><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552CC84-22B8-4A73-8C03-84C06D1D2750}"/>
              </a:ext>
            </a:extLst>
          </p:cNvPr>
          <p:cNvSpPr>
            <a:spLocks noGrp="1"/>
          </p:cNvSpPr>
          <p:nvPr>
            <p:ph type="ctrTitle"/>
          </p:nvPr>
        </p:nvSpPr>
        <p:spPr>
          <a:xfrm>
            <a:off x="559489" y="1238275"/>
            <a:ext cx="8584511" cy="2578780"/>
          </a:xfrm>
        </p:spPr>
        <p:txBody>
          <a:bodyPr/>
          <a:lstStyle/>
          <a:p>
            <a:r>
              <a:rPr sz="4800" b="0" dirty="0">
                <a:latin typeface="Roboto Condensed Light" panose="02000000000000000000" pitchFamily="2" charset="0"/>
                <a:ea typeface="Roboto Condensed Light" panose="02000000000000000000" pitchFamily="2" charset="0"/>
              </a:rPr>
              <a:t>Unit-1</a:t>
            </a:r>
            <a:r>
              <a:rPr sz="4800" dirty="0"/>
              <a:t> </a:t>
            </a:r>
            <a:br>
              <a:rPr sz="4800" dirty="0"/>
            </a:br>
            <a:r>
              <a:rPr lang="en-US" sz="5500" dirty="0"/>
              <a:t>Introduction of Data Structure &amp; Linear Data Structures: Array &amp; Strings</a:t>
            </a:r>
          </a:p>
        </p:txBody>
      </p:sp>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US" dirty="0"/>
              <a:t>vishal.makwana@darshan.ac.in</a:t>
            </a:r>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US" dirty="0"/>
              <a:t>8671010867</a:t>
            </a:r>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t>Computer Engineering Department</a:t>
            </a:r>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dirty="0"/>
              <a:t>Prof. Vishal K. </a:t>
            </a:r>
            <a:r>
              <a:rPr dirty="0" err="1"/>
              <a:t>Makwana</a:t>
            </a:r>
            <a:endParaRPr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US" b="1" dirty="0"/>
              <a:t>Data Structure (DS)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 2302CS305</a:t>
            </a:r>
          </a:p>
        </p:txBody>
      </p:sp>
      <p:pic>
        <p:nvPicPr>
          <p:cNvPr id="15" name="Picture Placeholder 14" descr="CEVKM01.jpg"/>
          <p:cNvPicPr>
            <a:picLocks noGrp="1" noChangeAspect="1"/>
          </p:cNvPicPr>
          <p:nvPr>
            <p:ph type="pic" sz="quarter" idx="10"/>
          </p:nvPr>
        </p:nvPicPr>
        <p:blipFill>
          <a:blip r:embed="rId2" cstate="print"/>
          <a:srcRect l="12442" r="12442"/>
          <a:stretch>
            <a:fillRect/>
          </a:stretch>
        </p:blipFill>
        <p:spPr>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Types of Data Structures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52638" y="835357"/>
            <a:ext cx="11929641" cy="5649046"/>
          </a:xfrm>
        </p:spPr>
        <p:txBody>
          <a:bodyPr/>
          <a:lstStyle/>
          <a:p>
            <a:pPr>
              <a:buNone/>
            </a:pPr>
            <a:r>
              <a:rPr lang="en-IN" sz="2800" b="1" dirty="0"/>
              <a:t>Non-Primitive Data Structures (Cont.)</a:t>
            </a:r>
          </a:p>
          <a:p>
            <a:pPr>
              <a:buNone/>
            </a:pPr>
            <a:r>
              <a:rPr lang="en-IN" b="1" dirty="0"/>
              <a:t>Linear Data Structures</a:t>
            </a:r>
          </a:p>
          <a:p>
            <a:pPr>
              <a:buClr>
                <a:srgbClr val="C00000"/>
              </a:buClr>
            </a:pPr>
            <a:r>
              <a:rPr lang="en-IN" b="1" dirty="0">
                <a:solidFill>
                  <a:srgbClr val="C00000"/>
                </a:solidFill>
              </a:rPr>
              <a:t>Linear Data Structures </a:t>
            </a:r>
            <a:r>
              <a:rPr lang="en-IN" dirty="0"/>
              <a:t>are those data structure in which data items are </a:t>
            </a:r>
            <a:r>
              <a:rPr lang="en-IN" b="1" dirty="0"/>
              <a:t>arranged in a linear sequence </a:t>
            </a:r>
            <a:r>
              <a:rPr lang="en-IN" dirty="0"/>
              <a:t>by physically or logically or both the ways.</a:t>
            </a:r>
          </a:p>
          <a:p>
            <a:pPr marL="269875" indent="0">
              <a:buNone/>
            </a:pPr>
            <a:r>
              <a:rPr lang="en-IN" b="1" dirty="0"/>
              <a:t>Example:</a:t>
            </a:r>
            <a:r>
              <a:rPr lang="en-IN" dirty="0"/>
              <a:t> </a:t>
            </a:r>
            <a:r>
              <a:rPr lang="en-US" dirty="0"/>
              <a:t>Array, Linked List</a:t>
            </a:r>
          </a:p>
        </p:txBody>
      </p:sp>
      <p:sp>
        <p:nvSpPr>
          <p:cNvPr id="5" name="Rectangle 4"/>
          <p:cNvSpPr/>
          <p:nvPr/>
        </p:nvSpPr>
        <p:spPr>
          <a:xfrm flipH="1">
            <a:off x="1665161" y="3210006"/>
            <a:ext cx="1048147" cy="436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n w="0"/>
                <a:solidFill>
                  <a:srgbClr val="C00000"/>
                </a:solidFill>
              </a:rPr>
              <a:t>Array</a:t>
            </a:r>
          </a:p>
        </p:txBody>
      </p:sp>
      <p:sp>
        <p:nvSpPr>
          <p:cNvPr id="6" name="Rectangle 5"/>
          <p:cNvSpPr/>
          <p:nvPr/>
        </p:nvSpPr>
        <p:spPr>
          <a:xfrm>
            <a:off x="7727917" y="3210006"/>
            <a:ext cx="1523730" cy="4796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n w="0"/>
                <a:solidFill>
                  <a:srgbClr val="C00000"/>
                </a:solidFill>
              </a:rPr>
              <a:t>Linked List</a:t>
            </a:r>
          </a:p>
        </p:txBody>
      </p:sp>
      <p:grpSp>
        <p:nvGrpSpPr>
          <p:cNvPr id="15" name="Group 14">
            <a:extLst>
              <a:ext uri="{FF2B5EF4-FFF2-40B4-BE49-F238E27FC236}">
                <a16:creationId xmlns:a16="http://schemas.microsoft.com/office/drawing/2014/main" id="{9E46AD34-2E88-2EB1-89A0-4C3DE8668BAD}"/>
              </a:ext>
            </a:extLst>
          </p:cNvPr>
          <p:cNvGrpSpPr/>
          <p:nvPr/>
        </p:nvGrpSpPr>
        <p:grpSpPr>
          <a:xfrm>
            <a:off x="5532921" y="4088836"/>
            <a:ext cx="1169232" cy="479685"/>
            <a:chOff x="6096000" y="5381469"/>
            <a:chExt cx="1169232" cy="479685"/>
          </a:xfrm>
        </p:grpSpPr>
        <p:sp>
          <p:nvSpPr>
            <p:cNvPr id="4" name="Rectangle 3">
              <a:extLst>
                <a:ext uri="{FF2B5EF4-FFF2-40B4-BE49-F238E27FC236}">
                  <a16:creationId xmlns:a16="http://schemas.microsoft.com/office/drawing/2014/main" id="{4DEB93D6-0DF6-7B04-99FC-D20170B3B2C0}"/>
                </a:ext>
              </a:extLst>
            </p:cNvPr>
            <p:cNvSpPr/>
            <p:nvPr/>
          </p:nvSpPr>
          <p:spPr>
            <a:xfrm>
              <a:off x="6096000" y="5381469"/>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a:t>
              </a:r>
              <a:endParaRPr lang="en-IN" b="1" dirty="0">
                <a:solidFill>
                  <a:srgbClr val="C00000"/>
                </a:solidFill>
              </a:endParaRPr>
            </a:p>
          </p:txBody>
        </p:sp>
        <p:sp>
          <p:nvSpPr>
            <p:cNvPr id="8" name="Rectangle 7">
              <a:extLst>
                <a:ext uri="{FF2B5EF4-FFF2-40B4-BE49-F238E27FC236}">
                  <a16:creationId xmlns:a16="http://schemas.microsoft.com/office/drawing/2014/main" id="{7EE2D9F5-1F75-318D-98A6-8732B89690E5}"/>
                </a:ext>
              </a:extLst>
            </p:cNvPr>
            <p:cNvSpPr/>
            <p:nvPr/>
          </p:nvSpPr>
          <p:spPr>
            <a:xfrm>
              <a:off x="6680616" y="5381469"/>
              <a:ext cx="584616" cy="4796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7BF3FF6A-1DC6-40A8-521C-92D6BB4A3B9D}"/>
              </a:ext>
            </a:extLst>
          </p:cNvPr>
          <p:cNvGrpSpPr/>
          <p:nvPr/>
        </p:nvGrpSpPr>
        <p:grpSpPr>
          <a:xfrm>
            <a:off x="7143301" y="4088837"/>
            <a:ext cx="1169232" cy="479685"/>
            <a:chOff x="7763457" y="5381469"/>
            <a:chExt cx="1169232" cy="479685"/>
          </a:xfrm>
        </p:grpSpPr>
        <p:sp>
          <p:nvSpPr>
            <p:cNvPr id="9" name="Rectangle 8">
              <a:extLst>
                <a:ext uri="{FF2B5EF4-FFF2-40B4-BE49-F238E27FC236}">
                  <a16:creationId xmlns:a16="http://schemas.microsoft.com/office/drawing/2014/main" id="{181ED173-5FD9-E226-61C3-F88C097DA0C2}"/>
                </a:ext>
              </a:extLst>
            </p:cNvPr>
            <p:cNvSpPr/>
            <p:nvPr/>
          </p:nvSpPr>
          <p:spPr>
            <a:xfrm>
              <a:off x="7763457" y="5381469"/>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endParaRPr lang="en-IN" b="1" dirty="0">
                <a:solidFill>
                  <a:srgbClr val="C00000"/>
                </a:solidFill>
              </a:endParaRPr>
            </a:p>
          </p:txBody>
        </p:sp>
        <p:sp>
          <p:nvSpPr>
            <p:cNvPr id="10" name="Rectangle 9">
              <a:extLst>
                <a:ext uri="{FF2B5EF4-FFF2-40B4-BE49-F238E27FC236}">
                  <a16:creationId xmlns:a16="http://schemas.microsoft.com/office/drawing/2014/main" id="{911BD3E0-1F1E-85DE-3548-3B467DC154D4}"/>
                </a:ext>
              </a:extLst>
            </p:cNvPr>
            <p:cNvSpPr/>
            <p:nvPr/>
          </p:nvSpPr>
          <p:spPr>
            <a:xfrm>
              <a:off x="8348073" y="5381469"/>
              <a:ext cx="584616" cy="4796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7724ED0F-41D3-31A2-2FF6-5D842BF79FD1}"/>
              </a:ext>
            </a:extLst>
          </p:cNvPr>
          <p:cNvGrpSpPr/>
          <p:nvPr/>
        </p:nvGrpSpPr>
        <p:grpSpPr>
          <a:xfrm>
            <a:off x="8715672" y="4088838"/>
            <a:ext cx="1169232" cy="479685"/>
            <a:chOff x="9432973" y="5381469"/>
            <a:chExt cx="1169232" cy="479685"/>
          </a:xfrm>
        </p:grpSpPr>
        <p:sp>
          <p:nvSpPr>
            <p:cNvPr id="11" name="Rectangle 10">
              <a:extLst>
                <a:ext uri="{FF2B5EF4-FFF2-40B4-BE49-F238E27FC236}">
                  <a16:creationId xmlns:a16="http://schemas.microsoft.com/office/drawing/2014/main" id="{17BC08D3-9921-0FF2-942B-2A320E7A633E}"/>
                </a:ext>
              </a:extLst>
            </p:cNvPr>
            <p:cNvSpPr/>
            <p:nvPr/>
          </p:nvSpPr>
          <p:spPr>
            <a:xfrm>
              <a:off x="9432973" y="5381469"/>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4</a:t>
              </a:r>
              <a:endParaRPr lang="en-IN" b="1" dirty="0">
                <a:solidFill>
                  <a:srgbClr val="C00000"/>
                </a:solidFill>
              </a:endParaRPr>
            </a:p>
          </p:txBody>
        </p:sp>
        <p:sp>
          <p:nvSpPr>
            <p:cNvPr id="12" name="Rectangle 11">
              <a:extLst>
                <a:ext uri="{FF2B5EF4-FFF2-40B4-BE49-F238E27FC236}">
                  <a16:creationId xmlns:a16="http://schemas.microsoft.com/office/drawing/2014/main" id="{70D61AC2-4970-61A6-EC82-F7198AF79036}"/>
                </a:ext>
              </a:extLst>
            </p:cNvPr>
            <p:cNvSpPr/>
            <p:nvPr/>
          </p:nvSpPr>
          <p:spPr>
            <a:xfrm>
              <a:off x="10017589" y="5381469"/>
              <a:ext cx="584616" cy="4796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46AA7180-D3D1-1260-A2AE-4CF104C16FB3}"/>
              </a:ext>
            </a:extLst>
          </p:cNvPr>
          <p:cNvGrpSpPr/>
          <p:nvPr/>
        </p:nvGrpSpPr>
        <p:grpSpPr>
          <a:xfrm>
            <a:off x="10288043" y="4088837"/>
            <a:ext cx="1169232" cy="479685"/>
            <a:chOff x="11101373" y="5381469"/>
            <a:chExt cx="1169232" cy="479685"/>
          </a:xfrm>
        </p:grpSpPr>
        <p:sp>
          <p:nvSpPr>
            <p:cNvPr id="13" name="Rectangle 12">
              <a:extLst>
                <a:ext uri="{FF2B5EF4-FFF2-40B4-BE49-F238E27FC236}">
                  <a16:creationId xmlns:a16="http://schemas.microsoft.com/office/drawing/2014/main" id="{A7E3B254-F9AF-EBE7-B16C-D375CE3C0E5E}"/>
                </a:ext>
              </a:extLst>
            </p:cNvPr>
            <p:cNvSpPr/>
            <p:nvPr/>
          </p:nvSpPr>
          <p:spPr>
            <a:xfrm>
              <a:off x="11101373" y="5381469"/>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9</a:t>
              </a:r>
              <a:endParaRPr lang="en-IN" b="1" dirty="0">
                <a:solidFill>
                  <a:srgbClr val="C00000"/>
                </a:solidFill>
              </a:endParaRPr>
            </a:p>
          </p:txBody>
        </p:sp>
        <p:sp>
          <p:nvSpPr>
            <p:cNvPr id="14" name="Rectangle 13">
              <a:extLst>
                <a:ext uri="{FF2B5EF4-FFF2-40B4-BE49-F238E27FC236}">
                  <a16:creationId xmlns:a16="http://schemas.microsoft.com/office/drawing/2014/main" id="{B94EB0B1-9AFA-5A40-4D99-C256BB911860}"/>
                </a:ext>
              </a:extLst>
            </p:cNvPr>
            <p:cNvSpPr/>
            <p:nvPr/>
          </p:nvSpPr>
          <p:spPr>
            <a:xfrm>
              <a:off x="11685989" y="5381469"/>
              <a:ext cx="584616" cy="4796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1" name="Straight Arrow Connector 20">
            <a:extLst>
              <a:ext uri="{FF2B5EF4-FFF2-40B4-BE49-F238E27FC236}">
                <a16:creationId xmlns:a16="http://schemas.microsoft.com/office/drawing/2014/main" id="{4F9EE937-0602-236C-ABA0-98006A241F00}"/>
              </a:ext>
            </a:extLst>
          </p:cNvPr>
          <p:cNvCxnSpPr>
            <a:cxnSpLocks/>
          </p:cNvCxnSpPr>
          <p:nvPr/>
        </p:nvCxnSpPr>
        <p:spPr>
          <a:xfrm>
            <a:off x="6446156" y="4343668"/>
            <a:ext cx="720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567252-25D2-5370-791D-C202F124BF28}"/>
              </a:ext>
            </a:extLst>
          </p:cNvPr>
          <p:cNvCxnSpPr>
            <a:cxnSpLocks/>
          </p:cNvCxnSpPr>
          <p:nvPr/>
        </p:nvCxnSpPr>
        <p:spPr>
          <a:xfrm>
            <a:off x="7995672" y="4343668"/>
            <a:ext cx="720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549D65C-DE15-D29F-44E7-D394821E70B3}"/>
              </a:ext>
            </a:extLst>
          </p:cNvPr>
          <p:cNvCxnSpPr>
            <a:cxnSpLocks/>
          </p:cNvCxnSpPr>
          <p:nvPr/>
        </p:nvCxnSpPr>
        <p:spPr>
          <a:xfrm>
            <a:off x="9568043" y="4343668"/>
            <a:ext cx="720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6A7018B-6D19-680D-A741-13260D7F23E3}"/>
              </a:ext>
            </a:extLst>
          </p:cNvPr>
          <p:cNvSpPr txBox="1"/>
          <p:nvPr/>
        </p:nvSpPr>
        <p:spPr>
          <a:xfrm>
            <a:off x="5791967" y="4641903"/>
            <a:ext cx="651140" cy="400110"/>
          </a:xfrm>
          <a:prstGeom prst="rect">
            <a:avLst/>
          </a:prstGeom>
          <a:noFill/>
        </p:spPr>
        <p:txBody>
          <a:bodyPr wrap="none" rtlCol="0">
            <a:spAutoFit/>
          </a:bodyPr>
          <a:lstStyle/>
          <a:p>
            <a:r>
              <a:rPr lang="en-IN" sz="2000" b="1" dirty="0">
                <a:solidFill>
                  <a:srgbClr val="C00000"/>
                </a:solidFill>
              </a:rPr>
              <a:t>First</a:t>
            </a:r>
          </a:p>
        </p:txBody>
      </p:sp>
      <p:cxnSp>
        <p:nvCxnSpPr>
          <p:cNvPr id="26" name="Straight Connector 25">
            <a:extLst>
              <a:ext uri="{FF2B5EF4-FFF2-40B4-BE49-F238E27FC236}">
                <a16:creationId xmlns:a16="http://schemas.microsoft.com/office/drawing/2014/main" id="{4839F0AD-8D8E-8650-61B3-08D97B92D25B}"/>
              </a:ext>
            </a:extLst>
          </p:cNvPr>
          <p:cNvCxnSpPr>
            <a:cxnSpLocks/>
          </p:cNvCxnSpPr>
          <p:nvPr/>
        </p:nvCxnSpPr>
        <p:spPr>
          <a:xfrm flipH="1">
            <a:off x="10892386" y="4088836"/>
            <a:ext cx="540549" cy="4796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4E4CE97-2829-624B-4816-6C0B2E545429}"/>
              </a:ext>
            </a:extLst>
          </p:cNvPr>
          <p:cNvSpPr/>
          <p:nvPr/>
        </p:nvSpPr>
        <p:spPr>
          <a:xfrm>
            <a:off x="717677" y="4079077"/>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a:t>
            </a:r>
            <a:endParaRPr lang="en-IN" b="1" dirty="0">
              <a:solidFill>
                <a:srgbClr val="C00000"/>
              </a:solidFill>
            </a:endParaRPr>
          </a:p>
        </p:txBody>
      </p:sp>
      <p:sp>
        <p:nvSpPr>
          <p:cNvPr id="29" name="Rectangle 28">
            <a:extLst>
              <a:ext uri="{FF2B5EF4-FFF2-40B4-BE49-F238E27FC236}">
                <a16:creationId xmlns:a16="http://schemas.microsoft.com/office/drawing/2014/main" id="{84C0EDDD-E2A4-65EF-75BB-409C163E1BBF}"/>
              </a:ext>
            </a:extLst>
          </p:cNvPr>
          <p:cNvSpPr/>
          <p:nvPr/>
        </p:nvSpPr>
        <p:spPr>
          <a:xfrm>
            <a:off x="1298717" y="4079077"/>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4</a:t>
            </a:r>
            <a:endParaRPr lang="en-IN" b="1" dirty="0">
              <a:solidFill>
                <a:srgbClr val="C00000"/>
              </a:solidFill>
            </a:endParaRPr>
          </a:p>
        </p:txBody>
      </p:sp>
      <p:sp>
        <p:nvSpPr>
          <p:cNvPr id="30" name="Rectangle 29">
            <a:extLst>
              <a:ext uri="{FF2B5EF4-FFF2-40B4-BE49-F238E27FC236}">
                <a16:creationId xmlns:a16="http://schemas.microsoft.com/office/drawing/2014/main" id="{65E32DE3-D393-6F88-7508-026F6D15BB1D}"/>
              </a:ext>
            </a:extLst>
          </p:cNvPr>
          <p:cNvSpPr/>
          <p:nvPr/>
        </p:nvSpPr>
        <p:spPr>
          <a:xfrm>
            <a:off x="1889090" y="4079077"/>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8</a:t>
            </a:r>
            <a:endParaRPr lang="en-IN" b="1" dirty="0">
              <a:solidFill>
                <a:srgbClr val="C00000"/>
              </a:solidFill>
            </a:endParaRPr>
          </a:p>
        </p:txBody>
      </p:sp>
      <p:sp>
        <p:nvSpPr>
          <p:cNvPr id="31" name="Rectangle 30">
            <a:extLst>
              <a:ext uri="{FF2B5EF4-FFF2-40B4-BE49-F238E27FC236}">
                <a16:creationId xmlns:a16="http://schemas.microsoft.com/office/drawing/2014/main" id="{8E8DE440-E397-052B-7C64-443AC8A09ECF}"/>
              </a:ext>
            </a:extLst>
          </p:cNvPr>
          <p:cNvSpPr/>
          <p:nvPr/>
        </p:nvSpPr>
        <p:spPr>
          <a:xfrm>
            <a:off x="2472577" y="4079077"/>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2</a:t>
            </a:r>
            <a:endParaRPr lang="en-IN" b="1" dirty="0">
              <a:solidFill>
                <a:srgbClr val="C00000"/>
              </a:solidFill>
            </a:endParaRPr>
          </a:p>
        </p:txBody>
      </p:sp>
      <p:sp>
        <p:nvSpPr>
          <p:cNvPr id="32" name="Rectangle 31">
            <a:extLst>
              <a:ext uri="{FF2B5EF4-FFF2-40B4-BE49-F238E27FC236}">
                <a16:creationId xmlns:a16="http://schemas.microsoft.com/office/drawing/2014/main" id="{42B2DBFF-9192-6C5C-92A9-F368D76B22C1}"/>
              </a:ext>
            </a:extLst>
          </p:cNvPr>
          <p:cNvSpPr/>
          <p:nvPr/>
        </p:nvSpPr>
        <p:spPr>
          <a:xfrm>
            <a:off x="3050507" y="4079077"/>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endParaRPr lang="en-IN" b="1" dirty="0">
              <a:solidFill>
                <a:srgbClr val="C00000"/>
              </a:solidFill>
            </a:endParaRPr>
          </a:p>
        </p:txBody>
      </p:sp>
      <p:sp>
        <p:nvSpPr>
          <p:cNvPr id="33" name="Rectangle 32">
            <a:extLst>
              <a:ext uri="{FF2B5EF4-FFF2-40B4-BE49-F238E27FC236}">
                <a16:creationId xmlns:a16="http://schemas.microsoft.com/office/drawing/2014/main" id="{0593E9A6-C953-ACE6-B333-5804ECF8D0EB}"/>
              </a:ext>
            </a:extLst>
          </p:cNvPr>
          <p:cNvSpPr/>
          <p:nvPr/>
        </p:nvSpPr>
        <p:spPr>
          <a:xfrm>
            <a:off x="717677" y="3662179"/>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0</a:t>
            </a:r>
            <a:endParaRPr lang="en-IN" dirty="0">
              <a:solidFill>
                <a:schemeClr val="tx1"/>
              </a:solidFill>
            </a:endParaRPr>
          </a:p>
        </p:txBody>
      </p:sp>
      <p:sp>
        <p:nvSpPr>
          <p:cNvPr id="34" name="Rectangle 33">
            <a:extLst>
              <a:ext uri="{FF2B5EF4-FFF2-40B4-BE49-F238E27FC236}">
                <a16:creationId xmlns:a16="http://schemas.microsoft.com/office/drawing/2014/main" id="{DB63105E-091B-1BA3-A60F-3C3B9B4213C0}"/>
              </a:ext>
            </a:extLst>
          </p:cNvPr>
          <p:cNvSpPr/>
          <p:nvPr/>
        </p:nvSpPr>
        <p:spPr>
          <a:xfrm>
            <a:off x="1291564" y="3662179"/>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1</a:t>
            </a:r>
            <a:endParaRPr lang="en-IN" dirty="0">
              <a:solidFill>
                <a:schemeClr val="tx1"/>
              </a:solidFill>
            </a:endParaRPr>
          </a:p>
        </p:txBody>
      </p:sp>
      <p:sp>
        <p:nvSpPr>
          <p:cNvPr id="35" name="Rectangle 34">
            <a:extLst>
              <a:ext uri="{FF2B5EF4-FFF2-40B4-BE49-F238E27FC236}">
                <a16:creationId xmlns:a16="http://schemas.microsoft.com/office/drawing/2014/main" id="{51083821-FCEA-AC89-2446-61B24DD914C1}"/>
              </a:ext>
            </a:extLst>
          </p:cNvPr>
          <p:cNvSpPr/>
          <p:nvPr/>
        </p:nvSpPr>
        <p:spPr>
          <a:xfrm>
            <a:off x="1896927" y="3662179"/>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a:t>
            </a:r>
            <a:endParaRPr lang="en-IN" dirty="0">
              <a:solidFill>
                <a:schemeClr val="tx1"/>
              </a:solidFill>
            </a:endParaRPr>
          </a:p>
        </p:txBody>
      </p:sp>
      <p:sp>
        <p:nvSpPr>
          <p:cNvPr id="36" name="Rectangle 35">
            <a:extLst>
              <a:ext uri="{FF2B5EF4-FFF2-40B4-BE49-F238E27FC236}">
                <a16:creationId xmlns:a16="http://schemas.microsoft.com/office/drawing/2014/main" id="{0741E102-C846-5F10-F475-59BDE70BFF76}"/>
              </a:ext>
            </a:extLst>
          </p:cNvPr>
          <p:cNvSpPr/>
          <p:nvPr/>
        </p:nvSpPr>
        <p:spPr>
          <a:xfrm>
            <a:off x="2496338" y="3650780"/>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a:t>
            </a:r>
            <a:endParaRPr lang="en-IN" dirty="0">
              <a:solidFill>
                <a:schemeClr val="tx1"/>
              </a:solidFill>
            </a:endParaRPr>
          </a:p>
        </p:txBody>
      </p:sp>
      <p:sp>
        <p:nvSpPr>
          <p:cNvPr id="37" name="Rectangle 36">
            <a:extLst>
              <a:ext uri="{FF2B5EF4-FFF2-40B4-BE49-F238E27FC236}">
                <a16:creationId xmlns:a16="http://schemas.microsoft.com/office/drawing/2014/main" id="{583D5B40-E9A2-54D5-DBE2-B91AA46DDEFF}"/>
              </a:ext>
            </a:extLst>
          </p:cNvPr>
          <p:cNvSpPr/>
          <p:nvPr/>
        </p:nvSpPr>
        <p:spPr>
          <a:xfrm>
            <a:off x="3073801" y="3662179"/>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4</a:t>
            </a:r>
            <a:endParaRPr lang="en-IN" dirty="0">
              <a:solidFill>
                <a:schemeClr val="tx1"/>
              </a:solidFill>
            </a:endParaRPr>
          </a:p>
        </p:txBody>
      </p:sp>
      <p:sp>
        <p:nvSpPr>
          <p:cNvPr id="38" name="Rectangle 37">
            <a:extLst>
              <a:ext uri="{FF2B5EF4-FFF2-40B4-BE49-F238E27FC236}">
                <a16:creationId xmlns:a16="http://schemas.microsoft.com/office/drawing/2014/main" id="{4EE17463-0CE0-6FDD-C742-8B38288E7537}"/>
              </a:ext>
            </a:extLst>
          </p:cNvPr>
          <p:cNvSpPr/>
          <p:nvPr/>
        </p:nvSpPr>
        <p:spPr>
          <a:xfrm>
            <a:off x="717677" y="4547363"/>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a[0]</a:t>
            </a:r>
            <a:endParaRPr lang="en-IN" dirty="0">
              <a:solidFill>
                <a:schemeClr val="tx1"/>
              </a:solidFill>
            </a:endParaRPr>
          </a:p>
        </p:txBody>
      </p:sp>
      <p:sp>
        <p:nvSpPr>
          <p:cNvPr id="39" name="Rectangle 38">
            <a:extLst>
              <a:ext uri="{FF2B5EF4-FFF2-40B4-BE49-F238E27FC236}">
                <a16:creationId xmlns:a16="http://schemas.microsoft.com/office/drawing/2014/main" id="{963EA93A-0E6C-152E-6CAC-5110A02D8F98}"/>
              </a:ext>
            </a:extLst>
          </p:cNvPr>
          <p:cNvSpPr/>
          <p:nvPr/>
        </p:nvSpPr>
        <p:spPr>
          <a:xfrm>
            <a:off x="1291564" y="4547363"/>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a[1]</a:t>
            </a:r>
            <a:endParaRPr lang="en-IN" dirty="0">
              <a:solidFill>
                <a:schemeClr val="tx1"/>
              </a:solidFill>
            </a:endParaRPr>
          </a:p>
        </p:txBody>
      </p:sp>
      <p:sp>
        <p:nvSpPr>
          <p:cNvPr id="40" name="Rectangle 39">
            <a:extLst>
              <a:ext uri="{FF2B5EF4-FFF2-40B4-BE49-F238E27FC236}">
                <a16:creationId xmlns:a16="http://schemas.microsoft.com/office/drawing/2014/main" id="{4394E8FF-EA12-762C-031C-9063472AB918}"/>
              </a:ext>
            </a:extLst>
          </p:cNvPr>
          <p:cNvSpPr/>
          <p:nvPr/>
        </p:nvSpPr>
        <p:spPr>
          <a:xfrm>
            <a:off x="1881937" y="4547363"/>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a[2]</a:t>
            </a:r>
            <a:endParaRPr lang="en-IN" dirty="0">
              <a:solidFill>
                <a:schemeClr val="tx1"/>
              </a:solidFill>
            </a:endParaRPr>
          </a:p>
        </p:txBody>
      </p:sp>
      <p:sp>
        <p:nvSpPr>
          <p:cNvPr id="41" name="Rectangle 40">
            <a:extLst>
              <a:ext uri="{FF2B5EF4-FFF2-40B4-BE49-F238E27FC236}">
                <a16:creationId xmlns:a16="http://schemas.microsoft.com/office/drawing/2014/main" id="{FBFE9486-9C5D-0A33-E211-5BB15961CC5C}"/>
              </a:ext>
            </a:extLst>
          </p:cNvPr>
          <p:cNvSpPr/>
          <p:nvPr/>
        </p:nvSpPr>
        <p:spPr>
          <a:xfrm>
            <a:off x="2481348" y="4547363"/>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a[3]</a:t>
            </a:r>
            <a:endParaRPr lang="en-IN" dirty="0">
              <a:solidFill>
                <a:schemeClr val="tx1"/>
              </a:solidFill>
            </a:endParaRPr>
          </a:p>
        </p:txBody>
      </p:sp>
      <p:sp>
        <p:nvSpPr>
          <p:cNvPr id="42" name="Rectangle 41">
            <a:extLst>
              <a:ext uri="{FF2B5EF4-FFF2-40B4-BE49-F238E27FC236}">
                <a16:creationId xmlns:a16="http://schemas.microsoft.com/office/drawing/2014/main" id="{D001FF34-DD8F-DF9B-FC75-91B334136093}"/>
              </a:ext>
            </a:extLst>
          </p:cNvPr>
          <p:cNvSpPr/>
          <p:nvPr/>
        </p:nvSpPr>
        <p:spPr>
          <a:xfrm>
            <a:off x="3058811" y="4547363"/>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a[4]</a:t>
            </a:r>
            <a:endParaRPr lang="en-IN" dirty="0">
              <a:solidFill>
                <a:schemeClr val="tx1"/>
              </a:solidFill>
            </a:endParaRP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1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wipe(left)">
                                      <p:cBhvr>
                                        <p:cTn id="114" dur="500"/>
                                        <p:tgtEl>
                                          <p:spTgt spid="2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24" grpId="0"/>
      <p:bldP spid="28" grpId="0" animBg="1"/>
      <p:bldP spid="29" grpId="0" animBg="1"/>
      <p:bldP spid="30" grpId="0" animBg="1"/>
      <p:bldP spid="31" grpId="0" animBg="1"/>
      <p:bldP spid="32" grpId="0" animBg="1"/>
      <p:bldP spid="33" grpId="0"/>
      <p:bldP spid="34" grpId="0"/>
      <p:bldP spid="35" grpId="0"/>
      <p:bldP spid="36" grpId="0"/>
      <p:bldP spid="37" grpId="0"/>
      <p:bldP spid="38" grpId="0"/>
      <p:bldP spid="39" grpId="0"/>
      <p:bldP spid="40" grpId="0"/>
      <p:bldP spid="41"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Types of Data Structures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IN" sz="2800" b="1" dirty="0"/>
              <a:t>Non-Primitive Data Structures (Cont.)</a:t>
            </a:r>
          </a:p>
          <a:p>
            <a:pPr>
              <a:buNone/>
            </a:pPr>
            <a:r>
              <a:rPr lang="en-IN" b="1" dirty="0"/>
              <a:t>Non-Linear Data Structures</a:t>
            </a:r>
          </a:p>
          <a:p>
            <a:pPr>
              <a:buClr>
                <a:srgbClr val="C00000"/>
              </a:buClr>
            </a:pPr>
            <a:r>
              <a:rPr lang="en-IN" b="1" dirty="0">
                <a:solidFill>
                  <a:srgbClr val="C00000"/>
                </a:solidFill>
              </a:rPr>
              <a:t>Non-Linear Data Structures</a:t>
            </a:r>
            <a:r>
              <a:rPr lang="en-IN" b="1" dirty="0">
                <a:solidFill>
                  <a:schemeClr val="accent6"/>
                </a:solidFill>
              </a:rPr>
              <a:t> </a:t>
            </a:r>
            <a:r>
              <a:rPr lang="en-IN" dirty="0"/>
              <a:t>are those data structure in which data items are </a:t>
            </a:r>
            <a:r>
              <a:rPr lang="en-IN" b="1" dirty="0"/>
              <a:t>not arranged in a linear sequence</a:t>
            </a:r>
            <a:r>
              <a:rPr lang="en-IN" b="1" dirty="0">
                <a:solidFill>
                  <a:schemeClr val="accent6"/>
                </a:solidFill>
              </a:rPr>
              <a:t>.</a:t>
            </a:r>
            <a:endParaRPr lang="en-IN" b="1" dirty="0"/>
          </a:p>
          <a:p>
            <a:pPr marL="269875" indent="0">
              <a:buNone/>
            </a:pPr>
            <a:r>
              <a:rPr lang="en-IN" b="1" dirty="0"/>
              <a:t>Example: </a:t>
            </a:r>
            <a:r>
              <a:rPr lang="en-US" dirty="0"/>
              <a:t>Graph, Tree</a:t>
            </a:r>
          </a:p>
        </p:txBody>
      </p:sp>
      <p:sp>
        <p:nvSpPr>
          <p:cNvPr id="5" name="Rectangle 4"/>
          <p:cNvSpPr/>
          <p:nvPr/>
        </p:nvSpPr>
        <p:spPr>
          <a:xfrm>
            <a:off x="2393671" y="3048963"/>
            <a:ext cx="1024625" cy="48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n w="0"/>
                <a:solidFill>
                  <a:srgbClr val="C00000"/>
                </a:solidFill>
              </a:rPr>
              <a:t>Tree</a:t>
            </a:r>
          </a:p>
        </p:txBody>
      </p:sp>
      <p:sp>
        <p:nvSpPr>
          <p:cNvPr id="6" name="Rectangle 5"/>
          <p:cNvSpPr/>
          <p:nvPr/>
        </p:nvSpPr>
        <p:spPr>
          <a:xfrm>
            <a:off x="7360595" y="3048963"/>
            <a:ext cx="1276516" cy="482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n w="0"/>
                <a:solidFill>
                  <a:srgbClr val="C00000"/>
                </a:solidFill>
              </a:rPr>
              <a:t>Graph</a:t>
            </a:r>
          </a:p>
        </p:txBody>
      </p:sp>
      <p:sp>
        <p:nvSpPr>
          <p:cNvPr id="7" name="Oval 6">
            <a:extLst>
              <a:ext uri="{FF2B5EF4-FFF2-40B4-BE49-F238E27FC236}">
                <a16:creationId xmlns:a16="http://schemas.microsoft.com/office/drawing/2014/main" id="{9F4A29A7-AE76-20A2-F141-0E5AE82BD137}"/>
              </a:ext>
            </a:extLst>
          </p:cNvPr>
          <p:cNvSpPr/>
          <p:nvPr/>
        </p:nvSpPr>
        <p:spPr>
          <a:xfrm>
            <a:off x="2581984" y="3570113"/>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10</a:t>
            </a:r>
          </a:p>
        </p:txBody>
      </p:sp>
      <p:sp>
        <p:nvSpPr>
          <p:cNvPr id="10" name="Oval 9">
            <a:extLst>
              <a:ext uri="{FF2B5EF4-FFF2-40B4-BE49-F238E27FC236}">
                <a16:creationId xmlns:a16="http://schemas.microsoft.com/office/drawing/2014/main" id="{9D21CCD3-72F3-D18D-2CE2-E43C99907087}"/>
              </a:ext>
            </a:extLst>
          </p:cNvPr>
          <p:cNvSpPr/>
          <p:nvPr/>
        </p:nvSpPr>
        <p:spPr>
          <a:xfrm>
            <a:off x="1562653" y="4360651"/>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7</a:t>
            </a:r>
          </a:p>
        </p:txBody>
      </p:sp>
      <p:sp>
        <p:nvSpPr>
          <p:cNvPr id="11" name="Oval 10">
            <a:extLst>
              <a:ext uri="{FF2B5EF4-FFF2-40B4-BE49-F238E27FC236}">
                <a16:creationId xmlns:a16="http://schemas.microsoft.com/office/drawing/2014/main" id="{D1FC8667-5699-43EB-BBF6-0AF00A17D77D}"/>
              </a:ext>
            </a:extLst>
          </p:cNvPr>
          <p:cNvSpPr/>
          <p:nvPr/>
        </p:nvSpPr>
        <p:spPr>
          <a:xfrm>
            <a:off x="753009" y="5323213"/>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p>
        </p:txBody>
      </p:sp>
      <p:sp>
        <p:nvSpPr>
          <p:cNvPr id="12" name="Oval 11">
            <a:extLst>
              <a:ext uri="{FF2B5EF4-FFF2-40B4-BE49-F238E27FC236}">
                <a16:creationId xmlns:a16="http://schemas.microsoft.com/office/drawing/2014/main" id="{58A99323-03E3-2D08-BDB7-C2600CBF633E}"/>
              </a:ext>
            </a:extLst>
          </p:cNvPr>
          <p:cNvSpPr/>
          <p:nvPr/>
        </p:nvSpPr>
        <p:spPr>
          <a:xfrm>
            <a:off x="2345065" y="5355238"/>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9</a:t>
            </a:r>
          </a:p>
        </p:txBody>
      </p:sp>
      <p:sp>
        <p:nvSpPr>
          <p:cNvPr id="13" name="Oval 12">
            <a:extLst>
              <a:ext uri="{FF2B5EF4-FFF2-40B4-BE49-F238E27FC236}">
                <a16:creationId xmlns:a16="http://schemas.microsoft.com/office/drawing/2014/main" id="{62E95636-DF53-1B50-3A5C-5DECA5E827FB}"/>
              </a:ext>
            </a:extLst>
          </p:cNvPr>
          <p:cNvSpPr/>
          <p:nvPr/>
        </p:nvSpPr>
        <p:spPr>
          <a:xfrm>
            <a:off x="3405692" y="4390631"/>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12</a:t>
            </a:r>
          </a:p>
        </p:txBody>
      </p:sp>
      <p:sp>
        <p:nvSpPr>
          <p:cNvPr id="14" name="Oval 13">
            <a:extLst>
              <a:ext uri="{FF2B5EF4-FFF2-40B4-BE49-F238E27FC236}">
                <a16:creationId xmlns:a16="http://schemas.microsoft.com/office/drawing/2014/main" id="{E5DDAD02-6FB9-1D4C-092E-B60332EDA7EE}"/>
              </a:ext>
            </a:extLst>
          </p:cNvPr>
          <p:cNvSpPr/>
          <p:nvPr/>
        </p:nvSpPr>
        <p:spPr>
          <a:xfrm>
            <a:off x="4263059" y="5299086"/>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15</a:t>
            </a:r>
          </a:p>
        </p:txBody>
      </p:sp>
      <p:cxnSp>
        <p:nvCxnSpPr>
          <p:cNvPr id="16" name="Straight Arrow Connector 15">
            <a:extLst>
              <a:ext uri="{FF2B5EF4-FFF2-40B4-BE49-F238E27FC236}">
                <a16:creationId xmlns:a16="http://schemas.microsoft.com/office/drawing/2014/main" id="{38909DC6-3D91-5C09-79CB-914472897596}"/>
              </a:ext>
            </a:extLst>
          </p:cNvPr>
          <p:cNvCxnSpPr>
            <a:cxnSpLocks/>
            <a:endCxn id="10" idx="7"/>
          </p:cNvCxnSpPr>
          <p:nvPr/>
        </p:nvCxnSpPr>
        <p:spPr>
          <a:xfrm flipH="1">
            <a:off x="2115756" y="4022201"/>
            <a:ext cx="491380" cy="433347"/>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84BCB9-462D-EB3C-10D9-688A9F744AE2}"/>
              </a:ext>
            </a:extLst>
          </p:cNvPr>
          <p:cNvCxnSpPr>
            <a:cxnSpLocks/>
          </p:cNvCxnSpPr>
          <p:nvPr/>
        </p:nvCxnSpPr>
        <p:spPr>
          <a:xfrm>
            <a:off x="3214879" y="4022201"/>
            <a:ext cx="379872" cy="41400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2AE26C-AE7E-6DD0-FEC3-80CE7FD05BE9}"/>
              </a:ext>
            </a:extLst>
          </p:cNvPr>
          <p:cNvCxnSpPr>
            <a:cxnSpLocks/>
          </p:cNvCxnSpPr>
          <p:nvPr/>
        </p:nvCxnSpPr>
        <p:spPr>
          <a:xfrm flipH="1">
            <a:off x="1166170" y="4906901"/>
            <a:ext cx="491380" cy="433347"/>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4877961-6490-416C-7D3B-DE48B6D81B5F}"/>
              </a:ext>
            </a:extLst>
          </p:cNvPr>
          <p:cNvCxnSpPr>
            <a:cxnSpLocks/>
          </p:cNvCxnSpPr>
          <p:nvPr/>
        </p:nvCxnSpPr>
        <p:spPr>
          <a:xfrm>
            <a:off x="2128531" y="4922449"/>
            <a:ext cx="403089" cy="47689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AFE7986-E2F5-F001-92E2-94DEBD109E39}"/>
              </a:ext>
            </a:extLst>
          </p:cNvPr>
          <p:cNvCxnSpPr>
            <a:cxnSpLocks/>
          </p:cNvCxnSpPr>
          <p:nvPr/>
        </p:nvCxnSpPr>
        <p:spPr>
          <a:xfrm>
            <a:off x="4016346" y="4877813"/>
            <a:ext cx="403089" cy="47689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1FCB95D-1EA4-1531-3934-405377005458}"/>
              </a:ext>
            </a:extLst>
          </p:cNvPr>
          <p:cNvSpPr/>
          <p:nvPr/>
        </p:nvSpPr>
        <p:spPr>
          <a:xfrm>
            <a:off x="7669314" y="3620853"/>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8</a:t>
            </a:r>
          </a:p>
        </p:txBody>
      </p:sp>
      <p:sp>
        <p:nvSpPr>
          <p:cNvPr id="25" name="Oval 24">
            <a:extLst>
              <a:ext uri="{FF2B5EF4-FFF2-40B4-BE49-F238E27FC236}">
                <a16:creationId xmlns:a16="http://schemas.microsoft.com/office/drawing/2014/main" id="{9045D9B2-80FF-E567-75B8-3BE4E09017E6}"/>
              </a:ext>
            </a:extLst>
          </p:cNvPr>
          <p:cNvSpPr/>
          <p:nvPr/>
        </p:nvSpPr>
        <p:spPr>
          <a:xfrm>
            <a:off x="6649983" y="4411391"/>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4</a:t>
            </a:r>
          </a:p>
        </p:txBody>
      </p:sp>
      <p:sp>
        <p:nvSpPr>
          <p:cNvPr id="26" name="Oval 25">
            <a:extLst>
              <a:ext uri="{FF2B5EF4-FFF2-40B4-BE49-F238E27FC236}">
                <a16:creationId xmlns:a16="http://schemas.microsoft.com/office/drawing/2014/main" id="{E9A5B15E-6CA9-5DAE-8736-C10DF75E8557}"/>
              </a:ext>
            </a:extLst>
          </p:cNvPr>
          <p:cNvSpPr/>
          <p:nvPr/>
        </p:nvSpPr>
        <p:spPr>
          <a:xfrm>
            <a:off x="5825498" y="5361795"/>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p>
        </p:txBody>
      </p:sp>
      <p:sp>
        <p:nvSpPr>
          <p:cNvPr id="27" name="Oval 26">
            <a:extLst>
              <a:ext uri="{FF2B5EF4-FFF2-40B4-BE49-F238E27FC236}">
                <a16:creationId xmlns:a16="http://schemas.microsoft.com/office/drawing/2014/main" id="{4A33940C-A5EA-752B-C6C2-832EAEBE7520}"/>
              </a:ext>
            </a:extLst>
          </p:cNvPr>
          <p:cNvSpPr/>
          <p:nvPr/>
        </p:nvSpPr>
        <p:spPr>
          <a:xfrm>
            <a:off x="7657968" y="5394152"/>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7</a:t>
            </a:r>
          </a:p>
        </p:txBody>
      </p:sp>
      <p:sp>
        <p:nvSpPr>
          <p:cNvPr id="28" name="Oval 27">
            <a:extLst>
              <a:ext uri="{FF2B5EF4-FFF2-40B4-BE49-F238E27FC236}">
                <a16:creationId xmlns:a16="http://schemas.microsoft.com/office/drawing/2014/main" id="{C308BDC2-7118-8F8B-1CCB-C11DE75CF9A9}"/>
              </a:ext>
            </a:extLst>
          </p:cNvPr>
          <p:cNvSpPr/>
          <p:nvPr/>
        </p:nvSpPr>
        <p:spPr>
          <a:xfrm>
            <a:off x="8493022" y="4441371"/>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12</a:t>
            </a:r>
          </a:p>
        </p:txBody>
      </p:sp>
      <p:sp>
        <p:nvSpPr>
          <p:cNvPr id="29" name="Oval 28">
            <a:extLst>
              <a:ext uri="{FF2B5EF4-FFF2-40B4-BE49-F238E27FC236}">
                <a16:creationId xmlns:a16="http://schemas.microsoft.com/office/drawing/2014/main" id="{438547E2-A83A-7F6E-B979-6A3E974C6C3B}"/>
              </a:ext>
            </a:extLst>
          </p:cNvPr>
          <p:cNvSpPr/>
          <p:nvPr/>
        </p:nvSpPr>
        <p:spPr>
          <a:xfrm>
            <a:off x="9350389" y="5349826"/>
            <a:ext cx="648000" cy="648000"/>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10</a:t>
            </a:r>
          </a:p>
        </p:txBody>
      </p:sp>
      <p:cxnSp>
        <p:nvCxnSpPr>
          <p:cNvPr id="30" name="Straight Arrow Connector 29">
            <a:extLst>
              <a:ext uri="{FF2B5EF4-FFF2-40B4-BE49-F238E27FC236}">
                <a16:creationId xmlns:a16="http://schemas.microsoft.com/office/drawing/2014/main" id="{520F49F9-87DD-2249-1C81-65734E63FA54}"/>
              </a:ext>
            </a:extLst>
          </p:cNvPr>
          <p:cNvCxnSpPr>
            <a:cxnSpLocks/>
            <a:endCxn id="25" idx="7"/>
          </p:cNvCxnSpPr>
          <p:nvPr/>
        </p:nvCxnSpPr>
        <p:spPr>
          <a:xfrm flipH="1">
            <a:off x="7203086" y="4072941"/>
            <a:ext cx="491380" cy="433347"/>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DBAC4B7-1C1B-8CF6-FBFF-A69F28E35010}"/>
              </a:ext>
            </a:extLst>
          </p:cNvPr>
          <p:cNvCxnSpPr>
            <a:cxnSpLocks/>
          </p:cNvCxnSpPr>
          <p:nvPr/>
        </p:nvCxnSpPr>
        <p:spPr>
          <a:xfrm>
            <a:off x="8287219" y="4057951"/>
            <a:ext cx="379872" cy="41400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6B2A29D-63CD-C2C0-A2A7-E256EEB81B7F}"/>
              </a:ext>
            </a:extLst>
          </p:cNvPr>
          <p:cNvCxnSpPr>
            <a:cxnSpLocks/>
          </p:cNvCxnSpPr>
          <p:nvPr/>
        </p:nvCxnSpPr>
        <p:spPr>
          <a:xfrm flipH="1">
            <a:off x="6253500" y="4957641"/>
            <a:ext cx="491380" cy="433347"/>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4AD3E9-8481-E3F8-F931-E46E202CA8E0}"/>
              </a:ext>
            </a:extLst>
          </p:cNvPr>
          <p:cNvCxnSpPr>
            <a:cxnSpLocks/>
          </p:cNvCxnSpPr>
          <p:nvPr/>
        </p:nvCxnSpPr>
        <p:spPr>
          <a:xfrm>
            <a:off x="7195402" y="4957641"/>
            <a:ext cx="586787" cy="50901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011EB7-3511-F492-6773-4FDE2CF1F2EE}"/>
              </a:ext>
            </a:extLst>
          </p:cNvPr>
          <p:cNvCxnSpPr>
            <a:cxnSpLocks/>
          </p:cNvCxnSpPr>
          <p:nvPr/>
        </p:nvCxnSpPr>
        <p:spPr>
          <a:xfrm>
            <a:off x="9103676" y="4928553"/>
            <a:ext cx="403089" cy="47689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5DEF1DF-906F-14E8-8876-BA9AD22ADCF9}"/>
              </a:ext>
            </a:extLst>
          </p:cNvPr>
          <p:cNvCxnSpPr>
            <a:cxnSpLocks/>
          </p:cNvCxnSpPr>
          <p:nvPr/>
        </p:nvCxnSpPr>
        <p:spPr>
          <a:xfrm flipH="1">
            <a:off x="8217721" y="5077556"/>
            <a:ext cx="491380" cy="433347"/>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B8D7F0-6145-3736-D67A-349A5366DCB3}"/>
              </a:ext>
            </a:extLst>
          </p:cNvPr>
          <p:cNvCxnSpPr>
            <a:cxnSpLocks/>
            <a:stCxn id="24" idx="4"/>
            <a:endCxn id="27" idx="0"/>
          </p:cNvCxnSpPr>
          <p:nvPr/>
        </p:nvCxnSpPr>
        <p:spPr>
          <a:xfrm flipH="1">
            <a:off x="7981968" y="4268853"/>
            <a:ext cx="11346" cy="1125299"/>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up)">
                                      <p:cBhvr>
                                        <p:cTn id="59" dur="500"/>
                                        <p:tgtEl>
                                          <p:spTgt spid="2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up)">
                                      <p:cBhvr>
                                        <p:cTn id="83" dur="500"/>
                                        <p:tgtEl>
                                          <p:spTgt spid="43"/>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up)">
                                      <p:cBhvr>
                                        <p:cTn id="91" dur="500"/>
                                        <p:tgtEl>
                                          <p:spTgt spid="31"/>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nodeType="click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right)">
                                      <p:cBhvr>
                                        <p:cTn id="99" dur="500"/>
                                        <p:tgtEl>
                                          <p:spTgt spid="4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up)">
                                      <p:cBhvr>
                                        <p:cTn id="104" dur="500"/>
                                        <p:tgtEl>
                                          <p:spTgt spid="34"/>
                                        </p:tgtEl>
                                      </p:cBhvr>
                                    </p:animEffec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wipe(up)">
                                      <p:cBhvr>
                                        <p:cTn id="112" dur="500"/>
                                        <p:tgtEl>
                                          <p:spTgt spid="32"/>
                                        </p:tgtEl>
                                      </p:cBhvr>
                                    </p:animEffec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2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wipe(left)">
                                      <p:cBhvr>
                                        <p:cTn id="1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0" grpId="0" animBg="1"/>
      <p:bldP spid="11" grpId="0" animBg="1"/>
      <p:bldP spid="12" grpId="0" animBg="1"/>
      <p:bldP spid="13" grpId="0" animBg="1"/>
      <p:bldP spid="14" grpId="0" animBg="1"/>
      <p:bldP spid="24" grpId="0" animBg="1"/>
      <p:bldP spid="25" grpId="0" animBg="1"/>
      <p:bldP spid="26"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Types of Data Structures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IN" b="1" dirty="0"/>
              <a:t>Homogenous Data Structure</a:t>
            </a:r>
            <a:endParaRPr lang="en-IN" b="1" dirty="0">
              <a:solidFill>
                <a:schemeClr val="accent1"/>
              </a:solidFill>
            </a:endParaRPr>
          </a:p>
          <a:p>
            <a:pPr>
              <a:buClr>
                <a:srgbClr val="C00000"/>
              </a:buClr>
            </a:pPr>
            <a:r>
              <a:rPr lang="en-IN" dirty="0"/>
              <a:t>Data structures with same type of elements are called </a:t>
            </a:r>
            <a:r>
              <a:rPr lang="en-IN" b="1" dirty="0">
                <a:solidFill>
                  <a:srgbClr val="C00000"/>
                </a:solidFill>
              </a:rPr>
              <a:t>Homogenous Data Structure</a:t>
            </a:r>
            <a:r>
              <a:rPr lang="en-IN" dirty="0">
                <a:solidFill>
                  <a:srgbClr val="C00000"/>
                </a:solidFill>
              </a:rPr>
              <a:t>.</a:t>
            </a:r>
          </a:p>
          <a:p>
            <a:pPr marL="269875" indent="0">
              <a:buNone/>
            </a:pPr>
            <a:r>
              <a:rPr lang="en-IN" b="1" dirty="0"/>
              <a:t>Example:</a:t>
            </a:r>
            <a:r>
              <a:rPr lang="en-IN" dirty="0"/>
              <a:t> </a:t>
            </a:r>
            <a:r>
              <a:rPr lang="en-US" dirty="0"/>
              <a:t> Array</a:t>
            </a:r>
            <a:endParaRPr lang="en-IN" dirty="0"/>
          </a:p>
          <a:p>
            <a:pPr>
              <a:buNone/>
            </a:pPr>
            <a:endParaRPr lang="en-IN" b="1" dirty="0">
              <a:solidFill>
                <a:schemeClr val="tx2"/>
              </a:solidFill>
            </a:endParaRPr>
          </a:p>
          <a:p>
            <a:pPr>
              <a:buNone/>
            </a:pPr>
            <a:r>
              <a:rPr lang="en-IN" b="1" dirty="0"/>
              <a:t>Non-Homogenous Data Structure</a:t>
            </a:r>
          </a:p>
          <a:p>
            <a:pPr>
              <a:buClr>
                <a:srgbClr val="C00000"/>
              </a:buClr>
            </a:pPr>
            <a:r>
              <a:rPr lang="en-IN" dirty="0"/>
              <a:t>Elements of a data structure which do not having same data type is known as </a:t>
            </a:r>
            <a:r>
              <a:rPr lang="en-IN" b="1" dirty="0">
                <a:solidFill>
                  <a:srgbClr val="C00000"/>
                </a:solidFill>
              </a:rPr>
              <a:t>Non-Homogenous Data Structure</a:t>
            </a:r>
            <a:r>
              <a:rPr lang="en-IN" dirty="0">
                <a:solidFill>
                  <a:srgbClr val="C00000"/>
                </a:solidFill>
              </a:rPr>
              <a:t>.</a:t>
            </a:r>
          </a:p>
          <a:p>
            <a:pPr marL="269875" indent="0">
              <a:buNone/>
            </a:pPr>
            <a:r>
              <a:rPr lang="en-IN" b="1" dirty="0"/>
              <a:t>Example:</a:t>
            </a:r>
            <a:r>
              <a:rPr lang="en-IN" dirty="0"/>
              <a:t> </a:t>
            </a:r>
            <a:r>
              <a:rPr lang="en-US" dirty="0"/>
              <a:t>Structure, Class</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Types of Data Structures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IN" b="1" dirty="0"/>
              <a:t>Static Data Structure</a:t>
            </a:r>
            <a:endParaRPr lang="en-IN" b="1" dirty="0">
              <a:solidFill>
                <a:schemeClr val="accent1"/>
              </a:solidFill>
            </a:endParaRPr>
          </a:p>
          <a:p>
            <a:pPr>
              <a:buClr>
                <a:srgbClr val="C00000"/>
              </a:buClr>
            </a:pPr>
            <a:r>
              <a:rPr lang="en-IN" dirty="0"/>
              <a:t>The size of data structure is fixed and can not be changed during the execution of program is known as </a:t>
            </a:r>
            <a:r>
              <a:rPr lang="en-IN" b="1" dirty="0">
                <a:solidFill>
                  <a:srgbClr val="C00000"/>
                </a:solidFill>
              </a:rPr>
              <a:t>Static Data Structure</a:t>
            </a:r>
            <a:r>
              <a:rPr lang="en-IN" dirty="0">
                <a:solidFill>
                  <a:srgbClr val="C00000"/>
                </a:solidFill>
              </a:rPr>
              <a:t>. </a:t>
            </a:r>
          </a:p>
          <a:p>
            <a:pPr marL="269875" indent="0">
              <a:buNone/>
            </a:pPr>
            <a:r>
              <a:rPr lang="en-IN" b="1" dirty="0"/>
              <a:t>Example: </a:t>
            </a:r>
            <a:r>
              <a:rPr lang="en-US" dirty="0"/>
              <a:t> Array</a:t>
            </a:r>
            <a:endParaRPr lang="en-IN" dirty="0"/>
          </a:p>
          <a:p>
            <a:pPr>
              <a:buNone/>
            </a:pPr>
            <a:endParaRPr lang="en-IN" b="1" dirty="0">
              <a:solidFill>
                <a:schemeClr val="tx2"/>
              </a:solidFill>
            </a:endParaRPr>
          </a:p>
          <a:p>
            <a:pPr>
              <a:buNone/>
            </a:pPr>
            <a:r>
              <a:rPr lang="en-IN" b="1" dirty="0"/>
              <a:t>Dynamic Data Structure</a:t>
            </a:r>
          </a:p>
          <a:p>
            <a:pPr>
              <a:buClr>
                <a:srgbClr val="C00000"/>
              </a:buClr>
            </a:pPr>
            <a:r>
              <a:rPr lang="en-IN" dirty="0"/>
              <a:t>The size of data structure can be increase or decrease during the execution of program is known as </a:t>
            </a:r>
            <a:r>
              <a:rPr lang="en-IN" b="1" dirty="0">
                <a:solidFill>
                  <a:srgbClr val="C00000"/>
                </a:solidFill>
              </a:rPr>
              <a:t>Dynamic Data Structure</a:t>
            </a:r>
            <a:r>
              <a:rPr lang="en-IN" dirty="0">
                <a:solidFill>
                  <a:srgbClr val="C00000"/>
                </a:solidFill>
              </a:rPr>
              <a:t>. </a:t>
            </a:r>
          </a:p>
          <a:p>
            <a:pPr marL="269875" indent="0">
              <a:buNone/>
            </a:pPr>
            <a:r>
              <a:rPr lang="en-IN" b="1" dirty="0"/>
              <a:t>Example:</a:t>
            </a:r>
            <a:r>
              <a:rPr lang="en-IN" dirty="0"/>
              <a:t> </a:t>
            </a:r>
            <a:r>
              <a:rPr lang="en-US" dirty="0"/>
              <a:t>Linked List</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Introduction of Algorithm</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272453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Introduction of Algorithm</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spcBef>
                <a:spcPts val="1000"/>
              </a:spcBef>
              <a:buClr>
                <a:srgbClr val="C00000"/>
              </a:buClr>
              <a:buFont typeface="Wingdings 3" panose="05040102010807070707" pitchFamily="18" charset="2"/>
              <a:buChar char=""/>
            </a:pPr>
            <a:endParaRPr lang="en-IN" sz="2400" b="1" dirty="0">
              <a:solidFill>
                <a:srgbClr val="C00000"/>
              </a:solidFill>
            </a:endParaRPr>
          </a:p>
          <a:p>
            <a:pPr marL="265113" lvl="1" indent="-265113">
              <a:spcBef>
                <a:spcPts val="1000"/>
              </a:spcBef>
              <a:buClr>
                <a:srgbClr val="C00000"/>
              </a:buClr>
              <a:buFont typeface="Wingdings 3" panose="05040102010807070707" pitchFamily="18" charset="2"/>
              <a:buChar char=""/>
            </a:pPr>
            <a:endParaRPr lang="en-IN" sz="2400" b="1" dirty="0">
              <a:solidFill>
                <a:srgbClr val="C00000"/>
              </a:solidFill>
            </a:endParaRPr>
          </a:p>
          <a:p>
            <a:pPr marL="265113" lvl="1" indent="-265113">
              <a:spcBef>
                <a:spcPts val="1000"/>
              </a:spcBef>
              <a:buClr>
                <a:srgbClr val="C00000"/>
              </a:buClr>
              <a:buFont typeface="Wingdings 3" panose="05040102010807070707" pitchFamily="18" charset="2"/>
              <a:buChar char=""/>
            </a:pPr>
            <a:endParaRPr lang="en-IN" sz="2400" b="1" dirty="0">
              <a:solidFill>
                <a:srgbClr val="C00000"/>
              </a:solidFill>
            </a:endParaRPr>
          </a:p>
          <a:p>
            <a:pPr marL="265113" lvl="1" indent="-265113">
              <a:spcBef>
                <a:spcPts val="1000"/>
              </a:spcBef>
              <a:buClr>
                <a:srgbClr val="C00000"/>
              </a:buClr>
              <a:buFont typeface="Wingdings 3" panose="05040102010807070707" pitchFamily="18" charset="2"/>
              <a:buChar char=""/>
            </a:pPr>
            <a:endParaRPr lang="en-IN" sz="2400" b="1" dirty="0">
              <a:solidFill>
                <a:srgbClr val="C00000"/>
              </a:solidFill>
            </a:endParaRPr>
          </a:p>
          <a:p>
            <a:pPr marL="265113" lvl="1" indent="-265113">
              <a:spcBef>
                <a:spcPts val="1000"/>
              </a:spcBef>
              <a:buClr>
                <a:srgbClr val="C00000"/>
              </a:buClr>
              <a:buFont typeface="Wingdings 3" panose="05040102010807070707" pitchFamily="18" charset="2"/>
              <a:buChar char=""/>
            </a:pPr>
            <a:endParaRPr lang="en-IN" sz="2400" b="1" dirty="0">
              <a:solidFill>
                <a:srgbClr val="C00000"/>
              </a:solidFill>
            </a:endParaRPr>
          </a:p>
          <a:p>
            <a:pPr marL="265113" lvl="1" indent="-265113">
              <a:spcBef>
                <a:spcPts val="1000"/>
              </a:spcBef>
              <a:buClr>
                <a:srgbClr val="C00000"/>
              </a:buClr>
              <a:buFont typeface="Wingdings 3" panose="05040102010807070707" pitchFamily="18" charset="2"/>
              <a:buChar char=""/>
            </a:pPr>
            <a:endParaRPr lang="en-IN" sz="2400" b="1" dirty="0">
              <a:solidFill>
                <a:srgbClr val="C00000"/>
              </a:solidFill>
            </a:endParaRPr>
          </a:p>
          <a:p>
            <a:pPr marL="265113" lvl="1" indent="-265113">
              <a:spcBef>
                <a:spcPts val="1000"/>
              </a:spcBef>
              <a:buClr>
                <a:srgbClr val="C00000"/>
              </a:buClr>
              <a:buFont typeface="Wingdings 3" panose="05040102010807070707" pitchFamily="18" charset="2"/>
              <a:buChar char=""/>
            </a:pPr>
            <a:r>
              <a:rPr lang="en-IN" sz="2400" b="1" dirty="0">
                <a:solidFill>
                  <a:srgbClr val="C00000"/>
                </a:solidFill>
              </a:rPr>
              <a:t>Algorithm</a:t>
            </a:r>
            <a:r>
              <a:rPr lang="en-IN" sz="2400" dirty="0"/>
              <a:t> is defined as steps follow to solve a particular problem which is written in common language which non-professionals can understand.</a:t>
            </a:r>
          </a:p>
        </p:txBody>
      </p:sp>
      <p:grpSp>
        <p:nvGrpSpPr>
          <p:cNvPr id="20" name="Group 19">
            <a:extLst>
              <a:ext uri="{FF2B5EF4-FFF2-40B4-BE49-F238E27FC236}">
                <a16:creationId xmlns:a16="http://schemas.microsoft.com/office/drawing/2014/main" id="{94C566AB-7C0F-C68B-8431-CF24EB3367C3}"/>
              </a:ext>
            </a:extLst>
          </p:cNvPr>
          <p:cNvGrpSpPr/>
          <p:nvPr/>
        </p:nvGrpSpPr>
        <p:grpSpPr>
          <a:xfrm>
            <a:off x="4064832" y="1278213"/>
            <a:ext cx="4062335" cy="1405328"/>
            <a:chOff x="4064832" y="1278213"/>
            <a:chExt cx="4062335" cy="1405328"/>
          </a:xfrm>
        </p:grpSpPr>
        <p:sp>
          <p:nvSpPr>
            <p:cNvPr id="6" name="Rectangle 5">
              <a:extLst>
                <a:ext uri="{FF2B5EF4-FFF2-40B4-BE49-F238E27FC236}">
                  <a16:creationId xmlns:a16="http://schemas.microsoft.com/office/drawing/2014/main" id="{7A174AC1-E7DA-0795-8EAC-6FE46B5EA6FB}"/>
                </a:ext>
              </a:extLst>
            </p:cNvPr>
            <p:cNvSpPr/>
            <p:nvPr/>
          </p:nvSpPr>
          <p:spPr>
            <a:xfrm>
              <a:off x="4064834" y="1278213"/>
              <a:ext cx="4062333" cy="1405328"/>
            </a:xfrm>
            <a:prstGeom prst="rect">
              <a:avLst/>
            </a:prstGeom>
            <a:noFill/>
            <a:ln w="25400">
              <a:solidFill>
                <a:schemeClr val="tx1">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00" dirty="0">
                <a:solidFill>
                  <a:schemeClr val="tx1"/>
                </a:solidFill>
              </a:endParaRPr>
            </a:p>
            <a:p>
              <a:pPr algn="ctr">
                <a:spcBef>
                  <a:spcPts val="600"/>
                </a:spcBef>
              </a:pPr>
              <a:r>
                <a:rPr lang="en-IN" sz="2300" dirty="0">
                  <a:solidFill>
                    <a:schemeClr val="tx1"/>
                  </a:solidFill>
                </a:rPr>
                <a:t>Steps to complete task or solve problem</a:t>
              </a:r>
            </a:p>
          </p:txBody>
        </p:sp>
        <p:sp>
          <p:nvSpPr>
            <p:cNvPr id="7" name="Rectangle 6">
              <a:extLst>
                <a:ext uri="{FF2B5EF4-FFF2-40B4-BE49-F238E27FC236}">
                  <a16:creationId xmlns:a16="http://schemas.microsoft.com/office/drawing/2014/main" id="{3FB5B8D0-0707-E2CD-CE92-BCC39E97500C}"/>
                </a:ext>
              </a:extLst>
            </p:cNvPr>
            <p:cNvSpPr/>
            <p:nvPr/>
          </p:nvSpPr>
          <p:spPr>
            <a:xfrm>
              <a:off x="4064832" y="1289154"/>
              <a:ext cx="4062333" cy="524657"/>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Algorithms</a:t>
              </a:r>
            </a:p>
          </p:txBody>
        </p:sp>
      </p:grpSp>
      <p:grpSp>
        <p:nvGrpSpPr>
          <p:cNvPr id="15" name="Group 14">
            <a:extLst>
              <a:ext uri="{FF2B5EF4-FFF2-40B4-BE49-F238E27FC236}">
                <a16:creationId xmlns:a16="http://schemas.microsoft.com/office/drawing/2014/main" id="{E16C21B0-2D61-629B-BE76-0D90CA056AD2}"/>
              </a:ext>
            </a:extLst>
          </p:cNvPr>
          <p:cNvGrpSpPr/>
          <p:nvPr/>
        </p:nvGrpSpPr>
        <p:grpSpPr>
          <a:xfrm>
            <a:off x="9650532" y="1278213"/>
            <a:ext cx="1469036" cy="1405328"/>
            <a:chOff x="9835400" y="2023671"/>
            <a:chExt cx="1469036" cy="1405328"/>
          </a:xfrm>
        </p:grpSpPr>
        <p:sp>
          <p:nvSpPr>
            <p:cNvPr id="5" name="Rectangle 4">
              <a:extLst>
                <a:ext uri="{FF2B5EF4-FFF2-40B4-BE49-F238E27FC236}">
                  <a16:creationId xmlns:a16="http://schemas.microsoft.com/office/drawing/2014/main" id="{EA5752CC-7DA9-8B0B-10BC-2DAAD68ED119}"/>
                </a:ext>
              </a:extLst>
            </p:cNvPr>
            <p:cNvSpPr/>
            <p:nvPr/>
          </p:nvSpPr>
          <p:spPr>
            <a:xfrm>
              <a:off x="9835400" y="2023671"/>
              <a:ext cx="1469036" cy="1405328"/>
            </a:xfrm>
            <a:prstGeom prst="rect">
              <a:avLst/>
            </a:prstGeom>
            <a:noFill/>
            <a:ln w="25400">
              <a:solidFill>
                <a:schemeClr val="tx1">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b="1" dirty="0">
                <a:solidFill>
                  <a:srgbClr val="C00000"/>
                </a:solidFill>
              </a:endParaRPr>
            </a:p>
          </p:txBody>
        </p:sp>
        <p:pic>
          <p:nvPicPr>
            <p:cNvPr id="9" name="Picture 8">
              <a:extLst>
                <a:ext uri="{FF2B5EF4-FFF2-40B4-BE49-F238E27FC236}">
                  <a16:creationId xmlns:a16="http://schemas.microsoft.com/office/drawing/2014/main" id="{05EDFFD9-8B9C-920F-1246-525EDF81E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148" y="2628751"/>
              <a:ext cx="719824" cy="719824"/>
            </a:xfrm>
            <a:prstGeom prst="rect">
              <a:avLst/>
            </a:prstGeom>
          </p:spPr>
        </p:pic>
        <p:sp>
          <p:nvSpPr>
            <p:cNvPr id="10" name="Rectangle 9">
              <a:extLst>
                <a:ext uri="{FF2B5EF4-FFF2-40B4-BE49-F238E27FC236}">
                  <a16:creationId xmlns:a16="http://schemas.microsoft.com/office/drawing/2014/main" id="{441823C0-53B2-FF69-CDE1-403FFD668BFA}"/>
                </a:ext>
              </a:extLst>
            </p:cNvPr>
            <p:cNvSpPr/>
            <p:nvPr/>
          </p:nvSpPr>
          <p:spPr>
            <a:xfrm>
              <a:off x="9835400" y="2023671"/>
              <a:ext cx="1469036" cy="524657"/>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Output</a:t>
              </a:r>
            </a:p>
          </p:txBody>
        </p:sp>
      </p:grpSp>
      <p:grpSp>
        <p:nvGrpSpPr>
          <p:cNvPr id="14" name="Group 13">
            <a:extLst>
              <a:ext uri="{FF2B5EF4-FFF2-40B4-BE49-F238E27FC236}">
                <a16:creationId xmlns:a16="http://schemas.microsoft.com/office/drawing/2014/main" id="{3DDB1242-826E-730F-E854-D9A9F9AB4662}"/>
              </a:ext>
            </a:extLst>
          </p:cNvPr>
          <p:cNvGrpSpPr/>
          <p:nvPr/>
        </p:nvGrpSpPr>
        <p:grpSpPr>
          <a:xfrm>
            <a:off x="1072431" y="1278213"/>
            <a:ext cx="1469036" cy="1427510"/>
            <a:chOff x="3177915" y="2020599"/>
            <a:chExt cx="1469036" cy="1427510"/>
          </a:xfrm>
        </p:grpSpPr>
        <p:sp>
          <p:nvSpPr>
            <p:cNvPr id="4" name="Rectangle 3">
              <a:extLst>
                <a:ext uri="{FF2B5EF4-FFF2-40B4-BE49-F238E27FC236}">
                  <a16:creationId xmlns:a16="http://schemas.microsoft.com/office/drawing/2014/main" id="{1C0094D1-28E9-6DD0-2C6C-D26500A38DEE}"/>
                </a:ext>
              </a:extLst>
            </p:cNvPr>
            <p:cNvSpPr/>
            <p:nvPr/>
          </p:nvSpPr>
          <p:spPr>
            <a:xfrm>
              <a:off x="3177915" y="2023672"/>
              <a:ext cx="1469036" cy="1405327"/>
            </a:xfrm>
            <a:prstGeom prst="rect">
              <a:avLst/>
            </a:prstGeom>
            <a:noFill/>
            <a:ln w="25400">
              <a:solidFill>
                <a:schemeClr val="tx1">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b="1" dirty="0">
                <a:solidFill>
                  <a:srgbClr val="C00000"/>
                </a:solidFill>
              </a:endParaRPr>
            </a:p>
          </p:txBody>
        </p:sp>
        <p:sp>
          <p:nvSpPr>
            <p:cNvPr id="11" name="Rectangle 10">
              <a:extLst>
                <a:ext uri="{FF2B5EF4-FFF2-40B4-BE49-F238E27FC236}">
                  <a16:creationId xmlns:a16="http://schemas.microsoft.com/office/drawing/2014/main" id="{3CCEC497-5532-0D67-C7B8-BB2D1D5B9572}"/>
                </a:ext>
              </a:extLst>
            </p:cNvPr>
            <p:cNvSpPr/>
            <p:nvPr/>
          </p:nvSpPr>
          <p:spPr>
            <a:xfrm>
              <a:off x="3177915" y="2020599"/>
              <a:ext cx="1469035" cy="52465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Input</a:t>
              </a:r>
            </a:p>
          </p:txBody>
        </p:sp>
        <p:pic>
          <p:nvPicPr>
            <p:cNvPr id="13" name="Picture 12">
              <a:extLst>
                <a:ext uri="{FF2B5EF4-FFF2-40B4-BE49-F238E27FC236}">
                  <a16:creationId xmlns:a16="http://schemas.microsoft.com/office/drawing/2014/main" id="{ACEE2806-E290-49E2-1CCA-C0BAAC06D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865" y="2541136"/>
              <a:ext cx="906973" cy="906973"/>
            </a:xfrm>
            <a:prstGeom prst="rect">
              <a:avLst/>
            </a:prstGeom>
          </p:spPr>
        </p:pic>
      </p:grpSp>
      <p:sp>
        <p:nvSpPr>
          <p:cNvPr id="18" name="Arrow: Right 17">
            <a:extLst>
              <a:ext uri="{FF2B5EF4-FFF2-40B4-BE49-F238E27FC236}">
                <a16:creationId xmlns:a16="http://schemas.microsoft.com/office/drawing/2014/main" id="{6ABA81FD-B259-51EC-7899-9E4C51B17132}"/>
              </a:ext>
            </a:extLst>
          </p:cNvPr>
          <p:cNvSpPr/>
          <p:nvPr/>
        </p:nvSpPr>
        <p:spPr>
          <a:xfrm>
            <a:off x="2835951" y="1883518"/>
            <a:ext cx="990000" cy="246582"/>
          </a:xfrm>
          <a:prstGeom prst="right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7DB16D9E-0526-1728-580B-B7003F26CC30}"/>
              </a:ext>
            </a:extLst>
          </p:cNvPr>
          <p:cNvSpPr/>
          <p:nvPr/>
        </p:nvSpPr>
        <p:spPr>
          <a:xfrm>
            <a:off x="8423996" y="1883518"/>
            <a:ext cx="990000" cy="246582"/>
          </a:xfrm>
          <a:prstGeom prst="right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Key Features of an Algorithm</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80169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Key Features of an Algorithm</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spcBef>
                <a:spcPts val="1000"/>
              </a:spcBef>
              <a:spcAft>
                <a:spcPts val="300"/>
              </a:spcAft>
              <a:buFont typeface="Wingdings 3" panose="05040102010807070707" pitchFamily="18" charset="2"/>
              <a:buChar char=""/>
            </a:pPr>
            <a:r>
              <a:rPr lang="en-US" sz="2400" b="1" dirty="0">
                <a:solidFill>
                  <a:srgbClr val="C00000"/>
                </a:solidFill>
              </a:rPr>
              <a:t>Input: </a:t>
            </a:r>
            <a:r>
              <a:rPr lang="en-US" sz="2400" dirty="0"/>
              <a:t>Zero or more quantities are externally supplied.</a:t>
            </a:r>
          </a:p>
          <a:p>
            <a:pPr marL="265113" lvl="1" indent="-265113">
              <a:spcBef>
                <a:spcPts val="1000"/>
              </a:spcBef>
              <a:spcAft>
                <a:spcPts val="300"/>
              </a:spcAft>
              <a:buFont typeface="Wingdings 3" panose="05040102010807070707" pitchFamily="18" charset="2"/>
              <a:buChar char=""/>
            </a:pPr>
            <a:r>
              <a:rPr lang="en-US" sz="2400" b="1" dirty="0">
                <a:solidFill>
                  <a:srgbClr val="C00000"/>
                </a:solidFill>
              </a:rPr>
              <a:t>Output:</a:t>
            </a:r>
            <a:r>
              <a:rPr lang="en-US" sz="2400" dirty="0"/>
              <a:t> At least one quantity should be produced.</a:t>
            </a:r>
          </a:p>
          <a:p>
            <a:pPr marL="265113" lvl="1" indent="-265113">
              <a:spcBef>
                <a:spcPts val="1000"/>
              </a:spcBef>
              <a:spcAft>
                <a:spcPts val="300"/>
              </a:spcAft>
              <a:buFont typeface="Wingdings 3" panose="05040102010807070707" pitchFamily="18" charset="2"/>
              <a:buChar char=""/>
            </a:pPr>
            <a:r>
              <a:rPr lang="en-US" sz="2400" b="1" dirty="0">
                <a:solidFill>
                  <a:srgbClr val="C00000"/>
                </a:solidFill>
              </a:rPr>
              <a:t>Finiteness:</a:t>
            </a:r>
            <a:r>
              <a:rPr lang="en-US" sz="2400" dirty="0"/>
              <a:t> </a:t>
            </a:r>
            <a:r>
              <a:rPr lang="en-US" sz="2400" b="1" dirty="0"/>
              <a:t>Terminates</a:t>
            </a:r>
            <a:r>
              <a:rPr lang="en-US" sz="2400" dirty="0"/>
              <a:t> after the finite number of steps.</a:t>
            </a:r>
          </a:p>
          <a:p>
            <a:pPr marL="265113" lvl="1" indent="-265113">
              <a:spcBef>
                <a:spcPts val="1000"/>
              </a:spcBef>
              <a:spcAft>
                <a:spcPts val="300"/>
              </a:spcAft>
              <a:buFont typeface="Wingdings 3" panose="05040102010807070707" pitchFamily="18" charset="2"/>
              <a:buChar char=""/>
            </a:pPr>
            <a:r>
              <a:rPr lang="en-US" sz="2400" b="1" dirty="0">
                <a:solidFill>
                  <a:srgbClr val="C00000"/>
                </a:solidFill>
              </a:rPr>
              <a:t>Definiteness: </a:t>
            </a:r>
            <a:r>
              <a:rPr lang="en-US" sz="2400" dirty="0"/>
              <a:t>All the steps of the algorithms should be </a:t>
            </a:r>
            <a:r>
              <a:rPr lang="en-US" sz="2400" b="1" dirty="0"/>
              <a:t>unambiguous</a:t>
            </a:r>
            <a:r>
              <a:rPr lang="en-US" sz="2400" dirty="0"/>
              <a:t>.</a:t>
            </a:r>
          </a:p>
          <a:p>
            <a:pPr marL="265113" lvl="1" indent="-265113">
              <a:spcBef>
                <a:spcPts val="1000"/>
              </a:spcBef>
              <a:spcAft>
                <a:spcPts val="300"/>
              </a:spcAft>
              <a:buFont typeface="Wingdings 3" panose="05040102010807070707" pitchFamily="18" charset="2"/>
              <a:buChar char=""/>
            </a:pPr>
            <a:r>
              <a:rPr lang="en-US" sz="2400" b="1" dirty="0">
                <a:solidFill>
                  <a:srgbClr val="C00000"/>
                </a:solidFill>
              </a:rPr>
              <a:t>Effectiveness: </a:t>
            </a:r>
            <a:r>
              <a:rPr lang="en-US" sz="2400" dirty="0"/>
              <a:t>It must be effective enough to solve in </a:t>
            </a:r>
            <a:r>
              <a:rPr lang="en-US" sz="2400" b="1" dirty="0"/>
              <a:t>finite time with given resources</a:t>
            </a:r>
            <a:r>
              <a:rPr lang="en-US" sz="2400" dirty="0"/>
              <a:t>.</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0875468" cy="2852737"/>
          </a:xfrm>
        </p:spPr>
        <p:txBody>
          <a:bodyPr/>
          <a:lstStyle/>
          <a:p>
            <a:r>
              <a:rPr lang="en-US" dirty="0">
                <a:gradFill flip="none" rotWithShape="1">
                  <a:gsLst>
                    <a:gs pos="0">
                      <a:srgbClr val="88570A"/>
                    </a:gs>
                    <a:gs pos="53000">
                      <a:srgbClr val="E99718"/>
                    </a:gs>
                  </a:gsLst>
                  <a:lin ang="0" scaled="1"/>
                  <a:tileRect/>
                </a:gradFill>
              </a:rPr>
              <a:t>Basic Syntax to Write an Algorithm</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202913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Basic Syntax to Write an Algorithm</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spcBef>
                <a:spcPts val="1000"/>
              </a:spcBef>
              <a:buFont typeface="Wingdings 3" panose="05040102010807070707" pitchFamily="18" charset="2"/>
              <a:buChar char=""/>
            </a:pPr>
            <a:r>
              <a:rPr lang="en-US" sz="2400" b="1" dirty="0">
                <a:solidFill>
                  <a:srgbClr val="C00000"/>
                </a:solidFill>
              </a:rPr>
              <a:t>Name of Algorithm: </a:t>
            </a:r>
            <a:r>
              <a:rPr lang="en-US" sz="2400" dirty="0"/>
              <a:t>Algorithm is identified by its name and written in </a:t>
            </a:r>
            <a:r>
              <a:rPr lang="en-US" sz="2400" dirty="0">
                <a:solidFill>
                  <a:srgbClr val="1D6FA9"/>
                </a:solidFill>
              </a:rPr>
              <a:t>capital letters</a:t>
            </a:r>
            <a:r>
              <a:rPr lang="en-US" sz="2400" dirty="0"/>
              <a:t>.</a:t>
            </a:r>
          </a:p>
          <a:p>
            <a:pPr marL="265113" lvl="1" indent="-265113">
              <a:spcBef>
                <a:spcPts val="1000"/>
              </a:spcBef>
              <a:buFont typeface="Wingdings 3" panose="05040102010807070707" pitchFamily="18" charset="2"/>
              <a:buChar char=""/>
            </a:pPr>
            <a:r>
              <a:rPr lang="en-US" sz="2400" b="1" dirty="0">
                <a:solidFill>
                  <a:srgbClr val="C00000"/>
                </a:solidFill>
              </a:rPr>
              <a:t>Steps: </a:t>
            </a:r>
            <a:r>
              <a:rPr lang="en-US" sz="2400" dirty="0"/>
              <a:t>The algorithm is made up of a </a:t>
            </a:r>
            <a:r>
              <a:rPr lang="en-US" sz="2400" dirty="0">
                <a:solidFill>
                  <a:srgbClr val="1D6FA9"/>
                </a:solidFill>
              </a:rPr>
              <a:t>sequence number of steps</a:t>
            </a:r>
            <a:r>
              <a:rPr lang="en-US" sz="2400" dirty="0"/>
              <a:t>, each beginning with a phrase enclosed in a </a:t>
            </a:r>
            <a:r>
              <a:rPr lang="en-US" sz="2400" dirty="0">
                <a:solidFill>
                  <a:srgbClr val="1D6FA9"/>
                </a:solidFill>
              </a:rPr>
              <a:t>square bracket, </a:t>
            </a:r>
            <a:r>
              <a:rPr lang="en-US" sz="2400" dirty="0"/>
              <a:t>which gives description of that step.</a:t>
            </a:r>
          </a:p>
          <a:p>
            <a:pPr marL="265113" lvl="1" indent="-265113">
              <a:spcBef>
                <a:spcPts val="1000"/>
              </a:spcBef>
              <a:buFont typeface="Wingdings 3" panose="05040102010807070707" pitchFamily="18" charset="2"/>
              <a:buChar char=""/>
            </a:pPr>
            <a:r>
              <a:rPr lang="en-US" sz="2400" b="1" dirty="0">
                <a:solidFill>
                  <a:srgbClr val="C00000"/>
                </a:solidFill>
              </a:rPr>
              <a:t>Assignment Statement:</a:t>
            </a:r>
            <a:r>
              <a:rPr lang="en-US" sz="2400" dirty="0"/>
              <a:t> It is indicated by placing an </a:t>
            </a:r>
            <a:r>
              <a:rPr lang="en-US" sz="2400" b="1" dirty="0">
                <a:solidFill>
                  <a:srgbClr val="1D6FA9"/>
                </a:solidFill>
              </a:rPr>
              <a:t>arrow (&lt;-)</a:t>
            </a:r>
            <a:r>
              <a:rPr lang="en-US" sz="2400" dirty="0"/>
              <a:t> between the right-hand side of the statement and the variable receiving the value.</a:t>
            </a:r>
          </a:p>
          <a:p>
            <a:pPr marL="269875" lvl="2" indent="0">
              <a:spcBef>
                <a:spcPts val="1000"/>
              </a:spcBef>
              <a:buNone/>
            </a:pPr>
            <a:r>
              <a:rPr lang="en-IN" sz="2200" dirty="0"/>
              <a:t>For example, </a:t>
            </a:r>
            <a:r>
              <a:rPr lang="en-IN" sz="2200" b="1" dirty="0"/>
              <a:t>a &lt;- 10</a:t>
            </a:r>
          </a:p>
          <a:p>
            <a:pPr marL="265113" lvl="1" indent="-265113">
              <a:spcBef>
                <a:spcPts val="1000"/>
              </a:spcBef>
              <a:buFont typeface="Wingdings 3" panose="05040102010807070707" pitchFamily="18" charset="2"/>
              <a:buChar char=""/>
            </a:pPr>
            <a:r>
              <a:rPr lang="en-IN" sz="2400" b="1" dirty="0"/>
              <a:t>If statement</a:t>
            </a:r>
            <a:r>
              <a:rPr lang="en-IN" sz="2400" dirty="0"/>
              <a:t>:  It has two forms.</a:t>
            </a:r>
          </a:p>
          <a:p>
            <a:pPr marL="739775" lvl="1" indent="-457200">
              <a:buFont typeface="+mj-lt"/>
              <a:buAutoNum type="arabicPeriod"/>
            </a:pPr>
            <a:r>
              <a:rPr lang="en-IN" sz="2200" dirty="0"/>
              <a:t> </a:t>
            </a:r>
            <a:r>
              <a:rPr lang="en-IN" sz="2200" b="1" dirty="0"/>
              <a:t>if</a:t>
            </a:r>
            <a:r>
              <a:rPr lang="en-IN" sz="2200" dirty="0"/>
              <a:t>(Condition) </a:t>
            </a:r>
            <a:r>
              <a:rPr lang="en-IN" sz="2200" b="1" dirty="0"/>
              <a:t>then</a:t>
            </a:r>
            <a:endParaRPr lang="en-IN" sz="2200" dirty="0"/>
          </a:p>
          <a:p>
            <a:pPr marL="1073150" lvl="3" indent="0">
              <a:buNone/>
            </a:pPr>
            <a:r>
              <a:rPr lang="en-IN" sz="2200" dirty="0"/>
              <a:t>statement</a:t>
            </a:r>
          </a:p>
          <a:p>
            <a:pPr marL="739775" lvl="1" indent="-457200">
              <a:buFont typeface="+mj-lt"/>
              <a:buAutoNum type="arabicPeriod" startAt="2"/>
            </a:pPr>
            <a:r>
              <a:rPr lang="en-IN" dirty="0"/>
              <a:t> </a:t>
            </a:r>
            <a:r>
              <a:rPr lang="en-IN" sz="2200" b="1" dirty="0"/>
              <a:t>if</a:t>
            </a:r>
            <a:r>
              <a:rPr lang="en-IN" sz="2200" dirty="0"/>
              <a:t>(Condition) </a:t>
            </a:r>
            <a:r>
              <a:rPr lang="en-IN" sz="2200" b="1" dirty="0"/>
              <a:t>then</a:t>
            </a:r>
          </a:p>
          <a:p>
            <a:pPr marL="1073150" lvl="3" indent="0">
              <a:buNone/>
            </a:pPr>
            <a:r>
              <a:rPr lang="en-IN" sz="2200" dirty="0"/>
              <a:t>statement-1</a:t>
            </a:r>
          </a:p>
          <a:p>
            <a:pPr marL="804863" indent="-804863">
              <a:buNone/>
            </a:pPr>
            <a:r>
              <a:rPr lang="en-IN" sz="2200" b="1" dirty="0"/>
              <a:t>	else</a:t>
            </a:r>
            <a:endParaRPr lang="en-IN" sz="2200" dirty="0"/>
          </a:p>
          <a:p>
            <a:pPr marL="1682750" lvl="2" indent="-603250">
              <a:buNone/>
            </a:pPr>
            <a:r>
              <a:rPr lang="en-IN" sz="2200" dirty="0"/>
              <a:t>statement-2</a:t>
            </a:r>
          </a:p>
        </p:txBody>
      </p:sp>
    </p:spTree>
    <p:extLst>
      <p:ext uri="{BB962C8B-B14F-4D97-AF65-F5344CB8AC3E}">
        <p14:creationId xmlns:p14="http://schemas.microsoft.com/office/powerpoint/2010/main" val="247801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34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222046"/>
            <a:ext cx="4589718" cy="5519460"/>
          </a:xfrm>
          <a:prstGeom prst="rect">
            <a:avLst/>
          </a:prstGeom>
          <a:noFill/>
        </p:spPr>
        <p:txBody>
          <a:bodyPr wrap="none" rtlCol="0">
            <a:spAutoFit/>
          </a:bodyPr>
          <a:lstStyle/>
          <a:p>
            <a:r>
              <a:rPr lang="en-US" sz="3600" b="1" dirty="0">
                <a:solidFill>
                  <a:sysClr val="windowText" lastClr="000000"/>
                </a:solidFill>
              </a:rPr>
              <a:t>Topics to be covered</a:t>
            </a:r>
          </a:p>
          <a:p>
            <a:endParaRPr lang="en-US" sz="2000" b="1" dirty="0">
              <a:solidFill>
                <a:sysClr val="windowText" lastClr="000000"/>
              </a:solidFill>
            </a:endParaRPr>
          </a:p>
          <a:p>
            <a:pPr marL="742950" lvl="1" indent="-285750">
              <a:lnSpc>
                <a:spcPct val="150000"/>
              </a:lnSpc>
              <a:buFont typeface="Arial" panose="020B0604020202020204" pitchFamily="34" charset="0"/>
              <a:buChar char="•"/>
            </a:pPr>
            <a:r>
              <a:rPr lang="en-US" sz="2000" dirty="0"/>
              <a:t>Introduction of Data Structure</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IN" sz="2000" dirty="0"/>
              <a:t>Types of Data Structures</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IN" sz="2000" dirty="0"/>
              <a:t>Introduction of Algorithm</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US" sz="2000" dirty="0"/>
              <a:t>Key features of an Algorithm</a:t>
            </a:r>
          </a:p>
          <a:p>
            <a:pPr marL="742950" lvl="1" indent="-285750">
              <a:lnSpc>
                <a:spcPct val="150000"/>
              </a:lnSpc>
              <a:buFont typeface="Arial" panose="020B0604020202020204" pitchFamily="34" charset="0"/>
              <a:buChar char="•"/>
            </a:pPr>
            <a:r>
              <a:rPr lang="en-US" sz="2000" dirty="0"/>
              <a:t>Basic syntax to write an Algorithm</a:t>
            </a:r>
          </a:p>
          <a:p>
            <a:pPr marL="742950" lvl="1" indent="-285750">
              <a:lnSpc>
                <a:spcPct val="150000"/>
              </a:lnSpc>
              <a:buFont typeface="Arial" panose="020B0604020202020204" pitchFamily="34" charset="0"/>
              <a:buChar char="•"/>
            </a:pPr>
            <a:r>
              <a:rPr lang="en-IN" sz="2000" dirty="0"/>
              <a:t>Analysis Terms</a:t>
            </a:r>
            <a:endParaRPr lang="en-US" sz="2000" dirty="0">
              <a:solidFill>
                <a:sysClr val="windowText" lastClr="000000"/>
              </a:solidFill>
            </a:endParaRPr>
          </a:p>
          <a:p>
            <a:pPr marL="742950" lvl="1" indent="-285750">
              <a:lnSpc>
                <a:spcPct val="150000"/>
              </a:lnSpc>
              <a:buFont typeface="Arial" panose="020B0604020202020204" pitchFamily="34" charset="0"/>
              <a:buChar char="•"/>
            </a:pPr>
            <a:r>
              <a:rPr lang="en-US" sz="2000" dirty="0">
                <a:solidFill>
                  <a:sysClr val="windowText" lastClr="000000"/>
                </a:solidFill>
              </a:rPr>
              <a:t>Introduction of Array</a:t>
            </a:r>
            <a:r>
              <a:rPr lang="en-US" sz="2000" dirty="0"/>
              <a:t>	</a:t>
            </a:r>
          </a:p>
          <a:p>
            <a:pPr marL="742950" lvl="1" indent="-285750">
              <a:lnSpc>
                <a:spcPct val="150000"/>
              </a:lnSpc>
              <a:buFont typeface="Arial" panose="020B0604020202020204" pitchFamily="34" charset="0"/>
              <a:buChar char="•"/>
            </a:pPr>
            <a:r>
              <a:rPr lang="en-IN" sz="2000" dirty="0"/>
              <a:t>Array Operations- Insertion, Deletion</a:t>
            </a:r>
            <a:endParaRPr lang="en-US" sz="2000" dirty="0"/>
          </a:p>
          <a:p>
            <a:pPr marL="742950" lvl="1" indent="-285750">
              <a:lnSpc>
                <a:spcPct val="150000"/>
              </a:lnSpc>
              <a:buFont typeface="Arial" panose="020B0604020202020204" pitchFamily="34" charset="0"/>
              <a:buChar char="•"/>
            </a:pPr>
            <a:r>
              <a:rPr lang="en-US" sz="2000" dirty="0"/>
              <a:t>Introduction of Pointer</a:t>
            </a:r>
          </a:p>
          <a:p>
            <a:pPr marL="742950" lvl="1" indent="-285750">
              <a:lnSpc>
                <a:spcPct val="150000"/>
              </a:lnSpc>
              <a:buFont typeface="Arial" panose="020B0604020202020204" pitchFamily="34" charset="0"/>
              <a:buChar char="•"/>
            </a:pPr>
            <a:r>
              <a:rPr lang="en-US" sz="2000" dirty="0"/>
              <a:t>Introduction of String</a:t>
            </a:r>
          </a:p>
        </p:txBody>
      </p:sp>
    </p:spTree>
    <p:extLst>
      <p:ext uri="{BB962C8B-B14F-4D97-AF65-F5344CB8AC3E}">
        <p14:creationId xmlns:p14="http://schemas.microsoft.com/office/powerpoint/2010/main" val="137892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9">
                                            <p:txEl>
                                              <p:pRg st="6" end="6"/>
                                            </p:txEl>
                                          </p:spTgt>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9">
                                            <p:txEl>
                                              <p:pRg st="8" end="8"/>
                                            </p:txEl>
                                          </p:spTgt>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nodeType="afterEffect">
                                  <p:stCondLst>
                                    <p:cond delay="50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500"/>
                                  </p:stCondLst>
                                  <p:childTnLst>
                                    <p:set>
                                      <p:cBhvr>
                                        <p:cTn id="47" dur="1" fill="hold">
                                          <p:stCondLst>
                                            <p:cond delay="0"/>
                                          </p:stCondLst>
                                        </p:cTn>
                                        <p:tgtEl>
                                          <p:spTgt spid="9">
                                            <p:txEl>
                                              <p:pRg st="10" end="10"/>
                                            </p:txEl>
                                          </p:spTgt>
                                        </p:tgtEl>
                                        <p:attrNameLst>
                                          <p:attrName>style.visibility</p:attrName>
                                        </p:attrNameLst>
                                      </p:cBhvr>
                                      <p:to>
                                        <p:strVal val="visible"/>
                                      </p:to>
                                    </p:set>
                                  </p:childTnLst>
                                </p:cTn>
                              </p:par>
                            </p:childTnLst>
                          </p:cTn>
                        </p:par>
                        <p:par>
                          <p:cTn id="48" fill="hold">
                            <p:stCondLst>
                              <p:cond delay="5500"/>
                            </p:stCondLst>
                            <p:childTnLst>
                              <p:par>
                                <p:cTn id="49" presetID="1" presetClass="entr" presetSubtype="0" fill="hold" nodeType="afterEffect">
                                  <p:stCondLst>
                                    <p:cond delay="50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Basic Syntax to Write an Algorithm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spcBef>
                <a:spcPts val="1000"/>
              </a:spcBef>
              <a:buFont typeface="Wingdings 3" panose="05040102010807070707" pitchFamily="18" charset="2"/>
              <a:buChar char=""/>
            </a:pPr>
            <a:r>
              <a:rPr lang="en-IN" sz="2400" b="1" dirty="0"/>
              <a:t>Case statement</a:t>
            </a:r>
            <a:r>
              <a:rPr lang="en-IN" sz="2400" dirty="0"/>
              <a:t>: The switch-case statement is used for multi-way decision-making statement.</a:t>
            </a:r>
          </a:p>
          <a:p>
            <a:pPr marL="544512" lvl="1" indent="0">
              <a:buNone/>
            </a:pPr>
            <a:r>
              <a:rPr lang="en-IN" sz="2400" b="1" dirty="0"/>
              <a:t>Select </a:t>
            </a:r>
            <a:r>
              <a:rPr lang="en-IN" sz="2400" dirty="0"/>
              <a:t>Case</a:t>
            </a:r>
          </a:p>
          <a:p>
            <a:pPr marL="544512" lvl="1" indent="0">
              <a:buNone/>
            </a:pPr>
            <a:r>
              <a:rPr lang="en-IN" sz="2400" b="1" dirty="0"/>
              <a:t>	case </a:t>
            </a:r>
            <a:r>
              <a:rPr lang="en-IN" sz="2400" b="1" dirty="0">
                <a:solidFill>
                  <a:srgbClr val="1D6FA9"/>
                </a:solidFill>
              </a:rPr>
              <a:t>value 1</a:t>
            </a:r>
            <a:r>
              <a:rPr lang="en-IN" sz="2400" b="1" dirty="0"/>
              <a:t>: </a:t>
            </a:r>
            <a:r>
              <a:rPr lang="en-IN" sz="2400" dirty="0"/>
              <a:t>statement-1</a:t>
            </a:r>
            <a:endParaRPr lang="en-IN" sz="2400" b="1" dirty="0"/>
          </a:p>
          <a:p>
            <a:pPr marL="542925" lvl="1" indent="0">
              <a:spcBef>
                <a:spcPts val="1200"/>
              </a:spcBef>
              <a:buNone/>
            </a:pPr>
            <a:r>
              <a:rPr lang="en-IN" sz="2400" b="1" dirty="0"/>
              <a:t>     case </a:t>
            </a:r>
            <a:r>
              <a:rPr lang="en-IN" sz="2400" b="1" dirty="0">
                <a:solidFill>
                  <a:srgbClr val="1D6FA9"/>
                </a:solidFill>
              </a:rPr>
              <a:t>value 2</a:t>
            </a:r>
            <a:r>
              <a:rPr lang="en-IN" sz="2400" b="1" dirty="0"/>
              <a:t>: </a:t>
            </a:r>
            <a:r>
              <a:rPr lang="en-IN" sz="2400" dirty="0"/>
              <a:t>statement-2</a:t>
            </a:r>
            <a:endParaRPr lang="en-IN" sz="2400" b="1" dirty="0"/>
          </a:p>
          <a:p>
            <a:pPr marL="544512" lvl="1" indent="0">
              <a:buNone/>
            </a:pPr>
            <a:endParaRPr lang="en-IN" sz="2400" b="1" dirty="0"/>
          </a:p>
          <a:p>
            <a:pPr marL="877887" lvl="2" indent="0">
              <a:buNone/>
            </a:pPr>
            <a:r>
              <a:rPr lang="en-IN" sz="2400" b="1" dirty="0"/>
              <a:t>case </a:t>
            </a:r>
            <a:r>
              <a:rPr lang="en-IN" sz="2400" b="1" dirty="0">
                <a:solidFill>
                  <a:srgbClr val="1D6FA9"/>
                </a:solidFill>
              </a:rPr>
              <a:t>value N</a:t>
            </a:r>
            <a:r>
              <a:rPr lang="en-IN" sz="2400" b="1" dirty="0"/>
              <a:t>: </a:t>
            </a:r>
            <a:r>
              <a:rPr lang="en-IN" sz="2400" dirty="0"/>
              <a:t>statement-N</a:t>
            </a:r>
            <a:endParaRPr lang="en-IN" sz="2400" b="1" dirty="0"/>
          </a:p>
          <a:p>
            <a:pPr marL="877887" lvl="2" indent="0">
              <a:spcBef>
                <a:spcPts val="1200"/>
              </a:spcBef>
              <a:buNone/>
            </a:pPr>
            <a:r>
              <a:rPr lang="en-IN" sz="2400" b="1" dirty="0"/>
              <a:t>default: </a:t>
            </a:r>
            <a:r>
              <a:rPr lang="en-IN" sz="2400" dirty="0"/>
              <a:t>default</a:t>
            </a:r>
            <a:r>
              <a:rPr lang="en-IN" sz="2400" b="1" dirty="0"/>
              <a:t> </a:t>
            </a:r>
            <a:r>
              <a:rPr lang="en-IN" sz="2400" dirty="0"/>
              <a:t>statement</a:t>
            </a:r>
            <a:endParaRPr lang="en-IN" sz="2400" b="1" dirty="0">
              <a:solidFill>
                <a:srgbClr val="C00000"/>
              </a:solidFill>
            </a:endParaRPr>
          </a:p>
          <a:p>
            <a:pPr marL="265113" lvl="1" indent="-265113">
              <a:spcBef>
                <a:spcPts val="1200"/>
              </a:spcBef>
              <a:buFont typeface="Wingdings 3" panose="05040102010807070707" pitchFamily="18" charset="2"/>
              <a:buChar char=""/>
            </a:pPr>
            <a:r>
              <a:rPr lang="en-IN" sz="2400" b="1" dirty="0">
                <a:solidFill>
                  <a:srgbClr val="C00000"/>
                </a:solidFill>
              </a:rPr>
              <a:t>Repeat statement:</a:t>
            </a:r>
            <a:r>
              <a:rPr lang="en-IN" sz="2400" dirty="0"/>
              <a:t> While loop, for loop.</a:t>
            </a:r>
          </a:p>
          <a:p>
            <a:pPr marL="682625" lvl="2" indent="-349250">
              <a:spcBef>
                <a:spcPts val="1000"/>
              </a:spcBef>
              <a:buFont typeface="Wingdings 3" pitchFamily="18" charset="2"/>
              <a:buChar char=""/>
            </a:pPr>
            <a:r>
              <a:rPr lang="en-IN" sz="2400" b="1" dirty="0">
                <a:solidFill>
                  <a:srgbClr val="C00000"/>
                </a:solidFill>
              </a:rPr>
              <a:t>Repeat while(condition):</a:t>
            </a:r>
            <a:r>
              <a:rPr lang="en-IN" sz="2400" b="1" dirty="0">
                <a:solidFill>
                  <a:schemeClr val="accent6"/>
                </a:solidFill>
              </a:rPr>
              <a:t> </a:t>
            </a:r>
            <a:r>
              <a:rPr lang="en-IN" sz="2400" dirty="0"/>
              <a:t>It is used to repeat a step until a given condition becomes false.</a:t>
            </a:r>
          </a:p>
          <a:p>
            <a:pPr marL="682625" lvl="2" indent="-349250">
              <a:spcBef>
                <a:spcPts val="1000"/>
              </a:spcBef>
              <a:buFont typeface="Wingdings 3" pitchFamily="18" charset="2"/>
              <a:buChar char=""/>
            </a:pPr>
            <a:r>
              <a:rPr lang="en-IN" sz="2400" b="1" dirty="0">
                <a:solidFill>
                  <a:srgbClr val="C00000"/>
                </a:solidFill>
              </a:rPr>
              <a:t>For loop: Repeat</a:t>
            </a:r>
            <a:r>
              <a:rPr lang="en-IN" sz="2400" b="1" dirty="0"/>
              <a:t> </a:t>
            </a:r>
            <a:r>
              <a:rPr lang="en-IN" sz="2400" dirty="0"/>
              <a:t>thru</a:t>
            </a:r>
            <a:r>
              <a:rPr lang="en-IN" sz="2400" b="1" dirty="0"/>
              <a:t> step no. </a:t>
            </a:r>
            <a:r>
              <a:rPr lang="en-IN" sz="2400" b="1" dirty="0">
                <a:solidFill>
                  <a:srgbClr val="C00000"/>
                </a:solidFill>
              </a:rPr>
              <a:t>for</a:t>
            </a:r>
            <a:r>
              <a:rPr lang="en-IN" sz="2400" dirty="0"/>
              <a:t> </a:t>
            </a:r>
            <a:r>
              <a:rPr lang="en-IN" sz="2400" dirty="0" err="1"/>
              <a:t>variable_name</a:t>
            </a:r>
            <a:r>
              <a:rPr lang="en-IN" sz="2400" dirty="0"/>
              <a:t>=</a:t>
            </a:r>
            <a:r>
              <a:rPr lang="en-IN" sz="2400" b="1" dirty="0"/>
              <a:t>1,2,….., N</a:t>
            </a:r>
            <a:endParaRPr lang="en-IN" sz="2400" dirty="0">
              <a:solidFill>
                <a:srgbClr val="C00000"/>
              </a:solidFill>
            </a:endParaRPr>
          </a:p>
        </p:txBody>
      </p:sp>
      <p:cxnSp>
        <p:nvCxnSpPr>
          <p:cNvPr id="7" name="Straight Connector 6"/>
          <p:cNvCxnSpPr/>
          <p:nvPr/>
        </p:nvCxnSpPr>
        <p:spPr>
          <a:xfrm rot="5400000">
            <a:off x="1925230" y="2730893"/>
            <a:ext cx="436728" cy="1588"/>
          </a:xfrm>
          <a:prstGeom prst="line">
            <a:avLst/>
          </a:prstGeom>
          <a:ln w="31750">
            <a:solidFill>
              <a:schemeClr val="accent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Basic Syntax to Write an Algorithm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lnSpc>
                <a:spcPct val="100000"/>
              </a:lnSpc>
              <a:spcBef>
                <a:spcPts val="1800"/>
              </a:spcBef>
              <a:buFont typeface="Wingdings 3" panose="05040102010807070707" pitchFamily="18" charset="2"/>
              <a:buChar char=""/>
            </a:pPr>
            <a:r>
              <a:rPr lang="en-IN" sz="2400" b="1" dirty="0">
                <a:solidFill>
                  <a:srgbClr val="C00000"/>
                </a:solidFill>
              </a:rPr>
              <a:t>Goto statement:</a:t>
            </a:r>
            <a:r>
              <a:rPr lang="en-IN" sz="2400" b="1" dirty="0">
                <a:solidFill>
                  <a:schemeClr val="accent6"/>
                </a:solidFill>
              </a:rPr>
              <a:t> </a:t>
            </a:r>
            <a:r>
              <a:rPr lang="en-US" sz="2400" dirty="0"/>
              <a:t>The </a:t>
            </a:r>
            <a:r>
              <a:rPr lang="en-US" sz="2400" dirty="0" err="1"/>
              <a:t>goto</a:t>
            </a:r>
            <a:r>
              <a:rPr lang="en-US" sz="2400" dirty="0"/>
              <a:t> statement transfers control of the execution </a:t>
            </a:r>
            <a:r>
              <a:rPr lang="en-US" sz="2400" b="1" dirty="0"/>
              <a:t>unconditionally</a:t>
            </a:r>
            <a:r>
              <a:rPr lang="en-US" sz="2400" dirty="0"/>
              <a:t> to the specified step. </a:t>
            </a:r>
            <a:endParaRPr lang="en-IN" sz="2400" dirty="0"/>
          </a:p>
          <a:p>
            <a:pPr marL="269875" lvl="2" indent="0">
              <a:lnSpc>
                <a:spcPct val="100000"/>
              </a:lnSpc>
              <a:spcBef>
                <a:spcPts val="600"/>
              </a:spcBef>
              <a:buNone/>
            </a:pPr>
            <a:r>
              <a:rPr lang="en-IN" sz="2200" dirty="0"/>
              <a:t>For example, “</a:t>
            </a:r>
            <a:r>
              <a:rPr lang="en-IN" sz="2200" b="1" dirty="0">
                <a:solidFill>
                  <a:srgbClr val="C00000"/>
                </a:solidFill>
              </a:rPr>
              <a:t>Goto</a:t>
            </a:r>
            <a:r>
              <a:rPr lang="en-IN" sz="2200" dirty="0"/>
              <a:t> </a:t>
            </a:r>
            <a:r>
              <a:rPr lang="en-IN" sz="2200" b="1" dirty="0"/>
              <a:t>Step</a:t>
            </a:r>
            <a:r>
              <a:rPr lang="en-IN" sz="2200" dirty="0"/>
              <a:t> </a:t>
            </a:r>
            <a:r>
              <a:rPr lang="en-IN" sz="2200" b="1" dirty="0"/>
              <a:t>N</a:t>
            </a:r>
            <a:r>
              <a:rPr lang="en-IN" sz="2200" dirty="0"/>
              <a:t>” will transfer control of the execution to step number</a:t>
            </a:r>
            <a:r>
              <a:rPr lang="en-IN" sz="2200" b="1" dirty="0"/>
              <a:t> N</a:t>
            </a:r>
            <a:r>
              <a:rPr lang="en-IN" sz="2200" dirty="0"/>
              <a:t>.</a:t>
            </a:r>
          </a:p>
          <a:p>
            <a:pPr marL="265113" lvl="1" indent="-265113">
              <a:lnSpc>
                <a:spcPct val="100000"/>
              </a:lnSpc>
              <a:spcBef>
                <a:spcPts val="1800"/>
              </a:spcBef>
              <a:buFont typeface="Wingdings 3" panose="05040102010807070707" pitchFamily="18" charset="2"/>
              <a:buChar char=""/>
            </a:pPr>
            <a:r>
              <a:rPr lang="en-IN" sz="2400" b="1" dirty="0">
                <a:solidFill>
                  <a:srgbClr val="C00000"/>
                </a:solidFill>
              </a:rPr>
              <a:t>Exit statement:</a:t>
            </a:r>
            <a:r>
              <a:rPr lang="en-IN" sz="2400" b="1" dirty="0">
                <a:solidFill>
                  <a:schemeClr val="accent6"/>
                </a:solidFill>
              </a:rPr>
              <a:t> </a:t>
            </a:r>
            <a:r>
              <a:rPr lang="en-IN" sz="2400" dirty="0"/>
              <a:t>The exit statement is used to terminate an algorithm. It is usually the last step of the algorithm. It is also used in situations where we want to terminate in the middle step of the algorithm conditionally.</a:t>
            </a:r>
          </a:p>
          <a:p>
            <a:pPr marL="269875" lvl="2" indent="0">
              <a:lnSpc>
                <a:spcPct val="100000"/>
              </a:lnSpc>
              <a:spcBef>
                <a:spcPts val="600"/>
              </a:spcBef>
              <a:buNone/>
            </a:pPr>
            <a:r>
              <a:rPr lang="en-IN" sz="2200" dirty="0"/>
              <a:t>For example, </a:t>
            </a:r>
            <a:r>
              <a:rPr lang="en-IN" sz="2200" b="1" dirty="0">
                <a:solidFill>
                  <a:srgbClr val="C00000"/>
                </a:solidFill>
              </a:rPr>
              <a:t>exit if (</a:t>
            </a:r>
            <a:r>
              <a:rPr lang="en-IN" sz="2200" b="1" dirty="0"/>
              <a:t>condition</a:t>
            </a:r>
            <a:r>
              <a:rPr lang="en-IN" sz="2200" b="1" dirty="0">
                <a:solidFill>
                  <a:srgbClr val="C00000"/>
                </a:solidFill>
              </a:rPr>
              <a:t>)</a:t>
            </a:r>
            <a:endParaRPr lang="en-IN" sz="2200" dirty="0">
              <a:solidFill>
                <a:srgbClr val="C00000"/>
              </a:solidFill>
            </a:endParaRPr>
          </a:p>
        </p:txBody>
      </p:sp>
    </p:spTree>
    <p:extLst>
      <p:ext uri="{BB962C8B-B14F-4D97-AF65-F5344CB8AC3E}">
        <p14:creationId xmlns:p14="http://schemas.microsoft.com/office/powerpoint/2010/main" val="268317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Basic Syntax to Write an Algorithm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lvl="1" indent="0">
              <a:spcBef>
                <a:spcPts val="1000"/>
              </a:spcBef>
              <a:buNone/>
            </a:pPr>
            <a:r>
              <a:rPr lang="en-IN" sz="2400" b="1" dirty="0">
                <a:solidFill>
                  <a:srgbClr val="C00000"/>
                </a:solidFill>
              </a:rPr>
              <a:t>Example:</a:t>
            </a:r>
            <a:r>
              <a:rPr lang="en-IN" sz="2400" b="1" dirty="0">
                <a:solidFill>
                  <a:schemeClr val="accent6"/>
                </a:solidFill>
              </a:rPr>
              <a:t> </a:t>
            </a:r>
            <a:r>
              <a:rPr lang="en-IN" sz="2400" dirty="0"/>
              <a:t>Algorithm to perform the addition of two numbers.</a:t>
            </a:r>
          </a:p>
          <a:p>
            <a:pPr marL="0" lvl="1" indent="0">
              <a:spcBef>
                <a:spcPts val="1000"/>
              </a:spcBef>
              <a:buNone/>
            </a:pPr>
            <a:r>
              <a:rPr lang="en-IN" sz="2400" b="1" dirty="0"/>
              <a:t>Algorithm: ADDITION()</a:t>
            </a:r>
          </a:p>
          <a:p>
            <a:pPr marL="0" indent="0">
              <a:buNone/>
            </a:pPr>
            <a:r>
              <a:rPr lang="en-IN" b="1" dirty="0"/>
              <a:t>Step 1:</a:t>
            </a:r>
            <a:r>
              <a:rPr lang="en-IN" dirty="0"/>
              <a:t>[Read Two numbers from the user]</a:t>
            </a:r>
          </a:p>
          <a:p>
            <a:pPr marL="876300" lvl="2" indent="0">
              <a:buNone/>
              <a:tabLst>
                <a:tab pos="900113" algn="l"/>
              </a:tabLst>
            </a:pPr>
            <a:r>
              <a:rPr lang="en-IN" sz="2400" dirty="0"/>
              <a:t>Read </a:t>
            </a:r>
            <a:r>
              <a:rPr lang="en-IN" sz="2400" dirty="0">
                <a:solidFill>
                  <a:srgbClr val="1D6FA9"/>
                </a:solidFill>
              </a:rPr>
              <a:t>no1, no2</a:t>
            </a:r>
          </a:p>
          <a:p>
            <a:pPr marL="0" indent="0">
              <a:buNone/>
            </a:pPr>
            <a:r>
              <a:rPr lang="en-IN" b="1" dirty="0"/>
              <a:t>Step 2:</a:t>
            </a:r>
            <a:r>
              <a:rPr lang="en-IN" dirty="0"/>
              <a:t>[Add two numbers]</a:t>
            </a:r>
          </a:p>
          <a:p>
            <a:pPr marL="877887" lvl="2" indent="0">
              <a:buNone/>
            </a:pPr>
            <a:r>
              <a:rPr lang="en-IN" sz="2400" dirty="0">
                <a:solidFill>
                  <a:srgbClr val="1D6FA9"/>
                </a:solidFill>
              </a:rPr>
              <a:t>sum ←</a:t>
            </a:r>
            <a:r>
              <a:rPr lang="en-IN" sz="2400" dirty="0"/>
              <a:t> </a:t>
            </a:r>
            <a:r>
              <a:rPr lang="en-IN" sz="2400" dirty="0">
                <a:solidFill>
                  <a:srgbClr val="1D6FA9"/>
                </a:solidFill>
              </a:rPr>
              <a:t>no1 + no2 </a:t>
            </a:r>
          </a:p>
          <a:p>
            <a:pPr marL="0" indent="0">
              <a:buNone/>
            </a:pPr>
            <a:r>
              <a:rPr lang="en-IN" b="1" dirty="0"/>
              <a:t>Step 3:</a:t>
            </a:r>
            <a:r>
              <a:rPr lang="en-IN" dirty="0"/>
              <a:t>[Display sum]</a:t>
            </a:r>
          </a:p>
          <a:p>
            <a:pPr marL="877887" lvl="2" indent="0">
              <a:buNone/>
            </a:pPr>
            <a:r>
              <a:rPr lang="en-IN" sz="2400" dirty="0"/>
              <a:t>Write (</a:t>
            </a:r>
            <a:r>
              <a:rPr lang="en-IN" sz="2400" dirty="0">
                <a:solidFill>
                  <a:srgbClr val="1D6FA9"/>
                </a:solidFill>
              </a:rPr>
              <a:t>sum</a:t>
            </a:r>
            <a:r>
              <a:rPr lang="en-IN" sz="2400" dirty="0"/>
              <a:t>)</a:t>
            </a:r>
          </a:p>
          <a:p>
            <a:pPr marL="0" indent="0">
              <a:buNone/>
            </a:pPr>
            <a:r>
              <a:rPr lang="en-IN" b="1" dirty="0"/>
              <a:t>Step 4:</a:t>
            </a:r>
            <a:r>
              <a:rPr lang="en-IN" dirty="0"/>
              <a:t>[Finished]</a:t>
            </a:r>
          </a:p>
          <a:p>
            <a:pPr marL="877887" lvl="2" indent="0">
              <a:buNone/>
            </a:pPr>
            <a:r>
              <a:rPr lang="en-IN" sz="2400" dirty="0"/>
              <a:t>Exit</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Algorithm &amp; It’s Features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lvl="1" indent="0">
              <a:spcBef>
                <a:spcPts val="1000"/>
              </a:spcBef>
              <a:buNone/>
            </a:pPr>
            <a:r>
              <a:rPr lang="en-IN" sz="2400" b="1" dirty="0">
                <a:solidFill>
                  <a:srgbClr val="C00000"/>
                </a:solidFill>
              </a:rPr>
              <a:t>Example:</a:t>
            </a:r>
            <a:r>
              <a:rPr lang="en-IN" sz="2400" b="1" dirty="0">
                <a:solidFill>
                  <a:schemeClr val="accent6"/>
                </a:solidFill>
              </a:rPr>
              <a:t> </a:t>
            </a:r>
            <a:r>
              <a:rPr lang="en-IN" sz="2400" dirty="0"/>
              <a:t>Algorithm to find the largest and smallest number from N numbers.</a:t>
            </a:r>
          </a:p>
          <a:p>
            <a:pPr marL="0" indent="0">
              <a:buNone/>
            </a:pPr>
            <a:r>
              <a:rPr lang="en-IN" b="1" dirty="0"/>
              <a:t>Algorithm: MAXMIN(List)</a:t>
            </a:r>
          </a:p>
          <a:p>
            <a:pPr marL="0" indent="0">
              <a:buNone/>
            </a:pPr>
            <a:r>
              <a:rPr lang="en-IN" b="1" dirty="0"/>
              <a:t>Step 1:</a:t>
            </a:r>
            <a:r>
              <a:rPr lang="en-IN" dirty="0"/>
              <a:t>[Initialization]</a:t>
            </a:r>
          </a:p>
          <a:p>
            <a:pPr marL="877887" lvl="2" indent="0">
              <a:buNone/>
            </a:pPr>
            <a:r>
              <a:rPr lang="en-IN" sz="2400" dirty="0"/>
              <a:t>Temp ← 0</a:t>
            </a:r>
          </a:p>
          <a:p>
            <a:pPr marL="0" indent="0">
              <a:buNone/>
            </a:pPr>
            <a:r>
              <a:rPr lang="en-IN" b="1" dirty="0"/>
              <a:t>Step 2:</a:t>
            </a:r>
            <a:r>
              <a:rPr lang="en-IN" dirty="0"/>
              <a:t>[Read the size of List]</a:t>
            </a:r>
          </a:p>
          <a:p>
            <a:pPr marL="877887" lvl="2" indent="0">
              <a:buNone/>
            </a:pPr>
            <a:r>
              <a:rPr lang="en-IN" sz="2400" dirty="0"/>
              <a:t>Read  </a:t>
            </a:r>
            <a:r>
              <a:rPr lang="en-IN" sz="2400" dirty="0">
                <a:solidFill>
                  <a:srgbClr val="1D6FA9"/>
                </a:solidFill>
              </a:rPr>
              <a:t>N</a:t>
            </a:r>
          </a:p>
          <a:p>
            <a:pPr marL="0" indent="0">
              <a:buNone/>
            </a:pPr>
            <a:r>
              <a:rPr lang="en-IN" b="1" dirty="0"/>
              <a:t>Step 3:</a:t>
            </a:r>
            <a:r>
              <a:rPr lang="en-IN" dirty="0"/>
              <a:t>[Consider the first element of the list as max and min]</a:t>
            </a:r>
          </a:p>
          <a:p>
            <a:pPr marL="877887" lvl="2" indent="0">
              <a:buNone/>
            </a:pPr>
            <a:r>
              <a:rPr lang="en-IN" sz="2400" dirty="0">
                <a:solidFill>
                  <a:srgbClr val="1D6FA9"/>
                </a:solidFill>
              </a:rPr>
              <a:t>max ← min ← List[0]</a:t>
            </a:r>
          </a:p>
          <a:p>
            <a:pPr marL="0" indent="0">
              <a:buNone/>
            </a:pPr>
            <a:r>
              <a:rPr lang="en-IN" b="1" dirty="0"/>
              <a:t>Step 4:</a:t>
            </a:r>
            <a:r>
              <a:rPr lang="en-IN" dirty="0"/>
              <a:t>[Check whether List contains 1 or more element]</a:t>
            </a:r>
          </a:p>
          <a:p>
            <a:pPr marL="877887" lvl="2" indent="0">
              <a:buNone/>
            </a:pPr>
            <a:r>
              <a:rPr lang="en-IN" sz="2400" dirty="0"/>
              <a:t>if(</a:t>
            </a:r>
            <a:r>
              <a:rPr lang="en-IN" sz="2400" b="1" dirty="0">
                <a:solidFill>
                  <a:srgbClr val="C00000"/>
                </a:solidFill>
              </a:rPr>
              <a:t>N=1)</a:t>
            </a:r>
            <a:r>
              <a:rPr lang="en-IN" sz="2400" dirty="0"/>
              <a:t> then</a:t>
            </a:r>
          </a:p>
          <a:p>
            <a:pPr marL="1335087" lvl="3" indent="0">
              <a:buNone/>
            </a:pPr>
            <a:r>
              <a:rPr lang="en-IN" sz="2400" dirty="0">
                <a:solidFill>
                  <a:srgbClr val="1D6FA9"/>
                </a:solidFill>
              </a:rPr>
              <a:t>max ← min ← List[0]</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Algorithm &amp; It’s Features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IN" b="1" dirty="0">
                <a:solidFill>
                  <a:srgbClr val="C00000"/>
                </a:solidFill>
              </a:rPr>
              <a:t>Example:</a:t>
            </a:r>
            <a:r>
              <a:rPr lang="en-IN" b="1" dirty="0">
                <a:solidFill>
                  <a:schemeClr val="accent6"/>
                </a:solidFill>
              </a:rPr>
              <a:t> </a:t>
            </a:r>
            <a:r>
              <a:rPr lang="en-IN" dirty="0"/>
              <a:t>Algorithm to find the largest and smallest number from N numbers. (Cont.)</a:t>
            </a:r>
            <a:endParaRPr lang="en-IN" b="1" dirty="0"/>
          </a:p>
          <a:p>
            <a:pPr marL="0" indent="0">
              <a:buNone/>
            </a:pPr>
            <a:r>
              <a:rPr lang="en-IN" b="1" dirty="0"/>
              <a:t>Step 5:</a:t>
            </a:r>
            <a:r>
              <a:rPr lang="en-IN" dirty="0"/>
              <a:t>[Step for finding maximum and minimum number]</a:t>
            </a:r>
          </a:p>
          <a:p>
            <a:pPr marL="876300" lvl="2" indent="0">
              <a:buNone/>
            </a:pPr>
            <a:r>
              <a:rPr lang="en-IN" sz="2400" dirty="0"/>
              <a:t>Repeat thru step 6 </a:t>
            </a:r>
            <a:r>
              <a:rPr lang="en-IN" sz="2400" dirty="0">
                <a:solidFill>
                  <a:srgbClr val="1D6FA9"/>
                </a:solidFill>
              </a:rPr>
              <a:t>while</a:t>
            </a:r>
            <a:r>
              <a:rPr lang="en-IN" sz="2400" dirty="0"/>
              <a:t>(</a:t>
            </a:r>
            <a:r>
              <a:rPr lang="en-IN" sz="2400" dirty="0">
                <a:solidFill>
                  <a:srgbClr val="C00000"/>
                </a:solidFill>
              </a:rPr>
              <a:t>Temp &lt; N</a:t>
            </a:r>
            <a:r>
              <a:rPr lang="en-IN" sz="2400" dirty="0"/>
              <a:t>)</a:t>
            </a:r>
          </a:p>
          <a:p>
            <a:pPr marL="1335087" lvl="3" indent="0">
              <a:buNone/>
            </a:pPr>
            <a:r>
              <a:rPr lang="en-IN" sz="2400" dirty="0"/>
              <a:t>if(</a:t>
            </a:r>
            <a:r>
              <a:rPr lang="en-IN" sz="2400" dirty="0">
                <a:solidFill>
                  <a:srgbClr val="C00000"/>
                </a:solidFill>
              </a:rPr>
              <a:t>List[Temp] &gt; max</a:t>
            </a:r>
            <a:r>
              <a:rPr lang="en-IN" sz="2400" dirty="0"/>
              <a:t>) then</a:t>
            </a:r>
          </a:p>
          <a:p>
            <a:pPr marL="1792287" lvl="4" indent="0">
              <a:buNone/>
            </a:pPr>
            <a:r>
              <a:rPr lang="en-IN" sz="2400" dirty="0">
                <a:solidFill>
                  <a:srgbClr val="1D6FA9"/>
                </a:solidFill>
              </a:rPr>
              <a:t>max ← List[Temp]</a:t>
            </a:r>
          </a:p>
          <a:p>
            <a:pPr marL="1335087" lvl="3" indent="0">
              <a:buNone/>
            </a:pPr>
            <a:r>
              <a:rPr lang="en-IN" sz="2400" dirty="0"/>
              <a:t>else if(</a:t>
            </a:r>
            <a:r>
              <a:rPr lang="en-IN" sz="2400" dirty="0">
                <a:solidFill>
                  <a:srgbClr val="C00000"/>
                </a:solidFill>
              </a:rPr>
              <a:t>List[Temp] &lt; min</a:t>
            </a:r>
            <a:r>
              <a:rPr lang="en-IN" sz="2400" dirty="0"/>
              <a:t>) then</a:t>
            </a:r>
          </a:p>
          <a:p>
            <a:pPr marL="1792287" lvl="4" indent="0">
              <a:buNone/>
            </a:pPr>
            <a:r>
              <a:rPr lang="en-IN" sz="2400" dirty="0">
                <a:solidFill>
                  <a:srgbClr val="1D6FA9"/>
                </a:solidFill>
              </a:rPr>
              <a:t>min ← List[Temp]</a:t>
            </a:r>
          </a:p>
          <a:p>
            <a:pPr marL="0" indent="0">
              <a:buNone/>
            </a:pPr>
            <a:r>
              <a:rPr lang="en-IN" b="1" dirty="0"/>
              <a:t>Step 6:</a:t>
            </a:r>
            <a:r>
              <a:rPr lang="en-IN" dirty="0"/>
              <a:t>[Increment Temp by 1] </a:t>
            </a:r>
          </a:p>
          <a:p>
            <a:pPr marL="877887" lvl="2" indent="0">
              <a:buNone/>
            </a:pPr>
            <a:r>
              <a:rPr lang="en-IN" sz="2400" dirty="0">
                <a:solidFill>
                  <a:srgbClr val="1D6FA9"/>
                </a:solidFill>
              </a:rPr>
              <a:t>Temp ← Temp + 1</a:t>
            </a:r>
          </a:p>
          <a:p>
            <a:pPr marL="0" indent="0">
              <a:buNone/>
            </a:pPr>
            <a:r>
              <a:rPr lang="en-IN" b="1" dirty="0"/>
              <a:t>Step 7:</a:t>
            </a:r>
            <a:r>
              <a:rPr lang="en-IN" dirty="0"/>
              <a:t>[Display Small and Big]</a:t>
            </a:r>
          </a:p>
          <a:p>
            <a:pPr marL="877887" lvl="2" indent="0">
              <a:buNone/>
            </a:pPr>
            <a:r>
              <a:rPr lang="en-IN" sz="2400" dirty="0"/>
              <a:t>Write(</a:t>
            </a:r>
            <a:r>
              <a:rPr lang="en-IN" sz="2400" dirty="0">
                <a:solidFill>
                  <a:srgbClr val="1D6FA9"/>
                </a:solidFill>
              </a:rPr>
              <a:t>max and min</a:t>
            </a:r>
            <a:r>
              <a:rPr lang="en-IN" sz="2400" dirty="0"/>
              <a:t>) </a:t>
            </a:r>
          </a:p>
          <a:p>
            <a:pPr marL="0" indent="0">
              <a:buNone/>
            </a:pPr>
            <a:r>
              <a:rPr lang="en-IN" b="1" dirty="0"/>
              <a:t>Step 8:</a:t>
            </a:r>
            <a:r>
              <a:rPr lang="en-IN" dirty="0"/>
              <a:t>[Finished]</a:t>
            </a:r>
          </a:p>
          <a:p>
            <a:pPr marL="877887" lvl="2" indent="0">
              <a:buNone/>
            </a:pPr>
            <a:r>
              <a:rPr lang="en-IN" sz="2400" dirty="0"/>
              <a:t>Exit</a:t>
            </a:r>
          </a:p>
          <a:p>
            <a:pPr marL="265113" lvl="1" indent="-265113">
              <a:spcBef>
                <a:spcPts val="1000"/>
              </a:spcBef>
              <a:buNone/>
            </a:pPr>
            <a:endParaRPr lang="en-IN" sz="2400" dirty="0"/>
          </a:p>
          <a:p>
            <a:pPr marL="265113" lvl="1" indent="-265113">
              <a:lnSpc>
                <a:spcPct val="100000"/>
              </a:lnSpc>
              <a:spcBef>
                <a:spcPts val="1000"/>
              </a:spcBef>
              <a:buFont typeface="Wingdings 3" panose="05040102010807070707" pitchFamily="18" charset="2"/>
              <a:buChar char=""/>
            </a:pPr>
            <a:endParaRPr lang="en-IN" sz="2400" b="1" dirty="0">
              <a:solidFill>
                <a:schemeClr val="accent6"/>
              </a:solidFill>
            </a:endParaRPr>
          </a:p>
          <a:p>
            <a:pPr marL="265113" lvl="1" indent="-265113">
              <a:lnSpc>
                <a:spcPct val="100000"/>
              </a:lnSpc>
              <a:spcBef>
                <a:spcPts val="1000"/>
              </a:spcBef>
              <a:buNone/>
            </a:pPr>
            <a:endParaRPr lang="en-IN" sz="2400" b="1" dirty="0">
              <a:solidFill>
                <a:schemeClr val="accent6"/>
              </a:solidFill>
            </a:endParaRPr>
          </a:p>
          <a:p>
            <a:pPr marL="265113" lvl="1" indent="-265113" algn="l">
              <a:spcBef>
                <a:spcPts val="1000"/>
              </a:spcBef>
              <a:buFont typeface="Wingdings 3" panose="05040102010807070707" pitchFamily="18" charset="2"/>
              <a:buChar char=""/>
            </a:pPr>
            <a:endParaRPr lang="en-IN" b="1" dirty="0"/>
          </a:p>
          <a:p>
            <a:pPr marL="265113" lvl="1" indent="-265113">
              <a:spcBef>
                <a:spcPts val="1000"/>
              </a:spcBef>
              <a:buFont typeface="Wingdings 3" panose="05040102010807070707" pitchFamily="18" charset="2"/>
              <a:buChar char=""/>
            </a:pPr>
            <a:endParaRPr lang="en-IN" sz="2400" dirty="0"/>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Analysis Terms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Section-6</a:t>
            </a:r>
          </a:p>
        </p:txBody>
      </p:sp>
    </p:spTree>
    <p:extLst>
      <p:ext uri="{BB962C8B-B14F-4D97-AF65-F5344CB8AC3E}">
        <p14:creationId xmlns:p14="http://schemas.microsoft.com/office/powerpoint/2010/main" val="272453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Analysis Terms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spcBef>
                <a:spcPts val="1000"/>
              </a:spcBef>
              <a:buFont typeface="Wingdings 3" panose="05040102010807070707" pitchFamily="18" charset="2"/>
              <a:buChar char=""/>
            </a:pPr>
            <a:r>
              <a:rPr lang="en-IN" sz="2400" dirty="0"/>
              <a:t>The </a:t>
            </a:r>
            <a:r>
              <a:rPr lang="en-IN" sz="2400" b="1" dirty="0">
                <a:solidFill>
                  <a:srgbClr val="C00000"/>
                </a:solidFill>
              </a:rPr>
              <a:t>complexity</a:t>
            </a:r>
            <a:r>
              <a:rPr lang="en-IN" sz="2400" dirty="0"/>
              <a:t> of an algorithm is a function describing the efficiency of the algorithm in terms of the </a:t>
            </a:r>
            <a:r>
              <a:rPr lang="en-IN" sz="2400" b="1" dirty="0">
                <a:solidFill>
                  <a:srgbClr val="C00000"/>
                </a:solidFill>
              </a:rPr>
              <a:t>amount of data</a:t>
            </a:r>
            <a:r>
              <a:rPr lang="en-IN" sz="2400" dirty="0">
                <a:solidFill>
                  <a:srgbClr val="C00000"/>
                </a:solidFill>
              </a:rPr>
              <a:t> </a:t>
            </a:r>
            <a:r>
              <a:rPr lang="en-IN" sz="2400" dirty="0"/>
              <a:t>the algorithm must process.</a:t>
            </a:r>
          </a:p>
          <a:p>
            <a:pPr marL="265113" lvl="1" indent="-265113">
              <a:spcBef>
                <a:spcPts val="1000"/>
              </a:spcBef>
              <a:buFont typeface="Wingdings 3" panose="05040102010807070707" pitchFamily="18" charset="2"/>
              <a:buChar char=""/>
            </a:pPr>
            <a:r>
              <a:rPr lang="en-IN" sz="2400" dirty="0"/>
              <a:t>There are two main complexity measures of the efficiency of an algorithm:</a:t>
            </a:r>
          </a:p>
          <a:p>
            <a:pPr marL="739775" lvl="1" indent="-457200">
              <a:buFont typeface="+mj-lt"/>
              <a:buAutoNum type="arabicPeriod"/>
            </a:pPr>
            <a:r>
              <a:rPr lang="en-IN" dirty="0"/>
              <a:t>Time Complexity</a:t>
            </a:r>
          </a:p>
          <a:p>
            <a:pPr marL="739775" lvl="1" indent="-457200">
              <a:buFont typeface="+mj-lt"/>
              <a:buAutoNum type="arabicPeriod"/>
            </a:pPr>
            <a:r>
              <a:rPr lang="en-IN" dirty="0"/>
              <a:t>Space complexity</a:t>
            </a:r>
            <a:endParaRPr lang="en-IN" sz="2400" dirty="0"/>
          </a:p>
          <a:p>
            <a:pPr marL="195263" indent="-457200">
              <a:buFont typeface="+mj-lt"/>
              <a:buAutoNum type="arabicPeriod"/>
            </a:pPr>
            <a:r>
              <a:rPr lang="en-IN" b="1" dirty="0">
                <a:solidFill>
                  <a:srgbClr val="C00000"/>
                </a:solidFill>
              </a:rPr>
              <a:t>Time Complexity</a:t>
            </a:r>
          </a:p>
          <a:p>
            <a:pPr marL="900113" lvl="1" indent="-457200">
              <a:buFont typeface="Wingdings 3" panose="05040102010807070707" pitchFamily="18" charset="2"/>
              <a:buChar char="Ê"/>
            </a:pPr>
            <a:r>
              <a:rPr lang="en-US" sz="2200" dirty="0"/>
              <a:t>The number of </a:t>
            </a:r>
            <a:r>
              <a:rPr lang="en-US" sz="2200" dirty="0">
                <a:solidFill>
                  <a:srgbClr val="1D6FA9"/>
                </a:solidFill>
              </a:rPr>
              <a:t>machine instructions</a:t>
            </a:r>
            <a:r>
              <a:rPr lang="en-US" sz="2200" dirty="0"/>
              <a:t> which a program executes is called Time Complexity.</a:t>
            </a:r>
          </a:p>
          <a:p>
            <a:pPr marL="900113" lvl="1" indent="-457200">
              <a:buFont typeface="Wingdings 3" panose="05040102010807070707" pitchFamily="18" charset="2"/>
              <a:buChar char="Ê"/>
            </a:pPr>
            <a:r>
              <a:rPr lang="en-US" sz="2200" dirty="0"/>
              <a:t>It is not actual </a:t>
            </a:r>
            <a:r>
              <a:rPr lang="en-US" sz="2200" dirty="0">
                <a:solidFill>
                  <a:srgbClr val="C00000"/>
                </a:solidFill>
              </a:rPr>
              <a:t>Wall Clock</a:t>
            </a:r>
            <a:r>
              <a:rPr lang="en-US" sz="2200" dirty="0"/>
              <a:t> time.</a:t>
            </a:r>
          </a:p>
          <a:p>
            <a:pPr marL="900113" lvl="1" indent="-457200">
              <a:buFont typeface="Wingdings 3" panose="05040102010807070707" pitchFamily="18" charset="2"/>
              <a:buChar char="Ê"/>
            </a:pPr>
            <a:r>
              <a:rPr lang="en-US" sz="2200" dirty="0"/>
              <a:t>Time complexity is calculated in terms of </a:t>
            </a:r>
            <a:r>
              <a:rPr lang="en-US" sz="2200" dirty="0">
                <a:solidFill>
                  <a:srgbClr val="1D6FA9"/>
                </a:solidFill>
              </a:rPr>
              <a:t>the number of memory accesses, number of comparisons required, number of times loops are executed</a:t>
            </a:r>
            <a:r>
              <a:rPr lang="en-US" sz="2200" dirty="0"/>
              <a:t> etc.</a:t>
            </a:r>
          </a:p>
          <a:p>
            <a:pPr marL="900113" lvl="1" indent="-457200">
              <a:buFont typeface="Wingdings 3" panose="05040102010807070707" pitchFamily="18" charset="2"/>
              <a:buChar char="Ê"/>
            </a:pPr>
            <a:r>
              <a:rPr lang="en-US" sz="2200" dirty="0"/>
              <a:t>There are three types of time complexities: </a:t>
            </a:r>
            <a:r>
              <a:rPr lang="en-US" sz="2200" b="1" dirty="0"/>
              <a:t>Best-case, Average-case, Worst-case </a:t>
            </a:r>
            <a:r>
              <a:rPr lang="en-US" sz="2200" dirty="0"/>
              <a:t>time complexity.</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Analysis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195263" indent="-457200">
                  <a:buFont typeface="+mj-lt"/>
                  <a:buAutoNum type="arabicPeriod"/>
                </a:pPr>
                <a:r>
                  <a:rPr lang="en-IN" b="1" dirty="0">
                    <a:solidFill>
                      <a:srgbClr val="C00000"/>
                    </a:solidFill>
                  </a:rPr>
                  <a:t>Time Complexity (Cont.)</a:t>
                </a:r>
              </a:p>
              <a:p>
                <a:pPr marL="989013" lvl="2" indent="-514350">
                  <a:spcBef>
                    <a:spcPts val="1000"/>
                  </a:spcBef>
                  <a:buClr>
                    <a:schemeClr val="tx1"/>
                  </a:buClr>
                  <a:buFont typeface="+mj-lt"/>
                  <a:buAutoNum type="romanUcPeriod"/>
                </a:pPr>
                <a:r>
                  <a:rPr lang="en-IN" sz="2200" b="1" dirty="0"/>
                  <a:t>Best Case Time Complexity: </a:t>
                </a:r>
              </a:p>
              <a:p>
                <a:pPr marL="1349375" lvl="3" indent="-360363">
                  <a:spcBef>
                    <a:spcPts val="600"/>
                  </a:spcBef>
                  <a:buClr>
                    <a:schemeClr val="tx1"/>
                  </a:buClr>
                  <a:buFont typeface="Wingdings" panose="05000000000000000000" pitchFamily="2" charset="2"/>
                  <a:buChar char="§"/>
                </a:pPr>
                <a:r>
                  <a:rPr lang="en-IN" sz="2100" dirty="0"/>
                  <a:t>It represents the </a:t>
                </a:r>
                <a:r>
                  <a:rPr lang="en-IN" sz="2100" b="1" dirty="0">
                    <a:solidFill>
                      <a:srgbClr val="1D6FA9"/>
                    </a:solidFill>
                  </a:rPr>
                  <a:t>minimum amount </a:t>
                </a:r>
                <a:r>
                  <a:rPr lang="en-IN" sz="2100" dirty="0"/>
                  <a:t>of time required to complete the algorithm.</a:t>
                </a:r>
              </a:p>
              <a:p>
                <a:pPr marL="1349375" lvl="3" indent="-360363">
                  <a:spcBef>
                    <a:spcPts val="600"/>
                  </a:spcBef>
                  <a:buClr>
                    <a:schemeClr val="tx1"/>
                  </a:buClr>
                  <a:buFont typeface="Wingdings" panose="05000000000000000000" pitchFamily="2" charset="2"/>
                  <a:buChar char="§"/>
                </a:pPr>
                <a:r>
                  <a:rPr lang="en-IN" sz="2100" dirty="0"/>
                  <a:t>It is denoted by </a:t>
                </a:r>
                <a:r>
                  <a:rPr lang="en-IN" sz="2100" dirty="0">
                    <a:solidFill>
                      <a:schemeClr val="tx1"/>
                    </a:solidFill>
                  </a:rPr>
                  <a:t> </a:t>
                </a:r>
                <a14:m>
                  <m:oMath xmlns:m="http://schemas.openxmlformats.org/officeDocument/2006/math">
                    <m:r>
                      <m:rPr>
                        <m:sty m:val="p"/>
                      </m:rPr>
                      <a:rPr lang="el-GR" sz="2100" i="0" smtClean="0">
                        <a:solidFill>
                          <a:srgbClr val="1D6FA9"/>
                        </a:solidFill>
                        <a:latin typeface="Cambria Math" panose="02040503050406030204" pitchFamily="18" charset="0"/>
                        <a:ea typeface="Cambria Math" panose="02040503050406030204" pitchFamily="18" charset="0"/>
                      </a:rPr>
                      <m:t>Ω</m:t>
                    </m:r>
                    <m:d>
                      <m:dPr>
                        <m:ctrlPr>
                          <a:rPr lang="en-US" sz="2100" b="0" i="1" smtClean="0">
                            <a:solidFill>
                              <a:srgbClr val="1D6FA9"/>
                            </a:solidFill>
                            <a:latin typeface="Cambria Math" panose="02040503050406030204" pitchFamily="18" charset="0"/>
                            <a:ea typeface="Cambria Math" panose="02040503050406030204" pitchFamily="18" charset="0"/>
                          </a:rPr>
                        </m:ctrlPr>
                      </m:dPr>
                      <m:e>
                        <m:r>
                          <m:rPr>
                            <m:sty m:val="p"/>
                          </m:rPr>
                          <a:rPr lang="en-US" sz="2100" b="0" i="0" smtClean="0">
                            <a:solidFill>
                              <a:srgbClr val="1D6FA9"/>
                            </a:solidFill>
                            <a:latin typeface="Cambria Math" panose="02040503050406030204" pitchFamily="18" charset="0"/>
                            <a:ea typeface="Cambria Math" panose="02040503050406030204" pitchFamily="18" charset="0"/>
                          </a:rPr>
                          <m:t>Omega</m:t>
                        </m:r>
                      </m:e>
                    </m:d>
                    <m:r>
                      <a:rPr lang="en-US" sz="2100" b="0" i="0" smtClean="0">
                        <a:solidFill>
                          <a:srgbClr val="1D6FA9"/>
                        </a:solidFill>
                        <a:latin typeface="Cambria Math" panose="02040503050406030204" pitchFamily="18" charset="0"/>
                        <a:ea typeface="Cambria Math" panose="02040503050406030204" pitchFamily="18" charset="0"/>
                      </a:rPr>
                      <m:t> </m:t>
                    </m:r>
                    <m:r>
                      <m:rPr>
                        <m:sty m:val="p"/>
                      </m:rPr>
                      <a:rPr lang="en-US" sz="2100" b="0" i="0" smtClean="0">
                        <a:solidFill>
                          <a:schemeClr val="tx1"/>
                        </a:solidFill>
                        <a:latin typeface="Cambria Math" panose="02040503050406030204" pitchFamily="18" charset="0"/>
                        <a:ea typeface="Cambria Math" panose="02040503050406030204" pitchFamily="18" charset="0"/>
                      </a:rPr>
                      <m:t>notation</m:t>
                    </m:r>
                    <m:r>
                      <a:rPr lang="en-US" sz="2100" b="0" i="0" smtClean="0">
                        <a:solidFill>
                          <a:schemeClr val="tx1"/>
                        </a:solidFill>
                        <a:latin typeface="Cambria Math" panose="02040503050406030204" pitchFamily="18" charset="0"/>
                        <a:ea typeface="Cambria Math" panose="02040503050406030204" pitchFamily="18" charset="0"/>
                      </a:rPr>
                      <m:t>.</m:t>
                    </m:r>
                  </m:oMath>
                </a14:m>
                <a:endParaRPr lang="en-IN" sz="2100" dirty="0"/>
              </a:p>
              <a:p>
                <a:pPr marL="989013" lvl="2" indent="-514350">
                  <a:spcBef>
                    <a:spcPts val="1800"/>
                  </a:spcBef>
                  <a:buClr>
                    <a:schemeClr val="tx1"/>
                  </a:buClr>
                  <a:buFont typeface="+mj-lt"/>
                  <a:buAutoNum type="romanUcPeriod"/>
                </a:pPr>
                <a:r>
                  <a:rPr lang="en-IN" sz="2200" b="1" dirty="0"/>
                  <a:t>Average Case Time Complexity: </a:t>
                </a:r>
              </a:p>
              <a:p>
                <a:pPr marL="1349375" lvl="3" indent="-360363">
                  <a:spcBef>
                    <a:spcPts val="600"/>
                  </a:spcBef>
                  <a:buClr>
                    <a:schemeClr val="tx1"/>
                  </a:buClr>
                  <a:buFont typeface="Wingdings" panose="05000000000000000000" pitchFamily="2" charset="2"/>
                  <a:buChar char="§"/>
                </a:pPr>
                <a:r>
                  <a:rPr lang="en-US" sz="2100" dirty="0">
                    <a:latin typeface="+mj-lt"/>
                  </a:rPr>
                  <a:t>It represents the </a:t>
                </a:r>
                <a:r>
                  <a:rPr lang="en-US" sz="2100" b="1" dirty="0">
                    <a:solidFill>
                      <a:srgbClr val="1D6FA9"/>
                    </a:solidFill>
                    <a:latin typeface="+mj-lt"/>
                  </a:rPr>
                  <a:t>average amount </a:t>
                </a:r>
                <a:r>
                  <a:rPr lang="en-US" sz="2100" dirty="0">
                    <a:latin typeface="+mj-lt"/>
                  </a:rPr>
                  <a:t>of time required to complete the algorithm.</a:t>
                </a:r>
              </a:p>
              <a:p>
                <a:pPr marL="1349375" lvl="3" indent="-360363">
                  <a:spcBef>
                    <a:spcPts val="600"/>
                  </a:spcBef>
                  <a:buClr>
                    <a:schemeClr val="tx1"/>
                  </a:buClr>
                  <a:buFont typeface="Wingdings" panose="05000000000000000000" pitchFamily="2" charset="2"/>
                  <a:buChar char="§"/>
                </a:pPr>
                <a:r>
                  <a:rPr lang="en-IN" sz="2100" dirty="0"/>
                  <a:t>It is denoted by  </a:t>
                </a:r>
                <a14:m>
                  <m:oMath xmlns:m="http://schemas.openxmlformats.org/officeDocument/2006/math">
                    <m:r>
                      <m:rPr>
                        <m:sty m:val="p"/>
                      </m:rPr>
                      <a:rPr lang="el-GR" sz="2100" i="0" smtClean="0">
                        <a:solidFill>
                          <a:srgbClr val="1D6FA9"/>
                        </a:solidFill>
                        <a:latin typeface="Cambria Math" panose="02040503050406030204" pitchFamily="18" charset="0"/>
                        <a:ea typeface="Cambria Math" panose="02040503050406030204" pitchFamily="18" charset="0"/>
                      </a:rPr>
                      <m:t>θ</m:t>
                    </m:r>
                    <m:r>
                      <a:rPr lang="en-US" sz="2100" b="0" i="0" smtClean="0">
                        <a:solidFill>
                          <a:srgbClr val="1D6FA9"/>
                        </a:solidFill>
                        <a:latin typeface="Cambria Math" panose="02040503050406030204" pitchFamily="18" charset="0"/>
                        <a:ea typeface="Cambria Math" panose="02040503050406030204" pitchFamily="18" charset="0"/>
                      </a:rPr>
                      <m:t>(</m:t>
                    </m:r>
                    <m:r>
                      <m:rPr>
                        <m:sty m:val="p"/>
                      </m:rPr>
                      <a:rPr lang="en-US" sz="2100" b="0" i="0" smtClean="0">
                        <a:solidFill>
                          <a:srgbClr val="1D6FA9"/>
                        </a:solidFill>
                        <a:latin typeface="Cambria Math" panose="02040503050406030204" pitchFamily="18" charset="0"/>
                        <a:ea typeface="Cambria Math" panose="02040503050406030204" pitchFamily="18" charset="0"/>
                      </a:rPr>
                      <m:t>theta</m:t>
                    </m:r>
                    <m:r>
                      <a:rPr lang="en-US" sz="2100" b="0" i="0" smtClean="0">
                        <a:solidFill>
                          <a:srgbClr val="1D6FA9"/>
                        </a:solidFill>
                        <a:latin typeface="Cambria Math" panose="02040503050406030204" pitchFamily="18" charset="0"/>
                        <a:ea typeface="Cambria Math" panose="02040503050406030204" pitchFamily="18" charset="0"/>
                      </a:rPr>
                      <m:t>) </m:t>
                    </m:r>
                    <m:r>
                      <m:rPr>
                        <m:sty m:val="p"/>
                      </m:rPr>
                      <a:rPr lang="en-US" sz="2100">
                        <a:latin typeface="Cambria Math" panose="02040503050406030204" pitchFamily="18" charset="0"/>
                        <a:ea typeface="Cambria Math" panose="02040503050406030204" pitchFamily="18" charset="0"/>
                      </a:rPr>
                      <m:t>notation</m:t>
                    </m:r>
                    <m:r>
                      <a:rPr lang="en-US" sz="2100">
                        <a:latin typeface="Cambria Math" panose="02040503050406030204" pitchFamily="18" charset="0"/>
                        <a:ea typeface="Cambria Math" panose="02040503050406030204" pitchFamily="18" charset="0"/>
                      </a:rPr>
                      <m:t>.</m:t>
                    </m:r>
                  </m:oMath>
                </a14:m>
                <a:endParaRPr lang="en-US" sz="2100" dirty="0"/>
              </a:p>
              <a:p>
                <a:pPr marL="1046162" lvl="2" indent="-514350">
                  <a:spcBef>
                    <a:spcPts val="1800"/>
                  </a:spcBef>
                  <a:buClr>
                    <a:schemeClr val="tx1"/>
                  </a:buClr>
                  <a:buFont typeface="+mj-lt"/>
                  <a:buAutoNum type="romanUcPeriod"/>
                </a:pPr>
                <a:r>
                  <a:rPr lang="en-IN" sz="2200" b="1" dirty="0"/>
                  <a:t>Worst Case Time Complexity: </a:t>
                </a:r>
              </a:p>
              <a:p>
                <a:pPr marL="1349375" lvl="3" indent="-360363">
                  <a:spcBef>
                    <a:spcPts val="600"/>
                  </a:spcBef>
                  <a:buClr>
                    <a:schemeClr val="tx1"/>
                  </a:buClr>
                  <a:buFont typeface="Wingdings" panose="05000000000000000000" pitchFamily="2" charset="2"/>
                  <a:buChar char="§"/>
                </a:pPr>
                <a:r>
                  <a:rPr lang="en-US" sz="2100" dirty="0"/>
                  <a:t>It represents the </a:t>
                </a:r>
                <a:r>
                  <a:rPr lang="en-US" sz="2100" b="1" dirty="0">
                    <a:solidFill>
                      <a:srgbClr val="1D6FA9"/>
                    </a:solidFill>
                  </a:rPr>
                  <a:t>maximum amount </a:t>
                </a:r>
                <a:r>
                  <a:rPr lang="en-US" sz="2100" dirty="0"/>
                  <a:t>of time required to complete the algorithm.</a:t>
                </a:r>
              </a:p>
              <a:p>
                <a:pPr marL="1349375" lvl="3" indent="-360363">
                  <a:spcBef>
                    <a:spcPts val="600"/>
                  </a:spcBef>
                  <a:buClr>
                    <a:schemeClr val="tx1"/>
                  </a:buClr>
                  <a:buFont typeface="Wingdings" panose="05000000000000000000" pitchFamily="2" charset="2"/>
                  <a:buChar char="§"/>
                </a:pPr>
                <a:r>
                  <a:rPr lang="en-IN" sz="2100" dirty="0"/>
                  <a:t>It is denoted by  </a:t>
                </a:r>
                <a14:m>
                  <m:oMath xmlns:m="http://schemas.openxmlformats.org/officeDocument/2006/math">
                    <m:r>
                      <m:rPr>
                        <m:sty m:val="p"/>
                      </m:rPr>
                      <a:rPr lang="en-US" sz="2100">
                        <a:solidFill>
                          <a:srgbClr val="1D6FA9"/>
                        </a:solidFill>
                        <a:latin typeface="Cambria Math" panose="02040503050406030204" pitchFamily="18" charset="0"/>
                        <a:ea typeface="Cambria Math" panose="02040503050406030204" pitchFamily="18" charset="0"/>
                      </a:rPr>
                      <m:t>O</m:t>
                    </m:r>
                    <m:d>
                      <m:dPr>
                        <m:ctrlPr>
                          <a:rPr lang="en-US" sz="2100" i="1">
                            <a:solidFill>
                              <a:srgbClr val="1D6FA9"/>
                            </a:solidFill>
                            <a:latin typeface="Cambria Math" panose="02040503050406030204" pitchFamily="18" charset="0"/>
                            <a:ea typeface="Cambria Math" panose="02040503050406030204" pitchFamily="18" charset="0"/>
                          </a:rPr>
                        </m:ctrlPr>
                      </m:dPr>
                      <m:e>
                        <m:r>
                          <m:rPr>
                            <m:sty m:val="p"/>
                          </m:rPr>
                          <a:rPr lang="en-US" sz="2100">
                            <a:solidFill>
                              <a:srgbClr val="1D6FA9"/>
                            </a:solidFill>
                            <a:latin typeface="Cambria Math" panose="02040503050406030204" pitchFamily="18" charset="0"/>
                            <a:ea typeface="Cambria Math" panose="02040503050406030204" pitchFamily="18" charset="0"/>
                          </a:rPr>
                          <m:t>Big</m:t>
                        </m:r>
                        <m:r>
                          <m:rPr>
                            <m:nor/>
                          </m:rPr>
                          <a:rPr lang="en-US" sz="2100" dirty="0">
                            <a:ea typeface="Cambria Math" panose="02040503050406030204" pitchFamily="18" charset="0"/>
                          </a:rPr>
                          <m:t>−</m:t>
                        </m:r>
                        <m:r>
                          <m:rPr>
                            <m:sty m:val="p"/>
                          </m:rPr>
                          <a:rPr lang="en-US" sz="2100">
                            <a:solidFill>
                              <a:srgbClr val="1D6FA9"/>
                            </a:solidFill>
                            <a:latin typeface="Cambria Math" panose="02040503050406030204" pitchFamily="18" charset="0"/>
                            <a:ea typeface="Cambria Math" panose="02040503050406030204" pitchFamily="18" charset="0"/>
                          </a:rPr>
                          <m:t>O</m:t>
                        </m:r>
                      </m:e>
                    </m:d>
                    <m:r>
                      <a:rPr lang="en-US" sz="2100">
                        <a:solidFill>
                          <a:srgbClr val="1D6FA9"/>
                        </a:solidFill>
                        <a:latin typeface="Cambria Math" panose="02040503050406030204" pitchFamily="18" charset="0"/>
                        <a:ea typeface="Cambria Math" panose="02040503050406030204" pitchFamily="18" charset="0"/>
                      </a:rPr>
                      <m:t> </m:t>
                    </m:r>
                    <m:r>
                      <m:rPr>
                        <m:sty m:val="p"/>
                      </m:rPr>
                      <a:rPr lang="en-US" sz="2100" smtClean="0">
                        <a:solidFill>
                          <a:schemeClr val="tx1"/>
                        </a:solidFill>
                        <a:latin typeface="Cambria Math" panose="02040503050406030204" pitchFamily="18" charset="0"/>
                        <a:ea typeface="Cambria Math" panose="02040503050406030204" pitchFamily="18" charset="0"/>
                      </a:rPr>
                      <m:t>notation</m:t>
                    </m:r>
                    <m:r>
                      <a:rPr lang="en-US" sz="2100" smtClean="0">
                        <a:solidFill>
                          <a:schemeClr val="tx1"/>
                        </a:solidFill>
                        <a:latin typeface="Cambria Math" panose="02040503050406030204" pitchFamily="18" charset="0"/>
                        <a:ea typeface="Cambria Math" panose="02040503050406030204" pitchFamily="18" charset="0"/>
                      </a:rPr>
                      <m:t>.</m:t>
                    </m:r>
                  </m:oMath>
                </a14:m>
                <a:r>
                  <a:rPr lang="en-US" sz="2100" dirty="0">
                    <a:solidFill>
                      <a:schemeClr val="tx1"/>
                    </a:solidFill>
                    <a:ea typeface="Cambria Math" panose="02040503050406030204" pitchFamily="18" charset="0"/>
                  </a:rPr>
                  <a:t> </a:t>
                </a:r>
                <a:endParaRPr lang="en-US" sz="2100" dirty="0">
                  <a:solidFill>
                    <a:srgbClr val="1D6FA9"/>
                  </a:solidFill>
                  <a:ea typeface="Cambria Math" panose="02040503050406030204" pitchFamily="18" charset="0"/>
                </a:endParaRPr>
              </a:p>
              <a:p>
                <a:pPr marL="168275" indent="-514350">
                  <a:spcBef>
                    <a:spcPts val="1200"/>
                  </a:spcBef>
                  <a:buFont typeface="+mj-lt"/>
                  <a:buAutoNum type="arabicPeriod"/>
                </a:pPr>
                <a:r>
                  <a:rPr lang="en-IN" b="1" dirty="0">
                    <a:solidFill>
                      <a:srgbClr val="C00000"/>
                    </a:solidFill>
                  </a:rPr>
                  <a:t>Space Complexity</a:t>
                </a:r>
              </a:p>
              <a:p>
                <a:pPr marL="989013" lvl="1" indent="-514350">
                  <a:spcBef>
                    <a:spcPts val="1200"/>
                  </a:spcBef>
                  <a:buFont typeface="Wingdings 3" panose="05040102010807070707" pitchFamily="18" charset="2"/>
                  <a:buChar char="Ê"/>
                </a:pPr>
                <a:r>
                  <a:rPr lang="en-US" sz="2100" dirty="0"/>
                  <a:t>Space complexity is the </a:t>
                </a:r>
                <a:r>
                  <a:rPr lang="en-US" sz="2100" b="1" dirty="0">
                    <a:solidFill>
                      <a:srgbClr val="1D6FA9"/>
                    </a:solidFill>
                  </a:rPr>
                  <a:t>amount of memory </a:t>
                </a:r>
                <a:r>
                  <a:rPr lang="en-US" sz="2100" dirty="0"/>
                  <a:t>required to execute algorithm.</a:t>
                </a:r>
              </a:p>
              <a:p>
                <a:pPr marL="989013" lvl="1" indent="-514350">
                  <a:spcBef>
                    <a:spcPts val="1200"/>
                  </a:spcBef>
                  <a:buFont typeface="Wingdings 3" panose="05040102010807070707" pitchFamily="18" charset="2"/>
                  <a:buChar char="Ê"/>
                </a:pPr>
                <a:endParaRPr lang="en-US" sz="2100" dirty="0"/>
              </a:p>
            </p:txBody>
          </p:sp>
        </mc:Choice>
        <mc:Fallback xmlns="">
          <p:sp>
            <p:nvSpPr>
              <p:cNvPr id="3" name="Content Placeholder 2">
                <a:extLst>
                  <a:ext uri="{FF2B5EF4-FFF2-40B4-BE49-F238E27FC236}">
                    <a16:creationId xmlns:a16="http://schemas.microsoft.com/office/drawing/2014/main" id="{94ADF562-64CB-41BB-A614-4457B7FC8CCF}"/>
                  </a:ext>
                </a:extLst>
              </p:cNvPr>
              <p:cNvSpPr>
                <a:spLocks noGrp="1" noRot="1" noChangeAspect="1" noMove="1" noResize="1" noEditPoints="1" noAdjustHandles="1" noChangeArrowheads="1" noChangeShapeType="1" noTextEdit="1"/>
              </p:cNvSpPr>
              <p:nvPr>
                <p:ph idx="1"/>
              </p:nvPr>
            </p:nvSpPr>
            <p:spPr>
              <a:blipFill>
                <a:blip r:embed="rId2"/>
                <a:stretch>
                  <a:fillRect l="-818" t="-1620"/>
                </a:stretch>
              </a:blipFill>
            </p:spPr>
            <p:txBody>
              <a:bodyPr/>
              <a:lstStyle/>
              <a:p>
                <a:r>
                  <a:rPr lang="en-IN">
                    <a:noFill/>
                  </a:rPr>
                  <a:t> </a:t>
                </a:r>
              </a:p>
            </p:txBody>
          </p:sp>
        </mc:Fallback>
      </mc:AlternateContent>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Introduction of Array</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Section-7</a:t>
            </a:r>
          </a:p>
        </p:txBody>
      </p:sp>
    </p:spTree>
    <p:extLst>
      <p:ext uri="{BB962C8B-B14F-4D97-AF65-F5344CB8AC3E}">
        <p14:creationId xmlns:p14="http://schemas.microsoft.com/office/powerpoint/2010/main" val="272453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Introduction of Array</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spcBef>
                <a:spcPts val="1000"/>
              </a:spcBef>
              <a:buFont typeface="Wingdings 3" panose="05040102010807070707" pitchFamily="18" charset="2"/>
              <a:buChar char=""/>
            </a:pPr>
            <a:r>
              <a:rPr lang="en-IN" sz="2400" dirty="0"/>
              <a:t>An array is </a:t>
            </a:r>
            <a:r>
              <a:rPr lang="en-IN" sz="2400" dirty="0">
                <a:solidFill>
                  <a:srgbClr val="1D6FA9"/>
                </a:solidFill>
              </a:rPr>
              <a:t>fixed-size </a:t>
            </a:r>
            <a:r>
              <a:rPr lang="en-IN" sz="2400" dirty="0"/>
              <a:t>sequence collection of elements of the same data type group under single variable.</a:t>
            </a:r>
          </a:p>
          <a:p>
            <a:pPr marL="265113" lvl="1" indent="-265113">
              <a:spcBef>
                <a:spcPts val="1000"/>
              </a:spcBef>
              <a:buFont typeface="Wingdings 3" panose="05040102010807070707" pitchFamily="18" charset="2"/>
              <a:buChar char=""/>
            </a:pPr>
            <a:r>
              <a:rPr lang="en-IN" sz="2400" dirty="0"/>
              <a:t>Individual element of an array is accessed by index.</a:t>
            </a:r>
          </a:p>
          <a:p>
            <a:pPr marL="265113" lvl="1" indent="-265113">
              <a:spcBef>
                <a:spcPts val="1000"/>
              </a:spcBef>
              <a:buFont typeface="Wingdings 3" panose="05040102010807070707" pitchFamily="18" charset="2"/>
              <a:buChar char=""/>
            </a:pPr>
            <a:r>
              <a:rPr lang="en-IN" sz="2400" dirty="0"/>
              <a:t>Index is also known as </a:t>
            </a:r>
            <a:r>
              <a:rPr lang="en-IN" sz="2400" dirty="0">
                <a:solidFill>
                  <a:srgbClr val="1D6FA9"/>
                </a:solidFill>
              </a:rPr>
              <a:t>subscript number</a:t>
            </a:r>
            <a:r>
              <a:rPr lang="en-IN" sz="2400" dirty="0"/>
              <a:t>.</a:t>
            </a:r>
          </a:p>
          <a:p>
            <a:pPr marL="265113" lvl="1" indent="-265113">
              <a:spcBef>
                <a:spcPts val="1000"/>
              </a:spcBef>
              <a:buFont typeface="Wingdings 3" panose="05040102010807070707" pitchFamily="18" charset="2"/>
              <a:buChar char=""/>
            </a:pPr>
            <a:r>
              <a:rPr lang="en-IN" sz="2400" dirty="0"/>
              <a:t>Index always starts from number </a:t>
            </a:r>
            <a:r>
              <a:rPr lang="en-IN" sz="2400" dirty="0">
                <a:solidFill>
                  <a:srgbClr val="1D6FA9"/>
                </a:solidFill>
              </a:rPr>
              <a:t>0 to size-1</a:t>
            </a:r>
            <a:r>
              <a:rPr lang="en-US" sz="2400" dirty="0"/>
              <a:t>.</a:t>
            </a:r>
          </a:p>
        </p:txBody>
      </p:sp>
      <p:sp>
        <p:nvSpPr>
          <p:cNvPr id="5" name="Rectangle 4">
            <a:extLst>
              <a:ext uri="{FF2B5EF4-FFF2-40B4-BE49-F238E27FC236}">
                <a16:creationId xmlns:a16="http://schemas.microsoft.com/office/drawing/2014/main" id="{1A055411-7702-8504-06B2-889CFA23299C}"/>
              </a:ext>
            </a:extLst>
          </p:cNvPr>
          <p:cNvSpPr/>
          <p:nvPr/>
        </p:nvSpPr>
        <p:spPr>
          <a:xfrm>
            <a:off x="5499540" y="3719314"/>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a:t>
            </a:r>
            <a:endParaRPr lang="en-IN" b="1" dirty="0">
              <a:solidFill>
                <a:srgbClr val="C00000"/>
              </a:solidFill>
            </a:endParaRPr>
          </a:p>
        </p:txBody>
      </p:sp>
      <p:sp>
        <p:nvSpPr>
          <p:cNvPr id="6" name="Rectangle 5">
            <a:extLst>
              <a:ext uri="{FF2B5EF4-FFF2-40B4-BE49-F238E27FC236}">
                <a16:creationId xmlns:a16="http://schemas.microsoft.com/office/drawing/2014/main" id="{02A4469F-B31F-9B10-89F8-DE53BA47635F}"/>
              </a:ext>
            </a:extLst>
          </p:cNvPr>
          <p:cNvSpPr/>
          <p:nvPr/>
        </p:nvSpPr>
        <p:spPr>
          <a:xfrm>
            <a:off x="6080580" y="3719314"/>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4</a:t>
            </a:r>
            <a:endParaRPr lang="en-IN" b="1" dirty="0">
              <a:solidFill>
                <a:srgbClr val="C00000"/>
              </a:solidFill>
            </a:endParaRPr>
          </a:p>
        </p:txBody>
      </p:sp>
      <p:sp>
        <p:nvSpPr>
          <p:cNvPr id="7" name="Rectangle 6">
            <a:extLst>
              <a:ext uri="{FF2B5EF4-FFF2-40B4-BE49-F238E27FC236}">
                <a16:creationId xmlns:a16="http://schemas.microsoft.com/office/drawing/2014/main" id="{A2E9EFD2-3D6B-DE91-D087-BB7E200D7610}"/>
              </a:ext>
            </a:extLst>
          </p:cNvPr>
          <p:cNvSpPr/>
          <p:nvPr/>
        </p:nvSpPr>
        <p:spPr>
          <a:xfrm>
            <a:off x="6670953" y="3719314"/>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8</a:t>
            </a:r>
            <a:endParaRPr lang="en-IN" b="1" dirty="0">
              <a:solidFill>
                <a:srgbClr val="C00000"/>
              </a:solidFill>
            </a:endParaRPr>
          </a:p>
        </p:txBody>
      </p:sp>
      <p:sp>
        <p:nvSpPr>
          <p:cNvPr id="8" name="Rectangle 7">
            <a:extLst>
              <a:ext uri="{FF2B5EF4-FFF2-40B4-BE49-F238E27FC236}">
                <a16:creationId xmlns:a16="http://schemas.microsoft.com/office/drawing/2014/main" id="{78B40C77-0FD2-DF2F-0BD8-407858CCE6BB}"/>
              </a:ext>
            </a:extLst>
          </p:cNvPr>
          <p:cNvSpPr/>
          <p:nvPr/>
        </p:nvSpPr>
        <p:spPr>
          <a:xfrm>
            <a:off x="7254440" y="3719314"/>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2</a:t>
            </a:r>
            <a:endParaRPr lang="en-IN" b="1" dirty="0">
              <a:solidFill>
                <a:srgbClr val="C00000"/>
              </a:solidFill>
            </a:endParaRPr>
          </a:p>
        </p:txBody>
      </p:sp>
      <p:sp>
        <p:nvSpPr>
          <p:cNvPr id="9" name="Rectangle 8">
            <a:extLst>
              <a:ext uri="{FF2B5EF4-FFF2-40B4-BE49-F238E27FC236}">
                <a16:creationId xmlns:a16="http://schemas.microsoft.com/office/drawing/2014/main" id="{E2C0F2F0-F44B-A556-011D-05791451421D}"/>
              </a:ext>
            </a:extLst>
          </p:cNvPr>
          <p:cNvSpPr/>
          <p:nvPr/>
        </p:nvSpPr>
        <p:spPr>
          <a:xfrm>
            <a:off x="7832370" y="3719314"/>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endParaRPr lang="en-IN" b="1" dirty="0">
              <a:solidFill>
                <a:srgbClr val="C00000"/>
              </a:solidFill>
            </a:endParaRPr>
          </a:p>
        </p:txBody>
      </p:sp>
      <p:sp>
        <p:nvSpPr>
          <p:cNvPr id="10" name="Rectangle 9">
            <a:extLst>
              <a:ext uri="{FF2B5EF4-FFF2-40B4-BE49-F238E27FC236}">
                <a16:creationId xmlns:a16="http://schemas.microsoft.com/office/drawing/2014/main" id="{C6A6C546-24D9-60FC-AEFA-3EDCE3471114}"/>
              </a:ext>
            </a:extLst>
          </p:cNvPr>
          <p:cNvSpPr/>
          <p:nvPr/>
        </p:nvSpPr>
        <p:spPr>
          <a:xfrm>
            <a:off x="5499540" y="3302416"/>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0</a:t>
            </a:r>
            <a:endParaRPr lang="en-IN" dirty="0">
              <a:solidFill>
                <a:schemeClr val="tx1"/>
              </a:solidFill>
            </a:endParaRPr>
          </a:p>
        </p:txBody>
      </p:sp>
      <p:sp>
        <p:nvSpPr>
          <p:cNvPr id="11" name="Rectangle 10">
            <a:extLst>
              <a:ext uri="{FF2B5EF4-FFF2-40B4-BE49-F238E27FC236}">
                <a16:creationId xmlns:a16="http://schemas.microsoft.com/office/drawing/2014/main" id="{3719A12F-AE3D-0950-BCC1-3571CAEFA686}"/>
              </a:ext>
            </a:extLst>
          </p:cNvPr>
          <p:cNvSpPr/>
          <p:nvPr/>
        </p:nvSpPr>
        <p:spPr>
          <a:xfrm>
            <a:off x="6073427" y="3302416"/>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1</a:t>
            </a:r>
            <a:endParaRPr lang="en-IN" dirty="0">
              <a:solidFill>
                <a:schemeClr val="tx1"/>
              </a:solidFill>
            </a:endParaRPr>
          </a:p>
        </p:txBody>
      </p:sp>
      <p:sp>
        <p:nvSpPr>
          <p:cNvPr id="12" name="Rectangle 11">
            <a:extLst>
              <a:ext uri="{FF2B5EF4-FFF2-40B4-BE49-F238E27FC236}">
                <a16:creationId xmlns:a16="http://schemas.microsoft.com/office/drawing/2014/main" id="{7A35E4CD-4D3D-DCEA-6649-36A3A03735C4}"/>
              </a:ext>
            </a:extLst>
          </p:cNvPr>
          <p:cNvSpPr/>
          <p:nvPr/>
        </p:nvSpPr>
        <p:spPr>
          <a:xfrm>
            <a:off x="6678790" y="3302416"/>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a:t>
            </a:r>
            <a:endParaRPr lang="en-IN" dirty="0">
              <a:solidFill>
                <a:schemeClr val="tx1"/>
              </a:solidFill>
            </a:endParaRPr>
          </a:p>
        </p:txBody>
      </p:sp>
      <p:sp>
        <p:nvSpPr>
          <p:cNvPr id="13" name="Rectangle 12">
            <a:extLst>
              <a:ext uri="{FF2B5EF4-FFF2-40B4-BE49-F238E27FC236}">
                <a16:creationId xmlns:a16="http://schemas.microsoft.com/office/drawing/2014/main" id="{F586DA7A-73C1-B151-8052-DDA29F2EB308}"/>
              </a:ext>
            </a:extLst>
          </p:cNvPr>
          <p:cNvSpPr/>
          <p:nvPr/>
        </p:nvSpPr>
        <p:spPr>
          <a:xfrm>
            <a:off x="7278201" y="3291017"/>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a:t>
            </a:r>
            <a:endParaRPr lang="en-IN" dirty="0">
              <a:solidFill>
                <a:schemeClr val="tx1"/>
              </a:solidFill>
            </a:endParaRPr>
          </a:p>
        </p:txBody>
      </p:sp>
      <p:sp>
        <p:nvSpPr>
          <p:cNvPr id="14" name="Rectangle 13">
            <a:extLst>
              <a:ext uri="{FF2B5EF4-FFF2-40B4-BE49-F238E27FC236}">
                <a16:creationId xmlns:a16="http://schemas.microsoft.com/office/drawing/2014/main" id="{6B77CDC3-4A57-30E8-7BEE-D14D271D1121}"/>
              </a:ext>
            </a:extLst>
          </p:cNvPr>
          <p:cNvSpPr/>
          <p:nvPr/>
        </p:nvSpPr>
        <p:spPr>
          <a:xfrm>
            <a:off x="7855664" y="3302416"/>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4</a:t>
            </a:r>
            <a:endParaRPr lang="en-IN" dirty="0">
              <a:solidFill>
                <a:schemeClr val="tx1"/>
              </a:solidFill>
            </a:endParaRPr>
          </a:p>
        </p:txBody>
      </p:sp>
      <p:sp>
        <p:nvSpPr>
          <p:cNvPr id="15" name="Rectangle 14">
            <a:extLst>
              <a:ext uri="{FF2B5EF4-FFF2-40B4-BE49-F238E27FC236}">
                <a16:creationId xmlns:a16="http://schemas.microsoft.com/office/drawing/2014/main" id="{DC6CB810-4030-4217-0E4B-E788D8BAC3A4}"/>
              </a:ext>
            </a:extLst>
          </p:cNvPr>
          <p:cNvSpPr/>
          <p:nvPr/>
        </p:nvSpPr>
        <p:spPr>
          <a:xfrm>
            <a:off x="5499540" y="4187600"/>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a[0]</a:t>
            </a:r>
            <a:endParaRPr lang="en-IN" dirty="0">
              <a:solidFill>
                <a:schemeClr val="tx1"/>
              </a:solidFill>
            </a:endParaRPr>
          </a:p>
        </p:txBody>
      </p:sp>
      <p:sp>
        <p:nvSpPr>
          <p:cNvPr id="16" name="Rectangle 15">
            <a:extLst>
              <a:ext uri="{FF2B5EF4-FFF2-40B4-BE49-F238E27FC236}">
                <a16:creationId xmlns:a16="http://schemas.microsoft.com/office/drawing/2014/main" id="{A83932C7-2440-241C-21F6-6F57D018412A}"/>
              </a:ext>
            </a:extLst>
          </p:cNvPr>
          <p:cNvSpPr/>
          <p:nvPr/>
        </p:nvSpPr>
        <p:spPr>
          <a:xfrm>
            <a:off x="6073427" y="4187600"/>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a[1]</a:t>
            </a:r>
            <a:endParaRPr lang="en-IN" dirty="0">
              <a:solidFill>
                <a:schemeClr val="tx1"/>
              </a:solidFill>
            </a:endParaRPr>
          </a:p>
        </p:txBody>
      </p:sp>
      <p:sp>
        <p:nvSpPr>
          <p:cNvPr id="17" name="Rectangle 16">
            <a:extLst>
              <a:ext uri="{FF2B5EF4-FFF2-40B4-BE49-F238E27FC236}">
                <a16:creationId xmlns:a16="http://schemas.microsoft.com/office/drawing/2014/main" id="{80EB09D4-965B-31D5-A747-598F17A7C238}"/>
              </a:ext>
            </a:extLst>
          </p:cNvPr>
          <p:cNvSpPr/>
          <p:nvPr/>
        </p:nvSpPr>
        <p:spPr>
          <a:xfrm>
            <a:off x="6663800" y="4187600"/>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a[2]</a:t>
            </a:r>
            <a:endParaRPr lang="en-IN" dirty="0">
              <a:solidFill>
                <a:schemeClr val="tx1"/>
              </a:solidFill>
            </a:endParaRPr>
          </a:p>
        </p:txBody>
      </p:sp>
      <p:sp>
        <p:nvSpPr>
          <p:cNvPr id="18" name="Rectangle 17">
            <a:extLst>
              <a:ext uri="{FF2B5EF4-FFF2-40B4-BE49-F238E27FC236}">
                <a16:creationId xmlns:a16="http://schemas.microsoft.com/office/drawing/2014/main" id="{13BA7B35-CDE9-5659-EC13-CAD4EE405B49}"/>
              </a:ext>
            </a:extLst>
          </p:cNvPr>
          <p:cNvSpPr/>
          <p:nvPr/>
        </p:nvSpPr>
        <p:spPr>
          <a:xfrm>
            <a:off x="7263211" y="4187600"/>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a[3]</a:t>
            </a:r>
            <a:endParaRPr lang="en-IN" dirty="0">
              <a:solidFill>
                <a:schemeClr val="tx1"/>
              </a:solidFill>
            </a:endParaRPr>
          </a:p>
        </p:txBody>
      </p:sp>
      <p:sp>
        <p:nvSpPr>
          <p:cNvPr id="19" name="Rectangle 18">
            <a:extLst>
              <a:ext uri="{FF2B5EF4-FFF2-40B4-BE49-F238E27FC236}">
                <a16:creationId xmlns:a16="http://schemas.microsoft.com/office/drawing/2014/main" id="{70E1743E-BDCC-9FF0-A8D1-D625100306E4}"/>
              </a:ext>
            </a:extLst>
          </p:cNvPr>
          <p:cNvSpPr/>
          <p:nvPr/>
        </p:nvSpPr>
        <p:spPr>
          <a:xfrm>
            <a:off x="7840674" y="4187600"/>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a[4]</a:t>
            </a:r>
            <a:endParaRPr lang="en-IN" dirty="0">
              <a:solidFill>
                <a:schemeClr val="tx1"/>
              </a:solidFill>
            </a:endParaRPr>
          </a:p>
        </p:txBody>
      </p:sp>
      <p:cxnSp>
        <p:nvCxnSpPr>
          <p:cNvPr id="21" name="Straight Arrow Connector 20">
            <a:extLst>
              <a:ext uri="{FF2B5EF4-FFF2-40B4-BE49-F238E27FC236}">
                <a16:creationId xmlns:a16="http://schemas.microsoft.com/office/drawing/2014/main" id="{4520346A-45D0-CA46-E554-C9A8C213D247}"/>
              </a:ext>
            </a:extLst>
          </p:cNvPr>
          <p:cNvCxnSpPr>
            <a:cxnSpLocks/>
          </p:cNvCxnSpPr>
          <p:nvPr/>
        </p:nvCxnSpPr>
        <p:spPr>
          <a:xfrm>
            <a:off x="5461928" y="4819529"/>
            <a:ext cx="2940740" cy="11399"/>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EF9090-DEFB-3417-48DD-786CAA50FB5A}"/>
              </a:ext>
            </a:extLst>
          </p:cNvPr>
          <p:cNvSpPr txBox="1"/>
          <p:nvPr/>
        </p:nvSpPr>
        <p:spPr>
          <a:xfrm>
            <a:off x="5987546" y="4836317"/>
            <a:ext cx="1890261" cy="400110"/>
          </a:xfrm>
          <a:prstGeom prst="rect">
            <a:avLst/>
          </a:prstGeom>
          <a:noFill/>
        </p:spPr>
        <p:txBody>
          <a:bodyPr wrap="none" rtlCol="0">
            <a:spAutoFit/>
          </a:bodyPr>
          <a:lstStyle/>
          <a:p>
            <a:r>
              <a:rPr lang="en-US" sz="2000" b="1" dirty="0"/>
              <a:t>Size of Array = 5</a:t>
            </a:r>
            <a:endParaRPr lang="en-IN" sz="2000" b="1" dirty="0"/>
          </a:p>
        </p:txBody>
      </p:sp>
      <p:cxnSp>
        <p:nvCxnSpPr>
          <p:cNvPr id="25" name="Straight Arrow Connector 24">
            <a:extLst>
              <a:ext uri="{FF2B5EF4-FFF2-40B4-BE49-F238E27FC236}">
                <a16:creationId xmlns:a16="http://schemas.microsoft.com/office/drawing/2014/main" id="{E6589DDC-EEA5-4F60-BED5-E26A73F688F7}"/>
              </a:ext>
            </a:extLst>
          </p:cNvPr>
          <p:cNvCxnSpPr/>
          <p:nvPr/>
        </p:nvCxnSpPr>
        <p:spPr>
          <a:xfrm>
            <a:off x="4772380" y="3530859"/>
            <a:ext cx="68954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7D6C7C-55B0-E7BD-5A0F-279F5DE50ACF}"/>
              </a:ext>
            </a:extLst>
          </p:cNvPr>
          <p:cNvSpPr txBox="1"/>
          <p:nvPr/>
        </p:nvSpPr>
        <p:spPr>
          <a:xfrm>
            <a:off x="4015016" y="3342203"/>
            <a:ext cx="745717" cy="400110"/>
          </a:xfrm>
          <a:prstGeom prst="rect">
            <a:avLst/>
          </a:prstGeom>
          <a:noFill/>
        </p:spPr>
        <p:txBody>
          <a:bodyPr wrap="none" rtlCol="0">
            <a:spAutoFit/>
          </a:bodyPr>
          <a:lstStyle/>
          <a:p>
            <a:r>
              <a:rPr lang="en-US" sz="2000" b="1" dirty="0"/>
              <a:t>Index</a:t>
            </a:r>
            <a:endParaRPr lang="en-IN" sz="2000" b="1" dirty="0"/>
          </a:p>
        </p:txBody>
      </p:sp>
      <p:cxnSp>
        <p:nvCxnSpPr>
          <p:cNvPr id="27" name="Straight Arrow Connector 26">
            <a:extLst>
              <a:ext uri="{FF2B5EF4-FFF2-40B4-BE49-F238E27FC236}">
                <a16:creationId xmlns:a16="http://schemas.microsoft.com/office/drawing/2014/main" id="{CBBD118C-5D99-4666-E048-CC0759D7CE91}"/>
              </a:ext>
            </a:extLst>
          </p:cNvPr>
          <p:cNvCxnSpPr/>
          <p:nvPr/>
        </p:nvCxnSpPr>
        <p:spPr>
          <a:xfrm>
            <a:off x="4772380" y="4395825"/>
            <a:ext cx="68954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400F70A-B616-DB0F-AC0D-FF799151B24A}"/>
              </a:ext>
            </a:extLst>
          </p:cNvPr>
          <p:cNvSpPr txBox="1"/>
          <p:nvPr/>
        </p:nvSpPr>
        <p:spPr>
          <a:xfrm>
            <a:off x="2951887" y="4168193"/>
            <a:ext cx="1822935" cy="400110"/>
          </a:xfrm>
          <a:prstGeom prst="rect">
            <a:avLst/>
          </a:prstGeom>
          <a:noFill/>
        </p:spPr>
        <p:txBody>
          <a:bodyPr wrap="none" rtlCol="0">
            <a:spAutoFit/>
          </a:bodyPr>
          <a:lstStyle/>
          <a:p>
            <a:r>
              <a:rPr lang="en-US" sz="2000" b="1" dirty="0"/>
              <a:t>Access element</a:t>
            </a:r>
            <a:endParaRPr lang="en-IN" sz="2000" b="1" dirty="0"/>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249"/>
                                          </p:stCondLst>
                                        </p:cTn>
                                        <p:tgtEl>
                                          <p:spTgt spid="10"/>
                                        </p:tgtEl>
                                        <p:attrNameLst>
                                          <p:attrName>style.visibility</p:attrName>
                                        </p:attrNameLst>
                                      </p:cBhvr>
                                      <p:to>
                                        <p:strVal val="visible"/>
                                      </p:to>
                                    </p:set>
                                  </p:childTnLst>
                                </p:cTn>
                              </p:par>
                            </p:childTnLst>
                          </p:cTn>
                        </p:par>
                        <p:par>
                          <p:cTn id="49" fill="hold">
                            <p:stCondLst>
                              <p:cond delay="250"/>
                            </p:stCondLst>
                            <p:childTnLst>
                              <p:par>
                                <p:cTn id="50" presetID="1" presetClass="entr" presetSubtype="0" fill="hold" grpId="0" nodeType="afterEffect">
                                  <p:stCondLst>
                                    <p:cond delay="0"/>
                                  </p:stCondLst>
                                  <p:childTnLst>
                                    <p:set>
                                      <p:cBhvr>
                                        <p:cTn id="51" dur="1" fill="hold">
                                          <p:stCondLst>
                                            <p:cond delay="249"/>
                                          </p:stCondLst>
                                        </p:cTn>
                                        <p:tgtEl>
                                          <p:spTgt spid="11"/>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249"/>
                                          </p:stCondLst>
                                        </p:cTn>
                                        <p:tgtEl>
                                          <p:spTgt spid="12"/>
                                        </p:tgtEl>
                                        <p:attrNameLst>
                                          <p:attrName>style.visibility</p:attrName>
                                        </p:attrNameLst>
                                      </p:cBhvr>
                                      <p:to>
                                        <p:strVal val="visible"/>
                                      </p:to>
                                    </p:set>
                                  </p:childTnLst>
                                </p:cTn>
                              </p:par>
                            </p:childTnLst>
                          </p:cTn>
                        </p:par>
                        <p:par>
                          <p:cTn id="55" fill="hold">
                            <p:stCondLst>
                              <p:cond delay="750"/>
                            </p:stCondLst>
                            <p:childTnLst>
                              <p:par>
                                <p:cTn id="56" presetID="1" presetClass="entr" presetSubtype="0" fill="hold" grpId="0" nodeType="afterEffect">
                                  <p:stCondLst>
                                    <p:cond delay="0"/>
                                  </p:stCondLst>
                                  <p:childTnLst>
                                    <p:set>
                                      <p:cBhvr>
                                        <p:cTn id="57" dur="1" fill="hold">
                                          <p:stCondLst>
                                            <p:cond delay="249"/>
                                          </p:stCondLst>
                                        </p:cTn>
                                        <p:tgtEl>
                                          <p:spTgt spid="13"/>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249"/>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15" grpId="0"/>
      <p:bldP spid="16" grpId="0"/>
      <p:bldP spid="17" grpId="0"/>
      <p:bldP spid="18" grpId="0"/>
      <p:bldP spid="19" grpId="0"/>
      <p:bldP spid="23" grpId="0"/>
      <p:bldP spid="26"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34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222046"/>
            <a:ext cx="5440913" cy="5057795"/>
          </a:xfrm>
          <a:prstGeom prst="rect">
            <a:avLst/>
          </a:prstGeom>
          <a:noFill/>
        </p:spPr>
        <p:txBody>
          <a:bodyPr wrap="none" rtlCol="0">
            <a:spAutoFit/>
          </a:bodyPr>
          <a:lstStyle/>
          <a:p>
            <a:r>
              <a:rPr lang="en-US" sz="3600" b="1" dirty="0">
                <a:solidFill>
                  <a:sysClr val="windowText" lastClr="000000"/>
                </a:solidFill>
              </a:rPr>
              <a:t>Topics to be covered (Cont.)</a:t>
            </a:r>
          </a:p>
          <a:p>
            <a:endParaRPr lang="en-US" sz="2000" b="1" dirty="0">
              <a:solidFill>
                <a:sysClr val="windowText" lastClr="000000"/>
              </a:solidFill>
            </a:endParaRPr>
          </a:p>
          <a:p>
            <a:pPr marL="742950" lvl="1" indent="-285750">
              <a:lnSpc>
                <a:spcPct val="150000"/>
              </a:lnSpc>
              <a:buFont typeface="Arial" panose="020B0604020202020204" pitchFamily="34" charset="0"/>
              <a:buChar char="•"/>
            </a:pPr>
            <a:r>
              <a:rPr lang="en-US" sz="2000" dirty="0"/>
              <a:t>String operations</a:t>
            </a:r>
          </a:p>
          <a:p>
            <a:pPr marL="1257300" lvl="2" indent="-342900">
              <a:lnSpc>
                <a:spcPct val="150000"/>
              </a:lnSpc>
              <a:buFont typeface="Wingdings" panose="05000000000000000000" pitchFamily="2" charset="2"/>
              <a:buChar char="ü"/>
            </a:pPr>
            <a:r>
              <a:rPr lang="en-US" sz="2000" dirty="0"/>
              <a:t>Length</a:t>
            </a:r>
          </a:p>
          <a:p>
            <a:pPr marL="1257300" lvl="2" indent="-342900">
              <a:lnSpc>
                <a:spcPct val="150000"/>
              </a:lnSpc>
              <a:buFont typeface="Wingdings" panose="05000000000000000000" pitchFamily="2" charset="2"/>
              <a:buChar char="ü"/>
            </a:pPr>
            <a:r>
              <a:rPr lang="en-US" sz="2000" dirty="0"/>
              <a:t>Copy</a:t>
            </a:r>
          </a:p>
          <a:p>
            <a:pPr marL="1257300" lvl="2" indent="-342900">
              <a:lnSpc>
                <a:spcPct val="150000"/>
              </a:lnSpc>
              <a:buFont typeface="Wingdings" panose="05000000000000000000" pitchFamily="2" charset="2"/>
              <a:buChar char="ü"/>
            </a:pPr>
            <a:r>
              <a:rPr lang="en-US" sz="2000" dirty="0"/>
              <a:t>Concatenation</a:t>
            </a:r>
          </a:p>
          <a:p>
            <a:pPr marL="1257300" lvl="2" indent="-342900">
              <a:lnSpc>
                <a:spcPct val="150000"/>
              </a:lnSpc>
              <a:buFont typeface="Wingdings" panose="05000000000000000000" pitchFamily="2" charset="2"/>
              <a:buChar char="ü"/>
            </a:pPr>
            <a:r>
              <a:rPr lang="en-US" sz="2000" dirty="0"/>
              <a:t>Append</a:t>
            </a:r>
          </a:p>
          <a:p>
            <a:pPr marL="1257300" lvl="2" indent="-342900">
              <a:lnSpc>
                <a:spcPct val="150000"/>
              </a:lnSpc>
              <a:buFont typeface="Wingdings" panose="05000000000000000000" pitchFamily="2" charset="2"/>
              <a:buChar char="ü"/>
            </a:pPr>
            <a:r>
              <a:rPr lang="en-US" sz="2000" dirty="0"/>
              <a:t>Comparison</a:t>
            </a:r>
          </a:p>
          <a:p>
            <a:pPr marL="1257300" lvl="2" indent="-342900">
              <a:lnSpc>
                <a:spcPct val="150000"/>
              </a:lnSpc>
              <a:buFont typeface="Wingdings" panose="05000000000000000000" pitchFamily="2" charset="2"/>
              <a:buChar char="ü"/>
            </a:pPr>
            <a:r>
              <a:rPr lang="en-US" sz="2000" dirty="0"/>
              <a:t>Reverse</a:t>
            </a:r>
          </a:p>
          <a:p>
            <a:pPr marL="1257300" lvl="2" indent="-342900">
              <a:lnSpc>
                <a:spcPct val="150000"/>
              </a:lnSpc>
              <a:buFont typeface="Wingdings" panose="05000000000000000000" pitchFamily="2" charset="2"/>
              <a:buChar char="ü"/>
            </a:pPr>
            <a:r>
              <a:rPr lang="en-US" sz="2000" dirty="0"/>
              <a:t>Retrieve and Insert Substring</a:t>
            </a:r>
          </a:p>
          <a:p>
            <a:pPr marL="1257300" lvl="2" indent="-342900">
              <a:lnSpc>
                <a:spcPct val="150000"/>
              </a:lnSpc>
              <a:buFont typeface="Wingdings" panose="05000000000000000000" pitchFamily="2" charset="2"/>
              <a:buChar char="ü"/>
            </a:pPr>
            <a:r>
              <a:rPr lang="en-US" sz="2000" dirty="0"/>
              <a:t>Convert Uppercase and Lowercase</a:t>
            </a:r>
          </a:p>
        </p:txBody>
      </p:sp>
    </p:spTree>
    <p:extLst>
      <p:ext uri="{BB962C8B-B14F-4D97-AF65-F5344CB8AC3E}">
        <p14:creationId xmlns:p14="http://schemas.microsoft.com/office/powerpoint/2010/main" val="367933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50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50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50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nodeType="afterEffect">
                                  <p:stCondLst>
                                    <p:cond delay="500"/>
                                  </p:stCondLst>
                                  <p:childTnLst>
                                    <p:set>
                                      <p:cBhvr>
                                        <p:cTn id="35" dur="1" fill="hold">
                                          <p:stCondLst>
                                            <p:cond delay="0"/>
                                          </p:stCondLst>
                                        </p:cTn>
                                        <p:tgtEl>
                                          <p:spTgt spid="9">
                                            <p:txEl>
                                              <p:pRg st="6" end="6"/>
                                            </p:txEl>
                                          </p:spTgt>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nodeType="afterEffect">
                                  <p:stCondLst>
                                    <p:cond delay="50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500"/>
                                  </p:stCondLst>
                                  <p:childTnLst>
                                    <p:set>
                                      <p:cBhvr>
                                        <p:cTn id="41" dur="1" fill="hold">
                                          <p:stCondLst>
                                            <p:cond delay="0"/>
                                          </p:stCondLst>
                                        </p:cTn>
                                        <p:tgtEl>
                                          <p:spTgt spid="9">
                                            <p:txEl>
                                              <p:pRg st="8" end="8"/>
                                            </p:txEl>
                                          </p:spTgt>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nodeType="afterEffect">
                                  <p:stCondLst>
                                    <p:cond delay="50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par>
                          <p:cTn id="45" fill="hold">
                            <p:stCondLst>
                              <p:cond delay="5500"/>
                            </p:stCondLst>
                            <p:childTnLst>
                              <p:par>
                                <p:cTn id="46" presetID="1" presetClass="entr" presetSubtype="0" fill="hold" nodeType="afterEffect">
                                  <p:stCondLst>
                                    <p:cond delay="500"/>
                                  </p:stCondLst>
                                  <p:childTnLst>
                                    <p:set>
                                      <p:cBhvr>
                                        <p:cTn id="47"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Introduction of Array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265113" lvl="1" indent="-265113">
              <a:spcBef>
                <a:spcPts val="1000"/>
              </a:spcBef>
              <a:buNone/>
            </a:pPr>
            <a:r>
              <a:rPr lang="en-IN" sz="2400" b="1" dirty="0">
                <a:solidFill>
                  <a:srgbClr val="C00000"/>
                </a:solidFill>
              </a:rPr>
              <a:t>Characteristic of Array</a:t>
            </a:r>
            <a:endParaRPr lang="en-IN" sz="2400" dirty="0">
              <a:solidFill>
                <a:srgbClr val="C00000"/>
              </a:solidFill>
            </a:endParaRPr>
          </a:p>
          <a:p>
            <a:pPr marL="265113" lvl="1" indent="-265113">
              <a:spcBef>
                <a:spcPts val="1000"/>
              </a:spcBef>
              <a:buFont typeface="Wingdings 3" panose="05040102010807070707" pitchFamily="18" charset="2"/>
              <a:buChar char=""/>
            </a:pPr>
            <a:r>
              <a:rPr lang="en-IN" sz="2400" dirty="0"/>
              <a:t>Array has number of memory cells which are called </a:t>
            </a:r>
            <a:r>
              <a:rPr lang="en-IN" sz="2400" dirty="0">
                <a:solidFill>
                  <a:srgbClr val="1D6FA9"/>
                </a:solidFill>
              </a:rPr>
              <a:t>elements</a:t>
            </a:r>
            <a:r>
              <a:rPr lang="en-IN" sz="2400" dirty="0"/>
              <a:t>, each </a:t>
            </a:r>
            <a:r>
              <a:rPr lang="en-IN" sz="2400" dirty="0">
                <a:solidFill>
                  <a:srgbClr val="1D6FA9"/>
                </a:solidFill>
              </a:rPr>
              <a:t>memory cell size </a:t>
            </a:r>
            <a:r>
              <a:rPr lang="en-IN" sz="2400" dirty="0"/>
              <a:t>occupies bytes which depends on the </a:t>
            </a:r>
            <a:r>
              <a:rPr lang="en-IN" sz="2400" dirty="0">
                <a:solidFill>
                  <a:srgbClr val="1D6FA9"/>
                </a:solidFill>
              </a:rPr>
              <a:t>type of array</a:t>
            </a:r>
            <a:r>
              <a:rPr lang="en-IN" sz="2400" dirty="0"/>
              <a:t>.</a:t>
            </a:r>
          </a:p>
          <a:p>
            <a:pPr marL="265113" lvl="1" indent="-265113">
              <a:spcBef>
                <a:spcPts val="1000"/>
              </a:spcBef>
              <a:buFont typeface="Wingdings 3" panose="05040102010807070707" pitchFamily="18" charset="2"/>
              <a:buChar char=""/>
            </a:pPr>
            <a:r>
              <a:rPr lang="en-IN" sz="2400" dirty="0"/>
              <a:t>Array elements are </a:t>
            </a:r>
            <a:r>
              <a:rPr lang="en-IN" sz="2400" dirty="0">
                <a:solidFill>
                  <a:srgbClr val="1D6FA9"/>
                </a:solidFill>
              </a:rPr>
              <a:t>stored sequentially</a:t>
            </a:r>
            <a:r>
              <a:rPr lang="en-IN" sz="2400" dirty="0"/>
              <a:t>.</a:t>
            </a:r>
          </a:p>
          <a:p>
            <a:pPr marL="265113" lvl="1" indent="-265113">
              <a:spcBef>
                <a:spcPts val="1000"/>
              </a:spcBef>
              <a:buFont typeface="Wingdings 3" panose="05040102010807070707" pitchFamily="18" charset="2"/>
              <a:buChar char=""/>
            </a:pPr>
            <a:r>
              <a:rPr lang="en-IN" sz="2400" dirty="0"/>
              <a:t>All the elements of the array </a:t>
            </a:r>
            <a:r>
              <a:rPr lang="en-IN" sz="2400" dirty="0">
                <a:solidFill>
                  <a:srgbClr val="1D6FA9"/>
                </a:solidFill>
              </a:rPr>
              <a:t>share a common name </a:t>
            </a:r>
            <a:r>
              <a:rPr lang="en-IN" sz="2400" dirty="0"/>
              <a:t>and they are distinguished with the help of </a:t>
            </a:r>
            <a:r>
              <a:rPr lang="en-IN" sz="2400" dirty="0">
                <a:solidFill>
                  <a:srgbClr val="1D6FA9"/>
                </a:solidFill>
              </a:rPr>
              <a:t>index number</a:t>
            </a:r>
            <a:r>
              <a:rPr lang="en-IN" sz="2400" dirty="0"/>
              <a:t>.</a:t>
            </a:r>
          </a:p>
          <a:p>
            <a:pPr marL="265113" lvl="1" indent="-265113">
              <a:spcBef>
                <a:spcPts val="1000"/>
              </a:spcBef>
              <a:buFont typeface="Wingdings 3" panose="05040102010807070707" pitchFamily="18" charset="2"/>
              <a:buChar char=""/>
            </a:pPr>
            <a:r>
              <a:rPr lang="en-IN" sz="2400" dirty="0"/>
              <a:t>Element can be accessed by </a:t>
            </a:r>
            <a:r>
              <a:rPr lang="en-IN" sz="2400" dirty="0">
                <a:solidFill>
                  <a:srgbClr val="C00000"/>
                </a:solidFill>
              </a:rPr>
              <a:t>name of array and index number</a:t>
            </a:r>
            <a:r>
              <a:rPr lang="en-IN" sz="2400" dirty="0"/>
              <a:t>. </a:t>
            </a:r>
          </a:p>
          <a:p>
            <a:pPr marL="265113" lvl="1" indent="-265113">
              <a:spcBef>
                <a:spcPts val="1000"/>
              </a:spcBef>
              <a:buFont typeface="Wingdings 3" panose="05040102010807070707" pitchFamily="18" charset="2"/>
              <a:buChar char=""/>
            </a:pPr>
            <a:r>
              <a:rPr lang="en-IN" sz="2400" dirty="0"/>
              <a:t>Array index always </a:t>
            </a:r>
            <a:r>
              <a:rPr lang="en-IN" sz="2400" dirty="0">
                <a:solidFill>
                  <a:srgbClr val="C00000"/>
                </a:solidFill>
              </a:rPr>
              <a:t>starts with 0 </a:t>
            </a:r>
            <a:r>
              <a:rPr lang="en-IN" sz="2400" dirty="0"/>
              <a:t>and </a:t>
            </a:r>
            <a:r>
              <a:rPr lang="en-IN" sz="2400" dirty="0">
                <a:solidFill>
                  <a:srgbClr val="C00000"/>
                </a:solidFill>
              </a:rPr>
              <a:t>ends with one less than the size of an array</a:t>
            </a:r>
            <a:r>
              <a:rPr lang="en-IN" sz="2400" dirty="0"/>
              <a:t>.</a:t>
            </a:r>
          </a:p>
          <a:p>
            <a:pPr marL="265113" lvl="1" indent="-265113">
              <a:spcBef>
                <a:spcPts val="1000"/>
              </a:spcBef>
              <a:buFont typeface="Wingdings 3" panose="05040102010807070707" pitchFamily="18" charset="2"/>
              <a:buChar char=""/>
            </a:pPr>
            <a:r>
              <a:rPr lang="en-IN" sz="2400" dirty="0"/>
              <a:t>When an array is </a:t>
            </a:r>
            <a:r>
              <a:rPr lang="en-IN" sz="2400" dirty="0">
                <a:solidFill>
                  <a:srgbClr val="1D6FA9"/>
                </a:solidFill>
              </a:rPr>
              <a:t>declared and not initialized</a:t>
            </a:r>
            <a:r>
              <a:rPr lang="en-IN" sz="2400" dirty="0"/>
              <a:t>, it contains </a:t>
            </a:r>
            <a:r>
              <a:rPr lang="en-IN" sz="2400" dirty="0">
                <a:solidFill>
                  <a:srgbClr val="C00000"/>
                </a:solidFill>
              </a:rPr>
              <a:t>garbage values</a:t>
            </a:r>
            <a:r>
              <a:rPr lang="en-IN" sz="2400" dirty="0"/>
              <a:t>. If array is </a:t>
            </a:r>
            <a:r>
              <a:rPr lang="en-IN" sz="2400" dirty="0">
                <a:solidFill>
                  <a:srgbClr val="1D6FA9"/>
                </a:solidFill>
              </a:rPr>
              <a:t>declared as static</a:t>
            </a:r>
            <a:r>
              <a:rPr lang="en-IN" sz="2400" dirty="0"/>
              <a:t>, all elements are </a:t>
            </a:r>
            <a:r>
              <a:rPr lang="en-IN" sz="2400" dirty="0">
                <a:solidFill>
                  <a:srgbClr val="C00000"/>
                </a:solidFill>
              </a:rPr>
              <a:t>initialized to zero</a:t>
            </a:r>
            <a:r>
              <a:rPr lang="en-IN" sz="2400" dirty="0"/>
              <a:t>.</a:t>
            </a:r>
            <a:endParaRPr lang="en-US" sz="2400" dirty="0"/>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Array Operations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Section-8</a:t>
            </a:r>
          </a:p>
        </p:txBody>
      </p:sp>
    </p:spTree>
    <p:extLst>
      <p:ext uri="{BB962C8B-B14F-4D97-AF65-F5344CB8AC3E}">
        <p14:creationId xmlns:p14="http://schemas.microsoft.com/office/powerpoint/2010/main" val="3857950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Array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lvl="1" indent="-457200">
              <a:spcBef>
                <a:spcPts val="1000"/>
              </a:spcBef>
              <a:buFont typeface="+mj-lt"/>
              <a:buAutoNum type="arabicParenR"/>
            </a:pPr>
            <a:r>
              <a:rPr lang="en-IN" sz="2400" b="1" dirty="0">
                <a:solidFill>
                  <a:srgbClr val="C00000"/>
                </a:solidFill>
              </a:rPr>
              <a:t>Insertion:</a:t>
            </a:r>
          </a:p>
          <a:p>
            <a:pPr marL="265113" lvl="1" indent="-265113">
              <a:spcBef>
                <a:spcPts val="1000"/>
              </a:spcBef>
              <a:buNone/>
            </a:pPr>
            <a:r>
              <a:rPr lang="en-IN" sz="2400" b="1" dirty="0"/>
              <a:t>Algorithm: INSERT(A, P, N, X)</a:t>
            </a:r>
            <a:endParaRPr lang="en-IN" b="1" dirty="0"/>
          </a:p>
          <a:p>
            <a:pPr marL="0" indent="-182562">
              <a:buNone/>
            </a:pPr>
            <a:r>
              <a:rPr lang="en-IN" b="1" dirty="0"/>
              <a:t>Step 1:</a:t>
            </a:r>
            <a:r>
              <a:rPr lang="en-IN" dirty="0"/>
              <a:t>[Initialization]</a:t>
            </a:r>
          </a:p>
          <a:p>
            <a:pPr marL="874713" lvl="2" indent="0">
              <a:buNone/>
            </a:pPr>
            <a:r>
              <a:rPr lang="en-IN" sz="2400" dirty="0"/>
              <a:t>Temp ← N-1</a:t>
            </a:r>
          </a:p>
          <a:p>
            <a:pPr marL="0" indent="-182562">
              <a:buNone/>
            </a:pPr>
            <a:r>
              <a:rPr lang="en-IN" b="1" dirty="0"/>
              <a:t>Step 2:</a:t>
            </a:r>
            <a:r>
              <a:rPr lang="en-IN" dirty="0"/>
              <a:t>[Shift the elements one position down </a:t>
            </a:r>
          </a:p>
          <a:p>
            <a:pPr marL="900113" lvl="3" indent="0">
              <a:buNone/>
            </a:pPr>
            <a:r>
              <a:rPr lang="en-IN" sz="2400" dirty="0"/>
              <a:t>to create space for new element]</a:t>
            </a:r>
          </a:p>
          <a:p>
            <a:pPr marL="874713" lvl="2" indent="0">
              <a:buNone/>
            </a:pPr>
            <a:r>
              <a:rPr lang="en-IN" sz="2400" dirty="0"/>
              <a:t>repeat </a:t>
            </a:r>
            <a:r>
              <a:rPr lang="en-IN" sz="2400" dirty="0">
                <a:solidFill>
                  <a:srgbClr val="1D6FA9"/>
                </a:solidFill>
              </a:rPr>
              <a:t>while</a:t>
            </a:r>
            <a:r>
              <a:rPr lang="en-IN" sz="2400" dirty="0"/>
              <a:t>(</a:t>
            </a:r>
            <a:r>
              <a:rPr lang="en-IN" sz="2400" dirty="0">
                <a:solidFill>
                  <a:srgbClr val="C00000"/>
                </a:solidFill>
              </a:rPr>
              <a:t>Temp &gt;= P</a:t>
            </a:r>
            <a:r>
              <a:rPr lang="en-IN" sz="2400" dirty="0"/>
              <a:t>)</a:t>
            </a:r>
          </a:p>
          <a:p>
            <a:pPr marL="1266825" lvl="3" indent="0">
              <a:buNone/>
            </a:pPr>
            <a:r>
              <a:rPr lang="en-IN" sz="2400" dirty="0"/>
              <a:t>A[</a:t>
            </a:r>
            <a:r>
              <a:rPr lang="en-IN" sz="2400" dirty="0">
                <a:solidFill>
                  <a:srgbClr val="1D6FA9"/>
                </a:solidFill>
              </a:rPr>
              <a:t>Temp +1</a:t>
            </a:r>
            <a:r>
              <a:rPr lang="en-IN" sz="2400" dirty="0"/>
              <a:t>] ← A[</a:t>
            </a:r>
            <a:r>
              <a:rPr lang="en-IN" sz="2400" dirty="0">
                <a:solidFill>
                  <a:srgbClr val="1D6FA9"/>
                </a:solidFill>
              </a:rPr>
              <a:t>Temp</a:t>
            </a:r>
            <a:r>
              <a:rPr lang="en-IN" sz="2400" dirty="0"/>
              <a:t>]</a:t>
            </a:r>
          </a:p>
          <a:p>
            <a:pPr marL="1266825" lvl="3" indent="0">
              <a:buNone/>
            </a:pPr>
            <a:r>
              <a:rPr lang="en-IN" sz="2400" dirty="0">
                <a:solidFill>
                  <a:srgbClr val="1D6FA9"/>
                </a:solidFill>
              </a:rPr>
              <a:t>Temp ← Temp -1</a:t>
            </a:r>
          </a:p>
          <a:p>
            <a:pPr marL="0" indent="-182562">
              <a:buNone/>
            </a:pPr>
            <a:r>
              <a:rPr lang="en-IN" b="1" dirty="0"/>
              <a:t>Step 3:</a:t>
            </a:r>
            <a:r>
              <a:rPr lang="en-IN" dirty="0"/>
              <a:t>[Insert element at position </a:t>
            </a:r>
            <a:r>
              <a:rPr lang="en-IN" b="1" dirty="0"/>
              <a:t>P</a:t>
            </a:r>
            <a:r>
              <a:rPr lang="en-IN" dirty="0"/>
              <a:t>]</a:t>
            </a:r>
          </a:p>
          <a:p>
            <a:pPr marL="874713" lvl="2" indent="0">
              <a:buNone/>
            </a:pPr>
            <a:r>
              <a:rPr lang="en-IN" sz="2400" dirty="0">
                <a:solidFill>
                  <a:srgbClr val="1D6FA9"/>
                </a:solidFill>
              </a:rPr>
              <a:t>A[P] ← X</a:t>
            </a:r>
          </a:p>
          <a:p>
            <a:pPr marL="0" indent="-182562">
              <a:buNone/>
            </a:pPr>
            <a:r>
              <a:rPr lang="en-IN" b="1" dirty="0"/>
              <a:t>Step 4:</a:t>
            </a:r>
            <a:r>
              <a:rPr lang="en-IN" dirty="0"/>
              <a:t>[Finished]</a:t>
            </a:r>
          </a:p>
          <a:p>
            <a:pPr marL="874713" lvl="2" indent="0">
              <a:buNone/>
            </a:pPr>
            <a:r>
              <a:rPr lang="en-IN" sz="2400" dirty="0"/>
              <a:t>Exit</a:t>
            </a:r>
          </a:p>
          <a:p>
            <a:pPr marL="265113" lvl="1" indent="-265113">
              <a:spcBef>
                <a:spcPts val="1000"/>
              </a:spcBef>
              <a:buNone/>
            </a:pPr>
            <a:endParaRPr lang="en-IN" sz="2400" b="1" dirty="0">
              <a:solidFill>
                <a:schemeClr val="accent6"/>
              </a:solidFill>
            </a:endParaRPr>
          </a:p>
        </p:txBody>
      </p:sp>
      <p:sp>
        <p:nvSpPr>
          <p:cNvPr id="4" name="Rectangle 3">
            <a:extLst>
              <a:ext uri="{FF2B5EF4-FFF2-40B4-BE49-F238E27FC236}">
                <a16:creationId xmlns:a16="http://schemas.microsoft.com/office/drawing/2014/main" id="{DC459931-250E-DD2B-12DE-0315E0D89752}"/>
              </a:ext>
            </a:extLst>
          </p:cNvPr>
          <p:cNvSpPr/>
          <p:nvPr/>
        </p:nvSpPr>
        <p:spPr>
          <a:xfrm>
            <a:off x="8592200" y="2968643"/>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a:t>
            </a:r>
            <a:endParaRPr lang="en-IN" b="1" dirty="0">
              <a:solidFill>
                <a:srgbClr val="C00000"/>
              </a:solidFill>
            </a:endParaRPr>
          </a:p>
        </p:txBody>
      </p:sp>
      <p:sp>
        <p:nvSpPr>
          <p:cNvPr id="5" name="Rectangle 4">
            <a:extLst>
              <a:ext uri="{FF2B5EF4-FFF2-40B4-BE49-F238E27FC236}">
                <a16:creationId xmlns:a16="http://schemas.microsoft.com/office/drawing/2014/main" id="{A7E8E71E-8389-BD9B-8E70-847E4399C827}"/>
              </a:ext>
            </a:extLst>
          </p:cNvPr>
          <p:cNvSpPr/>
          <p:nvPr/>
        </p:nvSpPr>
        <p:spPr>
          <a:xfrm>
            <a:off x="8592200" y="3448328"/>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4</a:t>
            </a:r>
            <a:endParaRPr lang="en-IN" b="1" dirty="0">
              <a:solidFill>
                <a:srgbClr val="C00000"/>
              </a:solidFill>
            </a:endParaRPr>
          </a:p>
        </p:txBody>
      </p:sp>
      <p:sp>
        <p:nvSpPr>
          <p:cNvPr id="6" name="Rectangle 5">
            <a:extLst>
              <a:ext uri="{FF2B5EF4-FFF2-40B4-BE49-F238E27FC236}">
                <a16:creationId xmlns:a16="http://schemas.microsoft.com/office/drawing/2014/main" id="{BE7F78A8-758A-4B41-57D5-91C04BC799E0}"/>
              </a:ext>
            </a:extLst>
          </p:cNvPr>
          <p:cNvSpPr/>
          <p:nvPr/>
        </p:nvSpPr>
        <p:spPr>
          <a:xfrm>
            <a:off x="8592200" y="3928013"/>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8</a:t>
            </a:r>
            <a:endParaRPr lang="en-IN" b="1" dirty="0">
              <a:solidFill>
                <a:srgbClr val="C00000"/>
              </a:solidFill>
            </a:endParaRPr>
          </a:p>
        </p:txBody>
      </p:sp>
      <p:sp>
        <p:nvSpPr>
          <p:cNvPr id="7" name="Rectangle 6">
            <a:extLst>
              <a:ext uri="{FF2B5EF4-FFF2-40B4-BE49-F238E27FC236}">
                <a16:creationId xmlns:a16="http://schemas.microsoft.com/office/drawing/2014/main" id="{BD1FCE1D-1831-58D4-80B0-93D16C111C2C}"/>
              </a:ext>
            </a:extLst>
          </p:cNvPr>
          <p:cNvSpPr/>
          <p:nvPr/>
        </p:nvSpPr>
        <p:spPr>
          <a:xfrm>
            <a:off x="8592200" y="4411203"/>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2</a:t>
            </a:r>
            <a:endParaRPr lang="en-IN" b="1" dirty="0">
              <a:solidFill>
                <a:srgbClr val="C00000"/>
              </a:solidFill>
            </a:endParaRPr>
          </a:p>
        </p:txBody>
      </p:sp>
      <p:sp>
        <p:nvSpPr>
          <p:cNvPr id="8" name="Rectangle 7">
            <a:extLst>
              <a:ext uri="{FF2B5EF4-FFF2-40B4-BE49-F238E27FC236}">
                <a16:creationId xmlns:a16="http://schemas.microsoft.com/office/drawing/2014/main" id="{CB5DBD5D-CF37-44F8-1901-3FE7C5991406}"/>
              </a:ext>
            </a:extLst>
          </p:cNvPr>
          <p:cNvSpPr/>
          <p:nvPr/>
        </p:nvSpPr>
        <p:spPr>
          <a:xfrm>
            <a:off x="8592200" y="4888159"/>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endParaRPr lang="en-IN" b="1" dirty="0">
              <a:solidFill>
                <a:srgbClr val="C00000"/>
              </a:solidFill>
            </a:endParaRPr>
          </a:p>
        </p:txBody>
      </p:sp>
      <p:sp>
        <p:nvSpPr>
          <p:cNvPr id="9" name="Rectangle 8">
            <a:extLst>
              <a:ext uri="{FF2B5EF4-FFF2-40B4-BE49-F238E27FC236}">
                <a16:creationId xmlns:a16="http://schemas.microsoft.com/office/drawing/2014/main" id="{58F25782-1472-4D4A-02D0-F6688E1EE741}"/>
              </a:ext>
            </a:extLst>
          </p:cNvPr>
          <p:cNvSpPr/>
          <p:nvPr/>
        </p:nvSpPr>
        <p:spPr>
          <a:xfrm>
            <a:off x="7982221" y="2972148"/>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0</a:t>
            </a:r>
            <a:endParaRPr lang="en-IN" dirty="0">
              <a:solidFill>
                <a:schemeClr val="tx1"/>
              </a:solidFill>
            </a:endParaRPr>
          </a:p>
        </p:txBody>
      </p:sp>
      <p:sp>
        <p:nvSpPr>
          <p:cNvPr id="10" name="Rectangle 9">
            <a:extLst>
              <a:ext uri="{FF2B5EF4-FFF2-40B4-BE49-F238E27FC236}">
                <a16:creationId xmlns:a16="http://schemas.microsoft.com/office/drawing/2014/main" id="{3EC1D66E-97C4-DF17-6204-801247236C96}"/>
              </a:ext>
            </a:extLst>
          </p:cNvPr>
          <p:cNvSpPr/>
          <p:nvPr/>
        </p:nvSpPr>
        <p:spPr>
          <a:xfrm>
            <a:off x="7996501" y="3444823"/>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1</a:t>
            </a:r>
            <a:endParaRPr lang="en-IN" dirty="0">
              <a:solidFill>
                <a:schemeClr val="tx1"/>
              </a:solidFill>
            </a:endParaRPr>
          </a:p>
        </p:txBody>
      </p:sp>
      <p:sp>
        <p:nvSpPr>
          <p:cNvPr id="11" name="Rectangle 10">
            <a:extLst>
              <a:ext uri="{FF2B5EF4-FFF2-40B4-BE49-F238E27FC236}">
                <a16:creationId xmlns:a16="http://schemas.microsoft.com/office/drawing/2014/main" id="{059EB219-81F6-6686-71B2-EF23A4FA9B40}"/>
              </a:ext>
            </a:extLst>
          </p:cNvPr>
          <p:cNvSpPr/>
          <p:nvPr/>
        </p:nvSpPr>
        <p:spPr>
          <a:xfrm>
            <a:off x="8006874" y="3931518"/>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a:t>
            </a:r>
            <a:endParaRPr lang="en-IN" dirty="0">
              <a:solidFill>
                <a:schemeClr val="tx1"/>
              </a:solidFill>
            </a:endParaRPr>
          </a:p>
        </p:txBody>
      </p:sp>
      <p:sp>
        <p:nvSpPr>
          <p:cNvPr id="12" name="Rectangle 11">
            <a:extLst>
              <a:ext uri="{FF2B5EF4-FFF2-40B4-BE49-F238E27FC236}">
                <a16:creationId xmlns:a16="http://schemas.microsoft.com/office/drawing/2014/main" id="{96EB2C32-6518-EBB0-CFC6-1E81193212B3}"/>
              </a:ext>
            </a:extLst>
          </p:cNvPr>
          <p:cNvSpPr/>
          <p:nvPr/>
        </p:nvSpPr>
        <p:spPr>
          <a:xfrm>
            <a:off x="8006874" y="4416752"/>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a:t>
            </a:r>
            <a:endParaRPr lang="en-IN" dirty="0">
              <a:solidFill>
                <a:schemeClr val="tx1"/>
              </a:solidFill>
            </a:endParaRPr>
          </a:p>
        </p:txBody>
      </p:sp>
      <p:sp>
        <p:nvSpPr>
          <p:cNvPr id="13" name="Rectangle 12">
            <a:extLst>
              <a:ext uri="{FF2B5EF4-FFF2-40B4-BE49-F238E27FC236}">
                <a16:creationId xmlns:a16="http://schemas.microsoft.com/office/drawing/2014/main" id="{C636AABA-44CD-B574-DE2B-9E06C558D74B}"/>
              </a:ext>
            </a:extLst>
          </p:cNvPr>
          <p:cNvSpPr/>
          <p:nvPr/>
        </p:nvSpPr>
        <p:spPr>
          <a:xfrm>
            <a:off x="7996501" y="4878329"/>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4</a:t>
            </a:r>
            <a:endParaRPr lang="en-IN" dirty="0">
              <a:solidFill>
                <a:schemeClr val="tx1"/>
              </a:solidFill>
            </a:endParaRPr>
          </a:p>
        </p:txBody>
      </p:sp>
      <p:sp>
        <p:nvSpPr>
          <p:cNvPr id="14" name="Rectangle 13">
            <a:extLst>
              <a:ext uri="{FF2B5EF4-FFF2-40B4-BE49-F238E27FC236}">
                <a16:creationId xmlns:a16="http://schemas.microsoft.com/office/drawing/2014/main" id="{6FEA012F-4801-2C9C-6A30-601ACFE28B53}"/>
              </a:ext>
            </a:extLst>
          </p:cNvPr>
          <p:cNvSpPr/>
          <p:nvPr/>
        </p:nvSpPr>
        <p:spPr>
          <a:xfrm>
            <a:off x="8592200" y="4406017"/>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8</a:t>
            </a:r>
            <a:endParaRPr lang="en-IN" b="1" dirty="0">
              <a:solidFill>
                <a:srgbClr val="C00000"/>
              </a:solidFill>
            </a:endParaRPr>
          </a:p>
        </p:txBody>
      </p:sp>
      <p:sp>
        <p:nvSpPr>
          <p:cNvPr id="15" name="Rectangle 14">
            <a:extLst>
              <a:ext uri="{FF2B5EF4-FFF2-40B4-BE49-F238E27FC236}">
                <a16:creationId xmlns:a16="http://schemas.microsoft.com/office/drawing/2014/main" id="{07603E8D-279E-8402-DEF2-64931F111AD7}"/>
              </a:ext>
            </a:extLst>
          </p:cNvPr>
          <p:cNvSpPr/>
          <p:nvPr/>
        </p:nvSpPr>
        <p:spPr>
          <a:xfrm>
            <a:off x="8006874" y="5365024"/>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a:t>
            </a:r>
            <a:endParaRPr lang="en-IN" dirty="0">
              <a:solidFill>
                <a:schemeClr val="tx1"/>
              </a:solidFill>
            </a:endParaRPr>
          </a:p>
        </p:txBody>
      </p:sp>
      <p:sp>
        <p:nvSpPr>
          <p:cNvPr id="16" name="TextBox 15">
            <a:extLst>
              <a:ext uri="{FF2B5EF4-FFF2-40B4-BE49-F238E27FC236}">
                <a16:creationId xmlns:a16="http://schemas.microsoft.com/office/drawing/2014/main" id="{9741C31C-0A88-429D-34AD-70259986356A}"/>
              </a:ext>
            </a:extLst>
          </p:cNvPr>
          <p:cNvSpPr txBox="1"/>
          <p:nvPr/>
        </p:nvSpPr>
        <p:spPr>
          <a:xfrm>
            <a:off x="6458764" y="1258319"/>
            <a:ext cx="5436104" cy="1446550"/>
          </a:xfrm>
          <a:prstGeom prst="rect">
            <a:avLst/>
          </a:prstGeom>
          <a:noFill/>
        </p:spPr>
        <p:txBody>
          <a:bodyPr wrap="none" rtlCol="0">
            <a:spAutoFit/>
          </a:bodyPr>
          <a:lstStyle/>
          <a:p>
            <a:r>
              <a:rPr lang="en-US" sz="2200" b="1" dirty="0"/>
              <a:t>A</a:t>
            </a:r>
            <a:r>
              <a:rPr lang="en-US" sz="2200" dirty="0"/>
              <a:t>-Array</a:t>
            </a:r>
          </a:p>
          <a:p>
            <a:r>
              <a:rPr lang="en-US" sz="2200" b="1" dirty="0"/>
              <a:t>N</a:t>
            </a:r>
            <a:r>
              <a:rPr lang="en-US" sz="2200" dirty="0"/>
              <a:t>-size of Array </a:t>
            </a:r>
            <a:r>
              <a:rPr lang="en-US" sz="2200" b="1" dirty="0">
                <a:solidFill>
                  <a:srgbClr val="C00000"/>
                </a:solidFill>
              </a:rPr>
              <a:t>= 5</a:t>
            </a:r>
          </a:p>
          <a:p>
            <a:r>
              <a:rPr lang="en-US" sz="2200" b="1" dirty="0"/>
              <a:t>P</a:t>
            </a:r>
            <a:r>
              <a:rPr lang="en-US" sz="2200" dirty="0"/>
              <a:t>-Position where the element to be inserted </a:t>
            </a:r>
            <a:r>
              <a:rPr lang="en-US" sz="2200" b="1" dirty="0">
                <a:solidFill>
                  <a:srgbClr val="C00000"/>
                </a:solidFill>
              </a:rPr>
              <a:t>= 2</a:t>
            </a:r>
          </a:p>
          <a:p>
            <a:r>
              <a:rPr lang="en-US" sz="2200" b="1" dirty="0"/>
              <a:t>X</a:t>
            </a:r>
            <a:r>
              <a:rPr lang="en-US" sz="2200" dirty="0"/>
              <a:t>-Element to be inserted </a:t>
            </a:r>
            <a:r>
              <a:rPr lang="en-US" sz="2200" b="1" dirty="0">
                <a:solidFill>
                  <a:srgbClr val="C00000"/>
                </a:solidFill>
              </a:rPr>
              <a:t>= 10</a:t>
            </a:r>
            <a:endParaRPr lang="en-IN" sz="2200" b="1" dirty="0">
              <a:solidFill>
                <a:srgbClr val="C00000"/>
              </a:solidFill>
            </a:endParaRPr>
          </a:p>
        </p:txBody>
      </p:sp>
      <p:cxnSp>
        <p:nvCxnSpPr>
          <p:cNvPr id="17" name="Straight Arrow Connector 16">
            <a:extLst>
              <a:ext uri="{FF2B5EF4-FFF2-40B4-BE49-F238E27FC236}">
                <a16:creationId xmlns:a16="http://schemas.microsoft.com/office/drawing/2014/main" id="{FA69C406-2CBC-625D-DE99-76FE2F03736C}"/>
              </a:ext>
            </a:extLst>
          </p:cNvPr>
          <p:cNvCxnSpPr>
            <a:cxnSpLocks/>
          </p:cNvCxnSpPr>
          <p:nvPr/>
        </p:nvCxnSpPr>
        <p:spPr>
          <a:xfrm flipH="1">
            <a:off x="9258346" y="5143270"/>
            <a:ext cx="623879" cy="0"/>
          </a:xfrm>
          <a:prstGeom prst="straightConnector1">
            <a:avLst/>
          </a:prstGeom>
          <a:ln w="25400">
            <a:solidFill>
              <a:schemeClr val="tx1">
                <a:lumMod val="90000"/>
                <a:lumOff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AF2B29-5E85-9AE3-C921-C1A53BBBE84E}"/>
              </a:ext>
            </a:extLst>
          </p:cNvPr>
          <p:cNvSpPr txBox="1"/>
          <p:nvPr/>
        </p:nvSpPr>
        <p:spPr>
          <a:xfrm>
            <a:off x="9882225" y="4942936"/>
            <a:ext cx="764953" cy="400110"/>
          </a:xfrm>
          <a:prstGeom prst="rect">
            <a:avLst/>
          </a:prstGeom>
          <a:noFill/>
        </p:spPr>
        <p:txBody>
          <a:bodyPr wrap="none" rtlCol="0">
            <a:spAutoFit/>
          </a:bodyPr>
          <a:lstStyle/>
          <a:p>
            <a:r>
              <a:rPr lang="en-US" sz="2000" b="1" dirty="0"/>
              <a:t>Temp</a:t>
            </a:r>
            <a:endParaRPr lang="en-IN" sz="2000" b="1" dirty="0"/>
          </a:p>
        </p:txBody>
      </p:sp>
      <p:sp>
        <p:nvSpPr>
          <p:cNvPr id="23" name="Rectangle 22">
            <a:extLst>
              <a:ext uri="{FF2B5EF4-FFF2-40B4-BE49-F238E27FC236}">
                <a16:creationId xmlns:a16="http://schemas.microsoft.com/office/drawing/2014/main" id="{2A9ED942-BCFF-17A3-DD56-BCCD665A7AAC}"/>
              </a:ext>
            </a:extLst>
          </p:cNvPr>
          <p:cNvSpPr/>
          <p:nvPr/>
        </p:nvSpPr>
        <p:spPr>
          <a:xfrm>
            <a:off x="8592200" y="4883729"/>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2</a:t>
            </a:r>
            <a:endParaRPr lang="en-IN" b="1" dirty="0">
              <a:solidFill>
                <a:srgbClr val="C00000"/>
              </a:solidFill>
            </a:endParaRPr>
          </a:p>
        </p:txBody>
      </p:sp>
      <p:sp>
        <p:nvSpPr>
          <p:cNvPr id="26" name="Rectangle 25">
            <a:extLst>
              <a:ext uri="{FF2B5EF4-FFF2-40B4-BE49-F238E27FC236}">
                <a16:creationId xmlns:a16="http://schemas.microsoft.com/office/drawing/2014/main" id="{6DAAAED1-CC32-E702-B4AA-33A0D54B19B4}"/>
              </a:ext>
            </a:extLst>
          </p:cNvPr>
          <p:cNvSpPr/>
          <p:nvPr/>
        </p:nvSpPr>
        <p:spPr>
          <a:xfrm>
            <a:off x="8592200" y="5359838"/>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5</a:t>
            </a:r>
            <a:endParaRPr lang="en-IN" b="1" dirty="0">
              <a:solidFill>
                <a:srgbClr val="C00000"/>
              </a:solidFill>
            </a:endParaRPr>
          </a:p>
        </p:txBody>
      </p:sp>
      <p:sp>
        <p:nvSpPr>
          <p:cNvPr id="47" name="Rectangle 46">
            <a:extLst>
              <a:ext uri="{FF2B5EF4-FFF2-40B4-BE49-F238E27FC236}">
                <a16:creationId xmlns:a16="http://schemas.microsoft.com/office/drawing/2014/main" id="{FEA43FEE-97E1-24BD-57B4-4D8F95459220}"/>
              </a:ext>
            </a:extLst>
          </p:cNvPr>
          <p:cNvSpPr/>
          <p:nvPr/>
        </p:nvSpPr>
        <p:spPr>
          <a:xfrm>
            <a:off x="8592200" y="3924437"/>
            <a:ext cx="584616" cy="47968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10</a:t>
            </a:r>
            <a:endParaRPr lang="en-IN" b="1" dirty="0">
              <a:solidFill>
                <a:srgbClr val="C00000"/>
              </a:solidFill>
            </a:endParaRPr>
          </a:p>
        </p:txBody>
      </p:sp>
      <p:sp>
        <p:nvSpPr>
          <p:cNvPr id="68" name="Rectangle 67">
            <a:extLst>
              <a:ext uri="{FF2B5EF4-FFF2-40B4-BE49-F238E27FC236}">
                <a16:creationId xmlns:a16="http://schemas.microsoft.com/office/drawing/2014/main" id="{C6B8F2B6-C108-3EEE-CF37-152C280205A3}"/>
              </a:ext>
            </a:extLst>
          </p:cNvPr>
          <p:cNvSpPr/>
          <p:nvPr/>
        </p:nvSpPr>
        <p:spPr>
          <a:xfrm>
            <a:off x="8072162" y="3928013"/>
            <a:ext cx="419725" cy="47968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par>
                                <p:cTn id="75" presetID="1" presetClass="entr" presetSubtype="0" fill="hold" grpId="3"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0" presetClass="exit" presetSubtype="0" fill="hold" grpId="1" nodeType="withEffect">
                                  <p:stCondLst>
                                    <p:cond delay="0"/>
                                  </p:stCondLst>
                                  <p:childTnLst>
                                    <p:animEffect transition="out" filter="fade">
                                      <p:cBhvr>
                                        <p:cTn id="84" dur="500"/>
                                        <p:tgtEl>
                                          <p:spTgt spid="8"/>
                                        </p:tgtEl>
                                      </p:cBhvr>
                                    </p:animEffect>
                                    <p:set>
                                      <p:cBhvr>
                                        <p:cTn id="85" dur="1" fill="hold">
                                          <p:stCondLst>
                                            <p:cond delay="499"/>
                                          </p:stCondLst>
                                        </p:cTn>
                                        <p:tgtEl>
                                          <p:spTgt spid="8"/>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64" presetClass="path" presetSubtype="0" accel="50000" decel="50000" fill="hold" nodeType="clickEffect">
                                  <p:stCondLst>
                                    <p:cond delay="0"/>
                                  </p:stCondLst>
                                  <p:childTnLst>
                                    <p:animMotion origin="layout" path="M 4.16667E-6 1.11022E-16 L 4.16667E-6 -0.07708 " pathEditMode="relative" rAng="0" ptsTypes="AA">
                                      <p:cBhvr>
                                        <p:cTn id="89" dur="2000" fill="hold"/>
                                        <p:tgtEl>
                                          <p:spTgt spid="17"/>
                                        </p:tgtEl>
                                        <p:attrNameLst>
                                          <p:attrName>ppt_x</p:attrName>
                                          <p:attrName>ppt_y</p:attrName>
                                        </p:attrNameLst>
                                      </p:cBhvr>
                                      <p:rCtr x="0" y="-3866"/>
                                    </p:animMotion>
                                  </p:childTnLst>
                                </p:cTn>
                              </p:par>
                              <p:par>
                                <p:cTn id="90" presetID="64" presetClass="path" presetSubtype="0" accel="50000" decel="50000" fill="hold" grpId="0" nodeType="withEffect">
                                  <p:stCondLst>
                                    <p:cond delay="0"/>
                                  </p:stCondLst>
                                  <p:childTnLst>
                                    <p:animMotion origin="layout" path="M 2.91667E-6 1.11022E-16 L 2.91667E-6 -0.07685 " pathEditMode="relative" rAng="0" ptsTypes="AA">
                                      <p:cBhvr>
                                        <p:cTn id="91" dur="2000" fill="hold"/>
                                        <p:tgtEl>
                                          <p:spTgt spid="18"/>
                                        </p:tgtEl>
                                        <p:attrNameLst>
                                          <p:attrName>ppt_x</p:attrName>
                                          <p:attrName>ppt_y</p:attrName>
                                        </p:attrNameLst>
                                      </p:cBhvr>
                                      <p:rCtr x="0" y="-3843"/>
                                    </p:animMotion>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0" presetClass="exit" presetSubtype="0" fill="hold" grpId="1" nodeType="withEffect">
                                  <p:stCondLst>
                                    <p:cond delay="0"/>
                                  </p:stCondLst>
                                  <p:childTnLst>
                                    <p:animEffect transition="out" filter="fade">
                                      <p:cBhvr>
                                        <p:cTn id="97" dur="500"/>
                                        <p:tgtEl>
                                          <p:spTgt spid="7"/>
                                        </p:tgtEl>
                                      </p:cBhvr>
                                    </p:animEffect>
                                    <p:set>
                                      <p:cBhvr>
                                        <p:cTn id="98" dur="1" fill="hold">
                                          <p:stCondLst>
                                            <p:cond delay="499"/>
                                          </p:stCondLst>
                                        </p:cTn>
                                        <p:tgtEl>
                                          <p:spTgt spid="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64" presetClass="path" presetSubtype="0" accel="50000" decel="50000" fill="hold" nodeType="clickEffect">
                                  <p:stCondLst>
                                    <p:cond delay="0"/>
                                  </p:stCondLst>
                                  <p:childTnLst>
                                    <p:animMotion origin="layout" path="M 4.16667E-6 -0.07708 L 4.16667E-6 -0.14468 " pathEditMode="relative" rAng="0" ptsTypes="AA">
                                      <p:cBhvr>
                                        <p:cTn id="102" dur="2000" fill="hold"/>
                                        <p:tgtEl>
                                          <p:spTgt spid="17"/>
                                        </p:tgtEl>
                                        <p:attrNameLst>
                                          <p:attrName>ppt_x</p:attrName>
                                          <p:attrName>ppt_y</p:attrName>
                                        </p:attrNameLst>
                                      </p:cBhvr>
                                      <p:rCtr x="0" y="-3380"/>
                                    </p:animMotion>
                                  </p:childTnLst>
                                </p:cTn>
                              </p:par>
                              <p:par>
                                <p:cTn id="103" presetID="64" presetClass="path" presetSubtype="0" accel="50000" decel="50000" fill="hold" grpId="1" nodeType="withEffect">
                                  <p:stCondLst>
                                    <p:cond delay="0"/>
                                  </p:stCondLst>
                                  <p:childTnLst>
                                    <p:animMotion origin="layout" path="M 2.91667E-6 -0.07685 L 2.91667E-6 -0.14884 " pathEditMode="relative" rAng="0" ptsTypes="AA">
                                      <p:cBhvr>
                                        <p:cTn id="104" dur="2000" fill="hold"/>
                                        <p:tgtEl>
                                          <p:spTgt spid="18"/>
                                        </p:tgtEl>
                                        <p:attrNameLst>
                                          <p:attrName>ppt_x</p:attrName>
                                          <p:attrName>ppt_y</p:attrName>
                                        </p:attrNameLst>
                                      </p:cBhvr>
                                      <p:rCtr x="0" y="-3611"/>
                                    </p:animMotion>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childTnLst>
                                </p:cTn>
                              </p:par>
                              <p:par>
                                <p:cTn id="109" presetID="10" presetClass="exit" presetSubtype="0" fill="hold" grpId="1" nodeType="withEffect">
                                  <p:stCondLst>
                                    <p:cond delay="0"/>
                                  </p:stCondLst>
                                  <p:childTnLst>
                                    <p:animEffect transition="out" filter="fade">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64" presetClass="path" presetSubtype="0" accel="50000" decel="50000" fill="hold" nodeType="clickEffect">
                                  <p:stCondLst>
                                    <p:cond delay="0"/>
                                  </p:stCondLst>
                                  <p:childTnLst>
                                    <p:animMotion origin="layout" path="M 4.16667E-6 -0.14468 L 4.16667E-6 -0.21458 " pathEditMode="relative" rAng="0" ptsTypes="AA">
                                      <p:cBhvr>
                                        <p:cTn id="115" dur="2000" fill="hold"/>
                                        <p:tgtEl>
                                          <p:spTgt spid="17"/>
                                        </p:tgtEl>
                                        <p:attrNameLst>
                                          <p:attrName>ppt_x</p:attrName>
                                          <p:attrName>ppt_y</p:attrName>
                                        </p:attrNameLst>
                                      </p:cBhvr>
                                      <p:rCtr x="0" y="-3495"/>
                                    </p:animMotion>
                                  </p:childTnLst>
                                </p:cTn>
                              </p:par>
                              <p:par>
                                <p:cTn id="116" presetID="64" presetClass="path" presetSubtype="0" accel="50000" decel="50000" fill="hold" grpId="2" nodeType="withEffect">
                                  <p:stCondLst>
                                    <p:cond delay="0"/>
                                  </p:stCondLst>
                                  <p:childTnLst>
                                    <p:animMotion origin="layout" path="M 2.91667E-6 -0.14884 L 2.91667E-6 -0.21227 " pathEditMode="relative" rAng="0" ptsTypes="AA">
                                      <p:cBhvr>
                                        <p:cTn id="117" dur="2000" fill="hold"/>
                                        <p:tgtEl>
                                          <p:spTgt spid="18"/>
                                        </p:tgtEl>
                                        <p:attrNameLst>
                                          <p:attrName>ppt_x</p:attrName>
                                          <p:attrName>ppt_y</p:attrName>
                                        </p:attrNameLst>
                                      </p:cBhvr>
                                      <p:rCtr x="0" y="-3171"/>
                                    </p:animMotion>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7" grpId="1" animBg="1"/>
      <p:bldP spid="8" grpId="0" animBg="1"/>
      <p:bldP spid="8" grpId="1" animBg="1"/>
      <p:bldP spid="9" grpId="0"/>
      <p:bldP spid="10" grpId="0"/>
      <p:bldP spid="11" grpId="0"/>
      <p:bldP spid="12" grpId="0"/>
      <p:bldP spid="13" grpId="0"/>
      <p:bldP spid="14" grpId="0" animBg="1"/>
      <p:bldP spid="15" grpId="0"/>
      <p:bldP spid="18" grpId="0"/>
      <p:bldP spid="18" grpId="1"/>
      <p:bldP spid="18" grpId="2"/>
      <p:bldP spid="18" grpId="3"/>
      <p:bldP spid="23" grpId="0" animBg="1"/>
      <p:bldP spid="26" grpId="0" animBg="1"/>
      <p:bldP spid="47" grpId="0" animBg="1"/>
      <p:bldP spid="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Array Operations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lvl="1" indent="-457200">
              <a:spcBef>
                <a:spcPts val="1000"/>
              </a:spcBef>
              <a:buFont typeface="+mj-lt"/>
              <a:buAutoNum type="arabicParenR" startAt="2"/>
            </a:pPr>
            <a:r>
              <a:rPr lang="en-IN" sz="2400" b="1" dirty="0">
                <a:solidFill>
                  <a:srgbClr val="C00000"/>
                </a:solidFill>
              </a:rPr>
              <a:t>Deletion:</a:t>
            </a:r>
          </a:p>
          <a:p>
            <a:pPr marL="265113" lvl="1" indent="-265113">
              <a:spcBef>
                <a:spcPts val="1000"/>
              </a:spcBef>
              <a:buNone/>
            </a:pPr>
            <a:r>
              <a:rPr lang="en-IN" sz="2400" b="1" dirty="0"/>
              <a:t>Algorithm: DELETE(A, P, N)</a:t>
            </a:r>
            <a:endParaRPr lang="en-IN" b="1" dirty="0"/>
          </a:p>
          <a:p>
            <a:pPr marL="0" indent="-182562">
              <a:buNone/>
            </a:pPr>
            <a:r>
              <a:rPr lang="en-IN" b="1" dirty="0"/>
              <a:t>Step 1:</a:t>
            </a:r>
            <a:r>
              <a:rPr lang="en-IN" dirty="0"/>
              <a:t>[Initialization]</a:t>
            </a:r>
          </a:p>
          <a:p>
            <a:pPr marL="874713" lvl="2" indent="0">
              <a:buNone/>
            </a:pPr>
            <a:r>
              <a:rPr lang="en-IN" sz="2400" dirty="0"/>
              <a:t>Temp  ←  P</a:t>
            </a:r>
          </a:p>
          <a:p>
            <a:pPr marL="0" indent="-182562">
              <a:buNone/>
            </a:pPr>
            <a:r>
              <a:rPr lang="en-IN" b="1" dirty="0"/>
              <a:t>Step 2:</a:t>
            </a:r>
            <a:r>
              <a:rPr lang="en-IN" dirty="0"/>
              <a:t>[Shift the element one position up]</a:t>
            </a:r>
          </a:p>
          <a:p>
            <a:pPr marL="874800" lvl="2" indent="0">
              <a:buNone/>
            </a:pPr>
            <a:r>
              <a:rPr lang="en-IN" sz="2400" dirty="0"/>
              <a:t>repeat thru step </a:t>
            </a:r>
            <a:r>
              <a:rPr lang="en-IN" sz="2400" b="1" dirty="0"/>
              <a:t>3</a:t>
            </a:r>
            <a:r>
              <a:rPr lang="en-IN" sz="2400" dirty="0"/>
              <a:t> </a:t>
            </a:r>
            <a:r>
              <a:rPr lang="en-IN" sz="2400" dirty="0">
                <a:solidFill>
                  <a:srgbClr val="1D6FA9"/>
                </a:solidFill>
              </a:rPr>
              <a:t>while</a:t>
            </a:r>
            <a:r>
              <a:rPr lang="en-IN" sz="2400" dirty="0"/>
              <a:t>(</a:t>
            </a:r>
            <a:r>
              <a:rPr lang="en-IN" sz="2400" dirty="0">
                <a:solidFill>
                  <a:srgbClr val="C00000"/>
                </a:solidFill>
              </a:rPr>
              <a:t>Temp &lt; N-1</a:t>
            </a:r>
            <a:r>
              <a:rPr lang="en-IN" sz="2400" dirty="0"/>
              <a:t>)</a:t>
            </a:r>
          </a:p>
          <a:p>
            <a:pPr marL="1332000" lvl="3" indent="0">
              <a:buNone/>
            </a:pPr>
            <a:r>
              <a:rPr lang="en-IN" sz="2200" dirty="0"/>
              <a:t>A[</a:t>
            </a:r>
            <a:r>
              <a:rPr lang="en-IN" sz="2200" dirty="0">
                <a:solidFill>
                  <a:srgbClr val="1D6FA9"/>
                </a:solidFill>
              </a:rPr>
              <a:t>Temp</a:t>
            </a:r>
            <a:r>
              <a:rPr lang="en-IN" sz="2200" dirty="0"/>
              <a:t>] ← A[</a:t>
            </a:r>
            <a:r>
              <a:rPr lang="en-IN" sz="2200" dirty="0">
                <a:solidFill>
                  <a:srgbClr val="1D6FA9"/>
                </a:solidFill>
              </a:rPr>
              <a:t>Temp+1</a:t>
            </a:r>
            <a:r>
              <a:rPr lang="en-IN" sz="2200" dirty="0"/>
              <a:t>]</a:t>
            </a:r>
            <a:endParaRPr lang="en-IN" sz="2200" dirty="0">
              <a:solidFill>
                <a:srgbClr val="1D6FA9"/>
              </a:solidFill>
            </a:endParaRPr>
          </a:p>
          <a:p>
            <a:pPr marL="0" indent="-182562">
              <a:buNone/>
            </a:pPr>
            <a:r>
              <a:rPr lang="en-IN" b="1" dirty="0"/>
              <a:t>Step 3:</a:t>
            </a:r>
            <a:r>
              <a:rPr lang="en-IN" dirty="0"/>
              <a:t>[Increment </a:t>
            </a:r>
            <a:r>
              <a:rPr lang="en-IN" b="1" dirty="0"/>
              <a:t>Temp</a:t>
            </a:r>
            <a:r>
              <a:rPr lang="en-IN" dirty="0"/>
              <a:t> by 1]</a:t>
            </a:r>
          </a:p>
          <a:p>
            <a:pPr marL="874800" lvl="2" indent="0">
              <a:buNone/>
            </a:pPr>
            <a:r>
              <a:rPr lang="en-IN" sz="2400" dirty="0">
                <a:solidFill>
                  <a:srgbClr val="1D6FA9"/>
                </a:solidFill>
              </a:rPr>
              <a:t>Temp ← Temp+1</a:t>
            </a:r>
          </a:p>
          <a:p>
            <a:pPr marL="0" indent="-182562">
              <a:buNone/>
            </a:pPr>
            <a:r>
              <a:rPr lang="en-IN" b="1" dirty="0"/>
              <a:t>Step 4:</a:t>
            </a:r>
            <a:r>
              <a:rPr lang="en-IN" dirty="0"/>
              <a:t>[Decrement </a:t>
            </a:r>
            <a:r>
              <a:rPr lang="en-IN" b="1" dirty="0"/>
              <a:t>N</a:t>
            </a:r>
            <a:r>
              <a:rPr lang="en-IN" dirty="0"/>
              <a:t> by 1]</a:t>
            </a:r>
          </a:p>
          <a:p>
            <a:pPr marL="874800" lvl="2" indent="0">
              <a:buNone/>
            </a:pPr>
            <a:r>
              <a:rPr lang="en-IN" sz="2400" dirty="0">
                <a:solidFill>
                  <a:srgbClr val="1D6FA9"/>
                </a:solidFill>
              </a:rPr>
              <a:t>N ← N - 1</a:t>
            </a:r>
          </a:p>
          <a:p>
            <a:pPr marL="0" indent="-182562">
              <a:buNone/>
            </a:pPr>
            <a:r>
              <a:rPr lang="en-IN" b="1" dirty="0"/>
              <a:t>Step 5:</a:t>
            </a:r>
            <a:r>
              <a:rPr lang="en-IN" dirty="0"/>
              <a:t>[Finished]</a:t>
            </a:r>
          </a:p>
          <a:p>
            <a:pPr marL="874800" lvl="2" indent="0">
              <a:buNone/>
            </a:pPr>
            <a:r>
              <a:rPr lang="en-IN" sz="2400" dirty="0"/>
              <a:t>Exit</a:t>
            </a:r>
            <a:endParaRPr lang="en-IN" sz="2400" b="1" dirty="0">
              <a:solidFill>
                <a:schemeClr val="accent6"/>
              </a:solidFill>
            </a:endParaRPr>
          </a:p>
        </p:txBody>
      </p:sp>
      <p:sp>
        <p:nvSpPr>
          <p:cNvPr id="4" name="TextBox 3">
            <a:extLst>
              <a:ext uri="{FF2B5EF4-FFF2-40B4-BE49-F238E27FC236}">
                <a16:creationId xmlns:a16="http://schemas.microsoft.com/office/drawing/2014/main" id="{34FFB30E-F76B-7E33-EDDE-393429E435FA}"/>
              </a:ext>
            </a:extLst>
          </p:cNvPr>
          <p:cNvSpPr txBox="1"/>
          <p:nvPr/>
        </p:nvSpPr>
        <p:spPr>
          <a:xfrm>
            <a:off x="6458764" y="1258319"/>
            <a:ext cx="4921540" cy="1107996"/>
          </a:xfrm>
          <a:prstGeom prst="rect">
            <a:avLst/>
          </a:prstGeom>
          <a:noFill/>
        </p:spPr>
        <p:txBody>
          <a:bodyPr wrap="none" rtlCol="0">
            <a:spAutoFit/>
          </a:bodyPr>
          <a:lstStyle/>
          <a:p>
            <a:r>
              <a:rPr lang="en-US" sz="2200" b="1" dirty="0"/>
              <a:t>A</a:t>
            </a:r>
            <a:r>
              <a:rPr lang="en-US" sz="2200" dirty="0"/>
              <a:t>-Array</a:t>
            </a:r>
          </a:p>
          <a:p>
            <a:r>
              <a:rPr lang="en-US" sz="2200" b="1" dirty="0"/>
              <a:t>N</a:t>
            </a:r>
            <a:r>
              <a:rPr lang="en-US" sz="2200" dirty="0"/>
              <a:t>-size of Array </a:t>
            </a:r>
            <a:r>
              <a:rPr lang="en-US" sz="2200" b="1" dirty="0">
                <a:solidFill>
                  <a:srgbClr val="C00000"/>
                </a:solidFill>
              </a:rPr>
              <a:t>= 5</a:t>
            </a:r>
          </a:p>
          <a:p>
            <a:r>
              <a:rPr lang="en-US" sz="2200" b="1" dirty="0"/>
              <a:t>P</a:t>
            </a:r>
            <a:r>
              <a:rPr lang="en-US" sz="2200" dirty="0"/>
              <a:t>-Position which element to be deleted </a:t>
            </a:r>
            <a:r>
              <a:rPr lang="en-US" sz="2200" b="1" dirty="0">
                <a:solidFill>
                  <a:srgbClr val="C00000"/>
                </a:solidFill>
              </a:rPr>
              <a:t>= 2</a:t>
            </a:r>
          </a:p>
        </p:txBody>
      </p:sp>
      <p:sp>
        <p:nvSpPr>
          <p:cNvPr id="5" name="Rectangle 4">
            <a:extLst>
              <a:ext uri="{FF2B5EF4-FFF2-40B4-BE49-F238E27FC236}">
                <a16:creationId xmlns:a16="http://schemas.microsoft.com/office/drawing/2014/main" id="{2E3E63CF-6141-0B75-D009-5CFD2AD75F04}"/>
              </a:ext>
            </a:extLst>
          </p:cNvPr>
          <p:cNvSpPr/>
          <p:nvPr/>
        </p:nvSpPr>
        <p:spPr>
          <a:xfrm>
            <a:off x="8595030" y="2968643"/>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1</a:t>
            </a:r>
            <a:endParaRPr lang="en-IN" b="1" dirty="0">
              <a:solidFill>
                <a:srgbClr val="C00000"/>
              </a:solidFill>
            </a:endParaRPr>
          </a:p>
        </p:txBody>
      </p:sp>
      <p:sp>
        <p:nvSpPr>
          <p:cNvPr id="6" name="Rectangle 5">
            <a:extLst>
              <a:ext uri="{FF2B5EF4-FFF2-40B4-BE49-F238E27FC236}">
                <a16:creationId xmlns:a16="http://schemas.microsoft.com/office/drawing/2014/main" id="{3FEAA659-6688-79F1-4BC9-D834034236FB}"/>
              </a:ext>
            </a:extLst>
          </p:cNvPr>
          <p:cNvSpPr/>
          <p:nvPr/>
        </p:nvSpPr>
        <p:spPr>
          <a:xfrm>
            <a:off x="8595030" y="3448328"/>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4</a:t>
            </a:r>
            <a:endParaRPr lang="en-IN" b="1" dirty="0">
              <a:solidFill>
                <a:srgbClr val="C00000"/>
              </a:solidFill>
            </a:endParaRPr>
          </a:p>
        </p:txBody>
      </p:sp>
      <p:sp>
        <p:nvSpPr>
          <p:cNvPr id="7" name="Rectangle 6">
            <a:extLst>
              <a:ext uri="{FF2B5EF4-FFF2-40B4-BE49-F238E27FC236}">
                <a16:creationId xmlns:a16="http://schemas.microsoft.com/office/drawing/2014/main" id="{4D4B7456-540A-B2D3-3C9D-D01D22CAFA9B}"/>
              </a:ext>
            </a:extLst>
          </p:cNvPr>
          <p:cNvSpPr/>
          <p:nvPr/>
        </p:nvSpPr>
        <p:spPr>
          <a:xfrm>
            <a:off x="8595030" y="3928013"/>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8</a:t>
            </a:r>
            <a:endParaRPr lang="en-IN" b="1" dirty="0">
              <a:solidFill>
                <a:srgbClr val="C00000"/>
              </a:solidFill>
            </a:endParaRPr>
          </a:p>
        </p:txBody>
      </p:sp>
      <p:sp>
        <p:nvSpPr>
          <p:cNvPr id="8" name="Rectangle 7">
            <a:extLst>
              <a:ext uri="{FF2B5EF4-FFF2-40B4-BE49-F238E27FC236}">
                <a16:creationId xmlns:a16="http://schemas.microsoft.com/office/drawing/2014/main" id="{6AB9BA9B-5ACC-85BE-2815-226A91352699}"/>
              </a:ext>
            </a:extLst>
          </p:cNvPr>
          <p:cNvSpPr/>
          <p:nvPr/>
        </p:nvSpPr>
        <p:spPr>
          <a:xfrm>
            <a:off x="8595030" y="4411203"/>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2</a:t>
            </a:r>
            <a:endParaRPr lang="en-IN" b="1" dirty="0">
              <a:solidFill>
                <a:srgbClr val="C00000"/>
              </a:solidFill>
            </a:endParaRPr>
          </a:p>
        </p:txBody>
      </p:sp>
      <p:sp>
        <p:nvSpPr>
          <p:cNvPr id="9" name="Rectangle 8">
            <a:extLst>
              <a:ext uri="{FF2B5EF4-FFF2-40B4-BE49-F238E27FC236}">
                <a16:creationId xmlns:a16="http://schemas.microsoft.com/office/drawing/2014/main" id="{D591A7ED-27C4-3878-0F7A-6F1413BAECE3}"/>
              </a:ext>
            </a:extLst>
          </p:cNvPr>
          <p:cNvSpPr/>
          <p:nvPr/>
        </p:nvSpPr>
        <p:spPr>
          <a:xfrm>
            <a:off x="8595030" y="4903149"/>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endParaRPr lang="en-IN" b="1" dirty="0">
              <a:solidFill>
                <a:srgbClr val="C00000"/>
              </a:solidFill>
            </a:endParaRPr>
          </a:p>
        </p:txBody>
      </p:sp>
      <p:sp>
        <p:nvSpPr>
          <p:cNvPr id="10" name="Rectangle 9">
            <a:extLst>
              <a:ext uri="{FF2B5EF4-FFF2-40B4-BE49-F238E27FC236}">
                <a16:creationId xmlns:a16="http://schemas.microsoft.com/office/drawing/2014/main" id="{B89B0D44-5863-197F-65FD-44B9E342EE1D}"/>
              </a:ext>
            </a:extLst>
          </p:cNvPr>
          <p:cNvSpPr/>
          <p:nvPr/>
        </p:nvSpPr>
        <p:spPr>
          <a:xfrm>
            <a:off x="7982221" y="2972148"/>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0</a:t>
            </a:r>
            <a:endParaRPr lang="en-IN" dirty="0">
              <a:solidFill>
                <a:schemeClr val="tx1"/>
              </a:solidFill>
            </a:endParaRPr>
          </a:p>
        </p:txBody>
      </p:sp>
      <p:sp>
        <p:nvSpPr>
          <p:cNvPr id="11" name="Rectangle 10">
            <a:extLst>
              <a:ext uri="{FF2B5EF4-FFF2-40B4-BE49-F238E27FC236}">
                <a16:creationId xmlns:a16="http://schemas.microsoft.com/office/drawing/2014/main" id="{906D3032-5847-8171-29CD-C47DCB85620C}"/>
              </a:ext>
            </a:extLst>
          </p:cNvPr>
          <p:cNvSpPr/>
          <p:nvPr/>
        </p:nvSpPr>
        <p:spPr>
          <a:xfrm>
            <a:off x="7996501" y="3444823"/>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1</a:t>
            </a:r>
            <a:endParaRPr lang="en-IN" dirty="0">
              <a:solidFill>
                <a:schemeClr val="tx1"/>
              </a:solidFill>
            </a:endParaRPr>
          </a:p>
        </p:txBody>
      </p:sp>
      <p:sp>
        <p:nvSpPr>
          <p:cNvPr id="12" name="Rectangle 11">
            <a:extLst>
              <a:ext uri="{FF2B5EF4-FFF2-40B4-BE49-F238E27FC236}">
                <a16:creationId xmlns:a16="http://schemas.microsoft.com/office/drawing/2014/main" id="{3CA4A5C5-8C7F-F508-72D3-BAA56B49CBFC}"/>
              </a:ext>
            </a:extLst>
          </p:cNvPr>
          <p:cNvSpPr/>
          <p:nvPr/>
        </p:nvSpPr>
        <p:spPr>
          <a:xfrm>
            <a:off x="8006874" y="3931518"/>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a:t>
            </a:r>
            <a:endParaRPr lang="en-IN" dirty="0">
              <a:solidFill>
                <a:schemeClr val="tx1"/>
              </a:solidFill>
            </a:endParaRPr>
          </a:p>
        </p:txBody>
      </p:sp>
      <p:sp>
        <p:nvSpPr>
          <p:cNvPr id="13" name="Rectangle 12">
            <a:extLst>
              <a:ext uri="{FF2B5EF4-FFF2-40B4-BE49-F238E27FC236}">
                <a16:creationId xmlns:a16="http://schemas.microsoft.com/office/drawing/2014/main" id="{B9E3C06A-A020-8809-829C-458EE4CEB051}"/>
              </a:ext>
            </a:extLst>
          </p:cNvPr>
          <p:cNvSpPr/>
          <p:nvPr/>
        </p:nvSpPr>
        <p:spPr>
          <a:xfrm>
            <a:off x="8006874" y="4416752"/>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a:t>
            </a:r>
            <a:endParaRPr lang="en-IN" dirty="0">
              <a:solidFill>
                <a:schemeClr val="tx1"/>
              </a:solidFill>
            </a:endParaRPr>
          </a:p>
        </p:txBody>
      </p:sp>
      <p:sp>
        <p:nvSpPr>
          <p:cNvPr id="14" name="Rectangle 13">
            <a:extLst>
              <a:ext uri="{FF2B5EF4-FFF2-40B4-BE49-F238E27FC236}">
                <a16:creationId xmlns:a16="http://schemas.microsoft.com/office/drawing/2014/main" id="{4F8251EA-0E21-495A-6186-159194A24792}"/>
              </a:ext>
            </a:extLst>
          </p:cNvPr>
          <p:cNvSpPr/>
          <p:nvPr/>
        </p:nvSpPr>
        <p:spPr>
          <a:xfrm>
            <a:off x="7996501" y="4878329"/>
            <a:ext cx="584616" cy="479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4</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5565FB86-8E32-F7ED-61FD-150780AC1BBB}"/>
              </a:ext>
            </a:extLst>
          </p:cNvPr>
          <p:cNvCxnSpPr>
            <a:cxnSpLocks/>
          </p:cNvCxnSpPr>
          <p:nvPr/>
        </p:nvCxnSpPr>
        <p:spPr>
          <a:xfrm flipH="1">
            <a:off x="9229986" y="4196639"/>
            <a:ext cx="623879" cy="0"/>
          </a:xfrm>
          <a:prstGeom prst="straightConnector1">
            <a:avLst/>
          </a:prstGeom>
          <a:ln w="25400">
            <a:solidFill>
              <a:schemeClr val="tx1">
                <a:lumMod val="90000"/>
                <a:lumOff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17A79C9-0CF0-E0BB-71BB-1FBF83C07AB9}"/>
              </a:ext>
            </a:extLst>
          </p:cNvPr>
          <p:cNvSpPr txBox="1"/>
          <p:nvPr/>
        </p:nvSpPr>
        <p:spPr>
          <a:xfrm>
            <a:off x="9853865" y="3996305"/>
            <a:ext cx="764953" cy="400110"/>
          </a:xfrm>
          <a:prstGeom prst="rect">
            <a:avLst/>
          </a:prstGeom>
          <a:noFill/>
        </p:spPr>
        <p:txBody>
          <a:bodyPr wrap="none" rtlCol="0">
            <a:spAutoFit/>
          </a:bodyPr>
          <a:lstStyle/>
          <a:p>
            <a:r>
              <a:rPr lang="en-US" sz="2000" b="1" dirty="0"/>
              <a:t>Temp</a:t>
            </a:r>
            <a:endParaRPr lang="en-IN" sz="2000" b="1" dirty="0"/>
          </a:p>
        </p:txBody>
      </p:sp>
      <p:sp>
        <p:nvSpPr>
          <p:cNvPr id="23" name="Rectangle 22">
            <a:extLst>
              <a:ext uri="{FF2B5EF4-FFF2-40B4-BE49-F238E27FC236}">
                <a16:creationId xmlns:a16="http://schemas.microsoft.com/office/drawing/2014/main" id="{C7B494B3-7BCF-A3A1-C739-ADB8BD7E77D4}"/>
              </a:ext>
            </a:extLst>
          </p:cNvPr>
          <p:cNvSpPr/>
          <p:nvPr/>
        </p:nvSpPr>
        <p:spPr>
          <a:xfrm>
            <a:off x="8595030" y="3926537"/>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2</a:t>
            </a:r>
            <a:endParaRPr lang="en-IN" b="1" dirty="0">
              <a:solidFill>
                <a:srgbClr val="C00000"/>
              </a:solidFill>
            </a:endParaRPr>
          </a:p>
        </p:txBody>
      </p:sp>
      <p:sp>
        <p:nvSpPr>
          <p:cNvPr id="54" name="Rectangle 53">
            <a:extLst>
              <a:ext uri="{FF2B5EF4-FFF2-40B4-BE49-F238E27FC236}">
                <a16:creationId xmlns:a16="http://schemas.microsoft.com/office/drawing/2014/main" id="{7D4BC507-2278-3DEE-424E-2CB1578113BB}"/>
              </a:ext>
            </a:extLst>
          </p:cNvPr>
          <p:cNvSpPr/>
          <p:nvPr/>
        </p:nvSpPr>
        <p:spPr>
          <a:xfrm>
            <a:off x="8595030" y="4412934"/>
            <a:ext cx="584616" cy="479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5</a:t>
            </a:r>
            <a:endParaRPr lang="en-IN" b="1" dirty="0">
              <a:solidFill>
                <a:srgbClr val="C00000"/>
              </a:solidFill>
            </a:endParaRP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3.125E-6 1.11111E-6 L -0.00052 0.06574 " pathEditMode="relative" rAng="0" ptsTypes="AA">
                                      <p:cBhvr>
                                        <p:cTn id="101" dur="2000" fill="hold"/>
                                        <p:tgtEl>
                                          <p:spTgt spid="17"/>
                                        </p:tgtEl>
                                        <p:attrNameLst>
                                          <p:attrName>ppt_x</p:attrName>
                                          <p:attrName>ppt_y</p:attrName>
                                        </p:attrNameLst>
                                      </p:cBhvr>
                                      <p:rCtr x="-65" y="3495"/>
                                    </p:animMotion>
                                  </p:childTnLst>
                                </p:cTn>
                              </p:par>
                              <p:par>
                                <p:cTn id="102" presetID="42" presetClass="path" presetSubtype="0" accel="50000" decel="50000" fill="hold" grpId="1" nodeType="withEffect">
                                  <p:stCondLst>
                                    <p:cond delay="0"/>
                                  </p:stCondLst>
                                  <p:childTnLst>
                                    <p:animMotion origin="layout" path="M -3.54167E-6 1.11111E-6 L 0.00013 0.06597 " pathEditMode="relative" rAng="0" ptsTypes="AA">
                                      <p:cBhvr>
                                        <p:cTn id="103" dur="2000" fill="hold"/>
                                        <p:tgtEl>
                                          <p:spTgt spid="18"/>
                                        </p:tgtEl>
                                        <p:attrNameLst>
                                          <p:attrName>ppt_x</p:attrName>
                                          <p:attrName>ppt_y</p:attrName>
                                        </p:attrNameLst>
                                      </p:cBhvr>
                                      <p:rCtr x="0" y="3495"/>
                                    </p:animMotion>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4"/>
                                        </p:tgtEl>
                                        <p:attrNameLst>
                                          <p:attrName>style.visibility</p:attrName>
                                        </p:attrNameLst>
                                      </p:cBhvr>
                                      <p:to>
                                        <p:strVal val="visible"/>
                                      </p:to>
                                    </p:set>
                                  </p:childTnLst>
                                </p:cTn>
                              </p:par>
                              <p:par>
                                <p:cTn id="108" presetID="10" presetClass="exit" presetSubtype="0" fill="hold" grpId="1" nodeType="withEffect">
                                  <p:stCondLst>
                                    <p:cond delay="0"/>
                                  </p:stCondLst>
                                  <p:childTnLst>
                                    <p:animEffect transition="out" filter="fade">
                                      <p:cBhvr>
                                        <p:cTn id="109" dur="500"/>
                                        <p:tgtEl>
                                          <p:spTgt spid="8"/>
                                        </p:tgtEl>
                                      </p:cBhvr>
                                    </p:animEffect>
                                    <p:set>
                                      <p:cBhvr>
                                        <p:cTn id="110" dur="1" fill="hold">
                                          <p:stCondLst>
                                            <p:cond delay="499"/>
                                          </p:stCondLst>
                                        </p:cTn>
                                        <p:tgtEl>
                                          <p:spTgt spid="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nodeType="clickEffect">
                                  <p:stCondLst>
                                    <p:cond delay="0"/>
                                  </p:stCondLst>
                                  <p:childTnLst>
                                    <p:animMotion origin="layout" path="M -0.00052 0.06574 L -0.00052 0.13981 " pathEditMode="relative" rAng="0" ptsTypes="AA">
                                      <p:cBhvr>
                                        <p:cTn id="114" dur="2000" fill="hold"/>
                                        <p:tgtEl>
                                          <p:spTgt spid="17"/>
                                        </p:tgtEl>
                                        <p:attrNameLst>
                                          <p:attrName>ppt_x</p:attrName>
                                          <p:attrName>ppt_y</p:attrName>
                                        </p:attrNameLst>
                                      </p:cBhvr>
                                      <p:rCtr x="0" y="3704"/>
                                    </p:animMotion>
                                  </p:childTnLst>
                                </p:cTn>
                              </p:par>
                              <p:par>
                                <p:cTn id="115" presetID="42" presetClass="path" presetSubtype="0" accel="50000" decel="50000" fill="hold" grpId="2" nodeType="withEffect">
                                  <p:stCondLst>
                                    <p:cond delay="0"/>
                                  </p:stCondLst>
                                  <p:childTnLst>
                                    <p:animMotion origin="layout" path="M 0.00013 0.06597 L 0.00013 0.13588 " pathEditMode="relative" rAng="0" ptsTypes="AA">
                                      <p:cBhvr>
                                        <p:cTn id="116" dur="2000" fill="hold"/>
                                        <p:tgtEl>
                                          <p:spTgt spid="18"/>
                                        </p:tgtEl>
                                        <p:attrNameLst>
                                          <p:attrName>ppt_x</p:attrName>
                                          <p:attrName>ppt_y</p:attrName>
                                        </p:attrNameLst>
                                      </p:cBhvr>
                                      <p:rCtr x="0" y="3495"/>
                                    </p:animMotion>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9"/>
                                        </p:tgtEl>
                                      </p:cBhvr>
                                    </p:animEffect>
                                    <p:set>
                                      <p:cBhvr>
                                        <p:cTn id="121" dur="1" fill="hold">
                                          <p:stCondLst>
                                            <p:cond delay="499"/>
                                          </p:stCondLst>
                                        </p:cTn>
                                        <p:tgtEl>
                                          <p:spTgt spid="9"/>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14"/>
                                        </p:tgtEl>
                                      </p:cBhvr>
                                    </p:animEffect>
                                    <p:set>
                                      <p:cBhvr>
                                        <p:cTn id="124" dur="1" fill="hold">
                                          <p:stCondLst>
                                            <p:cond delay="499"/>
                                          </p:stCondLst>
                                        </p:cTn>
                                        <p:tgtEl>
                                          <p:spTgt spid="1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7"/>
                                        </p:tgtEl>
                                      </p:cBhvr>
                                    </p:animEffect>
                                    <p:set>
                                      <p:cBhvr>
                                        <p:cTn id="127" dur="1" fill="hold">
                                          <p:stCondLst>
                                            <p:cond delay="499"/>
                                          </p:stCondLst>
                                        </p:cTn>
                                        <p:tgtEl>
                                          <p:spTgt spid="17"/>
                                        </p:tgtEl>
                                        <p:attrNameLst>
                                          <p:attrName>style.visibility</p:attrName>
                                        </p:attrNameLst>
                                      </p:cBhvr>
                                      <p:to>
                                        <p:strVal val="hidden"/>
                                      </p:to>
                                    </p:set>
                                  </p:childTnLst>
                                </p:cTn>
                              </p:par>
                              <p:par>
                                <p:cTn id="128" presetID="10" presetClass="exit" presetSubtype="0" fill="hold" grpId="3" nodeType="withEffect">
                                  <p:stCondLst>
                                    <p:cond delay="0"/>
                                  </p:stCondLst>
                                  <p:childTnLst>
                                    <p:animEffect transition="out" filter="fade">
                                      <p:cBhvr>
                                        <p:cTn id="129" dur="500"/>
                                        <p:tgtEl>
                                          <p:spTgt spid="18"/>
                                        </p:tgtEl>
                                      </p:cBhvr>
                                    </p:animEffect>
                                    <p:set>
                                      <p:cBhvr>
                                        <p:cTn id="130"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P spid="8" grpId="1" animBg="1"/>
      <p:bldP spid="9" grpId="0" animBg="1"/>
      <p:bldP spid="9" grpId="1" animBg="1"/>
      <p:bldP spid="10" grpId="0"/>
      <p:bldP spid="11" grpId="0"/>
      <p:bldP spid="12" grpId="0"/>
      <p:bldP spid="13" grpId="0"/>
      <p:bldP spid="14" grpId="0"/>
      <p:bldP spid="14" grpId="1"/>
      <p:bldP spid="18" grpId="0"/>
      <p:bldP spid="18" grpId="1"/>
      <p:bldP spid="18" grpId="2"/>
      <p:bldP spid="18" grpId="3"/>
      <p:bldP spid="23" grpId="0" animBg="1"/>
      <p:bldP spid="5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Introduction of Pointer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Section-9</a:t>
            </a:r>
          </a:p>
        </p:txBody>
      </p:sp>
    </p:spTree>
    <p:extLst>
      <p:ext uri="{BB962C8B-B14F-4D97-AF65-F5344CB8AC3E}">
        <p14:creationId xmlns:p14="http://schemas.microsoft.com/office/powerpoint/2010/main" val="495136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Pointer</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US" dirty="0"/>
              <a:t>A pointer is a variable that contains the </a:t>
            </a:r>
            <a:r>
              <a:rPr lang="en-US" dirty="0">
                <a:solidFill>
                  <a:srgbClr val="C00000"/>
                </a:solidFill>
              </a:rPr>
              <a:t>address or location of another variable. </a:t>
            </a:r>
          </a:p>
          <a:p>
            <a:r>
              <a:rPr lang="en-US" dirty="0"/>
              <a:t>Pointer is a </a:t>
            </a:r>
            <a:r>
              <a:rPr lang="en-US" dirty="0">
                <a:solidFill>
                  <a:srgbClr val="1D6FA9"/>
                </a:solidFill>
              </a:rPr>
              <a:t>derived data type </a:t>
            </a:r>
            <a:r>
              <a:rPr lang="en-US" dirty="0"/>
              <a:t>in C. </a:t>
            </a:r>
          </a:p>
          <a:p>
            <a:r>
              <a:rPr lang="en-US" dirty="0"/>
              <a:t>Pointer contains </a:t>
            </a:r>
            <a:r>
              <a:rPr lang="en-US" dirty="0">
                <a:solidFill>
                  <a:srgbClr val="C00000"/>
                </a:solidFill>
              </a:rPr>
              <a:t>memory address as their value</a:t>
            </a:r>
            <a:r>
              <a:rPr lang="en-US" dirty="0"/>
              <a:t>, so it can also be used to access and manipulate data stored in memory. </a:t>
            </a:r>
          </a:p>
          <a:p>
            <a:pPr marL="0" indent="0">
              <a:buNone/>
            </a:pPr>
            <a:r>
              <a:rPr lang="en-US" b="1" dirty="0"/>
              <a:t>Example:</a:t>
            </a:r>
          </a:p>
          <a:p>
            <a:pPr marL="544512" lvl="1" indent="0">
              <a:spcBef>
                <a:spcPts val="300"/>
              </a:spcBef>
              <a:buNone/>
            </a:pPr>
            <a:r>
              <a:rPr lang="en-US" sz="2400" dirty="0"/>
              <a:t>void  main() </a:t>
            </a:r>
          </a:p>
          <a:p>
            <a:pPr marL="544512" lvl="1" indent="0">
              <a:spcBef>
                <a:spcPts val="300"/>
              </a:spcBef>
              <a:buNone/>
            </a:pPr>
            <a:r>
              <a:rPr lang="en-US" sz="2400" dirty="0"/>
              <a:t>{ </a:t>
            </a:r>
          </a:p>
          <a:p>
            <a:pPr marL="877887" lvl="2" indent="0">
              <a:spcBef>
                <a:spcPts val="300"/>
              </a:spcBef>
              <a:buNone/>
            </a:pPr>
            <a:r>
              <a:rPr lang="en-US" sz="2400" dirty="0"/>
              <a:t>int  </a:t>
            </a:r>
            <a:r>
              <a:rPr lang="en-US" sz="2400" dirty="0">
                <a:solidFill>
                  <a:srgbClr val="1D6FA9"/>
                </a:solidFill>
              </a:rPr>
              <a:t>a = 10, </a:t>
            </a:r>
            <a:r>
              <a:rPr lang="en-US" sz="2400" b="1" dirty="0">
                <a:solidFill>
                  <a:srgbClr val="C00000"/>
                </a:solidFill>
              </a:rPr>
              <a:t>*</a:t>
            </a:r>
            <a:r>
              <a:rPr lang="en-US" sz="2400" dirty="0">
                <a:solidFill>
                  <a:srgbClr val="1D6FA9"/>
                </a:solidFill>
              </a:rPr>
              <a:t>p</a:t>
            </a:r>
            <a:r>
              <a:rPr lang="en-US" sz="2400" dirty="0"/>
              <a:t>; </a:t>
            </a:r>
          </a:p>
          <a:p>
            <a:pPr marL="877887" lvl="2" indent="0">
              <a:spcBef>
                <a:spcPts val="300"/>
              </a:spcBef>
              <a:buNone/>
            </a:pPr>
            <a:r>
              <a:rPr lang="en-US" sz="2400" dirty="0">
                <a:solidFill>
                  <a:srgbClr val="0070C0"/>
                </a:solidFill>
              </a:rPr>
              <a:t>p</a:t>
            </a:r>
            <a:r>
              <a:rPr lang="en-US" sz="2400" dirty="0"/>
              <a:t> = </a:t>
            </a:r>
            <a:r>
              <a:rPr lang="en-US" sz="2400" b="1" dirty="0">
                <a:solidFill>
                  <a:srgbClr val="C00000"/>
                </a:solidFill>
              </a:rPr>
              <a:t>&amp;</a:t>
            </a:r>
            <a:r>
              <a:rPr lang="en-US" sz="2400" dirty="0">
                <a:solidFill>
                  <a:srgbClr val="1D6FA9"/>
                </a:solidFill>
              </a:rPr>
              <a:t>a</a:t>
            </a:r>
            <a:r>
              <a:rPr lang="en-US" sz="2400" dirty="0"/>
              <a:t>; </a:t>
            </a:r>
          </a:p>
          <a:p>
            <a:pPr marL="877887" lvl="2" indent="0">
              <a:spcBef>
                <a:spcPts val="300"/>
              </a:spcBef>
              <a:buNone/>
            </a:pPr>
            <a:r>
              <a:rPr lang="en-US" sz="2400" dirty="0" err="1"/>
              <a:t>printf</a:t>
            </a:r>
            <a:r>
              <a:rPr lang="en-US" sz="2400" dirty="0"/>
              <a:t>(“%d %d %d”, </a:t>
            </a:r>
            <a:r>
              <a:rPr lang="en-US" sz="2400" b="1" dirty="0">
                <a:solidFill>
                  <a:srgbClr val="1D6FA9"/>
                </a:solidFill>
              </a:rPr>
              <a:t>a</a:t>
            </a:r>
            <a:r>
              <a:rPr lang="en-US" sz="2400" dirty="0"/>
              <a:t>, </a:t>
            </a:r>
            <a:r>
              <a:rPr lang="en-US" sz="2400" b="1" dirty="0">
                <a:solidFill>
                  <a:srgbClr val="0070C0"/>
                </a:solidFill>
              </a:rPr>
              <a:t>p</a:t>
            </a:r>
            <a:r>
              <a:rPr lang="en-US" sz="2400" dirty="0"/>
              <a:t>, </a:t>
            </a:r>
            <a:r>
              <a:rPr lang="en-US" sz="2400" b="1" dirty="0">
                <a:solidFill>
                  <a:srgbClr val="C00000"/>
                </a:solidFill>
              </a:rPr>
              <a:t>*</a:t>
            </a:r>
            <a:r>
              <a:rPr lang="en-US" sz="2400" b="1" dirty="0">
                <a:solidFill>
                  <a:srgbClr val="0070C0"/>
                </a:solidFill>
              </a:rPr>
              <a:t>p</a:t>
            </a:r>
            <a:r>
              <a:rPr lang="en-US" sz="2400" dirty="0"/>
              <a:t>); </a:t>
            </a:r>
          </a:p>
          <a:p>
            <a:pPr marL="877887" lvl="2" indent="0">
              <a:buNone/>
            </a:pPr>
            <a:r>
              <a:rPr lang="en-US" sz="2400" dirty="0"/>
              <a:t> </a:t>
            </a:r>
            <a:r>
              <a:rPr lang="en-US" sz="2400" b="1" dirty="0">
                <a:solidFill>
                  <a:srgbClr val="C00000"/>
                </a:solidFill>
              </a:rPr>
              <a:t>OR</a:t>
            </a:r>
            <a:r>
              <a:rPr lang="en-US" sz="2400" b="1" dirty="0">
                <a:solidFill>
                  <a:schemeClr val="accent6"/>
                </a:solidFill>
              </a:rPr>
              <a:t>  </a:t>
            </a:r>
          </a:p>
          <a:p>
            <a:pPr marL="877887" lvl="2" indent="0">
              <a:spcBef>
                <a:spcPts val="300"/>
              </a:spcBef>
              <a:buNone/>
            </a:pPr>
            <a:r>
              <a:rPr lang="en-US" sz="2400" dirty="0" err="1"/>
              <a:t>printf</a:t>
            </a:r>
            <a:r>
              <a:rPr lang="en-US" sz="2400" dirty="0"/>
              <a:t>(“%d %d %d”, </a:t>
            </a:r>
            <a:r>
              <a:rPr lang="en-US" sz="2400" b="1" dirty="0">
                <a:solidFill>
                  <a:schemeClr val="accent6"/>
                </a:solidFill>
              </a:rPr>
              <a:t>a</a:t>
            </a:r>
            <a:r>
              <a:rPr lang="en-US" sz="2400" dirty="0"/>
              <a:t>, </a:t>
            </a:r>
            <a:r>
              <a:rPr lang="en-US" sz="2400" b="1" dirty="0">
                <a:solidFill>
                  <a:srgbClr val="0070C0"/>
                </a:solidFill>
              </a:rPr>
              <a:t>p</a:t>
            </a:r>
            <a:r>
              <a:rPr lang="en-US" sz="2400" dirty="0"/>
              <a:t>, </a:t>
            </a:r>
            <a:r>
              <a:rPr lang="en-US" sz="2400" dirty="0">
                <a:solidFill>
                  <a:srgbClr val="C00000"/>
                </a:solidFill>
              </a:rPr>
              <a:t>*</a:t>
            </a:r>
            <a:r>
              <a:rPr lang="en-US" sz="2400" dirty="0">
                <a:solidFill>
                  <a:srgbClr val="0070C0"/>
                </a:solidFill>
              </a:rPr>
              <a:t>(</a:t>
            </a:r>
            <a:r>
              <a:rPr lang="en-US" sz="2400" dirty="0">
                <a:solidFill>
                  <a:srgbClr val="C00000"/>
                </a:solidFill>
              </a:rPr>
              <a:t>&amp;</a:t>
            </a:r>
            <a:r>
              <a:rPr lang="en-US" sz="2400" dirty="0">
                <a:solidFill>
                  <a:srgbClr val="0070C0"/>
                </a:solidFill>
              </a:rPr>
              <a:t>a)</a:t>
            </a:r>
            <a:r>
              <a:rPr lang="en-US" sz="2400" dirty="0"/>
              <a:t>);  </a:t>
            </a:r>
          </a:p>
          <a:p>
            <a:pPr marL="544512" lvl="1" indent="0">
              <a:spcBef>
                <a:spcPts val="300"/>
              </a:spcBef>
              <a:buNone/>
            </a:pPr>
            <a:r>
              <a:rPr lang="en-US" sz="2400" dirty="0"/>
              <a:t>} </a:t>
            </a:r>
          </a:p>
          <a:p>
            <a:pPr marL="0" indent="0">
              <a:spcBef>
                <a:spcPts val="300"/>
              </a:spcBef>
              <a:buNone/>
            </a:pPr>
            <a:r>
              <a:rPr lang="en-US" b="1" dirty="0"/>
              <a:t>Output:</a:t>
            </a:r>
          </a:p>
        </p:txBody>
      </p:sp>
      <p:sp>
        <p:nvSpPr>
          <p:cNvPr id="21" name="Rectangle 20"/>
          <p:cNvSpPr/>
          <p:nvPr/>
        </p:nvSpPr>
        <p:spPr>
          <a:xfrm>
            <a:off x="4405899" y="2768845"/>
            <a:ext cx="7588879" cy="1136399"/>
          </a:xfrm>
          <a:prstGeom prst="rect">
            <a:avLst/>
          </a:prstGeom>
          <a:solidFill>
            <a:schemeClr val="tx1">
              <a:lumMod val="10000"/>
              <a:lumOff val="90000"/>
            </a:schemeClr>
          </a:solidFill>
          <a:ln w="2540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rgbClr val="0070C0"/>
              </a:solidFill>
            </a:endParaRPr>
          </a:p>
        </p:txBody>
      </p:sp>
      <p:sp>
        <p:nvSpPr>
          <p:cNvPr id="22" name="TextBox 21"/>
          <p:cNvSpPr txBox="1"/>
          <p:nvPr/>
        </p:nvSpPr>
        <p:spPr>
          <a:xfrm>
            <a:off x="610860" y="6226650"/>
            <a:ext cx="463588" cy="430887"/>
          </a:xfrm>
          <a:prstGeom prst="rect">
            <a:avLst/>
          </a:prstGeom>
          <a:noFill/>
        </p:spPr>
        <p:txBody>
          <a:bodyPr wrap="none" rtlCol="0">
            <a:spAutoFit/>
          </a:bodyPr>
          <a:lstStyle/>
          <a:p>
            <a:r>
              <a:rPr lang="en-US" sz="2200" dirty="0"/>
              <a:t>10</a:t>
            </a:r>
          </a:p>
        </p:txBody>
      </p:sp>
      <p:sp>
        <p:nvSpPr>
          <p:cNvPr id="23" name="TextBox 22"/>
          <p:cNvSpPr txBox="1"/>
          <p:nvPr/>
        </p:nvSpPr>
        <p:spPr>
          <a:xfrm>
            <a:off x="1074448" y="6226650"/>
            <a:ext cx="742511" cy="430887"/>
          </a:xfrm>
          <a:prstGeom prst="rect">
            <a:avLst/>
          </a:prstGeom>
          <a:noFill/>
        </p:spPr>
        <p:txBody>
          <a:bodyPr wrap="none" rtlCol="0">
            <a:spAutoFit/>
          </a:bodyPr>
          <a:lstStyle/>
          <a:p>
            <a:r>
              <a:rPr lang="en-US" sz="2200" dirty="0"/>
              <a:t>5000</a:t>
            </a:r>
          </a:p>
        </p:txBody>
      </p:sp>
      <p:sp>
        <p:nvSpPr>
          <p:cNvPr id="24" name="TextBox 23"/>
          <p:cNvSpPr txBox="1"/>
          <p:nvPr/>
        </p:nvSpPr>
        <p:spPr>
          <a:xfrm>
            <a:off x="1811364" y="6226650"/>
            <a:ext cx="463588" cy="430887"/>
          </a:xfrm>
          <a:prstGeom prst="rect">
            <a:avLst/>
          </a:prstGeom>
          <a:noFill/>
        </p:spPr>
        <p:txBody>
          <a:bodyPr wrap="none" rtlCol="0">
            <a:spAutoFit/>
          </a:bodyPr>
          <a:lstStyle/>
          <a:p>
            <a:r>
              <a:rPr lang="en-US" sz="2200" dirty="0"/>
              <a:t>10</a:t>
            </a:r>
          </a:p>
        </p:txBody>
      </p:sp>
      <p:sp>
        <p:nvSpPr>
          <p:cNvPr id="25" name="TextBox 24"/>
          <p:cNvSpPr txBox="1"/>
          <p:nvPr/>
        </p:nvSpPr>
        <p:spPr>
          <a:xfrm>
            <a:off x="4507029" y="2802549"/>
            <a:ext cx="7601761" cy="584775"/>
          </a:xfrm>
          <a:prstGeom prst="rect">
            <a:avLst/>
          </a:prstGeom>
          <a:noFill/>
        </p:spPr>
        <p:txBody>
          <a:bodyPr wrap="none" rtlCol="0">
            <a:spAutoFit/>
          </a:bodyPr>
          <a:lstStyle/>
          <a:p>
            <a:r>
              <a:rPr lang="en-US" sz="3200" b="1" dirty="0">
                <a:solidFill>
                  <a:srgbClr val="C00000"/>
                </a:solidFill>
              </a:rPr>
              <a:t>*</a:t>
            </a:r>
            <a:r>
              <a:rPr lang="en-US" sz="2400" dirty="0"/>
              <a:t> Dereferencing Operator means </a:t>
            </a:r>
            <a:r>
              <a:rPr lang="en-US" sz="2400" b="1" dirty="0">
                <a:solidFill>
                  <a:srgbClr val="C00000"/>
                </a:solidFill>
              </a:rPr>
              <a:t>Value at Particular Address</a:t>
            </a:r>
          </a:p>
        </p:txBody>
      </p:sp>
      <p:sp>
        <p:nvSpPr>
          <p:cNvPr id="26" name="TextBox 25"/>
          <p:cNvSpPr txBox="1"/>
          <p:nvPr/>
        </p:nvSpPr>
        <p:spPr>
          <a:xfrm>
            <a:off x="4461509" y="3255370"/>
            <a:ext cx="6462025" cy="584775"/>
          </a:xfrm>
          <a:prstGeom prst="rect">
            <a:avLst/>
          </a:prstGeom>
          <a:noFill/>
        </p:spPr>
        <p:txBody>
          <a:bodyPr wrap="none" rtlCol="0">
            <a:spAutoFit/>
          </a:bodyPr>
          <a:lstStyle/>
          <a:p>
            <a:r>
              <a:rPr lang="en-US" sz="3200" b="1" dirty="0">
                <a:solidFill>
                  <a:srgbClr val="C00000"/>
                </a:solidFill>
              </a:rPr>
              <a:t>&amp;</a:t>
            </a:r>
            <a:r>
              <a:rPr lang="en-US" sz="2400" dirty="0"/>
              <a:t> Referencing Operator means </a:t>
            </a:r>
            <a:r>
              <a:rPr lang="en-US" sz="2400" b="1" dirty="0">
                <a:solidFill>
                  <a:srgbClr val="0070C0"/>
                </a:solidFill>
              </a:rPr>
              <a:t>Address of Variable</a:t>
            </a:r>
          </a:p>
        </p:txBody>
      </p:sp>
      <p:sp>
        <p:nvSpPr>
          <p:cNvPr id="15" name="Rectangle 14">
            <a:extLst>
              <a:ext uri="{FF2B5EF4-FFF2-40B4-BE49-F238E27FC236}">
                <a16:creationId xmlns:a16="http://schemas.microsoft.com/office/drawing/2014/main" id="{BBE9BC01-EF9B-FB51-BC33-EE24E27CE13F}"/>
              </a:ext>
            </a:extLst>
          </p:cNvPr>
          <p:cNvSpPr/>
          <p:nvPr/>
        </p:nvSpPr>
        <p:spPr>
          <a:xfrm>
            <a:off x="5074405" y="4126471"/>
            <a:ext cx="4679576" cy="1762886"/>
          </a:xfrm>
          <a:prstGeom prst="rect">
            <a:avLst/>
          </a:prstGeom>
          <a:noFill/>
          <a:ln w="25400">
            <a:solidFill>
              <a:srgbClr val="1D6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D37346-B6F7-9686-3749-15365CE629BD}"/>
              </a:ext>
            </a:extLst>
          </p:cNvPr>
          <p:cNvSpPr/>
          <p:nvPr/>
        </p:nvSpPr>
        <p:spPr>
          <a:xfrm>
            <a:off x="5056478" y="4126471"/>
            <a:ext cx="4716000" cy="452821"/>
          </a:xfrm>
          <a:prstGeom prst="rect">
            <a:avLst/>
          </a:prstGeom>
          <a:solidFill>
            <a:srgbClr val="1D6F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ED94B35-A7BD-1238-0B10-F0557ADF22BC}"/>
              </a:ext>
            </a:extLst>
          </p:cNvPr>
          <p:cNvSpPr txBox="1"/>
          <p:nvPr/>
        </p:nvSpPr>
        <p:spPr>
          <a:xfrm>
            <a:off x="5091899" y="4125169"/>
            <a:ext cx="1122423" cy="430887"/>
          </a:xfrm>
          <a:prstGeom prst="rect">
            <a:avLst/>
          </a:prstGeom>
          <a:noFill/>
        </p:spPr>
        <p:txBody>
          <a:bodyPr wrap="none" rtlCol="0">
            <a:spAutoFit/>
          </a:bodyPr>
          <a:lstStyle/>
          <a:p>
            <a:r>
              <a:rPr lang="en-US" sz="2200" b="1" dirty="0">
                <a:solidFill>
                  <a:schemeClr val="bg1"/>
                </a:solidFill>
              </a:rPr>
              <a:t>Variable</a:t>
            </a:r>
          </a:p>
        </p:txBody>
      </p:sp>
      <p:sp>
        <p:nvSpPr>
          <p:cNvPr id="28" name="TextBox 27">
            <a:extLst>
              <a:ext uri="{FF2B5EF4-FFF2-40B4-BE49-F238E27FC236}">
                <a16:creationId xmlns:a16="http://schemas.microsoft.com/office/drawing/2014/main" id="{8CAEE309-A501-CE2E-08EB-74E8ECB95AD5}"/>
              </a:ext>
            </a:extLst>
          </p:cNvPr>
          <p:cNvSpPr txBox="1"/>
          <p:nvPr/>
        </p:nvSpPr>
        <p:spPr>
          <a:xfrm>
            <a:off x="6925182" y="4125169"/>
            <a:ext cx="825867" cy="430887"/>
          </a:xfrm>
          <a:prstGeom prst="rect">
            <a:avLst/>
          </a:prstGeom>
          <a:noFill/>
        </p:spPr>
        <p:txBody>
          <a:bodyPr wrap="none" rtlCol="0">
            <a:spAutoFit/>
          </a:bodyPr>
          <a:lstStyle/>
          <a:p>
            <a:r>
              <a:rPr lang="en-US" sz="2200" b="1" dirty="0">
                <a:solidFill>
                  <a:schemeClr val="bg1"/>
                </a:solidFill>
              </a:rPr>
              <a:t>Value</a:t>
            </a:r>
          </a:p>
        </p:txBody>
      </p:sp>
      <p:sp>
        <p:nvSpPr>
          <p:cNvPr id="29" name="TextBox 28">
            <a:extLst>
              <a:ext uri="{FF2B5EF4-FFF2-40B4-BE49-F238E27FC236}">
                <a16:creationId xmlns:a16="http://schemas.microsoft.com/office/drawing/2014/main" id="{111D6A5A-B612-3C61-7A03-A512DDEE4FD8}"/>
              </a:ext>
            </a:extLst>
          </p:cNvPr>
          <p:cNvSpPr txBox="1"/>
          <p:nvPr/>
        </p:nvSpPr>
        <p:spPr>
          <a:xfrm>
            <a:off x="8620043" y="4125169"/>
            <a:ext cx="1116011" cy="430887"/>
          </a:xfrm>
          <a:prstGeom prst="rect">
            <a:avLst/>
          </a:prstGeom>
          <a:noFill/>
        </p:spPr>
        <p:txBody>
          <a:bodyPr wrap="none" rtlCol="0">
            <a:spAutoFit/>
          </a:bodyPr>
          <a:lstStyle/>
          <a:p>
            <a:r>
              <a:rPr lang="en-US" sz="2200" b="1" dirty="0">
                <a:solidFill>
                  <a:schemeClr val="bg1"/>
                </a:solidFill>
              </a:rPr>
              <a:t>Address</a:t>
            </a:r>
          </a:p>
        </p:txBody>
      </p:sp>
      <p:sp>
        <p:nvSpPr>
          <p:cNvPr id="42" name="TextBox 41">
            <a:extLst>
              <a:ext uri="{FF2B5EF4-FFF2-40B4-BE49-F238E27FC236}">
                <a16:creationId xmlns:a16="http://schemas.microsoft.com/office/drawing/2014/main" id="{5C21A427-DD3A-2360-3928-90CFC02D2DB9}"/>
              </a:ext>
            </a:extLst>
          </p:cNvPr>
          <p:cNvSpPr txBox="1"/>
          <p:nvPr/>
        </p:nvSpPr>
        <p:spPr>
          <a:xfrm>
            <a:off x="5419654" y="4708300"/>
            <a:ext cx="319318" cy="430887"/>
          </a:xfrm>
          <a:prstGeom prst="rect">
            <a:avLst/>
          </a:prstGeom>
          <a:noFill/>
        </p:spPr>
        <p:txBody>
          <a:bodyPr wrap="none" rtlCol="0">
            <a:spAutoFit/>
          </a:bodyPr>
          <a:lstStyle/>
          <a:p>
            <a:r>
              <a:rPr lang="en-US" sz="2200" b="1" dirty="0">
                <a:solidFill>
                  <a:srgbClr val="C00000"/>
                </a:solidFill>
              </a:rPr>
              <a:t>a</a:t>
            </a:r>
          </a:p>
        </p:txBody>
      </p:sp>
      <p:sp>
        <p:nvSpPr>
          <p:cNvPr id="43" name="TextBox 42">
            <a:extLst>
              <a:ext uri="{FF2B5EF4-FFF2-40B4-BE49-F238E27FC236}">
                <a16:creationId xmlns:a16="http://schemas.microsoft.com/office/drawing/2014/main" id="{C17F2696-60FF-147B-45D8-7C01BAB3B945}"/>
              </a:ext>
            </a:extLst>
          </p:cNvPr>
          <p:cNvSpPr txBox="1"/>
          <p:nvPr/>
        </p:nvSpPr>
        <p:spPr>
          <a:xfrm>
            <a:off x="7118547" y="4708300"/>
            <a:ext cx="470000" cy="430887"/>
          </a:xfrm>
          <a:prstGeom prst="rect">
            <a:avLst/>
          </a:prstGeom>
          <a:noFill/>
        </p:spPr>
        <p:txBody>
          <a:bodyPr wrap="none" rtlCol="0">
            <a:spAutoFit/>
          </a:bodyPr>
          <a:lstStyle/>
          <a:p>
            <a:r>
              <a:rPr lang="en-US" sz="2200" b="1" dirty="0">
                <a:solidFill>
                  <a:srgbClr val="C00000"/>
                </a:solidFill>
              </a:rPr>
              <a:t>10</a:t>
            </a:r>
          </a:p>
        </p:txBody>
      </p:sp>
      <p:sp>
        <p:nvSpPr>
          <p:cNvPr id="44" name="TextBox 43">
            <a:extLst>
              <a:ext uri="{FF2B5EF4-FFF2-40B4-BE49-F238E27FC236}">
                <a16:creationId xmlns:a16="http://schemas.microsoft.com/office/drawing/2014/main" id="{FC95BBFB-B572-8D6A-18A8-9E6C5DC22B29}"/>
              </a:ext>
            </a:extLst>
          </p:cNvPr>
          <p:cNvSpPr txBox="1"/>
          <p:nvPr/>
        </p:nvSpPr>
        <p:spPr>
          <a:xfrm>
            <a:off x="8831335" y="4708300"/>
            <a:ext cx="755335" cy="430887"/>
          </a:xfrm>
          <a:prstGeom prst="rect">
            <a:avLst/>
          </a:prstGeom>
          <a:noFill/>
        </p:spPr>
        <p:txBody>
          <a:bodyPr wrap="none" rtlCol="0">
            <a:spAutoFit/>
          </a:bodyPr>
          <a:lstStyle/>
          <a:p>
            <a:r>
              <a:rPr lang="en-US" sz="2200" b="1" dirty="0">
                <a:solidFill>
                  <a:srgbClr val="C00000"/>
                </a:solidFill>
              </a:rPr>
              <a:t>5000</a:t>
            </a:r>
          </a:p>
        </p:txBody>
      </p:sp>
      <p:sp>
        <p:nvSpPr>
          <p:cNvPr id="45" name="TextBox 44">
            <a:extLst>
              <a:ext uri="{FF2B5EF4-FFF2-40B4-BE49-F238E27FC236}">
                <a16:creationId xmlns:a16="http://schemas.microsoft.com/office/drawing/2014/main" id="{0E3E392D-B78A-A001-E2D4-83F5E97F87AC}"/>
              </a:ext>
            </a:extLst>
          </p:cNvPr>
          <p:cNvSpPr txBox="1"/>
          <p:nvPr/>
        </p:nvSpPr>
        <p:spPr>
          <a:xfrm>
            <a:off x="5419654" y="5226497"/>
            <a:ext cx="324128" cy="430887"/>
          </a:xfrm>
          <a:prstGeom prst="rect">
            <a:avLst/>
          </a:prstGeom>
          <a:noFill/>
        </p:spPr>
        <p:txBody>
          <a:bodyPr wrap="none" rtlCol="0">
            <a:spAutoFit/>
          </a:bodyPr>
          <a:lstStyle/>
          <a:p>
            <a:r>
              <a:rPr lang="en-US" sz="2200" b="1" dirty="0">
                <a:solidFill>
                  <a:srgbClr val="0D7150"/>
                </a:solidFill>
              </a:rPr>
              <a:t>p</a:t>
            </a:r>
          </a:p>
        </p:txBody>
      </p:sp>
      <p:sp>
        <p:nvSpPr>
          <p:cNvPr id="46" name="TextBox 45">
            <a:extLst>
              <a:ext uri="{FF2B5EF4-FFF2-40B4-BE49-F238E27FC236}">
                <a16:creationId xmlns:a16="http://schemas.microsoft.com/office/drawing/2014/main" id="{5EA2FBE3-6358-A876-4DB3-C27031D2703D}"/>
              </a:ext>
            </a:extLst>
          </p:cNvPr>
          <p:cNvSpPr txBox="1"/>
          <p:nvPr/>
        </p:nvSpPr>
        <p:spPr>
          <a:xfrm>
            <a:off x="7004733" y="5226497"/>
            <a:ext cx="755335" cy="430887"/>
          </a:xfrm>
          <a:prstGeom prst="rect">
            <a:avLst/>
          </a:prstGeom>
          <a:noFill/>
        </p:spPr>
        <p:txBody>
          <a:bodyPr wrap="none" rtlCol="0">
            <a:spAutoFit/>
          </a:bodyPr>
          <a:lstStyle/>
          <a:p>
            <a:r>
              <a:rPr lang="en-US" sz="2200" b="1" dirty="0">
                <a:solidFill>
                  <a:srgbClr val="0D7150"/>
                </a:solidFill>
              </a:rPr>
              <a:t>5000</a:t>
            </a:r>
          </a:p>
        </p:txBody>
      </p:sp>
      <p:sp>
        <p:nvSpPr>
          <p:cNvPr id="47" name="TextBox 46">
            <a:extLst>
              <a:ext uri="{FF2B5EF4-FFF2-40B4-BE49-F238E27FC236}">
                <a16:creationId xmlns:a16="http://schemas.microsoft.com/office/drawing/2014/main" id="{BCFFD647-22B0-489B-4523-2C876A2D393D}"/>
              </a:ext>
            </a:extLst>
          </p:cNvPr>
          <p:cNvSpPr txBox="1"/>
          <p:nvPr/>
        </p:nvSpPr>
        <p:spPr>
          <a:xfrm>
            <a:off x="8831335" y="5226497"/>
            <a:ext cx="755335" cy="430887"/>
          </a:xfrm>
          <a:prstGeom prst="rect">
            <a:avLst/>
          </a:prstGeom>
          <a:noFill/>
        </p:spPr>
        <p:txBody>
          <a:bodyPr wrap="none" rtlCol="0">
            <a:spAutoFit/>
          </a:bodyPr>
          <a:lstStyle/>
          <a:p>
            <a:r>
              <a:rPr lang="en-US" sz="2200" b="1" dirty="0">
                <a:solidFill>
                  <a:srgbClr val="0D7150"/>
                </a:solidFill>
              </a:rPr>
              <a:t>5050</a:t>
            </a:r>
          </a:p>
        </p:txBody>
      </p:sp>
      <p:cxnSp>
        <p:nvCxnSpPr>
          <p:cNvPr id="48" name="Straight Connector 47">
            <a:extLst>
              <a:ext uri="{FF2B5EF4-FFF2-40B4-BE49-F238E27FC236}">
                <a16:creationId xmlns:a16="http://schemas.microsoft.com/office/drawing/2014/main" id="{8CEDD515-1C8C-A41A-1813-0968EF873FD3}"/>
              </a:ext>
            </a:extLst>
          </p:cNvPr>
          <p:cNvCxnSpPr/>
          <p:nvPr/>
        </p:nvCxnSpPr>
        <p:spPr>
          <a:xfrm>
            <a:off x="7799402" y="5413193"/>
            <a:ext cx="268433" cy="0"/>
          </a:xfrm>
          <a:prstGeom prst="line">
            <a:avLst/>
          </a:prstGeom>
          <a:ln w="25400">
            <a:solidFill>
              <a:srgbClr val="1D6FA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E6BAA36-5B21-3322-6B14-348FFB6AF1F5}"/>
              </a:ext>
            </a:extLst>
          </p:cNvPr>
          <p:cNvCxnSpPr/>
          <p:nvPr/>
        </p:nvCxnSpPr>
        <p:spPr>
          <a:xfrm flipV="1">
            <a:off x="8067835" y="4917497"/>
            <a:ext cx="0" cy="504000"/>
          </a:xfrm>
          <a:prstGeom prst="line">
            <a:avLst/>
          </a:prstGeom>
          <a:ln w="25400">
            <a:solidFill>
              <a:srgbClr val="1D6FA9"/>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B82FBFE-6829-A19B-ECD3-F8B9743CD00C}"/>
              </a:ext>
            </a:extLst>
          </p:cNvPr>
          <p:cNvCxnSpPr/>
          <p:nvPr/>
        </p:nvCxnSpPr>
        <p:spPr>
          <a:xfrm flipH="1">
            <a:off x="7588547" y="4916989"/>
            <a:ext cx="494786" cy="0"/>
          </a:xfrm>
          <a:prstGeom prst="straightConnector1">
            <a:avLst/>
          </a:prstGeom>
          <a:ln w="25400">
            <a:solidFill>
              <a:srgbClr val="1D6FA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32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92" dur="500" autoRev="1" fill="remove"/>
                                        <p:tgtEl>
                                          <p:spTgt spid="43"/>
                                        </p:tgtEl>
                                        <p:attrNameLst>
                                          <p:attrName>style.color</p:attrName>
                                        </p:attrNameLst>
                                      </p:cBhvr>
                                      <p:to>
                                        <a:schemeClr val="bg1"/>
                                      </p:to>
                                    </p:animClr>
                                    <p:animClr clrSpc="rgb" dir="cw">
                                      <p:cBhvr>
                                        <p:cTn id="93" dur="500" autoRev="1" fill="remove"/>
                                        <p:tgtEl>
                                          <p:spTgt spid="43"/>
                                        </p:tgtEl>
                                        <p:attrNameLst>
                                          <p:attrName>fillcolor</p:attrName>
                                        </p:attrNameLst>
                                      </p:cBhvr>
                                      <p:to>
                                        <a:schemeClr val="bg1"/>
                                      </p:to>
                                    </p:animClr>
                                    <p:set>
                                      <p:cBhvr>
                                        <p:cTn id="94" dur="500" autoRev="1" fill="remove"/>
                                        <p:tgtEl>
                                          <p:spTgt spid="43"/>
                                        </p:tgtEl>
                                        <p:attrNameLst>
                                          <p:attrName>fill.type</p:attrName>
                                        </p:attrNameLst>
                                      </p:cBhvr>
                                      <p:to>
                                        <p:strVal val="solid"/>
                                      </p:to>
                                    </p:set>
                                    <p:set>
                                      <p:cBhvr>
                                        <p:cTn id="95" dur="500" autoRev="1" fill="remove"/>
                                        <p:tgtEl>
                                          <p:spTgt spid="43"/>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03" dur="500" autoRev="1" fill="remove"/>
                                        <p:tgtEl>
                                          <p:spTgt spid="46"/>
                                        </p:tgtEl>
                                        <p:attrNameLst>
                                          <p:attrName>style.color</p:attrName>
                                        </p:attrNameLst>
                                      </p:cBhvr>
                                      <p:to>
                                        <a:schemeClr val="bg1"/>
                                      </p:to>
                                    </p:animClr>
                                    <p:animClr clrSpc="rgb" dir="cw">
                                      <p:cBhvr>
                                        <p:cTn id="104" dur="500" autoRev="1" fill="remove"/>
                                        <p:tgtEl>
                                          <p:spTgt spid="46"/>
                                        </p:tgtEl>
                                        <p:attrNameLst>
                                          <p:attrName>fillcolor</p:attrName>
                                        </p:attrNameLst>
                                      </p:cBhvr>
                                      <p:to>
                                        <a:schemeClr val="bg1"/>
                                      </p:to>
                                    </p:animClr>
                                    <p:set>
                                      <p:cBhvr>
                                        <p:cTn id="105" dur="500" autoRev="1" fill="remove"/>
                                        <p:tgtEl>
                                          <p:spTgt spid="46"/>
                                        </p:tgtEl>
                                        <p:attrNameLst>
                                          <p:attrName>fill.type</p:attrName>
                                        </p:attrNameLst>
                                      </p:cBhvr>
                                      <p:to>
                                        <p:strVal val="solid"/>
                                      </p:to>
                                    </p:set>
                                    <p:set>
                                      <p:cBhvr>
                                        <p:cTn id="106" dur="500" autoRev="1" fill="remove"/>
                                        <p:tgtEl>
                                          <p:spTgt spid="46"/>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14" dur="500" autoRev="1" fill="remove"/>
                                        <p:tgtEl>
                                          <p:spTgt spid="46"/>
                                        </p:tgtEl>
                                        <p:attrNameLst>
                                          <p:attrName>style.color</p:attrName>
                                        </p:attrNameLst>
                                      </p:cBhvr>
                                      <p:to>
                                        <a:schemeClr val="bg1"/>
                                      </p:to>
                                    </p:animClr>
                                    <p:animClr clrSpc="rgb" dir="cw">
                                      <p:cBhvr>
                                        <p:cTn id="115" dur="500" autoRev="1" fill="remove"/>
                                        <p:tgtEl>
                                          <p:spTgt spid="46"/>
                                        </p:tgtEl>
                                        <p:attrNameLst>
                                          <p:attrName>fillcolor</p:attrName>
                                        </p:attrNameLst>
                                      </p:cBhvr>
                                      <p:to>
                                        <a:schemeClr val="bg1"/>
                                      </p:to>
                                    </p:animClr>
                                    <p:set>
                                      <p:cBhvr>
                                        <p:cTn id="116" dur="500" autoRev="1" fill="remove"/>
                                        <p:tgtEl>
                                          <p:spTgt spid="46"/>
                                        </p:tgtEl>
                                        <p:attrNameLst>
                                          <p:attrName>fill.type</p:attrName>
                                        </p:attrNameLst>
                                      </p:cBhvr>
                                      <p:to>
                                        <p:strVal val="solid"/>
                                      </p:to>
                                    </p:set>
                                    <p:set>
                                      <p:cBhvr>
                                        <p:cTn id="117" dur="500" autoRev="1" fill="remove"/>
                                        <p:tgtEl>
                                          <p:spTgt spid="46"/>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4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49"/>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5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15" grpId="0" animBg="1"/>
      <p:bldP spid="17" grpId="0" animBg="1"/>
      <p:bldP spid="19" grpId="0"/>
      <p:bldP spid="28" grpId="0"/>
      <p:bldP spid="29" grpId="0"/>
      <p:bldP spid="42" grpId="0"/>
      <p:bldP spid="43" grpId="0"/>
      <p:bldP spid="43" grpId="1"/>
      <p:bldP spid="44" grpId="0"/>
      <p:bldP spid="45" grpId="0"/>
      <p:bldP spid="46" grpId="0"/>
      <p:bldP spid="46" grpId="1"/>
      <p:bldP spid="46" grpId="2"/>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Introduction of String</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Section-10</a:t>
            </a:r>
          </a:p>
        </p:txBody>
      </p:sp>
    </p:spTree>
    <p:extLst>
      <p:ext uri="{BB962C8B-B14F-4D97-AF65-F5344CB8AC3E}">
        <p14:creationId xmlns:p14="http://schemas.microsoft.com/office/powerpoint/2010/main" val="445914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String</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IN" dirty="0"/>
              <a:t>A string</a:t>
            </a:r>
            <a:r>
              <a:rPr lang="en-IN" dirty="0">
                <a:solidFill>
                  <a:srgbClr val="0070C0"/>
                </a:solidFill>
              </a:rPr>
              <a:t> </a:t>
            </a:r>
            <a:r>
              <a:rPr lang="en-IN" dirty="0"/>
              <a:t>is an </a:t>
            </a:r>
            <a:r>
              <a:rPr lang="en-IN" dirty="0">
                <a:solidFill>
                  <a:srgbClr val="1D6FA9"/>
                </a:solidFill>
              </a:rPr>
              <a:t>array of characters.</a:t>
            </a:r>
          </a:p>
          <a:p>
            <a:r>
              <a:rPr lang="en-IN" dirty="0"/>
              <a:t>It is define as number of characters written in </a:t>
            </a:r>
            <a:r>
              <a:rPr lang="en-IN" dirty="0">
                <a:solidFill>
                  <a:srgbClr val="1D6FA9"/>
                </a:solidFill>
              </a:rPr>
              <a:t>double quotation.</a:t>
            </a:r>
          </a:p>
          <a:p>
            <a:pPr marL="282575" indent="0">
              <a:buNone/>
            </a:pPr>
            <a:r>
              <a:rPr lang="en-IN" dirty="0"/>
              <a:t>For example, </a:t>
            </a:r>
            <a:r>
              <a:rPr lang="en-IN" dirty="0">
                <a:solidFill>
                  <a:srgbClr val="C00000"/>
                </a:solidFill>
              </a:rPr>
              <a:t>s1 =  “Hi hello”</a:t>
            </a:r>
          </a:p>
          <a:p>
            <a:r>
              <a:rPr lang="en-IN" dirty="0"/>
              <a:t>Each string is terminated by the </a:t>
            </a:r>
            <a:r>
              <a:rPr lang="en-IN" b="1" dirty="0">
                <a:solidFill>
                  <a:srgbClr val="C00000"/>
                </a:solidFill>
              </a:rPr>
              <a:t>NULL</a:t>
            </a:r>
            <a:r>
              <a:rPr lang="en-IN" dirty="0"/>
              <a:t> character, which </a:t>
            </a:r>
            <a:r>
              <a:rPr lang="en-IN" dirty="0">
                <a:solidFill>
                  <a:srgbClr val="1D6FA9"/>
                </a:solidFill>
              </a:rPr>
              <a:t>indicates end of string.</a:t>
            </a:r>
          </a:p>
          <a:p>
            <a:r>
              <a:rPr lang="en-IN" dirty="0">
                <a:solidFill>
                  <a:srgbClr val="C00000"/>
                </a:solidFill>
              </a:rPr>
              <a:t>NULL</a:t>
            </a:r>
            <a:r>
              <a:rPr lang="en-IN" dirty="0"/>
              <a:t> character is denoted by the escape sequence </a:t>
            </a:r>
            <a:r>
              <a:rPr lang="en-IN" b="1" dirty="0">
                <a:solidFill>
                  <a:srgbClr val="1D6FA9"/>
                </a:solidFill>
              </a:rPr>
              <a:t>‘\0’</a:t>
            </a:r>
            <a:r>
              <a:rPr lang="en-IN" dirty="0"/>
              <a:t>.</a:t>
            </a:r>
          </a:p>
          <a:p>
            <a:r>
              <a:rPr lang="en-IN" dirty="0"/>
              <a:t>The </a:t>
            </a:r>
            <a:r>
              <a:rPr lang="en-IN" dirty="0">
                <a:solidFill>
                  <a:srgbClr val="C00000"/>
                </a:solidFill>
              </a:rPr>
              <a:t>NULL</a:t>
            </a:r>
            <a:r>
              <a:rPr lang="en-IN" dirty="0"/>
              <a:t> character is automatically </a:t>
            </a:r>
            <a:r>
              <a:rPr lang="en-IN" b="1" dirty="0"/>
              <a:t>appended</a:t>
            </a:r>
            <a:r>
              <a:rPr lang="en-IN" dirty="0"/>
              <a:t> at the end of the string.</a:t>
            </a:r>
          </a:p>
          <a:p>
            <a:r>
              <a:rPr lang="en-IN" dirty="0"/>
              <a:t>String can be made of using </a:t>
            </a:r>
            <a:r>
              <a:rPr lang="en-IN" dirty="0">
                <a:solidFill>
                  <a:srgbClr val="1D6FA9"/>
                </a:solidFill>
              </a:rPr>
              <a:t>alphabets, numeric, special characters </a:t>
            </a:r>
            <a:r>
              <a:rPr lang="en-IN" dirty="0"/>
              <a:t>etc.</a:t>
            </a:r>
          </a:p>
          <a:p>
            <a:r>
              <a:rPr lang="en-IN" dirty="0"/>
              <a:t>The string is declared as follows,</a:t>
            </a:r>
          </a:p>
          <a:p>
            <a:pPr marL="0" indent="0">
              <a:buNone/>
            </a:pPr>
            <a:r>
              <a:rPr lang="en-IN" dirty="0"/>
              <a:t>	</a:t>
            </a:r>
            <a:r>
              <a:rPr lang="en-IN" b="1" dirty="0"/>
              <a:t> </a:t>
            </a:r>
            <a:r>
              <a:rPr lang="en-IN" b="1" dirty="0">
                <a:solidFill>
                  <a:srgbClr val="C00000"/>
                </a:solidFill>
              </a:rPr>
              <a:t>char</a:t>
            </a:r>
            <a:r>
              <a:rPr lang="en-IN" b="1" dirty="0"/>
              <a:t>  </a:t>
            </a:r>
            <a:r>
              <a:rPr lang="en-IN" dirty="0"/>
              <a:t>s[</a:t>
            </a:r>
            <a:r>
              <a:rPr lang="en-IN" dirty="0">
                <a:solidFill>
                  <a:srgbClr val="1D6FA9"/>
                </a:solidFill>
              </a:rPr>
              <a:t>15</a:t>
            </a:r>
            <a:r>
              <a:rPr lang="en-IN" dirty="0"/>
              <a:t>]; </a:t>
            </a:r>
          </a:p>
          <a:p>
            <a:pPr lvl="1">
              <a:lnSpc>
                <a:spcPct val="110000"/>
              </a:lnSpc>
              <a:buFont typeface="Wingdings" panose="05000000000000000000" pitchFamily="2" charset="2"/>
              <a:buChar char="§"/>
            </a:pPr>
            <a:r>
              <a:rPr lang="en-IN" sz="2200" dirty="0"/>
              <a:t>Here, </a:t>
            </a:r>
            <a:r>
              <a:rPr lang="en-IN" sz="2200" b="1" dirty="0">
                <a:solidFill>
                  <a:srgbClr val="1D6FA9"/>
                </a:solidFill>
              </a:rPr>
              <a:t>s</a:t>
            </a:r>
            <a:r>
              <a:rPr lang="en-IN" sz="2200" dirty="0"/>
              <a:t> is a string name which can store maximum </a:t>
            </a:r>
            <a:r>
              <a:rPr lang="en-IN" sz="2200" b="1" dirty="0">
                <a:solidFill>
                  <a:srgbClr val="C00000"/>
                </a:solidFill>
              </a:rPr>
              <a:t>14</a:t>
            </a:r>
            <a:r>
              <a:rPr lang="en-IN" sz="2200" dirty="0">
                <a:solidFill>
                  <a:srgbClr val="0070C0"/>
                </a:solidFill>
              </a:rPr>
              <a:t> </a:t>
            </a:r>
            <a:r>
              <a:rPr lang="en-IN" sz="2200" dirty="0"/>
              <a:t>characters and </a:t>
            </a:r>
            <a:r>
              <a:rPr lang="en-IN" sz="2200" dirty="0">
                <a:solidFill>
                  <a:srgbClr val="C00000"/>
                </a:solidFill>
              </a:rPr>
              <a:t>one byte </a:t>
            </a:r>
            <a:r>
              <a:rPr lang="en-IN" sz="2200" dirty="0"/>
              <a:t>is reserved to store the </a:t>
            </a:r>
            <a:r>
              <a:rPr lang="en-IN" sz="2200" b="1" dirty="0">
                <a:solidFill>
                  <a:srgbClr val="1D6FA9"/>
                </a:solidFill>
              </a:rPr>
              <a:t>(‘\0’) NULL </a:t>
            </a:r>
            <a:r>
              <a:rPr lang="en-IN" sz="2200" dirty="0">
                <a:solidFill>
                  <a:srgbClr val="1D6FA9"/>
                </a:solidFill>
              </a:rPr>
              <a:t>character</a:t>
            </a:r>
            <a:r>
              <a:rPr lang="en-IN" sz="2200" dirty="0"/>
              <a:t> </a:t>
            </a:r>
            <a:r>
              <a:rPr lang="en-IN" sz="2200" dirty="0">
                <a:solidFill>
                  <a:srgbClr val="0070C0"/>
                </a:solidFill>
              </a:rPr>
              <a:t>at end of the string</a:t>
            </a:r>
            <a:r>
              <a:rPr lang="en-IN" sz="2200" dirty="0"/>
              <a:t>.</a:t>
            </a:r>
            <a:endParaRPr lang="en-US" sz="2200" dirty="0"/>
          </a:p>
        </p:txBody>
      </p:sp>
    </p:spTree>
    <p:extLst>
      <p:ext uri="{BB962C8B-B14F-4D97-AF65-F5344CB8AC3E}">
        <p14:creationId xmlns:p14="http://schemas.microsoft.com/office/powerpoint/2010/main" val="42492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String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r>
              <a:rPr lang="en-IN" dirty="0"/>
              <a:t>String can be initializes as below,</a:t>
            </a:r>
          </a:p>
          <a:p>
            <a:pPr marL="0" indent="0">
              <a:buNone/>
            </a:pPr>
            <a:r>
              <a:rPr lang="en-IN" dirty="0"/>
              <a:t>	</a:t>
            </a:r>
            <a:r>
              <a:rPr lang="en-IN" b="1" dirty="0">
                <a:solidFill>
                  <a:srgbClr val="C00000"/>
                </a:solidFill>
              </a:rPr>
              <a:t>char</a:t>
            </a:r>
            <a:r>
              <a:rPr lang="en-IN" b="1" dirty="0"/>
              <a:t> </a:t>
            </a:r>
            <a:r>
              <a:rPr lang="en-IN" dirty="0"/>
              <a:t>name[</a:t>
            </a:r>
            <a:r>
              <a:rPr lang="en-IN" dirty="0">
                <a:solidFill>
                  <a:srgbClr val="0070C0"/>
                </a:solidFill>
              </a:rPr>
              <a:t>4</a:t>
            </a:r>
            <a:r>
              <a:rPr lang="en-IN" dirty="0"/>
              <a:t>] = “</a:t>
            </a:r>
            <a:r>
              <a:rPr lang="en-IN" dirty="0" err="1"/>
              <a:t>xyz</a:t>
            </a:r>
            <a:r>
              <a:rPr lang="en-IN" dirty="0"/>
              <a:t>”;</a:t>
            </a:r>
          </a:p>
          <a:p>
            <a:pPr marL="0" indent="0">
              <a:buNone/>
            </a:pPr>
            <a:r>
              <a:rPr lang="en-IN" sz="2400" dirty="0"/>
              <a:t> 	</a:t>
            </a:r>
            <a:r>
              <a:rPr lang="en-IN" sz="2400" b="1" dirty="0">
                <a:solidFill>
                  <a:srgbClr val="C00000"/>
                </a:solidFill>
              </a:rPr>
              <a:t>char</a:t>
            </a:r>
            <a:r>
              <a:rPr lang="en-IN" sz="2400" b="1" dirty="0"/>
              <a:t> </a:t>
            </a:r>
            <a:r>
              <a:rPr lang="en-IN" sz="2400" dirty="0"/>
              <a:t>name[</a:t>
            </a:r>
            <a:r>
              <a:rPr lang="en-IN" sz="2400" dirty="0">
                <a:solidFill>
                  <a:srgbClr val="0070C0"/>
                </a:solidFill>
              </a:rPr>
              <a:t>4</a:t>
            </a:r>
            <a:r>
              <a:rPr lang="en-IN" sz="2400" dirty="0"/>
              <a:t>] = {‘x’</a:t>
            </a:r>
            <a:r>
              <a:rPr lang="en-IN" dirty="0"/>
              <a:t>, ‘</a:t>
            </a:r>
            <a:r>
              <a:rPr lang="en-IN" sz="2400" dirty="0"/>
              <a:t>y</a:t>
            </a:r>
            <a:r>
              <a:rPr lang="en-IN" dirty="0"/>
              <a:t>’, ‘</a:t>
            </a:r>
            <a:r>
              <a:rPr lang="en-IN" sz="2400" dirty="0"/>
              <a:t>z</a:t>
            </a:r>
            <a:r>
              <a:rPr lang="en-IN" dirty="0"/>
              <a:t>’</a:t>
            </a:r>
            <a:r>
              <a:rPr lang="en-IN" sz="2400" dirty="0"/>
              <a:t>};</a:t>
            </a:r>
          </a:p>
          <a:p>
            <a:pPr marL="900113" lvl="2" indent="0">
              <a:spcBef>
                <a:spcPts val="1000"/>
              </a:spcBef>
              <a:buNone/>
            </a:pPr>
            <a:r>
              <a:rPr lang="en-IN" sz="2400" b="1" dirty="0">
                <a:solidFill>
                  <a:srgbClr val="C00000"/>
                </a:solidFill>
              </a:rPr>
              <a:t>char</a:t>
            </a:r>
            <a:r>
              <a:rPr lang="en-IN" sz="2400" b="1" dirty="0"/>
              <a:t> </a:t>
            </a:r>
            <a:r>
              <a:rPr lang="en-IN" sz="2400" dirty="0"/>
              <a:t>name[] = “</a:t>
            </a:r>
            <a:r>
              <a:rPr lang="en-IN" sz="2400" dirty="0" err="1"/>
              <a:t>xyz</a:t>
            </a:r>
            <a:r>
              <a:rPr lang="en-IN" sz="2400" dirty="0"/>
              <a:t>”;</a:t>
            </a:r>
          </a:p>
          <a:p>
            <a:pPr marL="676275" lvl="2" indent="-342900">
              <a:spcBef>
                <a:spcPts val="1000"/>
              </a:spcBef>
            </a:pPr>
            <a:r>
              <a:rPr lang="en-IN" sz="2200" dirty="0"/>
              <a:t>Here, </a:t>
            </a:r>
            <a:r>
              <a:rPr lang="en-IN" sz="2200" dirty="0">
                <a:solidFill>
                  <a:srgbClr val="C00000"/>
                </a:solidFill>
              </a:rPr>
              <a:t>size is not compulsory </a:t>
            </a:r>
            <a:r>
              <a:rPr lang="en-IN" sz="2200" dirty="0"/>
              <a:t>and if not given compiler automatically computes it.</a:t>
            </a:r>
            <a:endParaRPr lang="en-IN" sz="2400" b="1" dirty="0"/>
          </a:p>
          <a:p>
            <a:pPr marL="0" indent="0">
              <a:buNone/>
            </a:pPr>
            <a:endParaRPr lang="en-IN" sz="2400" dirty="0"/>
          </a:p>
        </p:txBody>
      </p:sp>
    </p:spTree>
    <p:extLst>
      <p:ext uri="{BB962C8B-B14F-4D97-AF65-F5344CB8AC3E}">
        <p14:creationId xmlns:p14="http://schemas.microsoft.com/office/powerpoint/2010/main" val="273600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String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lvl="1" indent="0">
              <a:spcBef>
                <a:spcPts val="1000"/>
              </a:spcBef>
              <a:buNone/>
            </a:pPr>
            <a:r>
              <a:rPr lang="en-IN" sz="2400" b="1" dirty="0"/>
              <a:t>Read String</a:t>
            </a:r>
          </a:p>
          <a:p>
            <a:r>
              <a:rPr lang="en-IN" dirty="0"/>
              <a:t>There are two functions used to read a string from user:  </a:t>
            </a:r>
            <a:r>
              <a:rPr lang="en-IN" dirty="0" err="1">
                <a:solidFill>
                  <a:srgbClr val="C00000"/>
                </a:solidFill>
              </a:rPr>
              <a:t>scanf</a:t>
            </a:r>
            <a:r>
              <a:rPr lang="en-IN" dirty="0">
                <a:solidFill>
                  <a:srgbClr val="C00000"/>
                </a:solidFill>
              </a:rPr>
              <a:t>() </a:t>
            </a:r>
            <a:r>
              <a:rPr lang="en-IN" dirty="0"/>
              <a:t>and </a:t>
            </a:r>
            <a:r>
              <a:rPr lang="en-IN" dirty="0">
                <a:solidFill>
                  <a:srgbClr val="C00000"/>
                </a:solidFill>
              </a:rPr>
              <a:t>gets()</a:t>
            </a:r>
          </a:p>
          <a:p>
            <a:r>
              <a:rPr lang="en-IN" dirty="0"/>
              <a:t>The major difference between them is </a:t>
            </a:r>
            <a:r>
              <a:rPr lang="en-IN" dirty="0" err="1">
                <a:solidFill>
                  <a:srgbClr val="0070C0"/>
                </a:solidFill>
              </a:rPr>
              <a:t>scanf</a:t>
            </a:r>
            <a:r>
              <a:rPr lang="en-IN" dirty="0">
                <a:solidFill>
                  <a:srgbClr val="0070C0"/>
                </a:solidFill>
              </a:rPr>
              <a:t>()</a:t>
            </a:r>
            <a:r>
              <a:rPr lang="en-IN" dirty="0"/>
              <a:t> is useful to </a:t>
            </a:r>
            <a:r>
              <a:rPr lang="en-IN" b="1" dirty="0"/>
              <a:t>read only one word </a:t>
            </a:r>
            <a:r>
              <a:rPr lang="en-IN" dirty="0"/>
              <a:t>while </a:t>
            </a:r>
            <a:r>
              <a:rPr lang="en-IN" dirty="0">
                <a:solidFill>
                  <a:srgbClr val="0070C0"/>
                </a:solidFill>
              </a:rPr>
              <a:t>gets() </a:t>
            </a:r>
            <a:r>
              <a:rPr lang="en-IN" dirty="0"/>
              <a:t>can be used to read </a:t>
            </a:r>
            <a:r>
              <a:rPr lang="en-IN" b="1" dirty="0"/>
              <a:t>string with space and tab.</a:t>
            </a:r>
          </a:p>
          <a:p>
            <a:pPr marL="0" indent="0">
              <a:buNone/>
            </a:pPr>
            <a:r>
              <a:rPr lang="en-IN" dirty="0">
                <a:solidFill>
                  <a:srgbClr val="0070C0"/>
                </a:solidFill>
              </a:rPr>
              <a:t>	</a:t>
            </a:r>
            <a:r>
              <a:rPr lang="en-IN" dirty="0">
                <a:solidFill>
                  <a:srgbClr val="C00000"/>
                </a:solidFill>
              </a:rPr>
              <a:t>char</a:t>
            </a:r>
            <a:r>
              <a:rPr lang="en-IN" b="1" dirty="0"/>
              <a:t> </a:t>
            </a:r>
            <a:r>
              <a:rPr lang="en-IN" dirty="0"/>
              <a:t>name[</a:t>
            </a:r>
            <a:r>
              <a:rPr lang="en-IN" dirty="0">
                <a:solidFill>
                  <a:srgbClr val="0070C0"/>
                </a:solidFill>
              </a:rPr>
              <a:t>10</a:t>
            </a:r>
            <a:r>
              <a:rPr lang="en-IN" dirty="0"/>
              <a:t>];</a:t>
            </a:r>
          </a:p>
          <a:p>
            <a:pPr marL="0" indent="0">
              <a:buNone/>
            </a:pPr>
            <a:r>
              <a:rPr lang="en-IN" dirty="0"/>
              <a:t>	</a:t>
            </a:r>
            <a:r>
              <a:rPr lang="en-IN" dirty="0" err="1">
                <a:solidFill>
                  <a:srgbClr val="C00000"/>
                </a:solidFill>
              </a:rPr>
              <a:t>scanf</a:t>
            </a:r>
            <a:r>
              <a:rPr lang="en-IN" dirty="0"/>
              <a:t>(“</a:t>
            </a:r>
            <a:r>
              <a:rPr lang="en-IN" b="1" dirty="0">
                <a:solidFill>
                  <a:srgbClr val="0070C0"/>
                </a:solidFill>
              </a:rPr>
              <a:t>%s</a:t>
            </a:r>
            <a:r>
              <a:rPr lang="en-IN" dirty="0"/>
              <a:t>”, name);</a:t>
            </a:r>
          </a:p>
          <a:p>
            <a:pPr marL="265113" lvl="1" indent="-265113">
              <a:spcBef>
                <a:spcPts val="1000"/>
              </a:spcBef>
              <a:buFont typeface="Wingdings 3" panose="05040102010807070707" pitchFamily="18" charset="2"/>
              <a:buChar char=""/>
            </a:pPr>
            <a:r>
              <a:rPr lang="en-IN" sz="2400" dirty="0"/>
              <a:t>When we enter input from keyboard like “</a:t>
            </a:r>
            <a:r>
              <a:rPr lang="en-IN" sz="2400" dirty="0">
                <a:solidFill>
                  <a:srgbClr val="0070C0"/>
                </a:solidFill>
              </a:rPr>
              <a:t>Hi hello”</a:t>
            </a:r>
          </a:p>
          <a:p>
            <a:pPr marL="265113" lvl="1" indent="-265113">
              <a:spcBef>
                <a:spcPts val="1000"/>
              </a:spcBef>
              <a:buFont typeface="Wingdings 3" panose="05040102010807070707" pitchFamily="18" charset="2"/>
              <a:buChar char=""/>
            </a:pPr>
            <a:r>
              <a:rPr lang="en-IN" sz="2400" dirty="0"/>
              <a:t>String variable </a:t>
            </a:r>
            <a:r>
              <a:rPr lang="en-IN" sz="2400" b="1" dirty="0">
                <a:solidFill>
                  <a:srgbClr val="0070C0"/>
                </a:solidFill>
              </a:rPr>
              <a:t>name</a:t>
            </a:r>
            <a:r>
              <a:rPr lang="en-IN" sz="2400" dirty="0"/>
              <a:t> accepts only </a:t>
            </a:r>
            <a:r>
              <a:rPr lang="en-IN" sz="2400" dirty="0">
                <a:solidFill>
                  <a:srgbClr val="C00000"/>
                </a:solidFill>
              </a:rPr>
              <a:t>“Hi”</a:t>
            </a:r>
            <a:r>
              <a:rPr lang="en-IN" sz="2400" dirty="0"/>
              <a:t>. The second word </a:t>
            </a:r>
            <a:r>
              <a:rPr lang="en-IN" sz="2400" dirty="0">
                <a:solidFill>
                  <a:srgbClr val="C00000"/>
                </a:solidFill>
              </a:rPr>
              <a:t>“hello” </a:t>
            </a:r>
            <a:r>
              <a:rPr lang="en-IN" sz="2400" dirty="0"/>
              <a:t>remains into </a:t>
            </a:r>
            <a:r>
              <a:rPr lang="en-IN" sz="2400" b="1" dirty="0"/>
              <a:t>buffer</a:t>
            </a:r>
            <a:r>
              <a:rPr lang="en-IN" sz="2400" dirty="0"/>
              <a:t> and subsequent </a:t>
            </a:r>
            <a:r>
              <a:rPr lang="en-IN" sz="2400" dirty="0" err="1">
                <a:solidFill>
                  <a:srgbClr val="C00000"/>
                </a:solidFill>
              </a:rPr>
              <a:t>scanf</a:t>
            </a:r>
            <a:r>
              <a:rPr lang="en-IN" sz="2400" dirty="0">
                <a:solidFill>
                  <a:srgbClr val="C00000"/>
                </a:solidFill>
              </a:rPr>
              <a:t>() </a:t>
            </a:r>
            <a:r>
              <a:rPr lang="en-IN" sz="2400" dirty="0"/>
              <a:t>may be read.</a:t>
            </a:r>
          </a:p>
          <a:p>
            <a:pPr marL="265113" lvl="1" indent="-265113">
              <a:spcBef>
                <a:spcPts val="1000"/>
              </a:spcBef>
              <a:buFont typeface="Wingdings 3" panose="05040102010807070707" pitchFamily="18" charset="2"/>
              <a:buChar char=""/>
            </a:pPr>
            <a:r>
              <a:rPr lang="en-IN" sz="2400" dirty="0"/>
              <a:t>The gets() function used as, </a:t>
            </a:r>
            <a:r>
              <a:rPr lang="en-IN" sz="2400" b="1" dirty="0">
                <a:solidFill>
                  <a:srgbClr val="C00000"/>
                </a:solidFill>
              </a:rPr>
              <a:t>gets</a:t>
            </a:r>
            <a:r>
              <a:rPr lang="en-IN" sz="2400" dirty="0"/>
              <a:t>(name);</a:t>
            </a:r>
            <a:r>
              <a:rPr lang="en-IN" sz="2400" b="1" dirty="0"/>
              <a:t> </a:t>
            </a:r>
            <a:endParaRPr lang="en-IN" sz="2400" dirty="0"/>
          </a:p>
        </p:txBody>
      </p:sp>
    </p:spTree>
    <p:extLst>
      <p:ext uri="{BB962C8B-B14F-4D97-AF65-F5344CB8AC3E}">
        <p14:creationId xmlns:p14="http://schemas.microsoft.com/office/powerpoint/2010/main" val="55083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Introduction of Data Structure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2724533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String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lvl="1" indent="0">
              <a:spcBef>
                <a:spcPts val="1000"/>
              </a:spcBef>
              <a:buNone/>
            </a:pPr>
            <a:r>
              <a:rPr lang="en-IN" sz="2400" b="1" dirty="0"/>
              <a:t>Write String</a:t>
            </a:r>
          </a:p>
          <a:p>
            <a:r>
              <a:rPr lang="en-IN" dirty="0"/>
              <a:t>There are two functions used to write a string:  </a:t>
            </a:r>
            <a:r>
              <a:rPr lang="en-IN" dirty="0" err="1">
                <a:solidFill>
                  <a:srgbClr val="C00000"/>
                </a:solidFill>
              </a:rPr>
              <a:t>printf</a:t>
            </a:r>
            <a:r>
              <a:rPr lang="en-IN" dirty="0">
                <a:solidFill>
                  <a:srgbClr val="C00000"/>
                </a:solidFill>
              </a:rPr>
              <a:t>() </a:t>
            </a:r>
            <a:r>
              <a:rPr lang="en-IN" dirty="0"/>
              <a:t>and </a:t>
            </a:r>
            <a:r>
              <a:rPr lang="en-IN" dirty="0">
                <a:solidFill>
                  <a:srgbClr val="C00000"/>
                </a:solidFill>
              </a:rPr>
              <a:t>puts()</a:t>
            </a:r>
            <a:endParaRPr lang="en-US" dirty="0"/>
          </a:p>
          <a:p>
            <a:r>
              <a:rPr lang="en-US" dirty="0"/>
              <a:t>To write a string use </a:t>
            </a:r>
            <a:r>
              <a:rPr lang="en-US" dirty="0" err="1">
                <a:solidFill>
                  <a:srgbClr val="0070C0"/>
                </a:solidFill>
              </a:rPr>
              <a:t>printf</a:t>
            </a:r>
            <a:r>
              <a:rPr lang="en-US" dirty="0">
                <a:solidFill>
                  <a:srgbClr val="0070C0"/>
                </a:solidFill>
              </a:rPr>
              <a:t>()</a:t>
            </a:r>
            <a:r>
              <a:rPr lang="en-US" dirty="0"/>
              <a:t> statement with </a:t>
            </a:r>
            <a:r>
              <a:rPr lang="en-US" b="1" dirty="0">
                <a:solidFill>
                  <a:srgbClr val="0070C0"/>
                </a:solidFill>
              </a:rPr>
              <a:t>%s</a:t>
            </a:r>
            <a:r>
              <a:rPr lang="en-US" dirty="0"/>
              <a:t> format specifier for control string.</a:t>
            </a:r>
          </a:p>
          <a:p>
            <a:pPr marL="877887" lvl="2" indent="0">
              <a:buNone/>
              <a:tabLst>
                <a:tab pos="900113" algn="l"/>
              </a:tabLst>
            </a:pPr>
            <a:r>
              <a:rPr lang="en-IN" sz="2400" dirty="0">
                <a:solidFill>
                  <a:srgbClr val="C00000"/>
                </a:solidFill>
              </a:rPr>
              <a:t>char</a:t>
            </a:r>
            <a:r>
              <a:rPr lang="en-IN" sz="2400" b="1" dirty="0"/>
              <a:t> </a:t>
            </a:r>
            <a:r>
              <a:rPr lang="en-IN" sz="2400" dirty="0"/>
              <a:t>name[</a:t>
            </a:r>
            <a:r>
              <a:rPr lang="en-IN" sz="2400" dirty="0">
                <a:solidFill>
                  <a:srgbClr val="0070C0"/>
                </a:solidFill>
              </a:rPr>
              <a:t>10</a:t>
            </a:r>
            <a:r>
              <a:rPr lang="en-IN" sz="2400" dirty="0"/>
              <a:t>];</a:t>
            </a:r>
          </a:p>
          <a:p>
            <a:pPr marL="877887" lvl="2" indent="0">
              <a:buNone/>
              <a:tabLst>
                <a:tab pos="900113" algn="l"/>
              </a:tabLst>
            </a:pPr>
            <a:r>
              <a:rPr lang="en-IN" sz="2400" dirty="0" err="1">
                <a:solidFill>
                  <a:srgbClr val="C00000"/>
                </a:solidFill>
              </a:rPr>
              <a:t>printf</a:t>
            </a:r>
            <a:r>
              <a:rPr lang="en-IN" sz="2400" dirty="0"/>
              <a:t>(“</a:t>
            </a:r>
            <a:r>
              <a:rPr lang="en-IN" sz="2400" b="1" dirty="0">
                <a:solidFill>
                  <a:srgbClr val="0070C0"/>
                </a:solidFill>
              </a:rPr>
              <a:t>%s</a:t>
            </a:r>
            <a:r>
              <a:rPr lang="en-IN" sz="2400" dirty="0"/>
              <a:t>”, name); </a:t>
            </a:r>
            <a:r>
              <a:rPr lang="en-IN" sz="2400" dirty="0">
                <a:solidFill>
                  <a:srgbClr val="0070C0"/>
                </a:solidFill>
              </a:rPr>
              <a:t>	</a:t>
            </a:r>
          </a:p>
          <a:p>
            <a:pPr marL="265113" lvl="1" indent="-265113">
              <a:spcBef>
                <a:spcPts val="1000"/>
              </a:spcBef>
              <a:buFont typeface="Wingdings 3" panose="05040102010807070707" pitchFamily="18" charset="2"/>
              <a:buChar char=""/>
            </a:pPr>
            <a:r>
              <a:rPr lang="en-IN" sz="2400" dirty="0"/>
              <a:t>This prints the string stored in the string variable </a:t>
            </a:r>
            <a:r>
              <a:rPr lang="en-IN" sz="2400" b="1" dirty="0">
                <a:solidFill>
                  <a:srgbClr val="0070C0"/>
                </a:solidFill>
              </a:rPr>
              <a:t>name</a:t>
            </a:r>
            <a:r>
              <a:rPr lang="en-IN" sz="2400" dirty="0"/>
              <a:t>.</a:t>
            </a:r>
          </a:p>
          <a:p>
            <a:pPr marL="265113" lvl="1" indent="-265113">
              <a:spcBef>
                <a:spcPts val="1000"/>
              </a:spcBef>
              <a:buFont typeface="Wingdings 3" panose="05040102010807070707" pitchFamily="18" charset="2"/>
              <a:buChar char=""/>
            </a:pPr>
            <a:r>
              <a:rPr lang="en-IN" sz="2400" dirty="0"/>
              <a:t>Also, we can use puts() to print the string. </a:t>
            </a:r>
          </a:p>
          <a:p>
            <a:pPr marL="900113" lvl="3" indent="0">
              <a:spcBef>
                <a:spcPts val="1000"/>
              </a:spcBef>
              <a:buNone/>
            </a:pPr>
            <a:r>
              <a:rPr lang="en-IN" sz="2400" b="1" dirty="0">
                <a:solidFill>
                  <a:srgbClr val="C00000"/>
                </a:solidFill>
              </a:rPr>
              <a:t>puts</a:t>
            </a:r>
            <a:r>
              <a:rPr lang="en-IN" sz="2400" dirty="0"/>
              <a:t>(name);</a:t>
            </a:r>
            <a:r>
              <a:rPr lang="en-IN" sz="2400" b="1" dirty="0"/>
              <a:t> </a:t>
            </a:r>
          </a:p>
          <a:p>
            <a:pPr marL="0" indent="0">
              <a:buNone/>
            </a:pPr>
            <a:endParaRPr lang="en-IN" sz="2400" dirty="0"/>
          </a:p>
        </p:txBody>
      </p:sp>
    </p:spTree>
    <p:extLst>
      <p:ext uri="{BB962C8B-B14F-4D97-AF65-F5344CB8AC3E}">
        <p14:creationId xmlns:p14="http://schemas.microsoft.com/office/powerpoint/2010/main" val="1648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0">
                      <a:srgbClr val="88570A"/>
                    </a:gs>
                    <a:gs pos="53000">
                      <a:srgbClr val="E99718"/>
                    </a:gs>
                  </a:gsLst>
                  <a:lin ang="0" scaled="1"/>
                  <a:tileRect/>
                </a:gradFill>
              </a:rPr>
              <a:t>String Operations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Section-11</a:t>
            </a:r>
          </a:p>
        </p:txBody>
      </p:sp>
    </p:spTree>
    <p:extLst>
      <p:ext uri="{BB962C8B-B14F-4D97-AF65-F5344CB8AC3E}">
        <p14:creationId xmlns:p14="http://schemas.microsoft.com/office/powerpoint/2010/main" val="1011860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a:pPr>
            <a:r>
              <a:rPr lang="en-IN" b="1" dirty="0">
                <a:solidFill>
                  <a:srgbClr val="C00000"/>
                </a:solidFill>
              </a:rPr>
              <a:t>String Length Operation</a:t>
            </a:r>
          </a:p>
          <a:p>
            <a:r>
              <a:rPr lang="en-IN" dirty="0"/>
              <a:t>The </a:t>
            </a:r>
            <a:r>
              <a:rPr lang="en-IN" dirty="0">
                <a:solidFill>
                  <a:srgbClr val="1D6FA9"/>
                </a:solidFill>
              </a:rPr>
              <a:t>number of characters </a:t>
            </a:r>
            <a:r>
              <a:rPr lang="en-IN" dirty="0"/>
              <a:t>in a string is called its length.</a:t>
            </a:r>
          </a:p>
          <a:p>
            <a:pPr marL="282575" indent="0">
              <a:buNone/>
            </a:pPr>
            <a:r>
              <a:rPr lang="en-IN" b="1" dirty="0"/>
              <a:t>For example</a:t>
            </a:r>
            <a:r>
              <a:rPr lang="en-IN" dirty="0"/>
              <a:t>, Length of string </a:t>
            </a:r>
            <a:r>
              <a:rPr lang="en-IN" dirty="0">
                <a:solidFill>
                  <a:srgbClr val="1D6FA9"/>
                </a:solidFill>
              </a:rPr>
              <a:t>“Computer” </a:t>
            </a:r>
            <a:r>
              <a:rPr lang="en-IN" dirty="0"/>
              <a:t>is </a:t>
            </a:r>
            <a:r>
              <a:rPr lang="en-IN" dirty="0">
                <a:solidFill>
                  <a:srgbClr val="1D6FA9"/>
                </a:solidFill>
              </a:rPr>
              <a:t>8</a:t>
            </a:r>
            <a:r>
              <a:rPr lang="en-IN" dirty="0"/>
              <a:t>. </a:t>
            </a:r>
            <a:r>
              <a:rPr lang="en-IN" dirty="0">
                <a:solidFill>
                  <a:srgbClr val="0070C0"/>
                </a:solidFill>
              </a:rPr>
              <a:t>	</a:t>
            </a:r>
          </a:p>
          <a:p>
            <a:pPr marL="0" indent="0">
              <a:buNone/>
            </a:pPr>
            <a:r>
              <a:rPr lang="en-IN" b="1" dirty="0"/>
              <a:t>Algorithm: LENGTH(S)</a:t>
            </a:r>
          </a:p>
          <a:p>
            <a:pPr marL="0" indent="0">
              <a:buNone/>
            </a:pPr>
            <a:r>
              <a:rPr lang="en-IN" b="1" dirty="0"/>
              <a:t>Step 1:</a:t>
            </a:r>
            <a:r>
              <a:rPr lang="en-IN" dirty="0"/>
              <a:t>[Initialization]</a:t>
            </a:r>
          </a:p>
          <a:p>
            <a:pPr marL="874713" lvl="2" indent="0">
              <a:buNone/>
            </a:pPr>
            <a:r>
              <a:rPr lang="en-IN" sz="2400" dirty="0" err="1"/>
              <a:t>i</a:t>
            </a:r>
            <a:r>
              <a:rPr lang="en-IN" sz="2400" dirty="0"/>
              <a:t> ← 0</a:t>
            </a:r>
          </a:p>
          <a:p>
            <a:pPr marL="0" indent="0">
              <a:buNone/>
            </a:pPr>
            <a:r>
              <a:rPr lang="en-IN" b="1" dirty="0"/>
              <a:t>Step 2:</a:t>
            </a:r>
            <a:r>
              <a:rPr lang="en-IN" dirty="0"/>
              <a:t>[Count length of STR]  </a:t>
            </a:r>
          </a:p>
          <a:p>
            <a:pPr marL="874713" lvl="2" indent="0">
              <a:buNone/>
            </a:pPr>
            <a:r>
              <a:rPr lang="en-IN" sz="2400" dirty="0"/>
              <a:t>repeat </a:t>
            </a:r>
            <a:r>
              <a:rPr lang="en-IN" sz="2400" dirty="0">
                <a:solidFill>
                  <a:srgbClr val="1D6FA9"/>
                </a:solidFill>
              </a:rPr>
              <a:t>while</a:t>
            </a:r>
            <a:r>
              <a:rPr lang="en-IN" sz="2400" dirty="0"/>
              <a:t>(</a:t>
            </a:r>
            <a:r>
              <a:rPr lang="en-IN" sz="2400" dirty="0">
                <a:solidFill>
                  <a:srgbClr val="C00000"/>
                </a:solidFill>
              </a:rPr>
              <a:t>S[ </a:t>
            </a:r>
            <a:r>
              <a:rPr lang="en-IN" sz="2400" dirty="0" err="1">
                <a:solidFill>
                  <a:srgbClr val="C00000"/>
                </a:solidFill>
              </a:rPr>
              <a:t>i</a:t>
            </a:r>
            <a:r>
              <a:rPr lang="en-IN" sz="2400" dirty="0">
                <a:solidFill>
                  <a:srgbClr val="C00000"/>
                </a:solidFill>
              </a:rPr>
              <a:t> ] &lt;&gt; NULL</a:t>
            </a:r>
            <a:r>
              <a:rPr lang="en-IN" sz="2400" dirty="0"/>
              <a:t>)</a:t>
            </a:r>
          </a:p>
          <a:p>
            <a:pPr marL="1335087" lvl="3" indent="0">
              <a:buNone/>
            </a:pPr>
            <a:r>
              <a:rPr lang="en-IN" sz="2400" dirty="0" err="1">
                <a:solidFill>
                  <a:srgbClr val="1D6FA9"/>
                </a:solidFill>
              </a:rPr>
              <a:t>i</a:t>
            </a:r>
            <a:r>
              <a:rPr lang="en-IN" sz="2400" dirty="0">
                <a:solidFill>
                  <a:srgbClr val="1D6FA9"/>
                </a:solidFill>
              </a:rPr>
              <a:t> ← i+1</a:t>
            </a:r>
          </a:p>
          <a:p>
            <a:pPr marL="0" indent="0">
              <a:buNone/>
            </a:pPr>
            <a:r>
              <a:rPr lang="en-IN" b="1" dirty="0"/>
              <a:t>Step 3:</a:t>
            </a:r>
            <a:r>
              <a:rPr lang="en-IN" dirty="0"/>
              <a:t>[Display length]</a:t>
            </a:r>
          </a:p>
          <a:p>
            <a:pPr marL="874800" lvl="2" indent="0">
              <a:buNone/>
            </a:pPr>
            <a:r>
              <a:rPr lang="en-IN" sz="2400" dirty="0"/>
              <a:t>Write (Length of string: </a:t>
            </a:r>
            <a:r>
              <a:rPr lang="en-IN" sz="2400" b="1" dirty="0" err="1">
                <a:solidFill>
                  <a:srgbClr val="C00000"/>
                </a:solidFill>
              </a:rPr>
              <a:t>i</a:t>
            </a:r>
            <a:r>
              <a:rPr lang="en-IN" sz="2400" dirty="0"/>
              <a:t>)</a:t>
            </a:r>
          </a:p>
          <a:p>
            <a:pPr marL="0" indent="0">
              <a:buNone/>
            </a:pPr>
            <a:r>
              <a:rPr lang="en-IN" b="1" dirty="0"/>
              <a:t>Step 4:</a:t>
            </a:r>
            <a:r>
              <a:rPr lang="en-IN" dirty="0"/>
              <a:t>[Finished]</a:t>
            </a:r>
          </a:p>
          <a:p>
            <a:pPr marL="874800" lvl="2" indent="0">
              <a:buNone/>
            </a:pPr>
            <a:r>
              <a:rPr lang="en-IN" sz="2400" dirty="0"/>
              <a:t>Exit</a:t>
            </a:r>
          </a:p>
          <a:p>
            <a:pPr marL="282575" indent="0">
              <a:buNone/>
            </a:pPr>
            <a:endParaRPr lang="en-IN"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19120903"/>
              </p:ext>
            </p:extLst>
          </p:nvPr>
        </p:nvGraphicFramePr>
        <p:xfrm>
          <a:off x="6614360" y="3527013"/>
          <a:ext cx="4503270" cy="477123"/>
        </p:xfrm>
        <a:graphic>
          <a:graphicData uri="http://schemas.openxmlformats.org/drawingml/2006/table">
            <a:tbl>
              <a:tblPr firstRow="1" bandRow="1">
                <a:tableStyleId>{5940675A-B579-460E-94D1-54222C63F5DA}</a:tableStyleId>
              </a:tblPr>
              <a:tblGrid>
                <a:gridCol w="750545">
                  <a:extLst>
                    <a:ext uri="{9D8B030D-6E8A-4147-A177-3AD203B41FA5}">
                      <a16:colId xmlns:a16="http://schemas.microsoft.com/office/drawing/2014/main" val="20000"/>
                    </a:ext>
                  </a:extLst>
                </a:gridCol>
                <a:gridCol w="750545">
                  <a:extLst>
                    <a:ext uri="{9D8B030D-6E8A-4147-A177-3AD203B41FA5}">
                      <a16:colId xmlns:a16="http://schemas.microsoft.com/office/drawing/2014/main" val="20001"/>
                    </a:ext>
                  </a:extLst>
                </a:gridCol>
                <a:gridCol w="750545">
                  <a:extLst>
                    <a:ext uri="{9D8B030D-6E8A-4147-A177-3AD203B41FA5}">
                      <a16:colId xmlns:a16="http://schemas.microsoft.com/office/drawing/2014/main" val="20002"/>
                    </a:ext>
                  </a:extLst>
                </a:gridCol>
                <a:gridCol w="750545">
                  <a:extLst>
                    <a:ext uri="{9D8B030D-6E8A-4147-A177-3AD203B41FA5}">
                      <a16:colId xmlns:a16="http://schemas.microsoft.com/office/drawing/2014/main" val="20003"/>
                    </a:ext>
                  </a:extLst>
                </a:gridCol>
                <a:gridCol w="750545">
                  <a:extLst>
                    <a:ext uri="{9D8B030D-6E8A-4147-A177-3AD203B41FA5}">
                      <a16:colId xmlns:a16="http://schemas.microsoft.com/office/drawing/2014/main" val="20004"/>
                    </a:ext>
                  </a:extLst>
                </a:gridCol>
                <a:gridCol w="750545">
                  <a:extLst>
                    <a:ext uri="{9D8B030D-6E8A-4147-A177-3AD203B41FA5}">
                      <a16:colId xmlns:a16="http://schemas.microsoft.com/office/drawing/2014/main" val="20005"/>
                    </a:ext>
                  </a:extLst>
                </a:gridCol>
              </a:tblGrid>
              <a:tr h="47712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7327174" y="2660803"/>
            <a:ext cx="2435282" cy="430887"/>
          </a:xfrm>
          <a:prstGeom prst="rect">
            <a:avLst/>
          </a:prstGeom>
          <a:noFill/>
        </p:spPr>
        <p:txBody>
          <a:bodyPr wrap="none" rtlCol="0">
            <a:spAutoFit/>
          </a:bodyPr>
          <a:lstStyle/>
          <a:p>
            <a:r>
              <a:rPr lang="en-US" sz="2200" dirty="0"/>
              <a:t>Suppose,  </a:t>
            </a:r>
            <a:r>
              <a:rPr lang="en-US" sz="2200" b="1" dirty="0">
                <a:solidFill>
                  <a:srgbClr val="C00000"/>
                </a:solidFill>
              </a:rPr>
              <a:t>S=“Hello”</a:t>
            </a:r>
          </a:p>
        </p:txBody>
      </p:sp>
      <p:sp>
        <p:nvSpPr>
          <p:cNvPr id="7" name="TextBox 6"/>
          <p:cNvSpPr txBox="1"/>
          <p:nvPr/>
        </p:nvSpPr>
        <p:spPr>
          <a:xfrm>
            <a:off x="6844173" y="3149391"/>
            <a:ext cx="314510" cy="400110"/>
          </a:xfrm>
          <a:prstGeom prst="rect">
            <a:avLst/>
          </a:prstGeom>
          <a:noFill/>
        </p:spPr>
        <p:txBody>
          <a:bodyPr wrap="none" rtlCol="0">
            <a:spAutoFit/>
          </a:bodyPr>
          <a:lstStyle/>
          <a:p>
            <a:r>
              <a:rPr lang="en-US" sz="2000" b="1" dirty="0">
                <a:solidFill>
                  <a:srgbClr val="C00000"/>
                </a:solidFill>
              </a:rPr>
              <a:t>0</a:t>
            </a:r>
          </a:p>
        </p:txBody>
      </p:sp>
      <p:sp>
        <p:nvSpPr>
          <p:cNvPr id="8" name="TextBox 7"/>
          <p:cNvSpPr txBox="1"/>
          <p:nvPr/>
        </p:nvSpPr>
        <p:spPr>
          <a:xfrm>
            <a:off x="6805701" y="3568989"/>
            <a:ext cx="343364" cy="400110"/>
          </a:xfrm>
          <a:prstGeom prst="rect">
            <a:avLst/>
          </a:prstGeom>
          <a:noFill/>
        </p:spPr>
        <p:txBody>
          <a:bodyPr wrap="none" rtlCol="0">
            <a:spAutoFit/>
          </a:bodyPr>
          <a:lstStyle/>
          <a:p>
            <a:r>
              <a:rPr lang="en-US" sz="2000" dirty="0"/>
              <a:t>H</a:t>
            </a:r>
          </a:p>
        </p:txBody>
      </p:sp>
      <p:sp>
        <p:nvSpPr>
          <p:cNvPr id="9" name="TextBox 8"/>
          <p:cNvSpPr txBox="1"/>
          <p:nvPr/>
        </p:nvSpPr>
        <p:spPr>
          <a:xfrm>
            <a:off x="7587835" y="3568989"/>
            <a:ext cx="304892" cy="400110"/>
          </a:xfrm>
          <a:prstGeom prst="rect">
            <a:avLst/>
          </a:prstGeom>
          <a:noFill/>
        </p:spPr>
        <p:txBody>
          <a:bodyPr wrap="none" rtlCol="0">
            <a:spAutoFit/>
          </a:bodyPr>
          <a:lstStyle/>
          <a:p>
            <a:r>
              <a:rPr lang="en-US" sz="2000" dirty="0"/>
              <a:t>e</a:t>
            </a:r>
            <a:endParaRPr lang="en-US" dirty="0"/>
          </a:p>
        </p:txBody>
      </p:sp>
      <p:sp>
        <p:nvSpPr>
          <p:cNvPr id="10" name="TextBox 9"/>
          <p:cNvSpPr txBox="1"/>
          <p:nvPr/>
        </p:nvSpPr>
        <p:spPr>
          <a:xfrm>
            <a:off x="8352133" y="3568989"/>
            <a:ext cx="243978" cy="400110"/>
          </a:xfrm>
          <a:prstGeom prst="rect">
            <a:avLst/>
          </a:prstGeom>
          <a:noFill/>
        </p:spPr>
        <p:txBody>
          <a:bodyPr wrap="none" rtlCol="0">
            <a:spAutoFit/>
          </a:bodyPr>
          <a:lstStyle/>
          <a:p>
            <a:r>
              <a:rPr lang="en-US" sz="2000" dirty="0"/>
              <a:t>l</a:t>
            </a:r>
            <a:endParaRPr lang="en-US" dirty="0"/>
          </a:p>
        </p:txBody>
      </p:sp>
      <p:sp>
        <p:nvSpPr>
          <p:cNvPr id="11" name="TextBox 10"/>
          <p:cNvSpPr txBox="1"/>
          <p:nvPr/>
        </p:nvSpPr>
        <p:spPr>
          <a:xfrm>
            <a:off x="9108942" y="3568989"/>
            <a:ext cx="243978" cy="400110"/>
          </a:xfrm>
          <a:prstGeom prst="rect">
            <a:avLst/>
          </a:prstGeom>
          <a:noFill/>
        </p:spPr>
        <p:txBody>
          <a:bodyPr wrap="none" rtlCol="0">
            <a:spAutoFit/>
          </a:bodyPr>
          <a:lstStyle/>
          <a:p>
            <a:r>
              <a:rPr lang="en-US" sz="2000" dirty="0"/>
              <a:t>l</a:t>
            </a:r>
            <a:endParaRPr lang="en-US" dirty="0"/>
          </a:p>
        </p:txBody>
      </p:sp>
      <p:sp>
        <p:nvSpPr>
          <p:cNvPr id="12" name="TextBox 11"/>
          <p:cNvSpPr txBox="1"/>
          <p:nvPr/>
        </p:nvSpPr>
        <p:spPr>
          <a:xfrm>
            <a:off x="9838857" y="3568989"/>
            <a:ext cx="312906" cy="400110"/>
          </a:xfrm>
          <a:prstGeom prst="rect">
            <a:avLst/>
          </a:prstGeom>
          <a:noFill/>
        </p:spPr>
        <p:txBody>
          <a:bodyPr wrap="none" rtlCol="0">
            <a:spAutoFit/>
          </a:bodyPr>
          <a:lstStyle/>
          <a:p>
            <a:r>
              <a:rPr lang="en-US" sz="2000" dirty="0"/>
              <a:t>o</a:t>
            </a:r>
            <a:endParaRPr lang="en-US" dirty="0"/>
          </a:p>
        </p:txBody>
      </p:sp>
      <p:sp>
        <p:nvSpPr>
          <p:cNvPr id="13" name="TextBox 12"/>
          <p:cNvSpPr txBox="1"/>
          <p:nvPr/>
        </p:nvSpPr>
        <p:spPr>
          <a:xfrm>
            <a:off x="10555325" y="3568989"/>
            <a:ext cx="405880" cy="400110"/>
          </a:xfrm>
          <a:prstGeom prst="rect">
            <a:avLst/>
          </a:prstGeom>
          <a:noFill/>
        </p:spPr>
        <p:txBody>
          <a:bodyPr wrap="none" rtlCol="0">
            <a:spAutoFit/>
          </a:bodyPr>
          <a:lstStyle/>
          <a:p>
            <a:r>
              <a:rPr lang="en-US" sz="2000" dirty="0"/>
              <a:t>\0</a:t>
            </a:r>
          </a:p>
        </p:txBody>
      </p:sp>
      <p:sp>
        <p:nvSpPr>
          <p:cNvPr id="14" name="TextBox 13"/>
          <p:cNvSpPr txBox="1"/>
          <p:nvPr/>
        </p:nvSpPr>
        <p:spPr>
          <a:xfrm>
            <a:off x="7572704" y="3143169"/>
            <a:ext cx="314510" cy="400110"/>
          </a:xfrm>
          <a:prstGeom prst="rect">
            <a:avLst/>
          </a:prstGeom>
          <a:noFill/>
        </p:spPr>
        <p:txBody>
          <a:bodyPr wrap="none" rtlCol="0">
            <a:spAutoFit/>
          </a:bodyPr>
          <a:lstStyle/>
          <a:p>
            <a:r>
              <a:rPr lang="en-US" sz="2000" b="1" dirty="0">
                <a:solidFill>
                  <a:srgbClr val="C00000"/>
                </a:solidFill>
              </a:rPr>
              <a:t>1</a:t>
            </a:r>
          </a:p>
        </p:txBody>
      </p:sp>
      <p:sp>
        <p:nvSpPr>
          <p:cNvPr id="15" name="TextBox 14"/>
          <p:cNvSpPr txBox="1"/>
          <p:nvPr/>
        </p:nvSpPr>
        <p:spPr>
          <a:xfrm>
            <a:off x="8321676" y="3122892"/>
            <a:ext cx="314510" cy="400110"/>
          </a:xfrm>
          <a:prstGeom prst="rect">
            <a:avLst/>
          </a:prstGeom>
          <a:noFill/>
        </p:spPr>
        <p:txBody>
          <a:bodyPr wrap="none" rtlCol="0">
            <a:spAutoFit/>
          </a:bodyPr>
          <a:lstStyle/>
          <a:p>
            <a:r>
              <a:rPr lang="en-US" sz="2000" b="1" dirty="0">
                <a:solidFill>
                  <a:srgbClr val="C00000"/>
                </a:solidFill>
              </a:rPr>
              <a:t>2</a:t>
            </a:r>
          </a:p>
        </p:txBody>
      </p:sp>
      <p:sp>
        <p:nvSpPr>
          <p:cNvPr id="17" name="TextBox 16"/>
          <p:cNvSpPr txBox="1"/>
          <p:nvPr/>
        </p:nvSpPr>
        <p:spPr>
          <a:xfrm>
            <a:off x="9078485" y="3155366"/>
            <a:ext cx="314510" cy="400110"/>
          </a:xfrm>
          <a:prstGeom prst="rect">
            <a:avLst/>
          </a:prstGeom>
          <a:noFill/>
        </p:spPr>
        <p:txBody>
          <a:bodyPr wrap="none" rtlCol="0">
            <a:spAutoFit/>
          </a:bodyPr>
          <a:lstStyle/>
          <a:p>
            <a:r>
              <a:rPr lang="en-US" sz="2000" b="1" dirty="0">
                <a:solidFill>
                  <a:srgbClr val="C00000"/>
                </a:solidFill>
              </a:rPr>
              <a:t>3</a:t>
            </a:r>
          </a:p>
        </p:txBody>
      </p:sp>
      <p:sp>
        <p:nvSpPr>
          <p:cNvPr id="18" name="TextBox 17"/>
          <p:cNvSpPr txBox="1"/>
          <p:nvPr/>
        </p:nvSpPr>
        <p:spPr>
          <a:xfrm>
            <a:off x="9833840" y="3131971"/>
            <a:ext cx="314510" cy="400110"/>
          </a:xfrm>
          <a:prstGeom prst="rect">
            <a:avLst/>
          </a:prstGeom>
          <a:noFill/>
        </p:spPr>
        <p:txBody>
          <a:bodyPr wrap="none" rtlCol="0">
            <a:spAutoFit/>
          </a:bodyPr>
          <a:lstStyle/>
          <a:p>
            <a:r>
              <a:rPr lang="en-US" sz="2000" b="1" dirty="0">
                <a:solidFill>
                  <a:srgbClr val="C00000"/>
                </a:solidFill>
              </a:rPr>
              <a:t>4</a:t>
            </a:r>
          </a:p>
        </p:txBody>
      </p:sp>
      <p:sp>
        <p:nvSpPr>
          <p:cNvPr id="19" name="TextBox 18"/>
          <p:cNvSpPr txBox="1"/>
          <p:nvPr/>
        </p:nvSpPr>
        <p:spPr>
          <a:xfrm>
            <a:off x="10554663" y="3131971"/>
            <a:ext cx="314510" cy="400110"/>
          </a:xfrm>
          <a:prstGeom prst="rect">
            <a:avLst/>
          </a:prstGeom>
          <a:noFill/>
        </p:spPr>
        <p:txBody>
          <a:bodyPr wrap="none" rtlCol="0">
            <a:spAutoFit/>
          </a:bodyPr>
          <a:lstStyle/>
          <a:p>
            <a:r>
              <a:rPr lang="en-US" sz="2000" b="1" dirty="0">
                <a:solidFill>
                  <a:srgbClr val="C00000"/>
                </a:solidFill>
              </a:rPr>
              <a:t>5</a:t>
            </a:r>
          </a:p>
        </p:txBody>
      </p:sp>
      <p:sp>
        <p:nvSpPr>
          <p:cNvPr id="20" name="TextBox 19"/>
          <p:cNvSpPr txBox="1"/>
          <p:nvPr/>
        </p:nvSpPr>
        <p:spPr>
          <a:xfrm>
            <a:off x="6697940" y="4358827"/>
            <a:ext cx="625492" cy="400110"/>
          </a:xfrm>
          <a:prstGeom prst="rect">
            <a:avLst/>
          </a:prstGeom>
          <a:noFill/>
        </p:spPr>
        <p:txBody>
          <a:bodyPr wrap="none" rtlCol="0">
            <a:spAutoFit/>
          </a:bodyPr>
          <a:lstStyle/>
          <a:p>
            <a:r>
              <a:rPr lang="en-US" sz="2000" b="1" dirty="0" err="1"/>
              <a:t>i</a:t>
            </a:r>
            <a:r>
              <a:rPr lang="en-US" sz="2000" b="1" dirty="0"/>
              <a:t> = 0</a:t>
            </a:r>
          </a:p>
        </p:txBody>
      </p:sp>
      <p:sp>
        <p:nvSpPr>
          <p:cNvPr id="21" name="TextBox 20"/>
          <p:cNvSpPr txBox="1"/>
          <p:nvPr/>
        </p:nvSpPr>
        <p:spPr>
          <a:xfrm>
            <a:off x="7453365" y="4352605"/>
            <a:ext cx="625492" cy="400110"/>
          </a:xfrm>
          <a:prstGeom prst="rect">
            <a:avLst/>
          </a:prstGeom>
          <a:noFill/>
        </p:spPr>
        <p:txBody>
          <a:bodyPr wrap="none" rtlCol="0">
            <a:spAutoFit/>
          </a:bodyPr>
          <a:lstStyle/>
          <a:p>
            <a:r>
              <a:rPr lang="en-US" sz="2000" b="1" dirty="0" err="1"/>
              <a:t>i</a:t>
            </a:r>
            <a:r>
              <a:rPr lang="en-US" sz="2000" b="1" dirty="0"/>
              <a:t> = 1</a:t>
            </a:r>
          </a:p>
        </p:txBody>
      </p:sp>
      <p:sp>
        <p:nvSpPr>
          <p:cNvPr id="22" name="TextBox 21"/>
          <p:cNvSpPr txBox="1"/>
          <p:nvPr/>
        </p:nvSpPr>
        <p:spPr>
          <a:xfrm>
            <a:off x="8188890" y="4345775"/>
            <a:ext cx="625492" cy="400110"/>
          </a:xfrm>
          <a:prstGeom prst="rect">
            <a:avLst/>
          </a:prstGeom>
          <a:noFill/>
        </p:spPr>
        <p:txBody>
          <a:bodyPr wrap="none" rtlCol="0">
            <a:spAutoFit/>
          </a:bodyPr>
          <a:lstStyle/>
          <a:p>
            <a:r>
              <a:rPr lang="en-US" sz="2000" b="1" dirty="0" err="1"/>
              <a:t>i</a:t>
            </a:r>
            <a:r>
              <a:rPr lang="en-US" sz="2000" b="1" dirty="0"/>
              <a:t> = 2</a:t>
            </a:r>
          </a:p>
        </p:txBody>
      </p:sp>
      <p:sp>
        <p:nvSpPr>
          <p:cNvPr id="23" name="TextBox 22"/>
          <p:cNvSpPr txBox="1"/>
          <p:nvPr/>
        </p:nvSpPr>
        <p:spPr>
          <a:xfrm>
            <a:off x="8945699" y="4364802"/>
            <a:ext cx="625492" cy="400110"/>
          </a:xfrm>
          <a:prstGeom prst="rect">
            <a:avLst/>
          </a:prstGeom>
          <a:noFill/>
        </p:spPr>
        <p:txBody>
          <a:bodyPr wrap="none" rtlCol="0">
            <a:spAutoFit/>
          </a:bodyPr>
          <a:lstStyle/>
          <a:p>
            <a:r>
              <a:rPr lang="en-US" sz="2000" b="1" dirty="0" err="1"/>
              <a:t>i</a:t>
            </a:r>
            <a:r>
              <a:rPr lang="en-US" sz="2000" b="1" dirty="0"/>
              <a:t> = 3</a:t>
            </a:r>
          </a:p>
        </p:txBody>
      </p:sp>
      <p:sp>
        <p:nvSpPr>
          <p:cNvPr id="24" name="TextBox 23"/>
          <p:cNvSpPr txBox="1"/>
          <p:nvPr/>
        </p:nvSpPr>
        <p:spPr>
          <a:xfrm>
            <a:off x="9701054" y="4354854"/>
            <a:ext cx="625492" cy="400110"/>
          </a:xfrm>
          <a:prstGeom prst="rect">
            <a:avLst/>
          </a:prstGeom>
          <a:noFill/>
        </p:spPr>
        <p:txBody>
          <a:bodyPr wrap="none" rtlCol="0">
            <a:spAutoFit/>
          </a:bodyPr>
          <a:lstStyle/>
          <a:p>
            <a:r>
              <a:rPr lang="en-US" sz="2000" b="1" dirty="0" err="1"/>
              <a:t>i</a:t>
            </a:r>
            <a:r>
              <a:rPr lang="en-US" sz="2000" b="1" dirty="0"/>
              <a:t> = 4</a:t>
            </a:r>
          </a:p>
        </p:txBody>
      </p:sp>
      <p:sp>
        <p:nvSpPr>
          <p:cNvPr id="25" name="TextBox 24"/>
          <p:cNvSpPr txBox="1"/>
          <p:nvPr/>
        </p:nvSpPr>
        <p:spPr>
          <a:xfrm>
            <a:off x="10175775" y="4651480"/>
            <a:ext cx="1802096" cy="400110"/>
          </a:xfrm>
          <a:prstGeom prst="rect">
            <a:avLst/>
          </a:prstGeom>
          <a:noFill/>
        </p:spPr>
        <p:txBody>
          <a:bodyPr wrap="none" rtlCol="0">
            <a:spAutoFit/>
          </a:bodyPr>
          <a:lstStyle/>
          <a:p>
            <a:r>
              <a:rPr lang="en-US" sz="2000" b="1" dirty="0"/>
              <a:t>Terminate Loop</a:t>
            </a:r>
          </a:p>
        </p:txBody>
      </p:sp>
      <p:cxnSp>
        <p:nvCxnSpPr>
          <p:cNvPr id="30" name="Straight Arrow Connector 29"/>
          <p:cNvCxnSpPr/>
          <p:nvPr/>
        </p:nvCxnSpPr>
        <p:spPr>
          <a:xfrm flipV="1">
            <a:off x="6971409" y="3981295"/>
            <a:ext cx="0" cy="35661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740281" y="3981295"/>
            <a:ext cx="0" cy="35661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474122" y="3981295"/>
            <a:ext cx="0" cy="35661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9230885" y="3994742"/>
            <a:ext cx="0" cy="35661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986286" y="3994742"/>
            <a:ext cx="0" cy="35661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0758265" y="3994742"/>
            <a:ext cx="0" cy="35661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92727" y="4871262"/>
            <a:ext cx="2297424" cy="430887"/>
          </a:xfrm>
          <a:prstGeom prst="rect">
            <a:avLst/>
          </a:prstGeom>
          <a:noFill/>
        </p:spPr>
        <p:txBody>
          <a:bodyPr wrap="none" rtlCol="0">
            <a:spAutoFit/>
          </a:bodyPr>
          <a:lstStyle/>
          <a:p>
            <a:r>
              <a:rPr lang="en-US" sz="2200" b="1" dirty="0">
                <a:solidFill>
                  <a:srgbClr val="C00000"/>
                </a:solidFill>
              </a:rPr>
              <a:t>Length of String: 5</a:t>
            </a:r>
          </a:p>
        </p:txBody>
      </p:sp>
      <p:cxnSp>
        <p:nvCxnSpPr>
          <p:cNvPr id="39" name="Straight Arrow Connector 38"/>
          <p:cNvCxnSpPr/>
          <p:nvPr/>
        </p:nvCxnSpPr>
        <p:spPr>
          <a:xfrm>
            <a:off x="6066020" y="3334452"/>
            <a:ext cx="33477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364777" y="3111720"/>
            <a:ext cx="803425" cy="430887"/>
          </a:xfrm>
          <a:prstGeom prst="rect">
            <a:avLst/>
          </a:prstGeom>
          <a:noFill/>
        </p:spPr>
        <p:txBody>
          <a:bodyPr wrap="none" rtlCol="0">
            <a:spAutoFit/>
          </a:bodyPr>
          <a:lstStyle/>
          <a:p>
            <a:r>
              <a:rPr lang="en-US" sz="2200" b="1" dirty="0">
                <a:solidFill>
                  <a:srgbClr val="C00000"/>
                </a:solidFill>
              </a:rPr>
              <a:t>Index</a:t>
            </a:r>
          </a:p>
        </p:txBody>
      </p:sp>
      <p:sp>
        <p:nvSpPr>
          <p:cNvPr id="4" name="TextBox 3">
            <a:extLst>
              <a:ext uri="{FF2B5EF4-FFF2-40B4-BE49-F238E27FC236}">
                <a16:creationId xmlns:a16="http://schemas.microsoft.com/office/drawing/2014/main" id="{F5B9A040-D6DE-1479-7DB8-4CEBE5AECA88}"/>
              </a:ext>
            </a:extLst>
          </p:cNvPr>
          <p:cNvSpPr txBox="1"/>
          <p:nvPr/>
        </p:nvSpPr>
        <p:spPr>
          <a:xfrm>
            <a:off x="10459290" y="4352605"/>
            <a:ext cx="625492" cy="400110"/>
          </a:xfrm>
          <a:prstGeom prst="rect">
            <a:avLst/>
          </a:prstGeom>
          <a:noFill/>
        </p:spPr>
        <p:txBody>
          <a:bodyPr wrap="none" rtlCol="0">
            <a:spAutoFit/>
          </a:bodyPr>
          <a:lstStyle/>
          <a:p>
            <a:r>
              <a:rPr lang="en-US" sz="2000" b="1" dirty="0" err="1"/>
              <a:t>i</a:t>
            </a:r>
            <a:r>
              <a:rPr lang="en-US" sz="2000" b="1" dirty="0"/>
              <a:t> = 5</a:t>
            </a:r>
          </a:p>
        </p:txBody>
      </p:sp>
    </p:spTree>
    <p:extLst>
      <p:ext uri="{BB962C8B-B14F-4D97-AF65-F5344CB8AC3E}">
        <p14:creationId xmlns:p14="http://schemas.microsoft.com/office/powerpoint/2010/main" val="800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par>
                                <p:cTn id="93" presetID="10" presetClass="exit" presetSubtype="0" fill="hold" nodeType="withEffect">
                                  <p:stCondLst>
                                    <p:cond delay="0"/>
                                  </p:stCondLst>
                                  <p:childTnLst>
                                    <p:animEffect transition="out" filter="fade">
                                      <p:cBhvr>
                                        <p:cTn id="94" dur="500"/>
                                        <p:tgtEl>
                                          <p:spTgt spid="30"/>
                                        </p:tgtEl>
                                      </p:cBhvr>
                                    </p:animEffect>
                                    <p:set>
                                      <p:cBhvr>
                                        <p:cTn id="95" dur="1" fill="hold">
                                          <p:stCondLst>
                                            <p:cond delay="499"/>
                                          </p:stCondLst>
                                        </p:cTn>
                                        <p:tgtEl>
                                          <p:spTgt spid="30"/>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0"/>
                                        </p:tgtEl>
                                      </p:cBhvr>
                                    </p:animEffect>
                                    <p:set>
                                      <p:cBhvr>
                                        <p:cTn id="98" dur="1" fill="hold">
                                          <p:stCondLst>
                                            <p:cond delay="499"/>
                                          </p:stCondLst>
                                        </p:cTn>
                                        <p:tgtEl>
                                          <p:spTgt spid="2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par>
                                <p:cTn id="105" presetID="10" presetClass="exit" presetSubtype="0" fill="hold" grpId="1" nodeType="withEffect">
                                  <p:stCondLst>
                                    <p:cond delay="0"/>
                                  </p:stCondLst>
                                  <p:childTnLst>
                                    <p:animEffect transition="out" filter="fade">
                                      <p:cBhvr>
                                        <p:cTn id="106" dur="500"/>
                                        <p:tgtEl>
                                          <p:spTgt spid="21"/>
                                        </p:tgtEl>
                                      </p:cBhvr>
                                    </p:animEffect>
                                    <p:set>
                                      <p:cBhvr>
                                        <p:cTn id="107" dur="1" fill="hold">
                                          <p:stCondLst>
                                            <p:cond delay="499"/>
                                          </p:stCondLst>
                                        </p:cTn>
                                        <p:tgtEl>
                                          <p:spTgt spid="21"/>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1"/>
                                        </p:tgtEl>
                                      </p:cBhvr>
                                    </p:animEffect>
                                    <p:set>
                                      <p:cBhvr>
                                        <p:cTn id="110" dur="1" fill="hold">
                                          <p:stCondLst>
                                            <p:cond delay="499"/>
                                          </p:stCondLst>
                                        </p:cTn>
                                        <p:tgtEl>
                                          <p:spTgt spid="3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3"/>
                                        </p:tgtEl>
                                        <p:attrNameLst>
                                          <p:attrName>style.visibility</p:attrName>
                                        </p:attrNameLst>
                                      </p:cBhvr>
                                      <p:to>
                                        <p:strVal val="visible"/>
                                      </p:to>
                                    </p:set>
                                  </p:childTnLst>
                                </p:cTn>
                              </p:par>
                              <p:par>
                                <p:cTn id="117" presetID="10" presetClass="exit" presetSubtype="0" fill="hold" nodeType="withEffect">
                                  <p:stCondLst>
                                    <p:cond delay="0"/>
                                  </p:stCondLst>
                                  <p:childTnLst>
                                    <p:animEffect transition="out" filter="fade">
                                      <p:cBhvr>
                                        <p:cTn id="118" dur="500"/>
                                        <p:tgtEl>
                                          <p:spTgt spid="32"/>
                                        </p:tgtEl>
                                      </p:cBhvr>
                                    </p:animEffect>
                                    <p:set>
                                      <p:cBhvr>
                                        <p:cTn id="119" dur="1" fill="hold">
                                          <p:stCondLst>
                                            <p:cond delay="499"/>
                                          </p:stCondLst>
                                        </p:cTn>
                                        <p:tgtEl>
                                          <p:spTgt spid="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10" presetClass="exit" presetSubtype="0" fill="hold" nodeType="withEffect">
                                  <p:stCondLst>
                                    <p:cond delay="0"/>
                                  </p:stCondLst>
                                  <p:childTnLst>
                                    <p:animEffect transition="out" filter="fade">
                                      <p:cBhvr>
                                        <p:cTn id="130" dur="500"/>
                                        <p:tgtEl>
                                          <p:spTgt spid="33"/>
                                        </p:tgtEl>
                                      </p:cBhvr>
                                    </p:animEffect>
                                    <p:set>
                                      <p:cBhvr>
                                        <p:cTn id="131" dur="1" fill="hold">
                                          <p:stCondLst>
                                            <p:cond delay="499"/>
                                          </p:stCondLst>
                                        </p:cTn>
                                        <p:tgtEl>
                                          <p:spTgt spid="33"/>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23"/>
                                        </p:tgtEl>
                                      </p:cBhvr>
                                    </p:animEffect>
                                    <p:set>
                                      <p:cBhvr>
                                        <p:cTn id="134" dur="1" fill="hold">
                                          <p:stCondLst>
                                            <p:cond delay="499"/>
                                          </p:stCondLst>
                                        </p:cTn>
                                        <p:tgtEl>
                                          <p:spTgt spid="2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
                                        </p:tgtEl>
                                        <p:attrNameLst>
                                          <p:attrName>style.visibility</p:attrName>
                                        </p:attrNameLst>
                                      </p:cBhvr>
                                      <p:to>
                                        <p:strVal val="visible"/>
                                      </p:to>
                                    </p:set>
                                  </p:childTnLst>
                                </p:cTn>
                              </p:par>
                              <p:par>
                                <p:cTn id="143" presetID="10" presetClass="exit" presetSubtype="0" fill="hold" nodeType="withEffect">
                                  <p:stCondLst>
                                    <p:cond delay="0"/>
                                  </p:stCondLst>
                                  <p:childTnLst>
                                    <p:animEffect transition="out" filter="fade">
                                      <p:cBhvr>
                                        <p:cTn id="144" dur="500"/>
                                        <p:tgtEl>
                                          <p:spTgt spid="34"/>
                                        </p:tgtEl>
                                      </p:cBhvr>
                                    </p:animEffect>
                                    <p:set>
                                      <p:cBhvr>
                                        <p:cTn id="145" dur="1" fill="hold">
                                          <p:stCondLst>
                                            <p:cond delay="499"/>
                                          </p:stCondLst>
                                        </p:cTn>
                                        <p:tgtEl>
                                          <p:spTgt spid="34"/>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24"/>
                                        </p:tgtEl>
                                      </p:cBhvr>
                                    </p:animEffect>
                                    <p:set>
                                      <p:cBhvr>
                                        <p:cTn id="148" dur="1" fill="hold">
                                          <p:stCondLst>
                                            <p:cond delay="499"/>
                                          </p:stCondLst>
                                        </p:cTn>
                                        <p:tgtEl>
                                          <p:spTgt spid="24"/>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7" grpId="0"/>
      <p:bldP spid="18" grpId="0"/>
      <p:bldP spid="19" grpId="0"/>
      <p:bldP spid="20" grpId="0"/>
      <p:bldP spid="20" grpId="1"/>
      <p:bldP spid="21" grpId="0"/>
      <p:bldP spid="21" grpId="1"/>
      <p:bldP spid="22" grpId="0"/>
      <p:bldP spid="22" grpId="1"/>
      <p:bldP spid="23" grpId="0"/>
      <p:bldP spid="23" grpId="1"/>
      <p:bldP spid="24" grpId="0"/>
      <p:bldP spid="24" grpId="1"/>
      <p:bldP spid="25" grpId="0"/>
      <p:bldP spid="37" grpId="0"/>
      <p:bldP spid="40"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a:pPr>
            <a:r>
              <a:rPr lang="en-IN" b="1" dirty="0">
                <a:solidFill>
                  <a:srgbClr val="C00000"/>
                </a:solidFill>
              </a:rPr>
              <a:t>String Length Operation (Cont.)</a:t>
            </a:r>
          </a:p>
          <a:p>
            <a:pPr marL="0" indent="0">
              <a:buNone/>
            </a:pPr>
            <a:r>
              <a:rPr lang="en-IN" b="1" dirty="0"/>
              <a:t>Program: </a:t>
            </a:r>
          </a:p>
          <a:p>
            <a:pPr marL="0" indent="0">
              <a:buNone/>
            </a:pPr>
            <a:r>
              <a:rPr lang="en-IN" dirty="0"/>
              <a:t>#include&lt;</a:t>
            </a:r>
            <a:r>
              <a:rPr lang="en-IN" dirty="0" err="1"/>
              <a:t>stdio.h</a:t>
            </a:r>
            <a:r>
              <a:rPr lang="en-IN" dirty="0"/>
              <a:t>&gt;</a:t>
            </a:r>
          </a:p>
          <a:p>
            <a:pPr marL="0" indent="0">
              <a:buNone/>
            </a:pPr>
            <a:r>
              <a:rPr lang="en-IN" dirty="0"/>
              <a:t>int  LENGTH(char [ ]);</a:t>
            </a:r>
          </a:p>
          <a:p>
            <a:pPr marL="0" indent="0">
              <a:spcBef>
                <a:spcPts val="300"/>
              </a:spcBef>
              <a:buNone/>
            </a:pPr>
            <a:r>
              <a:rPr lang="en-IN" dirty="0"/>
              <a:t>void main()</a:t>
            </a:r>
          </a:p>
          <a:p>
            <a:pPr marL="0" indent="0">
              <a:spcBef>
                <a:spcPts val="300"/>
              </a:spcBef>
              <a:buNone/>
            </a:pPr>
            <a:r>
              <a:rPr lang="en-IN" dirty="0"/>
              <a:t>{</a:t>
            </a:r>
          </a:p>
          <a:p>
            <a:pPr marL="457200" indent="0">
              <a:spcBef>
                <a:spcPts val="300"/>
              </a:spcBef>
              <a:buNone/>
            </a:pPr>
            <a:r>
              <a:rPr lang="en-US" dirty="0"/>
              <a:t>char </a:t>
            </a:r>
            <a:r>
              <a:rPr lang="en-US" dirty="0" err="1"/>
              <a:t>str</a:t>
            </a:r>
            <a:r>
              <a:rPr lang="en-US" dirty="0"/>
              <a:t>[30];</a:t>
            </a:r>
            <a:endParaRPr lang="en-IN" dirty="0"/>
          </a:p>
          <a:p>
            <a:pPr marL="457200" indent="0">
              <a:spcBef>
                <a:spcPts val="300"/>
              </a:spcBef>
              <a:buNone/>
            </a:pPr>
            <a:r>
              <a:rPr lang="en-US" dirty="0"/>
              <a:t>int  </a:t>
            </a:r>
            <a:r>
              <a:rPr lang="en-US" dirty="0" err="1"/>
              <a:t>len</a:t>
            </a:r>
            <a:r>
              <a:rPr lang="en-US" dirty="0"/>
              <a:t>;</a:t>
            </a:r>
            <a:endParaRPr lang="en-IN" dirty="0"/>
          </a:p>
          <a:p>
            <a:pPr marL="457200" indent="0">
              <a:spcBef>
                <a:spcPts val="300"/>
              </a:spcBef>
              <a:buNone/>
            </a:pPr>
            <a:r>
              <a:rPr lang="en-US" dirty="0" err="1"/>
              <a:t>printf</a:t>
            </a:r>
            <a:r>
              <a:rPr lang="en-US" dirty="0"/>
              <a:t>(“Enter string:”);</a:t>
            </a:r>
            <a:endParaRPr lang="en-IN" dirty="0"/>
          </a:p>
          <a:p>
            <a:pPr marL="457200" indent="0">
              <a:spcBef>
                <a:spcPts val="300"/>
              </a:spcBef>
              <a:buNone/>
            </a:pPr>
            <a:r>
              <a:rPr lang="en-US" dirty="0"/>
              <a:t>gets(</a:t>
            </a:r>
            <a:r>
              <a:rPr lang="en-US" dirty="0" err="1">
                <a:solidFill>
                  <a:srgbClr val="1D6FA9"/>
                </a:solidFill>
              </a:rPr>
              <a:t>str</a:t>
            </a:r>
            <a:r>
              <a:rPr lang="en-US" dirty="0"/>
              <a:t>);</a:t>
            </a:r>
          </a:p>
          <a:p>
            <a:pPr marL="457200" indent="0">
              <a:spcBef>
                <a:spcPts val="300"/>
              </a:spcBef>
              <a:buNone/>
            </a:pPr>
            <a:endParaRPr lang="en-IN" dirty="0"/>
          </a:p>
          <a:p>
            <a:pPr marL="457200" indent="0">
              <a:spcBef>
                <a:spcPts val="300"/>
              </a:spcBef>
              <a:buNone/>
            </a:pPr>
            <a:r>
              <a:rPr lang="en-US" dirty="0" err="1">
                <a:solidFill>
                  <a:srgbClr val="1D6FA9"/>
                </a:solidFill>
              </a:rPr>
              <a:t>len</a:t>
            </a:r>
            <a:r>
              <a:rPr lang="en-US" dirty="0"/>
              <a:t> = </a:t>
            </a:r>
            <a:r>
              <a:rPr lang="en-IN" dirty="0"/>
              <a:t>LENGTH</a:t>
            </a:r>
            <a:r>
              <a:rPr lang="en-US" dirty="0"/>
              <a:t>(str);</a:t>
            </a:r>
            <a:endParaRPr lang="en-IN" dirty="0"/>
          </a:p>
          <a:p>
            <a:pPr marL="457200" indent="0">
              <a:spcBef>
                <a:spcPts val="300"/>
              </a:spcBef>
              <a:buNone/>
            </a:pPr>
            <a:r>
              <a:rPr lang="en-US" dirty="0" err="1"/>
              <a:t>printf</a:t>
            </a:r>
            <a:r>
              <a:rPr lang="en-US" dirty="0"/>
              <a:t>(“Length of string=</a:t>
            </a:r>
            <a:r>
              <a:rPr lang="en-US" dirty="0">
                <a:solidFill>
                  <a:srgbClr val="1D6FA9"/>
                </a:solidFill>
              </a:rPr>
              <a:t>%d</a:t>
            </a:r>
            <a:r>
              <a:rPr lang="en-US" dirty="0"/>
              <a:t>”, </a:t>
            </a:r>
            <a:r>
              <a:rPr lang="en-US" b="1" dirty="0" err="1">
                <a:solidFill>
                  <a:srgbClr val="C00000"/>
                </a:solidFill>
              </a:rPr>
              <a:t>len</a:t>
            </a:r>
            <a:r>
              <a:rPr lang="en-US" dirty="0"/>
              <a:t>);</a:t>
            </a:r>
            <a:endParaRPr lang="en-IN" dirty="0"/>
          </a:p>
          <a:p>
            <a:pPr marL="0" indent="0">
              <a:spcBef>
                <a:spcPts val="300"/>
              </a:spcBef>
              <a:buNone/>
            </a:pPr>
            <a:r>
              <a:rPr lang="en-US" dirty="0"/>
              <a:t>}</a:t>
            </a:r>
            <a:endParaRPr lang="en-IN" dirty="0"/>
          </a:p>
        </p:txBody>
      </p:sp>
      <p:sp>
        <p:nvSpPr>
          <p:cNvPr id="5" name="TextBox 4"/>
          <p:cNvSpPr txBox="1"/>
          <p:nvPr/>
        </p:nvSpPr>
        <p:spPr>
          <a:xfrm>
            <a:off x="5647765" y="1344708"/>
            <a:ext cx="3299092" cy="4408899"/>
          </a:xfrm>
          <a:prstGeom prst="rect">
            <a:avLst/>
          </a:prstGeom>
          <a:noFill/>
        </p:spPr>
        <p:txBody>
          <a:bodyPr wrap="square" rtlCol="0">
            <a:spAutoFit/>
          </a:bodyPr>
          <a:lstStyle/>
          <a:p>
            <a:pPr>
              <a:spcBef>
                <a:spcPts val="300"/>
              </a:spcBef>
            </a:pPr>
            <a:r>
              <a:rPr lang="en-US" sz="2400" dirty="0"/>
              <a:t>int</a:t>
            </a:r>
            <a:r>
              <a:rPr lang="en-US" sz="2400" dirty="0">
                <a:solidFill>
                  <a:srgbClr val="0070C0"/>
                </a:solidFill>
              </a:rPr>
              <a:t>  </a:t>
            </a:r>
            <a:r>
              <a:rPr lang="en-US" sz="2400" dirty="0"/>
              <a:t>LENGTH(</a:t>
            </a:r>
            <a:r>
              <a:rPr lang="en-US" sz="2400" dirty="0">
                <a:solidFill>
                  <a:srgbClr val="1D6FA9"/>
                </a:solidFill>
              </a:rPr>
              <a:t>char  *s</a:t>
            </a:r>
            <a:r>
              <a:rPr lang="en-US" sz="2400" dirty="0"/>
              <a:t>)</a:t>
            </a:r>
            <a:r>
              <a:rPr lang="en-US" sz="2400" dirty="0">
                <a:solidFill>
                  <a:srgbClr val="0070C0"/>
                </a:solidFill>
              </a:rPr>
              <a:t> </a:t>
            </a:r>
            <a:endParaRPr lang="en-IN" sz="2400" dirty="0">
              <a:solidFill>
                <a:srgbClr val="0070C0"/>
              </a:solidFill>
            </a:endParaRPr>
          </a:p>
          <a:p>
            <a:pPr>
              <a:spcBef>
                <a:spcPts val="300"/>
              </a:spcBef>
            </a:pPr>
            <a:r>
              <a:rPr lang="en-US" sz="2400" dirty="0"/>
              <a:t>{</a:t>
            </a:r>
            <a:endParaRPr lang="en-IN" sz="2400" dirty="0"/>
          </a:p>
          <a:p>
            <a:pPr marL="457200" indent="0">
              <a:spcBef>
                <a:spcPts val="300"/>
              </a:spcBef>
              <a:buNone/>
            </a:pPr>
            <a:r>
              <a:rPr lang="en-US" sz="2400" dirty="0" err="1"/>
              <a:t>int</a:t>
            </a:r>
            <a:r>
              <a:rPr lang="en-US" sz="2400" dirty="0"/>
              <a:t>  </a:t>
            </a:r>
            <a:r>
              <a:rPr lang="en-US" sz="2400" dirty="0" err="1"/>
              <a:t>i</a:t>
            </a:r>
            <a:r>
              <a:rPr lang="en-US" sz="2400" dirty="0"/>
              <a:t> = 0;</a:t>
            </a:r>
            <a:endParaRPr lang="en-IN" sz="2400" dirty="0"/>
          </a:p>
          <a:p>
            <a:pPr marL="457200" indent="0">
              <a:spcBef>
                <a:spcPts val="300"/>
              </a:spcBef>
              <a:buNone/>
            </a:pPr>
            <a:r>
              <a:rPr lang="en-US" sz="2400" dirty="0">
                <a:solidFill>
                  <a:srgbClr val="C00000"/>
                </a:solidFill>
              </a:rPr>
              <a:t>while</a:t>
            </a:r>
            <a:r>
              <a:rPr lang="en-US" sz="2400" dirty="0"/>
              <a:t> (</a:t>
            </a:r>
            <a:r>
              <a:rPr lang="en-US" sz="2400" dirty="0">
                <a:solidFill>
                  <a:srgbClr val="1D6FA9"/>
                </a:solidFill>
              </a:rPr>
              <a:t>*s != ’\0’</a:t>
            </a:r>
            <a:r>
              <a:rPr lang="en-US" sz="2400" dirty="0"/>
              <a:t>)</a:t>
            </a:r>
            <a:endParaRPr lang="en-IN" sz="2400" dirty="0"/>
          </a:p>
          <a:p>
            <a:pPr marL="457200" indent="0">
              <a:spcBef>
                <a:spcPts val="300"/>
              </a:spcBef>
              <a:buNone/>
            </a:pPr>
            <a:r>
              <a:rPr lang="en-US" sz="2400" dirty="0"/>
              <a:t>{</a:t>
            </a:r>
            <a:endParaRPr lang="en-IN" sz="2400" dirty="0"/>
          </a:p>
          <a:p>
            <a:pPr marL="914400" indent="0">
              <a:spcBef>
                <a:spcPts val="300"/>
              </a:spcBef>
              <a:buNone/>
            </a:pPr>
            <a:r>
              <a:rPr lang="en-US" sz="2400" dirty="0" err="1"/>
              <a:t>i</a:t>
            </a:r>
            <a:r>
              <a:rPr lang="en-US" sz="2400" dirty="0"/>
              <a:t>++;</a:t>
            </a:r>
            <a:endParaRPr lang="en-IN" sz="2400" dirty="0"/>
          </a:p>
          <a:p>
            <a:pPr marL="914400" indent="0">
              <a:spcBef>
                <a:spcPts val="300"/>
              </a:spcBef>
              <a:buNone/>
            </a:pPr>
            <a:r>
              <a:rPr lang="en-US" sz="2400" dirty="0"/>
              <a:t>s++;</a:t>
            </a:r>
            <a:endParaRPr lang="en-IN" sz="2400" dirty="0"/>
          </a:p>
          <a:p>
            <a:pPr marL="457200" indent="0">
              <a:spcBef>
                <a:spcPts val="300"/>
              </a:spcBef>
              <a:buNone/>
            </a:pPr>
            <a:r>
              <a:rPr lang="en-US" sz="2400" dirty="0"/>
              <a:t>}</a:t>
            </a:r>
            <a:endParaRPr lang="en-IN" sz="2400" dirty="0"/>
          </a:p>
          <a:p>
            <a:pPr marL="457200" indent="0">
              <a:spcBef>
                <a:spcPts val="300"/>
              </a:spcBef>
              <a:buNone/>
            </a:pPr>
            <a:r>
              <a:rPr lang="en-US" sz="2400" dirty="0"/>
              <a:t>return (</a:t>
            </a:r>
            <a:r>
              <a:rPr lang="en-US" sz="2400" b="1" dirty="0" err="1">
                <a:solidFill>
                  <a:srgbClr val="C00000"/>
                </a:solidFill>
              </a:rPr>
              <a:t>i</a:t>
            </a:r>
            <a:r>
              <a:rPr lang="en-US" sz="2400" dirty="0"/>
              <a:t>);</a:t>
            </a:r>
            <a:endParaRPr lang="en-IN" sz="2400" dirty="0"/>
          </a:p>
          <a:p>
            <a:pPr>
              <a:spcBef>
                <a:spcPts val="300"/>
              </a:spcBef>
            </a:pPr>
            <a:r>
              <a:rPr lang="en-US" sz="2400" dirty="0"/>
              <a:t>}</a:t>
            </a:r>
            <a:endParaRPr lang="en-IN" sz="2400" dirty="0"/>
          </a:p>
          <a:p>
            <a:endParaRPr lang="en-US" dirty="0"/>
          </a:p>
        </p:txBody>
      </p:sp>
      <p:cxnSp>
        <p:nvCxnSpPr>
          <p:cNvPr id="7" name="Straight Connector 6"/>
          <p:cNvCxnSpPr/>
          <p:nvPr/>
        </p:nvCxnSpPr>
        <p:spPr>
          <a:xfrm>
            <a:off x="3036604" y="5313131"/>
            <a:ext cx="13320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356844" y="1615698"/>
            <a:ext cx="0" cy="369794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70294" y="1627322"/>
            <a:ext cx="976621"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14903" y="4815110"/>
            <a:ext cx="126402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09433" y="4804475"/>
            <a:ext cx="0" cy="6301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021620" y="5419672"/>
            <a:ext cx="169200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5647763" y="1344708"/>
            <a:ext cx="2746727" cy="443751"/>
          </a:xfrm>
          <a:prstGeom prst="roundRect">
            <a:avLst/>
          </a:prstGeom>
          <a:noFill/>
          <a:ln w="25400">
            <a:solidFill>
              <a:srgbClr val="1D6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D6FA9"/>
              </a:solidFill>
            </a:endParaRPr>
          </a:p>
        </p:txBody>
      </p:sp>
      <p:sp>
        <p:nvSpPr>
          <p:cNvPr id="24" name="Rounded Rectangle 23"/>
          <p:cNvSpPr/>
          <p:nvPr/>
        </p:nvSpPr>
        <p:spPr>
          <a:xfrm>
            <a:off x="6106940" y="4593234"/>
            <a:ext cx="1301250" cy="443751"/>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D6FA9"/>
              </a:solidFill>
            </a:endParaRPr>
          </a:p>
        </p:txBody>
      </p:sp>
      <p:sp>
        <p:nvSpPr>
          <p:cNvPr id="4" name="TextBox 3">
            <a:extLst>
              <a:ext uri="{FF2B5EF4-FFF2-40B4-BE49-F238E27FC236}">
                <a16:creationId xmlns:a16="http://schemas.microsoft.com/office/drawing/2014/main" id="{F5BFE0F8-B7F2-D963-134C-F66830673261}"/>
              </a:ext>
            </a:extLst>
          </p:cNvPr>
          <p:cNvSpPr txBox="1"/>
          <p:nvPr/>
        </p:nvSpPr>
        <p:spPr>
          <a:xfrm>
            <a:off x="9022605" y="1344708"/>
            <a:ext cx="2962468" cy="1200329"/>
          </a:xfrm>
          <a:prstGeom prst="rect">
            <a:avLst/>
          </a:prstGeom>
          <a:noFill/>
        </p:spPr>
        <p:txBody>
          <a:bodyPr wrap="square" rtlCol="0">
            <a:spAutoFit/>
          </a:bodyPr>
          <a:lstStyle/>
          <a:p>
            <a:r>
              <a:rPr lang="en-IN" sz="2400" b="1" dirty="0"/>
              <a:t>Output:</a:t>
            </a:r>
          </a:p>
          <a:p>
            <a:r>
              <a:rPr lang="en-IN" sz="2400" dirty="0"/>
              <a:t>Enter string: </a:t>
            </a:r>
            <a:r>
              <a:rPr lang="en-IN" sz="2400" dirty="0">
                <a:solidFill>
                  <a:srgbClr val="1D6FA9"/>
                </a:solidFill>
              </a:rPr>
              <a:t>Hello</a:t>
            </a:r>
          </a:p>
          <a:p>
            <a:r>
              <a:rPr lang="en-IN" sz="2400" dirty="0"/>
              <a:t>Length of string=</a:t>
            </a:r>
            <a:r>
              <a:rPr lang="en-IN" sz="2400" b="1" dirty="0">
                <a:solidFill>
                  <a:srgbClr val="C00000"/>
                </a:solidFill>
              </a:rPr>
              <a:t>5</a:t>
            </a:r>
          </a:p>
        </p:txBody>
      </p:sp>
    </p:spTree>
    <p:extLst>
      <p:ext uri="{BB962C8B-B14F-4D97-AF65-F5344CB8AC3E}">
        <p14:creationId xmlns:p14="http://schemas.microsoft.com/office/powerpoint/2010/main" val="189606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par>
                          <p:cTn id="65" fill="hold">
                            <p:stCondLst>
                              <p:cond delay="1500"/>
                            </p:stCondLst>
                            <p:childTnLst>
                              <p:par>
                                <p:cTn id="66" presetID="1"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4"/>
                                        </p:tgtEl>
                                        <p:attrNameLst>
                                          <p:attrName>style.visibility</p:attrName>
                                        </p:attrNameLst>
                                      </p:cBhvr>
                                      <p:to>
                                        <p:strVal val="visible"/>
                                      </p:to>
                                    </p:set>
                                  </p:childTnLst>
                                </p:cTn>
                              </p:par>
                              <p:par>
                                <p:cTn id="108" presetID="22" presetClass="entr" presetSubtype="2" fill="hold" nodeType="with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ipe(right)">
                                      <p:cBhvr>
                                        <p:cTn id="110" dur="500"/>
                                        <p:tgtEl>
                                          <p:spTgt spid="12"/>
                                        </p:tgtEl>
                                      </p:cBhvr>
                                    </p:animEffect>
                                  </p:childTnLst>
                                </p:cTn>
                              </p:par>
                            </p:childTnLst>
                          </p:cTn>
                        </p:par>
                        <p:par>
                          <p:cTn id="111" fill="hold">
                            <p:stCondLst>
                              <p:cond delay="500"/>
                            </p:stCondLst>
                            <p:childTnLst>
                              <p:par>
                                <p:cTn id="112" presetID="22" presetClass="entr" presetSubtype="1" fill="hold" nodeType="after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wipe(up)">
                                      <p:cBhvr>
                                        <p:cTn id="114" dur="500"/>
                                        <p:tgtEl>
                                          <p:spTgt spid="14"/>
                                        </p:tgtEl>
                                      </p:cBhvr>
                                    </p:animEffect>
                                  </p:childTnLst>
                                </p:cTn>
                              </p:par>
                            </p:childTnLst>
                          </p:cTn>
                        </p:par>
                        <p:par>
                          <p:cTn id="115" fill="hold">
                            <p:stCondLst>
                              <p:cond delay="1000"/>
                            </p:stCondLst>
                            <p:childTnLst>
                              <p:par>
                                <p:cTn id="116" presetID="22" presetClass="entr" presetSubtype="2"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right)">
                                      <p:cBhvr>
                                        <p:cTn id="118" dur="500"/>
                                        <p:tgtEl>
                                          <p:spTgt spid="16"/>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2"/>
            </a:pPr>
            <a:r>
              <a:rPr lang="en-IN" b="1" dirty="0">
                <a:solidFill>
                  <a:srgbClr val="C00000"/>
                </a:solidFill>
              </a:rPr>
              <a:t>String Copy Operation </a:t>
            </a:r>
          </a:p>
          <a:p>
            <a:r>
              <a:rPr lang="en-IN" dirty="0"/>
              <a:t>String copy operation is used to copy string S2 to S1.</a:t>
            </a:r>
          </a:p>
          <a:p>
            <a:pPr marL="282575" indent="0">
              <a:buNone/>
            </a:pPr>
            <a:r>
              <a:rPr lang="en-IN" b="1" dirty="0"/>
              <a:t>For example</a:t>
            </a:r>
            <a:r>
              <a:rPr lang="en-IN" dirty="0"/>
              <a:t>, </a:t>
            </a:r>
            <a:r>
              <a:rPr lang="en-IN" dirty="0">
                <a:solidFill>
                  <a:srgbClr val="1D6FA9"/>
                </a:solidFill>
              </a:rPr>
              <a:t>S1</a:t>
            </a:r>
            <a:r>
              <a:rPr lang="en-IN" dirty="0"/>
              <a:t> = Blank or NULL string, and </a:t>
            </a:r>
            <a:r>
              <a:rPr lang="en-IN" dirty="0">
                <a:solidFill>
                  <a:srgbClr val="1D6FA9"/>
                </a:solidFill>
              </a:rPr>
              <a:t>S2</a:t>
            </a:r>
            <a:r>
              <a:rPr lang="en-IN" dirty="0"/>
              <a:t> = “Hello”</a:t>
            </a:r>
          </a:p>
          <a:p>
            <a:pPr marL="0" indent="0">
              <a:buNone/>
            </a:pPr>
            <a:r>
              <a:rPr lang="en-IN" b="1" dirty="0"/>
              <a:t>Algorithm: STRCOPY (S1, S2)</a:t>
            </a:r>
          </a:p>
          <a:p>
            <a:pPr marL="0" indent="0">
              <a:spcBef>
                <a:spcPts val="500"/>
              </a:spcBef>
              <a:buNone/>
            </a:pPr>
            <a:r>
              <a:rPr lang="en-IN" b="1" dirty="0"/>
              <a:t>Step 1:</a:t>
            </a:r>
            <a:r>
              <a:rPr lang="en-IN" dirty="0"/>
              <a:t>[Initialization]</a:t>
            </a:r>
          </a:p>
          <a:p>
            <a:pPr marL="874713" lvl="2" indent="0">
              <a:buNone/>
            </a:pPr>
            <a:r>
              <a:rPr lang="en-IN" sz="2400" dirty="0"/>
              <a:t>S1 ← NULL</a:t>
            </a:r>
          </a:p>
          <a:p>
            <a:pPr marL="874800" lvl="2" indent="0">
              <a:buNone/>
            </a:pPr>
            <a:r>
              <a:rPr lang="en-IN" sz="2400" dirty="0" err="1"/>
              <a:t>i</a:t>
            </a:r>
            <a:r>
              <a:rPr lang="en-IN" sz="2400" dirty="0"/>
              <a:t> ← 0</a:t>
            </a:r>
          </a:p>
          <a:p>
            <a:pPr marL="0" indent="0">
              <a:spcBef>
                <a:spcPts val="500"/>
              </a:spcBef>
              <a:buNone/>
            </a:pPr>
            <a:r>
              <a:rPr lang="en-IN" b="1" dirty="0"/>
              <a:t>Step 2:</a:t>
            </a:r>
            <a:r>
              <a:rPr lang="en-IN" dirty="0"/>
              <a:t>[Copy one by one character from S2 to S1]  </a:t>
            </a:r>
          </a:p>
          <a:p>
            <a:pPr marL="874800" lvl="2" indent="0">
              <a:buNone/>
            </a:pPr>
            <a:r>
              <a:rPr lang="en-IN" sz="2400" dirty="0"/>
              <a:t>repeat  </a:t>
            </a:r>
            <a:r>
              <a:rPr lang="en-IN" sz="2400" dirty="0">
                <a:solidFill>
                  <a:srgbClr val="1D6FA9"/>
                </a:solidFill>
              </a:rPr>
              <a:t>while</a:t>
            </a:r>
            <a:r>
              <a:rPr lang="en-IN" sz="2400" dirty="0"/>
              <a:t>(</a:t>
            </a:r>
            <a:r>
              <a:rPr lang="en-IN" sz="2400" dirty="0">
                <a:solidFill>
                  <a:srgbClr val="C00000"/>
                </a:solidFill>
              </a:rPr>
              <a:t>S2[ </a:t>
            </a:r>
            <a:r>
              <a:rPr lang="en-IN" sz="2400" dirty="0" err="1">
                <a:solidFill>
                  <a:srgbClr val="C00000"/>
                </a:solidFill>
              </a:rPr>
              <a:t>i</a:t>
            </a:r>
            <a:r>
              <a:rPr lang="en-IN" sz="2400" dirty="0">
                <a:solidFill>
                  <a:srgbClr val="C00000"/>
                </a:solidFill>
              </a:rPr>
              <a:t> ] &lt;&gt; NULL</a:t>
            </a:r>
            <a:r>
              <a:rPr lang="en-IN" sz="2400" dirty="0"/>
              <a:t>)</a:t>
            </a:r>
          </a:p>
          <a:p>
            <a:pPr marL="1332000" lvl="3" indent="0">
              <a:buNone/>
            </a:pPr>
            <a:r>
              <a:rPr lang="en-IN" sz="2400" dirty="0"/>
              <a:t>S1[ </a:t>
            </a:r>
            <a:r>
              <a:rPr lang="en-IN" sz="2400" dirty="0" err="1">
                <a:solidFill>
                  <a:srgbClr val="1D6FA9"/>
                </a:solidFill>
              </a:rPr>
              <a:t>i</a:t>
            </a:r>
            <a:r>
              <a:rPr lang="en-IN" sz="2400" dirty="0"/>
              <a:t> ] ← S2[</a:t>
            </a:r>
            <a:r>
              <a:rPr lang="en-IN" sz="2400" dirty="0">
                <a:solidFill>
                  <a:srgbClr val="1D6FA9"/>
                </a:solidFill>
              </a:rPr>
              <a:t> </a:t>
            </a:r>
            <a:r>
              <a:rPr lang="en-IN" sz="2400" dirty="0" err="1">
                <a:solidFill>
                  <a:srgbClr val="1D6FA9"/>
                </a:solidFill>
              </a:rPr>
              <a:t>i</a:t>
            </a:r>
            <a:r>
              <a:rPr lang="en-IN" sz="2400" dirty="0"/>
              <a:t> ]</a:t>
            </a:r>
          </a:p>
          <a:p>
            <a:pPr marL="1332000" lvl="3" indent="0">
              <a:buNone/>
            </a:pPr>
            <a:r>
              <a:rPr lang="en-IN" sz="2400" dirty="0" err="1">
                <a:solidFill>
                  <a:srgbClr val="1D6FA9"/>
                </a:solidFill>
              </a:rPr>
              <a:t>i</a:t>
            </a:r>
            <a:r>
              <a:rPr lang="en-IN" sz="2400" dirty="0">
                <a:solidFill>
                  <a:srgbClr val="1D6FA9"/>
                </a:solidFill>
              </a:rPr>
              <a:t> ← i+1</a:t>
            </a:r>
          </a:p>
          <a:p>
            <a:pPr marL="0" indent="0">
              <a:spcBef>
                <a:spcPts val="500"/>
              </a:spcBef>
              <a:buNone/>
            </a:pPr>
            <a:r>
              <a:rPr lang="en-US" b="1" dirty="0"/>
              <a:t>Step 3:</a:t>
            </a:r>
            <a:r>
              <a:rPr lang="en-US" dirty="0"/>
              <a:t>[Display String </a:t>
            </a:r>
            <a:r>
              <a:rPr lang="en-US" dirty="0">
                <a:solidFill>
                  <a:srgbClr val="1D6FA9"/>
                </a:solidFill>
              </a:rPr>
              <a:t>S1</a:t>
            </a:r>
            <a:r>
              <a:rPr lang="en-US" dirty="0"/>
              <a:t>]</a:t>
            </a:r>
          </a:p>
          <a:p>
            <a:pPr marL="874800" lvl="2" indent="0">
              <a:buNone/>
            </a:pPr>
            <a:r>
              <a:rPr lang="en-US" sz="2400" dirty="0"/>
              <a:t>Write (</a:t>
            </a:r>
            <a:r>
              <a:rPr lang="en-US" sz="2400" b="1" dirty="0">
                <a:solidFill>
                  <a:srgbClr val="C00000"/>
                </a:solidFill>
              </a:rPr>
              <a:t>S1</a:t>
            </a:r>
            <a:r>
              <a:rPr lang="en-US" sz="2400" dirty="0"/>
              <a:t>)</a:t>
            </a:r>
          </a:p>
          <a:p>
            <a:pPr marL="0" indent="0">
              <a:spcBef>
                <a:spcPts val="500"/>
              </a:spcBef>
              <a:buNone/>
            </a:pPr>
            <a:r>
              <a:rPr lang="en-US" b="1" dirty="0"/>
              <a:t>Step 4:</a:t>
            </a:r>
            <a:r>
              <a:rPr lang="en-US" dirty="0"/>
              <a:t>[Finished]  Exit</a:t>
            </a:r>
          </a:p>
          <a:p>
            <a:pPr marL="0" indent="0">
              <a:spcBef>
                <a:spcPts val="500"/>
              </a:spcBef>
              <a:buNone/>
            </a:pPr>
            <a:endParaRPr lang="en-US" dirty="0"/>
          </a:p>
          <a:p>
            <a:pPr marL="0" indent="0">
              <a:spcBef>
                <a:spcPts val="500"/>
              </a:spcBef>
              <a:buNone/>
            </a:pPr>
            <a:endParaRPr lang="en-IN" dirty="0"/>
          </a:p>
          <a:p>
            <a:pPr marL="0" indent="0">
              <a:spcBef>
                <a:spcPts val="500"/>
              </a:spcBef>
              <a:buNone/>
            </a:pPr>
            <a:endParaRPr lang="en-IN" dirty="0"/>
          </a:p>
          <a:p>
            <a:pPr marL="282575" indent="0">
              <a:buNone/>
            </a:pPr>
            <a:endParaRPr lang="en-IN"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40561699"/>
              </p:ext>
            </p:extLst>
          </p:nvPr>
        </p:nvGraphicFramePr>
        <p:xfrm>
          <a:off x="7498780" y="3219474"/>
          <a:ext cx="4503270" cy="477123"/>
        </p:xfrm>
        <a:graphic>
          <a:graphicData uri="http://schemas.openxmlformats.org/drawingml/2006/table">
            <a:tbl>
              <a:tblPr firstRow="1" bandRow="1">
                <a:tableStyleId>{5940675A-B579-460E-94D1-54222C63F5DA}</a:tableStyleId>
              </a:tblPr>
              <a:tblGrid>
                <a:gridCol w="750545">
                  <a:extLst>
                    <a:ext uri="{9D8B030D-6E8A-4147-A177-3AD203B41FA5}">
                      <a16:colId xmlns:a16="http://schemas.microsoft.com/office/drawing/2014/main" val="20000"/>
                    </a:ext>
                  </a:extLst>
                </a:gridCol>
                <a:gridCol w="750545">
                  <a:extLst>
                    <a:ext uri="{9D8B030D-6E8A-4147-A177-3AD203B41FA5}">
                      <a16:colId xmlns:a16="http://schemas.microsoft.com/office/drawing/2014/main" val="20001"/>
                    </a:ext>
                  </a:extLst>
                </a:gridCol>
                <a:gridCol w="750545">
                  <a:extLst>
                    <a:ext uri="{9D8B030D-6E8A-4147-A177-3AD203B41FA5}">
                      <a16:colId xmlns:a16="http://schemas.microsoft.com/office/drawing/2014/main" val="20002"/>
                    </a:ext>
                  </a:extLst>
                </a:gridCol>
                <a:gridCol w="750545">
                  <a:extLst>
                    <a:ext uri="{9D8B030D-6E8A-4147-A177-3AD203B41FA5}">
                      <a16:colId xmlns:a16="http://schemas.microsoft.com/office/drawing/2014/main" val="20003"/>
                    </a:ext>
                  </a:extLst>
                </a:gridCol>
                <a:gridCol w="750545">
                  <a:extLst>
                    <a:ext uri="{9D8B030D-6E8A-4147-A177-3AD203B41FA5}">
                      <a16:colId xmlns:a16="http://schemas.microsoft.com/office/drawing/2014/main" val="20004"/>
                    </a:ext>
                  </a:extLst>
                </a:gridCol>
                <a:gridCol w="750545">
                  <a:extLst>
                    <a:ext uri="{9D8B030D-6E8A-4147-A177-3AD203B41FA5}">
                      <a16:colId xmlns:a16="http://schemas.microsoft.com/office/drawing/2014/main" val="20005"/>
                    </a:ext>
                  </a:extLst>
                </a:gridCol>
              </a:tblGrid>
              <a:tr h="47712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7728593" y="2815353"/>
            <a:ext cx="314510" cy="400110"/>
          </a:xfrm>
          <a:prstGeom prst="rect">
            <a:avLst/>
          </a:prstGeom>
          <a:noFill/>
        </p:spPr>
        <p:txBody>
          <a:bodyPr wrap="none" rtlCol="0">
            <a:spAutoFit/>
          </a:bodyPr>
          <a:lstStyle/>
          <a:p>
            <a:r>
              <a:rPr lang="en-US" sz="2000" b="1" dirty="0">
                <a:solidFill>
                  <a:srgbClr val="C00000"/>
                </a:solidFill>
              </a:rPr>
              <a:t>0</a:t>
            </a:r>
          </a:p>
        </p:txBody>
      </p:sp>
      <p:sp>
        <p:nvSpPr>
          <p:cNvPr id="8" name="TextBox 7"/>
          <p:cNvSpPr txBox="1"/>
          <p:nvPr/>
        </p:nvSpPr>
        <p:spPr>
          <a:xfrm>
            <a:off x="7690121" y="3261450"/>
            <a:ext cx="343364" cy="400110"/>
          </a:xfrm>
          <a:prstGeom prst="rect">
            <a:avLst/>
          </a:prstGeom>
          <a:noFill/>
        </p:spPr>
        <p:txBody>
          <a:bodyPr wrap="none" rtlCol="0">
            <a:spAutoFit/>
          </a:bodyPr>
          <a:lstStyle/>
          <a:p>
            <a:r>
              <a:rPr lang="en-US" sz="2000" dirty="0"/>
              <a:t>H</a:t>
            </a:r>
          </a:p>
        </p:txBody>
      </p:sp>
      <p:sp>
        <p:nvSpPr>
          <p:cNvPr id="9" name="TextBox 8"/>
          <p:cNvSpPr txBox="1"/>
          <p:nvPr/>
        </p:nvSpPr>
        <p:spPr>
          <a:xfrm>
            <a:off x="8472255" y="3261450"/>
            <a:ext cx="304892" cy="400110"/>
          </a:xfrm>
          <a:prstGeom prst="rect">
            <a:avLst/>
          </a:prstGeom>
          <a:noFill/>
        </p:spPr>
        <p:txBody>
          <a:bodyPr wrap="none" rtlCol="0">
            <a:spAutoFit/>
          </a:bodyPr>
          <a:lstStyle/>
          <a:p>
            <a:r>
              <a:rPr lang="en-US" sz="2000" dirty="0"/>
              <a:t>e</a:t>
            </a:r>
            <a:endParaRPr lang="en-US" dirty="0"/>
          </a:p>
        </p:txBody>
      </p:sp>
      <p:sp>
        <p:nvSpPr>
          <p:cNvPr id="10" name="TextBox 9"/>
          <p:cNvSpPr txBox="1"/>
          <p:nvPr/>
        </p:nvSpPr>
        <p:spPr>
          <a:xfrm>
            <a:off x="9236553" y="3261450"/>
            <a:ext cx="243978" cy="400110"/>
          </a:xfrm>
          <a:prstGeom prst="rect">
            <a:avLst/>
          </a:prstGeom>
          <a:noFill/>
        </p:spPr>
        <p:txBody>
          <a:bodyPr wrap="none" rtlCol="0">
            <a:spAutoFit/>
          </a:bodyPr>
          <a:lstStyle/>
          <a:p>
            <a:r>
              <a:rPr lang="en-US" sz="2000" dirty="0"/>
              <a:t>l</a:t>
            </a:r>
            <a:endParaRPr lang="en-US" dirty="0"/>
          </a:p>
        </p:txBody>
      </p:sp>
      <p:sp>
        <p:nvSpPr>
          <p:cNvPr id="11" name="TextBox 10"/>
          <p:cNvSpPr txBox="1"/>
          <p:nvPr/>
        </p:nvSpPr>
        <p:spPr>
          <a:xfrm>
            <a:off x="9993362" y="3261450"/>
            <a:ext cx="243978" cy="400110"/>
          </a:xfrm>
          <a:prstGeom prst="rect">
            <a:avLst/>
          </a:prstGeom>
          <a:noFill/>
        </p:spPr>
        <p:txBody>
          <a:bodyPr wrap="none" rtlCol="0">
            <a:spAutoFit/>
          </a:bodyPr>
          <a:lstStyle/>
          <a:p>
            <a:r>
              <a:rPr lang="en-US" sz="2000" dirty="0"/>
              <a:t>l</a:t>
            </a:r>
            <a:endParaRPr lang="en-US" dirty="0"/>
          </a:p>
        </p:txBody>
      </p:sp>
      <p:sp>
        <p:nvSpPr>
          <p:cNvPr id="12" name="TextBox 11"/>
          <p:cNvSpPr txBox="1"/>
          <p:nvPr/>
        </p:nvSpPr>
        <p:spPr>
          <a:xfrm>
            <a:off x="10723277" y="3261450"/>
            <a:ext cx="312906" cy="400110"/>
          </a:xfrm>
          <a:prstGeom prst="rect">
            <a:avLst/>
          </a:prstGeom>
          <a:noFill/>
        </p:spPr>
        <p:txBody>
          <a:bodyPr wrap="none" rtlCol="0">
            <a:spAutoFit/>
          </a:bodyPr>
          <a:lstStyle/>
          <a:p>
            <a:r>
              <a:rPr lang="en-US" sz="2000" dirty="0"/>
              <a:t>o</a:t>
            </a:r>
            <a:endParaRPr lang="en-US" dirty="0"/>
          </a:p>
        </p:txBody>
      </p:sp>
      <p:sp>
        <p:nvSpPr>
          <p:cNvPr id="13" name="TextBox 12"/>
          <p:cNvSpPr txBox="1"/>
          <p:nvPr/>
        </p:nvSpPr>
        <p:spPr>
          <a:xfrm>
            <a:off x="11439745" y="3261450"/>
            <a:ext cx="405880" cy="400110"/>
          </a:xfrm>
          <a:prstGeom prst="rect">
            <a:avLst/>
          </a:prstGeom>
          <a:noFill/>
        </p:spPr>
        <p:txBody>
          <a:bodyPr wrap="none" rtlCol="0">
            <a:spAutoFit/>
          </a:bodyPr>
          <a:lstStyle/>
          <a:p>
            <a:r>
              <a:rPr lang="en-US" sz="2000" dirty="0"/>
              <a:t>\0</a:t>
            </a:r>
          </a:p>
        </p:txBody>
      </p:sp>
      <p:sp>
        <p:nvSpPr>
          <p:cNvPr id="14" name="TextBox 13"/>
          <p:cNvSpPr txBox="1"/>
          <p:nvPr/>
        </p:nvSpPr>
        <p:spPr>
          <a:xfrm>
            <a:off x="8457124" y="2815353"/>
            <a:ext cx="314510" cy="400110"/>
          </a:xfrm>
          <a:prstGeom prst="rect">
            <a:avLst/>
          </a:prstGeom>
          <a:noFill/>
        </p:spPr>
        <p:txBody>
          <a:bodyPr wrap="none" rtlCol="0">
            <a:spAutoFit/>
          </a:bodyPr>
          <a:lstStyle/>
          <a:p>
            <a:r>
              <a:rPr lang="en-US" sz="2000" b="1" dirty="0">
                <a:solidFill>
                  <a:srgbClr val="C00000"/>
                </a:solidFill>
              </a:rPr>
              <a:t>1</a:t>
            </a:r>
          </a:p>
        </p:txBody>
      </p:sp>
      <p:sp>
        <p:nvSpPr>
          <p:cNvPr id="15" name="TextBox 14"/>
          <p:cNvSpPr txBox="1"/>
          <p:nvPr/>
        </p:nvSpPr>
        <p:spPr>
          <a:xfrm>
            <a:off x="9206096" y="2815353"/>
            <a:ext cx="314510" cy="400110"/>
          </a:xfrm>
          <a:prstGeom prst="rect">
            <a:avLst/>
          </a:prstGeom>
          <a:noFill/>
        </p:spPr>
        <p:txBody>
          <a:bodyPr wrap="none" rtlCol="0">
            <a:spAutoFit/>
          </a:bodyPr>
          <a:lstStyle/>
          <a:p>
            <a:r>
              <a:rPr lang="en-US" sz="2000" b="1" dirty="0">
                <a:solidFill>
                  <a:srgbClr val="C00000"/>
                </a:solidFill>
              </a:rPr>
              <a:t>2</a:t>
            </a:r>
          </a:p>
        </p:txBody>
      </p:sp>
      <p:sp>
        <p:nvSpPr>
          <p:cNvPr id="16" name="TextBox 15"/>
          <p:cNvSpPr txBox="1"/>
          <p:nvPr/>
        </p:nvSpPr>
        <p:spPr>
          <a:xfrm>
            <a:off x="9962905" y="2815353"/>
            <a:ext cx="314510" cy="400110"/>
          </a:xfrm>
          <a:prstGeom prst="rect">
            <a:avLst/>
          </a:prstGeom>
          <a:noFill/>
        </p:spPr>
        <p:txBody>
          <a:bodyPr wrap="none" rtlCol="0">
            <a:spAutoFit/>
          </a:bodyPr>
          <a:lstStyle/>
          <a:p>
            <a:r>
              <a:rPr lang="en-US" sz="2000" b="1" dirty="0">
                <a:solidFill>
                  <a:srgbClr val="C00000"/>
                </a:solidFill>
              </a:rPr>
              <a:t>3</a:t>
            </a:r>
          </a:p>
        </p:txBody>
      </p:sp>
      <p:sp>
        <p:nvSpPr>
          <p:cNvPr id="17" name="TextBox 16"/>
          <p:cNvSpPr txBox="1"/>
          <p:nvPr/>
        </p:nvSpPr>
        <p:spPr>
          <a:xfrm>
            <a:off x="10718260" y="2815353"/>
            <a:ext cx="314510" cy="400110"/>
          </a:xfrm>
          <a:prstGeom prst="rect">
            <a:avLst/>
          </a:prstGeom>
          <a:noFill/>
        </p:spPr>
        <p:txBody>
          <a:bodyPr wrap="none" rtlCol="0">
            <a:spAutoFit/>
          </a:bodyPr>
          <a:lstStyle/>
          <a:p>
            <a:r>
              <a:rPr lang="en-US" sz="2000" b="1" dirty="0">
                <a:solidFill>
                  <a:srgbClr val="C00000"/>
                </a:solidFill>
              </a:rPr>
              <a:t>4</a:t>
            </a:r>
          </a:p>
        </p:txBody>
      </p:sp>
      <p:sp>
        <p:nvSpPr>
          <p:cNvPr id="18" name="TextBox 17"/>
          <p:cNvSpPr txBox="1"/>
          <p:nvPr/>
        </p:nvSpPr>
        <p:spPr>
          <a:xfrm>
            <a:off x="11439083" y="2815353"/>
            <a:ext cx="314510" cy="400110"/>
          </a:xfrm>
          <a:prstGeom prst="rect">
            <a:avLst/>
          </a:prstGeom>
          <a:noFill/>
        </p:spPr>
        <p:txBody>
          <a:bodyPr wrap="none" rtlCol="0">
            <a:spAutoFit/>
          </a:bodyPr>
          <a:lstStyle/>
          <a:p>
            <a:r>
              <a:rPr lang="en-US" sz="2000" b="1" dirty="0">
                <a:solidFill>
                  <a:srgbClr val="C00000"/>
                </a:solidFill>
              </a:rPr>
              <a:t>5</a:t>
            </a:r>
          </a:p>
        </p:txBody>
      </p:sp>
      <p:sp>
        <p:nvSpPr>
          <p:cNvPr id="26" name="TextBox 25"/>
          <p:cNvSpPr txBox="1"/>
          <p:nvPr/>
        </p:nvSpPr>
        <p:spPr>
          <a:xfrm>
            <a:off x="6924486" y="2728598"/>
            <a:ext cx="274434" cy="523220"/>
          </a:xfrm>
          <a:prstGeom prst="rect">
            <a:avLst/>
          </a:prstGeom>
          <a:noFill/>
        </p:spPr>
        <p:txBody>
          <a:bodyPr wrap="none" rtlCol="0">
            <a:spAutoFit/>
          </a:bodyPr>
          <a:lstStyle/>
          <a:p>
            <a:r>
              <a:rPr lang="en-US" sz="2800" b="1" dirty="0" err="1">
                <a:solidFill>
                  <a:srgbClr val="C00000"/>
                </a:solidFill>
              </a:rPr>
              <a:t>i</a:t>
            </a:r>
            <a:endParaRPr lang="en-US" sz="2800" b="1" dirty="0">
              <a:solidFill>
                <a:srgbClr val="C00000"/>
              </a:solidFill>
            </a:endParaRPr>
          </a:p>
        </p:txBody>
      </p:sp>
      <p:cxnSp>
        <p:nvCxnSpPr>
          <p:cNvPr id="27" name="Straight Arrow Connector 26"/>
          <p:cNvCxnSpPr/>
          <p:nvPr/>
        </p:nvCxnSpPr>
        <p:spPr>
          <a:xfrm flipV="1">
            <a:off x="7855829" y="3687203"/>
            <a:ext cx="0" cy="35661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624701" y="3688746"/>
            <a:ext cx="0" cy="35661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9358542" y="3688746"/>
            <a:ext cx="0" cy="35661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0115305" y="3687203"/>
            <a:ext cx="0" cy="35661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0870706" y="3687203"/>
            <a:ext cx="0" cy="35661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151914" y="3026913"/>
            <a:ext cx="33477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49197" y="2804181"/>
            <a:ext cx="745717" cy="400110"/>
          </a:xfrm>
          <a:prstGeom prst="rect">
            <a:avLst/>
          </a:prstGeom>
          <a:noFill/>
        </p:spPr>
        <p:txBody>
          <a:bodyPr wrap="none" rtlCol="0">
            <a:spAutoFit/>
          </a:bodyPr>
          <a:lstStyle/>
          <a:p>
            <a:r>
              <a:rPr lang="en-US" sz="2000" b="1" dirty="0">
                <a:solidFill>
                  <a:srgbClr val="C00000"/>
                </a:solidFill>
              </a:rPr>
              <a:t>Index</a:t>
            </a:r>
          </a:p>
        </p:txBody>
      </p:sp>
      <p:graphicFrame>
        <p:nvGraphicFramePr>
          <p:cNvPr id="36" name="Table 35"/>
          <p:cNvGraphicFramePr>
            <a:graphicFrameLocks noGrp="1"/>
          </p:cNvGraphicFramePr>
          <p:nvPr>
            <p:extLst>
              <p:ext uri="{D42A27DB-BD31-4B8C-83A1-F6EECF244321}">
                <p14:modId xmlns:p14="http://schemas.microsoft.com/office/powerpoint/2010/main" val="88358546"/>
              </p:ext>
            </p:extLst>
          </p:nvPr>
        </p:nvGraphicFramePr>
        <p:xfrm>
          <a:off x="7503263" y="4044224"/>
          <a:ext cx="3752725" cy="477123"/>
        </p:xfrm>
        <a:graphic>
          <a:graphicData uri="http://schemas.openxmlformats.org/drawingml/2006/table">
            <a:tbl>
              <a:tblPr firstRow="1" bandRow="1">
                <a:tableStyleId>{5940675A-B579-460E-94D1-54222C63F5DA}</a:tableStyleId>
              </a:tblPr>
              <a:tblGrid>
                <a:gridCol w="750545">
                  <a:extLst>
                    <a:ext uri="{9D8B030D-6E8A-4147-A177-3AD203B41FA5}">
                      <a16:colId xmlns:a16="http://schemas.microsoft.com/office/drawing/2014/main" val="20000"/>
                    </a:ext>
                  </a:extLst>
                </a:gridCol>
                <a:gridCol w="750545">
                  <a:extLst>
                    <a:ext uri="{9D8B030D-6E8A-4147-A177-3AD203B41FA5}">
                      <a16:colId xmlns:a16="http://schemas.microsoft.com/office/drawing/2014/main" val="20001"/>
                    </a:ext>
                  </a:extLst>
                </a:gridCol>
                <a:gridCol w="750545">
                  <a:extLst>
                    <a:ext uri="{9D8B030D-6E8A-4147-A177-3AD203B41FA5}">
                      <a16:colId xmlns:a16="http://schemas.microsoft.com/office/drawing/2014/main" val="20002"/>
                    </a:ext>
                  </a:extLst>
                </a:gridCol>
                <a:gridCol w="750545">
                  <a:extLst>
                    <a:ext uri="{9D8B030D-6E8A-4147-A177-3AD203B41FA5}">
                      <a16:colId xmlns:a16="http://schemas.microsoft.com/office/drawing/2014/main" val="20003"/>
                    </a:ext>
                  </a:extLst>
                </a:gridCol>
                <a:gridCol w="750545">
                  <a:extLst>
                    <a:ext uri="{9D8B030D-6E8A-4147-A177-3AD203B41FA5}">
                      <a16:colId xmlns:a16="http://schemas.microsoft.com/office/drawing/2014/main" val="20004"/>
                    </a:ext>
                  </a:extLst>
                </a:gridCol>
              </a:tblGrid>
              <a:tr h="47712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7" name="TextBox 36"/>
          <p:cNvSpPr txBox="1"/>
          <p:nvPr/>
        </p:nvSpPr>
        <p:spPr>
          <a:xfrm>
            <a:off x="7694604" y="4086200"/>
            <a:ext cx="357790" cy="430887"/>
          </a:xfrm>
          <a:prstGeom prst="rect">
            <a:avLst/>
          </a:prstGeom>
          <a:noFill/>
        </p:spPr>
        <p:txBody>
          <a:bodyPr wrap="none" rtlCol="0">
            <a:spAutoFit/>
          </a:bodyPr>
          <a:lstStyle/>
          <a:p>
            <a:r>
              <a:rPr lang="en-US" sz="2200" b="1" dirty="0">
                <a:solidFill>
                  <a:srgbClr val="1D6FA9"/>
                </a:solidFill>
              </a:rPr>
              <a:t>H</a:t>
            </a:r>
          </a:p>
        </p:txBody>
      </p:sp>
      <p:sp>
        <p:nvSpPr>
          <p:cNvPr id="38" name="TextBox 37"/>
          <p:cNvSpPr txBox="1"/>
          <p:nvPr/>
        </p:nvSpPr>
        <p:spPr>
          <a:xfrm>
            <a:off x="8476738" y="4055204"/>
            <a:ext cx="319318" cy="430887"/>
          </a:xfrm>
          <a:prstGeom prst="rect">
            <a:avLst/>
          </a:prstGeom>
          <a:noFill/>
        </p:spPr>
        <p:txBody>
          <a:bodyPr wrap="none" rtlCol="0">
            <a:spAutoFit/>
          </a:bodyPr>
          <a:lstStyle/>
          <a:p>
            <a:r>
              <a:rPr lang="en-US" sz="2200" b="1" dirty="0">
                <a:solidFill>
                  <a:srgbClr val="1D6FA9"/>
                </a:solidFill>
              </a:rPr>
              <a:t>e</a:t>
            </a:r>
          </a:p>
        </p:txBody>
      </p:sp>
      <p:sp>
        <p:nvSpPr>
          <p:cNvPr id="39" name="TextBox 38"/>
          <p:cNvSpPr txBox="1"/>
          <p:nvPr/>
        </p:nvSpPr>
        <p:spPr>
          <a:xfrm>
            <a:off x="9241036" y="4086200"/>
            <a:ext cx="255198" cy="430887"/>
          </a:xfrm>
          <a:prstGeom prst="rect">
            <a:avLst/>
          </a:prstGeom>
          <a:noFill/>
        </p:spPr>
        <p:txBody>
          <a:bodyPr wrap="none" rtlCol="0">
            <a:spAutoFit/>
          </a:bodyPr>
          <a:lstStyle/>
          <a:p>
            <a:r>
              <a:rPr lang="en-US" sz="2200" b="1" dirty="0">
                <a:solidFill>
                  <a:srgbClr val="1D6FA9"/>
                </a:solidFill>
              </a:rPr>
              <a:t>l</a:t>
            </a:r>
          </a:p>
        </p:txBody>
      </p:sp>
      <p:sp>
        <p:nvSpPr>
          <p:cNvPr id="40" name="TextBox 39"/>
          <p:cNvSpPr txBox="1"/>
          <p:nvPr/>
        </p:nvSpPr>
        <p:spPr>
          <a:xfrm>
            <a:off x="9997845" y="4086200"/>
            <a:ext cx="255198" cy="430887"/>
          </a:xfrm>
          <a:prstGeom prst="rect">
            <a:avLst/>
          </a:prstGeom>
          <a:noFill/>
        </p:spPr>
        <p:txBody>
          <a:bodyPr wrap="none" rtlCol="0">
            <a:spAutoFit/>
          </a:bodyPr>
          <a:lstStyle/>
          <a:p>
            <a:r>
              <a:rPr lang="en-US" sz="2200" b="1" dirty="0">
                <a:solidFill>
                  <a:srgbClr val="1D6FA9"/>
                </a:solidFill>
              </a:rPr>
              <a:t>l</a:t>
            </a:r>
          </a:p>
        </p:txBody>
      </p:sp>
      <p:sp>
        <p:nvSpPr>
          <p:cNvPr id="41" name="TextBox 40"/>
          <p:cNvSpPr txBox="1"/>
          <p:nvPr/>
        </p:nvSpPr>
        <p:spPr>
          <a:xfrm>
            <a:off x="10727760" y="4055204"/>
            <a:ext cx="325730" cy="430887"/>
          </a:xfrm>
          <a:prstGeom prst="rect">
            <a:avLst/>
          </a:prstGeom>
          <a:noFill/>
        </p:spPr>
        <p:txBody>
          <a:bodyPr wrap="none" rtlCol="0">
            <a:spAutoFit/>
          </a:bodyPr>
          <a:lstStyle/>
          <a:p>
            <a:r>
              <a:rPr lang="en-US" sz="2200" b="1" dirty="0">
                <a:solidFill>
                  <a:srgbClr val="1D6FA9"/>
                </a:solidFill>
              </a:rPr>
              <a:t>o</a:t>
            </a:r>
          </a:p>
        </p:txBody>
      </p:sp>
      <p:sp>
        <p:nvSpPr>
          <p:cNvPr id="43" name="TextBox 42"/>
          <p:cNvSpPr txBox="1"/>
          <p:nvPr/>
        </p:nvSpPr>
        <p:spPr>
          <a:xfrm>
            <a:off x="6783852" y="3229655"/>
            <a:ext cx="506870" cy="461665"/>
          </a:xfrm>
          <a:prstGeom prst="rect">
            <a:avLst/>
          </a:prstGeom>
          <a:noFill/>
        </p:spPr>
        <p:txBody>
          <a:bodyPr wrap="none" rtlCol="0">
            <a:spAutoFit/>
          </a:bodyPr>
          <a:lstStyle/>
          <a:p>
            <a:r>
              <a:rPr lang="en-US" sz="2400" b="1" dirty="0">
                <a:solidFill>
                  <a:srgbClr val="C00000"/>
                </a:solidFill>
              </a:rPr>
              <a:t>S2</a:t>
            </a:r>
          </a:p>
        </p:txBody>
      </p:sp>
      <p:sp>
        <p:nvSpPr>
          <p:cNvPr id="44" name="TextBox 43"/>
          <p:cNvSpPr txBox="1"/>
          <p:nvPr/>
        </p:nvSpPr>
        <p:spPr>
          <a:xfrm>
            <a:off x="6783852" y="4064934"/>
            <a:ext cx="506870" cy="461665"/>
          </a:xfrm>
          <a:prstGeom prst="rect">
            <a:avLst/>
          </a:prstGeom>
          <a:noFill/>
        </p:spPr>
        <p:txBody>
          <a:bodyPr wrap="none" rtlCol="0">
            <a:spAutoFit/>
          </a:bodyPr>
          <a:lstStyle/>
          <a:p>
            <a:r>
              <a:rPr lang="en-US" sz="2400" b="1" dirty="0">
                <a:solidFill>
                  <a:srgbClr val="C00000"/>
                </a:solidFill>
              </a:rPr>
              <a:t>S1</a:t>
            </a:r>
          </a:p>
        </p:txBody>
      </p:sp>
    </p:spTree>
    <p:extLst>
      <p:ext uri="{BB962C8B-B14F-4D97-AF65-F5344CB8AC3E}">
        <p14:creationId xmlns:p14="http://schemas.microsoft.com/office/powerpoint/2010/main" val="425539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up)">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up)">
                                      <p:cBhvr>
                                        <p:cTn id="100" dur="5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up)">
                                      <p:cBhvr>
                                        <p:cTn id="113" dur="500"/>
                                        <p:tgtEl>
                                          <p:spTgt spid="29"/>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3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wipe(up)">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wipe(up)">
                                      <p:cBhvr>
                                        <p:cTn id="139" dur="500"/>
                                        <p:tgtEl>
                                          <p:spTgt spid="31"/>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41"/>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1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26" grpId="0"/>
      <p:bldP spid="35" grpId="0"/>
      <p:bldP spid="37" grpId="0"/>
      <p:bldP spid="38" grpId="0"/>
      <p:bldP spid="39" grpId="0"/>
      <p:bldP spid="40" grpId="0"/>
      <p:bldP spid="41" grpId="0"/>
      <p:bldP spid="43"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2"/>
            </a:pPr>
            <a:r>
              <a:rPr lang="en-IN" b="1" dirty="0">
                <a:solidFill>
                  <a:srgbClr val="C00000"/>
                </a:solidFill>
              </a:rPr>
              <a:t>String Copy Operation (Cont.)</a:t>
            </a:r>
          </a:p>
          <a:p>
            <a:pPr marL="0" indent="0">
              <a:buNone/>
            </a:pPr>
            <a:r>
              <a:rPr lang="en-IN" b="1" dirty="0"/>
              <a:t>Program: </a:t>
            </a:r>
          </a:p>
          <a:p>
            <a:pPr marL="0" indent="0">
              <a:buNone/>
            </a:pPr>
            <a:r>
              <a:rPr lang="en-IN" dirty="0"/>
              <a:t>#include&lt;</a:t>
            </a:r>
            <a:r>
              <a:rPr lang="en-IN" dirty="0" err="1"/>
              <a:t>stdio.h</a:t>
            </a:r>
            <a:r>
              <a:rPr lang="en-IN" dirty="0"/>
              <a:t>&gt;</a:t>
            </a:r>
          </a:p>
          <a:p>
            <a:pPr marL="0" indent="0">
              <a:buNone/>
            </a:pPr>
            <a:r>
              <a:rPr lang="en-IN" dirty="0"/>
              <a:t>void STRCOPY(</a:t>
            </a:r>
            <a:r>
              <a:rPr lang="en-IN" dirty="0">
                <a:solidFill>
                  <a:srgbClr val="1D6FA9"/>
                </a:solidFill>
              </a:rPr>
              <a:t>char[ ], char[ ]</a:t>
            </a:r>
            <a:r>
              <a:rPr lang="en-IN" dirty="0"/>
              <a:t>);</a:t>
            </a:r>
          </a:p>
          <a:p>
            <a:pPr marL="0" indent="0">
              <a:spcBef>
                <a:spcPts val="300"/>
              </a:spcBef>
              <a:buNone/>
            </a:pPr>
            <a:r>
              <a:rPr lang="en-IN" dirty="0"/>
              <a:t>void main()</a:t>
            </a:r>
          </a:p>
          <a:p>
            <a:pPr marL="0" indent="0">
              <a:spcBef>
                <a:spcPts val="300"/>
              </a:spcBef>
              <a:buNone/>
            </a:pPr>
            <a:r>
              <a:rPr lang="en-IN" dirty="0"/>
              <a:t>{</a:t>
            </a:r>
          </a:p>
          <a:p>
            <a:pPr marL="457200" indent="0">
              <a:spcBef>
                <a:spcPts val="300"/>
              </a:spcBef>
              <a:buNone/>
            </a:pPr>
            <a:r>
              <a:rPr lang="en-IN" dirty="0"/>
              <a:t>char  s1[30], s2[30];</a:t>
            </a:r>
          </a:p>
          <a:p>
            <a:pPr marL="457200" indent="0">
              <a:spcBef>
                <a:spcPts val="300"/>
              </a:spcBef>
              <a:buNone/>
            </a:pPr>
            <a:r>
              <a:rPr lang="en-US" dirty="0" err="1"/>
              <a:t>printf</a:t>
            </a:r>
            <a:r>
              <a:rPr lang="en-US" dirty="0"/>
              <a:t>(“\</a:t>
            </a:r>
            <a:r>
              <a:rPr lang="en-US" dirty="0" err="1"/>
              <a:t>nEnter</a:t>
            </a:r>
            <a:r>
              <a:rPr lang="en-US" dirty="0"/>
              <a:t> source string:”);</a:t>
            </a:r>
            <a:endParaRPr lang="en-IN" dirty="0"/>
          </a:p>
          <a:p>
            <a:pPr marL="457200" indent="0">
              <a:spcBef>
                <a:spcPts val="300"/>
              </a:spcBef>
              <a:buNone/>
            </a:pPr>
            <a:r>
              <a:rPr lang="en-US" dirty="0"/>
              <a:t>gets(str2);</a:t>
            </a:r>
          </a:p>
          <a:p>
            <a:pPr marL="457200" indent="0">
              <a:spcBef>
                <a:spcPts val="300"/>
              </a:spcBef>
              <a:buNone/>
            </a:pPr>
            <a:r>
              <a:rPr lang="en-IN" dirty="0">
                <a:solidFill>
                  <a:srgbClr val="1D6FA9"/>
                </a:solidFill>
              </a:rPr>
              <a:t>STRCOPY</a:t>
            </a:r>
            <a:r>
              <a:rPr lang="en-US" dirty="0">
                <a:solidFill>
                  <a:srgbClr val="1D6FA9"/>
                </a:solidFill>
              </a:rPr>
              <a:t>(</a:t>
            </a:r>
            <a:r>
              <a:rPr lang="en-US" dirty="0">
                <a:solidFill>
                  <a:srgbClr val="C00000"/>
                </a:solidFill>
              </a:rPr>
              <a:t>s1, s2</a:t>
            </a:r>
            <a:r>
              <a:rPr lang="en-US" dirty="0">
                <a:solidFill>
                  <a:srgbClr val="1D6FA9"/>
                </a:solidFill>
              </a:rPr>
              <a:t>);</a:t>
            </a:r>
            <a:endParaRPr lang="en-IN" dirty="0">
              <a:solidFill>
                <a:srgbClr val="1D6FA9"/>
              </a:solidFill>
            </a:endParaRPr>
          </a:p>
          <a:p>
            <a:pPr marL="457200" indent="0">
              <a:spcBef>
                <a:spcPts val="300"/>
              </a:spcBef>
              <a:buNone/>
            </a:pPr>
            <a:r>
              <a:rPr lang="en-US" dirty="0" err="1"/>
              <a:t>printf</a:t>
            </a:r>
            <a:r>
              <a:rPr lang="en-US" dirty="0"/>
              <a:t>(“\n</a:t>
            </a:r>
            <a:r>
              <a:rPr lang="en-IN" dirty="0"/>
              <a:t>After copying s2 into s1 is: “</a:t>
            </a:r>
            <a:r>
              <a:rPr lang="en-US" dirty="0"/>
              <a:t>);</a:t>
            </a:r>
          </a:p>
          <a:p>
            <a:pPr marL="457200" indent="0">
              <a:spcBef>
                <a:spcPts val="300"/>
              </a:spcBef>
              <a:buNone/>
            </a:pPr>
            <a:r>
              <a:rPr lang="en-US" dirty="0">
                <a:solidFill>
                  <a:srgbClr val="1D6FA9"/>
                </a:solidFill>
              </a:rPr>
              <a:t>puts(</a:t>
            </a:r>
            <a:r>
              <a:rPr lang="en-US" b="1" dirty="0">
                <a:solidFill>
                  <a:srgbClr val="C00000"/>
                </a:solidFill>
              </a:rPr>
              <a:t>s1</a:t>
            </a:r>
            <a:r>
              <a:rPr lang="en-US" dirty="0">
                <a:solidFill>
                  <a:srgbClr val="1D6FA9"/>
                </a:solidFill>
              </a:rPr>
              <a:t>);</a:t>
            </a:r>
            <a:endParaRPr lang="en-IN" dirty="0">
              <a:solidFill>
                <a:srgbClr val="1D6FA9"/>
              </a:solidFill>
            </a:endParaRPr>
          </a:p>
          <a:p>
            <a:pPr marL="0" indent="0">
              <a:spcBef>
                <a:spcPts val="300"/>
              </a:spcBef>
              <a:buNone/>
            </a:pPr>
            <a:r>
              <a:rPr lang="en-US" dirty="0"/>
              <a:t>}</a:t>
            </a:r>
            <a:endParaRPr lang="en-IN" dirty="0"/>
          </a:p>
        </p:txBody>
      </p:sp>
      <p:sp>
        <p:nvSpPr>
          <p:cNvPr id="5" name="TextBox 4"/>
          <p:cNvSpPr txBox="1"/>
          <p:nvPr/>
        </p:nvSpPr>
        <p:spPr>
          <a:xfrm>
            <a:off x="6983943" y="757608"/>
            <a:ext cx="4612341" cy="4016484"/>
          </a:xfrm>
          <a:prstGeom prst="rect">
            <a:avLst/>
          </a:prstGeom>
          <a:noFill/>
        </p:spPr>
        <p:txBody>
          <a:bodyPr wrap="square" rtlCol="0">
            <a:spAutoFit/>
          </a:bodyPr>
          <a:lstStyle/>
          <a:p>
            <a:pPr>
              <a:spcBef>
                <a:spcPts val="300"/>
              </a:spcBef>
            </a:pPr>
            <a:r>
              <a:rPr lang="en-IN" sz="2400" dirty="0">
                <a:solidFill>
                  <a:srgbClr val="1D6FA9"/>
                </a:solidFill>
              </a:rPr>
              <a:t>void STRCOPY</a:t>
            </a:r>
            <a:r>
              <a:rPr lang="en-US" sz="2400" dirty="0">
                <a:solidFill>
                  <a:srgbClr val="1D6FA9"/>
                </a:solidFill>
              </a:rPr>
              <a:t>(char</a:t>
            </a:r>
            <a:r>
              <a:rPr lang="en-US" sz="2400" dirty="0">
                <a:solidFill>
                  <a:srgbClr val="0070C0"/>
                </a:solidFill>
              </a:rPr>
              <a:t>  </a:t>
            </a:r>
            <a:r>
              <a:rPr lang="en-US" sz="2400" dirty="0">
                <a:solidFill>
                  <a:srgbClr val="C00000"/>
                </a:solidFill>
              </a:rPr>
              <a:t>*s1</a:t>
            </a:r>
            <a:r>
              <a:rPr lang="en-US" sz="2400" dirty="0">
                <a:solidFill>
                  <a:srgbClr val="1D6FA9"/>
                </a:solidFill>
              </a:rPr>
              <a:t>, char </a:t>
            </a:r>
            <a:r>
              <a:rPr lang="en-US" sz="2400" dirty="0">
                <a:solidFill>
                  <a:srgbClr val="0070C0"/>
                </a:solidFill>
              </a:rPr>
              <a:t> </a:t>
            </a:r>
            <a:r>
              <a:rPr lang="en-US" sz="2400" dirty="0">
                <a:solidFill>
                  <a:srgbClr val="C00000"/>
                </a:solidFill>
              </a:rPr>
              <a:t>*s2</a:t>
            </a:r>
            <a:r>
              <a:rPr lang="en-US" sz="2400" dirty="0">
                <a:solidFill>
                  <a:srgbClr val="1D6FA9"/>
                </a:solidFill>
              </a:rPr>
              <a:t>)</a:t>
            </a:r>
            <a:r>
              <a:rPr lang="en-US" sz="2400" dirty="0">
                <a:solidFill>
                  <a:srgbClr val="0070C0"/>
                </a:solidFill>
              </a:rPr>
              <a:t> </a:t>
            </a:r>
            <a:endParaRPr lang="en-IN" sz="2400" dirty="0">
              <a:solidFill>
                <a:srgbClr val="0070C0"/>
              </a:solidFill>
            </a:endParaRPr>
          </a:p>
          <a:p>
            <a:pPr>
              <a:spcBef>
                <a:spcPts val="300"/>
              </a:spcBef>
            </a:pPr>
            <a:r>
              <a:rPr lang="en-US" sz="2400" dirty="0"/>
              <a:t>{</a:t>
            </a:r>
            <a:endParaRPr lang="en-IN" sz="2400" dirty="0"/>
          </a:p>
          <a:p>
            <a:pPr marL="457200" indent="0">
              <a:spcBef>
                <a:spcPts val="300"/>
              </a:spcBef>
              <a:buNone/>
            </a:pPr>
            <a:r>
              <a:rPr lang="en-US" sz="2400" dirty="0"/>
              <a:t>while (</a:t>
            </a:r>
            <a:r>
              <a:rPr lang="en-IN" sz="2400" dirty="0">
                <a:solidFill>
                  <a:srgbClr val="C00000"/>
                </a:solidFill>
              </a:rPr>
              <a:t>*s2</a:t>
            </a:r>
            <a:r>
              <a:rPr lang="en-IN" sz="2400" dirty="0">
                <a:solidFill>
                  <a:srgbClr val="0070C0"/>
                </a:solidFill>
              </a:rPr>
              <a:t> != </a:t>
            </a:r>
            <a:r>
              <a:rPr lang="en-IN" sz="2400" dirty="0">
                <a:solidFill>
                  <a:srgbClr val="C00000"/>
                </a:solidFill>
              </a:rPr>
              <a:t>’\0’</a:t>
            </a:r>
            <a:r>
              <a:rPr lang="en-US" sz="2400" dirty="0"/>
              <a:t>)</a:t>
            </a:r>
            <a:endParaRPr lang="en-IN" sz="2400" dirty="0"/>
          </a:p>
          <a:p>
            <a:pPr marL="457200" indent="0">
              <a:spcBef>
                <a:spcPts val="300"/>
              </a:spcBef>
              <a:buNone/>
            </a:pPr>
            <a:r>
              <a:rPr lang="en-US" sz="2400" dirty="0"/>
              <a:t>{</a:t>
            </a:r>
            <a:endParaRPr lang="en-IN" sz="2400" dirty="0"/>
          </a:p>
          <a:p>
            <a:pPr algn="just"/>
            <a:r>
              <a:rPr lang="en-IN" sz="2400" dirty="0"/>
              <a:t>	</a:t>
            </a:r>
            <a:r>
              <a:rPr lang="en-IN" sz="2400" dirty="0">
                <a:solidFill>
                  <a:srgbClr val="C00000"/>
                </a:solidFill>
              </a:rPr>
              <a:t>*s1 = *s1;</a:t>
            </a:r>
          </a:p>
          <a:p>
            <a:pPr algn="just"/>
            <a:r>
              <a:rPr lang="en-IN" sz="2400" dirty="0"/>
              <a:t>	s1++;</a:t>
            </a:r>
          </a:p>
          <a:p>
            <a:pPr algn="just"/>
            <a:r>
              <a:rPr lang="en-IN" sz="2400" dirty="0"/>
              <a:t>	s2++;</a:t>
            </a:r>
          </a:p>
          <a:p>
            <a:pPr marL="457200" indent="0">
              <a:spcBef>
                <a:spcPts val="300"/>
              </a:spcBef>
              <a:buNone/>
            </a:pPr>
            <a:r>
              <a:rPr lang="en-US" sz="2400" dirty="0"/>
              <a:t>}</a:t>
            </a:r>
            <a:endParaRPr lang="en-IN" sz="2400" dirty="0"/>
          </a:p>
          <a:p>
            <a:pPr marL="457200" indent="0">
              <a:buNone/>
            </a:pPr>
            <a:r>
              <a:rPr lang="en-IN" sz="2400" dirty="0">
                <a:solidFill>
                  <a:srgbClr val="C00000"/>
                </a:solidFill>
              </a:rPr>
              <a:t>*s1 = ‘\0’</a:t>
            </a:r>
            <a:r>
              <a:rPr lang="en-US" sz="2400" dirty="0">
                <a:solidFill>
                  <a:srgbClr val="C00000"/>
                </a:solidFill>
              </a:rPr>
              <a:t>;</a:t>
            </a:r>
            <a:endParaRPr lang="en-IN" sz="2400" dirty="0">
              <a:solidFill>
                <a:srgbClr val="C00000"/>
              </a:solidFill>
            </a:endParaRPr>
          </a:p>
          <a:p>
            <a:r>
              <a:rPr lang="en-US" sz="2400" dirty="0"/>
              <a:t>}</a:t>
            </a:r>
            <a:endParaRPr lang="en-IN" sz="2400" dirty="0"/>
          </a:p>
        </p:txBody>
      </p:sp>
      <p:sp>
        <p:nvSpPr>
          <p:cNvPr id="4" name="TextBox 3">
            <a:extLst>
              <a:ext uri="{FF2B5EF4-FFF2-40B4-BE49-F238E27FC236}">
                <a16:creationId xmlns:a16="http://schemas.microsoft.com/office/drawing/2014/main" id="{246985FF-7EEF-A5C9-C516-DB64595377BE}"/>
              </a:ext>
            </a:extLst>
          </p:cNvPr>
          <p:cNvSpPr txBox="1"/>
          <p:nvPr/>
        </p:nvSpPr>
        <p:spPr>
          <a:xfrm>
            <a:off x="6983942" y="4630243"/>
            <a:ext cx="4858288" cy="1200329"/>
          </a:xfrm>
          <a:prstGeom prst="rect">
            <a:avLst/>
          </a:prstGeom>
          <a:noFill/>
        </p:spPr>
        <p:txBody>
          <a:bodyPr wrap="square" rtlCol="0">
            <a:spAutoFit/>
          </a:bodyPr>
          <a:lstStyle/>
          <a:p>
            <a:r>
              <a:rPr lang="en-IN" sz="2400" b="1" dirty="0"/>
              <a:t>Output:</a:t>
            </a:r>
          </a:p>
          <a:p>
            <a:r>
              <a:rPr lang="en-US" sz="2400" dirty="0"/>
              <a:t>Enter source string </a:t>
            </a:r>
            <a:r>
              <a:rPr lang="en-IN" sz="2400" dirty="0"/>
              <a:t>: </a:t>
            </a:r>
            <a:r>
              <a:rPr lang="en-IN" sz="2400" dirty="0">
                <a:solidFill>
                  <a:srgbClr val="1D6FA9"/>
                </a:solidFill>
              </a:rPr>
              <a:t>Hello</a:t>
            </a:r>
          </a:p>
          <a:p>
            <a:r>
              <a:rPr lang="en-US" sz="2400" dirty="0"/>
              <a:t>After copying s2 into s1 is: </a:t>
            </a:r>
            <a:r>
              <a:rPr lang="en-US" sz="2400" b="1" dirty="0">
                <a:solidFill>
                  <a:srgbClr val="C00000"/>
                </a:solidFill>
              </a:rPr>
              <a:t>Hello</a:t>
            </a:r>
            <a:endParaRPr lang="en-IN" sz="2400" b="1" dirty="0">
              <a:solidFill>
                <a:srgbClr val="C00000"/>
              </a:solidFill>
            </a:endParaRPr>
          </a:p>
        </p:txBody>
      </p:sp>
    </p:spTree>
    <p:extLst>
      <p:ext uri="{BB962C8B-B14F-4D97-AF65-F5344CB8AC3E}">
        <p14:creationId xmlns:p14="http://schemas.microsoft.com/office/powerpoint/2010/main" val="162144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3"/>
            </a:pPr>
            <a:r>
              <a:rPr lang="en-IN" b="1" dirty="0">
                <a:solidFill>
                  <a:srgbClr val="C00000"/>
                </a:solidFill>
              </a:rPr>
              <a:t>String Concatenation Operation</a:t>
            </a:r>
          </a:p>
          <a:p>
            <a:r>
              <a:rPr lang="en-IN" dirty="0"/>
              <a:t>Suppose, we have two strings </a:t>
            </a:r>
            <a:r>
              <a:rPr lang="en-IN" dirty="0">
                <a:solidFill>
                  <a:srgbClr val="1D6FA9"/>
                </a:solidFill>
              </a:rPr>
              <a:t>s1</a:t>
            </a:r>
            <a:r>
              <a:rPr lang="en-IN" dirty="0"/>
              <a:t> and </a:t>
            </a:r>
            <a:r>
              <a:rPr lang="en-IN" dirty="0">
                <a:solidFill>
                  <a:srgbClr val="1D6FA9"/>
                </a:solidFill>
              </a:rPr>
              <a:t>s2</a:t>
            </a:r>
            <a:r>
              <a:rPr lang="en-IN" dirty="0"/>
              <a:t> then</a:t>
            </a:r>
            <a:r>
              <a:rPr lang="en-IN" dirty="0">
                <a:solidFill>
                  <a:srgbClr val="1D6FA9"/>
                </a:solidFill>
              </a:rPr>
              <a:t> concatenation of s1 and s2 combines two strings in one string.</a:t>
            </a:r>
          </a:p>
          <a:p>
            <a:pPr marL="282575" indent="0">
              <a:buNone/>
            </a:pPr>
            <a:r>
              <a:rPr lang="en-IN" b="1" dirty="0"/>
              <a:t>For example,</a:t>
            </a:r>
            <a:r>
              <a:rPr lang="en-IN" dirty="0"/>
              <a:t> if s1 = “Hello” and s2 = “Hi” then concatenation of s1 and s2 in </a:t>
            </a:r>
            <a:r>
              <a:rPr lang="en-IN" dirty="0">
                <a:solidFill>
                  <a:srgbClr val="C00000"/>
                </a:solidFill>
              </a:rPr>
              <a:t>s3= “</a:t>
            </a:r>
            <a:r>
              <a:rPr lang="en-IN" dirty="0" err="1">
                <a:solidFill>
                  <a:srgbClr val="C00000"/>
                </a:solidFill>
              </a:rPr>
              <a:t>HelloHi</a:t>
            </a:r>
            <a:r>
              <a:rPr lang="en-IN" dirty="0">
                <a:solidFill>
                  <a:srgbClr val="C00000"/>
                </a:solidFill>
              </a:rPr>
              <a:t>”. </a:t>
            </a:r>
          </a:p>
          <a:p>
            <a:pPr marL="0" indent="0">
              <a:spcBef>
                <a:spcPts val="300"/>
              </a:spcBef>
              <a:buNone/>
            </a:pPr>
            <a:endParaRPr lang="en-IN" dirty="0"/>
          </a:p>
          <a:p>
            <a:pPr marL="282575" indent="0">
              <a:buNone/>
            </a:pPr>
            <a:endParaRPr lang="en-IN" dirty="0">
              <a:solidFill>
                <a:srgbClr val="0070C0"/>
              </a:solidFill>
            </a:endParaRPr>
          </a:p>
        </p:txBody>
      </p:sp>
      <p:graphicFrame>
        <p:nvGraphicFramePr>
          <p:cNvPr id="54" name="Table 53"/>
          <p:cNvGraphicFramePr>
            <a:graphicFrameLocks noGrp="1"/>
          </p:cNvGraphicFramePr>
          <p:nvPr/>
        </p:nvGraphicFramePr>
        <p:xfrm>
          <a:off x="2569878" y="3072158"/>
          <a:ext cx="4503270" cy="477123"/>
        </p:xfrm>
        <a:graphic>
          <a:graphicData uri="http://schemas.openxmlformats.org/drawingml/2006/table">
            <a:tbl>
              <a:tblPr firstRow="1" bandRow="1">
                <a:tableStyleId>{5940675A-B579-460E-94D1-54222C63F5DA}</a:tableStyleId>
              </a:tblPr>
              <a:tblGrid>
                <a:gridCol w="750545">
                  <a:extLst>
                    <a:ext uri="{9D8B030D-6E8A-4147-A177-3AD203B41FA5}">
                      <a16:colId xmlns:a16="http://schemas.microsoft.com/office/drawing/2014/main" val="20000"/>
                    </a:ext>
                  </a:extLst>
                </a:gridCol>
                <a:gridCol w="750545">
                  <a:extLst>
                    <a:ext uri="{9D8B030D-6E8A-4147-A177-3AD203B41FA5}">
                      <a16:colId xmlns:a16="http://schemas.microsoft.com/office/drawing/2014/main" val="20001"/>
                    </a:ext>
                  </a:extLst>
                </a:gridCol>
                <a:gridCol w="750545">
                  <a:extLst>
                    <a:ext uri="{9D8B030D-6E8A-4147-A177-3AD203B41FA5}">
                      <a16:colId xmlns:a16="http://schemas.microsoft.com/office/drawing/2014/main" val="20002"/>
                    </a:ext>
                  </a:extLst>
                </a:gridCol>
                <a:gridCol w="750545">
                  <a:extLst>
                    <a:ext uri="{9D8B030D-6E8A-4147-A177-3AD203B41FA5}">
                      <a16:colId xmlns:a16="http://schemas.microsoft.com/office/drawing/2014/main" val="20003"/>
                    </a:ext>
                  </a:extLst>
                </a:gridCol>
                <a:gridCol w="750545">
                  <a:extLst>
                    <a:ext uri="{9D8B030D-6E8A-4147-A177-3AD203B41FA5}">
                      <a16:colId xmlns:a16="http://schemas.microsoft.com/office/drawing/2014/main" val="20004"/>
                    </a:ext>
                  </a:extLst>
                </a:gridCol>
                <a:gridCol w="750545">
                  <a:extLst>
                    <a:ext uri="{9D8B030D-6E8A-4147-A177-3AD203B41FA5}">
                      <a16:colId xmlns:a16="http://schemas.microsoft.com/office/drawing/2014/main" val="20005"/>
                    </a:ext>
                  </a:extLst>
                </a:gridCol>
              </a:tblGrid>
              <a:tr h="47712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5" name="TextBox 54"/>
          <p:cNvSpPr txBox="1"/>
          <p:nvPr/>
        </p:nvSpPr>
        <p:spPr>
          <a:xfrm>
            <a:off x="2799691" y="2668037"/>
            <a:ext cx="304892" cy="369332"/>
          </a:xfrm>
          <a:prstGeom prst="rect">
            <a:avLst/>
          </a:prstGeom>
          <a:noFill/>
        </p:spPr>
        <p:txBody>
          <a:bodyPr wrap="none" rtlCol="0">
            <a:spAutoFit/>
          </a:bodyPr>
          <a:lstStyle/>
          <a:p>
            <a:r>
              <a:rPr lang="en-US" b="1" dirty="0">
                <a:solidFill>
                  <a:srgbClr val="C00000"/>
                </a:solidFill>
              </a:rPr>
              <a:t>0</a:t>
            </a:r>
          </a:p>
        </p:txBody>
      </p:sp>
      <p:sp>
        <p:nvSpPr>
          <p:cNvPr id="56" name="TextBox 55"/>
          <p:cNvSpPr txBox="1"/>
          <p:nvPr/>
        </p:nvSpPr>
        <p:spPr>
          <a:xfrm>
            <a:off x="2761219" y="3114134"/>
            <a:ext cx="343364" cy="400110"/>
          </a:xfrm>
          <a:prstGeom prst="rect">
            <a:avLst/>
          </a:prstGeom>
          <a:noFill/>
        </p:spPr>
        <p:txBody>
          <a:bodyPr wrap="none" rtlCol="0">
            <a:spAutoFit/>
          </a:bodyPr>
          <a:lstStyle/>
          <a:p>
            <a:r>
              <a:rPr lang="en-US" sz="2000" dirty="0"/>
              <a:t>H</a:t>
            </a:r>
          </a:p>
        </p:txBody>
      </p:sp>
      <p:sp>
        <p:nvSpPr>
          <p:cNvPr id="57" name="TextBox 56"/>
          <p:cNvSpPr txBox="1"/>
          <p:nvPr/>
        </p:nvSpPr>
        <p:spPr>
          <a:xfrm>
            <a:off x="3543353" y="3114134"/>
            <a:ext cx="304892" cy="400110"/>
          </a:xfrm>
          <a:prstGeom prst="rect">
            <a:avLst/>
          </a:prstGeom>
          <a:noFill/>
        </p:spPr>
        <p:txBody>
          <a:bodyPr wrap="none" rtlCol="0">
            <a:spAutoFit/>
          </a:bodyPr>
          <a:lstStyle/>
          <a:p>
            <a:r>
              <a:rPr lang="en-US" sz="2000" dirty="0"/>
              <a:t>e</a:t>
            </a:r>
            <a:endParaRPr lang="en-US" dirty="0"/>
          </a:p>
        </p:txBody>
      </p:sp>
      <p:sp>
        <p:nvSpPr>
          <p:cNvPr id="58" name="TextBox 57"/>
          <p:cNvSpPr txBox="1"/>
          <p:nvPr/>
        </p:nvSpPr>
        <p:spPr>
          <a:xfrm>
            <a:off x="4307651" y="3114134"/>
            <a:ext cx="243978" cy="400110"/>
          </a:xfrm>
          <a:prstGeom prst="rect">
            <a:avLst/>
          </a:prstGeom>
          <a:noFill/>
        </p:spPr>
        <p:txBody>
          <a:bodyPr wrap="none" rtlCol="0">
            <a:spAutoFit/>
          </a:bodyPr>
          <a:lstStyle/>
          <a:p>
            <a:r>
              <a:rPr lang="en-US" sz="2000" dirty="0"/>
              <a:t>l</a:t>
            </a:r>
            <a:endParaRPr lang="en-US" dirty="0"/>
          </a:p>
        </p:txBody>
      </p:sp>
      <p:sp>
        <p:nvSpPr>
          <p:cNvPr id="59" name="TextBox 58"/>
          <p:cNvSpPr txBox="1"/>
          <p:nvPr/>
        </p:nvSpPr>
        <p:spPr>
          <a:xfrm>
            <a:off x="5064460" y="3114134"/>
            <a:ext cx="243978" cy="400110"/>
          </a:xfrm>
          <a:prstGeom prst="rect">
            <a:avLst/>
          </a:prstGeom>
          <a:noFill/>
        </p:spPr>
        <p:txBody>
          <a:bodyPr wrap="none" rtlCol="0">
            <a:spAutoFit/>
          </a:bodyPr>
          <a:lstStyle/>
          <a:p>
            <a:r>
              <a:rPr lang="en-US" sz="2000" dirty="0"/>
              <a:t>l</a:t>
            </a:r>
            <a:endParaRPr lang="en-US" dirty="0"/>
          </a:p>
        </p:txBody>
      </p:sp>
      <p:sp>
        <p:nvSpPr>
          <p:cNvPr id="60" name="TextBox 59"/>
          <p:cNvSpPr txBox="1"/>
          <p:nvPr/>
        </p:nvSpPr>
        <p:spPr>
          <a:xfrm>
            <a:off x="5794375" y="3114134"/>
            <a:ext cx="312906" cy="400110"/>
          </a:xfrm>
          <a:prstGeom prst="rect">
            <a:avLst/>
          </a:prstGeom>
          <a:noFill/>
        </p:spPr>
        <p:txBody>
          <a:bodyPr wrap="none" rtlCol="0">
            <a:spAutoFit/>
          </a:bodyPr>
          <a:lstStyle/>
          <a:p>
            <a:r>
              <a:rPr lang="en-US" sz="2000" dirty="0"/>
              <a:t>o</a:t>
            </a:r>
            <a:endParaRPr lang="en-US" dirty="0"/>
          </a:p>
        </p:txBody>
      </p:sp>
      <p:sp>
        <p:nvSpPr>
          <p:cNvPr id="61" name="TextBox 60"/>
          <p:cNvSpPr txBox="1"/>
          <p:nvPr/>
        </p:nvSpPr>
        <p:spPr>
          <a:xfrm>
            <a:off x="6495853" y="3114134"/>
            <a:ext cx="405880" cy="400110"/>
          </a:xfrm>
          <a:prstGeom prst="rect">
            <a:avLst/>
          </a:prstGeom>
          <a:noFill/>
        </p:spPr>
        <p:txBody>
          <a:bodyPr wrap="none" rtlCol="0">
            <a:spAutoFit/>
          </a:bodyPr>
          <a:lstStyle/>
          <a:p>
            <a:r>
              <a:rPr lang="en-US" sz="2000" dirty="0"/>
              <a:t>\0</a:t>
            </a:r>
          </a:p>
        </p:txBody>
      </p:sp>
      <p:sp>
        <p:nvSpPr>
          <p:cNvPr id="62" name="TextBox 61"/>
          <p:cNvSpPr txBox="1"/>
          <p:nvPr/>
        </p:nvSpPr>
        <p:spPr>
          <a:xfrm>
            <a:off x="3528222" y="2668037"/>
            <a:ext cx="304892" cy="369332"/>
          </a:xfrm>
          <a:prstGeom prst="rect">
            <a:avLst/>
          </a:prstGeom>
          <a:noFill/>
        </p:spPr>
        <p:txBody>
          <a:bodyPr wrap="none" rtlCol="0">
            <a:spAutoFit/>
          </a:bodyPr>
          <a:lstStyle/>
          <a:p>
            <a:r>
              <a:rPr lang="en-US" b="1" dirty="0">
                <a:solidFill>
                  <a:srgbClr val="C00000"/>
                </a:solidFill>
              </a:rPr>
              <a:t>1</a:t>
            </a:r>
          </a:p>
        </p:txBody>
      </p:sp>
      <p:sp>
        <p:nvSpPr>
          <p:cNvPr id="63" name="TextBox 62"/>
          <p:cNvSpPr txBox="1"/>
          <p:nvPr/>
        </p:nvSpPr>
        <p:spPr>
          <a:xfrm>
            <a:off x="4277194" y="2668037"/>
            <a:ext cx="304892" cy="369332"/>
          </a:xfrm>
          <a:prstGeom prst="rect">
            <a:avLst/>
          </a:prstGeom>
          <a:noFill/>
        </p:spPr>
        <p:txBody>
          <a:bodyPr wrap="none" rtlCol="0">
            <a:spAutoFit/>
          </a:bodyPr>
          <a:lstStyle/>
          <a:p>
            <a:r>
              <a:rPr lang="en-US" b="1" dirty="0">
                <a:solidFill>
                  <a:srgbClr val="C00000"/>
                </a:solidFill>
              </a:rPr>
              <a:t>2</a:t>
            </a:r>
          </a:p>
        </p:txBody>
      </p:sp>
      <p:sp>
        <p:nvSpPr>
          <p:cNvPr id="64" name="TextBox 63"/>
          <p:cNvSpPr txBox="1"/>
          <p:nvPr/>
        </p:nvSpPr>
        <p:spPr>
          <a:xfrm>
            <a:off x="5034003" y="2668037"/>
            <a:ext cx="304892" cy="369332"/>
          </a:xfrm>
          <a:prstGeom prst="rect">
            <a:avLst/>
          </a:prstGeom>
          <a:noFill/>
        </p:spPr>
        <p:txBody>
          <a:bodyPr wrap="none" rtlCol="0">
            <a:spAutoFit/>
          </a:bodyPr>
          <a:lstStyle/>
          <a:p>
            <a:r>
              <a:rPr lang="en-US" b="1" dirty="0">
                <a:solidFill>
                  <a:srgbClr val="C00000"/>
                </a:solidFill>
              </a:rPr>
              <a:t>3</a:t>
            </a:r>
          </a:p>
        </p:txBody>
      </p:sp>
      <p:sp>
        <p:nvSpPr>
          <p:cNvPr id="65" name="TextBox 64"/>
          <p:cNvSpPr txBox="1"/>
          <p:nvPr/>
        </p:nvSpPr>
        <p:spPr>
          <a:xfrm>
            <a:off x="5789358" y="2668037"/>
            <a:ext cx="304892" cy="369332"/>
          </a:xfrm>
          <a:prstGeom prst="rect">
            <a:avLst/>
          </a:prstGeom>
          <a:noFill/>
        </p:spPr>
        <p:txBody>
          <a:bodyPr wrap="none" rtlCol="0">
            <a:spAutoFit/>
          </a:bodyPr>
          <a:lstStyle/>
          <a:p>
            <a:r>
              <a:rPr lang="en-US" b="1" dirty="0">
                <a:solidFill>
                  <a:srgbClr val="C00000"/>
                </a:solidFill>
              </a:rPr>
              <a:t>4</a:t>
            </a:r>
          </a:p>
        </p:txBody>
      </p:sp>
      <p:sp>
        <p:nvSpPr>
          <p:cNvPr id="66" name="TextBox 65"/>
          <p:cNvSpPr txBox="1"/>
          <p:nvPr/>
        </p:nvSpPr>
        <p:spPr>
          <a:xfrm>
            <a:off x="6510181" y="2668037"/>
            <a:ext cx="304892" cy="369332"/>
          </a:xfrm>
          <a:prstGeom prst="rect">
            <a:avLst/>
          </a:prstGeom>
          <a:noFill/>
        </p:spPr>
        <p:txBody>
          <a:bodyPr wrap="none" rtlCol="0">
            <a:spAutoFit/>
          </a:bodyPr>
          <a:lstStyle/>
          <a:p>
            <a:r>
              <a:rPr lang="en-US" b="1" dirty="0">
                <a:solidFill>
                  <a:srgbClr val="C00000"/>
                </a:solidFill>
              </a:rPr>
              <a:t>5</a:t>
            </a:r>
          </a:p>
        </p:txBody>
      </p:sp>
      <p:sp>
        <p:nvSpPr>
          <p:cNvPr id="67" name="TextBox 66"/>
          <p:cNvSpPr txBox="1"/>
          <p:nvPr/>
        </p:nvSpPr>
        <p:spPr>
          <a:xfrm>
            <a:off x="1995584" y="2581282"/>
            <a:ext cx="274434" cy="523220"/>
          </a:xfrm>
          <a:prstGeom prst="rect">
            <a:avLst/>
          </a:prstGeom>
          <a:noFill/>
        </p:spPr>
        <p:txBody>
          <a:bodyPr wrap="none" rtlCol="0">
            <a:spAutoFit/>
          </a:bodyPr>
          <a:lstStyle/>
          <a:p>
            <a:r>
              <a:rPr lang="en-US" sz="2800" b="1" dirty="0" err="1">
                <a:solidFill>
                  <a:srgbClr val="C00000"/>
                </a:solidFill>
              </a:rPr>
              <a:t>i</a:t>
            </a:r>
            <a:endParaRPr lang="en-US" sz="2800" b="1" dirty="0">
              <a:solidFill>
                <a:srgbClr val="C00000"/>
              </a:solidFill>
            </a:endParaRPr>
          </a:p>
        </p:txBody>
      </p:sp>
      <p:cxnSp>
        <p:nvCxnSpPr>
          <p:cNvPr id="68" name="Straight Arrow Connector 67"/>
          <p:cNvCxnSpPr/>
          <p:nvPr/>
        </p:nvCxnSpPr>
        <p:spPr>
          <a:xfrm>
            <a:off x="2223012" y="2879597"/>
            <a:ext cx="33477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320295" y="2656865"/>
            <a:ext cx="745717" cy="400110"/>
          </a:xfrm>
          <a:prstGeom prst="rect">
            <a:avLst/>
          </a:prstGeom>
          <a:noFill/>
        </p:spPr>
        <p:txBody>
          <a:bodyPr wrap="none" rtlCol="0">
            <a:spAutoFit/>
          </a:bodyPr>
          <a:lstStyle/>
          <a:p>
            <a:r>
              <a:rPr lang="en-US" sz="2000" b="1" dirty="0">
                <a:solidFill>
                  <a:srgbClr val="C00000"/>
                </a:solidFill>
              </a:rPr>
              <a:t>Index</a:t>
            </a:r>
          </a:p>
        </p:txBody>
      </p:sp>
      <p:graphicFrame>
        <p:nvGraphicFramePr>
          <p:cNvPr id="70" name="Table 69"/>
          <p:cNvGraphicFramePr>
            <a:graphicFrameLocks noGrp="1"/>
          </p:cNvGraphicFramePr>
          <p:nvPr>
            <p:extLst>
              <p:ext uri="{D42A27DB-BD31-4B8C-83A1-F6EECF244321}">
                <p14:modId xmlns:p14="http://schemas.microsoft.com/office/powerpoint/2010/main" val="2489948100"/>
              </p:ext>
            </p:extLst>
          </p:nvPr>
        </p:nvGraphicFramePr>
        <p:xfrm>
          <a:off x="2574361" y="5930055"/>
          <a:ext cx="3940363" cy="477123"/>
        </p:xfrm>
        <a:graphic>
          <a:graphicData uri="http://schemas.openxmlformats.org/drawingml/2006/table">
            <a:tbl>
              <a:tblPr firstRow="1" bandRow="1">
                <a:tableStyleId>{5940675A-B579-460E-94D1-54222C63F5DA}</a:tableStyleId>
              </a:tblPr>
              <a:tblGrid>
                <a:gridCol w="562909">
                  <a:extLst>
                    <a:ext uri="{9D8B030D-6E8A-4147-A177-3AD203B41FA5}">
                      <a16:colId xmlns:a16="http://schemas.microsoft.com/office/drawing/2014/main" val="20000"/>
                    </a:ext>
                  </a:extLst>
                </a:gridCol>
                <a:gridCol w="562909">
                  <a:extLst>
                    <a:ext uri="{9D8B030D-6E8A-4147-A177-3AD203B41FA5}">
                      <a16:colId xmlns:a16="http://schemas.microsoft.com/office/drawing/2014/main" val="20001"/>
                    </a:ext>
                  </a:extLst>
                </a:gridCol>
                <a:gridCol w="562909">
                  <a:extLst>
                    <a:ext uri="{9D8B030D-6E8A-4147-A177-3AD203B41FA5}">
                      <a16:colId xmlns:a16="http://schemas.microsoft.com/office/drawing/2014/main" val="20002"/>
                    </a:ext>
                  </a:extLst>
                </a:gridCol>
                <a:gridCol w="562909">
                  <a:extLst>
                    <a:ext uri="{9D8B030D-6E8A-4147-A177-3AD203B41FA5}">
                      <a16:colId xmlns:a16="http://schemas.microsoft.com/office/drawing/2014/main" val="20003"/>
                    </a:ext>
                  </a:extLst>
                </a:gridCol>
                <a:gridCol w="562909">
                  <a:extLst>
                    <a:ext uri="{9D8B030D-6E8A-4147-A177-3AD203B41FA5}">
                      <a16:colId xmlns:a16="http://schemas.microsoft.com/office/drawing/2014/main" val="20004"/>
                    </a:ext>
                  </a:extLst>
                </a:gridCol>
                <a:gridCol w="562909">
                  <a:extLst>
                    <a:ext uri="{9D8B030D-6E8A-4147-A177-3AD203B41FA5}">
                      <a16:colId xmlns:a16="http://schemas.microsoft.com/office/drawing/2014/main" val="20005"/>
                    </a:ext>
                  </a:extLst>
                </a:gridCol>
                <a:gridCol w="562909">
                  <a:extLst>
                    <a:ext uri="{9D8B030D-6E8A-4147-A177-3AD203B41FA5}">
                      <a16:colId xmlns:a16="http://schemas.microsoft.com/office/drawing/2014/main" val="20006"/>
                    </a:ext>
                  </a:extLst>
                </a:gridCol>
              </a:tblGrid>
              <a:tr h="47712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1" name="TextBox 70"/>
          <p:cNvSpPr txBox="1"/>
          <p:nvPr/>
        </p:nvSpPr>
        <p:spPr>
          <a:xfrm>
            <a:off x="2671573" y="5972031"/>
            <a:ext cx="357790" cy="430887"/>
          </a:xfrm>
          <a:prstGeom prst="rect">
            <a:avLst/>
          </a:prstGeom>
          <a:noFill/>
        </p:spPr>
        <p:txBody>
          <a:bodyPr wrap="none" rtlCol="0">
            <a:spAutoFit/>
          </a:bodyPr>
          <a:lstStyle/>
          <a:p>
            <a:r>
              <a:rPr lang="en-US" sz="2200" b="1" dirty="0">
                <a:solidFill>
                  <a:srgbClr val="C00000"/>
                </a:solidFill>
              </a:rPr>
              <a:t>H</a:t>
            </a:r>
          </a:p>
        </p:txBody>
      </p:sp>
      <p:sp>
        <p:nvSpPr>
          <p:cNvPr id="72" name="TextBox 71"/>
          <p:cNvSpPr txBox="1"/>
          <p:nvPr/>
        </p:nvSpPr>
        <p:spPr>
          <a:xfrm>
            <a:off x="3252002" y="5941035"/>
            <a:ext cx="319318" cy="430887"/>
          </a:xfrm>
          <a:prstGeom prst="rect">
            <a:avLst/>
          </a:prstGeom>
          <a:noFill/>
        </p:spPr>
        <p:txBody>
          <a:bodyPr wrap="none" rtlCol="0">
            <a:spAutoFit/>
          </a:bodyPr>
          <a:lstStyle/>
          <a:p>
            <a:r>
              <a:rPr lang="en-US" sz="2200" b="1" dirty="0">
                <a:solidFill>
                  <a:srgbClr val="C00000"/>
                </a:solidFill>
              </a:rPr>
              <a:t>e</a:t>
            </a:r>
          </a:p>
        </p:txBody>
      </p:sp>
      <p:sp>
        <p:nvSpPr>
          <p:cNvPr id="73" name="TextBox 72"/>
          <p:cNvSpPr txBox="1"/>
          <p:nvPr/>
        </p:nvSpPr>
        <p:spPr>
          <a:xfrm>
            <a:off x="3828042" y="5972031"/>
            <a:ext cx="255198" cy="430887"/>
          </a:xfrm>
          <a:prstGeom prst="rect">
            <a:avLst/>
          </a:prstGeom>
          <a:noFill/>
        </p:spPr>
        <p:txBody>
          <a:bodyPr wrap="none" rtlCol="0">
            <a:spAutoFit/>
          </a:bodyPr>
          <a:lstStyle/>
          <a:p>
            <a:r>
              <a:rPr lang="en-US" sz="2200" b="1" dirty="0">
                <a:solidFill>
                  <a:srgbClr val="C00000"/>
                </a:solidFill>
              </a:rPr>
              <a:t>l</a:t>
            </a:r>
          </a:p>
        </p:txBody>
      </p:sp>
      <p:sp>
        <p:nvSpPr>
          <p:cNvPr id="74" name="TextBox 73"/>
          <p:cNvSpPr txBox="1"/>
          <p:nvPr/>
        </p:nvSpPr>
        <p:spPr>
          <a:xfrm>
            <a:off x="4410040" y="5972031"/>
            <a:ext cx="255198" cy="430887"/>
          </a:xfrm>
          <a:prstGeom prst="rect">
            <a:avLst/>
          </a:prstGeom>
          <a:noFill/>
        </p:spPr>
        <p:txBody>
          <a:bodyPr wrap="none" rtlCol="0">
            <a:spAutoFit/>
          </a:bodyPr>
          <a:lstStyle/>
          <a:p>
            <a:r>
              <a:rPr lang="en-US" sz="2200" b="1" dirty="0">
                <a:solidFill>
                  <a:srgbClr val="C00000"/>
                </a:solidFill>
              </a:rPr>
              <a:t>l</a:t>
            </a:r>
          </a:p>
        </p:txBody>
      </p:sp>
      <p:sp>
        <p:nvSpPr>
          <p:cNvPr id="75" name="TextBox 74"/>
          <p:cNvSpPr txBox="1"/>
          <p:nvPr/>
        </p:nvSpPr>
        <p:spPr>
          <a:xfrm>
            <a:off x="4938250" y="5941035"/>
            <a:ext cx="325730" cy="430887"/>
          </a:xfrm>
          <a:prstGeom prst="rect">
            <a:avLst/>
          </a:prstGeom>
          <a:noFill/>
        </p:spPr>
        <p:txBody>
          <a:bodyPr wrap="none" rtlCol="0">
            <a:spAutoFit/>
          </a:bodyPr>
          <a:lstStyle/>
          <a:p>
            <a:r>
              <a:rPr lang="en-US" sz="2200" b="1" dirty="0">
                <a:solidFill>
                  <a:srgbClr val="C00000"/>
                </a:solidFill>
              </a:rPr>
              <a:t>o</a:t>
            </a:r>
          </a:p>
        </p:txBody>
      </p:sp>
      <p:sp>
        <p:nvSpPr>
          <p:cNvPr id="77" name="TextBox 76"/>
          <p:cNvSpPr txBox="1"/>
          <p:nvPr/>
        </p:nvSpPr>
        <p:spPr>
          <a:xfrm>
            <a:off x="1920071" y="3037369"/>
            <a:ext cx="559769" cy="523220"/>
          </a:xfrm>
          <a:prstGeom prst="rect">
            <a:avLst/>
          </a:prstGeom>
          <a:noFill/>
        </p:spPr>
        <p:txBody>
          <a:bodyPr wrap="none" rtlCol="0">
            <a:spAutoFit/>
          </a:bodyPr>
          <a:lstStyle/>
          <a:p>
            <a:r>
              <a:rPr lang="en-US" sz="2800" b="1" dirty="0">
                <a:solidFill>
                  <a:srgbClr val="C00000"/>
                </a:solidFill>
              </a:rPr>
              <a:t>S1</a:t>
            </a:r>
          </a:p>
        </p:txBody>
      </p:sp>
      <p:sp>
        <p:nvSpPr>
          <p:cNvPr id="78" name="TextBox 77"/>
          <p:cNvSpPr txBox="1"/>
          <p:nvPr/>
        </p:nvSpPr>
        <p:spPr>
          <a:xfrm>
            <a:off x="1944890" y="5875815"/>
            <a:ext cx="559769" cy="523220"/>
          </a:xfrm>
          <a:prstGeom prst="rect">
            <a:avLst/>
          </a:prstGeom>
          <a:noFill/>
        </p:spPr>
        <p:txBody>
          <a:bodyPr wrap="none" rtlCol="0">
            <a:spAutoFit/>
          </a:bodyPr>
          <a:lstStyle/>
          <a:p>
            <a:r>
              <a:rPr lang="en-US" sz="2800" b="1" dirty="0">
                <a:solidFill>
                  <a:srgbClr val="C00000"/>
                </a:solidFill>
              </a:rPr>
              <a:t>S3</a:t>
            </a:r>
          </a:p>
        </p:txBody>
      </p:sp>
      <p:graphicFrame>
        <p:nvGraphicFramePr>
          <p:cNvPr id="79" name="Table 78"/>
          <p:cNvGraphicFramePr>
            <a:graphicFrameLocks noGrp="1"/>
          </p:cNvGraphicFramePr>
          <p:nvPr>
            <p:extLst>
              <p:ext uri="{D42A27DB-BD31-4B8C-83A1-F6EECF244321}">
                <p14:modId xmlns:p14="http://schemas.microsoft.com/office/powerpoint/2010/main" val="2770397906"/>
              </p:ext>
            </p:extLst>
          </p:nvPr>
        </p:nvGraphicFramePr>
        <p:xfrm>
          <a:off x="2569878" y="4364705"/>
          <a:ext cx="2251635" cy="477123"/>
        </p:xfrm>
        <a:graphic>
          <a:graphicData uri="http://schemas.openxmlformats.org/drawingml/2006/table">
            <a:tbl>
              <a:tblPr firstRow="1" bandRow="1">
                <a:tableStyleId>{5940675A-B579-460E-94D1-54222C63F5DA}</a:tableStyleId>
              </a:tblPr>
              <a:tblGrid>
                <a:gridCol w="750545">
                  <a:extLst>
                    <a:ext uri="{9D8B030D-6E8A-4147-A177-3AD203B41FA5}">
                      <a16:colId xmlns:a16="http://schemas.microsoft.com/office/drawing/2014/main" val="20000"/>
                    </a:ext>
                  </a:extLst>
                </a:gridCol>
                <a:gridCol w="750545">
                  <a:extLst>
                    <a:ext uri="{9D8B030D-6E8A-4147-A177-3AD203B41FA5}">
                      <a16:colId xmlns:a16="http://schemas.microsoft.com/office/drawing/2014/main" val="20001"/>
                    </a:ext>
                  </a:extLst>
                </a:gridCol>
                <a:gridCol w="750545">
                  <a:extLst>
                    <a:ext uri="{9D8B030D-6E8A-4147-A177-3AD203B41FA5}">
                      <a16:colId xmlns:a16="http://schemas.microsoft.com/office/drawing/2014/main" val="20002"/>
                    </a:ext>
                  </a:extLst>
                </a:gridCol>
              </a:tblGrid>
              <a:tr h="47712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0" name="TextBox 79"/>
          <p:cNvSpPr txBox="1"/>
          <p:nvPr/>
        </p:nvSpPr>
        <p:spPr>
          <a:xfrm>
            <a:off x="2799691" y="3987083"/>
            <a:ext cx="304892" cy="369332"/>
          </a:xfrm>
          <a:prstGeom prst="rect">
            <a:avLst/>
          </a:prstGeom>
          <a:noFill/>
        </p:spPr>
        <p:txBody>
          <a:bodyPr wrap="none" rtlCol="0">
            <a:spAutoFit/>
          </a:bodyPr>
          <a:lstStyle/>
          <a:p>
            <a:r>
              <a:rPr lang="en-US" b="1" dirty="0">
                <a:solidFill>
                  <a:srgbClr val="C00000"/>
                </a:solidFill>
              </a:rPr>
              <a:t>0</a:t>
            </a:r>
          </a:p>
        </p:txBody>
      </p:sp>
      <p:sp>
        <p:nvSpPr>
          <p:cNvPr id="81" name="TextBox 80"/>
          <p:cNvSpPr txBox="1"/>
          <p:nvPr/>
        </p:nvSpPr>
        <p:spPr>
          <a:xfrm>
            <a:off x="2761219" y="4406681"/>
            <a:ext cx="343364" cy="400110"/>
          </a:xfrm>
          <a:prstGeom prst="rect">
            <a:avLst/>
          </a:prstGeom>
          <a:noFill/>
        </p:spPr>
        <p:txBody>
          <a:bodyPr wrap="none" rtlCol="0">
            <a:spAutoFit/>
          </a:bodyPr>
          <a:lstStyle/>
          <a:p>
            <a:r>
              <a:rPr lang="en-US" sz="2000" dirty="0"/>
              <a:t>H</a:t>
            </a:r>
          </a:p>
        </p:txBody>
      </p:sp>
      <p:sp>
        <p:nvSpPr>
          <p:cNvPr id="82" name="TextBox 81"/>
          <p:cNvSpPr txBox="1"/>
          <p:nvPr/>
        </p:nvSpPr>
        <p:spPr>
          <a:xfrm>
            <a:off x="3543353" y="4406681"/>
            <a:ext cx="243978" cy="400110"/>
          </a:xfrm>
          <a:prstGeom prst="rect">
            <a:avLst/>
          </a:prstGeom>
          <a:noFill/>
        </p:spPr>
        <p:txBody>
          <a:bodyPr wrap="none" rtlCol="0">
            <a:spAutoFit/>
          </a:bodyPr>
          <a:lstStyle/>
          <a:p>
            <a:r>
              <a:rPr lang="en-US" sz="2000" dirty="0" err="1"/>
              <a:t>i</a:t>
            </a:r>
            <a:endParaRPr lang="en-US" dirty="0"/>
          </a:p>
        </p:txBody>
      </p:sp>
      <p:sp>
        <p:nvSpPr>
          <p:cNvPr id="83" name="TextBox 82"/>
          <p:cNvSpPr txBox="1"/>
          <p:nvPr/>
        </p:nvSpPr>
        <p:spPr>
          <a:xfrm>
            <a:off x="4247691" y="4406681"/>
            <a:ext cx="405880" cy="400110"/>
          </a:xfrm>
          <a:prstGeom prst="rect">
            <a:avLst/>
          </a:prstGeom>
          <a:noFill/>
        </p:spPr>
        <p:txBody>
          <a:bodyPr wrap="none" rtlCol="0">
            <a:spAutoFit/>
          </a:bodyPr>
          <a:lstStyle/>
          <a:p>
            <a:r>
              <a:rPr lang="en-US" sz="2000" dirty="0"/>
              <a:t>\0</a:t>
            </a:r>
            <a:endParaRPr lang="en-US" dirty="0"/>
          </a:p>
        </p:txBody>
      </p:sp>
      <p:sp>
        <p:nvSpPr>
          <p:cNvPr id="84" name="TextBox 83"/>
          <p:cNvSpPr txBox="1"/>
          <p:nvPr/>
        </p:nvSpPr>
        <p:spPr>
          <a:xfrm>
            <a:off x="3528222" y="3980861"/>
            <a:ext cx="304892" cy="369332"/>
          </a:xfrm>
          <a:prstGeom prst="rect">
            <a:avLst/>
          </a:prstGeom>
          <a:noFill/>
        </p:spPr>
        <p:txBody>
          <a:bodyPr wrap="none" rtlCol="0">
            <a:spAutoFit/>
          </a:bodyPr>
          <a:lstStyle/>
          <a:p>
            <a:r>
              <a:rPr lang="en-US" b="1" dirty="0">
                <a:solidFill>
                  <a:srgbClr val="C00000"/>
                </a:solidFill>
              </a:rPr>
              <a:t>1</a:t>
            </a:r>
          </a:p>
        </p:txBody>
      </p:sp>
      <p:sp>
        <p:nvSpPr>
          <p:cNvPr id="85" name="TextBox 84"/>
          <p:cNvSpPr txBox="1"/>
          <p:nvPr/>
        </p:nvSpPr>
        <p:spPr>
          <a:xfrm>
            <a:off x="4277194" y="3960584"/>
            <a:ext cx="304892" cy="369332"/>
          </a:xfrm>
          <a:prstGeom prst="rect">
            <a:avLst/>
          </a:prstGeom>
          <a:noFill/>
        </p:spPr>
        <p:txBody>
          <a:bodyPr wrap="none" rtlCol="0">
            <a:spAutoFit/>
          </a:bodyPr>
          <a:lstStyle/>
          <a:p>
            <a:r>
              <a:rPr lang="en-US" b="1" dirty="0">
                <a:solidFill>
                  <a:srgbClr val="C00000"/>
                </a:solidFill>
              </a:rPr>
              <a:t>2</a:t>
            </a:r>
          </a:p>
        </p:txBody>
      </p:sp>
      <p:sp>
        <p:nvSpPr>
          <p:cNvPr id="86" name="TextBox 85"/>
          <p:cNvSpPr txBox="1"/>
          <p:nvPr/>
        </p:nvSpPr>
        <p:spPr>
          <a:xfrm>
            <a:off x="1995584" y="3873829"/>
            <a:ext cx="272832" cy="523220"/>
          </a:xfrm>
          <a:prstGeom prst="rect">
            <a:avLst/>
          </a:prstGeom>
          <a:noFill/>
        </p:spPr>
        <p:txBody>
          <a:bodyPr wrap="none" rtlCol="0">
            <a:spAutoFit/>
          </a:bodyPr>
          <a:lstStyle/>
          <a:p>
            <a:r>
              <a:rPr lang="en-US" sz="2800" b="1" dirty="0">
                <a:solidFill>
                  <a:srgbClr val="C00000"/>
                </a:solidFill>
              </a:rPr>
              <a:t>j</a:t>
            </a:r>
          </a:p>
        </p:txBody>
      </p:sp>
      <p:cxnSp>
        <p:nvCxnSpPr>
          <p:cNvPr id="87" name="Straight Arrow Connector 86"/>
          <p:cNvCxnSpPr/>
          <p:nvPr/>
        </p:nvCxnSpPr>
        <p:spPr>
          <a:xfrm>
            <a:off x="2223012" y="4172144"/>
            <a:ext cx="33477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20295" y="3949412"/>
            <a:ext cx="745717" cy="400110"/>
          </a:xfrm>
          <a:prstGeom prst="rect">
            <a:avLst/>
          </a:prstGeom>
          <a:noFill/>
        </p:spPr>
        <p:txBody>
          <a:bodyPr wrap="none" rtlCol="0">
            <a:spAutoFit/>
          </a:bodyPr>
          <a:lstStyle/>
          <a:p>
            <a:r>
              <a:rPr lang="en-US" sz="2000" b="1" dirty="0">
                <a:solidFill>
                  <a:srgbClr val="C00000"/>
                </a:solidFill>
              </a:rPr>
              <a:t>Index</a:t>
            </a:r>
          </a:p>
        </p:txBody>
      </p:sp>
      <p:sp>
        <p:nvSpPr>
          <p:cNvPr id="89" name="TextBox 88"/>
          <p:cNvSpPr txBox="1"/>
          <p:nvPr/>
        </p:nvSpPr>
        <p:spPr>
          <a:xfrm>
            <a:off x="1920071" y="4329916"/>
            <a:ext cx="559769" cy="523220"/>
          </a:xfrm>
          <a:prstGeom prst="rect">
            <a:avLst/>
          </a:prstGeom>
          <a:noFill/>
        </p:spPr>
        <p:txBody>
          <a:bodyPr wrap="none" rtlCol="0">
            <a:spAutoFit/>
          </a:bodyPr>
          <a:lstStyle/>
          <a:p>
            <a:r>
              <a:rPr lang="en-US" sz="2800" b="1" dirty="0">
                <a:solidFill>
                  <a:srgbClr val="C00000"/>
                </a:solidFill>
              </a:rPr>
              <a:t>S2</a:t>
            </a:r>
          </a:p>
        </p:txBody>
      </p:sp>
      <p:sp>
        <p:nvSpPr>
          <p:cNvPr id="90" name="TextBox 89"/>
          <p:cNvSpPr txBox="1"/>
          <p:nvPr/>
        </p:nvSpPr>
        <p:spPr>
          <a:xfrm>
            <a:off x="2710045" y="5545955"/>
            <a:ext cx="304892" cy="369332"/>
          </a:xfrm>
          <a:prstGeom prst="rect">
            <a:avLst/>
          </a:prstGeom>
          <a:noFill/>
        </p:spPr>
        <p:txBody>
          <a:bodyPr wrap="none" rtlCol="0">
            <a:spAutoFit/>
          </a:bodyPr>
          <a:lstStyle/>
          <a:p>
            <a:r>
              <a:rPr lang="en-US" b="1" dirty="0">
                <a:solidFill>
                  <a:srgbClr val="C00000"/>
                </a:solidFill>
              </a:rPr>
              <a:t>0</a:t>
            </a:r>
          </a:p>
        </p:txBody>
      </p:sp>
      <p:sp>
        <p:nvSpPr>
          <p:cNvPr id="91" name="TextBox 90"/>
          <p:cNvSpPr txBox="1"/>
          <p:nvPr/>
        </p:nvSpPr>
        <p:spPr>
          <a:xfrm>
            <a:off x="3266428" y="5545955"/>
            <a:ext cx="304892" cy="369332"/>
          </a:xfrm>
          <a:prstGeom prst="rect">
            <a:avLst/>
          </a:prstGeom>
          <a:noFill/>
        </p:spPr>
        <p:txBody>
          <a:bodyPr wrap="none" rtlCol="0">
            <a:spAutoFit/>
          </a:bodyPr>
          <a:lstStyle/>
          <a:p>
            <a:r>
              <a:rPr lang="en-US" b="1" dirty="0">
                <a:solidFill>
                  <a:srgbClr val="C00000"/>
                </a:solidFill>
              </a:rPr>
              <a:t>1</a:t>
            </a:r>
          </a:p>
        </p:txBody>
      </p:sp>
      <p:sp>
        <p:nvSpPr>
          <p:cNvPr id="92" name="TextBox 91"/>
          <p:cNvSpPr txBox="1"/>
          <p:nvPr/>
        </p:nvSpPr>
        <p:spPr>
          <a:xfrm>
            <a:off x="3827394" y="5545955"/>
            <a:ext cx="304892" cy="369332"/>
          </a:xfrm>
          <a:prstGeom prst="rect">
            <a:avLst/>
          </a:prstGeom>
          <a:noFill/>
        </p:spPr>
        <p:txBody>
          <a:bodyPr wrap="none" rtlCol="0">
            <a:spAutoFit/>
          </a:bodyPr>
          <a:lstStyle/>
          <a:p>
            <a:r>
              <a:rPr lang="en-US" b="1" dirty="0">
                <a:solidFill>
                  <a:srgbClr val="C00000"/>
                </a:solidFill>
              </a:rPr>
              <a:t>2</a:t>
            </a:r>
          </a:p>
        </p:txBody>
      </p:sp>
      <p:sp>
        <p:nvSpPr>
          <p:cNvPr id="93" name="TextBox 92"/>
          <p:cNvSpPr txBox="1"/>
          <p:nvPr/>
        </p:nvSpPr>
        <p:spPr>
          <a:xfrm>
            <a:off x="4366901" y="5545955"/>
            <a:ext cx="304892" cy="369332"/>
          </a:xfrm>
          <a:prstGeom prst="rect">
            <a:avLst/>
          </a:prstGeom>
          <a:noFill/>
        </p:spPr>
        <p:txBody>
          <a:bodyPr wrap="none" rtlCol="0">
            <a:spAutoFit/>
          </a:bodyPr>
          <a:lstStyle/>
          <a:p>
            <a:r>
              <a:rPr lang="en-US" b="1" dirty="0">
                <a:solidFill>
                  <a:srgbClr val="C00000"/>
                </a:solidFill>
              </a:rPr>
              <a:t>3</a:t>
            </a:r>
          </a:p>
        </p:txBody>
      </p:sp>
      <p:sp>
        <p:nvSpPr>
          <p:cNvPr id="94" name="TextBox 93"/>
          <p:cNvSpPr txBox="1"/>
          <p:nvPr/>
        </p:nvSpPr>
        <p:spPr>
          <a:xfrm>
            <a:off x="4947675" y="5545955"/>
            <a:ext cx="304892" cy="369332"/>
          </a:xfrm>
          <a:prstGeom prst="rect">
            <a:avLst/>
          </a:prstGeom>
          <a:noFill/>
        </p:spPr>
        <p:txBody>
          <a:bodyPr wrap="none" rtlCol="0">
            <a:spAutoFit/>
          </a:bodyPr>
          <a:lstStyle/>
          <a:p>
            <a:r>
              <a:rPr lang="en-US" b="1" dirty="0">
                <a:solidFill>
                  <a:srgbClr val="C00000"/>
                </a:solidFill>
              </a:rPr>
              <a:t>4</a:t>
            </a:r>
          </a:p>
        </p:txBody>
      </p:sp>
      <p:sp>
        <p:nvSpPr>
          <p:cNvPr id="95" name="TextBox 94"/>
          <p:cNvSpPr txBox="1"/>
          <p:nvPr/>
        </p:nvSpPr>
        <p:spPr>
          <a:xfrm>
            <a:off x="5532869" y="5545955"/>
            <a:ext cx="304892" cy="369332"/>
          </a:xfrm>
          <a:prstGeom prst="rect">
            <a:avLst/>
          </a:prstGeom>
          <a:noFill/>
        </p:spPr>
        <p:txBody>
          <a:bodyPr wrap="none" rtlCol="0">
            <a:spAutoFit/>
          </a:bodyPr>
          <a:lstStyle/>
          <a:p>
            <a:r>
              <a:rPr lang="en-US" b="1" dirty="0">
                <a:solidFill>
                  <a:srgbClr val="C00000"/>
                </a:solidFill>
              </a:rPr>
              <a:t>5</a:t>
            </a:r>
          </a:p>
        </p:txBody>
      </p:sp>
      <p:sp>
        <p:nvSpPr>
          <p:cNvPr id="96" name="TextBox 95"/>
          <p:cNvSpPr txBox="1"/>
          <p:nvPr/>
        </p:nvSpPr>
        <p:spPr>
          <a:xfrm>
            <a:off x="1944736" y="5439179"/>
            <a:ext cx="356188" cy="523220"/>
          </a:xfrm>
          <a:prstGeom prst="rect">
            <a:avLst/>
          </a:prstGeom>
          <a:noFill/>
        </p:spPr>
        <p:txBody>
          <a:bodyPr wrap="none" rtlCol="0">
            <a:spAutoFit/>
          </a:bodyPr>
          <a:lstStyle/>
          <a:p>
            <a:r>
              <a:rPr lang="en-US" sz="2800" b="1" dirty="0">
                <a:solidFill>
                  <a:srgbClr val="C00000"/>
                </a:solidFill>
              </a:rPr>
              <a:t>k</a:t>
            </a:r>
          </a:p>
        </p:txBody>
      </p:sp>
      <p:cxnSp>
        <p:nvCxnSpPr>
          <p:cNvPr id="97" name="Straight Arrow Connector 96"/>
          <p:cNvCxnSpPr/>
          <p:nvPr/>
        </p:nvCxnSpPr>
        <p:spPr>
          <a:xfrm>
            <a:off x="2217134" y="5737494"/>
            <a:ext cx="33477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284437" y="5514762"/>
            <a:ext cx="745717" cy="400110"/>
          </a:xfrm>
          <a:prstGeom prst="rect">
            <a:avLst/>
          </a:prstGeom>
          <a:noFill/>
        </p:spPr>
        <p:txBody>
          <a:bodyPr wrap="none" rtlCol="0">
            <a:spAutoFit/>
          </a:bodyPr>
          <a:lstStyle/>
          <a:p>
            <a:r>
              <a:rPr lang="en-US" sz="2000" b="1" dirty="0">
                <a:solidFill>
                  <a:srgbClr val="C00000"/>
                </a:solidFill>
              </a:rPr>
              <a:t>Index</a:t>
            </a:r>
          </a:p>
        </p:txBody>
      </p:sp>
      <p:sp>
        <p:nvSpPr>
          <p:cNvPr id="99" name="TextBox 98"/>
          <p:cNvSpPr txBox="1"/>
          <p:nvPr/>
        </p:nvSpPr>
        <p:spPr>
          <a:xfrm>
            <a:off x="5482446" y="5941034"/>
            <a:ext cx="357790" cy="430887"/>
          </a:xfrm>
          <a:prstGeom prst="rect">
            <a:avLst/>
          </a:prstGeom>
          <a:noFill/>
        </p:spPr>
        <p:txBody>
          <a:bodyPr wrap="none" rtlCol="0">
            <a:spAutoFit/>
          </a:bodyPr>
          <a:lstStyle/>
          <a:p>
            <a:r>
              <a:rPr lang="en-US" sz="2200" b="1" dirty="0">
                <a:solidFill>
                  <a:srgbClr val="C00000"/>
                </a:solidFill>
              </a:rPr>
              <a:t>H</a:t>
            </a:r>
          </a:p>
        </p:txBody>
      </p:sp>
      <p:sp>
        <p:nvSpPr>
          <p:cNvPr id="100" name="TextBox 99"/>
          <p:cNvSpPr txBox="1"/>
          <p:nvPr/>
        </p:nvSpPr>
        <p:spPr>
          <a:xfrm>
            <a:off x="6088084" y="5941033"/>
            <a:ext cx="255198" cy="430887"/>
          </a:xfrm>
          <a:prstGeom prst="rect">
            <a:avLst/>
          </a:prstGeom>
          <a:noFill/>
        </p:spPr>
        <p:txBody>
          <a:bodyPr wrap="none" rtlCol="0">
            <a:spAutoFit/>
          </a:bodyPr>
          <a:lstStyle/>
          <a:p>
            <a:r>
              <a:rPr lang="en-US" sz="2200" b="1" dirty="0" err="1">
                <a:solidFill>
                  <a:srgbClr val="C00000"/>
                </a:solidFill>
              </a:rPr>
              <a:t>i</a:t>
            </a:r>
            <a:endParaRPr lang="en-US" sz="2200" b="1" dirty="0">
              <a:solidFill>
                <a:srgbClr val="C00000"/>
              </a:solidFill>
            </a:endParaRPr>
          </a:p>
        </p:txBody>
      </p:sp>
      <p:sp>
        <p:nvSpPr>
          <p:cNvPr id="101" name="TextBox 100"/>
          <p:cNvSpPr txBox="1"/>
          <p:nvPr/>
        </p:nvSpPr>
        <p:spPr>
          <a:xfrm>
            <a:off x="6088084" y="5545955"/>
            <a:ext cx="304892" cy="369332"/>
          </a:xfrm>
          <a:prstGeom prst="rect">
            <a:avLst/>
          </a:prstGeom>
          <a:noFill/>
        </p:spPr>
        <p:txBody>
          <a:bodyPr wrap="none" rtlCol="0">
            <a:spAutoFit/>
          </a:bodyPr>
          <a:lstStyle/>
          <a:p>
            <a:r>
              <a:rPr lang="en-US" b="1" dirty="0">
                <a:solidFill>
                  <a:srgbClr val="C00000"/>
                </a:solidFill>
              </a:rPr>
              <a:t>6</a:t>
            </a:r>
          </a:p>
        </p:txBody>
      </p:sp>
    </p:spTree>
    <p:extLst>
      <p:ext uri="{BB962C8B-B14F-4D97-AF65-F5344CB8AC3E}">
        <p14:creationId xmlns:p14="http://schemas.microsoft.com/office/powerpoint/2010/main" val="207906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1" nodeType="clickEffect">
                                  <p:stCondLst>
                                    <p:cond delay="0"/>
                                  </p:stCondLst>
                                  <p:childTnLst>
                                    <p:set>
                                      <p:cBhvr>
                                        <p:cTn id="146" dur="1" fill="hold">
                                          <p:stCondLst>
                                            <p:cond delay="0"/>
                                          </p:stCondLst>
                                        </p:cTn>
                                        <p:tgtEl>
                                          <p:spTgt spid="8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nodeType="clickEffect">
                                  <p:stCondLst>
                                    <p:cond delay="0"/>
                                  </p:stCondLst>
                                  <p:childTnLst>
                                    <p:animEffect transition="out" filter="fade">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77"/>
                                        </p:tgtEl>
                                      </p:cBhvr>
                                    </p:animEffect>
                                    <p:set>
                                      <p:cBhvr>
                                        <p:cTn id="154" dur="1" fill="hold">
                                          <p:stCondLst>
                                            <p:cond delay="499"/>
                                          </p:stCondLst>
                                        </p:cTn>
                                        <p:tgtEl>
                                          <p:spTgt spid="77"/>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89"/>
                                        </p:tgtEl>
                                      </p:cBhvr>
                                    </p:animEffect>
                                    <p:set>
                                      <p:cBhvr>
                                        <p:cTn id="157" dur="1" fill="hold">
                                          <p:stCondLst>
                                            <p:cond delay="499"/>
                                          </p:stCondLst>
                                        </p:cTn>
                                        <p:tgtEl>
                                          <p:spTgt spid="89"/>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79"/>
                                        </p:tgtEl>
                                      </p:cBhvr>
                                    </p:animEffect>
                                    <p:set>
                                      <p:cBhvr>
                                        <p:cTn id="160" dur="1" fill="hold">
                                          <p:stCondLst>
                                            <p:cond delay="499"/>
                                          </p:stCondLst>
                                        </p:cTn>
                                        <p:tgtEl>
                                          <p:spTgt spid="79"/>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6"/>
                                        </p:tgtEl>
                                      </p:cBhvr>
                                    </p:animEffect>
                                    <p:set>
                                      <p:cBhvr>
                                        <p:cTn id="163" dur="1" fill="hold">
                                          <p:stCondLst>
                                            <p:cond delay="499"/>
                                          </p:stCondLst>
                                        </p:cTn>
                                        <p:tgtEl>
                                          <p:spTgt spid="56"/>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57"/>
                                        </p:tgtEl>
                                      </p:cBhvr>
                                    </p:animEffect>
                                    <p:set>
                                      <p:cBhvr>
                                        <p:cTn id="166" dur="1" fill="hold">
                                          <p:stCondLst>
                                            <p:cond delay="499"/>
                                          </p:stCondLst>
                                        </p:cTn>
                                        <p:tgtEl>
                                          <p:spTgt spid="57"/>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58"/>
                                        </p:tgtEl>
                                      </p:cBhvr>
                                    </p:animEffect>
                                    <p:set>
                                      <p:cBhvr>
                                        <p:cTn id="169" dur="1" fill="hold">
                                          <p:stCondLst>
                                            <p:cond delay="499"/>
                                          </p:stCondLst>
                                        </p:cTn>
                                        <p:tgtEl>
                                          <p:spTgt spid="58"/>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59"/>
                                        </p:tgtEl>
                                      </p:cBhvr>
                                    </p:animEffect>
                                    <p:set>
                                      <p:cBhvr>
                                        <p:cTn id="172" dur="1" fill="hold">
                                          <p:stCondLst>
                                            <p:cond delay="499"/>
                                          </p:stCondLst>
                                        </p:cTn>
                                        <p:tgtEl>
                                          <p:spTgt spid="5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60"/>
                                        </p:tgtEl>
                                      </p:cBhvr>
                                    </p:animEffect>
                                    <p:set>
                                      <p:cBhvr>
                                        <p:cTn id="175" dur="1" fill="hold">
                                          <p:stCondLst>
                                            <p:cond delay="499"/>
                                          </p:stCondLst>
                                        </p:cTn>
                                        <p:tgtEl>
                                          <p:spTgt spid="60"/>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61"/>
                                        </p:tgtEl>
                                      </p:cBhvr>
                                    </p:animEffect>
                                    <p:set>
                                      <p:cBhvr>
                                        <p:cTn id="178" dur="1" fill="hold">
                                          <p:stCondLst>
                                            <p:cond delay="499"/>
                                          </p:stCondLst>
                                        </p:cTn>
                                        <p:tgtEl>
                                          <p:spTgt spid="61"/>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81"/>
                                        </p:tgtEl>
                                      </p:cBhvr>
                                    </p:animEffect>
                                    <p:set>
                                      <p:cBhvr>
                                        <p:cTn id="181" dur="1" fill="hold">
                                          <p:stCondLst>
                                            <p:cond delay="499"/>
                                          </p:stCondLst>
                                        </p:cTn>
                                        <p:tgtEl>
                                          <p:spTgt spid="81"/>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82"/>
                                        </p:tgtEl>
                                      </p:cBhvr>
                                    </p:animEffect>
                                    <p:set>
                                      <p:cBhvr>
                                        <p:cTn id="184" dur="1" fill="hold">
                                          <p:stCondLst>
                                            <p:cond delay="499"/>
                                          </p:stCondLst>
                                        </p:cTn>
                                        <p:tgtEl>
                                          <p:spTgt spid="82"/>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83"/>
                                        </p:tgtEl>
                                      </p:cBhvr>
                                    </p:animEffect>
                                    <p:set>
                                      <p:cBhvr>
                                        <p:cTn id="187" dur="1" fill="hold">
                                          <p:stCondLst>
                                            <p:cond delay="499"/>
                                          </p:stCondLst>
                                        </p:cTn>
                                        <p:tgtEl>
                                          <p:spTgt spid="83"/>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78"/>
                                        </p:tgtEl>
                                      </p:cBhvr>
                                    </p:animEffect>
                                    <p:set>
                                      <p:cBhvr>
                                        <p:cTn id="190" dur="1" fill="hold">
                                          <p:stCondLst>
                                            <p:cond delay="499"/>
                                          </p:stCondLst>
                                        </p:cTn>
                                        <p:tgtEl>
                                          <p:spTgt spid="78"/>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70"/>
                                        </p:tgtEl>
                                      </p:cBhvr>
                                    </p:animEffect>
                                    <p:set>
                                      <p:cBhvr>
                                        <p:cTn id="193" dur="1" fill="hold">
                                          <p:stCondLst>
                                            <p:cond delay="499"/>
                                          </p:stCondLst>
                                        </p:cTn>
                                        <p:tgtEl>
                                          <p:spTgt spid="70"/>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67"/>
                                        </p:tgtEl>
                                      </p:cBhvr>
                                    </p:animEffect>
                                    <p:set>
                                      <p:cBhvr>
                                        <p:cTn id="196" dur="1" fill="hold">
                                          <p:stCondLst>
                                            <p:cond delay="499"/>
                                          </p:stCondLst>
                                        </p:cTn>
                                        <p:tgtEl>
                                          <p:spTgt spid="67"/>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69"/>
                                        </p:tgtEl>
                                      </p:cBhvr>
                                    </p:animEffect>
                                    <p:set>
                                      <p:cBhvr>
                                        <p:cTn id="199" dur="1" fill="hold">
                                          <p:stCondLst>
                                            <p:cond delay="499"/>
                                          </p:stCondLst>
                                        </p:cTn>
                                        <p:tgtEl>
                                          <p:spTgt spid="69"/>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68"/>
                                        </p:tgtEl>
                                      </p:cBhvr>
                                    </p:animEffect>
                                    <p:set>
                                      <p:cBhvr>
                                        <p:cTn id="202" dur="1" fill="hold">
                                          <p:stCondLst>
                                            <p:cond delay="499"/>
                                          </p:stCondLst>
                                        </p:cTn>
                                        <p:tgtEl>
                                          <p:spTgt spid="68"/>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98"/>
                                        </p:tgtEl>
                                      </p:cBhvr>
                                    </p:animEffect>
                                    <p:set>
                                      <p:cBhvr>
                                        <p:cTn id="205" dur="1" fill="hold">
                                          <p:stCondLst>
                                            <p:cond delay="499"/>
                                          </p:stCondLst>
                                        </p:cTn>
                                        <p:tgtEl>
                                          <p:spTgt spid="98"/>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97"/>
                                        </p:tgtEl>
                                      </p:cBhvr>
                                    </p:animEffect>
                                    <p:set>
                                      <p:cBhvr>
                                        <p:cTn id="208" dur="1" fill="hold">
                                          <p:stCondLst>
                                            <p:cond delay="499"/>
                                          </p:stCondLst>
                                        </p:cTn>
                                        <p:tgtEl>
                                          <p:spTgt spid="97"/>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96"/>
                                        </p:tgtEl>
                                      </p:cBhvr>
                                    </p:animEffect>
                                    <p:set>
                                      <p:cBhvr>
                                        <p:cTn id="211" dur="1" fill="hold">
                                          <p:stCondLst>
                                            <p:cond delay="499"/>
                                          </p:stCondLst>
                                        </p:cTn>
                                        <p:tgtEl>
                                          <p:spTgt spid="96"/>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500"/>
                                        <p:tgtEl>
                                          <p:spTgt spid="55"/>
                                        </p:tgtEl>
                                      </p:cBhvr>
                                    </p:animEffect>
                                    <p:set>
                                      <p:cBhvr>
                                        <p:cTn id="214" dur="1" fill="hold">
                                          <p:stCondLst>
                                            <p:cond delay="499"/>
                                          </p:stCondLst>
                                        </p:cTn>
                                        <p:tgtEl>
                                          <p:spTgt spid="55"/>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90"/>
                                        </p:tgtEl>
                                      </p:cBhvr>
                                    </p:animEffect>
                                    <p:set>
                                      <p:cBhvr>
                                        <p:cTn id="217" dur="1" fill="hold">
                                          <p:stCondLst>
                                            <p:cond delay="499"/>
                                          </p:stCondLst>
                                        </p:cTn>
                                        <p:tgtEl>
                                          <p:spTgt spid="90"/>
                                        </p:tgtEl>
                                        <p:attrNameLst>
                                          <p:attrName>style.visibility</p:attrName>
                                        </p:attrNameLst>
                                      </p:cBhvr>
                                      <p:to>
                                        <p:strVal val="hidden"/>
                                      </p:to>
                                    </p:set>
                                  </p:childTnLst>
                                </p:cTn>
                              </p:par>
                              <p:par>
                                <p:cTn id="218" presetID="10" presetClass="exit" presetSubtype="0" fill="hold" grpId="1" nodeType="withEffect">
                                  <p:stCondLst>
                                    <p:cond delay="0"/>
                                  </p:stCondLst>
                                  <p:childTnLst>
                                    <p:animEffect transition="out" filter="fade">
                                      <p:cBhvr>
                                        <p:cTn id="219" dur="500"/>
                                        <p:tgtEl>
                                          <p:spTgt spid="71"/>
                                        </p:tgtEl>
                                      </p:cBhvr>
                                    </p:animEffect>
                                    <p:set>
                                      <p:cBhvr>
                                        <p:cTn id="220" dur="1" fill="hold">
                                          <p:stCondLst>
                                            <p:cond delay="499"/>
                                          </p:stCondLst>
                                        </p:cTn>
                                        <p:tgtEl>
                                          <p:spTgt spid="71"/>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62"/>
                                        </p:tgtEl>
                                      </p:cBhvr>
                                    </p:animEffect>
                                    <p:set>
                                      <p:cBhvr>
                                        <p:cTn id="223" dur="1" fill="hold">
                                          <p:stCondLst>
                                            <p:cond delay="499"/>
                                          </p:stCondLst>
                                        </p:cTn>
                                        <p:tgtEl>
                                          <p:spTgt spid="62"/>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91"/>
                                        </p:tgtEl>
                                      </p:cBhvr>
                                    </p:animEffect>
                                    <p:set>
                                      <p:cBhvr>
                                        <p:cTn id="226" dur="1" fill="hold">
                                          <p:stCondLst>
                                            <p:cond delay="499"/>
                                          </p:stCondLst>
                                        </p:cTn>
                                        <p:tgtEl>
                                          <p:spTgt spid="91"/>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72"/>
                                        </p:tgtEl>
                                      </p:cBhvr>
                                    </p:animEffect>
                                    <p:set>
                                      <p:cBhvr>
                                        <p:cTn id="229" dur="1" fill="hold">
                                          <p:stCondLst>
                                            <p:cond delay="499"/>
                                          </p:stCondLst>
                                        </p:cTn>
                                        <p:tgtEl>
                                          <p:spTgt spid="72"/>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63"/>
                                        </p:tgtEl>
                                      </p:cBhvr>
                                    </p:animEffect>
                                    <p:set>
                                      <p:cBhvr>
                                        <p:cTn id="232" dur="1" fill="hold">
                                          <p:stCondLst>
                                            <p:cond delay="499"/>
                                          </p:stCondLst>
                                        </p:cTn>
                                        <p:tgtEl>
                                          <p:spTgt spid="63"/>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92"/>
                                        </p:tgtEl>
                                      </p:cBhvr>
                                    </p:animEffect>
                                    <p:set>
                                      <p:cBhvr>
                                        <p:cTn id="235" dur="1" fill="hold">
                                          <p:stCondLst>
                                            <p:cond delay="499"/>
                                          </p:stCondLst>
                                        </p:cTn>
                                        <p:tgtEl>
                                          <p:spTgt spid="92"/>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73"/>
                                        </p:tgtEl>
                                      </p:cBhvr>
                                    </p:animEffect>
                                    <p:set>
                                      <p:cBhvr>
                                        <p:cTn id="238" dur="1" fill="hold">
                                          <p:stCondLst>
                                            <p:cond delay="499"/>
                                          </p:stCondLst>
                                        </p:cTn>
                                        <p:tgtEl>
                                          <p:spTgt spid="73"/>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64"/>
                                        </p:tgtEl>
                                      </p:cBhvr>
                                    </p:animEffect>
                                    <p:set>
                                      <p:cBhvr>
                                        <p:cTn id="241" dur="1" fill="hold">
                                          <p:stCondLst>
                                            <p:cond delay="499"/>
                                          </p:stCondLst>
                                        </p:cTn>
                                        <p:tgtEl>
                                          <p:spTgt spid="64"/>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93"/>
                                        </p:tgtEl>
                                      </p:cBhvr>
                                    </p:animEffect>
                                    <p:set>
                                      <p:cBhvr>
                                        <p:cTn id="244" dur="1" fill="hold">
                                          <p:stCondLst>
                                            <p:cond delay="499"/>
                                          </p:stCondLst>
                                        </p:cTn>
                                        <p:tgtEl>
                                          <p:spTgt spid="93"/>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74"/>
                                        </p:tgtEl>
                                      </p:cBhvr>
                                    </p:animEffect>
                                    <p:set>
                                      <p:cBhvr>
                                        <p:cTn id="247" dur="1" fill="hold">
                                          <p:stCondLst>
                                            <p:cond delay="499"/>
                                          </p:stCondLst>
                                        </p:cTn>
                                        <p:tgtEl>
                                          <p:spTgt spid="74"/>
                                        </p:tgtEl>
                                        <p:attrNameLst>
                                          <p:attrName>style.visibility</p:attrName>
                                        </p:attrNameLst>
                                      </p:cBhvr>
                                      <p:to>
                                        <p:strVal val="hidden"/>
                                      </p:to>
                                    </p:set>
                                  </p:childTnLst>
                                </p:cTn>
                              </p:par>
                              <p:par>
                                <p:cTn id="248" presetID="10" presetClass="exit" presetSubtype="0" fill="hold" grpId="1" nodeType="withEffect">
                                  <p:stCondLst>
                                    <p:cond delay="0"/>
                                  </p:stCondLst>
                                  <p:childTnLst>
                                    <p:animEffect transition="out" filter="fade">
                                      <p:cBhvr>
                                        <p:cTn id="249" dur="500"/>
                                        <p:tgtEl>
                                          <p:spTgt spid="65"/>
                                        </p:tgtEl>
                                      </p:cBhvr>
                                    </p:animEffect>
                                    <p:set>
                                      <p:cBhvr>
                                        <p:cTn id="250" dur="1" fill="hold">
                                          <p:stCondLst>
                                            <p:cond delay="499"/>
                                          </p:stCondLst>
                                        </p:cTn>
                                        <p:tgtEl>
                                          <p:spTgt spid="65"/>
                                        </p:tgtEl>
                                        <p:attrNameLst>
                                          <p:attrName>style.visibility</p:attrName>
                                        </p:attrNameLst>
                                      </p:cBhvr>
                                      <p:to>
                                        <p:strVal val="hidden"/>
                                      </p:to>
                                    </p:set>
                                  </p:childTnLst>
                                </p:cTn>
                              </p:par>
                              <p:par>
                                <p:cTn id="251" presetID="10" presetClass="exit" presetSubtype="0" fill="hold" grpId="1" nodeType="withEffect">
                                  <p:stCondLst>
                                    <p:cond delay="0"/>
                                  </p:stCondLst>
                                  <p:childTnLst>
                                    <p:animEffect transition="out" filter="fade">
                                      <p:cBhvr>
                                        <p:cTn id="252" dur="500"/>
                                        <p:tgtEl>
                                          <p:spTgt spid="94"/>
                                        </p:tgtEl>
                                      </p:cBhvr>
                                    </p:animEffect>
                                    <p:set>
                                      <p:cBhvr>
                                        <p:cTn id="253" dur="1" fill="hold">
                                          <p:stCondLst>
                                            <p:cond delay="499"/>
                                          </p:stCondLst>
                                        </p:cTn>
                                        <p:tgtEl>
                                          <p:spTgt spid="94"/>
                                        </p:tgtEl>
                                        <p:attrNameLst>
                                          <p:attrName>style.visibility</p:attrName>
                                        </p:attrNameLst>
                                      </p:cBhvr>
                                      <p:to>
                                        <p:strVal val="hidden"/>
                                      </p:to>
                                    </p:set>
                                  </p:childTnLst>
                                </p:cTn>
                              </p:par>
                              <p:par>
                                <p:cTn id="254" presetID="10" presetClass="exit" presetSubtype="0" fill="hold" grpId="1" nodeType="withEffect">
                                  <p:stCondLst>
                                    <p:cond delay="0"/>
                                  </p:stCondLst>
                                  <p:childTnLst>
                                    <p:animEffect transition="out" filter="fade">
                                      <p:cBhvr>
                                        <p:cTn id="255" dur="500"/>
                                        <p:tgtEl>
                                          <p:spTgt spid="75"/>
                                        </p:tgtEl>
                                      </p:cBhvr>
                                    </p:animEffect>
                                    <p:set>
                                      <p:cBhvr>
                                        <p:cTn id="256" dur="1" fill="hold">
                                          <p:stCondLst>
                                            <p:cond delay="499"/>
                                          </p:stCondLst>
                                        </p:cTn>
                                        <p:tgtEl>
                                          <p:spTgt spid="75"/>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66"/>
                                        </p:tgtEl>
                                      </p:cBhvr>
                                    </p:animEffect>
                                    <p:set>
                                      <p:cBhvr>
                                        <p:cTn id="259" dur="1" fill="hold">
                                          <p:stCondLst>
                                            <p:cond delay="499"/>
                                          </p:stCondLst>
                                        </p:cTn>
                                        <p:tgtEl>
                                          <p:spTgt spid="66"/>
                                        </p:tgtEl>
                                        <p:attrNameLst>
                                          <p:attrName>style.visibility</p:attrName>
                                        </p:attrNameLst>
                                      </p:cBhvr>
                                      <p:to>
                                        <p:strVal val="hidden"/>
                                      </p:to>
                                    </p:set>
                                  </p:childTnLst>
                                </p:cTn>
                              </p:par>
                              <p:par>
                                <p:cTn id="260" presetID="10" presetClass="exit" presetSubtype="0" fill="hold" nodeType="withEffect">
                                  <p:stCondLst>
                                    <p:cond delay="0"/>
                                  </p:stCondLst>
                                  <p:childTnLst>
                                    <p:animEffect transition="out" filter="fade">
                                      <p:cBhvr>
                                        <p:cTn id="261" dur="500"/>
                                        <p:tgtEl>
                                          <p:spTgt spid="87"/>
                                        </p:tgtEl>
                                      </p:cBhvr>
                                    </p:animEffect>
                                    <p:set>
                                      <p:cBhvr>
                                        <p:cTn id="262" dur="1" fill="hold">
                                          <p:stCondLst>
                                            <p:cond delay="499"/>
                                          </p:stCondLst>
                                        </p:cTn>
                                        <p:tgtEl>
                                          <p:spTgt spid="87"/>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86"/>
                                        </p:tgtEl>
                                      </p:cBhvr>
                                    </p:animEffect>
                                    <p:set>
                                      <p:cBhvr>
                                        <p:cTn id="265" dur="1" fill="hold">
                                          <p:stCondLst>
                                            <p:cond delay="499"/>
                                          </p:stCondLst>
                                        </p:cTn>
                                        <p:tgtEl>
                                          <p:spTgt spid="86"/>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88"/>
                                        </p:tgtEl>
                                      </p:cBhvr>
                                    </p:animEffect>
                                    <p:set>
                                      <p:cBhvr>
                                        <p:cTn id="268" dur="1" fill="hold">
                                          <p:stCondLst>
                                            <p:cond delay="499"/>
                                          </p:stCondLst>
                                        </p:cTn>
                                        <p:tgtEl>
                                          <p:spTgt spid="88"/>
                                        </p:tgtEl>
                                        <p:attrNameLst>
                                          <p:attrName>style.visibility</p:attrName>
                                        </p:attrNameLst>
                                      </p:cBhvr>
                                      <p:to>
                                        <p:strVal val="hidden"/>
                                      </p:to>
                                    </p:set>
                                  </p:childTnLst>
                                </p:cTn>
                              </p:par>
                              <p:par>
                                <p:cTn id="269" presetID="10" presetClass="exit" presetSubtype="0" fill="hold" grpId="1" nodeType="withEffect">
                                  <p:stCondLst>
                                    <p:cond delay="0"/>
                                  </p:stCondLst>
                                  <p:childTnLst>
                                    <p:animEffect transition="out" filter="fade">
                                      <p:cBhvr>
                                        <p:cTn id="270" dur="500"/>
                                        <p:tgtEl>
                                          <p:spTgt spid="80"/>
                                        </p:tgtEl>
                                      </p:cBhvr>
                                    </p:animEffect>
                                    <p:set>
                                      <p:cBhvr>
                                        <p:cTn id="271" dur="1" fill="hold">
                                          <p:stCondLst>
                                            <p:cond delay="499"/>
                                          </p:stCondLst>
                                        </p:cTn>
                                        <p:tgtEl>
                                          <p:spTgt spid="80"/>
                                        </p:tgtEl>
                                        <p:attrNameLst>
                                          <p:attrName>style.visibility</p:attrName>
                                        </p:attrNameLst>
                                      </p:cBhvr>
                                      <p:to>
                                        <p:strVal val="hidden"/>
                                      </p:to>
                                    </p:set>
                                  </p:childTnLst>
                                </p:cTn>
                              </p:par>
                              <p:par>
                                <p:cTn id="272" presetID="10" presetClass="exit" presetSubtype="0" fill="hold" grpId="1" nodeType="withEffect">
                                  <p:stCondLst>
                                    <p:cond delay="0"/>
                                  </p:stCondLst>
                                  <p:childTnLst>
                                    <p:animEffect transition="out" filter="fade">
                                      <p:cBhvr>
                                        <p:cTn id="273" dur="500"/>
                                        <p:tgtEl>
                                          <p:spTgt spid="95"/>
                                        </p:tgtEl>
                                      </p:cBhvr>
                                    </p:animEffect>
                                    <p:set>
                                      <p:cBhvr>
                                        <p:cTn id="274" dur="1" fill="hold">
                                          <p:stCondLst>
                                            <p:cond delay="499"/>
                                          </p:stCondLst>
                                        </p:cTn>
                                        <p:tgtEl>
                                          <p:spTgt spid="95"/>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500"/>
                                        <p:tgtEl>
                                          <p:spTgt spid="99"/>
                                        </p:tgtEl>
                                      </p:cBhvr>
                                    </p:animEffect>
                                    <p:set>
                                      <p:cBhvr>
                                        <p:cTn id="277" dur="1" fill="hold">
                                          <p:stCondLst>
                                            <p:cond delay="499"/>
                                          </p:stCondLst>
                                        </p:cTn>
                                        <p:tgtEl>
                                          <p:spTgt spid="99"/>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500"/>
                                        <p:tgtEl>
                                          <p:spTgt spid="84"/>
                                        </p:tgtEl>
                                      </p:cBhvr>
                                    </p:animEffect>
                                    <p:set>
                                      <p:cBhvr>
                                        <p:cTn id="280" dur="1" fill="hold">
                                          <p:stCondLst>
                                            <p:cond delay="499"/>
                                          </p:stCondLst>
                                        </p:cTn>
                                        <p:tgtEl>
                                          <p:spTgt spid="84"/>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500"/>
                                        <p:tgtEl>
                                          <p:spTgt spid="101"/>
                                        </p:tgtEl>
                                      </p:cBhvr>
                                    </p:animEffect>
                                    <p:set>
                                      <p:cBhvr>
                                        <p:cTn id="283" dur="1" fill="hold">
                                          <p:stCondLst>
                                            <p:cond delay="499"/>
                                          </p:stCondLst>
                                        </p:cTn>
                                        <p:tgtEl>
                                          <p:spTgt spid="101"/>
                                        </p:tgtEl>
                                        <p:attrNameLst>
                                          <p:attrName>style.visibility</p:attrName>
                                        </p:attrNameLst>
                                      </p:cBhvr>
                                      <p:to>
                                        <p:strVal val="hidden"/>
                                      </p:to>
                                    </p:set>
                                  </p:childTnLst>
                                </p:cTn>
                              </p:par>
                              <p:par>
                                <p:cTn id="284" presetID="10" presetClass="exit" presetSubtype="0" fill="hold" grpId="1" nodeType="withEffect">
                                  <p:stCondLst>
                                    <p:cond delay="0"/>
                                  </p:stCondLst>
                                  <p:childTnLst>
                                    <p:animEffect transition="out" filter="fade">
                                      <p:cBhvr>
                                        <p:cTn id="285" dur="500"/>
                                        <p:tgtEl>
                                          <p:spTgt spid="100"/>
                                        </p:tgtEl>
                                      </p:cBhvr>
                                    </p:animEffect>
                                    <p:set>
                                      <p:cBhvr>
                                        <p:cTn id="286" dur="1" fill="hold">
                                          <p:stCondLst>
                                            <p:cond delay="499"/>
                                          </p:stCondLst>
                                        </p:cTn>
                                        <p:tgtEl>
                                          <p:spTgt spid="100"/>
                                        </p:tgtEl>
                                        <p:attrNameLst>
                                          <p:attrName>style.visibility</p:attrName>
                                        </p:attrNameLst>
                                      </p:cBhvr>
                                      <p:to>
                                        <p:strVal val="hidden"/>
                                      </p:to>
                                    </p:set>
                                  </p:childTnLst>
                                </p:cTn>
                              </p:par>
                              <p:par>
                                <p:cTn id="287" presetID="10" presetClass="exit" presetSubtype="0" fill="hold" grpId="0" nodeType="withEffect">
                                  <p:stCondLst>
                                    <p:cond delay="0"/>
                                  </p:stCondLst>
                                  <p:childTnLst>
                                    <p:animEffect transition="out" filter="fade">
                                      <p:cBhvr>
                                        <p:cTn id="288" dur="500"/>
                                        <p:tgtEl>
                                          <p:spTgt spid="85"/>
                                        </p:tgtEl>
                                      </p:cBhvr>
                                    </p:animEffect>
                                    <p:set>
                                      <p:cBhvr>
                                        <p:cTn id="289"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9" grpId="0"/>
      <p:bldP spid="69" grpId="1"/>
      <p:bldP spid="71" grpId="0"/>
      <p:bldP spid="71" grpId="1"/>
      <p:bldP spid="72" grpId="0"/>
      <p:bldP spid="72" grpId="1"/>
      <p:bldP spid="73" grpId="0"/>
      <p:bldP spid="73" grpId="1"/>
      <p:bldP spid="74" grpId="0"/>
      <p:bldP spid="74" grpId="1"/>
      <p:bldP spid="75" grpId="0"/>
      <p:bldP spid="75" grpId="1"/>
      <p:bldP spid="77" grpId="0"/>
      <p:bldP spid="77" grpId="1"/>
      <p:bldP spid="78" grpId="0"/>
      <p:bldP spid="78" grpId="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8" grpId="0"/>
      <p:bldP spid="98" grpId="1"/>
      <p:bldP spid="99" grpId="0"/>
      <p:bldP spid="99" grpId="1"/>
      <p:bldP spid="100" grpId="0"/>
      <p:bldP spid="100" grpId="1"/>
      <p:bldP spid="101" grpId="0"/>
      <p:bldP spid="101"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3"/>
            </a:pPr>
            <a:r>
              <a:rPr lang="en-IN" b="1" dirty="0">
                <a:solidFill>
                  <a:srgbClr val="C00000"/>
                </a:solidFill>
              </a:rPr>
              <a:t>String Concatenation Operation (Cont.)</a:t>
            </a:r>
          </a:p>
          <a:p>
            <a:pPr marL="0" indent="0">
              <a:spcAft>
                <a:spcPts val="1200"/>
              </a:spcAft>
              <a:buNone/>
            </a:pPr>
            <a:r>
              <a:rPr lang="en-IN" b="1" dirty="0"/>
              <a:t>Algorithm: STRCONCAT(S1, S2, S3)</a:t>
            </a:r>
          </a:p>
          <a:p>
            <a:pPr marL="0" indent="0">
              <a:spcBef>
                <a:spcPts val="300"/>
              </a:spcBef>
              <a:buNone/>
            </a:pPr>
            <a:r>
              <a:rPr lang="en-IN" b="1" dirty="0"/>
              <a:t>Step 1:</a:t>
            </a:r>
            <a:r>
              <a:rPr lang="en-IN" dirty="0"/>
              <a:t>[Initialization]</a:t>
            </a:r>
          </a:p>
          <a:p>
            <a:pPr marL="876300" lvl="2" indent="0">
              <a:spcBef>
                <a:spcPts val="300"/>
              </a:spcBef>
              <a:buNone/>
            </a:pPr>
            <a:r>
              <a:rPr lang="en-IN" dirty="0"/>
              <a:t>S3 ← NULL </a:t>
            </a:r>
          </a:p>
          <a:p>
            <a:pPr marL="876300" lvl="2" indent="0">
              <a:spcBef>
                <a:spcPts val="300"/>
              </a:spcBef>
              <a:buNone/>
            </a:pPr>
            <a:r>
              <a:rPr lang="en-IN" dirty="0" err="1"/>
              <a:t>i</a:t>
            </a:r>
            <a:r>
              <a:rPr lang="en-IN" dirty="0"/>
              <a:t> ← 0, j ← 0, k ← 0 </a:t>
            </a:r>
          </a:p>
          <a:p>
            <a:pPr marL="0" indent="0">
              <a:spcBef>
                <a:spcPts val="300"/>
              </a:spcBef>
              <a:buNone/>
            </a:pPr>
            <a:r>
              <a:rPr lang="en-IN" b="1" dirty="0"/>
              <a:t>Step 2:</a:t>
            </a:r>
            <a:r>
              <a:rPr lang="en-IN" dirty="0"/>
              <a:t>[Copy S1 string into S3]</a:t>
            </a:r>
          </a:p>
          <a:p>
            <a:pPr marL="876300" lvl="2" indent="0">
              <a:spcBef>
                <a:spcPts val="300"/>
              </a:spcBef>
              <a:buNone/>
            </a:pPr>
            <a:r>
              <a:rPr lang="en-IN" sz="2400" dirty="0"/>
              <a:t>repeat  </a:t>
            </a:r>
            <a:r>
              <a:rPr lang="en-IN" sz="2400" dirty="0">
                <a:solidFill>
                  <a:srgbClr val="1D6FA9"/>
                </a:solidFill>
              </a:rPr>
              <a:t>while</a:t>
            </a:r>
            <a:r>
              <a:rPr lang="en-IN" sz="2400" dirty="0"/>
              <a:t>(</a:t>
            </a:r>
            <a:r>
              <a:rPr lang="en-IN" sz="2400" dirty="0">
                <a:solidFill>
                  <a:srgbClr val="C00000"/>
                </a:solidFill>
              </a:rPr>
              <a:t>S1[ </a:t>
            </a:r>
            <a:r>
              <a:rPr lang="en-IN" sz="2400" dirty="0" err="1">
                <a:solidFill>
                  <a:srgbClr val="C00000"/>
                </a:solidFill>
              </a:rPr>
              <a:t>i</a:t>
            </a:r>
            <a:r>
              <a:rPr lang="en-IN" sz="2400" dirty="0">
                <a:solidFill>
                  <a:srgbClr val="C00000"/>
                </a:solidFill>
              </a:rPr>
              <a:t> ] &lt;&gt; NULL</a:t>
            </a:r>
            <a:r>
              <a:rPr lang="en-IN" sz="2400" dirty="0"/>
              <a:t>)</a:t>
            </a:r>
          </a:p>
          <a:p>
            <a:pPr marL="1333500" lvl="3" indent="0">
              <a:spcBef>
                <a:spcPts val="300"/>
              </a:spcBef>
              <a:buNone/>
            </a:pPr>
            <a:r>
              <a:rPr lang="en-IN" sz="2400" dirty="0">
                <a:solidFill>
                  <a:srgbClr val="1D6FA9"/>
                </a:solidFill>
              </a:rPr>
              <a:t>S3 [ k ] ← S1 [ </a:t>
            </a:r>
            <a:r>
              <a:rPr lang="en-IN" sz="2400" dirty="0" err="1">
                <a:solidFill>
                  <a:srgbClr val="1D6FA9"/>
                </a:solidFill>
              </a:rPr>
              <a:t>i</a:t>
            </a:r>
            <a:r>
              <a:rPr lang="en-IN" sz="2400" dirty="0">
                <a:solidFill>
                  <a:srgbClr val="1D6FA9"/>
                </a:solidFill>
              </a:rPr>
              <a:t> ]</a:t>
            </a:r>
          </a:p>
          <a:p>
            <a:pPr marL="1333500" lvl="3" indent="0">
              <a:spcBef>
                <a:spcPts val="300"/>
              </a:spcBef>
              <a:buNone/>
            </a:pPr>
            <a:r>
              <a:rPr lang="en-IN" sz="2400" dirty="0" err="1"/>
              <a:t>i</a:t>
            </a:r>
            <a:r>
              <a:rPr lang="en-IN" sz="2400" dirty="0"/>
              <a:t> ← i+1</a:t>
            </a:r>
          </a:p>
          <a:p>
            <a:pPr marL="1333500" lvl="3" indent="0">
              <a:spcBef>
                <a:spcPts val="300"/>
              </a:spcBef>
              <a:buNone/>
            </a:pPr>
            <a:r>
              <a:rPr lang="en-IN" sz="2400" dirty="0"/>
              <a:t>k ← k+1</a:t>
            </a:r>
          </a:p>
          <a:p>
            <a:pPr marL="0" indent="0">
              <a:spcBef>
                <a:spcPts val="300"/>
              </a:spcBef>
              <a:buNone/>
            </a:pPr>
            <a:r>
              <a:rPr lang="en-IN" b="1" dirty="0"/>
              <a:t>Step 3:</a:t>
            </a:r>
            <a:r>
              <a:rPr lang="en-IN" dirty="0"/>
              <a:t>[Append S2 string into S3]  </a:t>
            </a:r>
          </a:p>
          <a:p>
            <a:pPr marL="877887" lvl="2" indent="0">
              <a:spcBef>
                <a:spcPts val="300"/>
              </a:spcBef>
              <a:buNone/>
            </a:pPr>
            <a:r>
              <a:rPr lang="en-IN" sz="2400" dirty="0"/>
              <a:t>repeat  </a:t>
            </a:r>
            <a:r>
              <a:rPr lang="en-IN" sz="2400" dirty="0">
                <a:solidFill>
                  <a:srgbClr val="1D6FA9"/>
                </a:solidFill>
              </a:rPr>
              <a:t>while</a:t>
            </a:r>
            <a:r>
              <a:rPr lang="en-IN" sz="2400" dirty="0"/>
              <a:t>(</a:t>
            </a:r>
            <a:r>
              <a:rPr lang="en-IN" sz="2400" dirty="0">
                <a:solidFill>
                  <a:srgbClr val="C00000"/>
                </a:solidFill>
              </a:rPr>
              <a:t>S2[ j ] &lt;&gt; NULL</a:t>
            </a:r>
            <a:r>
              <a:rPr lang="en-IN" sz="2400" dirty="0"/>
              <a:t>) </a:t>
            </a:r>
          </a:p>
          <a:p>
            <a:pPr marL="1335087" lvl="3" indent="0">
              <a:spcBef>
                <a:spcPts val="300"/>
              </a:spcBef>
              <a:buNone/>
            </a:pPr>
            <a:r>
              <a:rPr lang="en-IN" sz="2400" dirty="0">
                <a:solidFill>
                  <a:srgbClr val="1D6FA9"/>
                </a:solidFill>
              </a:rPr>
              <a:t>S3 [ k ] ← S2 [ j ]</a:t>
            </a:r>
          </a:p>
          <a:p>
            <a:pPr marL="1335087" lvl="3" indent="0">
              <a:spcBef>
                <a:spcPts val="300"/>
              </a:spcBef>
              <a:buNone/>
            </a:pPr>
            <a:r>
              <a:rPr lang="en-IN" sz="2400" dirty="0"/>
              <a:t>j  ← j+1</a:t>
            </a:r>
          </a:p>
          <a:p>
            <a:pPr marL="1335087" lvl="3" indent="0">
              <a:spcBef>
                <a:spcPts val="300"/>
              </a:spcBef>
              <a:buNone/>
            </a:pPr>
            <a:r>
              <a:rPr lang="en-IN" sz="2400" dirty="0"/>
              <a:t>k ← k+1</a:t>
            </a:r>
          </a:p>
          <a:p>
            <a:pPr marL="1371600" indent="0">
              <a:spcBef>
                <a:spcPts val="300"/>
              </a:spcBef>
              <a:buNone/>
            </a:pPr>
            <a:endParaRPr lang="en-IN" dirty="0"/>
          </a:p>
          <a:p>
            <a:pPr marL="0" indent="0">
              <a:spcBef>
                <a:spcPts val="300"/>
              </a:spcBef>
              <a:buNone/>
            </a:pPr>
            <a:endParaRPr lang="en-IN" dirty="0"/>
          </a:p>
          <a:p>
            <a:pPr marL="282575" indent="0">
              <a:buNone/>
            </a:pPr>
            <a:endParaRPr lang="en-IN" dirty="0">
              <a:solidFill>
                <a:srgbClr val="0070C0"/>
              </a:solidFill>
            </a:endParaRPr>
          </a:p>
        </p:txBody>
      </p:sp>
      <p:sp>
        <p:nvSpPr>
          <p:cNvPr id="4" name="TextBox 3"/>
          <p:cNvSpPr txBox="1"/>
          <p:nvPr/>
        </p:nvSpPr>
        <p:spPr>
          <a:xfrm>
            <a:off x="5482671" y="1800842"/>
            <a:ext cx="5819913" cy="1962076"/>
          </a:xfrm>
          <a:prstGeom prst="rect">
            <a:avLst/>
          </a:prstGeom>
          <a:noFill/>
        </p:spPr>
        <p:txBody>
          <a:bodyPr wrap="square" rtlCol="0">
            <a:spAutoFit/>
          </a:bodyPr>
          <a:lstStyle/>
          <a:p>
            <a:pPr>
              <a:spcBef>
                <a:spcPts val="300"/>
              </a:spcBef>
            </a:pPr>
            <a:r>
              <a:rPr lang="en-IN" sz="2400" b="1" dirty="0"/>
              <a:t>Step 4:</a:t>
            </a:r>
            <a:r>
              <a:rPr lang="en-IN" sz="2400" dirty="0"/>
              <a:t>[Display String S3]</a:t>
            </a:r>
          </a:p>
          <a:p>
            <a:pPr>
              <a:spcBef>
                <a:spcPts val="300"/>
              </a:spcBef>
            </a:pPr>
            <a:r>
              <a:rPr lang="en-IN" sz="2400" dirty="0"/>
              <a:t>	Write (</a:t>
            </a:r>
            <a:r>
              <a:rPr lang="en-IN" sz="2400" b="1" dirty="0">
                <a:solidFill>
                  <a:srgbClr val="C00000"/>
                </a:solidFill>
              </a:rPr>
              <a:t>S3</a:t>
            </a:r>
            <a:r>
              <a:rPr lang="en-IN" sz="2400" dirty="0"/>
              <a:t>)</a:t>
            </a:r>
          </a:p>
          <a:p>
            <a:pPr>
              <a:spcBef>
                <a:spcPts val="300"/>
              </a:spcBef>
            </a:pPr>
            <a:r>
              <a:rPr lang="en-IN" sz="2400" b="1" dirty="0"/>
              <a:t>Step 5:</a:t>
            </a:r>
            <a:r>
              <a:rPr lang="en-IN" sz="2400" dirty="0"/>
              <a:t>[Finished]</a:t>
            </a:r>
          </a:p>
          <a:p>
            <a:pPr>
              <a:spcBef>
                <a:spcPts val="300"/>
              </a:spcBef>
            </a:pPr>
            <a:r>
              <a:rPr lang="en-IN" sz="2400" dirty="0"/>
              <a:t>	Exit</a:t>
            </a:r>
          </a:p>
          <a:p>
            <a:endParaRPr lang="en-US" dirty="0"/>
          </a:p>
        </p:txBody>
      </p:sp>
    </p:spTree>
    <p:extLst>
      <p:ext uri="{BB962C8B-B14F-4D97-AF65-F5344CB8AC3E}">
        <p14:creationId xmlns:p14="http://schemas.microsoft.com/office/powerpoint/2010/main" val="90345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3"/>
            </a:pPr>
            <a:r>
              <a:rPr lang="en-IN" b="1" dirty="0">
                <a:solidFill>
                  <a:srgbClr val="C00000"/>
                </a:solidFill>
              </a:rPr>
              <a:t>String Concatenation Operation (Cont.)</a:t>
            </a:r>
          </a:p>
          <a:p>
            <a:pPr marL="0" indent="0">
              <a:buNone/>
            </a:pPr>
            <a:r>
              <a:rPr lang="en-IN" b="1" dirty="0"/>
              <a:t>Program: </a:t>
            </a:r>
          </a:p>
          <a:p>
            <a:pPr marL="0" indent="0">
              <a:buNone/>
            </a:pPr>
            <a:r>
              <a:rPr lang="en-IN" dirty="0"/>
              <a:t>#include&lt;</a:t>
            </a:r>
            <a:r>
              <a:rPr lang="en-IN" dirty="0" err="1"/>
              <a:t>stdio.h</a:t>
            </a:r>
            <a:r>
              <a:rPr lang="en-IN" dirty="0"/>
              <a:t>&gt;</a:t>
            </a:r>
          </a:p>
          <a:p>
            <a:pPr marL="0" indent="0">
              <a:buNone/>
            </a:pPr>
            <a:r>
              <a:rPr lang="en-IN" dirty="0"/>
              <a:t>void STRCONCAT(</a:t>
            </a:r>
            <a:r>
              <a:rPr lang="en-IN" dirty="0">
                <a:solidFill>
                  <a:srgbClr val="1D6FA9"/>
                </a:solidFill>
              </a:rPr>
              <a:t>char[ ], char[ ], char[ ]</a:t>
            </a:r>
            <a:r>
              <a:rPr lang="en-IN" dirty="0"/>
              <a:t>);</a:t>
            </a:r>
          </a:p>
          <a:p>
            <a:pPr marL="0" indent="0">
              <a:spcBef>
                <a:spcPts val="300"/>
              </a:spcBef>
              <a:buNone/>
            </a:pPr>
            <a:r>
              <a:rPr lang="en-IN" dirty="0"/>
              <a:t>void main()</a:t>
            </a:r>
          </a:p>
          <a:p>
            <a:pPr marL="0" indent="0">
              <a:spcBef>
                <a:spcPts val="300"/>
              </a:spcBef>
              <a:buNone/>
            </a:pPr>
            <a:r>
              <a:rPr lang="en-IN" dirty="0"/>
              <a:t>{</a:t>
            </a:r>
          </a:p>
          <a:p>
            <a:pPr marL="457200" indent="0">
              <a:spcBef>
                <a:spcPts val="300"/>
              </a:spcBef>
              <a:buNone/>
            </a:pPr>
            <a:r>
              <a:rPr lang="en-IN" dirty="0"/>
              <a:t>char  s1[30], s2[30], s3[30];</a:t>
            </a:r>
          </a:p>
          <a:p>
            <a:pPr marL="457200" indent="0">
              <a:spcBef>
                <a:spcPts val="300"/>
              </a:spcBef>
              <a:buNone/>
            </a:pPr>
            <a:r>
              <a:rPr lang="en-US" dirty="0" err="1"/>
              <a:t>printf</a:t>
            </a:r>
            <a:r>
              <a:rPr lang="en-US" dirty="0"/>
              <a:t>(“\</a:t>
            </a:r>
            <a:r>
              <a:rPr lang="en-US" dirty="0" err="1"/>
              <a:t>nEnter</a:t>
            </a:r>
            <a:r>
              <a:rPr lang="en-US" dirty="0"/>
              <a:t> 1st string:”);</a:t>
            </a:r>
            <a:endParaRPr lang="en-IN" dirty="0"/>
          </a:p>
          <a:p>
            <a:pPr marL="457200" indent="0">
              <a:spcBef>
                <a:spcPts val="300"/>
              </a:spcBef>
              <a:buNone/>
            </a:pPr>
            <a:r>
              <a:rPr lang="en-US" dirty="0"/>
              <a:t>gets(</a:t>
            </a:r>
            <a:r>
              <a:rPr lang="en-US" dirty="0">
                <a:solidFill>
                  <a:srgbClr val="1D6FA9"/>
                </a:solidFill>
              </a:rPr>
              <a:t>s1</a:t>
            </a:r>
            <a:r>
              <a:rPr lang="en-US" dirty="0"/>
              <a:t>);</a:t>
            </a:r>
          </a:p>
          <a:p>
            <a:pPr marL="457200" indent="0">
              <a:spcBef>
                <a:spcPts val="300"/>
              </a:spcBef>
              <a:buNone/>
            </a:pPr>
            <a:r>
              <a:rPr lang="en-US" dirty="0" err="1"/>
              <a:t>printf</a:t>
            </a:r>
            <a:r>
              <a:rPr lang="en-US" dirty="0"/>
              <a:t>(“\</a:t>
            </a:r>
            <a:r>
              <a:rPr lang="en-US" dirty="0" err="1"/>
              <a:t>nEnter</a:t>
            </a:r>
            <a:r>
              <a:rPr lang="en-US" dirty="0"/>
              <a:t> 2nd string:”);</a:t>
            </a:r>
            <a:endParaRPr lang="en-IN" dirty="0"/>
          </a:p>
          <a:p>
            <a:pPr marL="457200" indent="0">
              <a:spcBef>
                <a:spcPts val="300"/>
              </a:spcBef>
              <a:buNone/>
            </a:pPr>
            <a:r>
              <a:rPr lang="en-US" dirty="0"/>
              <a:t>gets(</a:t>
            </a:r>
            <a:r>
              <a:rPr lang="en-US" dirty="0">
                <a:solidFill>
                  <a:srgbClr val="1D6FA9"/>
                </a:solidFill>
              </a:rPr>
              <a:t>s2</a:t>
            </a:r>
            <a:r>
              <a:rPr lang="en-US" dirty="0"/>
              <a:t>);</a:t>
            </a:r>
          </a:p>
          <a:p>
            <a:pPr marL="457200" indent="0">
              <a:spcBef>
                <a:spcPts val="300"/>
              </a:spcBef>
              <a:buNone/>
            </a:pPr>
            <a:r>
              <a:rPr lang="en-IN" dirty="0">
                <a:solidFill>
                  <a:srgbClr val="1D6FA9"/>
                </a:solidFill>
              </a:rPr>
              <a:t>STRCONCAT</a:t>
            </a:r>
            <a:r>
              <a:rPr lang="en-US" dirty="0">
                <a:solidFill>
                  <a:srgbClr val="1D6FA9"/>
                </a:solidFill>
              </a:rPr>
              <a:t>(</a:t>
            </a:r>
            <a:r>
              <a:rPr lang="en-US" dirty="0">
                <a:solidFill>
                  <a:srgbClr val="C00000"/>
                </a:solidFill>
              </a:rPr>
              <a:t>s1, s2, s3</a:t>
            </a:r>
            <a:r>
              <a:rPr lang="en-US" dirty="0">
                <a:solidFill>
                  <a:srgbClr val="1D6FA9"/>
                </a:solidFill>
              </a:rPr>
              <a:t>);</a:t>
            </a:r>
            <a:endParaRPr lang="en-IN" dirty="0">
              <a:solidFill>
                <a:srgbClr val="1D6FA9"/>
              </a:solidFill>
            </a:endParaRPr>
          </a:p>
          <a:p>
            <a:pPr marL="457200" indent="0">
              <a:spcBef>
                <a:spcPts val="300"/>
              </a:spcBef>
              <a:buNone/>
            </a:pPr>
            <a:r>
              <a:rPr lang="en-US" dirty="0" err="1"/>
              <a:t>printf</a:t>
            </a:r>
            <a:r>
              <a:rPr lang="en-US" dirty="0"/>
              <a:t>(“\n</a:t>
            </a:r>
            <a:r>
              <a:rPr lang="en-IN" dirty="0"/>
              <a:t>After Concatenation s3 is: “</a:t>
            </a:r>
            <a:r>
              <a:rPr lang="en-US" dirty="0"/>
              <a:t>);</a:t>
            </a:r>
          </a:p>
          <a:p>
            <a:pPr marL="457200" indent="0">
              <a:spcBef>
                <a:spcPts val="300"/>
              </a:spcBef>
              <a:buNone/>
            </a:pPr>
            <a:r>
              <a:rPr lang="en-US" dirty="0">
                <a:solidFill>
                  <a:srgbClr val="1D6FA9"/>
                </a:solidFill>
              </a:rPr>
              <a:t>puts(</a:t>
            </a:r>
            <a:r>
              <a:rPr lang="en-US" b="1" dirty="0">
                <a:solidFill>
                  <a:srgbClr val="C00000"/>
                </a:solidFill>
              </a:rPr>
              <a:t>s3</a:t>
            </a:r>
            <a:r>
              <a:rPr lang="en-US" dirty="0">
                <a:solidFill>
                  <a:srgbClr val="1D6FA9"/>
                </a:solidFill>
              </a:rPr>
              <a:t>);</a:t>
            </a:r>
            <a:endParaRPr lang="en-IN" dirty="0">
              <a:solidFill>
                <a:srgbClr val="1D6FA9"/>
              </a:solidFill>
            </a:endParaRPr>
          </a:p>
          <a:p>
            <a:pPr marL="0" indent="0">
              <a:spcBef>
                <a:spcPts val="300"/>
              </a:spcBef>
              <a:buNone/>
            </a:pPr>
            <a:r>
              <a:rPr lang="en-US" dirty="0"/>
              <a:t>}</a:t>
            </a:r>
            <a:endParaRPr lang="en-IN" dirty="0"/>
          </a:p>
        </p:txBody>
      </p:sp>
      <p:sp>
        <p:nvSpPr>
          <p:cNvPr id="5" name="TextBox 4"/>
          <p:cNvSpPr txBox="1"/>
          <p:nvPr/>
        </p:nvSpPr>
        <p:spPr>
          <a:xfrm>
            <a:off x="5568001" y="752490"/>
            <a:ext cx="6219269" cy="6001643"/>
          </a:xfrm>
          <a:prstGeom prst="rect">
            <a:avLst/>
          </a:prstGeom>
          <a:noFill/>
        </p:spPr>
        <p:txBody>
          <a:bodyPr wrap="square" rtlCol="0">
            <a:spAutoFit/>
          </a:bodyPr>
          <a:lstStyle/>
          <a:p>
            <a:r>
              <a:rPr lang="en-IN" sz="2400" dirty="0">
                <a:solidFill>
                  <a:srgbClr val="1D6FA9"/>
                </a:solidFill>
              </a:rPr>
              <a:t>void STRCONCAT</a:t>
            </a:r>
            <a:r>
              <a:rPr lang="en-US" sz="2400" dirty="0">
                <a:solidFill>
                  <a:srgbClr val="1D6FA9"/>
                </a:solidFill>
              </a:rPr>
              <a:t>(char</a:t>
            </a:r>
            <a:r>
              <a:rPr lang="en-US" sz="2400" dirty="0">
                <a:solidFill>
                  <a:srgbClr val="0070C0"/>
                </a:solidFill>
              </a:rPr>
              <a:t>  </a:t>
            </a:r>
            <a:r>
              <a:rPr lang="en-US" sz="2400" dirty="0">
                <a:solidFill>
                  <a:srgbClr val="C00000"/>
                </a:solidFill>
              </a:rPr>
              <a:t>*s1</a:t>
            </a:r>
            <a:r>
              <a:rPr lang="en-US" sz="2400" dirty="0">
                <a:solidFill>
                  <a:srgbClr val="1D6FA9"/>
                </a:solidFill>
              </a:rPr>
              <a:t>, char</a:t>
            </a:r>
            <a:r>
              <a:rPr lang="en-US" sz="2400" dirty="0">
                <a:solidFill>
                  <a:srgbClr val="0070C0"/>
                </a:solidFill>
              </a:rPr>
              <a:t>  </a:t>
            </a:r>
            <a:r>
              <a:rPr lang="en-US" sz="2400" dirty="0">
                <a:solidFill>
                  <a:srgbClr val="C00000"/>
                </a:solidFill>
              </a:rPr>
              <a:t>*s2</a:t>
            </a:r>
            <a:r>
              <a:rPr lang="en-US" sz="2400" dirty="0">
                <a:solidFill>
                  <a:srgbClr val="1D6FA9"/>
                </a:solidFill>
              </a:rPr>
              <a:t>, char </a:t>
            </a:r>
            <a:r>
              <a:rPr lang="en-US" sz="2400" dirty="0">
                <a:solidFill>
                  <a:srgbClr val="0070C0"/>
                </a:solidFill>
              </a:rPr>
              <a:t> </a:t>
            </a:r>
            <a:r>
              <a:rPr lang="en-US" sz="2400" dirty="0">
                <a:solidFill>
                  <a:srgbClr val="C00000"/>
                </a:solidFill>
              </a:rPr>
              <a:t>*s3</a:t>
            </a:r>
            <a:r>
              <a:rPr lang="en-US" sz="2400" dirty="0">
                <a:solidFill>
                  <a:srgbClr val="1D6FA9"/>
                </a:solidFill>
              </a:rPr>
              <a:t>)</a:t>
            </a:r>
            <a:r>
              <a:rPr lang="en-US" sz="2400" dirty="0">
                <a:solidFill>
                  <a:srgbClr val="0070C0"/>
                </a:solidFill>
              </a:rPr>
              <a:t> </a:t>
            </a:r>
            <a:endParaRPr lang="en-IN" sz="2400" dirty="0">
              <a:solidFill>
                <a:srgbClr val="0070C0"/>
              </a:solidFill>
            </a:endParaRPr>
          </a:p>
          <a:p>
            <a:r>
              <a:rPr lang="en-US" sz="2400" dirty="0"/>
              <a:t>{</a:t>
            </a:r>
            <a:endParaRPr lang="en-IN" sz="2400" dirty="0"/>
          </a:p>
          <a:p>
            <a:pPr marL="457200" indent="0">
              <a:buNone/>
            </a:pPr>
            <a:r>
              <a:rPr lang="en-US" sz="2400" dirty="0"/>
              <a:t>while (</a:t>
            </a:r>
            <a:r>
              <a:rPr lang="en-IN" sz="2400" dirty="0">
                <a:solidFill>
                  <a:srgbClr val="C00000"/>
                </a:solidFill>
              </a:rPr>
              <a:t>*s1 != ’\0’</a:t>
            </a:r>
            <a:r>
              <a:rPr lang="en-US" sz="2400" dirty="0"/>
              <a:t>)</a:t>
            </a:r>
            <a:endParaRPr lang="en-IN" sz="2400" dirty="0"/>
          </a:p>
          <a:p>
            <a:pPr marL="457200" indent="0">
              <a:buNone/>
            </a:pPr>
            <a:r>
              <a:rPr lang="en-US" sz="2400" dirty="0"/>
              <a:t>{</a:t>
            </a:r>
            <a:endParaRPr lang="en-IN" sz="2400" dirty="0"/>
          </a:p>
          <a:p>
            <a:pPr algn="just"/>
            <a:r>
              <a:rPr lang="en-IN" sz="2400" dirty="0"/>
              <a:t>	</a:t>
            </a:r>
            <a:r>
              <a:rPr lang="en-IN" sz="2400" dirty="0">
                <a:solidFill>
                  <a:srgbClr val="1D6FA9"/>
                </a:solidFill>
              </a:rPr>
              <a:t>*s3 = *s1;</a:t>
            </a:r>
          </a:p>
          <a:p>
            <a:pPr algn="just"/>
            <a:r>
              <a:rPr lang="en-IN" sz="2400" dirty="0"/>
              <a:t>	s3++;</a:t>
            </a:r>
          </a:p>
          <a:p>
            <a:pPr algn="just"/>
            <a:r>
              <a:rPr lang="en-IN" sz="2400" dirty="0"/>
              <a:t>	s1++;</a:t>
            </a:r>
          </a:p>
          <a:p>
            <a:pPr marL="457200" indent="0">
              <a:buNone/>
            </a:pPr>
            <a:r>
              <a:rPr lang="en-US" sz="2400" dirty="0"/>
              <a:t>}</a:t>
            </a:r>
          </a:p>
          <a:p>
            <a:pPr marL="457200" indent="0">
              <a:buNone/>
            </a:pPr>
            <a:r>
              <a:rPr lang="en-US" sz="2400" dirty="0"/>
              <a:t>while (</a:t>
            </a:r>
            <a:r>
              <a:rPr lang="en-IN" sz="2400" dirty="0">
                <a:solidFill>
                  <a:srgbClr val="C00000"/>
                </a:solidFill>
              </a:rPr>
              <a:t>*s2 != ’\0’</a:t>
            </a:r>
            <a:r>
              <a:rPr lang="en-US" sz="2400" dirty="0"/>
              <a:t>)</a:t>
            </a:r>
            <a:endParaRPr lang="en-IN" sz="2400" dirty="0"/>
          </a:p>
          <a:p>
            <a:pPr marL="457200" indent="0">
              <a:buNone/>
            </a:pPr>
            <a:r>
              <a:rPr lang="en-US" sz="2400" dirty="0"/>
              <a:t>{</a:t>
            </a:r>
            <a:endParaRPr lang="en-IN" sz="2400" dirty="0"/>
          </a:p>
          <a:p>
            <a:pPr algn="just"/>
            <a:r>
              <a:rPr lang="en-IN" sz="2400" dirty="0"/>
              <a:t>	</a:t>
            </a:r>
            <a:r>
              <a:rPr lang="en-IN" sz="2400" dirty="0">
                <a:solidFill>
                  <a:srgbClr val="1D6FA9"/>
                </a:solidFill>
              </a:rPr>
              <a:t>*s3 = *s2;</a:t>
            </a:r>
          </a:p>
          <a:p>
            <a:pPr algn="just"/>
            <a:r>
              <a:rPr lang="en-IN" sz="2400" dirty="0"/>
              <a:t>	s3++;</a:t>
            </a:r>
          </a:p>
          <a:p>
            <a:pPr algn="just"/>
            <a:r>
              <a:rPr lang="en-IN" sz="2400" dirty="0"/>
              <a:t>	s2++;</a:t>
            </a:r>
          </a:p>
          <a:p>
            <a:pPr marL="457200" indent="0">
              <a:buNone/>
            </a:pPr>
            <a:r>
              <a:rPr lang="en-US" sz="2400" dirty="0"/>
              <a:t>}</a:t>
            </a:r>
            <a:endParaRPr lang="en-IN" sz="2400" dirty="0"/>
          </a:p>
          <a:p>
            <a:pPr marL="457200" indent="0">
              <a:buNone/>
            </a:pPr>
            <a:r>
              <a:rPr lang="en-IN" sz="2400" dirty="0">
                <a:solidFill>
                  <a:srgbClr val="C00000"/>
                </a:solidFill>
              </a:rPr>
              <a:t>*s3 = ‘\0’</a:t>
            </a:r>
            <a:r>
              <a:rPr lang="en-US" sz="2400" dirty="0">
                <a:solidFill>
                  <a:srgbClr val="C00000"/>
                </a:solidFill>
              </a:rPr>
              <a:t>;</a:t>
            </a:r>
            <a:endParaRPr lang="en-IN" sz="2400" dirty="0">
              <a:solidFill>
                <a:srgbClr val="C00000"/>
              </a:solidFill>
            </a:endParaRPr>
          </a:p>
          <a:p>
            <a:r>
              <a:rPr lang="en-US" sz="2400" dirty="0"/>
              <a:t>}</a:t>
            </a:r>
            <a:endParaRPr lang="en-US" dirty="0"/>
          </a:p>
        </p:txBody>
      </p:sp>
      <p:sp>
        <p:nvSpPr>
          <p:cNvPr id="4" name="TextBox 3">
            <a:extLst>
              <a:ext uri="{FF2B5EF4-FFF2-40B4-BE49-F238E27FC236}">
                <a16:creationId xmlns:a16="http://schemas.microsoft.com/office/drawing/2014/main" id="{5E2E4226-27CB-740E-62B7-20A2EC8D46B4}"/>
              </a:ext>
            </a:extLst>
          </p:cNvPr>
          <p:cNvSpPr txBox="1"/>
          <p:nvPr/>
        </p:nvSpPr>
        <p:spPr>
          <a:xfrm>
            <a:off x="8259771" y="4051815"/>
            <a:ext cx="3937826" cy="1938992"/>
          </a:xfrm>
          <a:prstGeom prst="rect">
            <a:avLst/>
          </a:prstGeom>
          <a:noFill/>
        </p:spPr>
        <p:txBody>
          <a:bodyPr wrap="square" rtlCol="0">
            <a:spAutoFit/>
          </a:bodyPr>
          <a:lstStyle/>
          <a:p>
            <a:r>
              <a:rPr lang="en-IN" sz="2400" b="1" dirty="0"/>
              <a:t>Output:</a:t>
            </a:r>
          </a:p>
          <a:p>
            <a:pPr lvl="1"/>
            <a:r>
              <a:rPr lang="en-US" sz="2400" dirty="0"/>
              <a:t>Enter 1st string:</a:t>
            </a:r>
            <a:r>
              <a:rPr lang="en-IN" sz="2400" dirty="0"/>
              <a:t> </a:t>
            </a:r>
            <a:r>
              <a:rPr lang="en-IN" sz="2400" dirty="0">
                <a:solidFill>
                  <a:srgbClr val="1D6FA9"/>
                </a:solidFill>
              </a:rPr>
              <a:t>Hello</a:t>
            </a:r>
          </a:p>
          <a:p>
            <a:pPr lvl="1"/>
            <a:r>
              <a:rPr lang="en-US" sz="2400" dirty="0"/>
              <a:t>Enter 2nd string: </a:t>
            </a:r>
            <a:r>
              <a:rPr lang="en-US" sz="2400" dirty="0">
                <a:solidFill>
                  <a:srgbClr val="1D6FA9"/>
                </a:solidFill>
              </a:rPr>
              <a:t>Hi</a:t>
            </a:r>
          </a:p>
          <a:p>
            <a:pPr lvl="1"/>
            <a:r>
              <a:rPr lang="en-IN" sz="2400" dirty="0"/>
              <a:t>After Concatenation s3 is: </a:t>
            </a:r>
          </a:p>
          <a:p>
            <a:pPr lvl="1"/>
            <a:r>
              <a:rPr lang="en-IN" sz="2400" b="1" dirty="0" err="1">
                <a:solidFill>
                  <a:srgbClr val="C00000"/>
                </a:solidFill>
              </a:rPr>
              <a:t>HelloHi</a:t>
            </a:r>
            <a:endParaRPr lang="en-IN" sz="2400" b="1" dirty="0">
              <a:solidFill>
                <a:srgbClr val="C00000"/>
              </a:solidFill>
            </a:endParaRPr>
          </a:p>
        </p:txBody>
      </p:sp>
    </p:spTree>
    <p:extLst>
      <p:ext uri="{BB962C8B-B14F-4D97-AF65-F5344CB8AC3E}">
        <p14:creationId xmlns:p14="http://schemas.microsoft.com/office/powerpoint/2010/main" val="388198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3" end="3"/>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4"/>
            </a:pPr>
            <a:r>
              <a:rPr lang="en-IN" b="1" dirty="0">
                <a:solidFill>
                  <a:srgbClr val="C00000"/>
                </a:solidFill>
              </a:rPr>
              <a:t>String Append Operation</a:t>
            </a:r>
          </a:p>
          <a:p>
            <a:r>
              <a:rPr lang="en-IN" dirty="0"/>
              <a:t>Append a string in existing string means we add </a:t>
            </a:r>
            <a:r>
              <a:rPr lang="en-IN" dirty="0">
                <a:solidFill>
                  <a:srgbClr val="C00000"/>
                </a:solidFill>
              </a:rPr>
              <a:t>new string at end of existing string.</a:t>
            </a:r>
          </a:p>
          <a:p>
            <a:pPr marL="282575" indent="0">
              <a:buNone/>
            </a:pPr>
            <a:r>
              <a:rPr lang="en-IN" b="1" dirty="0"/>
              <a:t>For example, </a:t>
            </a:r>
            <a:r>
              <a:rPr lang="en-IN" dirty="0"/>
              <a:t>Suppose we have a string, </a:t>
            </a:r>
            <a:r>
              <a:rPr lang="en-IN" b="1" dirty="0"/>
              <a:t>s1= “</a:t>
            </a:r>
            <a:r>
              <a:rPr lang="en-IN" b="1" dirty="0">
                <a:solidFill>
                  <a:srgbClr val="1D6FA9"/>
                </a:solidFill>
              </a:rPr>
              <a:t>Hello</a:t>
            </a:r>
            <a:r>
              <a:rPr lang="en-IN" b="1" dirty="0"/>
              <a:t>” </a:t>
            </a:r>
            <a:r>
              <a:rPr lang="en-IN" dirty="0"/>
              <a:t>and we want to append </a:t>
            </a:r>
            <a:r>
              <a:rPr lang="en-IN" b="1" dirty="0"/>
              <a:t>s2=“</a:t>
            </a:r>
            <a:r>
              <a:rPr lang="en-IN" b="1" dirty="0">
                <a:solidFill>
                  <a:srgbClr val="1D6FA9"/>
                </a:solidFill>
              </a:rPr>
              <a:t>Hi</a:t>
            </a:r>
            <a:r>
              <a:rPr lang="en-IN" b="1" dirty="0"/>
              <a:t>”</a:t>
            </a:r>
            <a:r>
              <a:rPr lang="en-IN" dirty="0"/>
              <a:t>.</a:t>
            </a:r>
          </a:p>
          <a:p>
            <a:pPr marL="282575" indent="0">
              <a:buNone/>
            </a:pPr>
            <a:r>
              <a:rPr lang="en-IN" dirty="0"/>
              <a:t>Using function, </a:t>
            </a:r>
            <a:r>
              <a:rPr lang="en-IN" b="1" dirty="0"/>
              <a:t>STRAPPEND</a:t>
            </a:r>
            <a:r>
              <a:rPr lang="en-IN" dirty="0"/>
              <a:t>(s1, s2) </a:t>
            </a:r>
          </a:p>
          <a:p>
            <a:pPr marL="282575" indent="0">
              <a:buNone/>
            </a:pPr>
            <a:r>
              <a:rPr lang="en-IN" b="1" dirty="0"/>
              <a:t>Output: </a:t>
            </a:r>
            <a:r>
              <a:rPr lang="en-IN" dirty="0" err="1">
                <a:solidFill>
                  <a:srgbClr val="C00000"/>
                </a:solidFill>
              </a:rPr>
              <a:t>HelloHi</a:t>
            </a:r>
            <a:endParaRPr lang="en-IN" b="1" dirty="0">
              <a:solidFill>
                <a:srgbClr val="C00000"/>
              </a:solidFill>
            </a:endParaRPr>
          </a:p>
        </p:txBody>
      </p:sp>
      <p:graphicFrame>
        <p:nvGraphicFramePr>
          <p:cNvPr id="4" name="Table 3">
            <a:extLst>
              <a:ext uri="{FF2B5EF4-FFF2-40B4-BE49-F238E27FC236}">
                <a16:creationId xmlns:a16="http://schemas.microsoft.com/office/drawing/2014/main" id="{D03CFEB3-E9E7-3179-83EC-435D87B9524D}"/>
              </a:ext>
            </a:extLst>
          </p:cNvPr>
          <p:cNvGraphicFramePr>
            <a:graphicFrameLocks noGrp="1"/>
          </p:cNvGraphicFramePr>
          <p:nvPr>
            <p:extLst>
              <p:ext uri="{D42A27DB-BD31-4B8C-83A1-F6EECF244321}">
                <p14:modId xmlns:p14="http://schemas.microsoft.com/office/powerpoint/2010/main" val="1563598353"/>
              </p:ext>
            </p:extLst>
          </p:nvPr>
        </p:nvGraphicFramePr>
        <p:xfrm>
          <a:off x="4034530" y="3699193"/>
          <a:ext cx="4503270" cy="477123"/>
        </p:xfrm>
        <a:graphic>
          <a:graphicData uri="http://schemas.openxmlformats.org/drawingml/2006/table">
            <a:tbl>
              <a:tblPr firstRow="1" bandRow="1">
                <a:tableStyleId>{5940675A-B579-460E-94D1-54222C63F5DA}</a:tableStyleId>
              </a:tblPr>
              <a:tblGrid>
                <a:gridCol w="750545">
                  <a:extLst>
                    <a:ext uri="{9D8B030D-6E8A-4147-A177-3AD203B41FA5}">
                      <a16:colId xmlns:a16="http://schemas.microsoft.com/office/drawing/2014/main" val="20000"/>
                    </a:ext>
                  </a:extLst>
                </a:gridCol>
                <a:gridCol w="750545">
                  <a:extLst>
                    <a:ext uri="{9D8B030D-6E8A-4147-A177-3AD203B41FA5}">
                      <a16:colId xmlns:a16="http://schemas.microsoft.com/office/drawing/2014/main" val="20001"/>
                    </a:ext>
                  </a:extLst>
                </a:gridCol>
                <a:gridCol w="750545">
                  <a:extLst>
                    <a:ext uri="{9D8B030D-6E8A-4147-A177-3AD203B41FA5}">
                      <a16:colId xmlns:a16="http://schemas.microsoft.com/office/drawing/2014/main" val="20002"/>
                    </a:ext>
                  </a:extLst>
                </a:gridCol>
                <a:gridCol w="750545">
                  <a:extLst>
                    <a:ext uri="{9D8B030D-6E8A-4147-A177-3AD203B41FA5}">
                      <a16:colId xmlns:a16="http://schemas.microsoft.com/office/drawing/2014/main" val="20003"/>
                    </a:ext>
                  </a:extLst>
                </a:gridCol>
                <a:gridCol w="750545">
                  <a:extLst>
                    <a:ext uri="{9D8B030D-6E8A-4147-A177-3AD203B41FA5}">
                      <a16:colId xmlns:a16="http://schemas.microsoft.com/office/drawing/2014/main" val="20004"/>
                    </a:ext>
                  </a:extLst>
                </a:gridCol>
                <a:gridCol w="750545">
                  <a:extLst>
                    <a:ext uri="{9D8B030D-6E8A-4147-A177-3AD203B41FA5}">
                      <a16:colId xmlns:a16="http://schemas.microsoft.com/office/drawing/2014/main" val="20005"/>
                    </a:ext>
                  </a:extLst>
                </a:gridCol>
              </a:tblGrid>
              <a:tr h="47712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ED0F0B94-C7F8-9B23-E95C-746416846604}"/>
              </a:ext>
            </a:extLst>
          </p:cNvPr>
          <p:cNvSpPr txBox="1"/>
          <p:nvPr/>
        </p:nvSpPr>
        <p:spPr>
          <a:xfrm>
            <a:off x="4264343" y="3329862"/>
            <a:ext cx="304892" cy="369332"/>
          </a:xfrm>
          <a:prstGeom prst="rect">
            <a:avLst/>
          </a:prstGeom>
          <a:noFill/>
        </p:spPr>
        <p:txBody>
          <a:bodyPr wrap="none" rtlCol="0">
            <a:spAutoFit/>
          </a:bodyPr>
          <a:lstStyle/>
          <a:p>
            <a:r>
              <a:rPr lang="en-US" b="1" dirty="0">
                <a:solidFill>
                  <a:srgbClr val="C00000"/>
                </a:solidFill>
              </a:rPr>
              <a:t>0</a:t>
            </a:r>
          </a:p>
        </p:txBody>
      </p:sp>
      <p:sp>
        <p:nvSpPr>
          <p:cNvPr id="6" name="TextBox 5">
            <a:extLst>
              <a:ext uri="{FF2B5EF4-FFF2-40B4-BE49-F238E27FC236}">
                <a16:creationId xmlns:a16="http://schemas.microsoft.com/office/drawing/2014/main" id="{3EE6DC77-CB89-A554-9349-B509D6A5A098}"/>
              </a:ext>
            </a:extLst>
          </p:cNvPr>
          <p:cNvSpPr txBox="1"/>
          <p:nvPr/>
        </p:nvSpPr>
        <p:spPr>
          <a:xfrm>
            <a:off x="4225871" y="3744163"/>
            <a:ext cx="343364" cy="400110"/>
          </a:xfrm>
          <a:prstGeom prst="rect">
            <a:avLst/>
          </a:prstGeom>
          <a:noFill/>
        </p:spPr>
        <p:txBody>
          <a:bodyPr wrap="none" rtlCol="0">
            <a:spAutoFit/>
          </a:bodyPr>
          <a:lstStyle/>
          <a:p>
            <a:r>
              <a:rPr lang="en-US" sz="2000" dirty="0"/>
              <a:t>H</a:t>
            </a:r>
          </a:p>
        </p:txBody>
      </p:sp>
      <p:sp>
        <p:nvSpPr>
          <p:cNvPr id="7" name="TextBox 6">
            <a:extLst>
              <a:ext uri="{FF2B5EF4-FFF2-40B4-BE49-F238E27FC236}">
                <a16:creationId xmlns:a16="http://schemas.microsoft.com/office/drawing/2014/main" id="{6BED5A0A-E0FF-9C97-73A5-53001A298A19}"/>
              </a:ext>
            </a:extLst>
          </p:cNvPr>
          <p:cNvSpPr txBox="1"/>
          <p:nvPr/>
        </p:nvSpPr>
        <p:spPr>
          <a:xfrm>
            <a:off x="5008005" y="3744163"/>
            <a:ext cx="304892" cy="400110"/>
          </a:xfrm>
          <a:prstGeom prst="rect">
            <a:avLst/>
          </a:prstGeom>
          <a:noFill/>
        </p:spPr>
        <p:txBody>
          <a:bodyPr wrap="none" rtlCol="0">
            <a:spAutoFit/>
          </a:bodyPr>
          <a:lstStyle/>
          <a:p>
            <a:r>
              <a:rPr lang="en-US" sz="2000" dirty="0"/>
              <a:t>e</a:t>
            </a:r>
            <a:endParaRPr lang="en-US" dirty="0"/>
          </a:p>
        </p:txBody>
      </p:sp>
      <p:sp>
        <p:nvSpPr>
          <p:cNvPr id="8" name="TextBox 7">
            <a:extLst>
              <a:ext uri="{FF2B5EF4-FFF2-40B4-BE49-F238E27FC236}">
                <a16:creationId xmlns:a16="http://schemas.microsoft.com/office/drawing/2014/main" id="{65861639-45C2-1BBD-F577-D699BD58E6DB}"/>
              </a:ext>
            </a:extLst>
          </p:cNvPr>
          <p:cNvSpPr txBox="1"/>
          <p:nvPr/>
        </p:nvSpPr>
        <p:spPr>
          <a:xfrm>
            <a:off x="5772303" y="3744163"/>
            <a:ext cx="243978" cy="400110"/>
          </a:xfrm>
          <a:prstGeom prst="rect">
            <a:avLst/>
          </a:prstGeom>
          <a:noFill/>
        </p:spPr>
        <p:txBody>
          <a:bodyPr wrap="none" rtlCol="0">
            <a:spAutoFit/>
          </a:bodyPr>
          <a:lstStyle/>
          <a:p>
            <a:r>
              <a:rPr lang="en-US" sz="2000" dirty="0"/>
              <a:t>l</a:t>
            </a:r>
            <a:endParaRPr lang="en-US" dirty="0"/>
          </a:p>
        </p:txBody>
      </p:sp>
      <p:sp>
        <p:nvSpPr>
          <p:cNvPr id="9" name="TextBox 8">
            <a:extLst>
              <a:ext uri="{FF2B5EF4-FFF2-40B4-BE49-F238E27FC236}">
                <a16:creationId xmlns:a16="http://schemas.microsoft.com/office/drawing/2014/main" id="{9E2CD443-0A51-39A2-B3BF-5D2578350FED}"/>
              </a:ext>
            </a:extLst>
          </p:cNvPr>
          <p:cNvSpPr txBox="1"/>
          <p:nvPr/>
        </p:nvSpPr>
        <p:spPr>
          <a:xfrm>
            <a:off x="6529112" y="3744163"/>
            <a:ext cx="243978" cy="400110"/>
          </a:xfrm>
          <a:prstGeom prst="rect">
            <a:avLst/>
          </a:prstGeom>
          <a:noFill/>
        </p:spPr>
        <p:txBody>
          <a:bodyPr wrap="none" rtlCol="0">
            <a:spAutoFit/>
          </a:bodyPr>
          <a:lstStyle/>
          <a:p>
            <a:r>
              <a:rPr lang="en-US" sz="2000" dirty="0"/>
              <a:t>l</a:t>
            </a:r>
            <a:endParaRPr lang="en-US" dirty="0"/>
          </a:p>
        </p:txBody>
      </p:sp>
      <p:sp>
        <p:nvSpPr>
          <p:cNvPr id="10" name="TextBox 9">
            <a:extLst>
              <a:ext uri="{FF2B5EF4-FFF2-40B4-BE49-F238E27FC236}">
                <a16:creationId xmlns:a16="http://schemas.microsoft.com/office/drawing/2014/main" id="{F47B3196-73A6-CAEF-71FF-39C0E8D6BB22}"/>
              </a:ext>
            </a:extLst>
          </p:cNvPr>
          <p:cNvSpPr txBox="1"/>
          <p:nvPr/>
        </p:nvSpPr>
        <p:spPr>
          <a:xfrm>
            <a:off x="7259027" y="3744163"/>
            <a:ext cx="312906" cy="400110"/>
          </a:xfrm>
          <a:prstGeom prst="rect">
            <a:avLst/>
          </a:prstGeom>
          <a:noFill/>
        </p:spPr>
        <p:txBody>
          <a:bodyPr wrap="none" rtlCol="0">
            <a:spAutoFit/>
          </a:bodyPr>
          <a:lstStyle/>
          <a:p>
            <a:r>
              <a:rPr lang="en-US" sz="2000" dirty="0"/>
              <a:t>o</a:t>
            </a:r>
            <a:endParaRPr lang="en-US" dirty="0"/>
          </a:p>
        </p:txBody>
      </p:sp>
      <p:sp>
        <p:nvSpPr>
          <p:cNvPr id="11" name="TextBox 10">
            <a:extLst>
              <a:ext uri="{FF2B5EF4-FFF2-40B4-BE49-F238E27FC236}">
                <a16:creationId xmlns:a16="http://schemas.microsoft.com/office/drawing/2014/main" id="{5BFB8165-248C-9F0B-127D-B2197518F67E}"/>
              </a:ext>
            </a:extLst>
          </p:cNvPr>
          <p:cNvSpPr txBox="1"/>
          <p:nvPr/>
        </p:nvSpPr>
        <p:spPr>
          <a:xfrm>
            <a:off x="7975495" y="3744163"/>
            <a:ext cx="405880" cy="400110"/>
          </a:xfrm>
          <a:prstGeom prst="rect">
            <a:avLst/>
          </a:prstGeom>
          <a:noFill/>
        </p:spPr>
        <p:txBody>
          <a:bodyPr wrap="none" rtlCol="0">
            <a:spAutoFit/>
          </a:bodyPr>
          <a:lstStyle/>
          <a:p>
            <a:r>
              <a:rPr lang="en-US" sz="2000" dirty="0">
                <a:solidFill>
                  <a:srgbClr val="C00000"/>
                </a:solidFill>
              </a:rPr>
              <a:t>\0</a:t>
            </a:r>
          </a:p>
        </p:txBody>
      </p:sp>
      <p:sp>
        <p:nvSpPr>
          <p:cNvPr id="12" name="TextBox 11">
            <a:extLst>
              <a:ext uri="{FF2B5EF4-FFF2-40B4-BE49-F238E27FC236}">
                <a16:creationId xmlns:a16="http://schemas.microsoft.com/office/drawing/2014/main" id="{2B8203A5-2721-2288-3C35-2C52FC5A82B8}"/>
              </a:ext>
            </a:extLst>
          </p:cNvPr>
          <p:cNvSpPr txBox="1"/>
          <p:nvPr/>
        </p:nvSpPr>
        <p:spPr>
          <a:xfrm>
            <a:off x="4992874" y="3337087"/>
            <a:ext cx="304892" cy="369332"/>
          </a:xfrm>
          <a:prstGeom prst="rect">
            <a:avLst/>
          </a:prstGeom>
          <a:noFill/>
        </p:spPr>
        <p:txBody>
          <a:bodyPr wrap="none" rtlCol="0">
            <a:spAutoFit/>
          </a:bodyPr>
          <a:lstStyle/>
          <a:p>
            <a:r>
              <a:rPr lang="en-US" b="1" dirty="0">
                <a:solidFill>
                  <a:srgbClr val="C00000"/>
                </a:solidFill>
              </a:rPr>
              <a:t>1</a:t>
            </a:r>
          </a:p>
        </p:txBody>
      </p:sp>
      <p:sp>
        <p:nvSpPr>
          <p:cNvPr id="13" name="TextBox 12">
            <a:extLst>
              <a:ext uri="{FF2B5EF4-FFF2-40B4-BE49-F238E27FC236}">
                <a16:creationId xmlns:a16="http://schemas.microsoft.com/office/drawing/2014/main" id="{B61F23A0-13A4-2945-0267-ABB2E56839A9}"/>
              </a:ext>
            </a:extLst>
          </p:cNvPr>
          <p:cNvSpPr txBox="1"/>
          <p:nvPr/>
        </p:nvSpPr>
        <p:spPr>
          <a:xfrm>
            <a:off x="5741846" y="3330257"/>
            <a:ext cx="304892" cy="369332"/>
          </a:xfrm>
          <a:prstGeom prst="rect">
            <a:avLst/>
          </a:prstGeom>
          <a:noFill/>
        </p:spPr>
        <p:txBody>
          <a:bodyPr wrap="none" rtlCol="0">
            <a:spAutoFit/>
          </a:bodyPr>
          <a:lstStyle/>
          <a:p>
            <a:r>
              <a:rPr lang="en-US" b="1" dirty="0">
                <a:solidFill>
                  <a:srgbClr val="C00000"/>
                </a:solidFill>
              </a:rPr>
              <a:t>2</a:t>
            </a:r>
          </a:p>
        </p:txBody>
      </p:sp>
      <p:sp>
        <p:nvSpPr>
          <p:cNvPr id="14" name="TextBox 13">
            <a:extLst>
              <a:ext uri="{FF2B5EF4-FFF2-40B4-BE49-F238E27FC236}">
                <a16:creationId xmlns:a16="http://schemas.microsoft.com/office/drawing/2014/main" id="{47817272-8A02-394E-3302-804C99D5DD36}"/>
              </a:ext>
            </a:extLst>
          </p:cNvPr>
          <p:cNvSpPr txBox="1"/>
          <p:nvPr/>
        </p:nvSpPr>
        <p:spPr>
          <a:xfrm>
            <a:off x="6498655" y="3335837"/>
            <a:ext cx="304892" cy="369332"/>
          </a:xfrm>
          <a:prstGeom prst="rect">
            <a:avLst/>
          </a:prstGeom>
          <a:noFill/>
        </p:spPr>
        <p:txBody>
          <a:bodyPr wrap="none" rtlCol="0">
            <a:spAutoFit/>
          </a:bodyPr>
          <a:lstStyle/>
          <a:p>
            <a:r>
              <a:rPr lang="en-US" b="1" dirty="0">
                <a:solidFill>
                  <a:srgbClr val="C00000"/>
                </a:solidFill>
              </a:rPr>
              <a:t>3</a:t>
            </a:r>
          </a:p>
        </p:txBody>
      </p:sp>
      <p:sp>
        <p:nvSpPr>
          <p:cNvPr id="61" name="TextBox 60">
            <a:extLst>
              <a:ext uri="{FF2B5EF4-FFF2-40B4-BE49-F238E27FC236}">
                <a16:creationId xmlns:a16="http://schemas.microsoft.com/office/drawing/2014/main" id="{1C842D9D-8692-35AE-07BB-B798DA8093F2}"/>
              </a:ext>
            </a:extLst>
          </p:cNvPr>
          <p:cNvSpPr txBox="1"/>
          <p:nvPr/>
        </p:nvSpPr>
        <p:spPr>
          <a:xfrm>
            <a:off x="7254010" y="3325889"/>
            <a:ext cx="304892" cy="369332"/>
          </a:xfrm>
          <a:prstGeom prst="rect">
            <a:avLst/>
          </a:prstGeom>
          <a:noFill/>
        </p:spPr>
        <p:txBody>
          <a:bodyPr wrap="none" rtlCol="0">
            <a:spAutoFit/>
          </a:bodyPr>
          <a:lstStyle/>
          <a:p>
            <a:r>
              <a:rPr lang="en-US" b="1" dirty="0">
                <a:solidFill>
                  <a:srgbClr val="C00000"/>
                </a:solidFill>
              </a:rPr>
              <a:t>4</a:t>
            </a:r>
          </a:p>
        </p:txBody>
      </p:sp>
      <p:sp>
        <p:nvSpPr>
          <p:cNvPr id="62" name="TextBox 61">
            <a:extLst>
              <a:ext uri="{FF2B5EF4-FFF2-40B4-BE49-F238E27FC236}">
                <a16:creationId xmlns:a16="http://schemas.microsoft.com/office/drawing/2014/main" id="{7C02A17E-8264-CC08-52B4-3F6F1C1CA4AC}"/>
              </a:ext>
            </a:extLst>
          </p:cNvPr>
          <p:cNvSpPr txBox="1"/>
          <p:nvPr/>
        </p:nvSpPr>
        <p:spPr>
          <a:xfrm>
            <a:off x="7974833" y="3325889"/>
            <a:ext cx="304892" cy="369332"/>
          </a:xfrm>
          <a:prstGeom prst="rect">
            <a:avLst/>
          </a:prstGeom>
          <a:noFill/>
        </p:spPr>
        <p:txBody>
          <a:bodyPr wrap="none" rtlCol="0">
            <a:spAutoFit/>
          </a:bodyPr>
          <a:lstStyle/>
          <a:p>
            <a:r>
              <a:rPr lang="en-US" b="1" dirty="0">
                <a:solidFill>
                  <a:srgbClr val="C00000"/>
                </a:solidFill>
              </a:rPr>
              <a:t>5</a:t>
            </a:r>
          </a:p>
        </p:txBody>
      </p:sp>
      <p:sp>
        <p:nvSpPr>
          <p:cNvPr id="63" name="TextBox 62">
            <a:extLst>
              <a:ext uri="{FF2B5EF4-FFF2-40B4-BE49-F238E27FC236}">
                <a16:creationId xmlns:a16="http://schemas.microsoft.com/office/drawing/2014/main" id="{0AFCC7C6-EAA3-6AC1-059C-ABF4CF93396C}"/>
              </a:ext>
            </a:extLst>
          </p:cNvPr>
          <p:cNvSpPr txBox="1"/>
          <p:nvPr/>
        </p:nvSpPr>
        <p:spPr>
          <a:xfrm>
            <a:off x="3460236" y="3216608"/>
            <a:ext cx="274434" cy="523220"/>
          </a:xfrm>
          <a:prstGeom prst="rect">
            <a:avLst/>
          </a:prstGeom>
          <a:noFill/>
        </p:spPr>
        <p:txBody>
          <a:bodyPr wrap="none" rtlCol="0">
            <a:spAutoFit/>
          </a:bodyPr>
          <a:lstStyle/>
          <a:p>
            <a:r>
              <a:rPr lang="en-US" sz="2800" b="1" dirty="0" err="1">
                <a:solidFill>
                  <a:srgbClr val="C00000"/>
                </a:solidFill>
              </a:rPr>
              <a:t>i</a:t>
            </a:r>
            <a:endParaRPr lang="en-US" sz="2800" b="1" dirty="0">
              <a:solidFill>
                <a:srgbClr val="C00000"/>
              </a:solidFill>
            </a:endParaRPr>
          </a:p>
        </p:txBody>
      </p:sp>
      <p:cxnSp>
        <p:nvCxnSpPr>
          <p:cNvPr id="64" name="Straight Arrow Connector 63">
            <a:extLst>
              <a:ext uri="{FF2B5EF4-FFF2-40B4-BE49-F238E27FC236}">
                <a16:creationId xmlns:a16="http://schemas.microsoft.com/office/drawing/2014/main" id="{FBDF0AD0-712D-D84D-F7AE-FD2FA54328E1}"/>
              </a:ext>
            </a:extLst>
          </p:cNvPr>
          <p:cNvCxnSpPr/>
          <p:nvPr/>
        </p:nvCxnSpPr>
        <p:spPr>
          <a:xfrm>
            <a:off x="3687664" y="3514923"/>
            <a:ext cx="33477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9D6F06D-00BF-0F71-9676-5D8F7DFB8741}"/>
              </a:ext>
            </a:extLst>
          </p:cNvPr>
          <p:cNvSpPr txBox="1"/>
          <p:nvPr/>
        </p:nvSpPr>
        <p:spPr>
          <a:xfrm>
            <a:off x="2784947" y="3292191"/>
            <a:ext cx="745717" cy="400110"/>
          </a:xfrm>
          <a:prstGeom prst="rect">
            <a:avLst/>
          </a:prstGeom>
          <a:noFill/>
        </p:spPr>
        <p:txBody>
          <a:bodyPr wrap="none" rtlCol="0">
            <a:spAutoFit/>
          </a:bodyPr>
          <a:lstStyle/>
          <a:p>
            <a:r>
              <a:rPr lang="en-US" sz="2000" b="1" dirty="0">
                <a:solidFill>
                  <a:srgbClr val="C00000"/>
                </a:solidFill>
              </a:rPr>
              <a:t>Index</a:t>
            </a:r>
          </a:p>
        </p:txBody>
      </p:sp>
      <p:sp>
        <p:nvSpPr>
          <p:cNvPr id="66" name="TextBox 65">
            <a:extLst>
              <a:ext uri="{FF2B5EF4-FFF2-40B4-BE49-F238E27FC236}">
                <a16:creationId xmlns:a16="http://schemas.microsoft.com/office/drawing/2014/main" id="{4483BC9E-FFBF-4B71-5255-3AAD8001B86A}"/>
              </a:ext>
            </a:extLst>
          </p:cNvPr>
          <p:cNvSpPr txBox="1"/>
          <p:nvPr/>
        </p:nvSpPr>
        <p:spPr>
          <a:xfrm>
            <a:off x="2815103" y="3672695"/>
            <a:ext cx="954107" cy="523220"/>
          </a:xfrm>
          <a:prstGeom prst="rect">
            <a:avLst/>
          </a:prstGeom>
          <a:noFill/>
        </p:spPr>
        <p:txBody>
          <a:bodyPr wrap="none" rtlCol="0">
            <a:spAutoFit/>
          </a:bodyPr>
          <a:lstStyle/>
          <a:p>
            <a:r>
              <a:rPr lang="en-US" sz="2800" b="1" dirty="0">
                <a:solidFill>
                  <a:srgbClr val="C00000"/>
                </a:solidFill>
              </a:rPr>
              <a:t>STR1</a:t>
            </a:r>
          </a:p>
        </p:txBody>
      </p:sp>
      <p:graphicFrame>
        <p:nvGraphicFramePr>
          <p:cNvPr id="67" name="Table 66">
            <a:extLst>
              <a:ext uri="{FF2B5EF4-FFF2-40B4-BE49-F238E27FC236}">
                <a16:creationId xmlns:a16="http://schemas.microsoft.com/office/drawing/2014/main" id="{E83BEB40-CB60-C85D-AC22-A0CCA4AB55B7}"/>
              </a:ext>
            </a:extLst>
          </p:cNvPr>
          <p:cNvGraphicFramePr>
            <a:graphicFrameLocks noGrp="1"/>
          </p:cNvGraphicFramePr>
          <p:nvPr>
            <p:extLst>
              <p:ext uri="{D42A27DB-BD31-4B8C-83A1-F6EECF244321}">
                <p14:modId xmlns:p14="http://schemas.microsoft.com/office/powerpoint/2010/main" val="1179202629"/>
              </p:ext>
            </p:extLst>
          </p:nvPr>
        </p:nvGraphicFramePr>
        <p:xfrm>
          <a:off x="4006135" y="5401805"/>
          <a:ext cx="2251635" cy="477123"/>
        </p:xfrm>
        <a:graphic>
          <a:graphicData uri="http://schemas.openxmlformats.org/drawingml/2006/table">
            <a:tbl>
              <a:tblPr firstRow="1" bandRow="1">
                <a:tableStyleId>{5940675A-B579-460E-94D1-54222C63F5DA}</a:tableStyleId>
              </a:tblPr>
              <a:tblGrid>
                <a:gridCol w="750545">
                  <a:extLst>
                    <a:ext uri="{9D8B030D-6E8A-4147-A177-3AD203B41FA5}">
                      <a16:colId xmlns:a16="http://schemas.microsoft.com/office/drawing/2014/main" val="20000"/>
                    </a:ext>
                  </a:extLst>
                </a:gridCol>
                <a:gridCol w="750545">
                  <a:extLst>
                    <a:ext uri="{9D8B030D-6E8A-4147-A177-3AD203B41FA5}">
                      <a16:colId xmlns:a16="http://schemas.microsoft.com/office/drawing/2014/main" val="20001"/>
                    </a:ext>
                  </a:extLst>
                </a:gridCol>
                <a:gridCol w="750545">
                  <a:extLst>
                    <a:ext uri="{9D8B030D-6E8A-4147-A177-3AD203B41FA5}">
                      <a16:colId xmlns:a16="http://schemas.microsoft.com/office/drawing/2014/main" val="20002"/>
                    </a:ext>
                  </a:extLst>
                </a:gridCol>
              </a:tblGrid>
              <a:tr h="47712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68" name="TextBox 67">
            <a:extLst>
              <a:ext uri="{FF2B5EF4-FFF2-40B4-BE49-F238E27FC236}">
                <a16:creationId xmlns:a16="http://schemas.microsoft.com/office/drawing/2014/main" id="{64C17019-8FF1-6A04-03A8-645649BCFCD8}"/>
              </a:ext>
            </a:extLst>
          </p:cNvPr>
          <p:cNvSpPr txBox="1"/>
          <p:nvPr/>
        </p:nvSpPr>
        <p:spPr>
          <a:xfrm>
            <a:off x="4235948" y="5024183"/>
            <a:ext cx="304892" cy="369332"/>
          </a:xfrm>
          <a:prstGeom prst="rect">
            <a:avLst/>
          </a:prstGeom>
          <a:noFill/>
        </p:spPr>
        <p:txBody>
          <a:bodyPr wrap="none" rtlCol="0">
            <a:spAutoFit/>
          </a:bodyPr>
          <a:lstStyle/>
          <a:p>
            <a:r>
              <a:rPr lang="en-US" b="1" dirty="0">
                <a:solidFill>
                  <a:srgbClr val="C00000"/>
                </a:solidFill>
              </a:rPr>
              <a:t>0</a:t>
            </a:r>
          </a:p>
        </p:txBody>
      </p:sp>
      <p:sp>
        <p:nvSpPr>
          <p:cNvPr id="69" name="TextBox 68">
            <a:extLst>
              <a:ext uri="{FF2B5EF4-FFF2-40B4-BE49-F238E27FC236}">
                <a16:creationId xmlns:a16="http://schemas.microsoft.com/office/drawing/2014/main" id="{0BF8925C-B0CB-9A9D-A7E6-3F9B7D2823F1}"/>
              </a:ext>
            </a:extLst>
          </p:cNvPr>
          <p:cNvSpPr txBox="1"/>
          <p:nvPr/>
        </p:nvSpPr>
        <p:spPr>
          <a:xfrm>
            <a:off x="4197476" y="5443781"/>
            <a:ext cx="343364" cy="400110"/>
          </a:xfrm>
          <a:prstGeom prst="rect">
            <a:avLst/>
          </a:prstGeom>
          <a:noFill/>
        </p:spPr>
        <p:txBody>
          <a:bodyPr wrap="none" rtlCol="0">
            <a:spAutoFit/>
          </a:bodyPr>
          <a:lstStyle/>
          <a:p>
            <a:r>
              <a:rPr lang="en-US" sz="2000" dirty="0">
                <a:solidFill>
                  <a:srgbClr val="C00000"/>
                </a:solidFill>
              </a:rPr>
              <a:t>H</a:t>
            </a:r>
          </a:p>
        </p:txBody>
      </p:sp>
      <p:sp>
        <p:nvSpPr>
          <p:cNvPr id="70" name="TextBox 69">
            <a:extLst>
              <a:ext uri="{FF2B5EF4-FFF2-40B4-BE49-F238E27FC236}">
                <a16:creationId xmlns:a16="http://schemas.microsoft.com/office/drawing/2014/main" id="{D1A694F2-672A-B15A-B659-D09CC1155688}"/>
              </a:ext>
            </a:extLst>
          </p:cNvPr>
          <p:cNvSpPr txBox="1"/>
          <p:nvPr/>
        </p:nvSpPr>
        <p:spPr>
          <a:xfrm>
            <a:off x="4979610" y="5443781"/>
            <a:ext cx="243978" cy="400110"/>
          </a:xfrm>
          <a:prstGeom prst="rect">
            <a:avLst/>
          </a:prstGeom>
          <a:noFill/>
        </p:spPr>
        <p:txBody>
          <a:bodyPr wrap="none" rtlCol="0">
            <a:spAutoFit/>
          </a:bodyPr>
          <a:lstStyle/>
          <a:p>
            <a:r>
              <a:rPr lang="en-US" sz="2000" dirty="0" err="1">
                <a:solidFill>
                  <a:srgbClr val="C00000"/>
                </a:solidFill>
              </a:rPr>
              <a:t>i</a:t>
            </a:r>
            <a:endParaRPr lang="en-US" dirty="0">
              <a:solidFill>
                <a:srgbClr val="C00000"/>
              </a:solidFill>
            </a:endParaRPr>
          </a:p>
        </p:txBody>
      </p:sp>
      <p:sp>
        <p:nvSpPr>
          <p:cNvPr id="71" name="TextBox 70">
            <a:extLst>
              <a:ext uri="{FF2B5EF4-FFF2-40B4-BE49-F238E27FC236}">
                <a16:creationId xmlns:a16="http://schemas.microsoft.com/office/drawing/2014/main" id="{BC992948-E712-64BC-6EB8-E49D1075159E}"/>
              </a:ext>
            </a:extLst>
          </p:cNvPr>
          <p:cNvSpPr txBox="1"/>
          <p:nvPr/>
        </p:nvSpPr>
        <p:spPr>
          <a:xfrm>
            <a:off x="5690120" y="5443781"/>
            <a:ext cx="405880" cy="400110"/>
          </a:xfrm>
          <a:prstGeom prst="rect">
            <a:avLst/>
          </a:prstGeom>
          <a:noFill/>
        </p:spPr>
        <p:txBody>
          <a:bodyPr wrap="none" rtlCol="0">
            <a:spAutoFit/>
          </a:bodyPr>
          <a:lstStyle/>
          <a:p>
            <a:r>
              <a:rPr lang="en-US" sz="2000" dirty="0">
                <a:solidFill>
                  <a:srgbClr val="C00000"/>
                </a:solidFill>
              </a:rPr>
              <a:t>\0</a:t>
            </a:r>
            <a:endParaRPr lang="en-US" dirty="0">
              <a:solidFill>
                <a:srgbClr val="C00000"/>
              </a:solidFill>
            </a:endParaRPr>
          </a:p>
        </p:txBody>
      </p:sp>
      <p:sp>
        <p:nvSpPr>
          <p:cNvPr id="72" name="TextBox 71">
            <a:extLst>
              <a:ext uri="{FF2B5EF4-FFF2-40B4-BE49-F238E27FC236}">
                <a16:creationId xmlns:a16="http://schemas.microsoft.com/office/drawing/2014/main" id="{3DEB44B2-FCD5-497A-A2AF-32294EC7705A}"/>
              </a:ext>
            </a:extLst>
          </p:cNvPr>
          <p:cNvSpPr txBox="1"/>
          <p:nvPr/>
        </p:nvSpPr>
        <p:spPr>
          <a:xfrm>
            <a:off x="4964479" y="5017961"/>
            <a:ext cx="304892" cy="369332"/>
          </a:xfrm>
          <a:prstGeom prst="rect">
            <a:avLst/>
          </a:prstGeom>
          <a:noFill/>
        </p:spPr>
        <p:txBody>
          <a:bodyPr wrap="none" rtlCol="0">
            <a:spAutoFit/>
          </a:bodyPr>
          <a:lstStyle/>
          <a:p>
            <a:r>
              <a:rPr lang="en-US" b="1" dirty="0">
                <a:solidFill>
                  <a:srgbClr val="C00000"/>
                </a:solidFill>
              </a:rPr>
              <a:t>1</a:t>
            </a:r>
          </a:p>
        </p:txBody>
      </p:sp>
      <p:sp>
        <p:nvSpPr>
          <p:cNvPr id="73" name="TextBox 72">
            <a:extLst>
              <a:ext uri="{FF2B5EF4-FFF2-40B4-BE49-F238E27FC236}">
                <a16:creationId xmlns:a16="http://schemas.microsoft.com/office/drawing/2014/main" id="{0FBB0286-8FAB-CF6E-9EA6-8E6A6874BE2F}"/>
              </a:ext>
            </a:extLst>
          </p:cNvPr>
          <p:cNvSpPr txBox="1"/>
          <p:nvPr/>
        </p:nvSpPr>
        <p:spPr>
          <a:xfrm>
            <a:off x="5713451" y="4997684"/>
            <a:ext cx="304892" cy="369332"/>
          </a:xfrm>
          <a:prstGeom prst="rect">
            <a:avLst/>
          </a:prstGeom>
          <a:noFill/>
        </p:spPr>
        <p:txBody>
          <a:bodyPr wrap="none" rtlCol="0">
            <a:spAutoFit/>
          </a:bodyPr>
          <a:lstStyle/>
          <a:p>
            <a:r>
              <a:rPr lang="en-US" b="1" dirty="0">
                <a:solidFill>
                  <a:srgbClr val="C00000"/>
                </a:solidFill>
              </a:rPr>
              <a:t>2</a:t>
            </a:r>
          </a:p>
        </p:txBody>
      </p:sp>
      <p:sp>
        <p:nvSpPr>
          <p:cNvPr id="74" name="TextBox 73">
            <a:extLst>
              <a:ext uri="{FF2B5EF4-FFF2-40B4-BE49-F238E27FC236}">
                <a16:creationId xmlns:a16="http://schemas.microsoft.com/office/drawing/2014/main" id="{59925F70-7CCA-DF57-9EA1-2DF909C046D3}"/>
              </a:ext>
            </a:extLst>
          </p:cNvPr>
          <p:cNvSpPr txBox="1"/>
          <p:nvPr/>
        </p:nvSpPr>
        <p:spPr>
          <a:xfrm>
            <a:off x="3431841" y="4910929"/>
            <a:ext cx="272832" cy="523220"/>
          </a:xfrm>
          <a:prstGeom prst="rect">
            <a:avLst/>
          </a:prstGeom>
          <a:noFill/>
        </p:spPr>
        <p:txBody>
          <a:bodyPr wrap="none" rtlCol="0">
            <a:spAutoFit/>
          </a:bodyPr>
          <a:lstStyle/>
          <a:p>
            <a:r>
              <a:rPr lang="en-US" sz="2800" b="1" dirty="0">
                <a:solidFill>
                  <a:srgbClr val="C00000"/>
                </a:solidFill>
              </a:rPr>
              <a:t>j</a:t>
            </a:r>
          </a:p>
        </p:txBody>
      </p:sp>
      <p:cxnSp>
        <p:nvCxnSpPr>
          <p:cNvPr id="75" name="Straight Arrow Connector 74">
            <a:extLst>
              <a:ext uri="{FF2B5EF4-FFF2-40B4-BE49-F238E27FC236}">
                <a16:creationId xmlns:a16="http://schemas.microsoft.com/office/drawing/2014/main" id="{6FE1F403-DBB0-BDDC-6AFC-0C87EAB4993F}"/>
              </a:ext>
            </a:extLst>
          </p:cNvPr>
          <p:cNvCxnSpPr/>
          <p:nvPr/>
        </p:nvCxnSpPr>
        <p:spPr>
          <a:xfrm>
            <a:off x="3659269" y="5209244"/>
            <a:ext cx="33477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F3289C21-A1B0-A662-4973-E9E6F28DA1FD}"/>
              </a:ext>
            </a:extLst>
          </p:cNvPr>
          <p:cNvSpPr txBox="1"/>
          <p:nvPr/>
        </p:nvSpPr>
        <p:spPr>
          <a:xfrm>
            <a:off x="2756552" y="4986512"/>
            <a:ext cx="745717" cy="400110"/>
          </a:xfrm>
          <a:prstGeom prst="rect">
            <a:avLst/>
          </a:prstGeom>
          <a:noFill/>
        </p:spPr>
        <p:txBody>
          <a:bodyPr wrap="none" rtlCol="0">
            <a:spAutoFit/>
          </a:bodyPr>
          <a:lstStyle/>
          <a:p>
            <a:r>
              <a:rPr lang="en-US" sz="2000" b="1" dirty="0">
                <a:solidFill>
                  <a:srgbClr val="C00000"/>
                </a:solidFill>
              </a:rPr>
              <a:t>Index</a:t>
            </a:r>
          </a:p>
        </p:txBody>
      </p:sp>
      <p:sp>
        <p:nvSpPr>
          <p:cNvPr id="77" name="TextBox 76">
            <a:extLst>
              <a:ext uri="{FF2B5EF4-FFF2-40B4-BE49-F238E27FC236}">
                <a16:creationId xmlns:a16="http://schemas.microsoft.com/office/drawing/2014/main" id="{9335D82E-8383-D7BF-B0EB-889548E90EB5}"/>
              </a:ext>
            </a:extLst>
          </p:cNvPr>
          <p:cNvSpPr txBox="1"/>
          <p:nvPr/>
        </p:nvSpPr>
        <p:spPr>
          <a:xfrm>
            <a:off x="2786708" y="5367016"/>
            <a:ext cx="954107" cy="523220"/>
          </a:xfrm>
          <a:prstGeom prst="rect">
            <a:avLst/>
          </a:prstGeom>
          <a:noFill/>
        </p:spPr>
        <p:txBody>
          <a:bodyPr wrap="none" rtlCol="0">
            <a:spAutoFit/>
          </a:bodyPr>
          <a:lstStyle/>
          <a:p>
            <a:r>
              <a:rPr lang="en-US" sz="2800" b="1" dirty="0">
                <a:solidFill>
                  <a:srgbClr val="C00000"/>
                </a:solidFill>
              </a:rPr>
              <a:t>STR2</a:t>
            </a:r>
          </a:p>
        </p:txBody>
      </p:sp>
      <p:cxnSp>
        <p:nvCxnSpPr>
          <p:cNvPr id="78" name="Straight Arrow Connector 77">
            <a:extLst>
              <a:ext uri="{FF2B5EF4-FFF2-40B4-BE49-F238E27FC236}">
                <a16:creationId xmlns:a16="http://schemas.microsoft.com/office/drawing/2014/main" id="{D186DAB9-01A1-ED51-8AF9-FF4068AD6B2F}"/>
              </a:ext>
            </a:extLst>
          </p:cNvPr>
          <p:cNvCxnSpPr/>
          <p:nvPr/>
        </p:nvCxnSpPr>
        <p:spPr>
          <a:xfrm flipV="1">
            <a:off x="4398813" y="4195915"/>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9C42CFD-74F9-7D63-8827-2E7B67C5F06E}"/>
              </a:ext>
            </a:extLst>
          </p:cNvPr>
          <p:cNvCxnSpPr/>
          <p:nvPr/>
        </p:nvCxnSpPr>
        <p:spPr>
          <a:xfrm flipV="1">
            <a:off x="5150106" y="4195915"/>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C3AD02B-33C7-761C-6754-E32891F090CC}"/>
              </a:ext>
            </a:extLst>
          </p:cNvPr>
          <p:cNvCxnSpPr/>
          <p:nvPr/>
        </p:nvCxnSpPr>
        <p:spPr>
          <a:xfrm flipV="1">
            <a:off x="5896866" y="4195915"/>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CECC809-05E0-A795-7FED-71DE746359AE}"/>
              </a:ext>
            </a:extLst>
          </p:cNvPr>
          <p:cNvCxnSpPr/>
          <p:nvPr/>
        </p:nvCxnSpPr>
        <p:spPr>
          <a:xfrm flipV="1">
            <a:off x="6628386" y="4195915"/>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7B43965-E01B-27CD-BDBF-F3808096EAA7}"/>
              </a:ext>
            </a:extLst>
          </p:cNvPr>
          <p:cNvCxnSpPr/>
          <p:nvPr/>
        </p:nvCxnSpPr>
        <p:spPr>
          <a:xfrm flipV="1">
            <a:off x="7405626" y="4195915"/>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2C57D4E-E8E2-DA42-02E8-84CC605550D5}"/>
              </a:ext>
            </a:extLst>
          </p:cNvPr>
          <p:cNvCxnSpPr/>
          <p:nvPr/>
        </p:nvCxnSpPr>
        <p:spPr>
          <a:xfrm flipV="1">
            <a:off x="8167626" y="4195915"/>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A16F147-FFD2-4240-33E4-3A7A4005F497}"/>
              </a:ext>
            </a:extLst>
          </p:cNvPr>
          <p:cNvCxnSpPr/>
          <p:nvPr/>
        </p:nvCxnSpPr>
        <p:spPr>
          <a:xfrm flipV="1">
            <a:off x="4353093" y="5890236"/>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830C1377-CE16-D7B8-574D-B4A264189459}"/>
              </a:ext>
            </a:extLst>
          </p:cNvPr>
          <p:cNvSpPr txBox="1"/>
          <p:nvPr/>
        </p:nvSpPr>
        <p:spPr>
          <a:xfrm>
            <a:off x="7976273" y="3744163"/>
            <a:ext cx="343364" cy="400110"/>
          </a:xfrm>
          <a:prstGeom prst="rect">
            <a:avLst/>
          </a:prstGeom>
          <a:noFill/>
        </p:spPr>
        <p:txBody>
          <a:bodyPr wrap="none" rtlCol="0">
            <a:spAutoFit/>
          </a:bodyPr>
          <a:lstStyle/>
          <a:p>
            <a:r>
              <a:rPr lang="en-US" sz="2000" dirty="0">
                <a:solidFill>
                  <a:srgbClr val="C00000"/>
                </a:solidFill>
              </a:rPr>
              <a:t>H</a:t>
            </a:r>
          </a:p>
        </p:txBody>
      </p:sp>
      <p:sp>
        <p:nvSpPr>
          <p:cNvPr id="86" name="Rectangle 85">
            <a:extLst>
              <a:ext uri="{FF2B5EF4-FFF2-40B4-BE49-F238E27FC236}">
                <a16:creationId xmlns:a16="http://schemas.microsoft.com/office/drawing/2014/main" id="{3586FE3C-B805-D7DB-2250-F3E468178053}"/>
              </a:ext>
            </a:extLst>
          </p:cNvPr>
          <p:cNvSpPr/>
          <p:nvPr/>
        </p:nvSpPr>
        <p:spPr>
          <a:xfrm>
            <a:off x="8539763" y="3699193"/>
            <a:ext cx="745717" cy="475488"/>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87" name="TextBox 86">
            <a:extLst>
              <a:ext uri="{FF2B5EF4-FFF2-40B4-BE49-F238E27FC236}">
                <a16:creationId xmlns:a16="http://schemas.microsoft.com/office/drawing/2014/main" id="{17DA04A4-CF3A-3A24-9353-0CDEF3DE333F}"/>
              </a:ext>
            </a:extLst>
          </p:cNvPr>
          <p:cNvSpPr txBox="1"/>
          <p:nvPr/>
        </p:nvSpPr>
        <p:spPr>
          <a:xfrm>
            <a:off x="8755978" y="3325889"/>
            <a:ext cx="301686" cy="369332"/>
          </a:xfrm>
          <a:prstGeom prst="rect">
            <a:avLst/>
          </a:prstGeom>
          <a:noFill/>
        </p:spPr>
        <p:txBody>
          <a:bodyPr wrap="none" rtlCol="0">
            <a:spAutoFit/>
          </a:bodyPr>
          <a:lstStyle/>
          <a:p>
            <a:r>
              <a:rPr lang="en-US" b="1" dirty="0">
                <a:solidFill>
                  <a:srgbClr val="C00000"/>
                </a:solidFill>
              </a:rPr>
              <a:t>6</a:t>
            </a:r>
          </a:p>
        </p:txBody>
      </p:sp>
      <p:cxnSp>
        <p:nvCxnSpPr>
          <p:cNvPr id="88" name="Straight Arrow Connector 87">
            <a:extLst>
              <a:ext uri="{FF2B5EF4-FFF2-40B4-BE49-F238E27FC236}">
                <a16:creationId xmlns:a16="http://schemas.microsoft.com/office/drawing/2014/main" id="{D9325124-C5A2-B9F4-5C74-EDD39D4E0BA4}"/>
              </a:ext>
            </a:extLst>
          </p:cNvPr>
          <p:cNvCxnSpPr/>
          <p:nvPr/>
        </p:nvCxnSpPr>
        <p:spPr>
          <a:xfrm flipV="1">
            <a:off x="8906821" y="4195915"/>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69A3112-ECF9-FAEF-027E-21BB84A45053}"/>
              </a:ext>
            </a:extLst>
          </p:cNvPr>
          <p:cNvCxnSpPr/>
          <p:nvPr/>
        </p:nvCxnSpPr>
        <p:spPr>
          <a:xfrm flipV="1">
            <a:off x="5115093" y="5890236"/>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83C5FED-5CEE-928C-AE7C-F717D145DC90}"/>
              </a:ext>
            </a:extLst>
          </p:cNvPr>
          <p:cNvCxnSpPr/>
          <p:nvPr/>
        </p:nvCxnSpPr>
        <p:spPr>
          <a:xfrm flipV="1">
            <a:off x="5861853" y="5890236"/>
            <a:ext cx="0" cy="38293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66C6955-199B-A292-CC9F-6C03ECF51BBF}"/>
              </a:ext>
            </a:extLst>
          </p:cNvPr>
          <p:cNvSpPr txBox="1"/>
          <p:nvPr/>
        </p:nvSpPr>
        <p:spPr>
          <a:xfrm>
            <a:off x="8784937" y="3744163"/>
            <a:ext cx="243978" cy="400110"/>
          </a:xfrm>
          <a:prstGeom prst="rect">
            <a:avLst/>
          </a:prstGeom>
          <a:noFill/>
        </p:spPr>
        <p:txBody>
          <a:bodyPr wrap="none" rtlCol="0">
            <a:spAutoFit/>
          </a:bodyPr>
          <a:lstStyle/>
          <a:p>
            <a:r>
              <a:rPr lang="en-US" sz="2000" dirty="0" err="1">
                <a:solidFill>
                  <a:srgbClr val="C00000"/>
                </a:solidFill>
              </a:rPr>
              <a:t>i</a:t>
            </a:r>
            <a:endParaRPr lang="en-US" dirty="0">
              <a:solidFill>
                <a:srgbClr val="C00000"/>
              </a:solidFill>
            </a:endParaRPr>
          </a:p>
        </p:txBody>
      </p:sp>
    </p:spTree>
    <p:extLst>
      <p:ext uri="{BB962C8B-B14F-4D97-AF65-F5344CB8AC3E}">
        <p14:creationId xmlns:p14="http://schemas.microsoft.com/office/powerpoint/2010/main" val="307191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0" presetClass="exit" presetSubtype="0" fill="hold" nodeType="withEffect">
                                  <p:stCondLst>
                                    <p:cond delay="0"/>
                                  </p:stCondLst>
                                  <p:childTnLst>
                                    <p:animEffect transition="out" filter="fade">
                                      <p:cBhvr>
                                        <p:cTn id="64" dur="500"/>
                                        <p:tgtEl>
                                          <p:spTgt spid="78"/>
                                        </p:tgtEl>
                                      </p:cBhvr>
                                    </p:animEffect>
                                    <p:set>
                                      <p:cBhvr>
                                        <p:cTn id="65" dur="1" fill="hold">
                                          <p:stCondLst>
                                            <p:cond delay="499"/>
                                          </p:stCondLst>
                                        </p:cTn>
                                        <p:tgtEl>
                                          <p:spTgt spid="7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80"/>
                                        </p:tgtEl>
                                        <p:attrNameLst>
                                          <p:attrName>style.visibility</p:attrName>
                                        </p:attrNameLst>
                                      </p:cBhvr>
                                      <p:to>
                                        <p:strVal val="visible"/>
                                      </p:to>
                                    </p:set>
                                  </p:childTnLst>
                                </p:cTn>
                              </p:par>
                              <p:par>
                                <p:cTn id="70" presetID="10" presetClass="exit" presetSubtype="0" fill="hold" nodeType="withEffect">
                                  <p:stCondLst>
                                    <p:cond delay="0"/>
                                  </p:stCondLst>
                                  <p:childTnLst>
                                    <p:animEffect transition="out" filter="fade">
                                      <p:cBhvr>
                                        <p:cTn id="71" dur="500"/>
                                        <p:tgtEl>
                                          <p:spTgt spid="79"/>
                                        </p:tgtEl>
                                      </p:cBhvr>
                                    </p:animEffect>
                                    <p:set>
                                      <p:cBhvr>
                                        <p:cTn id="72" dur="1" fill="hold">
                                          <p:stCondLst>
                                            <p:cond delay="499"/>
                                          </p:stCondLst>
                                        </p:cTn>
                                        <p:tgtEl>
                                          <p:spTgt spid="7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0" presetClass="exit" presetSubtype="0" fill="hold" nodeType="withEffect">
                                  <p:stCondLst>
                                    <p:cond delay="0"/>
                                  </p:stCondLst>
                                  <p:childTnLst>
                                    <p:animEffect transition="out" filter="fade">
                                      <p:cBhvr>
                                        <p:cTn id="78" dur="500"/>
                                        <p:tgtEl>
                                          <p:spTgt spid="80"/>
                                        </p:tgtEl>
                                      </p:cBhvr>
                                    </p:animEffect>
                                    <p:set>
                                      <p:cBhvr>
                                        <p:cTn id="79" dur="1" fill="hold">
                                          <p:stCondLst>
                                            <p:cond delay="499"/>
                                          </p:stCondLst>
                                        </p:cTn>
                                        <p:tgtEl>
                                          <p:spTgt spid="8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82"/>
                                        </p:tgtEl>
                                        <p:attrNameLst>
                                          <p:attrName>style.visibility</p:attrName>
                                        </p:attrNameLst>
                                      </p:cBhvr>
                                      <p:to>
                                        <p:strVal val="visible"/>
                                      </p:to>
                                    </p:set>
                                  </p:childTnLst>
                                </p:cTn>
                              </p:par>
                              <p:par>
                                <p:cTn id="84" presetID="10" presetClass="exit" presetSubtype="0" fill="hold" nodeType="withEffect">
                                  <p:stCondLst>
                                    <p:cond delay="0"/>
                                  </p:stCondLst>
                                  <p:childTnLst>
                                    <p:animEffect transition="out" filter="fade">
                                      <p:cBhvr>
                                        <p:cTn id="85" dur="500"/>
                                        <p:tgtEl>
                                          <p:spTgt spid="81"/>
                                        </p:tgtEl>
                                      </p:cBhvr>
                                    </p:animEffect>
                                    <p:set>
                                      <p:cBhvr>
                                        <p:cTn id="86" dur="1" fill="hold">
                                          <p:stCondLst>
                                            <p:cond delay="499"/>
                                          </p:stCondLst>
                                        </p:cTn>
                                        <p:tgtEl>
                                          <p:spTgt spid="8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3"/>
                                        </p:tgtEl>
                                        <p:attrNameLst>
                                          <p:attrName>style.visibility</p:attrName>
                                        </p:attrNameLst>
                                      </p:cBhvr>
                                      <p:to>
                                        <p:strVal val="visible"/>
                                      </p:to>
                                    </p:set>
                                  </p:childTnLst>
                                </p:cTn>
                              </p:par>
                              <p:par>
                                <p:cTn id="91" presetID="10" presetClass="exit" presetSubtype="0" fill="hold" nodeType="withEffect">
                                  <p:stCondLst>
                                    <p:cond delay="0"/>
                                  </p:stCondLst>
                                  <p:childTnLst>
                                    <p:animEffect transition="out" filter="fade">
                                      <p:cBhvr>
                                        <p:cTn id="92" dur="500"/>
                                        <p:tgtEl>
                                          <p:spTgt spid="82"/>
                                        </p:tgtEl>
                                      </p:cBhvr>
                                    </p:animEffect>
                                    <p:set>
                                      <p:cBhvr>
                                        <p:cTn id="93" dur="1" fill="hold">
                                          <p:stCondLst>
                                            <p:cond delay="499"/>
                                          </p:stCondLst>
                                        </p:cTn>
                                        <p:tgtEl>
                                          <p:spTgt spid="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1"/>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2"/>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7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8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5"/>
                                        </p:tgtEl>
                                        <p:attrNameLst>
                                          <p:attrName>style.visibility</p:attrName>
                                        </p:attrNameLst>
                                      </p:cBhvr>
                                      <p:to>
                                        <p:strVal val="visible"/>
                                      </p:to>
                                    </p:set>
                                  </p:childTnLst>
                                </p:cTn>
                              </p:par>
                              <p:par>
                                <p:cTn id="124" presetID="10" presetClass="exit" presetSubtype="0" fill="hold" grpId="1" nodeType="withEffect">
                                  <p:stCondLst>
                                    <p:cond delay="0"/>
                                  </p:stCondLst>
                                  <p:childTnLst>
                                    <p:animEffect transition="out" filter="fade">
                                      <p:cBhvr>
                                        <p:cTn id="125" dur="500"/>
                                        <p:tgtEl>
                                          <p:spTgt spid="11"/>
                                        </p:tgtEl>
                                      </p:cBhvr>
                                    </p:animEffect>
                                    <p:set>
                                      <p:cBhvr>
                                        <p:cTn id="126" dur="1" fill="hold">
                                          <p:stCondLst>
                                            <p:cond delay="499"/>
                                          </p:stCondLst>
                                        </p:cTn>
                                        <p:tgtEl>
                                          <p:spTgt spid="1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nodeType="clickEffect">
                                  <p:stCondLst>
                                    <p:cond delay="0"/>
                                  </p:stCondLst>
                                  <p:childTnLst>
                                    <p:animEffect transition="out" filter="fade">
                                      <p:cBhvr>
                                        <p:cTn id="130" dur="500"/>
                                        <p:tgtEl>
                                          <p:spTgt spid="84"/>
                                        </p:tgtEl>
                                      </p:cBhvr>
                                    </p:animEffect>
                                    <p:set>
                                      <p:cBhvr>
                                        <p:cTn id="131" dur="1" fill="hold">
                                          <p:stCondLst>
                                            <p:cond delay="499"/>
                                          </p:stCondLst>
                                        </p:cTn>
                                        <p:tgtEl>
                                          <p:spTgt spid="84"/>
                                        </p:tgtEl>
                                        <p:attrNameLst>
                                          <p:attrName>style.visibility</p:attrName>
                                        </p:attrNameLst>
                                      </p:cBhvr>
                                      <p:to>
                                        <p:strVal val="hidden"/>
                                      </p:to>
                                    </p:set>
                                  </p:childTnLst>
                                </p:cTn>
                              </p:par>
                              <p:par>
                                <p:cTn id="132" presetID="1" presetClass="entr" presetSubtype="0" fill="hold" nodeType="withEffect">
                                  <p:stCondLst>
                                    <p:cond delay="0"/>
                                  </p:stCondLst>
                                  <p:childTnLst>
                                    <p:set>
                                      <p:cBhvr>
                                        <p:cTn id="133" dur="1" fill="hold">
                                          <p:stCondLst>
                                            <p:cond delay="0"/>
                                          </p:stCondLst>
                                        </p:cTn>
                                        <p:tgtEl>
                                          <p:spTgt spid="8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87"/>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88"/>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91"/>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childTnLst>
                                </p:cTn>
                              </p:par>
                              <p:par>
                                <p:cTn id="144" presetID="10" presetClass="exit" presetSubtype="0" fill="hold" nodeType="withEffect">
                                  <p:stCondLst>
                                    <p:cond delay="0"/>
                                  </p:stCondLst>
                                  <p:childTnLst>
                                    <p:animEffect transition="out" filter="fade">
                                      <p:cBhvr>
                                        <p:cTn id="145" dur="500"/>
                                        <p:tgtEl>
                                          <p:spTgt spid="83"/>
                                        </p:tgtEl>
                                      </p:cBhvr>
                                    </p:animEffect>
                                    <p:set>
                                      <p:cBhvr>
                                        <p:cTn id="146" dur="1" fill="hold">
                                          <p:stCondLst>
                                            <p:cond delay="499"/>
                                          </p:stCondLst>
                                        </p:cTn>
                                        <p:tgtEl>
                                          <p:spTgt spid="83"/>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nodeType="clickEffect">
                                  <p:stCondLst>
                                    <p:cond delay="0"/>
                                  </p:stCondLst>
                                  <p:childTnLst>
                                    <p:animEffect transition="out" filter="fade">
                                      <p:cBhvr>
                                        <p:cTn id="150" dur="500"/>
                                        <p:tgtEl>
                                          <p:spTgt spid="89"/>
                                        </p:tgtEl>
                                      </p:cBhvr>
                                    </p:animEffect>
                                    <p:set>
                                      <p:cBhvr>
                                        <p:cTn id="151" dur="1" fill="hold">
                                          <p:stCondLst>
                                            <p:cond delay="499"/>
                                          </p:stCondLst>
                                        </p:cTn>
                                        <p:tgtEl>
                                          <p:spTgt spid="89"/>
                                        </p:tgtEl>
                                        <p:attrNameLst>
                                          <p:attrName>style.visibility</p:attrName>
                                        </p:attrNameLst>
                                      </p:cBhvr>
                                      <p:to>
                                        <p:strVal val="hidden"/>
                                      </p:to>
                                    </p:set>
                                  </p:childTnLst>
                                </p:cTn>
                              </p:par>
                              <p:par>
                                <p:cTn id="152" presetID="1" presetClass="entr" presetSubtype="0" fill="hold" nodeType="withEffect">
                                  <p:stCondLst>
                                    <p:cond delay="0"/>
                                  </p:stCondLst>
                                  <p:childTnLst>
                                    <p:set>
                                      <p:cBhvr>
                                        <p:cTn id="153" dur="1" fill="hold">
                                          <p:stCondLst>
                                            <p:cond delay="0"/>
                                          </p:stCondLst>
                                        </p:cTn>
                                        <p:tgtEl>
                                          <p:spTgt spid="90"/>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nodeType="clickEffect">
                                  <p:stCondLst>
                                    <p:cond delay="0"/>
                                  </p:stCondLst>
                                  <p:childTnLst>
                                    <p:animEffect transition="out" filter="fade">
                                      <p:cBhvr>
                                        <p:cTn id="157" dur="500"/>
                                        <p:tgtEl>
                                          <p:spTgt spid="88"/>
                                        </p:tgtEl>
                                      </p:cBhvr>
                                    </p:animEffect>
                                    <p:set>
                                      <p:cBhvr>
                                        <p:cTn id="158"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1" grpId="1"/>
      <p:bldP spid="12" grpId="0"/>
      <p:bldP spid="13" grpId="0"/>
      <p:bldP spid="14" grpId="0"/>
      <p:bldP spid="61" grpId="0"/>
      <p:bldP spid="62" grpId="0"/>
      <p:bldP spid="63" grpId="0"/>
      <p:bldP spid="65" grpId="0"/>
      <p:bldP spid="66" grpId="0"/>
      <p:bldP spid="68" grpId="0"/>
      <p:bldP spid="69" grpId="0"/>
      <p:bldP spid="70" grpId="0"/>
      <p:bldP spid="71" grpId="0"/>
      <p:bldP spid="72" grpId="0"/>
      <p:bldP spid="73" grpId="0"/>
      <p:bldP spid="74" grpId="0"/>
      <p:bldP spid="76" grpId="0"/>
      <p:bldP spid="77" grpId="0"/>
      <p:bldP spid="85" grpId="0"/>
      <p:bldP spid="86" grpId="0" animBg="1"/>
      <p:bldP spid="87" grpId="0"/>
      <p:bldP spid="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Introduction of Data Structures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IN" b="1" dirty="0">
              <a:solidFill>
                <a:schemeClr val="accent6"/>
              </a:solidFill>
            </a:endParaRPr>
          </a:p>
          <a:p>
            <a:endParaRPr lang="en-IN" b="1" dirty="0">
              <a:solidFill>
                <a:schemeClr val="accent6"/>
              </a:solidFill>
            </a:endParaRPr>
          </a:p>
          <a:p>
            <a:endParaRPr lang="en-IN" b="1" dirty="0">
              <a:solidFill>
                <a:schemeClr val="accent6"/>
              </a:solidFill>
            </a:endParaRPr>
          </a:p>
          <a:p>
            <a:endParaRPr lang="en-IN" b="1" dirty="0">
              <a:solidFill>
                <a:schemeClr val="accent6"/>
              </a:solidFill>
            </a:endParaRPr>
          </a:p>
          <a:p>
            <a:endParaRPr lang="en-IN" b="1" dirty="0">
              <a:solidFill>
                <a:schemeClr val="accent6"/>
              </a:solidFill>
            </a:endParaRPr>
          </a:p>
          <a:p>
            <a:endParaRPr lang="en-IN" b="1" dirty="0">
              <a:solidFill>
                <a:schemeClr val="accent6"/>
              </a:solidFill>
            </a:endParaRPr>
          </a:p>
          <a:p>
            <a:endParaRPr lang="en-IN" b="1" dirty="0">
              <a:solidFill>
                <a:schemeClr val="accent6"/>
              </a:solidFill>
            </a:endParaRPr>
          </a:p>
          <a:p>
            <a:endParaRPr lang="en-IN" b="1" dirty="0">
              <a:solidFill>
                <a:schemeClr val="accent6"/>
              </a:solidFill>
            </a:endParaRPr>
          </a:p>
        </p:txBody>
      </p:sp>
      <p:pic>
        <p:nvPicPr>
          <p:cNvPr id="5" name="Picture 4">
            <a:extLst>
              <a:ext uri="{FF2B5EF4-FFF2-40B4-BE49-F238E27FC236}">
                <a16:creationId xmlns:a16="http://schemas.microsoft.com/office/drawing/2014/main" id="{81B2F4C0-6835-0553-28B0-0546FFBFB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673" y="1189480"/>
            <a:ext cx="5448160" cy="3832221"/>
          </a:xfrm>
          <a:prstGeom prst="rect">
            <a:avLst/>
          </a:prstGeom>
        </p:spPr>
      </p:pic>
      <p:pic>
        <p:nvPicPr>
          <p:cNvPr id="7" name="Picture 6">
            <a:extLst>
              <a:ext uri="{FF2B5EF4-FFF2-40B4-BE49-F238E27FC236}">
                <a16:creationId xmlns:a16="http://schemas.microsoft.com/office/drawing/2014/main" id="{ECA8E336-4F95-EF41-AF3A-602E14A09FA6}"/>
              </a:ext>
            </a:extLst>
          </p:cNvPr>
          <p:cNvPicPr>
            <a:picLocks noChangeAspect="1"/>
          </p:cNvPicPr>
          <p:nvPr/>
        </p:nvPicPr>
        <p:blipFill rotWithShape="1">
          <a:blip r:embed="rId3">
            <a:extLst>
              <a:ext uri="{28A0092B-C50C-407E-A947-70E740481C1C}">
                <a14:useLocalDpi xmlns:a14="http://schemas.microsoft.com/office/drawing/2010/main" val="0"/>
              </a:ext>
            </a:extLst>
          </a:blip>
          <a:srcRect l="20546" t="21061" r="8634" b="13593"/>
          <a:stretch/>
        </p:blipFill>
        <p:spPr>
          <a:xfrm>
            <a:off x="116188" y="1214202"/>
            <a:ext cx="5448160" cy="3832221"/>
          </a:xfrm>
          <a:prstGeom prst="rect">
            <a:avLst/>
          </a:prstGeom>
        </p:spPr>
      </p:pic>
      <p:sp>
        <p:nvSpPr>
          <p:cNvPr id="8" name="Arrow: Right 7">
            <a:extLst>
              <a:ext uri="{FF2B5EF4-FFF2-40B4-BE49-F238E27FC236}">
                <a16:creationId xmlns:a16="http://schemas.microsoft.com/office/drawing/2014/main" id="{2309378C-F09F-D3DC-0F4D-8ECF4F4AA847}"/>
              </a:ext>
            </a:extLst>
          </p:cNvPr>
          <p:cNvSpPr/>
          <p:nvPr/>
        </p:nvSpPr>
        <p:spPr>
          <a:xfrm>
            <a:off x="5639298" y="2897964"/>
            <a:ext cx="900000" cy="464695"/>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D52AA79-9655-93AA-E5B0-362B470F5411}"/>
              </a:ext>
            </a:extLst>
          </p:cNvPr>
          <p:cNvSpPr txBox="1"/>
          <p:nvPr/>
        </p:nvSpPr>
        <p:spPr>
          <a:xfrm>
            <a:off x="198359" y="5263810"/>
            <a:ext cx="5283819" cy="461665"/>
          </a:xfrm>
          <a:prstGeom prst="rect">
            <a:avLst/>
          </a:prstGeom>
          <a:noFill/>
        </p:spPr>
        <p:txBody>
          <a:bodyPr wrap="none" rtlCol="0">
            <a:spAutoFit/>
          </a:bodyPr>
          <a:lstStyle/>
          <a:p>
            <a:r>
              <a:rPr lang="en-IN" sz="2400" dirty="0">
                <a:solidFill>
                  <a:srgbClr val="C00000"/>
                </a:solidFill>
              </a:rPr>
              <a:t>Arrangement of Books without any Criteria</a:t>
            </a:r>
          </a:p>
        </p:txBody>
      </p:sp>
      <p:sp>
        <p:nvSpPr>
          <p:cNvPr id="10" name="TextBox 9">
            <a:extLst>
              <a:ext uri="{FF2B5EF4-FFF2-40B4-BE49-F238E27FC236}">
                <a16:creationId xmlns:a16="http://schemas.microsoft.com/office/drawing/2014/main" id="{47A2D01E-25B0-0E59-DA4D-FAB032879FBB}"/>
              </a:ext>
            </a:extLst>
          </p:cNvPr>
          <p:cNvSpPr txBox="1"/>
          <p:nvPr/>
        </p:nvSpPr>
        <p:spPr>
          <a:xfrm>
            <a:off x="6670226" y="5263810"/>
            <a:ext cx="5303055" cy="461665"/>
          </a:xfrm>
          <a:prstGeom prst="rect">
            <a:avLst/>
          </a:prstGeom>
          <a:noFill/>
        </p:spPr>
        <p:txBody>
          <a:bodyPr wrap="none" rtlCol="0">
            <a:spAutoFit/>
          </a:bodyPr>
          <a:lstStyle/>
          <a:p>
            <a:r>
              <a:rPr lang="en-IN" sz="2400" dirty="0">
                <a:solidFill>
                  <a:srgbClr val="C00000"/>
                </a:solidFill>
              </a:rPr>
              <a:t>Arrangement of Books with certain criteria</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4"/>
            </a:pPr>
            <a:r>
              <a:rPr lang="en-IN" b="1" dirty="0">
                <a:solidFill>
                  <a:srgbClr val="C00000"/>
                </a:solidFill>
              </a:rPr>
              <a:t>String Append Operation (Cont.)</a:t>
            </a:r>
          </a:p>
          <a:p>
            <a:pPr marL="0" indent="0">
              <a:spcAft>
                <a:spcPts val="1200"/>
              </a:spcAft>
              <a:buNone/>
            </a:pPr>
            <a:r>
              <a:rPr lang="en-IN" b="1" dirty="0"/>
              <a:t>Algorithm: STRAPPEND(s1, s2)</a:t>
            </a:r>
          </a:p>
          <a:p>
            <a:pPr marL="0" indent="0">
              <a:spcBef>
                <a:spcPts val="0"/>
              </a:spcBef>
              <a:buNone/>
            </a:pPr>
            <a:r>
              <a:rPr lang="en-IN" b="1" dirty="0"/>
              <a:t>Step 1:</a:t>
            </a:r>
            <a:r>
              <a:rPr lang="en-IN" dirty="0"/>
              <a:t>[Initialization]</a:t>
            </a:r>
          </a:p>
          <a:p>
            <a:pPr marL="877887" lvl="2" indent="0">
              <a:spcBef>
                <a:spcPts val="0"/>
              </a:spcBef>
              <a:buNone/>
            </a:pPr>
            <a:r>
              <a:rPr lang="en-IN" sz="2400" dirty="0" err="1"/>
              <a:t>i</a:t>
            </a:r>
            <a:r>
              <a:rPr lang="en-IN" sz="2400" dirty="0"/>
              <a:t> ← 0 </a:t>
            </a:r>
          </a:p>
          <a:p>
            <a:pPr marL="877887" lvl="2" indent="0">
              <a:spcBef>
                <a:spcPts val="0"/>
              </a:spcBef>
              <a:buNone/>
            </a:pPr>
            <a:r>
              <a:rPr lang="en-IN" sz="2400" dirty="0"/>
              <a:t>j ← 0</a:t>
            </a:r>
          </a:p>
          <a:p>
            <a:pPr marL="0" indent="0">
              <a:spcBef>
                <a:spcPts val="300"/>
              </a:spcBef>
              <a:buNone/>
            </a:pPr>
            <a:r>
              <a:rPr lang="en-IN" b="1" dirty="0"/>
              <a:t>Step 2:</a:t>
            </a:r>
            <a:r>
              <a:rPr lang="en-IN" dirty="0"/>
              <a:t>[To reach at end of string s1]</a:t>
            </a:r>
          </a:p>
          <a:p>
            <a:pPr marL="877887" lvl="2" indent="0">
              <a:spcBef>
                <a:spcPts val="300"/>
              </a:spcBef>
              <a:buNone/>
            </a:pPr>
            <a:r>
              <a:rPr lang="en-IN" sz="2400" dirty="0"/>
              <a:t>repeat </a:t>
            </a:r>
            <a:r>
              <a:rPr lang="en-IN" sz="2400" dirty="0">
                <a:solidFill>
                  <a:srgbClr val="1D6FA9"/>
                </a:solidFill>
              </a:rPr>
              <a:t>while</a:t>
            </a:r>
            <a:r>
              <a:rPr lang="en-IN" sz="2400" dirty="0"/>
              <a:t>(</a:t>
            </a:r>
            <a:r>
              <a:rPr lang="en-IN" sz="2400" dirty="0">
                <a:solidFill>
                  <a:srgbClr val="C00000"/>
                </a:solidFill>
              </a:rPr>
              <a:t>s1[ </a:t>
            </a:r>
            <a:r>
              <a:rPr lang="en-IN" sz="2400" dirty="0" err="1">
                <a:solidFill>
                  <a:srgbClr val="C00000"/>
                </a:solidFill>
              </a:rPr>
              <a:t>i</a:t>
            </a:r>
            <a:r>
              <a:rPr lang="en-IN" sz="2400" dirty="0">
                <a:solidFill>
                  <a:srgbClr val="C00000"/>
                </a:solidFill>
              </a:rPr>
              <a:t> ] &lt;&gt; NULL</a:t>
            </a:r>
            <a:r>
              <a:rPr lang="en-IN" sz="2400" dirty="0"/>
              <a:t>)</a:t>
            </a:r>
          </a:p>
          <a:p>
            <a:pPr marL="1335087" lvl="3" indent="0">
              <a:spcBef>
                <a:spcPts val="300"/>
              </a:spcBef>
              <a:buNone/>
            </a:pPr>
            <a:r>
              <a:rPr lang="en-IN" sz="2400" dirty="0" err="1">
                <a:solidFill>
                  <a:srgbClr val="1D6FA9"/>
                </a:solidFill>
              </a:rPr>
              <a:t>i</a:t>
            </a:r>
            <a:r>
              <a:rPr lang="en-IN" sz="2400" dirty="0">
                <a:solidFill>
                  <a:srgbClr val="1D6FA9"/>
                </a:solidFill>
              </a:rPr>
              <a:t> ← i+1 </a:t>
            </a:r>
          </a:p>
          <a:p>
            <a:pPr marL="0" indent="0">
              <a:spcBef>
                <a:spcPts val="300"/>
              </a:spcBef>
              <a:buNone/>
            </a:pPr>
            <a:r>
              <a:rPr lang="en-IN" b="1" dirty="0"/>
              <a:t>Step 3:</a:t>
            </a:r>
            <a:r>
              <a:rPr lang="en-IN" dirty="0"/>
              <a:t>[Append string s2 to s1]</a:t>
            </a:r>
          </a:p>
          <a:p>
            <a:pPr marL="914400" indent="0">
              <a:buNone/>
            </a:pPr>
            <a:r>
              <a:rPr lang="en-IN" dirty="0"/>
              <a:t>repeat </a:t>
            </a:r>
            <a:r>
              <a:rPr lang="en-IN" dirty="0">
                <a:solidFill>
                  <a:srgbClr val="1D6FA9"/>
                </a:solidFill>
              </a:rPr>
              <a:t>while</a:t>
            </a:r>
            <a:r>
              <a:rPr lang="en-IN" dirty="0"/>
              <a:t>(</a:t>
            </a:r>
            <a:r>
              <a:rPr lang="en-IN" dirty="0">
                <a:solidFill>
                  <a:srgbClr val="C00000"/>
                </a:solidFill>
              </a:rPr>
              <a:t>s2[ j ] &lt;&gt; NULL</a:t>
            </a:r>
            <a:r>
              <a:rPr lang="en-IN" dirty="0"/>
              <a:t>)</a:t>
            </a:r>
          </a:p>
          <a:p>
            <a:pPr marL="1371600" indent="0">
              <a:spcBef>
                <a:spcPts val="300"/>
              </a:spcBef>
              <a:buNone/>
            </a:pPr>
            <a:r>
              <a:rPr lang="en-IN" dirty="0">
                <a:solidFill>
                  <a:srgbClr val="1D6FA9"/>
                </a:solidFill>
              </a:rPr>
              <a:t>s1[ </a:t>
            </a:r>
            <a:r>
              <a:rPr lang="en-IN" dirty="0" err="1">
                <a:solidFill>
                  <a:srgbClr val="1D6FA9"/>
                </a:solidFill>
              </a:rPr>
              <a:t>i</a:t>
            </a:r>
            <a:r>
              <a:rPr lang="en-IN" dirty="0">
                <a:solidFill>
                  <a:srgbClr val="1D6FA9"/>
                </a:solidFill>
              </a:rPr>
              <a:t> ] ←  s2[ j ]</a:t>
            </a:r>
          </a:p>
          <a:p>
            <a:pPr marL="1371600" indent="0">
              <a:spcBef>
                <a:spcPts val="300"/>
              </a:spcBef>
              <a:buNone/>
            </a:pPr>
            <a:r>
              <a:rPr lang="en-IN" dirty="0" err="1"/>
              <a:t>i</a:t>
            </a:r>
            <a:r>
              <a:rPr lang="en-IN" dirty="0"/>
              <a:t> ← i+1 </a:t>
            </a:r>
          </a:p>
          <a:p>
            <a:pPr marL="1371600" indent="0">
              <a:spcBef>
                <a:spcPts val="300"/>
              </a:spcBef>
              <a:buNone/>
            </a:pPr>
            <a:r>
              <a:rPr lang="en-IN" dirty="0"/>
              <a:t>j ← j+1</a:t>
            </a:r>
          </a:p>
        </p:txBody>
      </p:sp>
      <p:sp>
        <p:nvSpPr>
          <p:cNvPr id="4" name="TextBox 3"/>
          <p:cNvSpPr txBox="1"/>
          <p:nvPr/>
        </p:nvSpPr>
        <p:spPr>
          <a:xfrm>
            <a:off x="5362759" y="1769399"/>
            <a:ext cx="5714980" cy="1608133"/>
          </a:xfrm>
          <a:prstGeom prst="rect">
            <a:avLst/>
          </a:prstGeom>
          <a:noFill/>
        </p:spPr>
        <p:txBody>
          <a:bodyPr wrap="square" rtlCol="0">
            <a:spAutoFit/>
          </a:bodyPr>
          <a:lstStyle/>
          <a:p>
            <a:pPr algn="just"/>
            <a:r>
              <a:rPr lang="en-IN" sz="2400" b="1" dirty="0"/>
              <a:t>Step 4 :</a:t>
            </a:r>
            <a:r>
              <a:rPr lang="en-IN" sz="2400" dirty="0"/>
              <a:t>[Display resultant string]</a:t>
            </a:r>
          </a:p>
          <a:p>
            <a:pPr lvl="2" algn="just"/>
            <a:r>
              <a:rPr lang="en-IN" sz="2400" dirty="0"/>
              <a:t>Write(</a:t>
            </a:r>
            <a:r>
              <a:rPr lang="en-IN" sz="2400" b="1" dirty="0">
                <a:solidFill>
                  <a:srgbClr val="C00000"/>
                </a:solidFill>
              </a:rPr>
              <a:t>s1</a:t>
            </a:r>
            <a:r>
              <a:rPr lang="en-IN" sz="2400" dirty="0"/>
              <a:t>)</a:t>
            </a:r>
          </a:p>
          <a:p>
            <a:pPr algn="just">
              <a:lnSpc>
                <a:spcPct val="90000"/>
              </a:lnSpc>
              <a:spcBef>
                <a:spcPts val="300"/>
              </a:spcBef>
            </a:pPr>
            <a:r>
              <a:rPr lang="en-IN" sz="2400" b="1" dirty="0"/>
              <a:t>Step 5 :</a:t>
            </a:r>
            <a:r>
              <a:rPr lang="en-IN" sz="2400" dirty="0"/>
              <a:t>[finished]</a:t>
            </a:r>
          </a:p>
          <a:p>
            <a:pPr lvl="2" algn="just"/>
            <a:r>
              <a:rPr lang="en-IN" sz="2400" dirty="0"/>
              <a:t>Exit</a:t>
            </a:r>
            <a:endParaRPr lang="en-US" dirty="0"/>
          </a:p>
        </p:txBody>
      </p:sp>
    </p:spTree>
    <p:extLst>
      <p:ext uri="{BB962C8B-B14F-4D97-AF65-F5344CB8AC3E}">
        <p14:creationId xmlns:p14="http://schemas.microsoft.com/office/powerpoint/2010/main" val="37580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4"/>
            </a:pPr>
            <a:r>
              <a:rPr lang="en-IN" b="1" dirty="0">
                <a:solidFill>
                  <a:srgbClr val="C00000"/>
                </a:solidFill>
              </a:rPr>
              <a:t>String Append Operation (Cont.) </a:t>
            </a:r>
          </a:p>
          <a:p>
            <a:pPr marL="0" indent="0">
              <a:buNone/>
            </a:pPr>
            <a:r>
              <a:rPr lang="en-IN" b="1" dirty="0"/>
              <a:t>Program: </a:t>
            </a:r>
          </a:p>
          <a:p>
            <a:pPr marL="0" indent="0">
              <a:spcBef>
                <a:spcPts val="300"/>
              </a:spcBef>
              <a:buNone/>
            </a:pPr>
            <a:r>
              <a:rPr lang="en-IN" dirty="0"/>
              <a:t>#include&lt;</a:t>
            </a:r>
            <a:r>
              <a:rPr lang="en-IN" dirty="0" err="1"/>
              <a:t>stdio.h</a:t>
            </a:r>
            <a:r>
              <a:rPr lang="en-IN" dirty="0"/>
              <a:t>&gt;</a:t>
            </a:r>
          </a:p>
          <a:p>
            <a:pPr marL="0" indent="0">
              <a:spcBef>
                <a:spcPts val="600"/>
              </a:spcBef>
              <a:buNone/>
            </a:pPr>
            <a:r>
              <a:rPr lang="en-IN" dirty="0"/>
              <a:t>void  STRAPPEND(char  *, char  *);</a:t>
            </a:r>
          </a:p>
          <a:p>
            <a:pPr marL="0" indent="0">
              <a:spcBef>
                <a:spcPts val="600"/>
              </a:spcBef>
              <a:buNone/>
            </a:pPr>
            <a:r>
              <a:rPr lang="en-IN" dirty="0"/>
              <a:t>void main()</a:t>
            </a:r>
          </a:p>
          <a:p>
            <a:pPr marL="0" indent="0">
              <a:spcBef>
                <a:spcPts val="600"/>
              </a:spcBef>
              <a:buNone/>
            </a:pPr>
            <a:r>
              <a:rPr lang="en-IN" dirty="0"/>
              <a:t>{</a:t>
            </a:r>
          </a:p>
          <a:p>
            <a:pPr marL="457200" indent="0">
              <a:spcBef>
                <a:spcPts val="300"/>
              </a:spcBef>
              <a:buNone/>
            </a:pPr>
            <a:r>
              <a:rPr lang="en-IN" dirty="0"/>
              <a:t>char  s1[20], s2[20];</a:t>
            </a:r>
          </a:p>
          <a:p>
            <a:pPr marL="457200" indent="0">
              <a:spcBef>
                <a:spcPts val="300"/>
              </a:spcBef>
              <a:buNone/>
            </a:pPr>
            <a:r>
              <a:rPr lang="en-US" dirty="0" err="1"/>
              <a:t>printf</a:t>
            </a:r>
            <a:r>
              <a:rPr lang="en-US" dirty="0"/>
              <a:t>(“\</a:t>
            </a:r>
            <a:r>
              <a:rPr lang="en-US" dirty="0" err="1"/>
              <a:t>nEnter</a:t>
            </a:r>
            <a:r>
              <a:rPr lang="en-US" dirty="0"/>
              <a:t> 1st string:”);</a:t>
            </a:r>
          </a:p>
          <a:p>
            <a:pPr marL="457200" indent="0">
              <a:spcBef>
                <a:spcPts val="300"/>
              </a:spcBef>
              <a:buNone/>
            </a:pPr>
            <a:r>
              <a:rPr lang="en-US" dirty="0"/>
              <a:t>gets(</a:t>
            </a:r>
            <a:r>
              <a:rPr lang="en-US" dirty="0">
                <a:solidFill>
                  <a:srgbClr val="1D6FA9"/>
                </a:solidFill>
              </a:rPr>
              <a:t>s1</a:t>
            </a:r>
            <a:r>
              <a:rPr lang="en-US" dirty="0"/>
              <a:t>);</a:t>
            </a:r>
          </a:p>
          <a:p>
            <a:pPr marL="457200" indent="0">
              <a:spcBef>
                <a:spcPts val="300"/>
              </a:spcBef>
              <a:buNone/>
            </a:pPr>
            <a:r>
              <a:rPr lang="en-US" dirty="0" err="1"/>
              <a:t>printf</a:t>
            </a:r>
            <a:r>
              <a:rPr lang="en-US" dirty="0"/>
              <a:t>(“\</a:t>
            </a:r>
            <a:r>
              <a:rPr lang="en-US" dirty="0" err="1"/>
              <a:t>nEnter</a:t>
            </a:r>
            <a:r>
              <a:rPr lang="en-US" dirty="0"/>
              <a:t> 2nd string:”);</a:t>
            </a:r>
          </a:p>
          <a:p>
            <a:pPr marL="457200" indent="0">
              <a:spcBef>
                <a:spcPts val="300"/>
              </a:spcBef>
              <a:buNone/>
            </a:pPr>
            <a:r>
              <a:rPr lang="en-US" dirty="0"/>
              <a:t>gets(</a:t>
            </a:r>
            <a:r>
              <a:rPr lang="en-US" dirty="0">
                <a:solidFill>
                  <a:srgbClr val="1D6FA9"/>
                </a:solidFill>
              </a:rPr>
              <a:t>s2</a:t>
            </a:r>
            <a:r>
              <a:rPr lang="en-US" dirty="0"/>
              <a:t>);</a:t>
            </a:r>
          </a:p>
          <a:p>
            <a:pPr marL="457200" indent="0">
              <a:spcBef>
                <a:spcPts val="300"/>
              </a:spcBef>
              <a:buNone/>
            </a:pPr>
            <a:r>
              <a:rPr lang="en-IN" dirty="0">
                <a:solidFill>
                  <a:srgbClr val="1D6FA9"/>
                </a:solidFill>
              </a:rPr>
              <a:t>STRAPPEND(</a:t>
            </a:r>
            <a:r>
              <a:rPr lang="en-IN" dirty="0">
                <a:solidFill>
                  <a:srgbClr val="C00000"/>
                </a:solidFill>
              </a:rPr>
              <a:t>s1, s2</a:t>
            </a:r>
            <a:r>
              <a:rPr lang="en-IN" dirty="0">
                <a:solidFill>
                  <a:srgbClr val="1D6FA9"/>
                </a:solidFill>
              </a:rPr>
              <a:t>); </a:t>
            </a:r>
          </a:p>
          <a:p>
            <a:pPr marL="457200" indent="0">
              <a:spcBef>
                <a:spcPts val="300"/>
              </a:spcBef>
              <a:buNone/>
            </a:pPr>
            <a:r>
              <a:rPr lang="en-IN" dirty="0" err="1"/>
              <a:t>printf</a:t>
            </a:r>
            <a:r>
              <a:rPr lang="en-IN" dirty="0"/>
              <a:t>(“\n Display resultant string: ”);</a:t>
            </a:r>
          </a:p>
          <a:p>
            <a:pPr marL="457200" indent="0">
              <a:spcBef>
                <a:spcPts val="300"/>
              </a:spcBef>
              <a:buNone/>
            </a:pPr>
            <a:r>
              <a:rPr lang="en-IN" dirty="0"/>
              <a:t>puts(</a:t>
            </a:r>
            <a:r>
              <a:rPr lang="en-IN" b="1" dirty="0">
                <a:solidFill>
                  <a:srgbClr val="C00000"/>
                </a:solidFill>
              </a:rPr>
              <a:t>s1</a:t>
            </a:r>
            <a:r>
              <a:rPr lang="en-IN" dirty="0"/>
              <a:t>); </a:t>
            </a:r>
          </a:p>
          <a:p>
            <a:pPr marL="0" indent="0">
              <a:spcBef>
                <a:spcPts val="300"/>
              </a:spcBef>
              <a:buNone/>
            </a:pPr>
            <a:r>
              <a:rPr lang="en-IN" dirty="0"/>
              <a:t>}</a:t>
            </a:r>
          </a:p>
        </p:txBody>
      </p:sp>
      <p:sp>
        <p:nvSpPr>
          <p:cNvPr id="6" name="TextBox 5"/>
          <p:cNvSpPr txBox="1"/>
          <p:nvPr/>
        </p:nvSpPr>
        <p:spPr>
          <a:xfrm>
            <a:off x="5900393" y="863445"/>
            <a:ext cx="5871882" cy="5016758"/>
          </a:xfrm>
          <a:prstGeom prst="rect">
            <a:avLst/>
          </a:prstGeom>
          <a:noFill/>
        </p:spPr>
        <p:txBody>
          <a:bodyPr wrap="square" rtlCol="0">
            <a:spAutoFit/>
          </a:bodyPr>
          <a:lstStyle/>
          <a:p>
            <a:pPr>
              <a:lnSpc>
                <a:spcPts val="2700"/>
              </a:lnSpc>
            </a:pPr>
            <a:r>
              <a:rPr lang="en-IN" sz="2400" dirty="0">
                <a:solidFill>
                  <a:srgbClr val="1D6FA9"/>
                </a:solidFill>
              </a:rPr>
              <a:t>void STRAPPEND </a:t>
            </a:r>
            <a:r>
              <a:rPr lang="en-US" sz="2400" dirty="0">
                <a:solidFill>
                  <a:srgbClr val="1D6FA9"/>
                </a:solidFill>
              </a:rPr>
              <a:t>(</a:t>
            </a:r>
            <a:r>
              <a:rPr lang="en-IN" sz="2400" dirty="0">
                <a:solidFill>
                  <a:srgbClr val="1D6FA9"/>
                </a:solidFill>
              </a:rPr>
              <a:t>char </a:t>
            </a:r>
            <a:r>
              <a:rPr lang="en-IN" sz="2400" dirty="0">
                <a:solidFill>
                  <a:srgbClr val="C00000"/>
                </a:solidFill>
              </a:rPr>
              <a:t>*s1</a:t>
            </a:r>
            <a:r>
              <a:rPr lang="en-IN" sz="2400" dirty="0">
                <a:solidFill>
                  <a:srgbClr val="1D6FA9"/>
                </a:solidFill>
              </a:rPr>
              <a:t>, char  </a:t>
            </a:r>
            <a:r>
              <a:rPr lang="en-IN" sz="2400" dirty="0">
                <a:solidFill>
                  <a:srgbClr val="C00000"/>
                </a:solidFill>
              </a:rPr>
              <a:t>*s2</a:t>
            </a:r>
            <a:r>
              <a:rPr lang="en-US" sz="2400" dirty="0">
                <a:solidFill>
                  <a:srgbClr val="1D6FA9"/>
                </a:solidFill>
              </a:rPr>
              <a:t>)</a:t>
            </a:r>
            <a:r>
              <a:rPr lang="en-US" sz="2400" dirty="0">
                <a:solidFill>
                  <a:srgbClr val="0070C0"/>
                </a:solidFill>
              </a:rPr>
              <a:t> </a:t>
            </a:r>
            <a:endParaRPr lang="en-IN" sz="2400" dirty="0">
              <a:solidFill>
                <a:srgbClr val="0070C0"/>
              </a:solidFill>
            </a:endParaRPr>
          </a:p>
          <a:p>
            <a:pPr algn="just">
              <a:lnSpc>
                <a:spcPts val="2700"/>
              </a:lnSpc>
            </a:pPr>
            <a:r>
              <a:rPr lang="en-US" sz="2400" dirty="0"/>
              <a:t>{</a:t>
            </a:r>
          </a:p>
          <a:p>
            <a:pPr marL="457200" algn="just">
              <a:lnSpc>
                <a:spcPts val="2700"/>
              </a:lnSpc>
              <a:spcBef>
                <a:spcPts val="600"/>
              </a:spcBef>
              <a:buNone/>
            </a:pPr>
            <a:r>
              <a:rPr lang="en-US" sz="2400" dirty="0"/>
              <a:t>while(</a:t>
            </a:r>
            <a:r>
              <a:rPr lang="en-IN" sz="2400" dirty="0">
                <a:solidFill>
                  <a:srgbClr val="C00000"/>
                </a:solidFill>
              </a:rPr>
              <a:t>*s1 != ‘\0’</a:t>
            </a:r>
            <a:r>
              <a:rPr lang="en-US" sz="2400" dirty="0"/>
              <a:t>)</a:t>
            </a:r>
            <a:endParaRPr lang="en-IN" sz="2400" dirty="0"/>
          </a:p>
          <a:p>
            <a:pPr marL="457200" algn="just">
              <a:lnSpc>
                <a:spcPts val="2700"/>
              </a:lnSpc>
              <a:buNone/>
            </a:pPr>
            <a:r>
              <a:rPr lang="en-US" sz="2400" dirty="0"/>
              <a:t>{</a:t>
            </a:r>
            <a:endParaRPr lang="en-IN" sz="2400" dirty="0"/>
          </a:p>
          <a:p>
            <a:pPr marL="914400" algn="just">
              <a:lnSpc>
                <a:spcPts val="2700"/>
              </a:lnSpc>
            </a:pPr>
            <a:r>
              <a:rPr lang="en-IN" sz="2400" dirty="0">
                <a:solidFill>
                  <a:srgbClr val="1D6FA9"/>
                </a:solidFill>
              </a:rPr>
              <a:t>s1++;</a:t>
            </a:r>
          </a:p>
          <a:p>
            <a:pPr marL="457200" algn="just">
              <a:lnSpc>
                <a:spcPts val="2700"/>
              </a:lnSpc>
              <a:buNone/>
            </a:pPr>
            <a:r>
              <a:rPr lang="en-US" sz="2400" dirty="0"/>
              <a:t>}</a:t>
            </a:r>
          </a:p>
          <a:p>
            <a:pPr marL="457200" algn="just">
              <a:lnSpc>
                <a:spcPts val="2700"/>
              </a:lnSpc>
              <a:buNone/>
            </a:pPr>
            <a:r>
              <a:rPr lang="en-US" sz="2400" dirty="0"/>
              <a:t>while(</a:t>
            </a:r>
            <a:r>
              <a:rPr lang="en-IN" sz="2400" dirty="0">
                <a:solidFill>
                  <a:srgbClr val="C00000"/>
                </a:solidFill>
              </a:rPr>
              <a:t>*s2 != ‘\0’</a:t>
            </a:r>
            <a:r>
              <a:rPr lang="en-US" sz="2400" dirty="0"/>
              <a:t>)</a:t>
            </a:r>
            <a:endParaRPr lang="en-IN" sz="2400" dirty="0"/>
          </a:p>
          <a:p>
            <a:pPr marL="457200" algn="just">
              <a:lnSpc>
                <a:spcPts val="2700"/>
              </a:lnSpc>
            </a:pPr>
            <a:r>
              <a:rPr lang="en-IN" sz="2400" dirty="0"/>
              <a:t>{	</a:t>
            </a:r>
          </a:p>
          <a:p>
            <a:pPr marL="457200" algn="just">
              <a:lnSpc>
                <a:spcPts val="2700"/>
              </a:lnSpc>
            </a:pPr>
            <a:r>
              <a:rPr lang="en-IN" sz="2400" dirty="0"/>
              <a:t>	</a:t>
            </a:r>
            <a:r>
              <a:rPr lang="en-IN" sz="2400" dirty="0">
                <a:solidFill>
                  <a:srgbClr val="1D6FA9"/>
                </a:solidFill>
              </a:rPr>
              <a:t>*s1 = *s2;</a:t>
            </a:r>
          </a:p>
          <a:p>
            <a:pPr marL="457200" algn="just">
              <a:lnSpc>
                <a:spcPts val="2700"/>
              </a:lnSpc>
            </a:pPr>
            <a:r>
              <a:rPr lang="en-IN" sz="2400" dirty="0"/>
              <a:t>	s1++;</a:t>
            </a:r>
          </a:p>
          <a:p>
            <a:pPr marL="914400" algn="just">
              <a:lnSpc>
                <a:spcPts val="2700"/>
              </a:lnSpc>
            </a:pPr>
            <a:r>
              <a:rPr lang="en-IN" sz="2400" dirty="0"/>
              <a:t>s2++;</a:t>
            </a:r>
          </a:p>
          <a:p>
            <a:pPr marL="457200" algn="just">
              <a:lnSpc>
                <a:spcPts val="2700"/>
              </a:lnSpc>
            </a:pPr>
            <a:r>
              <a:rPr lang="en-IN" sz="2400" dirty="0"/>
              <a:t>}</a:t>
            </a:r>
            <a:endParaRPr lang="en-US" sz="2400" dirty="0"/>
          </a:p>
          <a:p>
            <a:pPr marL="457200" algn="just">
              <a:lnSpc>
                <a:spcPts val="2700"/>
              </a:lnSpc>
            </a:pPr>
            <a:r>
              <a:rPr lang="en-US" sz="2400" dirty="0">
                <a:solidFill>
                  <a:srgbClr val="C00000"/>
                </a:solidFill>
              </a:rPr>
              <a:t>*s1 = ‘\0’;</a:t>
            </a:r>
          </a:p>
          <a:p>
            <a:pPr algn="just">
              <a:lnSpc>
                <a:spcPts val="2700"/>
              </a:lnSpc>
            </a:pPr>
            <a:r>
              <a:rPr lang="en-US" sz="2400" dirty="0"/>
              <a:t>}</a:t>
            </a:r>
            <a:endParaRPr lang="en-IN" sz="2400" dirty="0"/>
          </a:p>
        </p:txBody>
      </p:sp>
      <p:sp>
        <p:nvSpPr>
          <p:cNvPr id="7" name="TextBox 6">
            <a:extLst>
              <a:ext uri="{FF2B5EF4-FFF2-40B4-BE49-F238E27FC236}">
                <a16:creationId xmlns:a16="http://schemas.microsoft.com/office/drawing/2014/main" id="{80CC6E60-11C5-1242-4A90-7B5F2E7DD94B}"/>
              </a:ext>
            </a:extLst>
          </p:cNvPr>
          <p:cNvSpPr txBox="1"/>
          <p:nvPr/>
        </p:nvSpPr>
        <p:spPr>
          <a:xfrm>
            <a:off x="8424664" y="3309080"/>
            <a:ext cx="3937826" cy="1938992"/>
          </a:xfrm>
          <a:prstGeom prst="rect">
            <a:avLst/>
          </a:prstGeom>
          <a:noFill/>
        </p:spPr>
        <p:txBody>
          <a:bodyPr wrap="square" rtlCol="0">
            <a:spAutoFit/>
          </a:bodyPr>
          <a:lstStyle/>
          <a:p>
            <a:r>
              <a:rPr lang="en-IN" sz="2400" b="1" dirty="0"/>
              <a:t>Output:</a:t>
            </a:r>
          </a:p>
          <a:p>
            <a:pPr lvl="1"/>
            <a:r>
              <a:rPr lang="en-US" sz="2400" dirty="0"/>
              <a:t>Enter 1st string:</a:t>
            </a:r>
            <a:r>
              <a:rPr lang="en-IN" sz="2400" dirty="0"/>
              <a:t> </a:t>
            </a:r>
            <a:r>
              <a:rPr lang="en-IN" sz="2400" dirty="0">
                <a:solidFill>
                  <a:srgbClr val="1D6FA9"/>
                </a:solidFill>
              </a:rPr>
              <a:t>Hello</a:t>
            </a:r>
          </a:p>
          <a:p>
            <a:pPr lvl="1"/>
            <a:r>
              <a:rPr lang="en-US" sz="2400" dirty="0"/>
              <a:t>Enter 2nd string: </a:t>
            </a:r>
            <a:r>
              <a:rPr lang="en-US" sz="2400" dirty="0">
                <a:solidFill>
                  <a:srgbClr val="1D6FA9"/>
                </a:solidFill>
              </a:rPr>
              <a:t>Hi</a:t>
            </a:r>
          </a:p>
          <a:p>
            <a:pPr lvl="1"/>
            <a:r>
              <a:rPr lang="en-IN" sz="2400" dirty="0"/>
              <a:t>Display resultant string s1: </a:t>
            </a:r>
          </a:p>
          <a:p>
            <a:pPr lvl="1"/>
            <a:r>
              <a:rPr lang="en-IN" sz="2400" b="1" dirty="0" err="1">
                <a:solidFill>
                  <a:srgbClr val="C00000"/>
                </a:solidFill>
              </a:rPr>
              <a:t>HelloHi</a:t>
            </a:r>
            <a:endParaRPr lang="en-IN" sz="2400" b="1" dirty="0">
              <a:solidFill>
                <a:srgbClr val="C00000"/>
              </a:solidFill>
            </a:endParaRPr>
          </a:p>
        </p:txBody>
      </p:sp>
    </p:spTree>
    <p:extLst>
      <p:ext uri="{BB962C8B-B14F-4D97-AF65-F5344CB8AC3E}">
        <p14:creationId xmlns:p14="http://schemas.microsoft.com/office/powerpoint/2010/main" val="206033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
                                            <p:txEl>
                                              <p:pRg st="3" end="3"/>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5"/>
            </a:pPr>
            <a:r>
              <a:rPr lang="en-IN" b="1" dirty="0">
                <a:solidFill>
                  <a:srgbClr val="C00000"/>
                </a:solidFill>
              </a:rPr>
              <a:t>String Comparison Operation</a:t>
            </a:r>
          </a:p>
          <a:p>
            <a:r>
              <a:rPr lang="en-IN" dirty="0"/>
              <a:t>In string comparison operation, two strings </a:t>
            </a:r>
            <a:r>
              <a:rPr lang="en-IN" dirty="0">
                <a:solidFill>
                  <a:srgbClr val="1D6FA9"/>
                </a:solidFill>
              </a:rPr>
              <a:t>s1 </a:t>
            </a:r>
            <a:r>
              <a:rPr lang="en-IN" dirty="0"/>
              <a:t>and </a:t>
            </a:r>
            <a:r>
              <a:rPr lang="en-IN" dirty="0">
                <a:solidFill>
                  <a:srgbClr val="1D6FA9"/>
                </a:solidFill>
              </a:rPr>
              <a:t>s2</a:t>
            </a:r>
            <a:r>
              <a:rPr lang="en-IN" dirty="0"/>
              <a:t> are given.</a:t>
            </a:r>
          </a:p>
          <a:p>
            <a:r>
              <a:rPr lang="en-IN" dirty="0">
                <a:solidFill>
                  <a:srgbClr val="1D6FA9"/>
                </a:solidFill>
              </a:rPr>
              <a:t>Compare s1 and s2 character by character.</a:t>
            </a:r>
          </a:p>
          <a:p>
            <a:r>
              <a:rPr lang="en-IN" dirty="0"/>
              <a:t>If </a:t>
            </a:r>
            <a:r>
              <a:rPr lang="en-IN" dirty="0">
                <a:solidFill>
                  <a:srgbClr val="1D6FA9"/>
                </a:solidFill>
              </a:rPr>
              <a:t>both strings are same </a:t>
            </a:r>
            <a:r>
              <a:rPr lang="en-IN" dirty="0"/>
              <a:t>then print “</a:t>
            </a:r>
            <a:r>
              <a:rPr lang="en-IN" b="1" dirty="0"/>
              <a:t>Both string are equal</a:t>
            </a:r>
            <a:r>
              <a:rPr lang="en-IN" dirty="0"/>
              <a:t>” otherwise print “</a:t>
            </a:r>
            <a:r>
              <a:rPr lang="en-IN" b="1" dirty="0"/>
              <a:t>Both string are not equal</a:t>
            </a:r>
            <a:r>
              <a:rPr lang="en-IN" dirty="0"/>
              <a:t>”</a:t>
            </a:r>
            <a:r>
              <a:rPr lang="en-IN" dirty="0">
                <a:solidFill>
                  <a:srgbClr val="0070C0"/>
                </a:solidFill>
              </a:rPr>
              <a:t>.</a:t>
            </a:r>
          </a:p>
          <a:p>
            <a:pPr marL="228600" indent="0">
              <a:buNone/>
            </a:pPr>
            <a:r>
              <a:rPr lang="en-IN" b="1" dirty="0"/>
              <a:t>For example,</a:t>
            </a:r>
            <a:r>
              <a:rPr lang="en-IN" dirty="0"/>
              <a:t> if </a:t>
            </a:r>
            <a:r>
              <a:rPr lang="en-IN" dirty="0">
                <a:solidFill>
                  <a:srgbClr val="1D6FA9"/>
                </a:solidFill>
              </a:rPr>
              <a:t>s1 = “Hello” </a:t>
            </a:r>
            <a:r>
              <a:rPr lang="en-IN" dirty="0"/>
              <a:t>&amp; </a:t>
            </a:r>
            <a:r>
              <a:rPr lang="en-IN" dirty="0">
                <a:solidFill>
                  <a:srgbClr val="1D6FA9"/>
                </a:solidFill>
              </a:rPr>
              <a:t>s2 = “Hello”, </a:t>
            </a:r>
            <a:r>
              <a:rPr lang="en-IN" b="1" dirty="0"/>
              <a:t>STRINGCMP(s1, s2) = </a:t>
            </a:r>
            <a:r>
              <a:rPr lang="en-IN" b="1" dirty="0">
                <a:solidFill>
                  <a:srgbClr val="C00000"/>
                </a:solidFill>
              </a:rPr>
              <a:t>true</a:t>
            </a:r>
          </a:p>
          <a:p>
            <a:pPr marL="1889125" indent="0">
              <a:buNone/>
            </a:pPr>
            <a:r>
              <a:rPr lang="en-IN" dirty="0"/>
              <a:t>if </a:t>
            </a:r>
            <a:r>
              <a:rPr lang="en-IN" dirty="0">
                <a:solidFill>
                  <a:srgbClr val="1D6FA9"/>
                </a:solidFill>
              </a:rPr>
              <a:t>s1 = “Hi” </a:t>
            </a:r>
            <a:r>
              <a:rPr lang="en-IN" dirty="0"/>
              <a:t>&amp; </a:t>
            </a:r>
            <a:r>
              <a:rPr lang="en-IN" dirty="0">
                <a:solidFill>
                  <a:srgbClr val="1D6FA9"/>
                </a:solidFill>
              </a:rPr>
              <a:t>s2 = “Hello”, </a:t>
            </a:r>
            <a:r>
              <a:rPr lang="en-IN" b="1" dirty="0"/>
              <a:t>STRINGCMP(s1, s2) =</a:t>
            </a:r>
            <a:r>
              <a:rPr lang="en-IN" b="1" dirty="0">
                <a:solidFill>
                  <a:srgbClr val="1D6FA9"/>
                </a:solidFill>
              </a:rPr>
              <a:t> </a:t>
            </a:r>
            <a:r>
              <a:rPr lang="en-IN" b="1" dirty="0">
                <a:solidFill>
                  <a:srgbClr val="C00000"/>
                </a:solidFill>
              </a:rPr>
              <a:t>false</a:t>
            </a:r>
          </a:p>
        </p:txBody>
      </p:sp>
    </p:spTree>
    <p:extLst>
      <p:ext uri="{BB962C8B-B14F-4D97-AF65-F5344CB8AC3E}">
        <p14:creationId xmlns:p14="http://schemas.microsoft.com/office/powerpoint/2010/main" val="267096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5"/>
            </a:pPr>
            <a:r>
              <a:rPr lang="en-IN" b="1" dirty="0">
                <a:solidFill>
                  <a:srgbClr val="C00000"/>
                </a:solidFill>
              </a:rPr>
              <a:t>String Comparison Operation (Cont.)</a:t>
            </a:r>
          </a:p>
          <a:p>
            <a:pPr marL="0" indent="0">
              <a:spcAft>
                <a:spcPts val="1200"/>
              </a:spcAft>
              <a:buNone/>
            </a:pPr>
            <a:r>
              <a:rPr lang="en-IN" b="1" dirty="0"/>
              <a:t>Algorithm: STRINGCMP(S1, S2)</a:t>
            </a:r>
          </a:p>
          <a:p>
            <a:pPr marL="0" indent="0">
              <a:spcBef>
                <a:spcPts val="300"/>
              </a:spcBef>
              <a:buNone/>
            </a:pPr>
            <a:r>
              <a:rPr lang="en-IN" b="1" dirty="0"/>
              <a:t>Step 1:</a:t>
            </a:r>
            <a:r>
              <a:rPr lang="en-IN" dirty="0"/>
              <a:t>[Initialization]</a:t>
            </a:r>
          </a:p>
          <a:p>
            <a:pPr marL="877887" lvl="2" indent="0">
              <a:spcBef>
                <a:spcPts val="300"/>
              </a:spcBef>
              <a:buNone/>
            </a:pPr>
            <a:r>
              <a:rPr lang="en-IN" sz="2400" dirty="0" err="1"/>
              <a:t>i</a:t>
            </a:r>
            <a:r>
              <a:rPr lang="en-IN" sz="2400" dirty="0"/>
              <a:t> ← 0, flag ← 0</a:t>
            </a:r>
          </a:p>
          <a:p>
            <a:pPr marL="0" indent="0">
              <a:spcBef>
                <a:spcPts val="300"/>
              </a:spcBef>
              <a:buNone/>
            </a:pPr>
            <a:r>
              <a:rPr lang="en-IN" b="1" dirty="0"/>
              <a:t>Step 2:</a:t>
            </a:r>
            <a:r>
              <a:rPr lang="en-IN" dirty="0"/>
              <a:t>[Find length of strings]</a:t>
            </a:r>
          </a:p>
          <a:p>
            <a:pPr marL="877887" lvl="2" indent="0">
              <a:spcBef>
                <a:spcPts val="300"/>
              </a:spcBef>
              <a:buNone/>
            </a:pPr>
            <a:r>
              <a:rPr lang="en-IN" sz="2400" dirty="0"/>
              <a:t>i1 ← LENGTH(</a:t>
            </a:r>
            <a:r>
              <a:rPr lang="en-IN" sz="2400" dirty="0">
                <a:solidFill>
                  <a:srgbClr val="C00000"/>
                </a:solidFill>
              </a:rPr>
              <a:t>S1</a:t>
            </a:r>
            <a:r>
              <a:rPr lang="en-IN" sz="2400" dirty="0"/>
              <a:t>)</a:t>
            </a:r>
          </a:p>
          <a:p>
            <a:pPr marL="877887" lvl="2" indent="0">
              <a:spcBef>
                <a:spcPts val="300"/>
              </a:spcBef>
              <a:buNone/>
            </a:pPr>
            <a:r>
              <a:rPr lang="en-IN" sz="2400" dirty="0"/>
              <a:t>i2 ← LENGTH(</a:t>
            </a:r>
            <a:r>
              <a:rPr lang="en-IN" sz="2400" dirty="0">
                <a:solidFill>
                  <a:srgbClr val="C00000"/>
                </a:solidFill>
              </a:rPr>
              <a:t>S2</a:t>
            </a:r>
            <a:r>
              <a:rPr lang="en-IN" sz="2400" dirty="0"/>
              <a:t>)</a:t>
            </a:r>
          </a:p>
          <a:p>
            <a:pPr marL="0" indent="0">
              <a:buNone/>
            </a:pPr>
            <a:r>
              <a:rPr lang="en-IN" b="1" dirty="0"/>
              <a:t>Step 3:</a:t>
            </a:r>
            <a:r>
              <a:rPr lang="en-IN" dirty="0"/>
              <a:t>[Check the length of both string]</a:t>
            </a:r>
          </a:p>
          <a:p>
            <a:pPr marL="877887" lvl="2" indent="0">
              <a:buNone/>
            </a:pPr>
            <a:r>
              <a:rPr lang="en-IN" sz="2400" dirty="0">
                <a:solidFill>
                  <a:srgbClr val="1D6FA9"/>
                </a:solidFill>
              </a:rPr>
              <a:t>if</a:t>
            </a:r>
            <a:r>
              <a:rPr lang="en-IN" sz="2400" dirty="0"/>
              <a:t>(</a:t>
            </a:r>
            <a:r>
              <a:rPr lang="en-IN" sz="2400" dirty="0">
                <a:solidFill>
                  <a:srgbClr val="C00000"/>
                </a:solidFill>
              </a:rPr>
              <a:t>i1 &lt;&gt; i2</a:t>
            </a:r>
            <a:r>
              <a:rPr lang="en-IN" sz="2400" dirty="0"/>
              <a:t>) then</a:t>
            </a:r>
          </a:p>
          <a:p>
            <a:pPr marL="1335087" lvl="3" indent="0">
              <a:buNone/>
            </a:pPr>
            <a:r>
              <a:rPr lang="en-IN" sz="2400" dirty="0"/>
              <a:t>Write(“Both string are different”)</a:t>
            </a:r>
          </a:p>
          <a:p>
            <a:pPr marL="1335087" lvl="3" indent="0">
              <a:buNone/>
            </a:pPr>
            <a:r>
              <a:rPr lang="en-IN" sz="2400" dirty="0"/>
              <a:t>Exit</a:t>
            </a:r>
          </a:p>
          <a:p>
            <a:pPr marL="282575" indent="0">
              <a:buNone/>
            </a:pPr>
            <a:endParaRPr lang="en-IN" dirty="0">
              <a:solidFill>
                <a:srgbClr val="0070C0"/>
              </a:solidFill>
            </a:endParaRPr>
          </a:p>
        </p:txBody>
      </p:sp>
      <p:sp>
        <p:nvSpPr>
          <p:cNvPr id="5" name="Rectangle 4"/>
          <p:cNvSpPr/>
          <p:nvPr/>
        </p:nvSpPr>
        <p:spPr>
          <a:xfrm>
            <a:off x="6239436" y="2130591"/>
            <a:ext cx="5244350" cy="3314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Clr>
                <a:srgbClr val="1D6FA9"/>
              </a:buClr>
              <a:buAutoNum type="arabicParenR"/>
            </a:pPr>
            <a:r>
              <a:rPr lang="en-US" sz="2400" dirty="0">
                <a:solidFill>
                  <a:srgbClr val="1D6FA9"/>
                </a:solidFill>
              </a:rPr>
              <a:t>String s1 = “Hello”, s2 = “Hello”</a:t>
            </a:r>
          </a:p>
          <a:p>
            <a:pPr marL="457200"/>
            <a:r>
              <a:rPr lang="en-US" sz="2400" b="1" dirty="0">
                <a:solidFill>
                  <a:srgbClr val="1D6FA9"/>
                </a:solidFill>
              </a:rPr>
              <a:t>i1 = i2 = 5</a:t>
            </a:r>
          </a:p>
          <a:p>
            <a:pPr marL="457200"/>
            <a:r>
              <a:rPr lang="en-US" sz="2400" b="1" dirty="0">
                <a:solidFill>
                  <a:schemeClr val="tx1"/>
                </a:solidFill>
              </a:rPr>
              <a:t>Length of both string are same. So, go for next step. </a:t>
            </a:r>
          </a:p>
          <a:p>
            <a:pPr marL="457200" indent="-457200">
              <a:spcBef>
                <a:spcPts val="600"/>
              </a:spcBef>
              <a:buAutoNum type="arabicParenR" startAt="2"/>
            </a:pPr>
            <a:r>
              <a:rPr lang="en-US" sz="2400" dirty="0">
                <a:solidFill>
                  <a:srgbClr val="1D6FA9"/>
                </a:solidFill>
              </a:rPr>
              <a:t>String s1 = “Hi”, s2 = “Hello”</a:t>
            </a:r>
          </a:p>
          <a:p>
            <a:pPr marL="457200">
              <a:spcBef>
                <a:spcPts val="600"/>
              </a:spcBef>
            </a:pPr>
            <a:r>
              <a:rPr lang="en-US" sz="2400" b="1" dirty="0">
                <a:solidFill>
                  <a:srgbClr val="1D6FA9"/>
                </a:solidFill>
              </a:rPr>
              <a:t>i1 = 2  &amp; i2 = 5</a:t>
            </a:r>
          </a:p>
          <a:p>
            <a:pPr marL="457200">
              <a:spcBef>
                <a:spcPts val="600"/>
              </a:spcBef>
            </a:pPr>
            <a:r>
              <a:rPr lang="en-US" sz="2400" b="1" dirty="0">
                <a:solidFill>
                  <a:schemeClr val="tx1"/>
                </a:solidFill>
              </a:rPr>
              <a:t>Length of both string are different. So, display message and exit.</a:t>
            </a:r>
          </a:p>
          <a:p>
            <a:pPr marL="457200" indent="-457200">
              <a:buAutoNum type="arabicParenR" startAt="2"/>
            </a:pPr>
            <a:endParaRPr lang="en-US" sz="2400" dirty="0">
              <a:solidFill>
                <a:srgbClr val="0070C0"/>
              </a:solidFill>
            </a:endParaRPr>
          </a:p>
          <a:p>
            <a:endParaRPr lang="en-US" sz="2400" dirty="0">
              <a:solidFill>
                <a:srgbClr val="0070C0"/>
              </a:solidFill>
            </a:endParaRPr>
          </a:p>
          <a:p>
            <a:endParaRPr lang="en-US" sz="2400" dirty="0">
              <a:solidFill>
                <a:schemeClr val="tx1"/>
              </a:solidFill>
            </a:endParaRPr>
          </a:p>
          <a:p>
            <a:endParaRPr lang="en-US" sz="2400" dirty="0">
              <a:solidFill>
                <a:schemeClr val="tx1"/>
              </a:solidFill>
            </a:endParaRPr>
          </a:p>
        </p:txBody>
      </p:sp>
      <p:sp>
        <p:nvSpPr>
          <p:cNvPr id="6" name="Rectangle 5"/>
          <p:cNvSpPr/>
          <p:nvPr/>
        </p:nvSpPr>
        <p:spPr>
          <a:xfrm>
            <a:off x="6239436" y="2130591"/>
            <a:ext cx="5129604" cy="331488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77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5"/>
            </a:pPr>
            <a:r>
              <a:rPr lang="en-IN" b="1" dirty="0">
                <a:solidFill>
                  <a:srgbClr val="C00000"/>
                </a:solidFill>
              </a:rPr>
              <a:t>String Comparison Operation (Cont.)</a:t>
            </a:r>
          </a:p>
          <a:p>
            <a:pPr marL="0" indent="0">
              <a:spcAft>
                <a:spcPts val="1200"/>
              </a:spcAft>
              <a:buNone/>
            </a:pPr>
            <a:r>
              <a:rPr lang="en-IN" b="1" dirty="0"/>
              <a:t>Algorithm: STRINGCMP(S1, S2)</a:t>
            </a:r>
          </a:p>
          <a:p>
            <a:pPr marL="0" indent="0">
              <a:spcBef>
                <a:spcPts val="300"/>
              </a:spcBef>
              <a:buNone/>
            </a:pPr>
            <a:r>
              <a:rPr lang="en-IN" b="1" dirty="0"/>
              <a:t>Step 4:</a:t>
            </a:r>
            <a:r>
              <a:rPr lang="en-IN" dirty="0"/>
              <a:t>[Compare two string character by character]</a:t>
            </a:r>
          </a:p>
          <a:p>
            <a:pPr marL="877887" lvl="2" indent="0">
              <a:spcBef>
                <a:spcPts val="300"/>
              </a:spcBef>
              <a:buNone/>
            </a:pPr>
            <a:r>
              <a:rPr lang="en-IN" sz="2400" dirty="0"/>
              <a:t>repeat </a:t>
            </a:r>
            <a:r>
              <a:rPr lang="en-IN" sz="2400" dirty="0">
                <a:solidFill>
                  <a:srgbClr val="1D6FA9"/>
                </a:solidFill>
              </a:rPr>
              <a:t>while</a:t>
            </a:r>
            <a:r>
              <a:rPr lang="en-IN" sz="2400" dirty="0"/>
              <a:t>(</a:t>
            </a:r>
            <a:r>
              <a:rPr lang="en-IN" sz="2400" dirty="0" err="1">
                <a:solidFill>
                  <a:srgbClr val="C00000"/>
                </a:solidFill>
              </a:rPr>
              <a:t>i</a:t>
            </a:r>
            <a:r>
              <a:rPr lang="en-IN" sz="2400" dirty="0">
                <a:solidFill>
                  <a:srgbClr val="C00000"/>
                </a:solidFill>
              </a:rPr>
              <a:t> &lt;= i1</a:t>
            </a:r>
            <a:r>
              <a:rPr lang="en-IN" sz="2400" dirty="0"/>
              <a:t>)</a:t>
            </a:r>
          </a:p>
          <a:p>
            <a:pPr marL="1335087" lvl="3" indent="0">
              <a:spcBef>
                <a:spcPts val="300"/>
              </a:spcBef>
              <a:buNone/>
            </a:pPr>
            <a:r>
              <a:rPr lang="en-IN" sz="2400" dirty="0">
                <a:solidFill>
                  <a:srgbClr val="1D6FA9"/>
                </a:solidFill>
              </a:rPr>
              <a:t>if</a:t>
            </a:r>
            <a:r>
              <a:rPr lang="en-IN" sz="2400" dirty="0"/>
              <a:t>(</a:t>
            </a:r>
            <a:r>
              <a:rPr lang="en-IN" sz="2400" dirty="0">
                <a:solidFill>
                  <a:srgbClr val="C00000"/>
                </a:solidFill>
              </a:rPr>
              <a:t>S1[ </a:t>
            </a:r>
            <a:r>
              <a:rPr lang="en-IN" sz="2400" dirty="0" err="1">
                <a:solidFill>
                  <a:srgbClr val="C00000"/>
                </a:solidFill>
              </a:rPr>
              <a:t>i</a:t>
            </a:r>
            <a:r>
              <a:rPr lang="en-IN" sz="2400" dirty="0">
                <a:solidFill>
                  <a:srgbClr val="C00000"/>
                </a:solidFill>
              </a:rPr>
              <a:t> ] &lt;&gt; S2[ </a:t>
            </a:r>
            <a:r>
              <a:rPr lang="en-IN" sz="2400" dirty="0" err="1">
                <a:solidFill>
                  <a:srgbClr val="C00000"/>
                </a:solidFill>
              </a:rPr>
              <a:t>i</a:t>
            </a:r>
            <a:r>
              <a:rPr lang="en-IN" sz="2400" dirty="0">
                <a:solidFill>
                  <a:srgbClr val="C00000"/>
                </a:solidFill>
              </a:rPr>
              <a:t> ]</a:t>
            </a:r>
            <a:r>
              <a:rPr lang="en-IN" sz="2400" dirty="0"/>
              <a:t>)</a:t>
            </a:r>
            <a:r>
              <a:rPr lang="en-IN" sz="2400" dirty="0">
                <a:solidFill>
                  <a:srgbClr val="0070C0"/>
                </a:solidFill>
              </a:rPr>
              <a:t> </a:t>
            </a:r>
            <a:r>
              <a:rPr lang="en-IN" sz="2400" dirty="0"/>
              <a:t>then</a:t>
            </a:r>
          </a:p>
          <a:p>
            <a:pPr marL="1792287" lvl="4" indent="0">
              <a:spcBef>
                <a:spcPts val="300"/>
              </a:spcBef>
              <a:buNone/>
            </a:pPr>
            <a:r>
              <a:rPr lang="en-IN" sz="2400" dirty="0"/>
              <a:t>Write (“Both string are different”)</a:t>
            </a:r>
          </a:p>
          <a:p>
            <a:pPr marL="1792287" lvl="4" indent="0">
              <a:spcBef>
                <a:spcPts val="300"/>
              </a:spcBef>
              <a:buNone/>
            </a:pPr>
            <a:r>
              <a:rPr lang="en-IN" sz="2400" dirty="0">
                <a:solidFill>
                  <a:srgbClr val="C00000"/>
                </a:solidFill>
              </a:rPr>
              <a:t>Exit</a:t>
            </a:r>
          </a:p>
          <a:p>
            <a:pPr marL="1335087" lvl="3" indent="0">
              <a:spcBef>
                <a:spcPts val="300"/>
              </a:spcBef>
              <a:buNone/>
            </a:pPr>
            <a:r>
              <a:rPr lang="en-IN" sz="2400" dirty="0"/>
              <a:t>else</a:t>
            </a:r>
          </a:p>
          <a:p>
            <a:pPr marL="1792287" lvl="4" indent="0">
              <a:spcBef>
                <a:spcPts val="300"/>
              </a:spcBef>
              <a:buNone/>
            </a:pPr>
            <a:r>
              <a:rPr lang="en-IN" sz="2400" dirty="0">
                <a:solidFill>
                  <a:srgbClr val="C00000"/>
                </a:solidFill>
              </a:rPr>
              <a:t>flag ← 1</a:t>
            </a:r>
          </a:p>
          <a:p>
            <a:pPr marL="1335087" lvl="3" indent="0">
              <a:spcBef>
                <a:spcPts val="300"/>
              </a:spcBef>
              <a:buNone/>
            </a:pPr>
            <a:r>
              <a:rPr lang="en-IN" sz="2400" dirty="0" err="1">
                <a:solidFill>
                  <a:srgbClr val="1D6FA9"/>
                </a:solidFill>
              </a:rPr>
              <a:t>i</a:t>
            </a:r>
            <a:r>
              <a:rPr lang="en-IN" sz="2400" dirty="0">
                <a:solidFill>
                  <a:srgbClr val="1D6FA9"/>
                </a:solidFill>
              </a:rPr>
              <a:t> ← i+1</a:t>
            </a:r>
          </a:p>
          <a:p>
            <a:pPr marL="0" indent="0">
              <a:spcBef>
                <a:spcPts val="300"/>
              </a:spcBef>
              <a:buNone/>
            </a:pPr>
            <a:r>
              <a:rPr lang="en-IN" b="1" dirty="0"/>
              <a:t>Step 5:</a:t>
            </a:r>
            <a:r>
              <a:rPr lang="en-IN" dirty="0"/>
              <a:t>[Check strings are same or not]</a:t>
            </a:r>
          </a:p>
          <a:p>
            <a:pPr marL="877887" lvl="2" indent="0">
              <a:spcBef>
                <a:spcPts val="300"/>
              </a:spcBef>
              <a:buNone/>
            </a:pPr>
            <a:r>
              <a:rPr lang="en-IN" sz="2400" dirty="0">
                <a:solidFill>
                  <a:srgbClr val="1D6FA9"/>
                </a:solidFill>
              </a:rPr>
              <a:t>if</a:t>
            </a:r>
            <a:r>
              <a:rPr lang="en-IN" sz="2400" dirty="0"/>
              <a:t>(</a:t>
            </a:r>
            <a:r>
              <a:rPr lang="en-IN" sz="2400" dirty="0">
                <a:solidFill>
                  <a:srgbClr val="C00000"/>
                </a:solidFill>
              </a:rPr>
              <a:t>flag = 1</a:t>
            </a:r>
            <a:r>
              <a:rPr lang="en-IN" sz="2400" dirty="0"/>
              <a:t>)</a:t>
            </a:r>
            <a:r>
              <a:rPr lang="en-IN" sz="2400" dirty="0">
                <a:solidFill>
                  <a:srgbClr val="0070C0"/>
                </a:solidFill>
              </a:rPr>
              <a:t> </a:t>
            </a:r>
            <a:r>
              <a:rPr lang="en-IN" sz="2400" dirty="0"/>
              <a:t>then</a:t>
            </a:r>
          </a:p>
          <a:p>
            <a:pPr marL="1335087" lvl="3" indent="0">
              <a:spcBef>
                <a:spcPts val="300"/>
              </a:spcBef>
              <a:buNone/>
            </a:pPr>
            <a:r>
              <a:rPr lang="en-IN" sz="2400" dirty="0"/>
              <a:t>Write(“ Both string are same”)</a:t>
            </a:r>
          </a:p>
          <a:p>
            <a:pPr marL="0" indent="0">
              <a:buNone/>
            </a:pPr>
            <a:r>
              <a:rPr lang="en-IN" b="1" dirty="0"/>
              <a:t>Step 6:</a:t>
            </a:r>
            <a:r>
              <a:rPr lang="en-IN" dirty="0"/>
              <a:t>[Finished]  Exit</a:t>
            </a:r>
          </a:p>
          <a:p>
            <a:pPr marL="0" indent="0">
              <a:spcBef>
                <a:spcPts val="300"/>
              </a:spcBef>
              <a:buNone/>
            </a:pPr>
            <a:endParaRPr lang="en-IN" sz="3200" dirty="0">
              <a:solidFill>
                <a:srgbClr val="0070C0"/>
              </a:solidFill>
            </a:endParaRPr>
          </a:p>
        </p:txBody>
      </p:sp>
      <p:sp>
        <p:nvSpPr>
          <p:cNvPr id="5" name="Rectangle 4"/>
          <p:cNvSpPr/>
          <p:nvPr/>
        </p:nvSpPr>
        <p:spPr>
          <a:xfrm>
            <a:off x="7021348" y="1995651"/>
            <a:ext cx="4473388" cy="162651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1D6FA9"/>
              </a:solidFill>
            </a:endParaRPr>
          </a:p>
          <a:p>
            <a:endParaRPr lang="en-US" sz="2400" dirty="0">
              <a:solidFill>
                <a:srgbClr val="1D6FA9"/>
              </a:solidFill>
            </a:endParaRPr>
          </a:p>
          <a:p>
            <a:endParaRPr lang="en-US" sz="2400" dirty="0">
              <a:solidFill>
                <a:srgbClr val="1D6FA9"/>
              </a:solidFill>
            </a:endParaRPr>
          </a:p>
          <a:p>
            <a:endParaRPr lang="en-US" sz="2400" dirty="0">
              <a:solidFill>
                <a:srgbClr val="1D6FA9"/>
              </a:solidFill>
            </a:endParaRPr>
          </a:p>
        </p:txBody>
      </p:sp>
      <p:sp>
        <p:nvSpPr>
          <p:cNvPr id="6" name="TextBox 5"/>
          <p:cNvSpPr txBox="1"/>
          <p:nvPr/>
        </p:nvSpPr>
        <p:spPr>
          <a:xfrm>
            <a:off x="7299253" y="2157015"/>
            <a:ext cx="1768433" cy="461665"/>
          </a:xfrm>
          <a:prstGeom prst="rect">
            <a:avLst/>
          </a:prstGeom>
          <a:noFill/>
        </p:spPr>
        <p:txBody>
          <a:bodyPr wrap="none" rtlCol="0">
            <a:spAutoFit/>
          </a:bodyPr>
          <a:lstStyle/>
          <a:p>
            <a:r>
              <a:rPr lang="en-US" sz="2400" b="1" dirty="0">
                <a:solidFill>
                  <a:srgbClr val="1D6FA9"/>
                </a:solidFill>
              </a:rPr>
              <a:t>S1 = </a:t>
            </a:r>
            <a:r>
              <a:rPr lang="en-US" sz="2400" b="1" spc="500" dirty="0">
                <a:solidFill>
                  <a:srgbClr val="1D6FA9"/>
                </a:solidFill>
              </a:rPr>
              <a:t>Hello</a:t>
            </a:r>
          </a:p>
        </p:txBody>
      </p:sp>
      <p:sp>
        <p:nvSpPr>
          <p:cNvPr id="7" name="TextBox 6"/>
          <p:cNvSpPr txBox="1"/>
          <p:nvPr/>
        </p:nvSpPr>
        <p:spPr>
          <a:xfrm>
            <a:off x="9600224" y="2157015"/>
            <a:ext cx="1768433" cy="461665"/>
          </a:xfrm>
          <a:prstGeom prst="rect">
            <a:avLst/>
          </a:prstGeom>
          <a:noFill/>
        </p:spPr>
        <p:txBody>
          <a:bodyPr wrap="none" rtlCol="0">
            <a:spAutoFit/>
          </a:bodyPr>
          <a:lstStyle/>
          <a:p>
            <a:r>
              <a:rPr lang="en-US" sz="2400" b="1" dirty="0">
                <a:solidFill>
                  <a:srgbClr val="1D6FA9"/>
                </a:solidFill>
              </a:rPr>
              <a:t>S2 = </a:t>
            </a:r>
            <a:r>
              <a:rPr lang="en-US" sz="2400" b="1" spc="500" dirty="0">
                <a:solidFill>
                  <a:srgbClr val="1D6FA9"/>
                </a:solidFill>
              </a:rPr>
              <a:t>Hello</a:t>
            </a:r>
          </a:p>
        </p:txBody>
      </p:sp>
      <p:cxnSp>
        <p:nvCxnSpPr>
          <p:cNvPr id="8" name="Straight Arrow Connector 7"/>
          <p:cNvCxnSpPr>
            <a:cxnSpLocks/>
          </p:cNvCxnSpPr>
          <p:nvPr/>
        </p:nvCxnSpPr>
        <p:spPr>
          <a:xfrm flipV="1">
            <a:off x="8105121"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10392518"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630363" y="3097757"/>
            <a:ext cx="1114408" cy="461665"/>
          </a:xfrm>
          <a:prstGeom prst="rect">
            <a:avLst/>
          </a:prstGeom>
          <a:noFill/>
        </p:spPr>
        <p:txBody>
          <a:bodyPr wrap="none" rtlCol="0">
            <a:spAutoFit/>
          </a:bodyPr>
          <a:lstStyle/>
          <a:p>
            <a:r>
              <a:rPr lang="en-US" sz="2400" b="1" dirty="0">
                <a:solidFill>
                  <a:srgbClr val="1D6FA9"/>
                </a:solidFill>
              </a:rPr>
              <a:t>flag = 1</a:t>
            </a:r>
          </a:p>
        </p:txBody>
      </p:sp>
      <p:cxnSp>
        <p:nvCxnSpPr>
          <p:cNvPr id="11" name="Straight Arrow Connector 10"/>
          <p:cNvCxnSpPr>
            <a:cxnSpLocks/>
          </p:cNvCxnSpPr>
          <p:nvPr/>
        </p:nvCxnSpPr>
        <p:spPr>
          <a:xfrm flipV="1">
            <a:off x="8324757"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8512866"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8669898"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V="1">
            <a:off x="8835745"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V="1">
            <a:off x="10609068"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V="1">
            <a:off x="10791447"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V="1">
            <a:off x="10943847"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11109695" y="2571087"/>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299253" y="2124856"/>
            <a:ext cx="4195483" cy="143456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37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0" presetClass="exit" presetSubtype="0" fill="hold" nodeType="with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0" presetClass="exit" presetSubtype="0" fill="hold" nodeType="withEffect">
                                  <p:stCondLst>
                                    <p:cond delay="0"/>
                                  </p:stCondLst>
                                  <p:childTnLst>
                                    <p:animEffect transition="out" filter="fade">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5"/>
                                        </p:tgtEl>
                                      </p:cBhvr>
                                    </p:animEffect>
                                    <p:set>
                                      <p:cBhvr>
                                        <p:cTn id="78" dur="1" fill="hold">
                                          <p:stCondLst>
                                            <p:cond delay="499"/>
                                          </p:stCondLst>
                                        </p:cTn>
                                        <p:tgtEl>
                                          <p:spTgt spid="1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par>
                                <p:cTn id="85" presetID="10" presetClass="exit" presetSubtype="0" fill="hold" nodeType="withEffect">
                                  <p:stCondLst>
                                    <p:cond delay="0"/>
                                  </p:stCondLst>
                                  <p:childTnLst>
                                    <p:animEffect transition="out" filter="fade">
                                      <p:cBhvr>
                                        <p:cTn id="86" dur="500"/>
                                        <p:tgtEl>
                                          <p:spTgt spid="12"/>
                                        </p:tgtEl>
                                      </p:cBhvr>
                                    </p:animEffect>
                                    <p:set>
                                      <p:cBhvr>
                                        <p:cTn id="87" dur="1" fill="hold">
                                          <p:stCondLst>
                                            <p:cond delay="499"/>
                                          </p:stCondLst>
                                        </p:cTn>
                                        <p:tgtEl>
                                          <p:spTgt spid="12"/>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6"/>
                                        </p:tgtEl>
                                      </p:cBhvr>
                                    </p:animEffect>
                                    <p:set>
                                      <p:cBhvr>
                                        <p:cTn id="90" dur="1" fill="hold">
                                          <p:stCondLst>
                                            <p:cond delay="499"/>
                                          </p:stCondLst>
                                        </p:cTn>
                                        <p:tgtEl>
                                          <p:spTgt spid="1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
                                        </p:tgtEl>
                                        <p:attrNameLst>
                                          <p:attrName>style.visibility</p:attrName>
                                        </p:attrNameLst>
                                      </p:cBhvr>
                                      <p:to>
                                        <p:strVal val="visible"/>
                                      </p:to>
                                    </p:set>
                                  </p:childTnLst>
                                </p:cTn>
                              </p:par>
                              <p:par>
                                <p:cTn id="97" presetID="10" presetClass="exit" presetSubtype="0" fill="hold" nodeType="withEffect">
                                  <p:stCondLst>
                                    <p:cond delay="0"/>
                                  </p:stCondLst>
                                  <p:childTnLst>
                                    <p:animEffect transition="out" filter="fad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17"/>
                                        </p:tgtEl>
                                      </p:cBhvr>
                                    </p:animEffect>
                                    <p:set>
                                      <p:cBhvr>
                                        <p:cTn id="102" dur="1" fill="hold">
                                          <p:stCondLst>
                                            <p:cond delay="499"/>
                                          </p:stCondLst>
                                        </p:cTn>
                                        <p:tgtEl>
                                          <p:spTgt spid="1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5"/>
            </a:pPr>
            <a:r>
              <a:rPr lang="en-IN" b="1" dirty="0">
                <a:solidFill>
                  <a:srgbClr val="C00000"/>
                </a:solidFill>
              </a:rPr>
              <a:t>String Comparison Operation (Cont.) </a:t>
            </a:r>
          </a:p>
          <a:p>
            <a:pPr marL="0" indent="0">
              <a:buNone/>
            </a:pPr>
            <a:r>
              <a:rPr lang="en-IN" b="1" dirty="0"/>
              <a:t>Program: </a:t>
            </a:r>
          </a:p>
          <a:p>
            <a:pPr marL="0" indent="0">
              <a:spcBef>
                <a:spcPts val="300"/>
              </a:spcBef>
              <a:buNone/>
            </a:pPr>
            <a:r>
              <a:rPr lang="en-IN" dirty="0"/>
              <a:t>#include&lt;</a:t>
            </a:r>
            <a:r>
              <a:rPr lang="en-IN" dirty="0" err="1"/>
              <a:t>stdio.h</a:t>
            </a:r>
            <a:r>
              <a:rPr lang="en-IN" dirty="0"/>
              <a:t>&gt;</a:t>
            </a:r>
          </a:p>
          <a:p>
            <a:pPr marL="0" indent="0">
              <a:spcBef>
                <a:spcPts val="300"/>
              </a:spcBef>
              <a:buNone/>
            </a:pPr>
            <a:r>
              <a:rPr lang="en-IN" dirty="0"/>
              <a:t>int STRINGCMP(char[ ], char [ ]);</a:t>
            </a:r>
          </a:p>
          <a:p>
            <a:pPr marL="0" indent="0">
              <a:spcBef>
                <a:spcPts val="300"/>
              </a:spcBef>
              <a:buNone/>
            </a:pPr>
            <a:r>
              <a:rPr lang="en-IN" dirty="0"/>
              <a:t>void main()</a:t>
            </a:r>
          </a:p>
          <a:p>
            <a:pPr marL="0" indent="0">
              <a:spcBef>
                <a:spcPts val="300"/>
              </a:spcBef>
              <a:buNone/>
            </a:pPr>
            <a:r>
              <a:rPr lang="en-IN" dirty="0"/>
              <a:t>{</a:t>
            </a:r>
          </a:p>
          <a:p>
            <a:pPr marL="457200" indent="0">
              <a:spcBef>
                <a:spcPts val="300"/>
              </a:spcBef>
              <a:buNone/>
            </a:pPr>
            <a:r>
              <a:rPr lang="en-IN" dirty="0"/>
              <a:t>char  s1[30], s2[30];</a:t>
            </a:r>
          </a:p>
          <a:p>
            <a:pPr marL="457200" indent="0">
              <a:spcBef>
                <a:spcPts val="300"/>
              </a:spcBef>
              <a:buNone/>
            </a:pPr>
            <a:r>
              <a:rPr lang="en-IN" dirty="0"/>
              <a:t>int  result;</a:t>
            </a:r>
          </a:p>
          <a:p>
            <a:pPr marL="457200" indent="0">
              <a:spcBef>
                <a:spcPts val="300"/>
              </a:spcBef>
              <a:buNone/>
            </a:pPr>
            <a:r>
              <a:rPr lang="en-US" dirty="0" err="1"/>
              <a:t>printf</a:t>
            </a:r>
            <a:r>
              <a:rPr lang="en-US" dirty="0"/>
              <a:t>(“\</a:t>
            </a:r>
            <a:r>
              <a:rPr lang="en-US" dirty="0" err="1"/>
              <a:t>nEnter</a:t>
            </a:r>
            <a:r>
              <a:rPr lang="en-US" dirty="0"/>
              <a:t> 1st string:”);</a:t>
            </a:r>
            <a:endParaRPr lang="en-IN" dirty="0"/>
          </a:p>
          <a:p>
            <a:pPr marL="457200" indent="0">
              <a:spcBef>
                <a:spcPts val="300"/>
              </a:spcBef>
              <a:buNone/>
            </a:pPr>
            <a:r>
              <a:rPr lang="en-US" dirty="0"/>
              <a:t>gets(</a:t>
            </a:r>
            <a:r>
              <a:rPr lang="en-US" dirty="0">
                <a:solidFill>
                  <a:srgbClr val="1D6FA9"/>
                </a:solidFill>
              </a:rPr>
              <a:t>s1</a:t>
            </a:r>
            <a:r>
              <a:rPr lang="en-US" dirty="0"/>
              <a:t>); </a:t>
            </a:r>
          </a:p>
          <a:p>
            <a:pPr marL="457200" indent="0">
              <a:spcBef>
                <a:spcPts val="300"/>
              </a:spcBef>
              <a:buNone/>
            </a:pPr>
            <a:r>
              <a:rPr lang="en-US" dirty="0" err="1"/>
              <a:t>printf</a:t>
            </a:r>
            <a:r>
              <a:rPr lang="en-US" dirty="0"/>
              <a:t>(“\</a:t>
            </a:r>
            <a:r>
              <a:rPr lang="en-US" dirty="0" err="1"/>
              <a:t>nEnter</a:t>
            </a:r>
            <a:r>
              <a:rPr lang="en-US" dirty="0"/>
              <a:t> 2nd string:”);</a:t>
            </a:r>
            <a:endParaRPr lang="en-IN" dirty="0"/>
          </a:p>
          <a:p>
            <a:pPr marL="457200" indent="0">
              <a:spcBef>
                <a:spcPts val="300"/>
              </a:spcBef>
              <a:buNone/>
            </a:pPr>
            <a:r>
              <a:rPr lang="en-US" dirty="0"/>
              <a:t>gets(</a:t>
            </a:r>
            <a:r>
              <a:rPr lang="en-US" dirty="0">
                <a:solidFill>
                  <a:srgbClr val="1D6FA9"/>
                </a:solidFill>
              </a:rPr>
              <a:t>s2</a:t>
            </a:r>
            <a:r>
              <a:rPr lang="en-US" dirty="0"/>
              <a:t>); </a:t>
            </a:r>
          </a:p>
          <a:p>
            <a:pPr marL="457200" indent="0">
              <a:spcBef>
                <a:spcPts val="300"/>
              </a:spcBef>
              <a:buNone/>
            </a:pPr>
            <a:r>
              <a:rPr lang="en-US" dirty="0">
                <a:solidFill>
                  <a:srgbClr val="1D6FA9"/>
                </a:solidFill>
              </a:rPr>
              <a:t>result = </a:t>
            </a:r>
            <a:r>
              <a:rPr lang="en-IN" dirty="0">
                <a:solidFill>
                  <a:srgbClr val="1D6FA9"/>
                </a:solidFill>
              </a:rPr>
              <a:t>STRINGCMP</a:t>
            </a:r>
            <a:r>
              <a:rPr lang="en-US" dirty="0">
                <a:solidFill>
                  <a:srgbClr val="1D6FA9"/>
                </a:solidFill>
              </a:rPr>
              <a:t>(</a:t>
            </a:r>
            <a:r>
              <a:rPr lang="en-US" dirty="0">
                <a:solidFill>
                  <a:srgbClr val="C00000"/>
                </a:solidFill>
              </a:rPr>
              <a:t>s1, s2</a:t>
            </a:r>
            <a:r>
              <a:rPr lang="en-US" dirty="0">
                <a:solidFill>
                  <a:srgbClr val="1D6FA9"/>
                </a:solidFill>
              </a:rPr>
              <a:t>);</a:t>
            </a:r>
          </a:p>
          <a:p>
            <a:pPr marL="0" indent="0">
              <a:spcBef>
                <a:spcPts val="300"/>
              </a:spcBef>
              <a:buNone/>
            </a:pPr>
            <a:endParaRPr lang="en-IN" dirty="0"/>
          </a:p>
        </p:txBody>
      </p:sp>
      <p:sp>
        <p:nvSpPr>
          <p:cNvPr id="5" name="TextBox 4"/>
          <p:cNvSpPr txBox="1"/>
          <p:nvPr/>
        </p:nvSpPr>
        <p:spPr>
          <a:xfrm>
            <a:off x="5972731" y="1626545"/>
            <a:ext cx="5860683" cy="1979003"/>
          </a:xfrm>
          <a:prstGeom prst="rect">
            <a:avLst/>
          </a:prstGeom>
          <a:noFill/>
        </p:spPr>
        <p:txBody>
          <a:bodyPr wrap="square" rtlCol="0">
            <a:spAutoFit/>
          </a:bodyPr>
          <a:lstStyle/>
          <a:p>
            <a:pPr marL="457200" indent="0">
              <a:spcBef>
                <a:spcPts val="300"/>
              </a:spcBef>
              <a:buNone/>
            </a:pPr>
            <a:r>
              <a:rPr lang="en-US" sz="2400" dirty="0">
                <a:solidFill>
                  <a:srgbClr val="1D6FA9"/>
                </a:solidFill>
              </a:rPr>
              <a:t>if</a:t>
            </a:r>
            <a:r>
              <a:rPr lang="en-US" sz="2400" dirty="0"/>
              <a:t>(</a:t>
            </a:r>
            <a:r>
              <a:rPr lang="en-US" sz="2400" dirty="0">
                <a:solidFill>
                  <a:srgbClr val="C00000"/>
                </a:solidFill>
              </a:rPr>
              <a:t>result == 0</a:t>
            </a:r>
            <a:r>
              <a:rPr lang="en-US" sz="2400" dirty="0"/>
              <a:t>)</a:t>
            </a:r>
          </a:p>
          <a:p>
            <a:pPr marL="457200" indent="0">
              <a:spcBef>
                <a:spcPts val="300"/>
              </a:spcBef>
              <a:buNone/>
            </a:pPr>
            <a:r>
              <a:rPr lang="en-US" sz="2400" dirty="0">
                <a:solidFill>
                  <a:srgbClr val="0070C0"/>
                </a:solidFill>
              </a:rPr>
              <a:t>	</a:t>
            </a:r>
            <a:r>
              <a:rPr lang="en-US" sz="2400" dirty="0"/>
              <a:t> </a:t>
            </a:r>
            <a:r>
              <a:rPr lang="en-US" sz="2400" dirty="0" err="1"/>
              <a:t>printf</a:t>
            </a:r>
            <a:r>
              <a:rPr lang="en-US" sz="2400" dirty="0"/>
              <a:t>(“\</a:t>
            </a:r>
            <a:r>
              <a:rPr lang="en-US" sz="2400" dirty="0" err="1"/>
              <a:t>nBoth</a:t>
            </a:r>
            <a:r>
              <a:rPr lang="en-US" sz="2400" dirty="0"/>
              <a:t> strings are different”);</a:t>
            </a:r>
            <a:endParaRPr lang="en-US" sz="2400" dirty="0">
              <a:solidFill>
                <a:srgbClr val="0070C0"/>
              </a:solidFill>
            </a:endParaRPr>
          </a:p>
          <a:p>
            <a:pPr marL="457200" algn="just">
              <a:lnSpc>
                <a:spcPct val="90000"/>
              </a:lnSpc>
              <a:spcBef>
                <a:spcPts val="300"/>
              </a:spcBef>
              <a:buClr>
                <a:schemeClr val="accent6"/>
              </a:buClr>
            </a:pPr>
            <a:r>
              <a:rPr lang="en-US" sz="2400" dirty="0">
                <a:solidFill>
                  <a:srgbClr val="1D6FA9"/>
                </a:solidFill>
              </a:rPr>
              <a:t>else if</a:t>
            </a:r>
            <a:r>
              <a:rPr lang="en-US" sz="2400" dirty="0"/>
              <a:t>(</a:t>
            </a:r>
            <a:r>
              <a:rPr lang="en-US" sz="2400" dirty="0">
                <a:solidFill>
                  <a:srgbClr val="C00000"/>
                </a:solidFill>
              </a:rPr>
              <a:t>result == 1</a:t>
            </a:r>
            <a:r>
              <a:rPr lang="en-US" sz="2400" dirty="0"/>
              <a:t>)</a:t>
            </a:r>
          </a:p>
          <a:p>
            <a:pPr marL="914400"/>
            <a:r>
              <a:rPr lang="en-US" sz="2400" dirty="0" err="1"/>
              <a:t>printf</a:t>
            </a:r>
            <a:r>
              <a:rPr lang="en-US" sz="2400" dirty="0"/>
              <a:t>(“\</a:t>
            </a:r>
            <a:r>
              <a:rPr lang="en-US" sz="2400" dirty="0" err="1"/>
              <a:t>nBoth</a:t>
            </a:r>
            <a:r>
              <a:rPr lang="en-US" sz="2400" dirty="0"/>
              <a:t> strings are same”);</a:t>
            </a:r>
          </a:p>
          <a:p>
            <a:r>
              <a:rPr lang="en-US" sz="2400" dirty="0"/>
              <a:t>}</a:t>
            </a:r>
            <a:endParaRPr lang="en-IN" sz="2400" dirty="0"/>
          </a:p>
        </p:txBody>
      </p:sp>
    </p:spTree>
    <p:extLst>
      <p:ext uri="{BB962C8B-B14F-4D97-AF65-F5344CB8AC3E}">
        <p14:creationId xmlns:p14="http://schemas.microsoft.com/office/powerpoint/2010/main" val="4059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5"/>
            </a:pPr>
            <a:r>
              <a:rPr lang="en-IN" b="1" dirty="0">
                <a:solidFill>
                  <a:srgbClr val="C00000"/>
                </a:solidFill>
              </a:rPr>
              <a:t>String Comparison Operation (Cont.) </a:t>
            </a:r>
          </a:p>
          <a:p>
            <a:pPr marL="0" indent="0">
              <a:spcAft>
                <a:spcPts val="1200"/>
              </a:spcAft>
              <a:buNone/>
            </a:pPr>
            <a:r>
              <a:rPr lang="en-IN" b="1" dirty="0"/>
              <a:t>Program: </a:t>
            </a:r>
          </a:p>
          <a:p>
            <a:pPr marL="0" indent="0">
              <a:spcBef>
                <a:spcPts val="0"/>
              </a:spcBef>
              <a:buNone/>
            </a:pPr>
            <a:r>
              <a:rPr lang="en-IN" dirty="0">
                <a:solidFill>
                  <a:srgbClr val="1D6FA9"/>
                </a:solidFill>
              </a:rPr>
              <a:t>int STRINGCMP</a:t>
            </a:r>
            <a:r>
              <a:rPr lang="en-US" dirty="0">
                <a:solidFill>
                  <a:srgbClr val="1D6FA9"/>
                </a:solidFill>
              </a:rPr>
              <a:t>(char  </a:t>
            </a:r>
            <a:r>
              <a:rPr lang="en-US" dirty="0">
                <a:solidFill>
                  <a:srgbClr val="C00000"/>
                </a:solidFill>
              </a:rPr>
              <a:t>*s1</a:t>
            </a:r>
            <a:r>
              <a:rPr lang="en-US" dirty="0">
                <a:solidFill>
                  <a:srgbClr val="1D6FA9"/>
                </a:solidFill>
              </a:rPr>
              <a:t>, char  </a:t>
            </a:r>
            <a:r>
              <a:rPr lang="en-US" dirty="0">
                <a:solidFill>
                  <a:srgbClr val="C00000"/>
                </a:solidFill>
              </a:rPr>
              <a:t>*s2</a:t>
            </a:r>
            <a:r>
              <a:rPr lang="en-US" dirty="0">
                <a:solidFill>
                  <a:srgbClr val="1D6FA9"/>
                </a:solidFill>
              </a:rPr>
              <a:t>) </a:t>
            </a:r>
            <a:endParaRPr lang="en-IN" dirty="0">
              <a:solidFill>
                <a:srgbClr val="1D6FA9"/>
              </a:solidFill>
            </a:endParaRPr>
          </a:p>
          <a:p>
            <a:pPr marL="0" indent="0">
              <a:spcBef>
                <a:spcPts val="0"/>
              </a:spcBef>
              <a:buNone/>
            </a:pPr>
            <a:r>
              <a:rPr lang="en-US" dirty="0"/>
              <a:t>{</a:t>
            </a:r>
          </a:p>
          <a:p>
            <a:pPr marL="192087" indent="0">
              <a:lnSpc>
                <a:spcPct val="100000"/>
              </a:lnSpc>
              <a:spcBef>
                <a:spcPts val="0"/>
              </a:spcBef>
              <a:buNone/>
            </a:pPr>
            <a:r>
              <a:rPr lang="en-IN" dirty="0" err="1"/>
              <a:t>int</a:t>
            </a:r>
            <a:r>
              <a:rPr lang="en-IN" dirty="0"/>
              <a:t>  i1, i2, flag=0, </a:t>
            </a:r>
            <a:r>
              <a:rPr lang="en-IN" dirty="0" err="1"/>
              <a:t>i</a:t>
            </a:r>
            <a:r>
              <a:rPr lang="en-IN" dirty="0"/>
              <a:t>=0;</a:t>
            </a:r>
          </a:p>
          <a:p>
            <a:pPr marL="192087" indent="0">
              <a:lnSpc>
                <a:spcPct val="100000"/>
              </a:lnSpc>
              <a:spcBef>
                <a:spcPts val="0"/>
              </a:spcBef>
              <a:buNone/>
            </a:pPr>
            <a:r>
              <a:rPr lang="en-IN" dirty="0"/>
              <a:t>i1 = </a:t>
            </a:r>
            <a:r>
              <a:rPr lang="en-IN" dirty="0" err="1"/>
              <a:t>strlen</a:t>
            </a:r>
            <a:r>
              <a:rPr lang="en-IN" dirty="0"/>
              <a:t>(</a:t>
            </a:r>
            <a:r>
              <a:rPr lang="en-IN" b="1" dirty="0">
                <a:solidFill>
                  <a:srgbClr val="C00000"/>
                </a:solidFill>
              </a:rPr>
              <a:t>s1</a:t>
            </a:r>
            <a:r>
              <a:rPr lang="en-IN" dirty="0"/>
              <a:t>);</a:t>
            </a:r>
          </a:p>
          <a:p>
            <a:pPr marL="192087" indent="0">
              <a:lnSpc>
                <a:spcPct val="100000"/>
              </a:lnSpc>
              <a:spcBef>
                <a:spcPts val="0"/>
              </a:spcBef>
              <a:buNone/>
            </a:pPr>
            <a:r>
              <a:rPr lang="en-IN" dirty="0"/>
              <a:t>i2 = </a:t>
            </a:r>
            <a:r>
              <a:rPr lang="en-IN" dirty="0" err="1"/>
              <a:t>strlen</a:t>
            </a:r>
            <a:r>
              <a:rPr lang="en-IN" dirty="0"/>
              <a:t>(</a:t>
            </a:r>
            <a:r>
              <a:rPr lang="en-IN" b="1" dirty="0">
                <a:solidFill>
                  <a:srgbClr val="C00000"/>
                </a:solidFill>
              </a:rPr>
              <a:t>s2</a:t>
            </a:r>
            <a:r>
              <a:rPr lang="en-IN" dirty="0"/>
              <a:t>);</a:t>
            </a:r>
          </a:p>
          <a:p>
            <a:pPr marL="192087" indent="0">
              <a:spcBef>
                <a:spcPts val="1200"/>
              </a:spcBef>
              <a:buNone/>
            </a:pPr>
            <a:r>
              <a:rPr lang="en-IN" dirty="0">
                <a:solidFill>
                  <a:srgbClr val="1D6FA9"/>
                </a:solidFill>
              </a:rPr>
              <a:t>if(</a:t>
            </a:r>
            <a:r>
              <a:rPr lang="en-IN" dirty="0">
                <a:solidFill>
                  <a:srgbClr val="C00000"/>
                </a:solidFill>
              </a:rPr>
              <a:t>i1 != i2</a:t>
            </a:r>
            <a:r>
              <a:rPr lang="en-IN" dirty="0">
                <a:solidFill>
                  <a:srgbClr val="1D6FA9"/>
                </a:solidFill>
              </a:rPr>
              <a:t>)</a:t>
            </a:r>
          </a:p>
          <a:p>
            <a:pPr marL="192087" indent="0">
              <a:spcBef>
                <a:spcPts val="600"/>
              </a:spcBef>
              <a:buNone/>
            </a:pPr>
            <a:r>
              <a:rPr lang="en-IN" dirty="0"/>
              <a:t>	return(0);</a:t>
            </a:r>
          </a:p>
          <a:p>
            <a:pPr marL="457200" indent="0">
              <a:spcBef>
                <a:spcPts val="1200"/>
              </a:spcBef>
              <a:buNone/>
            </a:pPr>
            <a:r>
              <a:rPr lang="en-US" dirty="0"/>
              <a:t>while (</a:t>
            </a:r>
            <a:r>
              <a:rPr lang="en-IN" dirty="0" err="1">
                <a:solidFill>
                  <a:srgbClr val="C00000"/>
                </a:solidFill>
              </a:rPr>
              <a:t>i</a:t>
            </a:r>
            <a:r>
              <a:rPr lang="en-IN" dirty="0">
                <a:solidFill>
                  <a:srgbClr val="C00000"/>
                </a:solidFill>
              </a:rPr>
              <a:t> &lt; i1</a:t>
            </a:r>
            <a:r>
              <a:rPr lang="en-US" dirty="0"/>
              <a:t>)</a:t>
            </a:r>
            <a:endParaRPr lang="en-IN" dirty="0"/>
          </a:p>
          <a:p>
            <a:pPr marL="457200" indent="0">
              <a:spcBef>
                <a:spcPts val="0"/>
              </a:spcBef>
              <a:buNone/>
            </a:pPr>
            <a:r>
              <a:rPr lang="en-US" dirty="0"/>
              <a:t>{</a:t>
            </a:r>
            <a:endParaRPr lang="en-IN" dirty="0"/>
          </a:p>
          <a:p>
            <a:pPr marL="0" indent="0">
              <a:spcBef>
                <a:spcPts val="0"/>
              </a:spcBef>
              <a:buNone/>
            </a:pPr>
            <a:r>
              <a:rPr lang="en-IN" dirty="0"/>
              <a:t>	if(</a:t>
            </a:r>
            <a:r>
              <a:rPr lang="en-IN" dirty="0">
                <a:solidFill>
                  <a:srgbClr val="C00000"/>
                </a:solidFill>
              </a:rPr>
              <a:t>*s1 != *s2</a:t>
            </a:r>
            <a:r>
              <a:rPr lang="en-IN" dirty="0"/>
              <a:t>)</a:t>
            </a:r>
          </a:p>
          <a:p>
            <a:pPr marL="0" indent="0">
              <a:spcBef>
                <a:spcPts val="0"/>
              </a:spcBef>
              <a:buNone/>
            </a:pPr>
            <a:r>
              <a:rPr lang="en-IN" dirty="0"/>
              <a:t>	{</a:t>
            </a:r>
          </a:p>
          <a:p>
            <a:pPr marL="1371600" indent="0">
              <a:spcBef>
                <a:spcPts val="0"/>
              </a:spcBef>
              <a:buNone/>
            </a:pPr>
            <a:r>
              <a:rPr lang="en-IN" dirty="0"/>
              <a:t>return(</a:t>
            </a:r>
            <a:r>
              <a:rPr lang="en-IN" b="1" dirty="0">
                <a:solidFill>
                  <a:srgbClr val="C00000"/>
                </a:solidFill>
              </a:rPr>
              <a:t>0</a:t>
            </a:r>
            <a:r>
              <a:rPr lang="en-IN" dirty="0"/>
              <a:t>);	</a:t>
            </a:r>
          </a:p>
          <a:p>
            <a:pPr marL="0" indent="0">
              <a:spcBef>
                <a:spcPts val="0"/>
              </a:spcBef>
              <a:buNone/>
            </a:pPr>
            <a:r>
              <a:rPr lang="en-IN" dirty="0"/>
              <a:t>	}</a:t>
            </a:r>
          </a:p>
          <a:p>
            <a:pPr marL="1106487" indent="0">
              <a:spcBef>
                <a:spcPts val="0"/>
              </a:spcBef>
              <a:buNone/>
            </a:pPr>
            <a:endParaRPr lang="en-IN" dirty="0"/>
          </a:p>
          <a:p>
            <a:pPr marL="0" indent="0">
              <a:spcBef>
                <a:spcPts val="0"/>
              </a:spcBef>
              <a:buNone/>
            </a:pPr>
            <a:r>
              <a:rPr lang="en-IN" dirty="0"/>
              <a:t>	</a:t>
            </a:r>
          </a:p>
        </p:txBody>
      </p:sp>
      <p:sp>
        <p:nvSpPr>
          <p:cNvPr id="5" name="TextBox 4"/>
          <p:cNvSpPr txBox="1"/>
          <p:nvPr/>
        </p:nvSpPr>
        <p:spPr>
          <a:xfrm>
            <a:off x="4934226" y="1468230"/>
            <a:ext cx="5860683" cy="5170646"/>
          </a:xfrm>
          <a:prstGeom prst="rect">
            <a:avLst/>
          </a:prstGeom>
          <a:noFill/>
        </p:spPr>
        <p:txBody>
          <a:bodyPr wrap="square" rtlCol="0">
            <a:spAutoFit/>
          </a:bodyPr>
          <a:lstStyle/>
          <a:p>
            <a:r>
              <a:rPr lang="en-IN" sz="2400" dirty="0"/>
              <a:t>	else</a:t>
            </a:r>
          </a:p>
          <a:p>
            <a:r>
              <a:rPr lang="en-IN" sz="2400" dirty="0"/>
              <a:t>	{</a:t>
            </a:r>
          </a:p>
          <a:p>
            <a:pPr marL="1371600"/>
            <a:r>
              <a:rPr lang="en-IN" sz="2400" dirty="0">
                <a:solidFill>
                  <a:srgbClr val="C00000"/>
                </a:solidFill>
              </a:rPr>
              <a:t>s1++;</a:t>
            </a:r>
          </a:p>
          <a:p>
            <a:pPr marL="1371600"/>
            <a:r>
              <a:rPr lang="en-IN" sz="2400" dirty="0">
                <a:solidFill>
                  <a:srgbClr val="C00000"/>
                </a:solidFill>
              </a:rPr>
              <a:t>s2++;</a:t>
            </a:r>
          </a:p>
          <a:p>
            <a:pPr marL="1371600">
              <a:spcBef>
                <a:spcPts val="0"/>
              </a:spcBef>
              <a:buNone/>
            </a:pPr>
            <a:r>
              <a:rPr lang="en-IN" sz="2400" dirty="0" err="1"/>
              <a:t>i</a:t>
            </a:r>
            <a:r>
              <a:rPr lang="en-IN" sz="2400" dirty="0"/>
              <a:t>++;  </a:t>
            </a:r>
          </a:p>
          <a:p>
            <a:pPr marL="1371600">
              <a:spcBef>
                <a:spcPts val="0"/>
              </a:spcBef>
              <a:buNone/>
            </a:pPr>
            <a:r>
              <a:rPr lang="en-IN" sz="2400" dirty="0"/>
              <a:t>flag=1;</a:t>
            </a:r>
          </a:p>
          <a:p>
            <a:pPr marL="860425">
              <a:spcBef>
                <a:spcPts val="0"/>
              </a:spcBef>
              <a:buNone/>
            </a:pPr>
            <a:r>
              <a:rPr lang="en-IN" sz="2400" dirty="0"/>
              <a:t>}</a:t>
            </a:r>
          </a:p>
          <a:p>
            <a:pPr marL="457200"/>
            <a:r>
              <a:rPr lang="en-US" sz="2400" dirty="0"/>
              <a:t>}</a:t>
            </a:r>
          </a:p>
          <a:p>
            <a:pPr marL="457200" algn="just"/>
            <a:r>
              <a:rPr lang="en-IN" sz="2400" dirty="0"/>
              <a:t>if(</a:t>
            </a:r>
            <a:r>
              <a:rPr lang="en-IN" sz="2400" dirty="0">
                <a:solidFill>
                  <a:srgbClr val="C00000"/>
                </a:solidFill>
              </a:rPr>
              <a:t>flag==1</a:t>
            </a:r>
            <a:r>
              <a:rPr lang="en-IN" sz="2400" dirty="0"/>
              <a:t>)</a:t>
            </a:r>
          </a:p>
          <a:p>
            <a:pPr marL="457200" algn="just"/>
            <a:r>
              <a:rPr lang="en-IN" sz="2400" dirty="0"/>
              <a:t>{</a:t>
            </a:r>
          </a:p>
          <a:p>
            <a:pPr marL="914400" algn="just"/>
            <a:r>
              <a:rPr lang="en-IN" sz="2400" dirty="0"/>
              <a:t>return(</a:t>
            </a:r>
            <a:r>
              <a:rPr lang="en-IN" sz="2400" b="1" dirty="0">
                <a:solidFill>
                  <a:srgbClr val="C00000"/>
                </a:solidFill>
              </a:rPr>
              <a:t>1</a:t>
            </a:r>
            <a:r>
              <a:rPr lang="en-IN" sz="2400" dirty="0"/>
              <a:t>);</a:t>
            </a:r>
          </a:p>
          <a:p>
            <a:pPr marL="457200" algn="just"/>
            <a:r>
              <a:rPr lang="en-IN" sz="2400" dirty="0"/>
              <a:t>}</a:t>
            </a:r>
            <a:endParaRPr lang="en-US" sz="2400" dirty="0"/>
          </a:p>
          <a:p>
            <a:r>
              <a:rPr lang="en-US" sz="2400" dirty="0"/>
              <a:t>}</a:t>
            </a:r>
            <a:endParaRPr lang="en-IN" sz="2400" dirty="0"/>
          </a:p>
          <a:p>
            <a:endParaRPr lang="en-US" dirty="0"/>
          </a:p>
        </p:txBody>
      </p:sp>
      <p:sp>
        <p:nvSpPr>
          <p:cNvPr id="4" name="TextBox 3">
            <a:extLst>
              <a:ext uri="{FF2B5EF4-FFF2-40B4-BE49-F238E27FC236}">
                <a16:creationId xmlns:a16="http://schemas.microsoft.com/office/drawing/2014/main" id="{47BC9F67-B564-B41F-33C4-19CF192DA054}"/>
              </a:ext>
            </a:extLst>
          </p:cNvPr>
          <p:cNvSpPr txBox="1"/>
          <p:nvPr/>
        </p:nvSpPr>
        <p:spPr>
          <a:xfrm>
            <a:off x="8122994" y="1468230"/>
            <a:ext cx="3937826" cy="1569660"/>
          </a:xfrm>
          <a:prstGeom prst="rect">
            <a:avLst/>
          </a:prstGeom>
          <a:noFill/>
        </p:spPr>
        <p:txBody>
          <a:bodyPr wrap="square" rtlCol="0">
            <a:spAutoFit/>
          </a:bodyPr>
          <a:lstStyle/>
          <a:p>
            <a:r>
              <a:rPr lang="en-IN" sz="2400" b="1" dirty="0"/>
              <a:t>Output:</a:t>
            </a:r>
          </a:p>
          <a:p>
            <a:pPr lvl="1"/>
            <a:r>
              <a:rPr lang="en-US" sz="2400" dirty="0"/>
              <a:t>Enter 1st string:</a:t>
            </a:r>
            <a:r>
              <a:rPr lang="en-IN" sz="2400" dirty="0"/>
              <a:t> </a:t>
            </a:r>
            <a:r>
              <a:rPr lang="en-IN" sz="2400" dirty="0">
                <a:solidFill>
                  <a:srgbClr val="1D6FA9"/>
                </a:solidFill>
              </a:rPr>
              <a:t>Hello</a:t>
            </a:r>
          </a:p>
          <a:p>
            <a:pPr lvl="1"/>
            <a:r>
              <a:rPr lang="en-US" sz="2400" dirty="0"/>
              <a:t>Enter 2nd string: </a:t>
            </a:r>
            <a:r>
              <a:rPr lang="en-US" sz="2400" dirty="0">
                <a:solidFill>
                  <a:srgbClr val="1D6FA9"/>
                </a:solidFill>
              </a:rPr>
              <a:t>Hi</a:t>
            </a:r>
          </a:p>
          <a:p>
            <a:pPr lvl="1"/>
            <a:r>
              <a:rPr lang="en-IN" sz="2400" b="1" dirty="0">
                <a:solidFill>
                  <a:srgbClr val="C00000"/>
                </a:solidFill>
              </a:rPr>
              <a:t>Both strings are different</a:t>
            </a:r>
          </a:p>
        </p:txBody>
      </p:sp>
    </p:spTree>
    <p:extLst>
      <p:ext uri="{BB962C8B-B14F-4D97-AF65-F5344CB8AC3E}">
        <p14:creationId xmlns:p14="http://schemas.microsoft.com/office/powerpoint/2010/main" val="401808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0" end="0"/>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6"/>
            </a:pPr>
            <a:r>
              <a:rPr lang="en-IN" b="1" dirty="0">
                <a:solidFill>
                  <a:srgbClr val="C00000"/>
                </a:solidFill>
              </a:rPr>
              <a:t>Substring Extraction Operation</a:t>
            </a:r>
          </a:p>
          <a:p>
            <a:r>
              <a:rPr lang="en-IN" dirty="0"/>
              <a:t>In a given string, if we want to </a:t>
            </a:r>
            <a:r>
              <a:rPr lang="en-IN" dirty="0">
                <a:solidFill>
                  <a:srgbClr val="C00000"/>
                </a:solidFill>
              </a:rPr>
              <a:t>find a specific string or character</a:t>
            </a:r>
            <a:r>
              <a:rPr lang="en-IN" dirty="0"/>
              <a:t>, we required a substring function.</a:t>
            </a:r>
          </a:p>
          <a:p>
            <a:r>
              <a:rPr lang="en-IN" dirty="0"/>
              <a:t>To find a substring from a string, we must specify a </a:t>
            </a:r>
            <a:r>
              <a:rPr lang="en-IN" dirty="0">
                <a:solidFill>
                  <a:srgbClr val="1D6FA9"/>
                </a:solidFill>
              </a:rPr>
              <a:t>starting character position </a:t>
            </a:r>
            <a:r>
              <a:rPr lang="en-IN" dirty="0"/>
              <a:t>and</a:t>
            </a:r>
            <a:r>
              <a:rPr lang="en-IN" dirty="0">
                <a:solidFill>
                  <a:srgbClr val="1D6FA9"/>
                </a:solidFill>
              </a:rPr>
              <a:t> number of character.</a:t>
            </a:r>
          </a:p>
          <a:p>
            <a:pPr marL="228600" indent="0">
              <a:buNone/>
            </a:pPr>
            <a:r>
              <a:rPr lang="en-IN" dirty="0"/>
              <a:t>For example, </a:t>
            </a:r>
            <a:r>
              <a:rPr lang="en-IN" dirty="0">
                <a:solidFill>
                  <a:srgbClr val="1D6FA9"/>
                </a:solidFill>
              </a:rPr>
              <a:t>s1 = “Computer”</a:t>
            </a:r>
          </a:p>
          <a:p>
            <a:pPr marL="1798638" lvl="4" indent="0">
              <a:buNone/>
            </a:pPr>
            <a:r>
              <a:rPr lang="en-IN" sz="2400" dirty="0" err="1">
                <a:solidFill>
                  <a:srgbClr val="1D6FA9"/>
                </a:solidFill>
              </a:rPr>
              <a:t>pos</a:t>
            </a:r>
            <a:r>
              <a:rPr lang="en-IN" sz="2400" dirty="0"/>
              <a:t> = starting position of sub string</a:t>
            </a:r>
          </a:p>
          <a:p>
            <a:pPr marL="1798638" lvl="4" indent="0">
              <a:buNone/>
            </a:pPr>
            <a:r>
              <a:rPr lang="en-IN" sz="2400" dirty="0" err="1">
                <a:solidFill>
                  <a:srgbClr val="1D6FA9"/>
                </a:solidFill>
              </a:rPr>
              <a:t>num</a:t>
            </a:r>
            <a:r>
              <a:rPr lang="en-IN" sz="2400" dirty="0"/>
              <a:t> = number of character of sub string</a:t>
            </a:r>
          </a:p>
          <a:p>
            <a:r>
              <a:rPr lang="en-IN" dirty="0"/>
              <a:t>A sub string function as </a:t>
            </a:r>
            <a:r>
              <a:rPr lang="en-IN" b="1" dirty="0"/>
              <a:t>SUBSTRINGEX(s1, </a:t>
            </a:r>
            <a:r>
              <a:rPr lang="en-IN" b="1" dirty="0" err="1"/>
              <a:t>pos</a:t>
            </a:r>
            <a:r>
              <a:rPr lang="en-IN" b="1" dirty="0"/>
              <a:t>, </a:t>
            </a:r>
            <a:r>
              <a:rPr lang="en-IN" b="1" dirty="0" err="1"/>
              <a:t>num</a:t>
            </a:r>
            <a:r>
              <a:rPr lang="en-IN" b="1" dirty="0"/>
              <a:t>)</a:t>
            </a:r>
            <a:r>
              <a:rPr lang="en-IN" dirty="0"/>
              <a:t>. </a:t>
            </a:r>
          </a:p>
          <a:p>
            <a:r>
              <a:rPr lang="en-IN" dirty="0"/>
              <a:t>Suppose, we want to extract substring starting from </a:t>
            </a:r>
            <a:r>
              <a:rPr lang="en-IN" dirty="0" err="1">
                <a:solidFill>
                  <a:srgbClr val="C00000"/>
                </a:solidFill>
              </a:rPr>
              <a:t>pos</a:t>
            </a:r>
            <a:r>
              <a:rPr lang="en-IN" dirty="0">
                <a:solidFill>
                  <a:srgbClr val="C00000"/>
                </a:solidFill>
              </a:rPr>
              <a:t> = 4 </a:t>
            </a:r>
            <a:r>
              <a:rPr lang="en-IN" dirty="0"/>
              <a:t>and number of character for substring is </a:t>
            </a:r>
            <a:r>
              <a:rPr lang="en-IN" dirty="0" err="1">
                <a:solidFill>
                  <a:srgbClr val="C00000"/>
                </a:solidFill>
              </a:rPr>
              <a:t>num</a:t>
            </a:r>
            <a:r>
              <a:rPr lang="en-IN" dirty="0">
                <a:solidFill>
                  <a:srgbClr val="C00000"/>
                </a:solidFill>
              </a:rPr>
              <a:t> = 3</a:t>
            </a:r>
            <a:r>
              <a:rPr lang="en-IN" dirty="0"/>
              <a:t>.</a:t>
            </a:r>
          </a:p>
          <a:p>
            <a:pPr marL="0" indent="0">
              <a:buNone/>
            </a:pPr>
            <a:r>
              <a:rPr lang="en-IN" dirty="0"/>
              <a:t>   	</a:t>
            </a:r>
            <a:r>
              <a:rPr lang="en-IN" b="1" dirty="0"/>
              <a:t> SUBSTRINGEX</a:t>
            </a:r>
            <a:r>
              <a:rPr lang="en-IN" dirty="0"/>
              <a:t>(s1, 4, 3) = “put”</a:t>
            </a:r>
            <a:endParaRPr lang="en-IN" dirty="0">
              <a:solidFill>
                <a:srgbClr val="0070C0"/>
              </a:solidFill>
            </a:endParaRPr>
          </a:p>
        </p:txBody>
      </p:sp>
    </p:spTree>
    <p:extLst>
      <p:ext uri="{BB962C8B-B14F-4D97-AF65-F5344CB8AC3E}">
        <p14:creationId xmlns:p14="http://schemas.microsoft.com/office/powerpoint/2010/main" val="35708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6"/>
            </a:pPr>
            <a:r>
              <a:rPr lang="en-IN" b="1" dirty="0">
                <a:solidFill>
                  <a:srgbClr val="C00000"/>
                </a:solidFill>
              </a:rPr>
              <a:t>Substring Extraction Operation (Cont.)</a:t>
            </a:r>
          </a:p>
          <a:p>
            <a:pPr marL="0" indent="0">
              <a:spcAft>
                <a:spcPts val="1200"/>
              </a:spcAft>
              <a:buNone/>
            </a:pPr>
            <a:r>
              <a:rPr lang="en-IN" b="1" dirty="0"/>
              <a:t>Algorithm: SUBSTRINGEX(S1, </a:t>
            </a:r>
            <a:r>
              <a:rPr lang="en-IN" b="1" dirty="0" err="1"/>
              <a:t>pos</a:t>
            </a:r>
            <a:r>
              <a:rPr lang="en-IN" b="1" dirty="0"/>
              <a:t>, </a:t>
            </a:r>
            <a:r>
              <a:rPr lang="en-IN" b="1" dirty="0" err="1"/>
              <a:t>num</a:t>
            </a:r>
            <a:r>
              <a:rPr lang="en-IN" b="1" dirty="0"/>
              <a:t>)</a:t>
            </a:r>
          </a:p>
          <a:p>
            <a:pPr marL="0" indent="0">
              <a:spcBef>
                <a:spcPts val="300"/>
              </a:spcBef>
              <a:buNone/>
            </a:pPr>
            <a:r>
              <a:rPr lang="en-IN" b="1" dirty="0"/>
              <a:t>Step 1:</a:t>
            </a:r>
            <a:r>
              <a:rPr lang="en-IN" dirty="0"/>
              <a:t>[Initialization]</a:t>
            </a:r>
          </a:p>
          <a:p>
            <a:pPr marL="0" indent="0">
              <a:spcBef>
                <a:spcPts val="300"/>
              </a:spcBef>
              <a:buNone/>
            </a:pPr>
            <a:r>
              <a:rPr lang="en-IN" dirty="0"/>
              <a:t>  	S2 ← NULL </a:t>
            </a:r>
          </a:p>
          <a:p>
            <a:pPr marL="0" indent="0">
              <a:spcBef>
                <a:spcPts val="300"/>
              </a:spcBef>
              <a:buNone/>
            </a:pPr>
            <a:r>
              <a:rPr lang="en-IN" dirty="0"/>
              <a:t>	</a:t>
            </a:r>
            <a:r>
              <a:rPr lang="en-IN" dirty="0" err="1"/>
              <a:t>i</a:t>
            </a:r>
            <a:r>
              <a:rPr lang="en-IN" dirty="0"/>
              <a:t> ← 0</a:t>
            </a:r>
          </a:p>
          <a:p>
            <a:pPr marL="0" indent="0">
              <a:spcBef>
                <a:spcPts val="300"/>
              </a:spcBef>
              <a:buNone/>
            </a:pPr>
            <a:r>
              <a:rPr lang="en-IN" b="1" dirty="0"/>
              <a:t>Step 2:</a:t>
            </a:r>
            <a:r>
              <a:rPr lang="en-IN" dirty="0"/>
              <a:t>[Extract substring and store in S2]</a:t>
            </a:r>
          </a:p>
          <a:p>
            <a:pPr marL="0" indent="0">
              <a:spcBef>
                <a:spcPts val="300"/>
              </a:spcBef>
              <a:buNone/>
            </a:pPr>
            <a:r>
              <a:rPr lang="en-IN" dirty="0"/>
              <a:t>	repeat  </a:t>
            </a:r>
            <a:r>
              <a:rPr lang="en-IN" dirty="0">
                <a:solidFill>
                  <a:srgbClr val="1D6FA9"/>
                </a:solidFill>
              </a:rPr>
              <a:t>while</a:t>
            </a:r>
            <a:r>
              <a:rPr lang="en-IN" dirty="0"/>
              <a:t>(</a:t>
            </a:r>
            <a:r>
              <a:rPr lang="en-IN" dirty="0" err="1">
                <a:solidFill>
                  <a:srgbClr val="C00000"/>
                </a:solidFill>
              </a:rPr>
              <a:t>num</a:t>
            </a:r>
            <a:r>
              <a:rPr lang="en-IN" dirty="0">
                <a:solidFill>
                  <a:srgbClr val="C00000"/>
                </a:solidFill>
              </a:rPr>
              <a:t> &lt;&gt; 0</a:t>
            </a:r>
            <a:r>
              <a:rPr lang="en-IN" dirty="0"/>
              <a:t>)</a:t>
            </a:r>
            <a:r>
              <a:rPr lang="en-IN" dirty="0">
                <a:solidFill>
                  <a:srgbClr val="1D6FA9"/>
                </a:solidFill>
              </a:rPr>
              <a:t> </a:t>
            </a:r>
          </a:p>
          <a:p>
            <a:pPr marL="1371600" indent="0">
              <a:spcBef>
                <a:spcPts val="300"/>
              </a:spcBef>
              <a:buNone/>
            </a:pPr>
            <a:r>
              <a:rPr lang="en-IN" dirty="0">
                <a:solidFill>
                  <a:srgbClr val="1D6FA9"/>
                </a:solidFill>
              </a:rPr>
              <a:t>S2[ </a:t>
            </a:r>
            <a:r>
              <a:rPr lang="en-IN" dirty="0" err="1">
                <a:solidFill>
                  <a:srgbClr val="1D6FA9"/>
                </a:solidFill>
              </a:rPr>
              <a:t>i</a:t>
            </a:r>
            <a:r>
              <a:rPr lang="en-IN" dirty="0">
                <a:solidFill>
                  <a:srgbClr val="1D6FA9"/>
                </a:solidFill>
              </a:rPr>
              <a:t> ] ← S1[ </a:t>
            </a:r>
            <a:r>
              <a:rPr lang="en-IN" dirty="0" err="1">
                <a:solidFill>
                  <a:srgbClr val="1D6FA9"/>
                </a:solidFill>
              </a:rPr>
              <a:t>pos</a:t>
            </a:r>
            <a:r>
              <a:rPr lang="en-IN" dirty="0">
                <a:solidFill>
                  <a:srgbClr val="1D6FA9"/>
                </a:solidFill>
              </a:rPr>
              <a:t> ]</a:t>
            </a:r>
          </a:p>
          <a:p>
            <a:pPr marL="1371600" indent="0">
              <a:spcBef>
                <a:spcPts val="300"/>
              </a:spcBef>
              <a:buNone/>
            </a:pPr>
            <a:r>
              <a:rPr lang="en-IN" dirty="0" err="1"/>
              <a:t>i</a:t>
            </a:r>
            <a:r>
              <a:rPr lang="en-IN" dirty="0"/>
              <a:t>  ← i+1</a:t>
            </a:r>
          </a:p>
          <a:p>
            <a:pPr marL="1371600" indent="0">
              <a:spcBef>
                <a:spcPts val="300"/>
              </a:spcBef>
              <a:buNone/>
            </a:pPr>
            <a:r>
              <a:rPr lang="en-IN" dirty="0" err="1"/>
              <a:t>pos</a:t>
            </a:r>
            <a:r>
              <a:rPr lang="en-IN" dirty="0"/>
              <a:t> ← pos+1</a:t>
            </a:r>
          </a:p>
          <a:p>
            <a:pPr marL="1371600" indent="0">
              <a:spcBef>
                <a:spcPts val="300"/>
              </a:spcBef>
              <a:buNone/>
            </a:pPr>
            <a:r>
              <a:rPr lang="en-IN" dirty="0" err="1"/>
              <a:t>num</a:t>
            </a:r>
            <a:r>
              <a:rPr lang="en-IN" dirty="0"/>
              <a:t> ← num-1</a:t>
            </a:r>
          </a:p>
          <a:p>
            <a:pPr marL="0" indent="0">
              <a:spcBef>
                <a:spcPts val="300"/>
              </a:spcBef>
              <a:buNone/>
            </a:pPr>
            <a:r>
              <a:rPr lang="en-US" b="1" dirty="0"/>
              <a:t>Step 3:</a:t>
            </a:r>
            <a:r>
              <a:rPr lang="en-US" dirty="0"/>
              <a:t>[Display substring S2]  </a:t>
            </a:r>
          </a:p>
          <a:p>
            <a:pPr marL="0" indent="0">
              <a:spcBef>
                <a:spcPts val="300"/>
              </a:spcBef>
              <a:buNone/>
            </a:pPr>
            <a:r>
              <a:rPr lang="en-US" dirty="0"/>
              <a:t>	Write (</a:t>
            </a:r>
            <a:r>
              <a:rPr lang="en-US" b="1" dirty="0">
                <a:solidFill>
                  <a:srgbClr val="C00000"/>
                </a:solidFill>
              </a:rPr>
              <a:t>S2</a:t>
            </a:r>
            <a:r>
              <a:rPr lang="en-US" dirty="0"/>
              <a:t>)</a:t>
            </a:r>
          </a:p>
          <a:p>
            <a:pPr marL="0" indent="0">
              <a:spcBef>
                <a:spcPts val="300"/>
              </a:spcBef>
              <a:buNone/>
            </a:pPr>
            <a:r>
              <a:rPr lang="en-US" b="1" dirty="0"/>
              <a:t>Step 4:</a:t>
            </a:r>
            <a:r>
              <a:rPr lang="en-US" dirty="0"/>
              <a:t>[Finished]</a:t>
            </a:r>
          </a:p>
          <a:p>
            <a:pPr marL="0" indent="0">
              <a:spcBef>
                <a:spcPts val="300"/>
              </a:spcBef>
              <a:buNone/>
            </a:pPr>
            <a:r>
              <a:rPr lang="en-US" dirty="0"/>
              <a:t>	Exit</a:t>
            </a:r>
          </a:p>
          <a:p>
            <a:pPr marL="0" indent="0">
              <a:spcBef>
                <a:spcPts val="300"/>
              </a:spcBef>
              <a:buNone/>
            </a:pPr>
            <a:endParaRPr lang="en-IN" dirty="0"/>
          </a:p>
          <a:p>
            <a:pPr marL="0" indent="0">
              <a:spcBef>
                <a:spcPts val="300"/>
              </a:spcBef>
              <a:buNone/>
            </a:pPr>
            <a:endParaRPr lang="en-IN" dirty="0"/>
          </a:p>
          <a:p>
            <a:pPr marL="282575" indent="0">
              <a:buNone/>
            </a:pPr>
            <a:endParaRPr lang="en-IN" dirty="0">
              <a:solidFill>
                <a:srgbClr val="0070C0"/>
              </a:solidFill>
            </a:endParaRPr>
          </a:p>
        </p:txBody>
      </p:sp>
      <p:sp>
        <p:nvSpPr>
          <p:cNvPr id="5" name="Rectangle 4"/>
          <p:cNvSpPr/>
          <p:nvPr/>
        </p:nvSpPr>
        <p:spPr>
          <a:xfrm>
            <a:off x="6266331" y="3233251"/>
            <a:ext cx="5244350" cy="2447364"/>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rgbClr val="1D6FA9"/>
                </a:solidFill>
              </a:rPr>
              <a:t>String S1 = “Computer”, pos = 4, num = 3</a:t>
            </a:r>
          </a:p>
          <a:p>
            <a:endParaRPr lang="en-US" sz="2400" dirty="0">
              <a:solidFill>
                <a:schemeClr val="tx1"/>
              </a:solidFill>
            </a:endParaRPr>
          </a:p>
          <a:p>
            <a:endParaRPr lang="en-US" sz="2400" dirty="0">
              <a:solidFill>
                <a:schemeClr val="tx1"/>
              </a:solidFill>
            </a:endParaRPr>
          </a:p>
          <a:p>
            <a:pPr marL="342900" indent="-342900">
              <a:buAutoNum type="arabicParenR"/>
            </a:pPr>
            <a:r>
              <a:rPr lang="en-US" sz="2400" dirty="0">
                <a:solidFill>
                  <a:schemeClr val="tx1"/>
                </a:solidFill>
              </a:rPr>
              <a:t>S2[</a:t>
            </a:r>
            <a:r>
              <a:rPr lang="en-US" sz="2400" dirty="0">
                <a:solidFill>
                  <a:srgbClr val="C00000"/>
                </a:solidFill>
              </a:rPr>
              <a:t>0</a:t>
            </a:r>
            <a:r>
              <a:rPr lang="en-US" sz="2400" dirty="0">
                <a:solidFill>
                  <a:schemeClr val="tx1"/>
                </a:solidFill>
              </a:rPr>
              <a:t>] = S1[</a:t>
            </a:r>
            <a:r>
              <a:rPr lang="en-US" sz="2400" dirty="0">
                <a:solidFill>
                  <a:srgbClr val="C00000"/>
                </a:solidFill>
              </a:rPr>
              <a:t>4</a:t>
            </a:r>
            <a:r>
              <a:rPr lang="en-US" sz="2400" dirty="0">
                <a:solidFill>
                  <a:schemeClr val="tx1"/>
                </a:solidFill>
              </a:rPr>
              <a:t>] = ‘</a:t>
            </a:r>
            <a:r>
              <a:rPr lang="en-US" sz="2800" b="1" dirty="0">
                <a:solidFill>
                  <a:srgbClr val="1D6FA9"/>
                </a:solidFill>
              </a:rPr>
              <a:t>u</a:t>
            </a:r>
            <a:r>
              <a:rPr lang="en-US" sz="2400" dirty="0">
                <a:solidFill>
                  <a:schemeClr val="tx1"/>
                </a:solidFill>
              </a:rPr>
              <a:t>’</a:t>
            </a:r>
          </a:p>
          <a:p>
            <a:pPr marL="342900" indent="-342900">
              <a:buFontTx/>
              <a:buAutoNum type="arabicParenR"/>
            </a:pPr>
            <a:r>
              <a:rPr lang="en-US" sz="2400" dirty="0">
                <a:solidFill>
                  <a:schemeClr val="tx1"/>
                </a:solidFill>
              </a:rPr>
              <a:t>S2[</a:t>
            </a:r>
            <a:r>
              <a:rPr lang="en-US" sz="2400" dirty="0">
                <a:solidFill>
                  <a:srgbClr val="C00000"/>
                </a:solidFill>
              </a:rPr>
              <a:t>1</a:t>
            </a:r>
            <a:r>
              <a:rPr lang="en-US" sz="2400" dirty="0">
                <a:solidFill>
                  <a:schemeClr val="tx1"/>
                </a:solidFill>
              </a:rPr>
              <a:t>] = S1[</a:t>
            </a:r>
            <a:r>
              <a:rPr lang="en-US" sz="2400" dirty="0">
                <a:solidFill>
                  <a:srgbClr val="C00000"/>
                </a:solidFill>
              </a:rPr>
              <a:t>5</a:t>
            </a:r>
            <a:r>
              <a:rPr lang="en-US" sz="2400" dirty="0">
                <a:solidFill>
                  <a:schemeClr val="tx1"/>
                </a:solidFill>
              </a:rPr>
              <a:t>] = ‘</a:t>
            </a:r>
            <a:r>
              <a:rPr lang="en-US" sz="2800" b="1" dirty="0">
                <a:solidFill>
                  <a:srgbClr val="1D6FA9"/>
                </a:solidFill>
              </a:rPr>
              <a:t>t</a:t>
            </a:r>
            <a:r>
              <a:rPr lang="en-US" sz="2400" dirty="0">
                <a:solidFill>
                  <a:schemeClr val="tx1"/>
                </a:solidFill>
              </a:rPr>
              <a:t>’</a:t>
            </a:r>
          </a:p>
          <a:p>
            <a:pPr marL="342900" indent="-342900">
              <a:buFontTx/>
              <a:buAutoNum type="arabicParenR"/>
            </a:pPr>
            <a:r>
              <a:rPr lang="en-US" sz="2400" dirty="0">
                <a:solidFill>
                  <a:schemeClr val="tx1"/>
                </a:solidFill>
              </a:rPr>
              <a:t>S2[</a:t>
            </a:r>
            <a:r>
              <a:rPr lang="en-US" sz="2400" dirty="0">
                <a:solidFill>
                  <a:srgbClr val="C00000"/>
                </a:solidFill>
              </a:rPr>
              <a:t>2</a:t>
            </a:r>
            <a:r>
              <a:rPr lang="en-US" sz="2400" dirty="0">
                <a:solidFill>
                  <a:schemeClr val="tx1"/>
                </a:solidFill>
              </a:rPr>
              <a:t>] = S1[</a:t>
            </a:r>
            <a:r>
              <a:rPr lang="en-US" sz="2400" dirty="0">
                <a:solidFill>
                  <a:srgbClr val="C00000"/>
                </a:solidFill>
              </a:rPr>
              <a:t>6</a:t>
            </a:r>
            <a:r>
              <a:rPr lang="en-US" sz="2400" dirty="0">
                <a:solidFill>
                  <a:schemeClr val="tx1"/>
                </a:solidFill>
              </a:rPr>
              <a:t>] = ‘</a:t>
            </a:r>
            <a:r>
              <a:rPr lang="en-US" sz="2800" b="1" dirty="0">
                <a:solidFill>
                  <a:srgbClr val="1D6FA9"/>
                </a:solidFill>
              </a:rPr>
              <a:t>e</a:t>
            </a:r>
            <a:r>
              <a:rPr lang="en-US" sz="2400" dirty="0">
                <a:solidFill>
                  <a:schemeClr val="tx1"/>
                </a:solidFill>
              </a:rPr>
              <a:t>’</a:t>
            </a:r>
          </a:p>
        </p:txBody>
      </p:sp>
      <p:cxnSp>
        <p:nvCxnSpPr>
          <p:cNvPr id="7" name="Straight Arrow Connector 6"/>
          <p:cNvCxnSpPr/>
          <p:nvPr/>
        </p:nvCxnSpPr>
        <p:spPr>
          <a:xfrm flipV="1">
            <a:off x="8834717" y="3680014"/>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718175" y="3680014"/>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574741" y="3680014"/>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155504" y="3146556"/>
            <a:ext cx="5381176" cy="267512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3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6"/>
            </a:pPr>
            <a:r>
              <a:rPr lang="en-IN" b="1" dirty="0">
                <a:solidFill>
                  <a:srgbClr val="C00000"/>
                </a:solidFill>
              </a:rPr>
              <a:t>Substring Extraction Operation (Cont.) </a:t>
            </a:r>
          </a:p>
          <a:p>
            <a:pPr marL="0" indent="0">
              <a:buNone/>
            </a:pPr>
            <a:r>
              <a:rPr lang="en-IN" b="1" dirty="0"/>
              <a:t>Program: </a:t>
            </a:r>
          </a:p>
          <a:p>
            <a:pPr marL="0" indent="0">
              <a:spcBef>
                <a:spcPts val="300"/>
              </a:spcBef>
              <a:buNone/>
            </a:pPr>
            <a:r>
              <a:rPr lang="en-IN" dirty="0"/>
              <a:t>#include&lt;</a:t>
            </a:r>
            <a:r>
              <a:rPr lang="en-IN" dirty="0" err="1"/>
              <a:t>stdio.h</a:t>
            </a:r>
            <a:r>
              <a:rPr lang="en-IN" dirty="0"/>
              <a:t>&gt;</a:t>
            </a:r>
          </a:p>
          <a:p>
            <a:pPr marL="0" indent="0">
              <a:spcBef>
                <a:spcPts val="300"/>
              </a:spcBef>
              <a:buNone/>
            </a:pPr>
            <a:r>
              <a:rPr lang="en-IN" dirty="0"/>
              <a:t>void SUBSTRINGEX(char[ ], int, int);</a:t>
            </a:r>
          </a:p>
          <a:p>
            <a:pPr marL="0" indent="0">
              <a:spcBef>
                <a:spcPts val="300"/>
              </a:spcBef>
              <a:buNone/>
            </a:pPr>
            <a:r>
              <a:rPr lang="en-IN" dirty="0"/>
              <a:t>void main()</a:t>
            </a:r>
          </a:p>
          <a:p>
            <a:pPr marL="0" indent="0">
              <a:spcBef>
                <a:spcPts val="300"/>
              </a:spcBef>
              <a:buNone/>
            </a:pPr>
            <a:r>
              <a:rPr lang="en-IN" dirty="0"/>
              <a:t>{</a:t>
            </a:r>
          </a:p>
          <a:p>
            <a:pPr marL="457200" indent="0">
              <a:spcBef>
                <a:spcPts val="300"/>
              </a:spcBef>
              <a:buNone/>
            </a:pPr>
            <a:r>
              <a:rPr lang="en-IN" dirty="0"/>
              <a:t>char  s1[30];</a:t>
            </a:r>
          </a:p>
          <a:p>
            <a:pPr marL="457200" indent="0">
              <a:spcBef>
                <a:spcPts val="300"/>
              </a:spcBef>
              <a:buNone/>
            </a:pPr>
            <a:r>
              <a:rPr lang="en-IN" dirty="0" err="1"/>
              <a:t>int</a:t>
            </a:r>
            <a:r>
              <a:rPr lang="en-IN" dirty="0"/>
              <a:t>  </a:t>
            </a:r>
            <a:r>
              <a:rPr lang="en-IN" dirty="0" err="1"/>
              <a:t>pos</a:t>
            </a:r>
            <a:r>
              <a:rPr lang="en-IN" dirty="0"/>
              <a:t>, </a:t>
            </a:r>
            <a:r>
              <a:rPr lang="en-IN" dirty="0" err="1"/>
              <a:t>num</a:t>
            </a:r>
            <a:r>
              <a:rPr lang="en-IN" dirty="0"/>
              <a:t>;</a:t>
            </a:r>
          </a:p>
          <a:p>
            <a:pPr marL="457200" indent="0">
              <a:spcBef>
                <a:spcPts val="300"/>
              </a:spcBef>
              <a:buNone/>
            </a:pPr>
            <a:r>
              <a:rPr lang="en-US" dirty="0" err="1"/>
              <a:t>printf</a:t>
            </a:r>
            <a:r>
              <a:rPr lang="en-US" dirty="0"/>
              <a:t>(“\</a:t>
            </a:r>
            <a:r>
              <a:rPr lang="en-US" dirty="0" err="1"/>
              <a:t>nEnter</a:t>
            </a:r>
            <a:r>
              <a:rPr lang="en-US" dirty="0"/>
              <a:t> string:”);</a:t>
            </a:r>
            <a:endParaRPr lang="en-IN" dirty="0"/>
          </a:p>
          <a:p>
            <a:pPr marL="457200" indent="0">
              <a:spcBef>
                <a:spcPts val="300"/>
              </a:spcBef>
              <a:buNone/>
            </a:pPr>
            <a:r>
              <a:rPr lang="en-US" dirty="0"/>
              <a:t>gets(</a:t>
            </a:r>
            <a:r>
              <a:rPr lang="en-US" dirty="0">
                <a:solidFill>
                  <a:srgbClr val="1D6FA9"/>
                </a:solidFill>
              </a:rPr>
              <a:t>s1</a:t>
            </a:r>
            <a:r>
              <a:rPr lang="en-US" dirty="0"/>
              <a:t>); </a:t>
            </a:r>
          </a:p>
          <a:p>
            <a:pPr marL="457200" indent="0">
              <a:spcBef>
                <a:spcPts val="300"/>
              </a:spcBef>
              <a:buNone/>
            </a:pPr>
            <a:r>
              <a:rPr lang="en-US" dirty="0" err="1"/>
              <a:t>printf</a:t>
            </a:r>
            <a:r>
              <a:rPr lang="en-US" dirty="0"/>
              <a:t>(“\</a:t>
            </a:r>
            <a:r>
              <a:rPr lang="en-US" dirty="0" err="1"/>
              <a:t>nEnter</a:t>
            </a:r>
            <a:r>
              <a:rPr lang="en-US" dirty="0"/>
              <a:t> value for </a:t>
            </a:r>
            <a:r>
              <a:rPr lang="en-US" dirty="0" err="1"/>
              <a:t>pos</a:t>
            </a:r>
            <a:r>
              <a:rPr lang="en-US" dirty="0"/>
              <a:t> &amp; </a:t>
            </a:r>
            <a:r>
              <a:rPr lang="en-US" dirty="0" err="1"/>
              <a:t>num</a:t>
            </a:r>
            <a:r>
              <a:rPr lang="en-US" dirty="0"/>
              <a:t>:”);</a:t>
            </a:r>
            <a:endParaRPr lang="en-IN" dirty="0"/>
          </a:p>
          <a:p>
            <a:pPr marL="457200" indent="0">
              <a:spcBef>
                <a:spcPts val="300"/>
              </a:spcBef>
              <a:buNone/>
            </a:pPr>
            <a:r>
              <a:rPr lang="en-IN" dirty="0" err="1"/>
              <a:t>scanf</a:t>
            </a:r>
            <a:r>
              <a:rPr lang="en-IN" dirty="0"/>
              <a:t>(“</a:t>
            </a:r>
            <a:r>
              <a:rPr lang="en-IN" dirty="0">
                <a:solidFill>
                  <a:srgbClr val="1D6FA9"/>
                </a:solidFill>
              </a:rPr>
              <a:t>%</a:t>
            </a:r>
            <a:r>
              <a:rPr lang="en-IN" dirty="0" err="1">
                <a:solidFill>
                  <a:srgbClr val="1D6FA9"/>
                </a:solidFill>
              </a:rPr>
              <a:t>d%d</a:t>
            </a:r>
            <a:r>
              <a:rPr lang="en-IN" dirty="0"/>
              <a:t>”, </a:t>
            </a:r>
            <a:r>
              <a:rPr lang="en-IN" dirty="0">
                <a:solidFill>
                  <a:srgbClr val="C00000"/>
                </a:solidFill>
              </a:rPr>
              <a:t>&amp;</a:t>
            </a:r>
            <a:r>
              <a:rPr lang="en-IN" dirty="0" err="1">
                <a:solidFill>
                  <a:srgbClr val="C00000"/>
                </a:solidFill>
              </a:rPr>
              <a:t>pos</a:t>
            </a:r>
            <a:r>
              <a:rPr lang="en-IN" dirty="0"/>
              <a:t>, </a:t>
            </a:r>
            <a:r>
              <a:rPr lang="en-IN" dirty="0">
                <a:solidFill>
                  <a:srgbClr val="C00000"/>
                </a:solidFill>
              </a:rPr>
              <a:t>&amp;</a:t>
            </a:r>
            <a:r>
              <a:rPr lang="en-IN" dirty="0" err="1">
                <a:solidFill>
                  <a:srgbClr val="C00000"/>
                </a:solidFill>
              </a:rPr>
              <a:t>num</a:t>
            </a:r>
            <a:r>
              <a:rPr lang="en-IN" dirty="0"/>
              <a:t>);</a:t>
            </a:r>
            <a:r>
              <a:rPr lang="en-US" dirty="0"/>
              <a:t> </a:t>
            </a:r>
          </a:p>
          <a:p>
            <a:pPr marL="457200" indent="0">
              <a:spcBef>
                <a:spcPts val="300"/>
              </a:spcBef>
              <a:buNone/>
            </a:pPr>
            <a:r>
              <a:rPr lang="en-IN" dirty="0">
                <a:solidFill>
                  <a:srgbClr val="1D6FA9"/>
                </a:solidFill>
              </a:rPr>
              <a:t>SUBSTRINGEX</a:t>
            </a:r>
            <a:r>
              <a:rPr lang="en-US" dirty="0">
                <a:solidFill>
                  <a:srgbClr val="1D6FA9"/>
                </a:solidFill>
              </a:rPr>
              <a:t>(</a:t>
            </a:r>
            <a:r>
              <a:rPr lang="en-US" dirty="0">
                <a:solidFill>
                  <a:srgbClr val="C00000"/>
                </a:solidFill>
              </a:rPr>
              <a:t>s1, pos, num</a:t>
            </a:r>
            <a:r>
              <a:rPr lang="en-US" dirty="0">
                <a:solidFill>
                  <a:srgbClr val="1D6FA9"/>
                </a:solidFill>
              </a:rPr>
              <a:t>);</a:t>
            </a:r>
          </a:p>
          <a:p>
            <a:pPr marL="0" indent="0">
              <a:spcBef>
                <a:spcPts val="300"/>
              </a:spcBef>
              <a:buNone/>
            </a:pPr>
            <a:r>
              <a:rPr lang="en-US" dirty="0"/>
              <a:t>}</a:t>
            </a:r>
            <a:endParaRPr lang="en-IN" dirty="0"/>
          </a:p>
        </p:txBody>
      </p:sp>
      <p:sp>
        <p:nvSpPr>
          <p:cNvPr id="5" name="TextBox 4"/>
          <p:cNvSpPr txBox="1"/>
          <p:nvPr/>
        </p:nvSpPr>
        <p:spPr>
          <a:xfrm>
            <a:off x="5493051" y="752490"/>
            <a:ext cx="5860683" cy="6001643"/>
          </a:xfrm>
          <a:prstGeom prst="rect">
            <a:avLst/>
          </a:prstGeom>
          <a:noFill/>
        </p:spPr>
        <p:txBody>
          <a:bodyPr wrap="square" rtlCol="0">
            <a:spAutoFit/>
          </a:bodyPr>
          <a:lstStyle/>
          <a:p>
            <a:r>
              <a:rPr lang="en-IN" sz="2400" dirty="0">
                <a:solidFill>
                  <a:srgbClr val="1D6FA9"/>
                </a:solidFill>
              </a:rPr>
              <a:t>void SUBSTRINGEX</a:t>
            </a:r>
            <a:r>
              <a:rPr lang="en-US" sz="2400" dirty="0">
                <a:solidFill>
                  <a:srgbClr val="1D6FA9"/>
                </a:solidFill>
              </a:rPr>
              <a:t>(char  </a:t>
            </a:r>
            <a:r>
              <a:rPr lang="en-US" sz="2400" dirty="0">
                <a:solidFill>
                  <a:srgbClr val="C00000"/>
                </a:solidFill>
              </a:rPr>
              <a:t>s1[ ]</a:t>
            </a:r>
            <a:r>
              <a:rPr lang="en-US" sz="2400" dirty="0">
                <a:solidFill>
                  <a:srgbClr val="1D6FA9"/>
                </a:solidFill>
              </a:rPr>
              <a:t>, int  </a:t>
            </a:r>
            <a:r>
              <a:rPr lang="en-US" sz="2400" dirty="0">
                <a:solidFill>
                  <a:srgbClr val="C00000"/>
                </a:solidFill>
              </a:rPr>
              <a:t>p</a:t>
            </a:r>
            <a:r>
              <a:rPr lang="en-US" sz="2400" dirty="0">
                <a:solidFill>
                  <a:srgbClr val="1D6FA9"/>
                </a:solidFill>
              </a:rPr>
              <a:t>, int  </a:t>
            </a:r>
            <a:r>
              <a:rPr lang="en-US" sz="2400" dirty="0">
                <a:solidFill>
                  <a:srgbClr val="C00000"/>
                </a:solidFill>
              </a:rPr>
              <a:t>n</a:t>
            </a:r>
            <a:r>
              <a:rPr lang="en-US" sz="2400" dirty="0">
                <a:solidFill>
                  <a:srgbClr val="1D6FA9"/>
                </a:solidFill>
              </a:rPr>
              <a:t>)</a:t>
            </a:r>
            <a:r>
              <a:rPr lang="en-US" sz="2400" dirty="0">
                <a:solidFill>
                  <a:srgbClr val="0070C0"/>
                </a:solidFill>
              </a:rPr>
              <a:t> </a:t>
            </a:r>
            <a:endParaRPr lang="en-IN" sz="2400" dirty="0">
              <a:solidFill>
                <a:srgbClr val="0070C0"/>
              </a:solidFill>
            </a:endParaRPr>
          </a:p>
          <a:p>
            <a:r>
              <a:rPr lang="en-US" sz="2400" dirty="0"/>
              <a:t>{</a:t>
            </a:r>
          </a:p>
          <a:p>
            <a:pPr marL="457200"/>
            <a:r>
              <a:rPr lang="en-US" sz="2400" dirty="0"/>
              <a:t>char  s2[30];</a:t>
            </a:r>
          </a:p>
          <a:p>
            <a:pPr marL="457200"/>
            <a:r>
              <a:rPr lang="en-US" sz="2400" dirty="0" err="1"/>
              <a:t>int</a:t>
            </a:r>
            <a:r>
              <a:rPr lang="en-US" sz="2400" dirty="0"/>
              <a:t>  </a:t>
            </a:r>
            <a:r>
              <a:rPr lang="en-US" sz="2400" dirty="0" err="1"/>
              <a:t>i</a:t>
            </a:r>
            <a:r>
              <a:rPr lang="en-US" sz="2400" dirty="0"/>
              <a:t> = 0;</a:t>
            </a:r>
          </a:p>
          <a:p>
            <a:pPr marL="457200"/>
            <a:r>
              <a:rPr lang="en-IN" sz="2400" dirty="0">
                <a:solidFill>
                  <a:srgbClr val="1D6FA9"/>
                </a:solidFill>
              </a:rPr>
              <a:t>p = p-1;</a:t>
            </a:r>
          </a:p>
          <a:p>
            <a:pPr marL="457200" indent="0">
              <a:buNone/>
            </a:pPr>
            <a:r>
              <a:rPr lang="en-US" sz="2400" dirty="0">
                <a:solidFill>
                  <a:srgbClr val="1D6FA9"/>
                </a:solidFill>
              </a:rPr>
              <a:t>while</a:t>
            </a:r>
            <a:r>
              <a:rPr lang="en-US" sz="2400" dirty="0"/>
              <a:t>(</a:t>
            </a:r>
            <a:r>
              <a:rPr lang="en-IN" sz="2400" dirty="0">
                <a:solidFill>
                  <a:srgbClr val="C00000"/>
                </a:solidFill>
              </a:rPr>
              <a:t>n != 0</a:t>
            </a:r>
            <a:r>
              <a:rPr lang="en-US" sz="2400" dirty="0"/>
              <a:t>)</a:t>
            </a:r>
            <a:endParaRPr lang="en-IN" sz="2400" dirty="0"/>
          </a:p>
          <a:p>
            <a:pPr marL="457200" indent="0">
              <a:buNone/>
            </a:pPr>
            <a:r>
              <a:rPr lang="en-US" sz="2400" dirty="0"/>
              <a:t>{</a:t>
            </a:r>
            <a:endParaRPr lang="en-IN" sz="2400" dirty="0"/>
          </a:p>
          <a:p>
            <a:pPr algn="just"/>
            <a:r>
              <a:rPr lang="en-IN" sz="2400" dirty="0"/>
              <a:t>	</a:t>
            </a:r>
            <a:r>
              <a:rPr lang="en-IN" sz="2400" dirty="0">
                <a:solidFill>
                  <a:srgbClr val="1D6FA9"/>
                </a:solidFill>
              </a:rPr>
              <a:t>s2[ </a:t>
            </a:r>
            <a:r>
              <a:rPr lang="en-IN" sz="2400" dirty="0" err="1">
                <a:solidFill>
                  <a:srgbClr val="1D6FA9"/>
                </a:solidFill>
              </a:rPr>
              <a:t>i</a:t>
            </a:r>
            <a:r>
              <a:rPr lang="en-IN" sz="2400" dirty="0">
                <a:solidFill>
                  <a:srgbClr val="1D6FA9"/>
                </a:solidFill>
              </a:rPr>
              <a:t> ] = s1[ p ];</a:t>
            </a:r>
          </a:p>
          <a:p>
            <a:pPr algn="just"/>
            <a:r>
              <a:rPr lang="en-IN" sz="2400" dirty="0"/>
              <a:t>	</a:t>
            </a:r>
            <a:r>
              <a:rPr lang="en-IN" sz="2400" dirty="0" err="1"/>
              <a:t>i</a:t>
            </a:r>
            <a:r>
              <a:rPr lang="en-IN" sz="2400" dirty="0"/>
              <a:t>++; </a:t>
            </a:r>
          </a:p>
          <a:p>
            <a:pPr algn="just"/>
            <a:r>
              <a:rPr lang="en-IN" sz="2400" dirty="0"/>
              <a:t>	p++; </a:t>
            </a:r>
          </a:p>
          <a:p>
            <a:pPr algn="just"/>
            <a:r>
              <a:rPr lang="en-IN" sz="2400" dirty="0"/>
              <a:t>	n--;</a:t>
            </a:r>
          </a:p>
          <a:p>
            <a:pPr marL="457200" indent="0">
              <a:buNone/>
            </a:pPr>
            <a:r>
              <a:rPr lang="en-US" sz="2400" dirty="0"/>
              <a:t>}</a:t>
            </a:r>
          </a:p>
          <a:p>
            <a:pPr marL="457200" indent="0">
              <a:buNone/>
            </a:pPr>
            <a:r>
              <a:rPr lang="en-IN" sz="2400" dirty="0">
                <a:solidFill>
                  <a:srgbClr val="C00000"/>
                </a:solidFill>
              </a:rPr>
              <a:t>s2[ </a:t>
            </a:r>
            <a:r>
              <a:rPr lang="en-IN" sz="2400" b="1" dirty="0" err="1">
                <a:solidFill>
                  <a:srgbClr val="C00000"/>
                </a:solidFill>
              </a:rPr>
              <a:t>i</a:t>
            </a:r>
            <a:r>
              <a:rPr lang="en-IN" sz="2400" dirty="0">
                <a:solidFill>
                  <a:srgbClr val="C00000"/>
                </a:solidFill>
              </a:rPr>
              <a:t> ] = ‘\0’</a:t>
            </a:r>
            <a:r>
              <a:rPr lang="en-US" sz="2400" dirty="0">
                <a:solidFill>
                  <a:srgbClr val="C00000"/>
                </a:solidFill>
              </a:rPr>
              <a:t>;</a:t>
            </a:r>
          </a:p>
          <a:p>
            <a:pPr marL="457200"/>
            <a:r>
              <a:rPr lang="en-IN" sz="2400" dirty="0" err="1"/>
              <a:t>printf</a:t>
            </a:r>
            <a:r>
              <a:rPr lang="en-IN" sz="2400" dirty="0"/>
              <a:t>(“Substring is: “);</a:t>
            </a:r>
          </a:p>
          <a:p>
            <a:pPr marL="457200"/>
            <a:r>
              <a:rPr lang="en-IN" sz="2400" dirty="0"/>
              <a:t>puts(</a:t>
            </a:r>
            <a:r>
              <a:rPr lang="en-IN" sz="2400" b="1" dirty="0">
                <a:solidFill>
                  <a:srgbClr val="C00000"/>
                </a:solidFill>
              </a:rPr>
              <a:t>s2</a:t>
            </a:r>
            <a:r>
              <a:rPr lang="en-IN" sz="2400" dirty="0"/>
              <a:t>);</a:t>
            </a:r>
          </a:p>
          <a:p>
            <a:r>
              <a:rPr lang="en-US" sz="2400" dirty="0"/>
              <a:t>}</a:t>
            </a:r>
            <a:endParaRPr lang="en-IN" sz="2400" dirty="0"/>
          </a:p>
        </p:txBody>
      </p:sp>
      <p:sp>
        <p:nvSpPr>
          <p:cNvPr id="4" name="TextBox 3">
            <a:extLst>
              <a:ext uri="{FF2B5EF4-FFF2-40B4-BE49-F238E27FC236}">
                <a16:creationId xmlns:a16="http://schemas.microsoft.com/office/drawing/2014/main" id="{73B25333-7D42-9527-33EA-0B8C5F123164}"/>
              </a:ext>
            </a:extLst>
          </p:cNvPr>
          <p:cNvSpPr txBox="1"/>
          <p:nvPr/>
        </p:nvSpPr>
        <p:spPr>
          <a:xfrm>
            <a:off x="8423392" y="3566853"/>
            <a:ext cx="3937826" cy="1938992"/>
          </a:xfrm>
          <a:prstGeom prst="rect">
            <a:avLst/>
          </a:prstGeom>
          <a:noFill/>
        </p:spPr>
        <p:txBody>
          <a:bodyPr wrap="square" rtlCol="0">
            <a:spAutoFit/>
          </a:bodyPr>
          <a:lstStyle/>
          <a:p>
            <a:r>
              <a:rPr lang="en-IN" sz="2400" b="1" dirty="0"/>
              <a:t>Output:</a:t>
            </a:r>
          </a:p>
          <a:p>
            <a:pPr lvl="1"/>
            <a:r>
              <a:rPr lang="en-US" sz="2400" dirty="0"/>
              <a:t>Enter string:</a:t>
            </a:r>
            <a:r>
              <a:rPr lang="en-IN" sz="2400" dirty="0"/>
              <a:t> </a:t>
            </a:r>
            <a:r>
              <a:rPr lang="en-IN" sz="2400" dirty="0">
                <a:solidFill>
                  <a:srgbClr val="1D6FA9"/>
                </a:solidFill>
              </a:rPr>
              <a:t>Computer</a:t>
            </a:r>
          </a:p>
          <a:p>
            <a:pPr lvl="1"/>
            <a:r>
              <a:rPr lang="en-US" sz="2400" dirty="0"/>
              <a:t>Enter value for pos &amp; num: </a:t>
            </a:r>
            <a:r>
              <a:rPr lang="en-US" sz="2400" dirty="0">
                <a:solidFill>
                  <a:srgbClr val="1D6FA9"/>
                </a:solidFill>
              </a:rPr>
              <a:t>4  3</a:t>
            </a:r>
          </a:p>
          <a:p>
            <a:pPr lvl="1"/>
            <a:r>
              <a:rPr lang="en-IN" sz="2400" dirty="0"/>
              <a:t>Substring is: </a:t>
            </a:r>
            <a:r>
              <a:rPr lang="en-IN" sz="2400" b="1" dirty="0" err="1">
                <a:solidFill>
                  <a:srgbClr val="C00000"/>
                </a:solidFill>
              </a:rPr>
              <a:t>ute</a:t>
            </a:r>
            <a:endParaRPr lang="en-IN" sz="2400" b="1" dirty="0">
              <a:solidFill>
                <a:srgbClr val="C00000"/>
              </a:solidFill>
            </a:endParaRPr>
          </a:p>
        </p:txBody>
      </p:sp>
    </p:spTree>
    <p:extLst>
      <p:ext uri="{BB962C8B-B14F-4D97-AF65-F5344CB8AC3E}">
        <p14:creationId xmlns:p14="http://schemas.microsoft.com/office/powerpoint/2010/main" val="45019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Introduction of Data Structures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spcBef>
                <a:spcPts val="2200"/>
              </a:spcBef>
              <a:buClr>
                <a:srgbClr val="C00000"/>
              </a:buClr>
            </a:pPr>
            <a:r>
              <a:rPr lang="en-IN" b="1" dirty="0">
                <a:solidFill>
                  <a:srgbClr val="C00000"/>
                </a:solidFill>
              </a:rPr>
              <a:t> A computer</a:t>
            </a:r>
            <a:r>
              <a:rPr lang="en-IN" dirty="0"/>
              <a:t> is an electronic machine which is used for data processing and manipulation.</a:t>
            </a:r>
          </a:p>
          <a:p>
            <a:pPr>
              <a:buClr>
                <a:srgbClr val="C00000"/>
              </a:buClr>
            </a:pPr>
            <a:r>
              <a:rPr lang="en-IN" dirty="0"/>
              <a:t> To make computer work we need to know,</a:t>
            </a:r>
          </a:p>
          <a:p>
            <a:pPr lvl="1">
              <a:lnSpc>
                <a:spcPct val="100000"/>
              </a:lnSpc>
            </a:pPr>
            <a:r>
              <a:rPr lang="en-IN" dirty="0"/>
              <a:t>Representation of data in computer</a:t>
            </a:r>
          </a:p>
          <a:p>
            <a:pPr lvl="1">
              <a:lnSpc>
                <a:spcPct val="100000"/>
              </a:lnSpc>
            </a:pPr>
            <a:r>
              <a:rPr lang="en-IN" dirty="0"/>
              <a:t>Accessing data</a:t>
            </a:r>
          </a:p>
          <a:p>
            <a:pPr lvl="1">
              <a:lnSpc>
                <a:spcPct val="100000"/>
              </a:lnSpc>
            </a:pPr>
            <a:r>
              <a:rPr lang="en-IN" dirty="0"/>
              <a:t>How to solve problems step by step</a:t>
            </a:r>
            <a:endParaRPr lang="en-IN" b="1" dirty="0">
              <a:solidFill>
                <a:schemeClr val="accent6"/>
              </a:solidFill>
            </a:endParaRPr>
          </a:p>
          <a:p>
            <a:pPr>
              <a:buClr>
                <a:srgbClr val="C00000"/>
              </a:buClr>
            </a:pPr>
            <a:r>
              <a:rPr lang="en-IN" b="1" dirty="0">
                <a:solidFill>
                  <a:srgbClr val="C00000"/>
                </a:solidFill>
              </a:rPr>
              <a:t>Data structure </a:t>
            </a:r>
            <a:r>
              <a:rPr lang="en-IN" dirty="0"/>
              <a:t>is a representation of the logical relationship existing between individual elements of data. </a:t>
            </a:r>
          </a:p>
          <a:p>
            <a:pPr algn="ctr">
              <a:spcBef>
                <a:spcPts val="0"/>
              </a:spcBef>
              <a:buNone/>
            </a:pPr>
            <a:r>
              <a:rPr lang="en-IN" b="1" dirty="0">
                <a:solidFill>
                  <a:schemeClr val="accent6"/>
                </a:solidFill>
              </a:rPr>
              <a:t>	</a:t>
            </a:r>
            <a:r>
              <a:rPr lang="en-IN" b="1" dirty="0">
                <a:solidFill>
                  <a:srgbClr val="C00000"/>
                </a:solidFill>
              </a:rPr>
              <a:t>OR</a:t>
            </a:r>
          </a:p>
          <a:p>
            <a:pPr>
              <a:buClr>
                <a:srgbClr val="C00000"/>
              </a:buClr>
            </a:pPr>
            <a:r>
              <a:rPr lang="en-IN" dirty="0"/>
              <a:t>Logical or mathematical model of organizing data is called </a:t>
            </a:r>
            <a:r>
              <a:rPr lang="en-IN" b="1" dirty="0">
                <a:solidFill>
                  <a:srgbClr val="C00000"/>
                </a:solidFill>
              </a:rPr>
              <a:t>Data Structure.</a:t>
            </a:r>
          </a:p>
          <a:p>
            <a:pPr>
              <a:buClr>
                <a:srgbClr val="C00000"/>
              </a:buClr>
            </a:pPr>
            <a:r>
              <a:rPr lang="en-IN" dirty="0"/>
              <a:t>Data structure study covers the following points:</a:t>
            </a:r>
          </a:p>
          <a:p>
            <a:pPr lvl="1">
              <a:lnSpc>
                <a:spcPct val="100000"/>
              </a:lnSpc>
              <a:buClr>
                <a:srgbClr val="C00000"/>
              </a:buClr>
            </a:pPr>
            <a:r>
              <a:rPr lang="en-IN" dirty="0"/>
              <a:t>Amount of memory required to store</a:t>
            </a:r>
          </a:p>
          <a:p>
            <a:pPr lvl="1">
              <a:lnSpc>
                <a:spcPct val="100000"/>
              </a:lnSpc>
              <a:buClr>
                <a:srgbClr val="C00000"/>
              </a:buClr>
            </a:pPr>
            <a:r>
              <a:rPr lang="en-IN" dirty="0"/>
              <a:t>Amount of time required to process</a:t>
            </a:r>
          </a:p>
          <a:p>
            <a:pPr lvl="1">
              <a:lnSpc>
                <a:spcPct val="100000"/>
              </a:lnSpc>
              <a:buClr>
                <a:srgbClr val="C00000"/>
              </a:buClr>
            </a:pPr>
            <a:r>
              <a:rPr lang="en-IN" dirty="0"/>
              <a:t>Representation of data in memory</a:t>
            </a:r>
          </a:p>
          <a:p>
            <a:pPr lvl="1">
              <a:lnSpc>
                <a:spcPct val="100000"/>
              </a:lnSpc>
              <a:buClr>
                <a:srgbClr val="C00000"/>
              </a:buClr>
            </a:pPr>
            <a:r>
              <a:rPr lang="en-IN" dirty="0"/>
              <a:t>Operations performed on that data</a:t>
            </a:r>
          </a:p>
          <a:p>
            <a:endParaRPr lang="en-IN" dirty="0">
              <a:solidFill>
                <a:schemeClr val="tx2"/>
              </a:solidFill>
            </a:endParaRPr>
          </a:p>
          <a:p>
            <a:endParaRPr lang="en-US" dirty="0"/>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7"/>
            </a:pPr>
            <a:r>
              <a:rPr lang="en-IN" b="1" dirty="0">
                <a:solidFill>
                  <a:srgbClr val="C00000"/>
                </a:solidFill>
              </a:rPr>
              <a:t>String Insertion Operation</a:t>
            </a:r>
          </a:p>
          <a:p>
            <a:r>
              <a:rPr lang="en-IN" dirty="0"/>
              <a:t>If we want to</a:t>
            </a:r>
            <a:r>
              <a:rPr lang="en-IN" dirty="0">
                <a:solidFill>
                  <a:srgbClr val="1D6FA9"/>
                </a:solidFill>
              </a:rPr>
              <a:t> insert a substring </a:t>
            </a:r>
            <a:r>
              <a:rPr lang="en-IN" dirty="0"/>
              <a:t>(word) at some location (position). We required insert function.</a:t>
            </a:r>
          </a:p>
          <a:p>
            <a:pPr marL="0" indent="0">
              <a:buNone/>
            </a:pPr>
            <a:r>
              <a:rPr lang="en-IN" dirty="0"/>
              <a:t>	</a:t>
            </a:r>
            <a:r>
              <a:rPr lang="en-IN" b="1" dirty="0"/>
              <a:t>STRINSERTION</a:t>
            </a:r>
            <a:r>
              <a:rPr lang="en-IN" dirty="0"/>
              <a:t>(</a:t>
            </a:r>
            <a:r>
              <a:rPr lang="en-IN" dirty="0">
                <a:solidFill>
                  <a:srgbClr val="1D6FA9"/>
                </a:solidFill>
              </a:rPr>
              <a:t>string, position, substring</a:t>
            </a:r>
            <a:r>
              <a:rPr lang="en-IN" dirty="0"/>
              <a:t>)</a:t>
            </a:r>
          </a:p>
          <a:p>
            <a:pPr marL="0" indent="0">
              <a:buNone/>
            </a:pPr>
            <a:endParaRPr lang="en-IN" sz="2000" dirty="0">
              <a:solidFill>
                <a:srgbClr val="0070C0"/>
              </a:solidFill>
            </a:endParaRPr>
          </a:p>
          <a:p>
            <a:pPr marL="228600" indent="0">
              <a:lnSpc>
                <a:spcPct val="120000"/>
              </a:lnSpc>
              <a:spcBef>
                <a:spcPts val="600"/>
              </a:spcBef>
              <a:buNone/>
            </a:pPr>
            <a:r>
              <a:rPr lang="en-IN" b="1" dirty="0"/>
              <a:t>For example, </a:t>
            </a:r>
            <a:r>
              <a:rPr lang="en-IN" dirty="0"/>
              <a:t>Suppose we have a string, </a:t>
            </a:r>
            <a:r>
              <a:rPr lang="en-IN" b="1" dirty="0"/>
              <a:t>s1 = “</a:t>
            </a:r>
            <a:r>
              <a:rPr lang="en-IN" b="1" dirty="0">
                <a:solidFill>
                  <a:srgbClr val="1D6FA9"/>
                </a:solidFill>
              </a:rPr>
              <a:t>My name XYZ</a:t>
            </a:r>
            <a:r>
              <a:rPr lang="en-IN" b="1" dirty="0"/>
              <a:t>” </a:t>
            </a:r>
            <a:r>
              <a:rPr lang="en-IN" dirty="0"/>
              <a:t>and we have to insert a substring </a:t>
            </a:r>
            <a:r>
              <a:rPr lang="en-IN" b="1" dirty="0"/>
              <a:t>“</a:t>
            </a:r>
            <a:r>
              <a:rPr lang="en-IN" b="1" dirty="0">
                <a:solidFill>
                  <a:srgbClr val="1D6FA9"/>
                </a:solidFill>
              </a:rPr>
              <a:t>is</a:t>
            </a:r>
            <a:r>
              <a:rPr lang="en-IN" b="1" dirty="0"/>
              <a:t>” </a:t>
            </a:r>
            <a:r>
              <a:rPr lang="en-IN" dirty="0"/>
              <a:t>at position number </a:t>
            </a:r>
            <a:r>
              <a:rPr lang="en-IN" b="1" dirty="0">
                <a:solidFill>
                  <a:srgbClr val="1D6FA9"/>
                </a:solidFill>
              </a:rPr>
              <a:t>8</a:t>
            </a:r>
            <a:r>
              <a:rPr lang="en-IN" dirty="0"/>
              <a:t>. </a:t>
            </a:r>
            <a:r>
              <a:rPr lang="en-IN" b="1" dirty="0"/>
              <a:t>STRINSERTION</a:t>
            </a:r>
            <a:r>
              <a:rPr lang="en-IN" dirty="0"/>
              <a:t> (string, 8, “is”) =</a:t>
            </a:r>
            <a:r>
              <a:rPr lang="en-IN" b="1" dirty="0"/>
              <a:t> </a:t>
            </a:r>
            <a:r>
              <a:rPr lang="en-IN" dirty="0">
                <a:solidFill>
                  <a:srgbClr val="C00000"/>
                </a:solidFill>
              </a:rPr>
              <a:t>My name is xyz</a:t>
            </a:r>
            <a:endParaRPr lang="en-IN" b="1" dirty="0">
              <a:solidFill>
                <a:srgbClr val="C00000"/>
              </a:solidFill>
            </a:endParaRPr>
          </a:p>
        </p:txBody>
      </p:sp>
    </p:spTree>
    <p:extLst>
      <p:ext uri="{BB962C8B-B14F-4D97-AF65-F5344CB8AC3E}">
        <p14:creationId xmlns:p14="http://schemas.microsoft.com/office/powerpoint/2010/main" val="321228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7"/>
            </a:pPr>
            <a:r>
              <a:rPr lang="en-IN" b="1" dirty="0">
                <a:solidFill>
                  <a:srgbClr val="C00000"/>
                </a:solidFill>
              </a:rPr>
              <a:t>String Insertion Operation (Cont.)</a:t>
            </a:r>
          </a:p>
          <a:p>
            <a:pPr marL="0" indent="0">
              <a:spcAft>
                <a:spcPts val="1200"/>
              </a:spcAft>
              <a:buNone/>
            </a:pPr>
            <a:r>
              <a:rPr lang="en-IN" b="1" dirty="0"/>
              <a:t>Algorithm: STRINSERTION(s1, </a:t>
            </a:r>
            <a:r>
              <a:rPr lang="en-IN" b="1" dirty="0" err="1"/>
              <a:t>pos</a:t>
            </a:r>
            <a:r>
              <a:rPr lang="en-IN" b="1" dirty="0"/>
              <a:t>, sub)</a:t>
            </a:r>
          </a:p>
          <a:p>
            <a:pPr marL="0" indent="0">
              <a:spcBef>
                <a:spcPts val="300"/>
              </a:spcBef>
              <a:buNone/>
            </a:pPr>
            <a:r>
              <a:rPr lang="en-IN" b="1" dirty="0"/>
              <a:t>Step 1:</a:t>
            </a:r>
            <a:r>
              <a:rPr lang="en-IN" dirty="0"/>
              <a:t>[Initialization]</a:t>
            </a:r>
          </a:p>
          <a:p>
            <a:pPr marL="877887" lvl="2" indent="0">
              <a:spcBef>
                <a:spcPts val="300"/>
              </a:spcBef>
              <a:buNone/>
            </a:pPr>
            <a:r>
              <a:rPr lang="en-IN" sz="2400" dirty="0" err="1"/>
              <a:t>i</a:t>
            </a:r>
            <a:r>
              <a:rPr lang="en-IN" sz="2400" dirty="0"/>
              <a:t> ← 0, j ← 0</a:t>
            </a:r>
          </a:p>
          <a:p>
            <a:pPr marL="877887" lvl="2" indent="0">
              <a:spcBef>
                <a:spcPts val="300"/>
              </a:spcBef>
              <a:buNone/>
            </a:pPr>
            <a:r>
              <a:rPr lang="en-IN" sz="2400" dirty="0"/>
              <a:t>temp ← NULL</a:t>
            </a:r>
          </a:p>
          <a:p>
            <a:pPr marL="0" indent="0">
              <a:spcBef>
                <a:spcPts val="300"/>
              </a:spcBef>
              <a:buNone/>
            </a:pPr>
            <a:r>
              <a:rPr lang="en-IN" b="1" dirty="0"/>
              <a:t>Step 2:</a:t>
            </a:r>
            <a:r>
              <a:rPr lang="en-IN" dirty="0"/>
              <a:t>[To reach at position for insert]</a:t>
            </a:r>
          </a:p>
          <a:p>
            <a:pPr marL="877887" lvl="2" indent="0">
              <a:spcBef>
                <a:spcPts val="300"/>
              </a:spcBef>
              <a:buNone/>
            </a:pPr>
            <a:r>
              <a:rPr lang="en-IN" sz="2400" dirty="0"/>
              <a:t>repeat </a:t>
            </a:r>
            <a:r>
              <a:rPr lang="en-IN" sz="2400" dirty="0">
                <a:solidFill>
                  <a:srgbClr val="1D6FA9"/>
                </a:solidFill>
              </a:rPr>
              <a:t>while</a:t>
            </a:r>
            <a:r>
              <a:rPr lang="en-IN" sz="2400" dirty="0"/>
              <a:t>(</a:t>
            </a:r>
            <a:r>
              <a:rPr lang="en-IN" sz="2400" dirty="0" err="1">
                <a:solidFill>
                  <a:srgbClr val="C00000"/>
                </a:solidFill>
              </a:rPr>
              <a:t>i</a:t>
            </a:r>
            <a:r>
              <a:rPr lang="en-IN" sz="2400" dirty="0">
                <a:solidFill>
                  <a:srgbClr val="C00000"/>
                </a:solidFill>
              </a:rPr>
              <a:t> &lt;&gt; </a:t>
            </a:r>
            <a:r>
              <a:rPr lang="en-IN" sz="2400" dirty="0" err="1">
                <a:solidFill>
                  <a:srgbClr val="C00000"/>
                </a:solidFill>
              </a:rPr>
              <a:t>pos</a:t>
            </a:r>
            <a:r>
              <a:rPr lang="en-IN" sz="2400" dirty="0"/>
              <a:t>)</a:t>
            </a:r>
          </a:p>
          <a:p>
            <a:pPr marL="1335087" lvl="3" indent="0">
              <a:spcBef>
                <a:spcPts val="300"/>
              </a:spcBef>
              <a:buNone/>
            </a:pPr>
            <a:r>
              <a:rPr lang="en-IN" sz="2400" dirty="0">
                <a:solidFill>
                  <a:srgbClr val="1D6FA9"/>
                </a:solidFill>
              </a:rPr>
              <a:t>temp[ </a:t>
            </a:r>
            <a:r>
              <a:rPr lang="en-IN" sz="2400" dirty="0" err="1">
                <a:solidFill>
                  <a:srgbClr val="1D6FA9"/>
                </a:solidFill>
              </a:rPr>
              <a:t>i</a:t>
            </a:r>
            <a:r>
              <a:rPr lang="en-IN" sz="2400" dirty="0">
                <a:solidFill>
                  <a:srgbClr val="1D6FA9"/>
                </a:solidFill>
              </a:rPr>
              <a:t> ] ← s1[ </a:t>
            </a:r>
            <a:r>
              <a:rPr lang="en-IN" sz="2400" dirty="0" err="1">
                <a:solidFill>
                  <a:srgbClr val="1D6FA9"/>
                </a:solidFill>
              </a:rPr>
              <a:t>i</a:t>
            </a:r>
            <a:r>
              <a:rPr lang="en-IN" sz="2400" dirty="0">
                <a:solidFill>
                  <a:srgbClr val="1D6FA9"/>
                </a:solidFill>
              </a:rPr>
              <a:t> ]</a:t>
            </a:r>
          </a:p>
          <a:p>
            <a:pPr marL="1335087" lvl="3" indent="0">
              <a:spcBef>
                <a:spcPts val="300"/>
              </a:spcBef>
              <a:buNone/>
            </a:pPr>
            <a:r>
              <a:rPr lang="en-IN" sz="2400" dirty="0" err="1"/>
              <a:t>i</a:t>
            </a:r>
            <a:r>
              <a:rPr lang="en-IN" sz="2400" dirty="0"/>
              <a:t> ← i+1</a:t>
            </a:r>
          </a:p>
          <a:p>
            <a:pPr marL="0" indent="0">
              <a:buNone/>
            </a:pPr>
            <a:r>
              <a:rPr lang="en-IN" b="1" dirty="0"/>
              <a:t>Step 3:</a:t>
            </a:r>
            <a:r>
              <a:rPr lang="en-IN" dirty="0"/>
              <a:t>[Insert a substring at given position]</a:t>
            </a:r>
          </a:p>
          <a:p>
            <a:pPr marL="877887" lvl="2" indent="0">
              <a:buNone/>
            </a:pPr>
            <a:r>
              <a:rPr lang="en-IN" sz="2400" dirty="0"/>
              <a:t>repeat </a:t>
            </a:r>
            <a:r>
              <a:rPr lang="en-IN" sz="2400" dirty="0">
                <a:solidFill>
                  <a:srgbClr val="1D6FA9"/>
                </a:solidFill>
              </a:rPr>
              <a:t>while</a:t>
            </a:r>
            <a:r>
              <a:rPr lang="en-IN" sz="2400" dirty="0"/>
              <a:t>(</a:t>
            </a:r>
            <a:r>
              <a:rPr lang="en-IN" sz="2400" dirty="0">
                <a:solidFill>
                  <a:srgbClr val="C00000"/>
                </a:solidFill>
              </a:rPr>
              <a:t>sub[ j ] &lt;&gt; NULL</a:t>
            </a:r>
            <a:r>
              <a:rPr lang="en-IN" sz="2400" dirty="0"/>
              <a:t>)</a:t>
            </a:r>
          </a:p>
          <a:p>
            <a:pPr marL="1335087" lvl="3" indent="0">
              <a:buNone/>
            </a:pPr>
            <a:r>
              <a:rPr lang="en-IN" sz="2400" dirty="0">
                <a:solidFill>
                  <a:srgbClr val="1D6FA9"/>
                </a:solidFill>
              </a:rPr>
              <a:t>temp[ </a:t>
            </a:r>
            <a:r>
              <a:rPr lang="en-IN" sz="2400" dirty="0" err="1">
                <a:solidFill>
                  <a:srgbClr val="1D6FA9"/>
                </a:solidFill>
              </a:rPr>
              <a:t>i</a:t>
            </a:r>
            <a:r>
              <a:rPr lang="en-IN" sz="2400" dirty="0">
                <a:solidFill>
                  <a:srgbClr val="1D6FA9"/>
                </a:solidFill>
              </a:rPr>
              <a:t> ] ←  sub[ j ]</a:t>
            </a:r>
          </a:p>
          <a:p>
            <a:pPr marL="1335087" lvl="3" indent="0">
              <a:buNone/>
            </a:pPr>
            <a:r>
              <a:rPr lang="en-IN" sz="2400" dirty="0" err="1"/>
              <a:t>i</a:t>
            </a:r>
            <a:r>
              <a:rPr lang="en-IN" sz="2400" dirty="0"/>
              <a:t> ← i+1</a:t>
            </a:r>
          </a:p>
          <a:p>
            <a:pPr marL="1335087" lvl="3" indent="0">
              <a:buNone/>
            </a:pPr>
            <a:r>
              <a:rPr lang="en-IN" sz="2400" dirty="0"/>
              <a:t>j ← j+1</a:t>
            </a:r>
          </a:p>
        </p:txBody>
      </p:sp>
      <p:sp>
        <p:nvSpPr>
          <p:cNvPr id="5" name="Rectangle 4"/>
          <p:cNvSpPr/>
          <p:nvPr/>
        </p:nvSpPr>
        <p:spPr>
          <a:xfrm>
            <a:off x="5717422" y="4172774"/>
            <a:ext cx="6333564" cy="1943867"/>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rgbClr val="1D6FA9"/>
                </a:solidFill>
              </a:rPr>
              <a:t>String s1 = “Hello welcome”, pos = 3, sub=“hi”</a:t>
            </a:r>
          </a:p>
          <a:p>
            <a:endParaRPr lang="en-US" sz="2400" dirty="0">
              <a:solidFill>
                <a:srgbClr val="1D6FA9"/>
              </a:solidFill>
            </a:endParaRPr>
          </a:p>
          <a:p>
            <a:r>
              <a:rPr lang="en-US" sz="2400" dirty="0">
                <a:solidFill>
                  <a:srgbClr val="1D6FA9"/>
                </a:solidFill>
              </a:rPr>
              <a:t>temp = “</a:t>
            </a:r>
            <a:r>
              <a:rPr lang="en-US" sz="2400" dirty="0">
                <a:solidFill>
                  <a:srgbClr val="C00000"/>
                </a:solidFill>
              </a:rPr>
              <a:t>Hel</a:t>
            </a:r>
            <a:r>
              <a:rPr lang="en-US" sz="2400" dirty="0">
                <a:solidFill>
                  <a:srgbClr val="1D6FA9"/>
                </a:solidFill>
              </a:rPr>
              <a:t>”, </a:t>
            </a:r>
            <a:r>
              <a:rPr lang="en-US" sz="2400" dirty="0" err="1">
                <a:solidFill>
                  <a:srgbClr val="1D6FA9"/>
                </a:solidFill>
              </a:rPr>
              <a:t>i</a:t>
            </a:r>
            <a:r>
              <a:rPr lang="en-US" sz="2400" dirty="0">
                <a:solidFill>
                  <a:srgbClr val="1D6FA9"/>
                </a:solidFill>
              </a:rPr>
              <a:t> = </a:t>
            </a:r>
            <a:r>
              <a:rPr lang="en-US" sz="2400" dirty="0">
                <a:solidFill>
                  <a:srgbClr val="C00000"/>
                </a:solidFill>
              </a:rPr>
              <a:t>3</a:t>
            </a:r>
            <a:r>
              <a:rPr lang="en-US" sz="2400" dirty="0">
                <a:solidFill>
                  <a:srgbClr val="0070C0"/>
                </a:solidFill>
              </a:rPr>
              <a:t> </a:t>
            </a:r>
          </a:p>
          <a:p>
            <a:r>
              <a:rPr lang="en-US" sz="2400" dirty="0">
                <a:solidFill>
                  <a:srgbClr val="1D6FA9"/>
                </a:solidFill>
              </a:rPr>
              <a:t>temp = “</a:t>
            </a:r>
            <a:r>
              <a:rPr lang="en-US" sz="2400" dirty="0" err="1">
                <a:solidFill>
                  <a:srgbClr val="C00000"/>
                </a:solidFill>
              </a:rPr>
              <a:t>Helhi</a:t>
            </a:r>
            <a:r>
              <a:rPr lang="en-US" sz="2400" dirty="0">
                <a:solidFill>
                  <a:srgbClr val="1D6FA9"/>
                </a:solidFill>
              </a:rPr>
              <a:t>”, </a:t>
            </a:r>
            <a:r>
              <a:rPr lang="en-US" sz="2400" dirty="0" err="1">
                <a:solidFill>
                  <a:srgbClr val="1D6FA9"/>
                </a:solidFill>
              </a:rPr>
              <a:t>i</a:t>
            </a:r>
            <a:r>
              <a:rPr lang="en-US" sz="2400" dirty="0">
                <a:solidFill>
                  <a:srgbClr val="1D6FA9"/>
                </a:solidFill>
              </a:rPr>
              <a:t> =</a:t>
            </a:r>
            <a:r>
              <a:rPr lang="en-US" sz="2400" dirty="0">
                <a:solidFill>
                  <a:srgbClr val="0070C0"/>
                </a:solidFill>
              </a:rPr>
              <a:t> </a:t>
            </a:r>
            <a:r>
              <a:rPr lang="en-US" sz="2400" dirty="0">
                <a:solidFill>
                  <a:srgbClr val="C00000"/>
                </a:solidFill>
              </a:rPr>
              <a:t>5</a:t>
            </a:r>
          </a:p>
          <a:p>
            <a:r>
              <a:rPr lang="en-US" sz="2400" dirty="0">
                <a:solidFill>
                  <a:srgbClr val="1D6FA9"/>
                </a:solidFill>
              </a:rPr>
              <a:t>temp = “</a:t>
            </a:r>
            <a:r>
              <a:rPr lang="en-US" sz="2400" dirty="0" err="1">
                <a:solidFill>
                  <a:srgbClr val="C00000"/>
                </a:solidFill>
              </a:rPr>
              <a:t>Helhilo</a:t>
            </a:r>
            <a:r>
              <a:rPr lang="en-US" sz="2400" dirty="0">
                <a:solidFill>
                  <a:srgbClr val="C00000"/>
                </a:solidFill>
              </a:rPr>
              <a:t> welcome</a:t>
            </a:r>
            <a:r>
              <a:rPr lang="en-US" sz="2400" dirty="0">
                <a:solidFill>
                  <a:srgbClr val="1D6FA9"/>
                </a:solidFill>
              </a:rPr>
              <a:t>” </a:t>
            </a:r>
          </a:p>
          <a:p>
            <a:endParaRPr lang="en-US" sz="2400" dirty="0">
              <a:solidFill>
                <a:schemeClr val="tx1"/>
              </a:solidFill>
            </a:endParaRPr>
          </a:p>
        </p:txBody>
      </p:sp>
      <p:sp>
        <p:nvSpPr>
          <p:cNvPr id="4" name="TextBox 3"/>
          <p:cNvSpPr txBox="1"/>
          <p:nvPr/>
        </p:nvSpPr>
        <p:spPr>
          <a:xfrm>
            <a:off x="5432612" y="791066"/>
            <a:ext cx="6628209" cy="3416320"/>
          </a:xfrm>
          <a:prstGeom prst="rect">
            <a:avLst/>
          </a:prstGeom>
          <a:noFill/>
        </p:spPr>
        <p:txBody>
          <a:bodyPr wrap="square" rtlCol="0">
            <a:spAutoFit/>
          </a:bodyPr>
          <a:lstStyle/>
          <a:p>
            <a:pPr algn="just"/>
            <a:r>
              <a:rPr lang="en-IN" sz="2400" b="1" dirty="0"/>
              <a:t>Step 4:</a:t>
            </a:r>
            <a:r>
              <a:rPr lang="en-IN" sz="2400" dirty="0"/>
              <a:t>[Insert remaining character from </a:t>
            </a:r>
            <a:r>
              <a:rPr lang="en-IN" sz="2400" dirty="0" err="1"/>
              <a:t>pos</a:t>
            </a:r>
            <a:r>
              <a:rPr lang="en-IN" sz="2400" dirty="0"/>
              <a:t> to end of the string s1]</a:t>
            </a:r>
          </a:p>
          <a:p>
            <a:pPr marL="900113" lvl="2" algn="just" defTabSz="989013"/>
            <a:r>
              <a:rPr lang="en-IN" sz="2400" dirty="0"/>
              <a:t>repeat </a:t>
            </a:r>
            <a:r>
              <a:rPr lang="en-IN" sz="2400" dirty="0">
                <a:solidFill>
                  <a:srgbClr val="1D6FA9"/>
                </a:solidFill>
              </a:rPr>
              <a:t>while</a:t>
            </a:r>
            <a:r>
              <a:rPr lang="en-IN" sz="2400" dirty="0"/>
              <a:t>(</a:t>
            </a:r>
            <a:r>
              <a:rPr lang="en-IN" sz="2400" dirty="0">
                <a:solidFill>
                  <a:srgbClr val="C00000"/>
                </a:solidFill>
              </a:rPr>
              <a:t>s1[ </a:t>
            </a:r>
            <a:r>
              <a:rPr lang="en-IN" sz="2400" dirty="0" err="1">
                <a:solidFill>
                  <a:srgbClr val="C00000"/>
                </a:solidFill>
              </a:rPr>
              <a:t>pos</a:t>
            </a:r>
            <a:r>
              <a:rPr lang="en-IN" sz="2400" dirty="0">
                <a:solidFill>
                  <a:srgbClr val="C00000"/>
                </a:solidFill>
              </a:rPr>
              <a:t> ] &lt;&gt; NULL</a:t>
            </a:r>
            <a:r>
              <a:rPr lang="en-IN" sz="2400" dirty="0"/>
              <a:t>) </a:t>
            </a:r>
          </a:p>
          <a:p>
            <a:pPr marL="1446213" lvl="3" algn="just" defTabSz="989013"/>
            <a:r>
              <a:rPr lang="en-IN" sz="2400" dirty="0">
                <a:solidFill>
                  <a:srgbClr val="1D6FA9"/>
                </a:solidFill>
              </a:rPr>
              <a:t>temp[ </a:t>
            </a:r>
            <a:r>
              <a:rPr lang="en-IN" sz="2400" dirty="0" err="1">
                <a:solidFill>
                  <a:srgbClr val="1D6FA9"/>
                </a:solidFill>
              </a:rPr>
              <a:t>i</a:t>
            </a:r>
            <a:r>
              <a:rPr lang="en-IN" sz="2400" dirty="0">
                <a:solidFill>
                  <a:srgbClr val="1D6FA9"/>
                </a:solidFill>
              </a:rPr>
              <a:t> ] ← s1[ </a:t>
            </a:r>
            <a:r>
              <a:rPr lang="en-IN" sz="2400" dirty="0" err="1">
                <a:solidFill>
                  <a:srgbClr val="1D6FA9"/>
                </a:solidFill>
              </a:rPr>
              <a:t>pos</a:t>
            </a:r>
            <a:r>
              <a:rPr lang="en-IN" sz="2400" dirty="0">
                <a:solidFill>
                  <a:srgbClr val="1D6FA9"/>
                </a:solidFill>
              </a:rPr>
              <a:t> ]</a:t>
            </a:r>
          </a:p>
          <a:p>
            <a:pPr marL="1446213" lvl="3" algn="just" defTabSz="989013"/>
            <a:r>
              <a:rPr lang="en-IN" sz="2400" dirty="0" err="1"/>
              <a:t>i</a:t>
            </a:r>
            <a:r>
              <a:rPr lang="en-IN" sz="2400" dirty="0"/>
              <a:t> ←  </a:t>
            </a:r>
            <a:r>
              <a:rPr lang="en-IN" sz="2400" dirty="0" err="1"/>
              <a:t>i</a:t>
            </a:r>
            <a:r>
              <a:rPr lang="en-IN" sz="2400" dirty="0"/>
              <a:t> +1, </a:t>
            </a:r>
            <a:r>
              <a:rPr lang="en-IN" sz="2400" dirty="0" err="1"/>
              <a:t>pos</a:t>
            </a:r>
            <a:r>
              <a:rPr lang="en-IN" sz="2400" dirty="0"/>
              <a:t> ← pos+1</a:t>
            </a:r>
          </a:p>
          <a:p>
            <a:pPr algn="just"/>
            <a:r>
              <a:rPr lang="en-IN" sz="2400" b="1" dirty="0"/>
              <a:t>Step 5:</a:t>
            </a:r>
            <a:r>
              <a:rPr lang="en-IN" sz="2400" dirty="0"/>
              <a:t>[Display final string]</a:t>
            </a:r>
          </a:p>
          <a:p>
            <a:pPr marL="900113" algn="just"/>
            <a:r>
              <a:rPr lang="en-IN" sz="2400" dirty="0"/>
              <a:t>Write(</a:t>
            </a:r>
            <a:r>
              <a:rPr lang="en-IN" sz="2400" dirty="0">
                <a:solidFill>
                  <a:srgbClr val="1D6FA9"/>
                </a:solidFill>
              </a:rPr>
              <a:t>temp</a:t>
            </a:r>
            <a:r>
              <a:rPr lang="en-IN" sz="2400" dirty="0"/>
              <a:t>)</a:t>
            </a:r>
          </a:p>
          <a:p>
            <a:pPr algn="just"/>
            <a:r>
              <a:rPr lang="en-IN" sz="2400" b="1" dirty="0"/>
              <a:t>Step 6:</a:t>
            </a:r>
            <a:r>
              <a:rPr lang="en-IN" sz="2400" dirty="0"/>
              <a:t>[Finished]</a:t>
            </a:r>
          </a:p>
          <a:p>
            <a:pPr marL="900113" algn="just"/>
            <a:r>
              <a:rPr lang="en-IN" sz="2400" dirty="0"/>
              <a:t>Exit</a:t>
            </a:r>
            <a:endParaRPr lang="en-US" dirty="0"/>
          </a:p>
        </p:txBody>
      </p:sp>
      <p:cxnSp>
        <p:nvCxnSpPr>
          <p:cNvPr id="6" name="Straight Arrow Connector 5"/>
          <p:cNvCxnSpPr>
            <a:cxnSpLocks/>
          </p:cNvCxnSpPr>
          <p:nvPr/>
        </p:nvCxnSpPr>
        <p:spPr>
          <a:xfrm flipV="1">
            <a:off x="7364946" y="4608095"/>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7530794" y="4608095"/>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7638370" y="4608095"/>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10997342" y="4608095"/>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V="1">
            <a:off x="11139381" y="4608095"/>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06106" y="4172774"/>
            <a:ext cx="5764864" cy="1943867"/>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cxnSpLocks/>
          </p:cNvCxnSpPr>
          <p:nvPr/>
        </p:nvCxnSpPr>
        <p:spPr>
          <a:xfrm flipV="1">
            <a:off x="7736981" y="4608095"/>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8965146" y="4608095"/>
            <a:ext cx="0" cy="34962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7736981" y="4802965"/>
            <a:ext cx="1232647" cy="0"/>
          </a:xfrm>
          <a:prstGeom prst="line">
            <a:avLst/>
          </a:prstGeom>
          <a:ln w="254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55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6"/>
                                        </p:tgtEl>
                                      </p:cBhvr>
                                    </p:animEffect>
                                    <p:set>
                                      <p:cBhvr>
                                        <p:cTn id="109" dur="1" fill="hold">
                                          <p:stCondLst>
                                            <p:cond delay="499"/>
                                          </p:stCondLst>
                                        </p:cTn>
                                        <p:tgtEl>
                                          <p:spTgt spid="6"/>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7"/>
                                        </p:tgtEl>
                                      </p:cBhvr>
                                    </p:animEffect>
                                    <p:set>
                                      <p:cBhvr>
                                        <p:cTn id="112" dur="1" fill="hold">
                                          <p:stCondLst>
                                            <p:cond delay="499"/>
                                          </p:stCondLst>
                                        </p:cTn>
                                        <p:tgtEl>
                                          <p:spTgt spid="7"/>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8"/>
                                        </p:tgtEl>
                                      </p:cBhvr>
                                    </p:animEffect>
                                    <p:set>
                                      <p:cBhvr>
                                        <p:cTn id="115" dur="1" fill="hold">
                                          <p:stCondLst>
                                            <p:cond delay="499"/>
                                          </p:stCondLst>
                                        </p:cTn>
                                        <p:tgtEl>
                                          <p:spTgt spid="8"/>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12"/>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15"/>
                                        </p:tgtEl>
                                        <p:attrNameLst>
                                          <p:attrName>style.visibility</p:attrName>
                                        </p:attrNameLst>
                                      </p:cBhvr>
                                      <p:to>
                                        <p:strVal val="visible"/>
                                      </p:to>
                                    </p:set>
                                    <p:animEffect transition="in" filter="wipe(left)">
                                      <p:cBhvr>
                                        <p:cTn id="124" dur="1000"/>
                                        <p:tgtEl>
                                          <p:spTgt spid="15"/>
                                        </p:tgtEl>
                                      </p:cBhvr>
                                    </p:animEffect>
                                  </p:childTnLst>
                                </p:cTn>
                              </p:par>
                              <p:par>
                                <p:cTn id="125" presetID="1" presetClass="entr" presetSubtype="0" fill="hold" nodeType="withEffect">
                                  <p:stCondLst>
                                    <p:cond delay="0"/>
                                  </p:stCondLst>
                                  <p:childTnLst>
                                    <p:set>
                                      <p:cBhvr>
                                        <p:cTn id="126" dur="1" fill="hold">
                                          <p:stCondLst>
                                            <p:cond delay="499"/>
                                          </p:stCondLst>
                                        </p:cTn>
                                        <p:tgtEl>
                                          <p:spTgt spid="1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7"/>
            </a:pPr>
            <a:r>
              <a:rPr lang="en-IN" b="1" dirty="0">
                <a:solidFill>
                  <a:srgbClr val="C00000"/>
                </a:solidFill>
              </a:rPr>
              <a:t>String Insertion Operation (Cont.) </a:t>
            </a:r>
          </a:p>
          <a:p>
            <a:pPr marL="0" indent="0">
              <a:buNone/>
            </a:pPr>
            <a:r>
              <a:rPr lang="en-IN" b="1" dirty="0"/>
              <a:t>Program: </a:t>
            </a:r>
          </a:p>
          <a:p>
            <a:pPr marL="0" indent="0">
              <a:spcBef>
                <a:spcPts val="300"/>
              </a:spcBef>
              <a:buNone/>
            </a:pPr>
            <a:r>
              <a:rPr lang="en-IN" dirty="0"/>
              <a:t>#include&lt;</a:t>
            </a:r>
            <a:r>
              <a:rPr lang="en-IN" dirty="0" err="1"/>
              <a:t>stdio.h</a:t>
            </a:r>
            <a:r>
              <a:rPr lang="en-IN" dirty="0"/>
              <a:t>&gt;</a:t>
            </a:r>
          </a:p>
          <a:p>
            <a:pPr marL="0" indent="0">
              <a:spcBef>
                <a:spcPts val="600"/>
              </a:spcBef>
              <a:buNone/>
            </a:pPr>
            <a:r>
              <a:rPr lang="en-IN" dirty="0"/>
              <a:t>void  STRINSERTION(char  *, </a:t>
            </a:r>
            <a:r>
              <a:rPr lang="en-IN" dirty="0" err="1"/>
              <a:t>int</a:t>
            </a:r>
            <a:r>
              <a:rPr lang="en-IN" dirty="0"/>
              <a:t>, char *, char *);</a:t>
            </a:r>
          </a:p>
          <a:p>
            <a:pPr marL="0" indent="0">
              <a:spcBef>
                <a:spcPts val="600"/>
              </a:spcBef>
              <a:buNone/>
            </a:pPr>
            <a:r>
              <a:rPr lang="en-IN" dirty="0"/>
              <a:t>void main()</a:t>
            </a:r>
          </a:p>
          <a:p>
            <a:pPr marL="0" indent="0">
              <a:spcBef>
                <a:spcPts val="600"/>
              </a:spcBef>
              <a:buNone/>
            </a:pPr>
            <a:r>
              <a:rPr lang="en-IN" dirty="0"/>
              <a:t>{</a:t>
            </a:r>
          </a:p>
          <a:p>
            <a:pPr marL="0" indent="0">
              <a:spcBef>
                <a:spcPts val="600"/>
              </a:spcBef>
              <a:buNone/>
            </a:pPr>
            <a:r>
              <a:rPr lang="en-IN" dirty="0"/>
              <a:t>	char  </a:t>
            </a:r>
            <a:r>
              <a:rPr lang="en-IN" dirty="0" err="1"/>
              <a:t>new_str</a:t>
            </a:r>
            <a:r>
              <a:rPr lang="en-IN" dirty="0"/>
              <a:t>[50];</a:t>
            </a:r>
          </a:p>
          <a:p>
            <a:pPr marL="0" indent="0">
              <a:spcBef>
                <a:spcPts val="600"/>
              </a:spcBef>
              <a:buNone/>
            </a:pPr>
            <a:r>
              <a:rPr lang="en-IN" dirty="0"/>
              <a:t>	char  s1[50] = ”Hi Welcome”;</a:t>
            </a:r>
          </a:p>
          <a:p>
            <a:pPr marL="0" indent="0">
              <a:spcBef>
                <a:spcPts val="600"/>
              </a:spcBef>
              <a:buNone/>
            </a:pPr>
            <a:r>
              <a:rPr lang="en-IN" dirty="0"/>
              <a:t>	char  sub[10] = ”Hello”;</a:t>
            </a:r>
          </a:p>
          <a:p>
            <a:pPr marL="0" indent="0">
              <a:spcBef>
                <a:spcPts val="600"/>
              </a:spcBef>
              <a:buNone/>
            </a:pPr>
            <a:r>
              <a:rPr lang="en-IN" dirty="0"/>
              <a:t>	int  </a:t>
            </a:r>
            <a:r>
              <a:rPr lang="en-IN" dirty="0" err="1"/>
              <a:t>pos</a:t>
            </a:r>
            <a:r>
              <a:rPr lang="en-IN" dirty="0"/>
              <a:t> = 3;</a:t>
            </a:r>
          </a:p>
          <a:p>
            <a:pPr marL="0" indent="0">
              <a:spcBef>
                <a:spcPts val="600"/>
              </a:spcBef>
              <a:buNone/>
            </a:pPr>
            <a:r>
              <a:rPr lang="en-IN" dirty="0"/>
              <a:t>	</a:t>
            </a:r>
            <a:r>
              <a:rPr lang="en-IN" dirty="0">
                <a:solidFill>
                  <a:srgbClr val="1D6FA9"/>
                </a:solidFill>
              </a:rPr>
              <a:t>STRINSERTION(s1, </a:t>
            </a:r>
            <a:r>
              <a:rPr lang="en-IN" dirty="0" err="1">
                <a:solidFill>
                  <a:srgbClr val="1D6FA9"/>
                </a:solidFill>
              </a:rPr>
              <a:t>pos</a:t>
            </a:r>
            <a:r>
              <a:rPr lang="en-IN" dirty="0">
                <a:solidFill>
                  <a:srgbClr val="1D6FA9"/>
                </a:solidFill>
              </a:rPr>
              <a:t>, sub, </a:t>
            </a:r>
            <a:r>
              <a:rPr lang="en-IN" dirty="0" err="1">
                <a:solidFill>
                  <a:srgbClr val="1D6FA9"/>
                </a:solidFill>
              </a:rPr>
              <a:t>new_str</a:t>
            </a:r>
            <a:r>
              <a:rPr lang="en-IN" dirty="0">
                <a:solidFill>
                  <a:srgbClr val="1D6FA9"/>
                </a:solidFill>
              </a:rPr>
              <a:t>); </a:t>
            </a:r>
          </a:p>
          <a:p>
            <a:pPr marL="0" indent="0">
              <a:spcBef>
                <a:spcPts val="600"/>
              </a:spcBef>
              <a:buNone/>
            </a:pPr>
            <a:r>
              <a:rPr lang="en-IN" dirty="0"/>
              <a:t>	</a:t>
            </a:r>
            <a:r>
              <a:rPr lang="en-IN" dirty="0" err="1"/>
              <a:t>printf</a:t>
            </a:r>
            <a:r>
              <a:rPr lang="en-IN" dirty="0"/>
              <a:t>(“\n Display resultant string: ”);</a:t>
            </a:r>
          </a:p>
          <a:p>
            <a:pPr marL="0" indent="0">
              <a:spcBef>
                <a:spcPts val="600"/>
              </a:spcBef>
              <a:buNone/>
            </a:pPr>
            <a:r>
              <a:rPr lang="en-IN" dirty="0"/>
              <a:t>	puts(</a:t>
            </a:r>
            <a:r>
              <a:rPr lang="en-IN" b="1" dirty="0" err="1">
                <a:solidFill>
                  <a:srgbClr val="C00000"/>
                </a:solidFill>
              </a:rPr>
              <a:t>new_str</a:t>
            </a:r>
            <a:r>
              <a:rPr lang="en-IN" dirty="0"/>
              <a:t>);</a:t>
            </a:r>
          </a:p>
          <a:p>
            <a:pPr marL="0" indent="0">
              <a:buNone/>
            </a:pPr>
            <a:r>
              <a:rPr lang="en-IN" dirty="0"/>
              <a:t>}</a:t>
            </a:r>
          </a:p>
          <a:p>
            <a:pPr marL="0" indent="0">
              <a:spcBef>
                <a:spcPts val="300"/>
              </a:spcBef>
              <a:buNone/>
            </a:pPr>
            <a:endParaRPr lang="en-IN" dirty="0"/>
          </a:p>
        </p:txBody>
      </p:sp>
      <p:sp>
        <p:nvSpPr>
          <p:cNvPr id="6" name="TextBox 5"/>
          <p:cNvSpPr txBox="1"/>
          <p:nvPr/>
        </p:nvSpPr>
        <p:spPr>
          <a:xfrm>
            <a:off x="6110258" y="752490"/>
            <a:ext cx="5871882" cy="5814412"/>
          </a:xfrm>
          <a:prstGeom prst="rect">
            <a:avLst/>
          </a:prstGeom>
          <a:noFill/>
        </p:spPr>
        <p:txBody>
          <a:bodyPr wrap="square" rtlCol="0">
            <a:spAutoFit/>
          </a:bodyPr>
          <a:lstStyle/>
          <a:p>
            <a:r>
              <a:rPr lang="en-IN" sz="2400" dirty="0">
                <a:solidFill>
                  <a:srgbClr val="1D6FA9"/>
                </a:solidFill>
              </a:rPr>
              <a:t>void STRINSERTION </a:t>
            </a:r>
            <a:r>
              <a:rPr lang="en-US" sz="2400" dirty="0">
                <a:solidFill>
                  <a:srgbClr val="1D6FA9"/>
                </a:solidFill>
              </a:rPr>
              <a:t>(</a:t>
            </a:r>
            <a:r>
              <a:rPr lang="en-IN" sz="2400" dirty="0">
                <a:solidFill>
                  <a:srgbClr val="1D6FA9"/>
                </a:solidFill>
              </a:rPr>
              <a:t>char </a:t>
            </a:r>
            <a:r>
              <a:rPr lang="en-IN" sz="2400" dirty="0">
                <a:solidFill>
                  <a:srgbClr val="C00000"/>
                </a:solidFill>
              </a:rPr>
              <a:t>*s1</a:t>
            </a:r>
            <a:r>
              <a:rPr lang="en-IN" sz="2400" dirty="0">
                <a:solidFill>
                  <a:srgbClr val="1D6FA9"/>
                </a:solidFill>
              </a:rPr>
              <a:t>, int </a:t>
            </a:r>
            <a:r>
              <a:rPr lang="en-IN" sz="2400" dirty="0">
                <a:solidFill>
                  <a:srgbClr val="C00000"/>
                </a:solidFill>
              </a:rPr>
              <a:t>p</a:t>
            </a:r>
            <a:r>
              <a:rPr lang="en-IN" sz="2400" dirty="0">
                <a:solidFill>
                  <a:srgbClr val="1D6FA9"/>
                </a:solidFill>
              </a:rPr>
              <a:t>, char </a:t>
            </a:r>
            <a:r>
              <a:rPr lang="en-IN" sz="2400" dirty="0">
                <a:solidFill>
                  <a:srgbClr val="C00000"/>
                </a:solidFill>
              </a:rPr>
              <a:t>*sub</a:t>
            </a:r>
            <a:r>
              <a:rPr lang="en-IN" sz="2400" dirty="0">
                <a:solidFill>
                  <a:srgbClr val="1D6FA9"/>
                </a:solidFill>
              </a:rPr>
              <a:t>, char  </a:t>
            </a:r>
            <a:r>
              <a:rPr lang="en-IN" sz="2400" dirty="0">
                <a:solidFill>
                  <a:srgbClr val="C00000"/>
                </a:solidFill>
              </a:rPr>
              <a:t>*temp</a:t>
            </a:r>
            <a:r>
              <a:rPr lang="en-US" sz="2400" dirty="0">
                <a:solidFill>
                  <a:srgbClr val="1D6FA9"/>
                </a:solidFill>
              </a:rPr>
              <a:t>)</a:t>
            </a:r>
            <a:r>
              <a:rPr lang="en-US" sz="2400" dirty="0">
                <a:solidFill>
                  <a:srgbClr val="0070C0"/>
                </a:solidFill>
              </a:rPr>
              <a:t> </a:t>
            </a:r>
            <a:endParaRPr lang="en-IN" sz="2400" dirty="0">
              <a:solidFill>
                <a:srgbClr val="0070C0"/>
              </a:solidFill>
            </a:endParaRPr>
          </a:p>
          <a:p>
            <a:pPr algn="just"/>
            <a:r>
              <a:rPr lang="en-US" sz="2400" dirty="0"/>
              <a:t>{</a:t>
            </a:r>
          </a:p>
          <a:p>
            <a:pPr marL="457200" algn="just">
              <a:lnSpc>
                <a:spcPts val="2880"/>
              </a:lnSpc>
              <a:buNone/>
            </a:pPr>
            <a:r>
              <a:rPr lang="en-US" sz="2400" dirty="0">
                <a:solidFill>
                  <a:srgbClr val="1D6FA9"/>
                </a:solidFill>
              </a:rPr>
              <a:t>while(</a:t>
            </a:r>
            <a:r>
              <a:rPr lang="en-IN" sz="2400" dirty="0">
                <a:solidFill>
                  <a:srgbClr val="C00000"/>
                </a:solidFill>
              </a:rPr>
              <a:t>p != 0</a:t>
            </a:r>
            <a:r>
              <a:rPr lang="en-US" sz="2400" dirty="0">
                <a:solidFill>
                  <a:srgbClr val="1D6FA9"/>
                </a:solidFill>
              </a:rPr>
              <a:t>)</a:t>
            </a:r>
            <a:endParaRPr lang="en-IN" sz="2400" dirty="0">
              <a:solidFill>
                <a:srgbClr val="1D6FA9"/>
              </a:solidFill>
            </a:endParaRPr>
          </a:p>
          <a:p>
            <a:pPr marL="457200" algn="just">
              <a:lnSpc>
                <a:spcPts val="2880"/>
              </a:lnSpc>
              <a:buNone/>
            </a:pPr>
            <a:r>
              <a:rPr lang="en-US" sz="2400" dirty="0"/>
              <a:t>{</a:t>
            </a:r>
            <a:endParaRPr lang="en-IN" sz="2400" dirty="0"/>
          </a:p>
          <a:p>
            <a:pPr marL="914400" algn="just">
              <a:lnSpc>
                <a:spcPts val="2880"/>
              </a:lnSpc>
            </a:pPr>
            <a:r>
              <a:rPr lang="en-IN" sz="2400" dirty="0">
                <a:solidFill>
                  <a:srgbClr val="1D6FA9"/>
                </a:solidFill>
              </a:rPr>
              <a:t>*temp++ = *s1++;</a:t>
            </a:r>
          </a:p>
          <a:p>
            <a:pPr marL="914400" algn="just">
              <a:lnSpc>
                <a:spcPts val="2880"/>
              </a:lnSpc>
            </a:pPr>
            <a:r>
              <a:rPr lang="en-IN" sz="2400" dirty="0"/>
              <a:t>p--;</a:t>
            </a:r>
          </a:p>
          <a:p>
            <a:pPr marL="457200" algn="just">
              <a:lnSpc>
                <a:spcPts val="2880"/>
              </a:lnSpc>
              <a:buNone/>
            </a:pPr>
            <a:r>
              <a:rPr lang="en-US" sz="2400" dirty="0"/>
              <a:t>}</a:t>
            </a:r>
          </a:p>
          <a:p>
            <a:pPr marL="457200" algn="just">
              <a:lnSpc>
                <a:spcPts val="2880"/>
              </a:lnSpc>
              <a:buNone/>
            </a:pPr>
            <a:r>
              <a:rPr lang="en-US" sz="2400" dirty="0">
                <a:solidFill>
                  <a:srgbClr val="1D6FA9"/>
                </a:solidFill>
              </a:rPr>
              <a:t>while (</a:t>
            </a:r>
            <a:r>
              <a:rPr lang="en-IN" sz="2400" dirty="0">
                <a:solidFill>
                  <a:srgbClr val="C00000"/>
                </a:solidFill>
              </a:rPr>
              <a:t>*sub != ‘\0’</a:t>
            </a:r>
            <a:r>
              <a:rPr lang="en-US" sz="2400" dirty="0">
                <a:solidFill>
                  <a:srgbClr val="1D6FA9"/>
                </a:solidFill>
              </a:rPr>
              <a:t>)</a:t>
            </a:r>
            <a:endParaRPr lang="en-IN" sz="2400" dirty="0">
              <a:solidFill>
                <a:srgbClr val="1D6FA9"/>
              </a:solidFill>
            </a:endParaRPr>
          </a:p>
          <a:p>
            <a:pPr marL="457200" algn="just">
              <a:lnSpc>
                <a:spcPts val="2880"/>
              </a:lnSpc>
              <a:spcAft>
                <a:spcPts val="1200"/>
              </a:spcAft>
            </a:pPr>
            <a:r>
              <a:rPr lang="en-IN" sz="2400" dirty="0"/>
              <a:t>	</a:t>
            </a:r>
            <a:r>
              <a:rPr lang="en-IN" sz="2400" dirty="0">
                <a:solidFill>
                  <a:srgbClr val="1D6FA9"/>
                </a:solidFill>
              </a:rPr>
              <a:t> *temp++ = *sub++;</a:t>
            </a:r>
            <a:endParaRPr lang="en-US" sz="2400" dirty="0">
              <a:solidFill>
                <a:srgbClr val="1D6FA9"/>
              </a:solidFill>
            </a:endParaRPr>
          </a:p>
          <a:p>
            <a:pPr marL="457200" algn="just">
              <a:lnSpc>
                <a:spcPts val="2880"/>
              </a:lnSpc>
              <a:buNone/>
            </a:pPr>
            <a:r>
              <a:rPr lang="en-US" sz="2400" dirty="0">
                <a:solidFill>
                  <a:srgbClr val="1D6FA9"/>
                </a:solidFill>
              </a:rPr>
              <a:t>while(</a:t>
            </a:r>
            <a:r>
              <a:rPr lang="en-IN" sz="2400" dirty="0">
                <a:solidFill>
                  <a:srgbClr val="C00000"/>
                </a:solidFill>
              </a:rPr>
              <a:t>*text != ‘\0’</a:t>
            </a:r>
            <a:r>
              <a:rPr lang="en-US" sz="2400" dirty="0">
                <a:solidFill>
                  <a:srgbClr val="1D6FA9"/>
                </a:solidFill>
              </a:rPr>
              <a:t>)</a:t>
            </a:r>
            <a:endParaRPr lang="en-IN" sz="2400" dirty="0">
              <a:solidFill>
                <a:srgbClr val="1D6FA9"/>
              </a:solidFill>
            </a:endParaRPr>
          </a:p>
          <a:p>
            <a:pPr marL="457200" algn="just">
              <a:lnSpc>
                <a:spcPts val="2880"/>
              </a:lnSpc>
              <a:buNone/>
            </a:pPr>
            <a:r>
              <a:rPr lang="en-US" sz="2400" dirty="0"/>
              <a:t>{</a:t>
            </a:r>
            <a:endParaRPr lang="en-IN" sz="2400" dirty="0">
              <a:solidFill>
                <a:srgbClr val="1D6FA9"/>
              </a:solidFill>
            </a:endParaRPr>
          </a:p>
          <a:p>
            <a:pPr marL="457200" algn="just">
              <a:lnSpc>
                <a:spcPts val="2880"/>
              </a:lnSpc>
            </a:pPr>
            <a:r>
              <a:rPr lang="en-IN" sz="2400" dirty="0">
                <a:solidFill>
                  <a:srgbClr val="1D6FA9"/>
                </a:solidFill>
              </a:rPr>
              <a:t>	 *temp++ = *s1++;</a:t>
            </a:r>
          </a:p>
          <a:p>
            <a:pPr marL="457200" algn="just">
              <a:lnSpc>
                <a:spcPts val="2880"/>
              </a:lnSpc>
            </a:pPr>
            <a:r>
              <a:rPr lang="en-US" sz="2400" dirty="0"/>
              <a:t>}</a:t>
            </a:r>
          </a:p>
          <a:p>
            <a:pPr algn="just"/>
            <a:r>
              <a:rPr lang="en-US" sz="2400" dirty="0"/>
              <a:t>}</a:t>
            </a:r>
            <a:endParaRPr lang="en-IN" sz="2400" dirty="0"/>
          </a:p>
        </p:txBody>
      </p:sp>
      <p:sp>
        <p:nvSpPr>
          <p:cNvPr id="5" name="Rectangle 4"/>
          <p:cNvSpPr/>
          <p:nvPr/>
        </p:nvSpPr>
        <p:spPr>
          <a:xfrm>
            <a:off x="9169096" y="3017611"/>
            <a:ext cx="2891724" cy="82277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Output:</a:t>
            </a:r>
          </a:p>
          <a:p>
            <a:pPr lvl="1"/>
            <a:r>
              <a:rPr lang="en-US" sz="2400" b="1" dirty="0">
                <a:solidFill>
                  <a:srgbClr val="C00000"/>
                </a:solidFill>
              </a:rPr>
              <a:t>Hi </a:t>
            </a:r>
            <a:r>
              <a:rPr lang="en-US" sz="2400" b="1" dirty="0" err="1">
                <a:solidFill>
                  <a:srgbClr val="C00000"/>
                </a:solidFill>
              </a:rPr>
              <a:t>HelloWelcome</a:t>
            </a:r>
            <a:r>
              <a:rPr lang="en-US" sz="2400" dirty="0">
                <a:solidFill>
                  <a:srgbClr val="0070C0"/>
                </a:solidFill>
              </a:rPr>
              <a:t> </a:t>
            </a:r>
          </a:p>
        </p:txBody>
      </p:sp>
    </p:spTree>
    <p:extLst>
      <p:ext uri="{BB962C8B-B14F-4D97-AF65-F5344CB8AC3E}">
        <p14:creationId xmlns:p14="http://schemas.microsoft.com/office/powerpoint/2010/main" val="110357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8"/>
            </a:pPr>
            <a:r>
              <a:rPr lang="en-IN" b="1" dirty="0">
                <a:solidFill>
                  <a:srgbClr val="C00000"/>
                </a:solidFill>
              </a:rPr>
              <a:t>String Reverse Operation</a:t>
            </a:r>
          </a:p>
          <a:p>
            <a:r>
              <a:rPr lang="en-IN" dirty="0"/>
              <a:t>Reverse a string means existing string </a:t>
            </a:r>
            <a:r>
              <a:rPr lang="en-IN" dirty="0">
                <a:solidFill>
                  <a:srgbClr val="1D6FA9"/>
                </a:solidFill>
              </a:rPr>
              <a:t>print from last character to first character.</a:t>
            </a:r>
          </a:p>
          <a:p>
            <a:pPr marL="0" indent="0">
              <a:buNone/>
            </a:pPr>
            <a:r>
              <a:rPr lang="en-IN" b="1" dirty="0">
                <a:solidFill>
                  <a:srgbClr val="0070C0"/>
                </a:solidFill>
              </a:rPr>
              <a:t>		</a:t>
            </a:r>
            <a:r>
              <a:rPr lang="en-IN" b="1" dirty="0"/>
              <a:t>STRREVERSE</a:t>
            </a:r>
            <a:r>
              <a:rPr lang="en-IN" dirty="0"/>
              <a:t>(s1, s2)</a:t>
            </a:r>
          </a:p>
          <a:p>
            <a:pPr marL="228600" indent="0">
              <a:lnSpc>
                <a:spcPct val="100000"/>
              </a:lnSpc>
              <a:buNone/>
            </a:pPr>
            <a:r>
              <a:rPr lang="en-IN" b="1" dirty="0"/>
              <a:t>For example, </a:t>
            </a:r>
            <a:r>
              <a:rPr lang="en-IN" dirty="0"/>
              <a:t>Suppose we have a string, </a:t>
            </a:r>
            <a:r>
              <a:rPr lang="en-IN" b="1" dirty="0"/>
              <a:t>s1= “</a:t>
            </a:r>
            <a:r>
              <a:rPr lang="en-IN" b="1" dirty="0">
                <a:solidFill>
                  <a:srgbClr val="0070C0"/>
                </a:solidFill>
              </a:rPr>
              <a:t>Hello</a:t>
            </a:r>
            <a:r>
              <a:rPr lang="en-IN" b="1" dirty="0"/>
              <a:t>” </a:t>
            </a:r>
            <a:r>
              <a:rPr lang="en-IN" dirty="0"/>
              <a:t>and reverse of s1 is, </a:t>
            </a:r>
            <a:r>
              <a:rPr lang="en-IN" b="1" dirty="0"/>
              <a:t>s2=“</a:t>
            </a:r>
            <a:r>
              <a:rPr lang="en-IN" b="1" dirty="0" err="1">
                <a:solidFill>
                  <a:srgbClr val="0070C0"/>
                </a:solidFill>
              </a:rPr>
              <a:t>olleH</a:t>
            </a:r>
            <a:r>
              <a:rPr lang="en-IN" b="1" dirty="0"/>
              <a:t>”</a:t>
            </a:r>
            <a:r>
              <a:rPr lang="en-IN" dirty="0"/>
              <a:t>.</a:t>
            </a:r>
          </a:p>
          <a:p>
            <a:pPr marL="228600" indent="0">
              <a:buNone/>
            </a:pPr>
            <a:r>
              <a:rPr lang="en-IN" b="1" dirty="0">
                <a:solidFill>
                  <a:srgbClr val="0070C0"/>
                </a:solidFill>
              </a:rPr>
              <a:t>STRREVERSE</a:t>
            </a:r>
            <a:r>
              <a:rPr lang="en-IN" dirty="0">
                <a:solidFill>
                  <a:srgbClr val="0070C0"/>
                </a:solidFill>
              </a:rPr>
              <a:t>(s1, s2</a:t>
            </a:r>
            <a:r>
              <a:rPr lang="en-IN" dirty="0"/>
              <a:t>) = </a:t>
            </a:r>
            <a:r>
              <a:rPr lang="en-IN" dirty="0" err="1">
                <a:solidFill>
                  <a:srgbClr val="C00000"/>
                </a:solidFill>
              </a:rPr>
              <a:t>olleH</a:t>
            </a:r>
            <a:endParaRPr lang="en-IN" b="1" dirty="0">
              <a:solidFill>
                <a:srgbClr val="C00000"/>
              </a:solidFill>
            </a:endParaRPr>
          </a:p>
        </p:txBody>
      </p:sp>
    </p:spTree>
    <p:extLst>
      <p:ext uri="{BB962C8B-B14F-4D97-AF65-F5344CB8AC3E}">
        <p14:creationId xmlns:p14="http://schemas.microsoft.com/office/powerpoint/2010/main" val="107108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8"/>
            </a:pPr>
            <a:r>
              <a:rPr lang="en-IN" b="1" dirty="0">
                <a:solidFill>
                  <a:srgbClr val="C00000"/>
                </a:solidFill>
              </a:rPr>
              <a:t>String Reverse Operation (Cont.)</a:t>
            </a:r>
          </a:p>
          <a:p>
            <a:pPr marL="0" indent="0">
              <a:spcAft>
                <a:spcPts val="1200"/>
              </a:spcAft>
              <a:buNone/>
            </a:pPr>
            <a:r>
              <a:rPr lang="en-IN" b="1" dirty="0"/>
              <a:t>Algorithm: STRREVERSE(s1, s2)</a:t>
            </a:r>
          </a:p>
          <a:p>
            <a:pPr marL="0" indent="0">
              <a:spcBef>
                <a:spcPts val="300"/>
              </a:spcBef>
              <a:buNone/>
            </a:pPr>
            <a:r>
              <a:rPr lang="en-IN" b="1" dirty="0"/>
              <a:t>Step 1:</a:t>
            </a:r>
            <a:r>
              <a:rPr lang="en-IN" dirty="0"/>
              <a:t>[Initialization]</a:t>
            </a:r>
          </a:p>
          <a:p>
            <a:pPr marL="0" indent="0">
              <a:spcBef>
                <a:spcPts val="300"/>
              </a:spcBef>
              <a:buNone/>
            </a:pPr>
            <a:r>
              <a:rPr lang="en-IN" dirty="0"/>
              <a:t>  	</a:t>
            </a:r>
            <a:r>
              <a:rPr lang="en-IN" dirty="0" err="1"/>
              <a:t>i</a:t>
            </a:r>
            <a:r>
              <a:rPr lang="en-IN" dirty="0"/>
              <a:t> ← 0 </a:t>
            </a:r>
          </a:p>
          <a:p>
            <a:pPr marL="0" indent="0">
              <a:spcBef>
                <a:spcPts val="300"/>
              </a:spcBef>
              <a:buNone/>
            </a:pPr>
            <a:r>
              <a:rPr lang="en-IN" dirty="0"/>
              <a:t>	j ← 0</a:t>
            </a:r>
          </a:p>
          <a:p>
            <a:pPr marL="0" indent="0">
              <a:spcBef>
                <a:spcPts val="300"/>
              </a:spcBef>
              <a:buNone/>
            </a:pPr>
            <a:r>
              <a:rPr lang="en-IN" b="1" dirty="0"/>
              <a:t>Step 2:</a:t>
            </a:r>
            <a:r>
              <a:rPr lang="en-IN" dirty="0"/>
              <a:t>[To reach at end of s1]</a:t>
            </a:r>
          </a:p>
          <a:p>
            <a:pPr marL="0" indent="0">
              <a:buNone/>
            </a:pPr>
            <a:r>
              <a:rPr lang="en-IN" dirty="0"/>
              <a:t>	repeat </a:t>
            </a:r>
            <a:r>
              <a:rPr lang="en-IN" dirty="0">
                <a:solidFill>
                  <a:srgbClr val="1D6FA9"/>
                </a:solidFill>
              </a:rPr>
              <a:t>while</a:t>
            </a:r>
            <a:r>
              <a:rPr lang="en-IN" dirty="0"/>
              <a:t>(</a:t>
            </a:r>
            <a:r>
              <a:rPr lang="en-IN" dirty="0">
                <a:solidFill>
                  <a:srgbClr val="C00000"/>
                </a:solidFill>
              </a:rPr>
              <a:t>s1[ </a:t>
            </a:r>
            <a:r>
              <a:rPr lang="en-IN" dirty="0" err="1">
                <a:solidFill>
                  <a:srgbClr val="C00000"/>
                </a:solidFill>
              </a:rPr>
              <a:t>i</a:t>
            </a:r>
            <a:r>
              <a:rPr lang="en-IN" dirty="0">
                <a:solidFill>
                  <a:srgbClr val="C00000"/>
                </a:solidFill>
              </a:rPr>
              <a:t> ] &lt;&gt; NULL</a:t>
            </a:r>
            <a:r>
              <a:rPr lang="en-IN" dirty="0"/>
              <a:t>)</a:t>
            </a:r>
          </a:p>
          <a:p>
            <a:pPr marL="1371600" indent="0">
              <a:buNone/>
            </a:pPr>
            <a:r>
              <a:rPr lang="en-IN" dirty="0" err="1"/>
              <a:t>i</a:t>
            </a:r>
            <a:r>
              <a:rPr lang="en-IN" dirty="0"/>
              <a:t> ← i+1 </a:t>
            </a:r>
          </a:p>
          <a:p>
            <a:pPr marL="0" indent="0">
              <a:buNone/>
            </a:pPr>
            <a:r>
              <a:rPr lang="en-IN" b="1" dirty="0"/>
              <a:t>Step 3:</a:t>
            </a:r>
            <a:r>
              <a:rPr lang="en-IN" dirty="0"/>
              <a:t>[Store reverse string of s1 to s2]</a:t>
            </a:r>
          </a:p>
          <a:p>
            <a:pPr marL="914400" indent="0">
              <a:buNone/>
            </a:pPr>
            <a:r>
              <a:rPr lang="en-IN" dirty="0"/>
              <a:t>repeat </a:t>
            </a:r>
            <a:r>
              <a:rPr lang="en-IN" dirty="0">
                <a:solidFill>
                  <a:srgbClr val="1D6FA9"/>
                </a:solidFill>
              </a:rPr>
              <a:t>while</a:t>
            </a:r>
            <a:r>
              <a:rPr lang="en-IN" dirty="0"/>
              <a:t>(</a:t>
            </a:r>
            <a:r>
              <a:rPr lang="en-IN" dirty="0" err="1">
                <a:solidFill>
                  <a:srgbClr val="C00000"/>
                </a:solidFill>
              </a:rPr>
              <a:t>i</a:t>
            </a:r>
            <a:r>
              <a:rPr lang="en-IN" dirty="0">
                <a:solidFill>
                  <a:srgbClr val="C00000"/>
                </a:solidFill>
              </a:rPr>
              <a:t> &gt;= 0</a:t>
            </a:r>
            <a:r>
              <a:rPr lang="en-IN" dirty="0"/>
              <a:t>)</a:t>
            </a:r>
          </a:p>
          <a:p>
            <a:pPr marL="1371600" indent="0">
              <a:buNone/>
            </a:pPr>
            <a:r>
              <a:rPr lang="en-IN" dirty="0">
                <a:solidFill>
                  <a:srgbClr val="1D6FA9"/>
                </a:solidFill>
              </a:rPr>
              <a:t>s2[ j ] ←  s1[ </a:t>
            </a:r>
            <a:r>
              <a:rPr lang="en-IN" dirty="0" err="1">
                <a:solidFill>
                  <a:srgbClr val="1D6FA9"/>
                </a:solidFill>
              </a:rPr>
              <a:t>i</a:t>
            </a:r>
            <a:r>
              <a:rPr lang="en-IN" dirty="0">
                <a:solidFill>
                  <a:srgbClr val="1D6FA9"/>
                </a:solidFill>
              </a:rPr>
              <a:t> ]</a:t>
            </a:r>
          </a:p>
          <a:p>
            <a:pPr marL="1371600" indent="0">
              <a:buNone/>
            </a:pPr>
            <a:r>
              <a:rPr lang="en-IN" dirty="0" err="1"/>
              <a:t>i</a:t>
            </a:r>
            <a:r>
              <a:rPr lang="en-IN" dirty="0"/>
              <a:t> ← </a:t>
            </a:r>
            <a:r>
              <a:rPr lang="en-IN" dirty="0" err="1"/>
              <a:t>i</a:t>
            </a:r>
            <a:r>
              <a:rPr lang="en-IN" dirty="0"/>
              <a:t> -1 </a:t>
            </a:r>
          </a:p>
          <a:p>
            <a:pPr marL="1371600" indent="0">
              <a:buNone/>
            </a:pPr>
            <a:r>
              <a:rPr lang="en-IN" dirty="0"/>
              <a:t>j ← j+1</a:t>
            </a:r>
          </a:p>
        </p:txBody>
      </p:sp>
      <p:sp>
        <p:nvSpPr>
          <p:cNvPr id="4" name="TextBox 3"/>
          <p:cNvSpPr txBox="1"/>
          <p:nvPr/>
        </p:nvSpPr>
        <p:spPr>
          <a:xfrm>
            <a:off x="6441142" y="1759254"/>
            <a:ext cx="5150224" cy="1646605"/>
          </a:xfrm>
          <a:prstGeom prst="rect">
            <a:avLst/>
          </a:prstGeom>
          <a:noFill/>
        </p:spPr>
        <p:txBody>
          <a:bodyPr wrap="square" rtlCol="0">
            <a:spAutoFit/>
          </a:bodyPr>
          <a:lstStyle/>
          <a:p>
            <a:pPr algn="just"/>
            <a:r>
              <a:rPr lang="en-IN" sz="2400" b="1" dirty="0"/>
              <a:t>Step 4:</a:t>
            </a:r>
            <a:r>
              <a:rPr lang="en-IN" sz="2400" dirty="0"/>
              <a:t>[Display resultant string]</a:t>
            </a:r>
          </a:p>
          <a:p>
            <a:pPr marL="900113" algn="just"/>
            <a:r>
              <a:rPr lang="en-IN" sz="2400" dirty="0"/>
              <a:t>Write(</a:t>
            </a:r>
            <a:r>
              <a:rPr lang="en-IN" sz="2400" b="1" dirty="0">
                <a:solidFill>
                  <a:srgbClr val="C00000"/>
                </a:solidFill>
              </a:rPr>
              <a:t>s2</a:t>
            </a:r>
            <a:r>
              <a:rPr lang="en-IN" sz="2400" dirty="0"/>
              <a:t>)</a:t>
            </a:r>
          </a:p>
          <a:p>
            <a:pPr algn="just">
              <a:spcBef>
                <a:spcPts val="600"/>
              </a:spcBef>
            </a:pPr>
            <a:r>
              <a:rPr lang="en-IN" sz="2400" b="1" dirty="0"/>
              <a:t>Step 5:</a:t>
            </a:r>
            <a:r>
              <a:rPr lang="en-IN" sz="2400" dirty="0"/>
              <a:t>[Finished]</a:t>
            </a:r>
          </a:p>
          <a:p>
            <a:pPr marL="900113" algn="just"/>
            <a:r>
              <a:rPr lang="en-IN" sz="2400" dirty="0"/>
              <a:t>Exit</a:t>
            </a:r>
            <a:endParaRPr lang="en-US" dirty="0"/>
          </a:p>
        </p:txBody>
      </p:sp>
    </p:spTree>
    <p:extLst>
      <p:ext uri="{BB962C8B-B14F-4D97-AF65-F5344CB8AC3E}">
        <p14:creationId xmlns:p14="http://schemas.microsoft.com/office/powerpoint/2010/main" val="1373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8"/>
            </a:pPr>
            <a:r>
              <a:rPr lang="en-IN" b="1" dirty="0">
                <a:solidFill>
                  <a:srgbClr val="C00000"/>
                </a:solidFill>
              </a:rPr>
              <a:t>String Reverse Operation (Cont.) </a:t>
            </a:r>
          </a:p>
          <a:p>
            <a:pPr marL="0" indent="0">
              <a:buNone/>
            </a:pPr>
            <a:r>
              <a:rPr lang="en-IN" b="1" dirty="0"/>
              <a:t>Program: </a:t>
            </a:r>
          </a:p>
          <a:p>
            <a:pPr marL="0" indent="0">
              <a:spcBef>
                <a:spcPts val="300"/>
              </a:spcBef>
              <a:buNone/>
            </a:pPr>
            <a:r>
              <a:rPr lang="en-IN" dirty="0"/>
              <a:t>#include&lt;</a:t>
            </a:r>
            <a:r>
              <a:rPr lang="en-IN" dirty="0" err="1"/>
              <a:t>stdio.h</a:t>
            </a:r>
            <a:r>
              <a:rPr lang="en-IN" dirty="0"/>
              <a:t>&gt;</a:t>
            </a:r>
          </a:p>
          <a:p>
            <a:pPr marL="0" indent="0">
              <a:spcBef>
                <a:spcPts val="600"/>
              </a:spcBef>
              <a:buNone/>
            </a:pPr>
            <a:r>
              <a:rPr lang="en-IN" dirty="0"/>
              <a:t>void  STRREVERSE(char  *, char *);</a:t>
            </a:r>
          </a:p>
          <a:p>
            <a:pPr marL="0" indent="0">
              <a:spcBef>
                <a:spcPts val="600"/>
              </a:spcBef>
              <a:buNone/>
            </a:pPr>
            <a:r>
              <a:rPr lang="en-IN" dirty="0"/>
              <a:t>void main()</a:t>
            </a:r>
          </a:p>
          <a:p>
            <a:pPr marL="0" indent="0">
              <a:spcBef>
                <a:spcPts val="600"/>
              </a:spcBef>
              <a:buNone/>
            </a:pPr>
            <a:r>
              <a:rPr lang="en-IN" dirty="0"/>
              <a:t>{</a:t>
            </a:r>
          </a:p>
          <a:p>
            <a:pPr marL="0" indent="0">
              <a:lnSpc>
                <a:spcPts val="3200"/>
              </a:lnSpc>
              <a:spcBef>
                <a:spcPts val="0"/>
              </a:spcBef>
              <a:buNone/>
            </a:pPr>
            <a:r>
              <a:rPr lang="en-IN" dirty="0"/>
              <a:t>	char  s1[20], s2[20];</a:t>
            </a:r>
          </a:p>
          <a:p>
            <a:pPr marL="0" indent="0">
              <a:lnSpc>
                <a:spcPts val="3200"/>
              </a:lnSpc>
              <a:spcBef>
                <a:spcPts val="0"/>
              </a:spcBef>
              <a:buNone/>
            </a:pPr>
            <a:r>
              <a:rPr lang="en-IN" dirty="0"/>
              <a:t>	</a:t>
            </a:r>
            <a:r>
              <a:rPr lang="en-IN" dirty="0" err="1"/>
              <a:t>printf</a:t>
            </a:r>
            <a:r>
              <a:rPr lang="en-IN" dirty="0"/>
              <a:t>(“Enter String s1: ”);</a:t>
            </a:r>
          </a:p>
          <a:p>
            <a:pPr marL="0" indent="0">
              <a:lnSpc>
                <a:spcPts val="3200"/>
              </a:lnSpc>
              <a:spcBef>
                <a:spcPts val="0"/>
              </a:spcBef>
              <a:buNone/>
            </a:pPr>
            <a:r>
              <a:rPr lang="en-IN" dirty="0"/>
              <a:t>	gets(</a:t>
            </a:r>
            <a:r>
              <a:rPr lang="en-IN" dirty="0">
                <a:solidFill>
                  <a:srgbClr val="1D6FA9"/>
                </a:solidFill>
              </a:rPr>
              <a:t>s1</a:t>
            </a:r>
            <a:r>
              <a:rPr lang="en-IN" dirty="0"/>
              <a:t>);</a:t>
            </a:r>
          </a:p>
          <a:p>
            <a:pPr marL="0" indent="0">
              <a:lnSpc>
                <a:spcPts val="3200"/>
              </a:lnSpc>
              <a:spcBef>
                <a:spcPts val="0"/>
              </a:spcBef>
              <a:buNone/>
            </a:pPr>
            <a:r>
              <a:rPr lang="en-IN" dirty="0"/>
              <a:t> 	</a:t>
            </a:r>
            <a:r>
              <a:rPr lang="en-IN" dirty="0">
                <a:solidFill>
                  <a:srgbClr val="1D6FA9"/>
                </a:solidFill>
              </a:rPr>
              <a:t>STRREVERSE(s1, s2); </a:t>
            </a:r>
          </a:p>
          <a:p>
            <a:pPr marL="0" indent="0">
              <a:lnSpc>
                <a:spcPts val="3200"/>
              </a:lnSpc>
              <a:spcBef>
                <a:spcPts val="0"/>
              </a:spcBef>
              <a:buNone/>
            </a:pPr>
            <a:r>
              <a:rPr lang="en-IN" dirty="0"/>
              <a:t>	</a:t>
            </a:r>
            <a:r>
              <a:rPr lang="en-IN" dirty="0" err="1"/>
              <a:t>printf</a:t>
            </a:r>
            <a:r>
              <a:rPr lang="en-IN" dirty="0"/>
              <a:t>(“\n Reverse String s2: ”);</a:t>
            </a:r>
          </a:p>
          <a:p>
            <a:pPr marL="0" indent="0">
              <a:lnSpc>
                <a:spcPts val="3200"/>
              </a:lnSpc>
              <a:spcBef>
                <a:spcPts val="0"/>
              </a:spcBef>
              <a:buNone/>
            </a:pPr>
            <a:r>
              <a:rPr lang="en-IN" dirty="0"/>
              <a:t>	puts(</a:t>
            </a:r>
            <a:r>
              <a:rPr lang="en-IN" b="1" dirty="0">
                <a:solidFill>
                  <a:srgbClr val="C00000"/>
                </a:solidFill>
              </a:rPr>
              <a:t>s2</a:t>
            </a:r>
            <a:r>
              <a:rPr lang="en-IN" dirty="0"/>
              <a:t>);</a:t>
            </a:r>
          </a:p>
          <a:p>
            <a:pPr marL="0" indent="0">
              <a:buNone/>
            </a:pPr>
            <a:r>
              <a:rPr lang="en-IN" dirty="0"/>
              <a:t>}</a:t>
            </a:r>
          </a:p>
        </p:txBody>
      </p:sp>
      <p:sp>
        <p:nvSpPr>
          <p:cNvPr id="6" name="TextBox 5"/>
          <p:cNvSpPr txBox="1"/>
          <p:nvPr/>
        </p:nvSpPr>
        <p:spPr>
          <a:xfrm>
            <a:off x="6101976" y="860066"/>
            <a:ext cx="5871882" cy="5824671"/>
          </a:xfrm>
          <a:prstGeom prst="rect">
            <a:avLst/>
          </a:prstGeom>
          <a:noFill/>
        </p:spPr>
        <p:txBody>
          <a:bodyPr wrap="square" rtlCol="0">
            <a:spAutoFit/>
          </a:bodyPr>
          <a:lstStyle/>
          <a:p>
            <a:pPr>
              <a:lnSpc>
                <a:spcPts val="2700"/>
              </a:lnSpc>
            </a:pPr>
            <a:r>
              <a:rPr lang="en-IN" sz="2400" dirty="0">
                <a:solidFill>
                  <a:srgbClr val="0070C0"/>
                </a:solidFill>
              </a:rPr>
              <a:t>void STRREVERSE </a:t>
            </a:r>
            <a:r>
              <a:rPr lang="en-US" sz="2400" dirty="0">
                <a:solidFill>
                  <a:srgbClr val="0070C0"/>
                </a:solidFill>
              </a:rPr>
              <a:t>(</a:t>
            </a:r>
            <a:r>
              <a:rPr lang="en-IN" sz="2400" dirty="0">
                <a:solidFill>
                  <a:srgbClr val="0070C0"/>
                </a:solidFill>
              </a:rPr>
              <a:t>char </a:t>
            </a:r>
            <a:r>
              <a:rPr lang="en-IN" sz="2400" dirty="0">
                <a:solidFill>
                  <a:srgbClr val="C00000"/>
                </a:solidFill>
              </a:rPr>
              <a:t>*s1</a:t>
            </a:r>
            <a:r>
              <a:rPr lang="en-IN" sz="2400" dirty="0">
                <a:solidFill>
                  <a:srgbClr val="0070C0"/>
                </a:solidFill>
              </a:rPr>
              <a:t>, char  </a:t>
            </a:r>
            <a:r>
              <a:rPr lang="en-IN" sz="2400" dirty="0">
                <a:solidFill>
                  <a:srgbClr val="C00000"/>
                </a:solidFill>
              </a:rPr>
              <a:t>*s2</a:t>
            </a:r>
            <a:r>
              <a:rPr lang="en-US" sz="2400" dirty="0">
                <a:solidFill>
                  <a:srgbClr val="0070C0"/>
                </a:solidFill>
              </a:rPr>
              <a:t>) </a:t>
            </a:r>
            <a:endParaRPr lang="en-IN" sz="2400" dirty="0">
              <a:solidFill>
                <a:srgbClr val="0070C0"/>
              </a:solidFill>
            </a:endParaRPr>
          </a:p>
          <a:p>
            <a:pPr algn="just">
              <a:lnSpc>
                <a:spcPts val="2700"/>
              </a:lnSpc>
            </a:pPr>
            <a:r>
              <a:rPr lang="en-US" sz="2400" dirty="0"/>
              <a:t>{</a:t>
            </a:r>
          </a:p>
          <a:p>
            <a:pPr marL="457200" algn="just">
              <a:lnSpc>
                <a:spcPts val="2400"/>
              </a:lnSpc>
            </a:pPr>
            <a:r>
              <a:rPr lang="en-US" sz="2400" dirty="0" err="1"/>
              <a:t>int</a:t>
            </a:r>
            <a:r>
              <a:rPr lang="en-US" sz="2400" dirty="0"/>
              <a:t>  </a:t>
            </a:r>
            <a:r>
              <a:rPr lang="en-US" sz="2400" dirty="0" err="1"/>
              <a:t>i</a:t>
            </a:r>
            <a:r>
              <a:rPr lang="en-US" sz="2400" dirty="0"/>
              <a:t> = 0;</a:t>
            </a:r>
          </a:p>
          <a:p>
            <a:pPr marL="457200" algn="just">
              <a:lnSpc>
                <a:spcPts val="2400"/>
              </a:lnSpc>
              <a:spcBef>
                <a:spcPts val="600"/>
              </a:spcBef>
              <a:buNone/>
            </a:pPr>
            <a:r>
              <a:rPr lang="en-US" sz="2400" dirty="0">
                <a:solidFill>
                  <a:srgbClr val="1D6FA9"/>
                </a:solidFill>
              </a:rPr>
              <a:t>while(</a:t>
            </a:r>
            <a:r>
              <a:rPr lang="en-IN" sz="2400" dirty="0">
                <a:solidFill>
                  <a:srgbClr val="C00000"/>
                </a:solidFill>
              </a:rPr>
              <a:t>*s1 != ‘\0’</a:t>
            </a:r>
            <a:r>
              <a:rPr lang="en-US" sz="2400" dirty="0">
                <a:solidFill>
                  <a:srgbClr val="1D6FA9"/>
                </a:solidFill>
              </a:rPr>
              <a:t>)</a:t>
            </a:r>
            <a:endParaRPr lang="en-IN" sz="2400" dirty="0">
              <a:solidFill>
                <a:srgbClr val="1D6FA9"/>
              </a:solidFill>
            </a:endParaRPr>
          </a:p>
          <a:p>
            <a:pPr marL="457200" algn="just">
              <a:lnSpc>
                <a:spcPts val="2400"/>
              </a:lnSpc>
              <a:buNone/>
            </a:pPr>
            <a:r>
              <a:rPr lang="en-US" sz="2400" dirty="0"/>
              <a:t>{</a:t>
            </a:r>
            <a:endParaRPr lang="en-IN" sz="2400" dirty="0"/>
          </a:p>
          <a:p>
            <a:pPr marL="914400" algn="just">
              <a:lnSpc>
                <a:spcPts val="2400"/>
              </a:lnSpc>
            </a:pPr>
            <a:r>
              <a:rPr lang="en-IN" sz="2400" dirty="0"/>
              <a:t>s1++;</a:t>
            </a:r>
          </a:p>
          <a:p>
            <a:pPr marL="914400" algn="just">
              <a:lnSpc>
                <a:spcPts val="2400"/>
              </a:lnSpc>
            </a:pPr>
            <a:r>
              <a:rPr lang="en-IN" sz="2400" dirty="0" err="1"/>
              <a:t>i</a:t>
            </a:r>
            <a:r>
              <a:rPr lang="en-IN" sz="2400" dirty="0"/>
              <a:t>++;</a:t>
            </a:r>
          </a:p>
          <a:p>
            <a:pPr marL="457200" algn="just">
              <a:lnSpc>
                <a:spcPts val="2400"/>
              </a:lnSpc>
              <a:buNone/>
            </a:pPr>
            <a:r>
              <a:rPr lang="en-US" sz="2400" dirty="0"/>
              <a:t>}</a:t>
            </a:r>
          </a:p>
          <a:p>
            <a:pPr marL="457200" algn="just">
              <a:lnSpc>
                <a:spcPts val="2400"/>
              </a:lnSpc>
              <a:buNone/>
            </a:pPr>
            <a:r>
              <a:rPr lang="en-US" sz="2400" dirty="0"/>
              <a:t>s1--;</a:t>
            </a:r>
          </a:p>
          <a:p>
            <a:pPr marL="457200" algn="just">
              <a:lnSpc>
                <a:spcPts val="2400"/>
              </a:lnSpc>
              <a:buNone/>
            </a:pPr>
            <a:r>
              <a:rPr lang="en-US" sz="2400" dirty="0">
                <a:solidFill>
                  <a:srgbClr val="1D6FA9"/>
                </a:solidFill>
              </a:rPr>
              <a:t>while(</a:t>
            </a:r>
            <a:r>
              <a:rPr lang="en-IN" sz="2400" dirty="0" err="1">
                <a:solidFill>
                  <a:srgbClr val="C00000"/>
                </a:solidFill>
              </a:rPr>
              <a:t>i</a:t>
            </a:r>
            <a:r>
              <a:rPr lang="en-IN" sz="2400" dirty="0">
                <a:solidFill>
                  <a:srgbClr val="C00000"/>
                </a:solidFill>
              </a:rPr>
              <a:t> &gt; 0</a:t>
            </a:r>
            <a:r>
              <a:rPr lang="en-US" sz="2400" dirty="0">
                <a:solidFill>
                  <a:srgbClr val="1D6FA9"/>
                </a:solidFill>
              </a:rPr>
              <a:t>)</a:t>
            </a:r>
            <a:endParaRPr lang="en-IN" sz="2400" dirty="0">
              <a:solidFill>
                <a:srgbClr val="1D6FA9"/>
              </a:solidFill>
            </a:endParaRPr>
          </a:p>
          <a:p>
            <a:pPr marL="457200" algn="just">
              <a:lnSpc>
                <a:spcPts val="2400"/>
              </a:lnSpc>
            </a:pPr>
            <a:r>
              <a:rPr lang="en-IN" sz="2400" dirty="0"/>
              <a:t>{	</a:t>
            </a:r>
          </a:p>
          <a:p>
            <a:pPr marL="457200" algn="just">
              <a:lnSpc>
                <a:spcPts val="2400"/>
              </a:lnSpc>
            </a:pPr>
            <a:r>
              <a:rPr lang="en-IN" sz="2400" dirty="0"/>
              <a:t>	</a:t>
            </a:r>
            <a:r>
              <a:rPr lang="en-IN" sz="2400" dirty="0">
                <a:solidFill>
                  <a:srgbClr val="1D6FA9"/>
                </a:solidFill>
              </a:rPr>
              <a:t>*s2 = *s1;</a:t>
            </a:r>
          </a:p>
          <a:p>
            <a:pPr marL="457200" algn="just">
              <a:lnSpc>
                <a:spcPts val="2400"/>
              </a:lnSpc>
            </a:pPr>
            <a:r>
              <a:rPr lang="en-IN" sz="2400" dirty="0"/>
              <a:t>	s1--;</a:t>
            </a:r>
          </a:p>
          <a:p>
            <a:pPr marL="914400" algn="just">
              <a:lnSpc>
                <a:spcPts val="2400"/>
              </a:lnSpc>
            </a:pPr>
            <a:r>
              <a:rPr lang="en-IN" sz="2400" dirty="0"/>
              <a:t>s2++;</a:t>
            </a:r>
          </a:p>
          <a:p>
            <a:pPr marL="914400" algn="just">
              <a:lnSpc>
                <a:spcPts val="2400"/>
              </a:lnSpc>
            </a:pPr>
            <a:r>
              <a:rPr lang="en-IN" sz="2400" dirty="0" err="1"/>
              <a:t>i</a:t>
            </a:r>
            <a:r>
              <a:rPr lang="en-IN" sz="2400" dirty="0"/>
              <a:t>--;</a:t>
            </a:r>
          </a:p>
          <a:p>
            <a:pPr marL="457200" algn="just">
              <a:lnSpc>
                <a:spcPts val="2400"/>
              </a:lnSpc>
            </a:pPr>
            <a:r>
              <a:rPr lang="en-IN" sz="2400" dirty="0"/>
              <a:t>}</a:t>
            </a:r>
            <a:endParaRPr lang="en-US" sz="2400" dirty="0"/>
          </a:p>
          <a:p>
            <a:pPr marL="457200" algn="just">
              <a:lnSpc>
                <a:spcPts val="2400"/>
              </a:lnSpc>
            </a:pPr>
            <a:r>
              <a:rPr lang="en-US" sz="2400" dirty="0">
                <a:solidFill>
                  <a:srgbClr val="C00000"/>
                </a:solidFill>
              </a:rPr>
              <a:t>*s2 = ‘\0’;</a:t>
            </a:r>
          </a:p>
          <a:p>
            <a:pPr algn="just">
              <a:lnSpc>
                <a:spcPts val="2700"/>
              </a:lnSpc>
            </a:pPr>
            <a:r>
              <a:rPr lang="en-US" sz="2400" dirty="0"/>
              <a:t>}</a:t>
            </a:r>
            <a:endParaRPr lang="en-IN" sz="2400" dirty="0"/>
          </a:p>
        </p:txBody>
      </p:sp>
      <p:sp>
        <p:nvSpPr>
          <p:cNvPr id="5" name="Rectangle 4"/>
          <p:cNvSpPr/>
          <p:nvPr/>
        </p:nvSpPr>
        <p:spPr>
          <a:xfrm>
            <a:off x="8199715" y="2589523"/>
            <a:ext cx="3904587" cy="118287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Output:</a:t>
            </a:r>
          </a:p>
          <a:p>
            <a:pPr lvl="1"/>
            <a:r>
              <a:rPr lang="en-US" sz="2400" dirty="0">
                <a:solidFill>
                  <a:schemeClr val="tx1"/>
                </a:solidFill>
              </a:rPr>
              <a:t>Enter String s1: </a:t>
            </a:r>
            <a:r>
              <a:rPr lang="en-US" sz="2400" dirty="0">
                <a:solidFill>
                  <a:srgbClr val="1D6FA9"/>
                </a:solidFill>
              </a:rPr>
              <a:t>Hello</a:t>
            </a:r>
          </a:p>
          <a:p>
            <a:pPr lvl="1"/>
            <a:r>
              <a:rPr lang="en-US" sz="2400" dirty="0">
                <a:solidFill>
                  <a:schemeClr val="tx1"/>
                </a:solidFill>
              </a:rPr>
              <a:t>Reverse String s2:</a:t>
            </a:r>
            <a:r>
              <a:rPr lang="en-US" sz="2400" dirty="0">
                <a:solidFill>
                  <a:srgbClr val="0070C0"/>
                </a:solidFill>
              </a:rPr>
              <a:t> </a:t>
            </a:r>
            <a:r>
              <a:rPr lang="en-US" sz="2400" b="1" dirty="0" err="1">
                <a:solidFill>
                  <a:srgbClr val="C00000"/>
                </a:solidFill>
              </a:rPr>
              <a:t>olleH</a:t>
            </a:r>
            <a:endParaRPr lang="en-US" sz="2400" b="1" dirty="0">
              <a:solidFill>
                <a:srgbClr val="C00000"/>
              </a:solidFill>
            </a:endParaRPr>
          </a:p>
          <a:p>
            <a:endParaRPr lang="en-US" sz="2400" dirty="0">
              <a:solidFill>
                <a:srgbClr val="0070C0"/>
              </a:solidFill>
            </a:endParaRPr>
          </a:p>
        </p:txBody>
      </p:sp>
    </p:spTree>
    <p:extLst>
      <p:ext uri="{BB962C8B-B14F-4D97-AF65-F5344CB8AC3E}">
        <p14:creationId xmlns:p14="http://schemas.microsoft.com/office/powerpoint/2010/main" val="49644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360150" cy="2852737"/>
          </a:xfrm>
        </p:spPr>
        <p:txBody>
          <a:bodyPr/>
          <a:lstStyle/>
          <a:p>
            <a:r>
              <a:rPr lang="en-US" dirty="0">
                <a:gradFill flip="none" rotWithShape="1">
                  <a:gsLst>
                    <a:gs pos="0">
                      <a:srgbClr val="88570A"/>
                    </a:gs>
                    <a:gs pos="53000">
                      <a:srgbClr val="E99718"/>
                    </a:gs>
                  </a:gsLst>
                  <a:lin ang="0" scaled="1"/>
                  <a:tileRect/>
                </a:gradFill>
              </a:rPr>
              <a:t>String Operations – String Upper &amp; Lower Case</a:t>
            </a:r>
          </a:p>
        </p:txBody>
      </p:sp>
    </p:spTree>
    <p:extLst>
      <p:ext uri="{BB962C8B-B14F-4D97-AF65-F5344CB8AC3E}">
        <p14:creationId xmlns:p14="http://schemas.microsoft.com/office/powerpoint/2010/main" val="18183250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9"/>
            </a:pPr>
            <a:r>
              <a:rPr lang="en-IN" b="1" dirty="0">
                <a:solidFill>
                  <a:srgbClr val="C00000"/>
                </a:solidFill>
              </a:rPr>
              <a:t>Convert Characters of String to Upper Case &amp; Lower Case</a:t>
            </a:r>
          </a:p>
          <a:p>
            <a:pPr>
              <a:lnSpc>
                <a:spcPct val="120000"/>
              </a:lnSpc>
            </a:pPr>
            <a:r>
              <a:rPr lang="en-IN" dirty="0"/>
              <a:t>Converting a string from </a:t>
            </a:r>
            <a:r>
              <a:rPr lang="en-IN" dirty="0">
                <a:solidFill>
                  <a:srgbClr val="1D6FA9"/>
                </a:solidFill>
              </a:rPr>
              <a:t>upper case to lower case </a:t>
            </a:r>
            <a:r>
              <a:rPr lang="en-IN" dirty="0"/>
              <a:t>by </a:t>
            </a:r>
            <a:r>
              <a:rPr lang="en-IN" b="1" dirty="0">
                <a:solidFill>
                  <a:srgbClr val="1D6FA9"/>
                </a:solidFill>
              </a:rPr>
              <a:t>adding 32 </a:t>
            </a:r>
            <a:r>
              <a:rPr lang="en-IN" dirty="0"/>
              <a:t>in the existing string and </a:t>
            </a:r>
            <a:r>
              <a:rPr lang="en-IN" dirty="0">
                <a:solidFill>
                  <a:srgbClr val="1D6FA9"/>
                </a:solidFill>
              </a:rPr>
              <a:t>lower case to upper case</a:t>
            </a:r>
            <a:r>
              <a:rPr lang="en-IN" dirty="0">
                <a:solidFill>
                  <a:srgbClr val="0070C0"/>
                </a:solidFill>
              </a:rPr>
              <a:t> </a:t>
            </a:r>
            <a:r>
              <a:rPr lang="en-IN" dirty="0"/>
              <a:t>by </a:t>
            </a:r>
            <a:r>
              <a:rPr lang="en-IN" b="1" dirty="0">
                <a:solidFill>
                  <a:srgbClr val="1D6FA9"/>
                </a:solidFill>
              </a:rPr>
              <a:t>subtracting 32</a:t>
            </a:r>
            <a:r>
              <a:rPr lang="en-IN" b="1" dirty="0">
                <a:solidFill>
                  <a:srgbClr val="0070C0"/>
                </a:solidFill>
              </a:rPr>
              <a:t> </a:t>
            </a:r>
            <a:r>
              <a:rPr lang="en-IN" dirty="0"/>
              <a:t>from the existing string.</a:t>
            </a:r>
          </a:p>
          <a:p>
            <a:pPr marL="0" indent="0">
              <a:buNone/>
            </a:pPr>
            <a:r>
              <a:rPr lang="en-IN" b="1" dirty="0">
                <a:solidFill>
                  <a:srgbClr val="0070C0"/>
                </a:solidFill>
              </a:rPr>
              <a:t>		</a:t>
            </a:r>
            <a:endParaRPr lang="en-IN" dirty="0">
              <a:solidFill>
                <a:srgbClr val="0070C0"/>
              </a:solidFill>
            </a:endParaRPr>
          </a:p>
          <a:p>
            <a:pPr marL="228600" indent="0">
              <a:lnSpc>
                <a:spcPct val="120000"/>
              </a:lnSpc>
              <a:buNone/>
            </a:pPr>
            <a:r>
              <a:rPr lang="en-IN" b="1" dirty="0"/>
              <a:t>For example, </a:t>
            </a:r>
            <a:r>
              <a:rPr lang="en-IN" dirty="0"/>
              <a:t>Suppose we have a string, </a:t>
            </a:r>
            <a:r>
              <a:rPr lang="en-IN" b="1" dirty="0"/>
              <a:t>s1= “</a:t>
            </a:r>
            <a:r>
              <a:rPr lang="en-IN" b="1" dirty="0">
                <a:solidFill>
                  <a:srgbClr val="0070C0"/>
                </a:solidFill>
              </a:rPr>
              <a:t>Hello</a:t>
            </a:r>
            <a:r>
              <a:rPr lang="en-IN" b="1" dirty="0"/>
              <a:t>”</a:t>
            </a:r>
            <a:r>
              <a:rPr lang="en-IN" dirty="0"/>
              <a:t>. So, the Resultant string for Upper case is, </a:t>
            </a:r>
            <a:r>
              <a:rPr lang="en-IN" b="1" dirty="0"/>
              <a:t>s2=“</a:t>
            </a:r>
            <a:r>
              <a:rPr lang="en-IN" b="1" dirty="0">
                <a:solidFill>
                  <a:srgbClr val="0070C0"/>
                </a:solidFill>
              </a:rPr>
              <a:t>HELLO</a:t>
            </a:r>
            <a:r>
              <a:rPr lang="en-IN" b="1" dirty="0"/>
              <a:t>” </a:t>
            </a:r>
            <a:r>
              <a:rPr lang="en-IN" dirty="0"/>
              <a:t>&amp; Lower case is, </a:t>
            </a:r>
            <a:r>
              <a:rPr lang="en-IN" b="1" dirty="0"/>
              <a:t>s2=“hello”</a:t>
            </a:r>
            <a:r>
              <a:rPr lang="en-IN" dirty="0"/>
              <a:t>. </a:t>
            </a:r>
            <a:r>
              <a:rPr lang="en-IN" b="1" dirty="0">
                <a:solidFill>
                  <a:srgbClr val="0070C0"/>
                </a:solidFill>
              </a:rPr>
              <a:t>STRUPPER</a:t>
            </a:r>
            <a:r>
              <a:rPr lang="en-IN" dirty="0">
                <a:solidFill>
                  <a:srgbClr val="0070C0"/>
                </a:solidFill>
              </a:rPr>
              <a:t>(s1, s2</a:t>
            </a:r>
            <a:r>
              <a:rPr lang="en-IN" dirty="0"/>
              <a:t>)  &amp;  </a:t>
            </a:r>
            <a:r>
              <a:rPr lang="en-IN" b="1" dirty="0">
                <a:solidFill>
                  <a:srgbClr val="0070C0"/>
                </a:solidFill>
              </a:rPr>
              <a:t>STRLOWER</a:t>
            </a:r>
            <a:r>
              <a:rPr lang="en-IN" dirty="0">
                <a:solidFill>
                  <a:srgbClr val="0070C0"/>
                </a:solidFill>
              </a:rPr>
              <a:t>(s1, s2)</a:t>
            </a:r>
          </a:p>
        </p:txBody>
      </p:sp>
    </p:spTree>
    <p:extLst>
      <p:ext uri="{BB962C8B-B14F-4D97-AF65-F5344CB8AC3E}">
        <p14:creationId xmlns:p14="http://schemas.microsoft.com/office/powerpoint/2010/main" val="392457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9"/>
            </a:pPr>
            <a:r>
              <a:rPr lang="en-IN" b="1" dirty="0">
                <a:solidFill>
                  <a:srgbClr val="C00000"/>
                </a:solidFill>
              </a:rPr>
              <a:t>Convert Characters of String to Upper Case &amp; Lower Case (Cont.)</a:t>
            </a:r>
          </a:p>
          <a:p>
            <a:pPr marL="0" indent="0">
              <a:spcAft>
                <a:spcPts val="1200"/>
              </a:spcAft>
              <a:buNone/>
            </a:pPr>
            <a:r>
              <a:rPr lang="en-IN" b="1" dirty="0"/>
              <a:t>Algorithm: STRUPPER(s1, s2)</a:t>
            </a:r>
          </a:p>
          <a:p>
            <a:pPr marL="0" indent="0">
              <a:spcBef>
                <a:spcPts val="300"/>
              </a:spcBef>
              <a:buNone/>
            </a:pPr>
            <a:r>
              <a:rPr lang="en-IN" b="1" dirty="0"/>
              <a:t>Step 1:</a:t>
            </a:r>
            <a:r>
              <a:rPr lang="en-IN" dirty="0"/>
              <a:t>[Initialization]</a:t>
            </a:r>
          </a:p>
          <a:p>
            <a:pPr marL="876300" lvl="2" indent="0">
              <a:spcBef>
                <a:spcPts val="300"/>
              </a:spcBef>
              <a:buNone/>
            </a:pPr>
            <a:r>
              <a:rPr lang="en-IN" sz="2400" dirty="0" err="1"/>
              <a:t>i</a:t>
            </a:r>
            <a:r>
              <a:rPr lang="en-IN" sz="2400" dirty="0"/>
              <a:t> ← 0 </a:t>
            </a:r>
          </a:p>
          <a:p>
            <a:pPr marL="0" indent="0">
              <a:spcBef>
                <a:spcPts val="300"/>
              </a:spcBef>
              <a:buNone/>
            </a:pPr>
            <a:r>
              <a:rPr lang="en-IN" b="1" dirty="0"/>
              <a:t>Step 2:</a:t>
            </a:r>
            <a:r>
              <a:rPr lang="en-IN" dirty="0"/>
              <a:t>[Convert lower case to upper case]</a:t>
            </a:r>
          </a:p>
          <a:p>
            <a:pPr marL="876300" lvl="2" indent="0">
              <a:spcBef>
                <a:spcPts val="300"/>
              </a:spcBef>
              <a:buNone/>
            </a:pPr>
            <a:r>
              <a:rPr lang="en-IN" sz="2400" dirty="0"/>
              <a:t>repeat </a:t>
            </a:r>
            <a:r>
              <a:rPr lang="en-IN" sz="2400" dirty="0">
                <a:solidFill>
                  <a:srgbClr val="0070C0"/>
                </a:solidFill>
              </a:rPr>
              <a:t>while</a:t>
            </a:r>
            <a:r>
              <a:rPr lang="en-IN" sz="2400" dirty="0"/>
              <a:t>(</a:t>
            </a:r>
            <a:r>
              <a:rPr lang="en-IN" sz="2400" dirty="0">
                <a:solidFill>
                  <a:srgbClr val="C00000"/>
                </a:solidFill>
              </a:rPr>
              <a:t>s1[ </a:t>
            </a:r>
            <a:r>
              <a:rPr lang="en-IN" sz="2400" dirty="0" err="1">
                <a:solidFill>
                  <a:srgbClr val="C00000"/>
                </a:solidFill>
              </a:rPr>
              <a:t>i</a:t>
            </a:r>
            <a:r>
              <a:rPr lang="en-IN" sz="2400" dirty="0">
                <a:solidFill>
                  <a:srgbClr val="C00000"/>
                </a:solidFill>
              </a:rPr>
              <a:t> ] &lt;&gt; NULL</a:t>
            </a:r>
            <a:r>
              <a:rPr lang="en-IN" sz="2400" dirty="0"/>
              <a:t>)</a:t>
            </a:r>
          </a:p>
          <a:p>
            <a:pPr marL="1333500" lvl="3" indent="0">
              <a:spcBef>
                <a:spcPts val="300"/>
              </a:spcBef>
              <a:buNone/>
            </a:pPr>
            <a:r>
              <a:rPr lang="en-IN" sz="2400" dirty="0">
                <a:solidFill>
                  <a:srgbClr val="0070C0"/>
                </a:solidFill>
              </a:rPr>
              <a:t>if</a:t>
            </a:r>
            <a:r>
              <a:rPr lang="en-IN" sz="2400" dirty="0"/>
              <a:t>(</a:t>
            </a:r>
            <a:r>
              <a:rPr lang="en-IN" sz="2400" dirty="0">
                <a:solidFill>
                  <a:srgbClr val="C00000"/>
                </a:solidFill>
              </a:rPr>
              <a:t>s1[ </a:t>
            </a:r>
            <a:r>
              <a:rPr lang="en-IN" sz="2400" dirty="0" err="1">
                <a:solidFill>
                  <a:srgbClr val="C00000"/>
                </a:solidFill>
              </a:rPr>
              <a:t>i</a:t>
            </a:r>
            <a:r>
              <a:rPr lang="en-IN" sz="2400" dirty="0">
                <a:solidFill>
                  <a:srgbClr val="C00000"/>
                </a:solidFill>
              </a:rPr>
              <a:t> ] &gt;= ’a’ AND s1[ </a:t>
            </a:r>
            <a:r>
              <a:rPr lang="en-IN" sz="2400" dirty="0" err="1">
                <a:solidFill>
                  <a:srgbClr val="C00000"/>
                </a:solidFill>
              </a:rPr>
              <a:t>i</a:t>
            </a:r>
            <a:r>
              <a:rPr lang="en-IN" sz="2400" dirty="0">
                <a:solidFill>
                  <a:srgbClr val="C00000"/>
                </a:solidFill>
              </a:rPr>
              <a:t> ] &lt;= ’z’</a:t>
            </a:r>
            <a:r>
              <a:rPr lang="en-IN" sz="2400" dirty="0"/>
              <a:t>)</a:t>
            </a:r>
            <a:r>
              <a:rPr lang="en-IN" sz="2400" dirty="0">
                <a:solidFill>
                  <a:srgbClr val="0070C0"/>
                </a:solidFill>
              </a:rPr>
              <a:t> </a:t>
            </a:r>
            <a:r>
              <a:rPr lang="en-IN" sz="2400" dirty="0"/>
              <a:t>then</a:t>
            </a:r>
          </a:p>
          <a:p>
            <a:pPr marL="1790700" lvl="4" indent="0">
              <a:spcBef>
                <a:spcPts val="300"/>
              </a:spcBef>
              <a:buNone/>
            </a:pPr>
            <a:r>
              <a:rPr lang="en-IN" sz="2400" dirty="0">
                <a:solidFill>
                  <a:srgbClr val="1D6FA9"/>
                </a:solidFill>
              </a:rPr>
              <a:t>s2[ </a:t>
            </a:r>
            <a:r>
              <a:rPr lang="en-IN" sz="2400" dirty="0" err="1">
                <a:solidFill>
                  <a:srgbClr val="1D6FA9"/>
                </a:solidFill>
              </a:rPr>
              <a:t>i</a:t>
            </a:r>
            <a:r>
              <a:rPr lang="en-IN" sz="2400" dirty="0">
                <a:solidFill>
                  <a:srgbClr val="1D6FA9"/>
                </a:solidFill>
              </a:rPr>
              <a:t> ] ← s1[ </a:t>
            </a:r>
            <a:r>
              <a:rPr lang="en-IN" sz="2400" dirty="0" err="1">
                <a:solidFill>
                  <a:srgbClr val="1D6FA9"/>
                </a:solidFill>
              </a:rPr>
              <a:t>i</a:t>
            </a:r>
            <a:r>
              <a:rPr lang="en-IN" sz="2400" dirty="0">
                <a:solidFill>
                  <a:srgbClr val="1D6FA9"/>
                </a:solidFill>
              </a:rPr>
              <a:t> ] – 32</a:t>
            </a:r>
          </a:p>
          <a:p>
            <a:pPr marL="1333500" lvl="3" indent="0">
              <a:spcBef>
                <a:spcPts val="300"/>
              </a:spcBef>
              <a:buNone/>
            </a:pPr>
            <a:r>
              <a:rPr lang="en-IN" sz="2400" dirty="0"/>
              <a:t>else</a:t>
            </a:r>
          </a:p>
          <a:p>
            <a:pPr marL="1790700" lvl="4" indent="0">
              <a:spcBef>
                <a:spcPts val="300"/>
              </a:spcBef>
              <a:buNone/>
            </a:pPr>
            <a:r>
              <a:rPr lang="en-IN" sz="2400" dirty="0">
                <a:solidFill>
                  <a:srgbClr val="1D6FA9"/>
                </a:solidFill>
              </a:rPr>
              <a:t>s2[ </a:t>
            </a:r>
            <a:r>
              <a:rPr lang="en-IN" sz="2400" dirty="0" err="1">
                <a:solidFill>
                  <a:srgbClr val="1D6FA9"/>
                </a:solidFill>
              </a:rPr>
              <a:t>i</a:t>
            </a:r>
            <a:r>
              <a:rPr lang="en-IN" sz="2400" dirty="0">
                <a:solidFill>
                  <a:srgbClr val="1D6FA9"/>
                </a:solidFill>
              </a:rPr>
              <a:t> ] ← s1[ </a:t>
            </a:r>
            <a:r>
              <a:rPr lang="en-IN" sz="2400" dirty="0" err="1">
                <a:solidFill>
                  <a:srgbClr val="1D6FA9"/>
                </a:solidFill>
              </a:rPr>
              <a:t>i</a:t>
            </a:r>
            <a:r>
              <a:rPr lang="en-IN" sz="2400" dirty="0">
                <a:solidFill>
                  <a:srgbClr val="1D6FA9"/>
                </a:solidFill>
              </a:rPr>
              <a:t> ]</a:t>
            </a:r>
          </a:p>
          <a:p>
            <a:pPr marL="1333500" lvl="3" indent="0">
              <a:spcBef>
                <a:spcPts val="300"/>
              </a:spcBef>
              <a:buNone/>
            </a:pPr>
            <a:r>
              <a:rPr lang="en-IN" sz="2400" dirty="0" err="1"/>
              <a:t>i</a:t>
            </a:r>
            <a:r>
              <a:rPr lang="en-IN" sz="2400" dirty="0"/>
              <a:t> ← i+1</a:t>
            </a:r>
          </a:p>
          <a:p>
            <a:pPr marL="0" indent="0">
              <a:buNone/>
            </a:pPr>
            <a:r>
              <a:rPr lang="en-IN" b="1" dirty="0"/>
              <a:t>Step 3:</a:t>
            </a:r>
            <a:r>
              <a:rPr lang="en-IN" dirty="0"/>
              <a:t>[Display Resultant String]</a:t>
            </a:r>
          </a:p>
          <a:p>
            <a:pPr marL="877887" lvl="2" indent="0">
              <a:buNone/>
            </a:pPr>
            <a:r>
              <a:rPr lang="en-IN" sz="2400" dirty="0"/>
              <a:t>Write(</a:t>
            </a:r>
            <a:r>
              <a:rPr lang="en-IN" sz="2400" b="1" dirty="0">
                <a:solidFill>
                  <a:srgbClr val="C00000"/>
                </a:solidFill>
              </a:rPr>
              <a:t>s2</a:t>
            </a:r>
            <a:r>
              <a:rPr lang="en-IN" sz="2400" dirty="0"/>
              <a:t>)</a:t>
            </a:r>
            <a:endParaRPr lang="en-IN" dirty="0"/>
          </a:p>
          <a:p>
            <a:pPr marL="0" indent="0">
              <a:buNone/>
            </a:pPr>
            <a:r>
              <a:rPr lang="en-IN" b="1" dirty="0"/>
              <a:t>Step 4:</a:t>
            </a:r>
            <a:r>
              <a:rPr lang="en-IN" dirty="0"/>
              <a:t>[Finished]  </a:t>
            </a:r>
            <a:r>
              <a:rPr lang="en-IN" sz="2400" dirty="0"/>
              <a:t>Exit</a:t>
            </a:r>
          </a:p>
          <a:p>
            <a:pPr marL="877887" lvl="2" indent="0">
              <a:buNone/>
            </a:pPr>
            <a:endParaRPr lang="en-IN" sz="2400" dirty="0"/>
          </a:p>
        </p:txBody>
      </p:sp>
      <p:sp>
        <p:nvSpPr>
          <p:cNvPr id="5" name="Rectangle 4"/>
          <p:cNvSpPr/>
          <p:nvPr/>
        </p:nvSpPr>
        <p:spPr>
          <a:xfrm>
            <a:off x="7486650" y="1629539"/>
            <a:ext cx="4207739" cy="103542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r>
              <a:rPr lang="en-US" sz="2400" dirty="0">
                <a:solidFill>
                  <a:schemeClr val="tx1"/>
                </a:solidFill>
              </a:rPr>
              <a:t>ASCII value for </a:t>
            </a:r>
            <a:r>
              <a:rPr lang="en-US" sz="2400" b="1" dirty="0">
                <a:solidFill>
                  <a:srgbClr val="1D6FA9"/>
                </a:solidFill>
              </a:rPr>
              <a:t>A = 65  &amp;  Z = 90</a:t>
            </a:r>
          </a:p>
          <a:p>
            <a:pPr>
              <a:spcBef>
                <a:spcPts val="1200"/>
              </a:spcBef>
            </a:pPr>
            <a:r>
              <a:rPr lang="en-US" sz="2400" dirty="0">
                <a:solidFill>
                  <a:schemeClr val="tx1"/>
                </a:solidFill>
              </a:rPr>
              <a:t>ASCII value for </a:t>
            </a:r>
            <a:r>
              <a:rPr lang="en-US" sz="2400" b="1" dirty="0">
                <a:solidFill>
                  <a:srgbClr val="1D6FA9"/>
                </a:solidFill>
              </a:rPr>
              <a:t>a =  97  &amp;  z = 122</a:t>
            </a:r>
          </a:p>
        </p:txBody>
      </p:sp>
    </p:spTree>
    <p:extLst>
      <p:ext uri="{BB962C8B-B14F-4D97-AF65-F5344CB8AC3E}">
        <p14:creationId xmlns:p14="http://schemas.microsoft.com/office/powerpoint/2010/main" val="367845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9"/>
            </a:pPr>
            <a:r>
              <a:rPr lang="en-IN" b="1" dirty="0">
                <a:solidFill>
                  <a:srgbClr val="C00000"/>
                </a:solidFill>
              </a:rPr>
              <a:t>Convert String to Upper Case (Cont.) </a:t>
            </a:r>
          </a:p>
          <a:p>
            <a:pPr marL="0" indent="0">
              <a:buNone/>
            </a:pPr>
            <a:r>
              <a:rPr lang="en-IN" b="1" dirty="0"/>
              <a:t>Program: </a:t>
            </a:r>
          </a:p>
          <a:p>
            <a:pPr marL="0" indent="0">
              <a:spcBef>
                <a:spcPts val="300"/>
              </a:spcBef>
              <a:buNone/>
            </a:pPr>
            <a:r>
              <a:rPr lang="en-IN" dirty="0"/>
              <a:t>#include&lt;</a:t>
            </a:r>
            <a:r>
              <a:rPr lang="en-IN" dirty="0" err="1"/>
              <a:t>stdio.h</a:t>
            </a:r>
            <a:r>
              <a:rPr lang="en-IN" dirty="0"/>
              <a:t>&gt;</a:t>
            </a:r>
          </a:p>
          <a:p>
            <a:pPr marL="0" indent="0">
              <a:spcBef>
                <a:spcPts val="600"/>
              </a:spcBef>
              <a:buNone/>
            </a:pPr>
            <a:r>
              <a:rPr lang="en-IN" dirty="0"/>
              <a:t>void  STRUPPER(char  *, char *);</a:t>
            </a:r>
          </a:p>
          <a:p>
            <a:pPr marL="0" indent="0">
              <a:spcBef>
                <a:spcPts val="600"/>
              </a:spcBef>
              <a:buNone/>
            </a:pPr>
            <a:r>
              <a:rPr lang="en-IN" dirty="0"/>
              <a:t>void main()</a:t>
            </a:r>
          </a:p>
          <a:p>
            <a:pPr marL="0" indent="0">
              <a:spcBef>
                <a:spcPts val="600"/>
              </a:spcBef>
              <a:buNone/>
            </a:pPr>
            <a:r>
              <a:rPr lang="en-IN" dirty="0"/>
              <a:t>{</a:t>
            </a:r>
          </a:p>
          <a:p>
            <a:pPr marL="0" indent="0">
              <a:lnSpc>
                <a:spcPts val="3200"/>
              </a:lnSpc>
              <a:spcBef>
                <a:spcPts val="0"/>
              </a:spcBef>
              <a:buNone/>
            </a:pPr>
            <a:r>
              <a:rPr lang="en-IN" dirty="0"/>
              <a:t>	char  s1[20], s2[20];</a:t>
            </a:r>
          </a:p>
          <a:p>
            <a:pPr marL="0" indent="0">
              <a:lnSpc>
                <a:spcPts val="3200"/>
              </a:lnSpc>
              <a:spcBef>
                <a:spcPts val="0"/>
              </a:spcBef>
              <a:buNone/>
            </a:pPr>
            <a:r>
              <a:rPr lang="en-IN" dirty="0"/>
              <a:t>	</a:t>
            </a:r>
            <a:r>
              <a:rPr lang="en-IN" dirty="0" err="1"/>
              <a:t>printf</a:t>
            </a:r>
            <a:r>
              <a:rPr lang="en-IN" dirty="0"/>
              <a:t>(“Enter Original String: ”);</a:t>
            </a:r>
          </a:p>
          <a:p>
            <a:pPr marL="0" indent="0">
              <a:lnSpc>
                <a:spcPts val="3200"/>
              </a:lnSpc>
              <a:spcBef>
                <a:spcPts val="0"/>
              </a:spcBef>
              <a:buNone/>
            </a:pPr>
            <a:r>
              <a:rPr lang="en-IN" dirty="0"/>
              <a:t>	gets(</a:t>
            </a:r>
            <a:r>
              <a:rPr lang="en-IN" dirty="0">
                <a:solidFill>
                  <a:srgbClr val="1D6FA9"/>
                </a:solidFill>
              </a:rPr>
              <a:t>s1</a:t>
            </a:r>
            <a:r>
              <a:rPr lang="en-IN" dirty="0"/>
              <a:t>);</a:t>
            </a:r>
          </a:p>
          <a:p>
            <a:pPr marL="0" indent="0">
              <a:lnSpc>
                <a:spcPts val="3200"/>
              </a:lnSpc>
              <a:spcBef>
                <a:spcPts val="0"/>
              </a:spcBef>
              <a:buNone/>
            </a:pPr>
            <a:r>
              <a:rPr lang="en-IN" dirty="0"/>
              <a:t> 	</a:t>
            </a:r>
            <a:r>
              <a:rPr lang="en-IN" dirty="0">
                <a:solidFill>
                  <a:srgbClr val="1D6FA9"/>
                </a:solidFill>
              </a:rPr>
              <a:t>STRUPPER(s1, s2); </a:t>
            </a:r>
          </a:p>
          <a:p>
            <a:pPr marL="0" indent="0">
              <a:lnSpc>
                <a:spcPts val="3200"/>
              </a:lnSpc>
              <a:spcBef>
                <a:spcPts val="0"/>
              </a:spcBef>
              <a:buNone/>
            </a:pPr>
            <a:r>
              <a:rPr lang="en-IN" dirty="0"/>
              <a:t>	</a:t>
            </a:r>
            <a:r>
              <a:rPr lang="en-IN" dirty="0" err="1"/>
              <a:t>printf</a:t>
            </a:r>
            <a:r>
              <a:rPr lang="en-IN" dirty="0"/>
              <a:t>(“\n Display Resultant String: ”);</a:t>
            </a:r>
          </a:p>
          <a:p>
            <a:pPr marL="0" indent="0">
              <a:lnSpc>
                <a:spcPts val="3200"/>
              </a:lnSpc>
              <a:spcBef>
                <a:spcPts val="0"/>
              </a:spcBef>
              <a:buNone/>
            </a:pPr>
            <a:r>
              <a:rPr lang="en-IN" dirty="0"/>
              <a:t>	puts(</a:t>
            </a:r>
            <a:r>
              <a:rPr lang="en-IN" b="1" dirty="0">
                <a:solidFill>
                  <a:srgbClr val="C00000"/>
                </a:solidFill>
              </a:rPr>
              <a:t>s2</a:t>
            </a:r>
            <a:r>
              <a:rPr lang="en-IN" dirty="0"/>
              <a:t>);</a:t>
            </a:r>
          </a:p>
          <a:p>
            <a:pPr marL="0" indent="0">
              <a:buNone/>
            </a:pPr>
            <a:r>
              <a:rPr lang="en-IN" dirty="0"/>
              <a:t>}</a:t>
            </a:r>
          </a:p>
        </p:txBody>
      </p:sp>
      <p:sp>
        <p:nvSpPr>
          <p:cNvPr id="6" name="TextBox 5"/>
          <p:cNvSpPr txBox="1"/>
          <p:nvPr/>
        </p:nvSpPr>
        <p:spPr>
          <a:xfrm>
            <a:off x="5768788" y="860066"/>
            <a:ext cx="6205070" cy="5578450"/>
          </a:xfrm>
          <a:prstGeom prst="rect">
            <a:avLst/>
          </a:prstGeom>
          <a:noFill/>
        </p:spPr>
        <p:txBody>
          <a:bodyPr wrap="square" rtlCol="0">
            <a:spAutoFit/>
          </a:bodyPr>
          <a:lstStyle/>
          <a:p>
            <a:pPr>
              <a:lnSpc>
                <a:spcPts val="2700"/>
              </a:lnSpc>
            </a:pPr>
            <a:r>
              <a:rPr lang="en-IN" sz="2400" dirty="0">
                <a:solidFill>
                  <a:srgbClr val="1D6FA9"/>
                </a:solidFill>
              </a:rPr>
              <a:t>void STRUPPER </a:t>
            </a:r>
            <a:r>
              <a:rPr lang="en-US" sz="2400" dirty="0">
                <a:solidFill>
                  <a:srgbClr val="1D6FA9"/>
                </a:solidFill>
              </a:rPr>
              <a:t>(</a:t>
            </a:r>
            <a:r>
              <a:rPr lang="en-IN" sz="2400" dirty="0">
                <a:solidFill>
                  <a:srgbClr val="1D6FA9"/>
                </a:solidFill>
              </a:rPr>
              <a:t>char </a:t>
            </a:r>
            <a:r>
              <a:rPr lang="en-IN" sz="2400" dirty="0">
                <a:solidFill>
                  <a:srgbClr val="C00000"/>
                </a:solidFill>
              </a:rPr>
              <a:t>*s1</a:t>
            </a:r>
            <a:r>
              <a:rPr lang="en-IN" sz="2400" dirty="0">
                <a:solidFill>
                  <a:srgbClr val="1D6FA9"/>
                </a:solidFill>
              </a:rPr>
              <a:t>, char </a:t>
            </a:r>
            <a:r>
              <a:rPr lang="en-IN" sz="2400" dirty="0">
                <a:solidFill>
                  <a:srgbClr val="C00000"/>
                </a:solidFill>
              </a:rPr>
              <a:t> *s2</a:t>
            </a:r>
            <a:r>
              <a:rPr lang="en-US" sz="2400" dirty="0">
                <a:solidFill>
                  <a:srgbClr val="1D6FA9"/>
                </a:solidFill>
              </a:rPr>
              <a:t>) </a:t>
            </a:r>
            <a:endParaRPr lang="en-IN" sz="2400" dirty="0">
              <a:solidFill>
                <a:srgbClr val="1D6FA9"/>
              </a:solidFill>
            </a:endParaRPr>
          </a:p>
          <a:p>
            <a:pPr algn="just">
              <a:lnSpc>
                <a:spcPts val="2700"/>
              </a:lnSpc>
            </a:pPr>
            <a:r>
              <a:rPr lang="en-US" sz="2400" dirty="0"/>
              <a:t>{</a:t>
            </a:r>
          </a:p>
          <a:p>
            <a:pPr marL="457200" algn="just">
              <a:lnSpc>
                <a:spcPts val="2400"/>
              </a:lnSpc>
              <a:spcBef>
                <a:spcPts val="600"/>
              </a:spcBef>
              <a:buNone/>
            </a:pPr>
            <a:r>
              <a:rPr lang="en-US" sz="2400" dirty="0">
                <a:solidFill>
                  <a:srgbClr val="1D6FA9"/>
                </a:solidFill>
              </a:rPr>
              <a:t>while(</a:t>
            </a:r>
            <a:r>
              <a:rPr lang="en-IN" sz="2400" dirty="0">
                <a:solidFill>
                  <a:srgbClr val="C00000"/>
                </a:solidFill>
              </a:rPr>
              <a:t>*s1 != ‘\0’</a:t>
            </a:r>
            <a:r>
              <a:rPr lang="en-US" sz="2400" dirty="0">
                <a:solidFill>
                  <a:srgbClr val="1D6FA9"/>
                </a:solidFill>
              </a:rPr>
              <a:t>)</a:t>
            </a:r>
            <a:endParaRPr lang="en-IN" sz="2400" dirty="0">
              <a:solidFill>
                <a:srgbClr val="1D6FA9"/>
              </a:solidFill>
            </a:endParaRPr>
          </a:p>
          <a:p>
            <a:pPr marL="457200" algn="just">
              <a:lnSpc>
                <a:spcPts val="2400"/>
              </a:lnSpc>
              <a:buNone/>
            </a:pPr>
            <a:r>
              <a:rPr lang="en-US" sz="2400" dirty="0"/>
              <a:t>{</a:t>
            </a:r>
            <a:endParaRPr lang="en-IN" sz="2400" dirty="0"/>
          </a:p>
          <a:p>
            <a:pPr marL="914400" algn="just">
              <a:lnSpc>
                <a:spcPts val="2400"/>
              </a:lnSpc>
            </a:pPr>
            <a:r>
              <a:rPr lang="en-IN" sz="2400" dirty="0">
                <a:solidFill>
                  <a:srgbClr val="1D6FA9"/>
                </a:solidFill>
              </a:rPr>
              <a:t>if(</a:t>
            </a:r>
            <a:r>
              <a:rPr lang="en-IN" sz="2400" dirty="0">
                <a:solidFill>
                  <a:srgbClr val="C00000"/>
                </a:solidFill>
              </a:rPr>
              <a:t>*s1 &gt;= ’a’ &amp;&amp; *s1 &lt;= ’z’</a:t>
            </a:r>
            <a:r>
              <a:rPr lang="en-IN" sz="2400" dirty="0">
                <a:solidFill>
                  <a:srgbClr val="1D6FA9"/>
                </a:solidFill>
              </a:rPr>
              <a:t>)</a:t>
            </a:r>
          </a:p>
          <a:p>
            <a:pPr marL="914400" algn="just">
              <a:lnSpc>
                <a:spcPts val="2400"/>
              </a:lnSpc>
            </a:pPr>
            <a:r>
              <a:rPr lang="en-IN" sz="2400" dirty="0"/>
              <a:t>{</a:t>
            </a:r>
          </a:p>
          <a:p>
            <a:pPr marL="1371600" algn="just"/>
            <a:r>
              <a:rPr lang="en-IN" sz="2400" dirty="0"/>
              <a:t>*s2 = *s1-32;</a:t>
            </a:r>
          </a:p>
          <a:p>
            <a:pPr marL="914400" algn="just">
              <a:lnSpc>
                <a:spcPts val="2400"/>
              </a:lnSpc>
            </a:pPr>
            <a:r>
              <a:rPr lang="en-IN" sz="2400" dirty="0"/>
              <a:t>}</a:t>
            </a:r>
          </a:p>
          <a:p>
            <a:pPr marL="914400" algn="just">
              <a:lnSpc>
                <a:spcPts val="2400"/>
              </a:lnSpc>
            </a:pPr>
            <a:r>
              <a:rPr lang="en-IN" sz="2400" dirty="0">
                <a:solidFill>
                  <a:srgbClr val="1D6FA9"/>
                </a:solidFill>
              </a:rPr>
              <a:t>else</a:t>
            </a:r>
          </a:p>
          <a:p>
            <a:pPr marL="914400" algn="just">
              <a:lnSpc>
                <a:spcPts val="2400"/>
              </a:lnSpc>
            </a:pPr>
            <a:r>
              <a:rPr lang="en-IN" sz="2400" dirty="0"/>
              <a:t>{</a:t>
            </a:r>
          </a:p>
          <a:p>
            <a:pPr marL="1371600" algn="just">
              <a:lnSpc>
                <a:spcPts val="2400"/>
              </a:lnSpc>
            </a:pPr>
            <a:r>
              <a:rPr lang="en-IN" sz="2400" dirty="0"/>
              <a:t>*s2 = *s1;</a:t>
            </a:r>
          </a:p>
          <a:p>
            <a:pPr marL="914400" algn="just">
              <a:lnSpc>
                <a:spcPts val="2400"/>
              </a:lnSpc>
            </a:pPr>
            <a:r>
              <a:rPr lang="en-IN" sz="2400" dirty="0"/>
              <a:t>}</a:t>
            </a:r>
          </a:p>
          <a:p>
            <a:pPr marL="914400" algn="just">
              <a:lnSpc>
                <a:spcPts val="2400"/>
              </a:lnSpc>
            </a:pPr>
            <a:r>
              <a:rPr lang="en-IN" sz="2400" dirty="0"/>
              <a:t>s1++;</a:t>
            </a:r>
          </a:p>
          <a:p>
            <a:pPr marL="914400" algn="just">
              <a:lnSpc>
                <a:spcPts val="2400"/>
              </a:lnSpc>
            </a:pPr>
            <a:r>
              <a:rPr lang="en-IN" sz="2400" dirty="0"/>
              <a:t>s2++;</a:t>
            </a:r>
          </a:p>
          <a:p>
            <a:pPr marL="457200" algn="just">
              <a:lnSpc>
                <a:spcPts val="2400"/>
              </a:lnSpc>
              <a:buNone/>
            </a:pPr>
            <a:r>
              <a:rPr lang="en-US" sz="2400" dirty="0"/>
              <a:t>}</a:t>
            </a:r>
          </a:p>
          <a:p>
            <a:pPr marL="457200" algn="just">
              <a:lnSpc>
                <a:spcPts val="2400"/>
              </a:lnSpc>
            </a:pPr>
            <a:r>
              <a:rPr lang="en-US" sz="2400" dirty="0"/>
              <a:t>*s2 = ‘\0’;</a:t>
            </a:r>
          </a:p>
          <a:p>
            <a:pPr algn="just">
              <a:lnSpc>
                <a:spcPts val="2700"/>
              </a:lnSpc>
            </a:pPr>
            <a:r>
              <a:rPr lang="en-US" sz="2400" dirty="0"/>
              <a:t>}</a:t>
            </a:r>
            <a:endParaRPr lang="en-IN" sz="2400" dirty="0"/>
          </a:p>
        </p:txBody>
      </p:sp>
      <p:sp>
        <p:nvSpPr>
          <p:cNvPr id="5" name="Rectangle 4"/>
          <p:cNvSpPr/>
          <p:nvPr/>
        </p:nvSpPr>
        <p:spPr>
          <a:xfrm>
            <a:off x="7667504" y="4563474"/>
            <a:ext cx="4494516" cy="118287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Output:</a:t>
            </a:r>
          </a:p>
          <a:p>
            <a:pPr lvl="1"/>
            <a:r>
              <a:rPr lang="en-US" sz="2400" dirty="0">
                <a:solidFill>
                  <a:schemeClr val="tx1"/>
                </a:solidFill>
              </a:rPr>
              <a:t>Enter Original String : </a:t>
            </a:r>
            <a:r>
              <a:rPr lang="en-US" sz="2400" dirty="0">
                <a:solidFill>
                  <a:srgbClr val="0070C0"/>
                </a:solidFill>
              </a:rPr>
              <a:t>Hello</a:t>
            </a:r>
          </a:p>
          <a:p>
            <a:pPr lvl="1"/>
            <a:r>
              <a:rPr lang="en-US" sz="2400" dirty="0">
                <a:solidFill>
                  <a:schemeClr val="tx1"/>
                </a:solidFill>
              </a:rPr>
              <a:t>Display Resultant String: </a:t>
            </a:r>
            <a:r>
              <a:rPr lang="en-US" sz="2400" b="1" dirty="0">
                <a:solidFill>
                  <a:srgbClr val="C00000"/>
                </a:solidFill>
              </a:rPr>
              <a:t>HELLO</a:t>
            </a:r>
          </a:p>
          <a:p>
            <a:endParaRPr lang="en-US" sz="2400" dirty="0">
              <a:solidFill>
                <a:srgbClr val="0070C0"/>
              </a:solidFill>
            </a:endParaRPr>
          </a:p>
        </p:txBody>
      </p:sp>
    </p:spTree>
    <p:extLst>
      <p:ext uri="{BB962C8B-B14F-4D97-AF65-F5344CB8AC3E}">
        <p14:creationId xmlns:p14="http://schemas.microsoft.com/office/powerpoint/2010/main" val="355030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360150" cy="2852737"/>
          </a:xfrm>
        </p:spPr>
        <p:txBody>
          <a:bodyPr/>
          <a:lstStyle/>
          <a:p>
            <a:r>
              <a:rPr lang="en-US" dirty="0">
                <a:gradFill flip="none" rotWithShape="1">
                  <a:gsLst>
                    <a:gs pos="0">
                      <a:srgbClr val="88570A"/>
                    </a:gs>
                    <a:gs pos="53000">
                      <a:srgbClr val="E99718"/>
                    </a:gs>
                  </a:gsLst>
                  <a:lin ang="0" scaled="1"/>
                  <a:tileRect/>
                </a:gradFill>
              </a:rPr>
              <a:t>Types of Data Structure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Section-2</a:t>
            </a:r>
          </a:p>
        </p:txBody>
      </p:sp>
    </p:spTree>
    <p:extLst>
      <p:ext uri="{BB962C8B-B14F-4D97-AF65-F5344CB8AC3E}">
        <p14:creationId xmlns:p14="http://schemas.microsoft.com/office/powerpoint/2010/main" val="2724533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9"/>
            </a:pPr>
            <a:r>
              <a:rPr lang="en-IN" b="1" dirty="0">
                <a:solidFill>
                  <a:srgbClr val="C00000"/>
                </a:solidFill>
              </a:rPr>
              <a:t>Convert Characters of String to Upper Case &amp; Lower Case (Cont.)</a:t>
            </a:r>
          </a:p>
          <a:p>
            <a:pPr marL="0" indent="0">
              <a:spcAft>
                <a:spcPts val="1200"/>
              </a:spcAft>
              <a:buNone/>
            </a:pPr>
            <a:r>
              <a:rPr lang="en-IN" b="1" dirty="0"/>
              <a:t>Algorithm: STRLOWER(s1, s2)</a:t>
            </a:r>
          </a:p>
          <a:p>
            <a:pPr marL="0" indent="0">
              <a:spcBef>
                <a:spcPts val="300"/>
              </a:spcBef>
              <a:buNone/>
            </a:pPr>
            <a:r>
              <a:rPr lang="en-IN" b="1" dirty="0"/>
              <a:t>Step 1:</a:t>
            </a:r>
            <a:r>
              <a:rPr lang="en-IN" dirty="0"/>
              <a:t>[Initialization]</a:t>
            </a:r>
          </a:p>
          <a:p>
            <a:pPr marL="877887" lvl="2" indent="0">
              <a:spcBef>
                <a:spcPts val="300"/>
              </a:spcBef>
              <a:buNone/>
            </a:pPr>
            <a:r>
              <a:rPr lang="en-IN" sz="2400" dirty="0" err="1"/>
              <a:t>i</a:t>
            </a:r>
            <a:r>
              <a:rPr lang="en-IN" sz="2400" dirty="0"/>
              <a:t> ← 0 </a:t>
            </a:r>
          </a:p>
          <a:p>
            <a:pPr marL="0" indent="0">
              <a:spcBef>
                <a:spcPts val="300"/>
              </a:spcBef>
              <a:buNone/>
            </a:pPr>
            <a:r>
              <a:rPr lang="en-IN" b="1" dirty="0"/>
              <a:t>Step 2:</a:t>
            </a:r>
            <a:r>
              <a:rPr lang="en-IN" dirty="0"/>
              <a:t>[Convert upper case to lower case]</a:t>
            </a:r>
          </a:p>
          <a:p>
            <a:pPr marL="877887" lvl="2" indent="0">
              <a:spcBef>
                <a:spcPts val="300"/>
              </a:spcBef>
              <a:buNone/>
            </a:pPr>
            <a:r>
              <a:rPr lang="en-IN" sz="2400" dirty="0"/>
              <a:t>repeat </a:t>
            </a:r>
            <a:r>
              <a:rPr lang="en-IN" sz="2400" dirty="0">
                <a:solidFill>
                  <a:srgbClr val="0070C0"/>
                </a:solidFill>
              </a:rPr>
              <a:t>while</a:t>
            </a:r>
            <a:r>
              <a:rPr lang="en-IN" sz="2400" dirty="0"/>
              <a:t>(</a:t>
            </a:r>
            <a:r>
              <a:rPr lang="en-IN" sz="2400" dirty="0">
                <a:solidFill>
                  <a:srgbClr val="C00000"/>
                </a:solidFill>
              </a:rPr>
              <a:t>s1[ </a:t>
            </a:r>
            <a:r>
              <a:rPr lang="en-IN" sz="2400" dirty="0" err="1">
                <a:solidFill>
                  <a:srgbClr val="C00000"/>
                </a:solidFill>
              </a:rPr>
              <a:t>i</a:t>
            </a:r>
            <a:r>
              <a:rPr lang="en-IN" sz="2400" dirty="0">
                <a:solidFill>
                  <a:srgbClr val="C00000"/>
                </a:solidFill>
              </a:rPr>
              <a:t> ] &lt;&gt; NULL</a:t>
            </a:r>
            <a:r>
              <a:rPr lang="en-IN" sz="2400" dirty="0"/>
              <a:t>)</a:t>
            </a:r>
          </a:p>
          <a:p>
            <a:pPr marL="1335087" lvl="3" indent="0">
              <a:spcBef>
                <a:spcPts val="300"/>
              </a:spcBef>
              <a:buNone/>
            </a:pPr>
            <a:r>
              <a:rPr lang="en-IN" sz="2400" dirty="0">
                <a:solidFill>
                  <a:srgbClr val="0070C0"/>
                </a:solidFill>
              </a:rPr>
              <a:t>if</a:t>
            </a:r>
            <a:r>
              <a:rPr lang="en-IN" sz="2400" dirty="0"/>
              <a:t>(</a:t>
            </a:r>
            <a:r>
              <a:rPr lang="en-IN" sz="2400" dirty="0">
                <a:solidFill>
                  <a:srgbClr val="C00000"/>
                </a:solidFill>
              </a:rPr>
              <a:t>s1[ </a:t>
            </a:r>
            <a:r>
              <a:rPr lang="en-IN" sz="2400" dirty="0" err="1">
                <a:solidFill>
                  <a:srgbClr val="C00000"/>
                </a:solidFill>
              </a:rPr>
              <a:t>i</a:t>
            </a:r>
            <a:r>
              <a:rPr lang="en-IN" sz="2400" dirty="0">
                <a:solidFill>
                  <a:srgbClr val="C00000"/>
                </a:solidFill>
              </a:rPr>
              <a:t> ] &gt;= ’A’ AND s1[ </a:t>
            </a:r>
            <a:r>
              <a:rPr lang="en-IN" sz="2400" dirty="0" err="1">
                <a:solidFill>
                  <a:srgbClr val="C00000"/>
                </a:solidFill>
              </a:rPr>
              <a:t>i</a:t>
            </a:r>
            <a:r>
              <a:rPr lang="en-IN" sz="2400" dirty="0">
                <a:solidFill>
                  <a:srgbClr val="C00000"/>
                </a:solidFill>
              </a:rPr>
              <a:t> ] &lt;= ’Z’</a:t>
            </a:r>
            <a:r>
              <a:rPr lang="en-IN" sz="2400" dirty="0"/>
              <a:t>)</a:t>
            </a:r>
            <a:r>
              <a:rPr lang="en-IN" sz="2400" dirty="0">
                <a:solidFill>
                  <a:srgbClr val="0070C0"/>
                </a:solidFill>
              </a:rPr>
              <a:t> </a:t>
            </a:r>
            <a:r>
              <a:rPr lang="en-IN" sz="2400" dirty="0"/>
              <a:t>then</a:t>
            </a:r>
          </a:p>
          <a:p>
            <a:pPr marL="1792287" lvl="4" indent="0">
              <a:spcBef>
                <a:spcPts val="300"/>
              </a:spcBef>
              <a:buNone/>
            </a:pPr>
            <a:r>
              <a:rPr lang="en-IN" sz="2400" dirty="0">
                <a:solidFill>
                  <a:srgbClr val="1D6FA9"/>
                </a:solidFill>
              </a:rPr>
              <a:t>s2[ </a:t>
            </a:r>
            <a:r>
              <a:rPr lang="en-IN" sz="2400" dirty="0" err="1">
                <a:solidFill>
                  <a:srgbClr val="1D6FA9"/>
                </a:solidFill>
              </a:rPr>
              <a:t>i</a:t>
            </a:r>
            <a:r>
              <a:rPr lang="en-IN" sz="2400" dirty="0">
                <a:solidFill>
                  <a:srgbClr val="1D6FA9"/>
                </a:solidFill>
              </a:rPr>
              <a:t> ] ← s1[ </a:t>
            </a:r>
            <a:r>
              <a:rPr lang="en-IN" sz="2400" dirty="0" err="1">
                <a:solidFill>
                  <a:srgbClr val="1D6FA9"/>
                </a:solidFill>
              </a:rPr>
              <a:t>i</a:t>
            </a:r>
            <a:r>
              <a:rPr lang="en-IN" sz="2400" dirty="0">
                <a:solidFill>
                  <a:srgbClr val="1D6FA9"/>
                </a:solidFill>
              </a:rPr>
              <a:t> ] + 32</a:t>
            </a:r>
          </a:p>
          <a:p>
            <a:pPr marL="1335087" lvl="3" indent="0">
              <a:spcBef>
                <a:spcPts val="300"/>
              </a:spcBef>
              <a:buNone/>
            </a:pPr>
            <a:r>
              <a:rPr lang="en-IN" sz="2400" dirty="0"/>
              <a:t>else</a:t>
            </a:r>
          </a:p>
          <a:p>
            <a:pPr marL="1792287" lvl="4" indent="0">
              <a:spcBef>
                <a:spcPts val="300"/>
              </a:spcBef>
              <a:buNone/>
            </a:pPr>
            <a:r>
              <a:rPr lang="en-IN" sz="2400" dirty="0">
                <a:solidFill>
                  <a:srgbClr val="1D6FA9"/>
                </a:solidFill>
              </a:rPr>
              <a:t>s2[ </a:t>
            </a:r>
            <a:r>
              <a:rPr lang="en-IN" sz="2400" dirty="0" err="1">
                <a:solidFill>
                  <a:srgbClr val="1D6FA9"/>
                </a:solidFill>
              </a:rPr>
              <a:t>i</a:t>
            </a:r>
            <a:r>
              <a:rPr lang="en-IN" sz="2400" dirty="0">
                <a:solidFill>
                  <a:srgbClr val="1D6FA9"/>
                </a:solidFill>
              </a:rPr>
              <a:t> ] ← s1[ </a:t>
            </a:r>
            <a:r>
              <a:rPr lang="en-IN" sz="2400" dirty="0" err="1">
                <a:solidFill>
                  <a:srgbClr val="1D6FA9"/>
                </a:solidFill>
              </a:rPr>
              <a:t>i</a:t>
            </a:r>
            <a:r>
              <a:rPr lang="en-IN" sz="2400" dirty="0">
                <a:solidFill>
                  <a:srgbClr val="1D6FA9"/>
                </a:solidFill>
              </a:rPr>
              <a:t> ]</a:t>
            </a:r>
          </a:p>
          <a:p>
            <a:pPr marL="1335087" lvl="3" indent="0">
              <a:spcBef>
                <a:spcPts val="300"/>
              </a:spcBef>
              <a:buNone/>
            </a:pPr>
            <a:r>
              <a:rPr lang="en-IN" sz="2400" dirty="0" err="1"/>
              <a:t>i</a:t>
            </a:r>
            <a:r>
              <a:rPr lang="en-IN" sz="2400" dirty="0"/>
              <a:t> ← i+1</a:t>
            </a:r>
          </a:p>
          <a:p>
            <a:pPr marL="0" indent="0">
              <a:buNone/>
            </a:pPr>
            <a:r>
              <a:rPr lang="en-IN" b="1" dirty="0"/>
              <a:t>Step 3:</a:t>
            </a:r>
            <a:r>
              <a:rPr lang="en-IN" dirty="0"/>
              <a:t>[Display Resultant String]</a:t>
            </a:r>
          </a:p>
          <a:p>
            <a:pPr marL="877887" lvl="2" indent="0">
              <a:buNone/>
            </a:pPr>
            <a:r>
              <a:rPr lang="en-IN" sz="2400" dirty="0"/>
              <a:t>Write(</a:t>
            </a:r>
            <a:r>
              <a:rPr lang="en-IN" sz="2400" b="1" dirty="0">
                <a:solidFill>
                  <a:srgbClr val="C00000"/>
                </a:solidFill>
              </a:rPr>
              <a:t>s2</a:t>
            </a:r>
            <a:r>
              <a:rPr lang="en-IN" sz="2400" dirty="0"/>
              <a:t>)</a:t>
            </a:r>
            <a:endParaRPr lang="en-IN" dirty="0"/>
          </a:p>
          <a:p>
            <a:pPr marL="0" indent="0">
              <a:buNone/>
            </a:pPr>
            <a:r>
              <a:rPr lang="en-IN" b="1" dirty="0"/>
              <a:t>Step 4:</a:t>
            </a:r>
            <a:r>
              <a:rPr lang="en-IN" dirty="0"/>
              <a:t>[Finished] Exit</a:t>
            </a:r>
            <a:endParaRPr lang="en-US" dirty="0"/>
          </a:p>
          <a:p>
            <a:pPr marL="0" indent="0">
              <a:buNone/>
            </a:pPr>
            <a:endParaRPr lang="en-IN" sz="3000" dirty="0"/>
          </a:p>
        </p:txBody>
      </p:sp>
      <p:sp>
        <p:nvSpPr>
          <p:cNvPr id="5" name="Rectangle 4"/>
          <p:cNvSpPr/>
          <p:nvPr/>
        </p:nvSpPr>
        <p:spPr>
          <a:xfrm>
            <a:off x="7486650" y="1801799"/>
            <a:ext cx="4207739" cy="103542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r>
              <a:rPr lang="en-US" sz="2400" dirty="0">
                <a:solidFill>
                  <a:schemeClr val="tx1"/>
                </a:solidFill>
              </a:rPr>
              <a:t>ASCII value for </a:t>
            </a:r>
            <a:r>
              <a:rPr lang="en-US" sz="2400" b="1" dirty="0">
                <a:solidFill>
                  <a:srgbClr val="1D6FA9"/>
                </a:solidFill>
              </a:rPr>
              <a:t>A = 65  &amp;  Z = 90</a:t>
            </a:r>
          </a:p>
          <a:p>
            <a:pPr>
              <a:spcBef>
                <a:spcPts val="1200"/>
              </a:spcBef>
            </a:pPr>
            <a:r>
              <a:rPr lang="en-US" sz="2400" dirty="0">
                <a:solidFill>
                  <a:schemeClr val="tx1"/>
                </a:solidFill>
              </a:rPr>
              <a:t>ASCII value for </a:t>
            </a:r>
            <a:r>
              <a:rPr lang="en-US" sz="2400" b="1" dirty="0">
                <a:solidFill>
                  <a:srgbClr val="1D6FA9"/>
                </a:solidFill>
              </a:rPr>
              <a:t>a =  97  &amp;  z = 122</a:t>
            </a:r>
          </a:p>
        </p:txBody>
      </p:sp>
    </p:spTree>
    <p:extLst>
      <p:ext uri="{BB962C8B-B14F-4D97-AF65-F5344CB8AC3E}">
        <p14:creationId xmlns:p14="http://schemas.microsoft.com/office/powerpoint/2010/main" val="289983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String Operations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457200" indent="-457200">
              <a:buFont typeface="+mj-lt"/>
              <a:buAutoNum type="arabicParenR" startAt="9"/>
            </a:pPr>
            <a:r>
              <a:rPr lang="en-IN" b="1" dirty="0">
                <a:solidFill>
                  <a:srgbClr val="C00000"/>
                </a:solidFill>
              </a:rPr>
              <a:t>Convert String to Lower Case (Cont.) </a:t>
            </a:r>
          </a:p>
          <a:p>
            <a:pPr marL="0" indent="0">
              <a:buNone/>
            </a:pPr>
            <a:r>
              <a:rPr lang="en-IN" b="1" dirty="0"/>
              <a:t>Program: </a:t>
            </a:r>
          </a:p>
          <a:p>
            <a:pPr marL="0" indent="0">
              <a:spcBef>
                <a:spcPts val="300"/>
              </a:spcBef>
              <a:buNone/>
            </a:pPr>
            <a:r>
              <a:rPr lang="en-IN" dirty="0"/>
              <a:t>#include&lt;</a:t>
            </a:r>
            <a:r>
              <a:rPr lang="en-IN" dirty="0" err="1"/>
              <a:t>stdio.h</a:t>
            </a:r>
            <a:r>
              <a:rPr lang="en-IN" dirty="0"/>
              <a:t>&gt;</a:t>
            </a:r>
          </a:p>
          <a:p>
            <a:pPr marL="0" indent="0">
              <a:spcBef>
                <a:spcPts val="600"/>
              </a:spcBef>
              <a:buNone/>
            </a:pPr>
            <a:r>
              <a:rPr lang="en-IN" dirty="0"/>
              <a:t>void  STRLOWER(char  *, char *);</a:t>
            </a:r>
          </a:p>
          <a:p>
            <a:pPr marL="0" indent="0">
              <a:spcBef>
                <a:spcPts val="600"/>
              </a:spcBef>
              <a:buNone/>
            </a:pPr>
            <a:r>
              <a:rPr lang="en-IN" dirty="0"/>
              <a:t>void main()</a:t>
            </a:r>
          </a:p>
          <a:p>
            <a:pPr marL="0" indent="0">
              <a:spcBef>
                <a:spcPts val="600"/>
              </a:spcBef>
              <a:buNone/>
            </a:pPr>
            <a:r>
              <a:rPr lang="en-IN" dirty="0"/>
              <a:t>{</a:t>
            </a:r>
          </a:p>
          <a:p>
            <a:pPr marL="0" indent="0">
              <a:lnSpc>
                <a:spcPts val="3200"/>
              </a:lnSpc>
              <a:spcBef>
                <a:spcPts val="0"/>
              </a:spcBef>
              <a:buNone/>
            </a:pPr>
            <a:r>
              <a:rPr lang="en-IN" dirty="0"/>
              <a:t>	char  s1[20], s2[20];</a:t>
            </a:r>
          </a:p>
          <a:p>
            <a:pPr marL="0" indent="0">
              <a:lnSpc>
                <a:spcPts val="3200"/>
              </a:lnSpc>
              <a:spcBef>
                <a:spcPts val="0"/>
              </a:spcBef>
              <a:buNone/>
            </a:pPr>
            <a:r>
              <a:rPr lang="en-IN" dirty="0"/>
              <a:t>	</a:t>
            </a:r>
            <a:r>
              <a:rPr lang="en-IN" dirty="0" err="1"/>
              <a:t>printf</a:t>
            </a:r>
            <a:r>
              <a:rPr lang="en-IN" dirty="0"/>
              <a:t>(“Enter Original String: ”);</a:t>
            </a:r>
          </a:p>
          <a:p>
            <a:pPr marL="0" indent="0">
              <a:lnSpc>
                <a:spcPts val="3200"/>
              </a:lnSpc>
              <a:spcBef>
                <a:spcPts val="0"/>
              </a:spcBef>
              <a:buNone/>
            </a:pPr>
            <a:r>
              <a:rPr lang="en-IN" dirty="0"/>
              <a:t>	gets(</a:t>
            </a:r>
            <a:r>
              <a:rPr lang="en-IN" dirty="0">
                <a:solidFill>
                  <a:srgbClr val="1D6FA9"/>
                </a:solidFill>
              </a:rPr>
              <a:t>s1</a:t>
            </a:r>
            <a:r>
              <a:rPr lang="en-IN" dirty="0"/>
              <a:t>);</a:t>
            </a:r>
          </a:p>
          <a:p>
            <a:pPr marL="0" indent="0">
              <a:lnSpc>
                <a:spcPts val="3200"/>
              </a:lnSpc>
              <a:spcBef>
                <a:spcPts val="0"/>
              </a:spcBef>
              <a:buNone/>
            </a:pPr>
            <a:r>
              <a:rPr lang="en-IN" dirty="0"/>
              <a:t> 	</a:t>
            </a:r>
            <a:r>
              <a:rPr lang="en-IN" dirty="0">
                <a:solidFill>
                  <a:srgbClr val="0070C0"/>
                </a:solidFill>
              </a:rPr>
              <a:t>STRLOWER(s1, s2); </a:t>
            </a:r>
          </a:p>
          <a:p>
            <a:pPr marL="0" indent="0">
              <a:lnSpc>
                <a:spcPts val="3200"/>
              </a:lnSpc>
              <a:spcBef>
                <a:spcPts val="0"/>
              </a:spcBef>
              <a:buNone/>
            </a:pPr>
            <a:r>
              <a:rPr lang="en-IN" dirty="0"/>
              <a:t>	</a:t>
            </a:r>
            <a:r>
              <a:rPr lang="en-IN" dirty="0" err="1"/>
              <a:t>printf</a:t>
            </a:r>
            <a:r>
              <a:rPr lang="en-IN" dirty="0"/>
              <a:t>(“\n Display Resultant String: ”);</a:t>
            </a:r>
          </a:p>
          <a:p>
            <a:pPr marL="0" indent="0">
              <a:lnSpc>
                <a:spcPts val="3200"/>
              </a:lnSpc>
              <a:spcBef>
                <a:spcPts val="0"/>
              </a:spcBef>
              <a:buNone/>
            </a:pPr>
            <a:r>
              <a:rPr lang="en-IN" dirty="0"/>
              <a:t>	puts(</a:t>
            </a:r>
            <a:r>
              <a:rPr lang="en-IN" b="1" dirty="0">
                <a:solidFill>
                  <a:srgbClr val="C00000"/>
                </a:solidFill>
              </a:rPr>
              <a:t>s2</a:t>
            </a:r>
            <a:r>
              <a:rPr lang="en-IN" dirty="0"/>
              <a:t>);</a:t>
            </a:r>
          </a:p>
          <a:p>
            <a:pPr marL="0" indent="0">
              <a:buNone/>
            </a:pPr>
            <a:r>
              <a:rPr lang="en-IN" dirty="0"/>
              <a:t>}</a:t>
            </a:r>
          </a:p>
        </p:txBody>
      </p:sp>
      <p:sp>
        <p:nvSpPr>
          <p:cNvPr id="6" name="TextBox 5"/>
          <p:cNvSpPr txBox="1"/>
          <p:nvPr/>
        </p:nvSpPr>
        <p:spPr>
          <a:xfrm>
            <a:off x="5768788" y="860066"/>
            <a:ext cx="6205070" cy="5578450"/>
          </a:xfrm>
          <a:prstGeom prst="rect">
            <a:avLst/>
          </a:prstGeom>
          <a:noFill/>
        </p:spPr>
        <p:txBody>
          <a:bodyPr wrap="square" rtlCol="0">
            <a:spAutoFit/>
          </a:bodyPr>
          <a:lstStyle/>
          <a:p>
            <a:pPr>
              <a:lnSpc>
                <a:spcPts val="2700"/>
              </a:lnSpc>
            </a:pPr>
            <a:r>
              <a:rPr lang="en-IN" sz="2400" dirty="0">
                <a:solidFill>
                  <a:srgbClr val="0070C0"/>
                </a:solidFill>
              </a:rPr>
              <a:t>void STRLOWER </a:t>
            </a:r>
            <a:r>
              <a:rPr lang="en-US" sz="2400" dirty="0">
                <a:solidFill>
                  <a:srgbClr val="0070C0"/>
                </a:solidFill>
              </a:rPr>
              <a:t>(</a:t>
            </a:r>
            <a:r>
              <a:rPr lang="en-IN" sz="2400" dirty="0">
                <a:solidFill>
                  <a:srgbClr val="0070C0"/>
                </a:solidFill>
              </a:rPr>
              <a:t>char </a:t>
            </a:r>
            <a:r>
              <a:rPr lang="en-IN" sz="2400" dirty="0">
                <a:solidFill>
                  <a:srgbClr val="C00000"/>
                </a:solidFill>
              </a:rPr>
              <a:t>*s1</a:t>
            </a:r>
            <a:r>
              <a:rPr lang="en-IN" sz="2400" dirty="0">
                <a:solidFill>
                  <a:srgbClr val="0070C0"/>
                </a:solidFill>
              </a:rPr>
              <a:t>, char  </a:t>
            </a:r>
            <a:r>
              <a:rPr lang="en-IN" sz="2400" dirty="0">
                <a:solidFill>
                  <a:srgbClr val="C00000"/>
                </a:solidFill>
              </a:rPr>
              <a:t>*s2</a:t>
            </a:r>
            <a:r>
              <a:rPr lang="en-US" sz="2400" dirty="0">
                <a:solidFill>
                  <a:srgbClr val="0070C0"/>
                </a:solidFill>
              </a:rPr>
              <a:t>) </a:t>
            </a:r>
            <a:endParaRPr lang="en-IN" sz="2400" dirty="0">
              <a:solidFill>
                <a:srgbClr val="0070C0"/>
              </a:solidFill>
            </a:endParaRPr>
          </a:p>
          <a:p>
            <a:pPr algn="just">
              <a:lnSpc>
                <a:spcPts val="2700"/>
              </a:lnSpc>
            </a:pPr>
            <a:r>
              <a:rPr lang="en-US" sz="2400" dirty="0"/>
              <a:t>{</a:t>
            </a:r>
          </a:p>
          <a:p>
            <a:pPr marL="457200" algn="just">
              <a:lnSpc>
                <a:spcPts val="2400"/>
              </a:lnSpc>
              <a:spcBef>
                <a:spcPts val="600"/>
              </a:spcBef>
              <a:buNone/>
            </a:pPr>
            <a:r>
              <a:rPr lang="en-US" sz="2400" dirty="0">
                <a:solidFill>
                  <a:srgbClr val="1D6FA9"/>
                </a:solidFill>
              </a:rPr>
              <a:t>while(</a:t>
            </a:r>
            <a:r>
              <a:rPr lang="en-IN" sz="2400" dirty="0">
                <a:solidFill>
                  <a:srgbClr val="C00000"/>
                </a:solidFill>
              </a:rPr>
              <a:t>*s1 != ‘\0’</a:t>
            </a:r>
            <a:r>
              <a:rPr lang="en-US" sz="2400" dirty="0">
                <a:solidFill>
                  <a:srgbClr val="1D6FA9"/>
                </a:solidFill>
              </a:rPr>
              <a:t>)</a:t>
            </a:r>
            <a:endParaRPr lang="en-IN" sz="2400" dirty="0">
              <a:solidFill>
                <a:srgbClr val="1D6FA9"/>
              </a:solidFill>
            </a:endParaRPr>
          </a:p>
          <a:p>
            <a:pPr marL="457200" algn="just">
              <a:lnSpc>
                <a:spcPts val="2400"/>
              </a:lnSpc>
              <a:buNone/>
            </a:pPr>
            <a:r>
              <a:rPr lang="en-US" sz="2400" dirty="0"/>
              <a:t>{</a:t>
            </a:r>
            <a:endParaRPr lang="en-IN" sz="2400" dirty="0"/>
          </a:p>
          <a:p>
            <a:pPr marL="914400" algn="just">
              <a:lnSpc>
                <a:spcPts val="2400"/>
              </a:lnSpc>
            </a:pPr>
            <a:r>
              <a:rPr lang="en-IN" sz="2400" dirty="0">
                <a:solidFill>
                  <a:srgbClr val="1D6FA9"/>
                </a:solidFill>
              </a:rPr>
              <a:t>if(</a:t>
            </a:r>
            <a:r>
              <a:rPr lang="en-IN" sz="2400" dirty="0">
                <a:solidFill>
                  <a:srgbClr val="C00000"/>
                </a:solidFill>
              </a:rPr>
              <a:t>*s1 &gt;= ’A’ &amp;&amp; *s1 &lt;= ’Z’</a:t>
            </a:r>
            <a:r>
              <a:rPr lang="en-IN" sz="2400" dirty="0">
                <a:solidFill>
                  <a:srgbClr val="1D6FA9"/>
                </a:solidFill>
              </a:rPr>
              <a:t>)</a:t>
            </a:r>
          </a:p>
          <a:p>
            <a:pPr marL="914400" algn="just">
              <a:lnSpc>
                <a:spcPts val="2400"/>
              </a:lnSpc>
            </a:pPr>
            <a:r>
              <a:rPr lang="en-IN" sz="2400" dirty="0"/>
              <a:t>{</a:t>
            </a:r>
          </a:p>
          <a:p>
            <a:pPr marL="1371600" algn="just"/>
            <a:r>
              <a:rPr lang="en-IN" sz="2400" dirty="0"/>
              <a:t>*s2 = *s1+32;</a:t>
            </a:r>
          </a:p>
          <a:p>
            <a:pPr marL="914400" algn="just">
              <a:lnSpc>
                <a:spcPts val="2400"/>
              </a:lnSpc>
            </a:pPr>
            <a:r>
              <a:rPr lang="en-IN" sz="2400" dirty="0"/>
              <a:t>}</a:t>
            </a:r>
          </a:p>
          <a:p>
            <a:pPr marL="914400" algn="just">
              <a:lnSpc>
                <a:spcPts val="2400"/>
              </a:lnSpc>
            </a:pPr>
            <a:r>
              <a:rPr lang="en-IN" sz="2400" dirty="0">
                <a:solidFill>
                  <a:srgbClr val="1D6FA9"/>
                </a:solidFill>
              </a:rPr>
              <a:t>else</a:t>
            </a:r>
          </a:p>
          <a:p>
            <a:pPr marL="914400" algn="just">
              <a:lnSpc>
                <a:spcPts val="2400"/>
              </a:lnSpc>
            </a:pPr>
            <a:r>
              <a:rPr lang="en-IN" sz="2400" dirty="0"/>
              <a:t>{</a:t>
            </a:r>
          </a:p>
          <a:p>
            <a:pPr marL="1371600" algn="just">
              <a:lnSpc>
                <a:spcPts val="2400"/>
              </a:lnSpc>
            </a:pPr>
            <a:r>
              <a:rPr lang="en-IN" sz="2400" dirty="0"/>
              <a:t>*s2 = *s1;</a:t>
            </a:r>
          </a:p>
          <a:p>
            <a:pPr marL="914400" algn="just">
              <a:lnSpc>
                <a:spcPts val="2400"/>
              </a:lnSpc>
            </a:pPr>
            <a:r>
              <a:rPr lang="en-IN" sz="2400" dirty="0"/>
              <a:t>}</a:t>
            </a:r>
          </a:p>
          <a:p>
            <a:pPr marL="914400" algn="just">
              <a:lnSpc>
                <a:spcPts val="2400"/>
              </a:lnSpc>
            </a:pPr>
            <a:r>
              <a:rPr lang="en-IN" sz="2400" dirty="0"/>
              <a:t>s1++;</a:t>
            </a:r>
          </a:p>
          <a:p>
            <a:pPr marL="914400" algn="just">
              <a:lnSpc>
                <a:spcPts val="2400"/>
              </a:lnSpc>
            </a:pPr>
            <a:r>
              <a:rPr lang="en-IN" sz="2400" dirty="0"/>
              <a:t>s2++;</a:t>
            </a:r>
          </a:p>
          <a:p>
            <a:pPr marL="457200" algn="just">
              <a:lnSpc>
                <a:spcPts val="2400"/>
              </a:lnSpc>
              <a:buNone/>
            </a:pPr>
            <a:r>
              <a:rPr lang="en-US" sz="2400" dirty="0"/>
              <a:t>}</a:t>
            </a:r>
          </a:p>
          <a:p>
            <a:pPr marL="457200" algn="just">
              <a:lnSpc>
                <a:spcPts val="2400"/>
              </a:lnSpc>
            </a:pPr>
            <a:r>
              <a:rPr lang="en-US" sz="2400" dirty="0"/>
              <a:t>*s2 = ‘\0’;</a:t>
            </a:r>
          </a:p>
          <a:p>
            <a:pPr algn="just">
              <a:lnSpc>
                <a:spcPts val="2700"/>
              </a:lnSpc>
            </a:pPr>
            <a:r>
              <a:rPr lang="en-US" sz="2400" dirty="0"/>
              <a:t>}</a:t>
            </a:r>
            <a:endParaRPr lang="en-IN" sz="2400" dirty="0"/>
          </a:p>
        </p:txBody>
      </p:sp>
      <p:sp>
        <p:nvSpPr>
          <p:cNvPr id="5" name="Rectangle 4"/>
          <p:cNvSpPr/>
          <p:nvPr/>
        </p:nvSpPr>
        <p:spPr>
          <a:xfrm>
            <a:off x="7832396" y="4503512"/>
            <a:ext cx="4329624" cy="118287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Output:</a:t>
            </a:r>
          </a:p>
          <a:p>
            <a:pPr lvl="1"/>
            <a:r>
              <a:rPr lang="en-US" sz="2400" dirty="0">
                <a:solidFill>
                  <a:schemeClr val="tx1"/>
                </a:solidFill>
              </a:rPr>
              <a:t>Enter Original String: </a:t>
            </a:r>
            <a:r>
              <a:rPr lang="en-US" sz="2400" dirty="0" err="1">
                <a:solidFill>
                  <a:srgbClr val="0070C0"/>
                </a:solidFill>
              </a:rPr>
              <a:t>hElLO</a:t>
            </a:r>
            <a:endParaRPr lang="en-US" sz="2400" dirty="0">
              <a:solidFill>
                <a:srgbClr val="0070C0"/>
              </a:solidFill>
            </a:endParaRPr>
          </a:p>
          <a:p>
            <a:pPr lvl="1"/>
            <a:r>
              <a:rPr lang="en-US" sz="2400" dirty="0">
                <a:solidFill>
                  <a:schemeClr val="tx1"/>
                </a:solidFill>
              </a:rPr>
              <a:t>Display Resultant String:</a:t>
            </a:r>
            <a:r>
              <a:rPr lang="en-US" sz="2400" dirty="0">
                <a:solidFill>
                  <a:srgbClr val="0070C0"/>
                </a:solidFill>
              </a:rPr>
              <a:t> </a:t>
            </a:r>
            <a:r>
              <a:rPr lang="en-US" sz="2400" b="1" dirty="0">
                <a:solidFill>
                  <a:srgbClr val="C00000"/>
                </a:solidFill>
              </a:rPr>
              <a:t>hello</a:t>
            </a:r>
          </a:p>
          <a:p>
            <a:endParaRPr lang="en-US" sz="2400" dirty="0">
              <a:solidFill>
                <a:srgbClr val="0070C0"/>
              </a:solidFill>
            </a:endParaRPr>
          </a:p>
        </p:txBody>
      </p:sp>
    </p:spTree>
    <p:extLst>
      <p:ext uri="{BB962C8B-B14F-4D97-AF65-F5344CB8AC3E}">
        <p14:creationId xmlns:p14="http://schemas.microsoft.com/office/powerpoint/2010/main" val="1947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vishal.makwana@darshan.ac.in</a:t>
            </a:r>
            <a:endParaRPr lang="en-IN" dirty="0"/>
          </a:p>
        </p:txBody>
      </p:sp>
      <p:sp>
        <p:nvSpPr>
          <p:cNvPr id="6" name="Text Placeholder 5"/>
          <p:cNvSpPr>
            <a:spLocks noGrp="1"/>
          </p:cNvSpPr>
          <p:nvPr>
            <p:ph type="body" sz="quarter" idx="12"/>
          </p:nvPr>
        </p:nvSpPr>
        <p:spPr/>
        <p:txBody>
          <a:bodyPr/>
          <a:lstStyle/>
          <a:p>
            <a:r>
              <a:rPr lang="en-US" dirty="0"/>
              <a:t>8671010867</a:t>
            </a:r>
            <a:endParaRPr lang="en-IN" dirty="0"/>
          </a:p>
        </p:txBody>
      </p:sp>
      <p:sp>
        <p:nvSpPr>
          <p:cNvPr id="7" name="Text Placeholder 6"/>
          <p:cNvSpPr>
            <a:spLocks noGrp="1"/>
          </p:cNvSpPr>
          <p:nvPr>
            <p:ph type="body" sz="quarter" idx="13"/>
          </p:nvPr>
        </p:nvSpPr>
        <p:spPr/>
        <p:txBody>
          <a:bodyPr/>
          <a:lstStyle/>
          <a:p>
            <a:r>
              <a:rPr lang="en-US" dirty="0"/>
              <a:t>Computer Engineering Department</a:t>
            </a:r>
          </a:p>
        </p:txBody>
      </p:sp>
      <p:sp>
        <p:nvSpPr>
          <p:cNvPr id="8" name="Text Placeholder 7"/>
          <p:cNvSpPr>
            <a:spLocks noGrp="1"/>
          </p:cNvSpPr>
          <p:nvPr>
            <p:ph type="body" sz="quarter" idx="14"/>
          </p:nvPr>
        </p:nvSpPr>
        <p:spPr/>
        <p:txBody>
          <a:bodyPr/>
          <a:lstStyle/>
          <a:p>
            <a:r>
              <a:rPr lang="en-IN" dirty="0" err="1"/>
              <a:t>Prof.</a:t>
            </a:r>
            <a:r>
              <a:rPr lang="en-IN" dirty="0"/>
              <a:t> Vishal K. </a:t>
            </a:r>
            <a:r>
              <a:rPr lang="en-IN" dirty="0" err="1"/>
              <a:t>Makwana</a:t>
            </a:r>
            <a:endParaRPr lang="en-IN" dirty="0"/>
          </a:p>
        </p:txBody>
      </p:sp>
      <p:sp>
        <p:nvSpPr>
          <p:cNvPr id="9" name="Text Placeholder 8"/>
          <p:cNvSpPr>
            <a:spLocks noGrp="1"/>
          </p:cNvSpPr>
          <p:nvPr>
            <p:ph type="body" sz="quarter" idx="16"/>
          </p:nvPr>
        </p:nvSpPr>
        <p:spPr/>
        <p:txBody>
          <a:bodyPr/>
          <a:lstStyle/>
          <a:p>
            <a:r>
              <a:rPr lang="en-US" b="1" dirty="0"/>
              <a:t>Data Structure (DS)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a:t>
            </a:r>
            <a:r>
              <a:rPr lang="en-US">
                <a:latin typeface="Roboto Condensed Light" panose="02000000000000000000" pitchFamily="2" charset="0"/>
                <a:ea typeface="Roboto Condensed Light" panose="02000000000000000000" pitchFamily="2" charset="0"/>
              </a:rPr>
              <a:t># 2302CS305</a:t>
            </a:r>
            <a:endParaRPr lang="en-US" dirty="0">
              <a:latin typeface="Roboto Condensed Light" panose="02000000000000000000" pitchFamily="2" charset="0"/>
              <a:ea typeface="Roboto Condensed Light" panose="02000000000000000000" pitchFamily="2" charset="0"/>
            </a:endParaRPr>
          </a:p>
        </p:txBody>
      </p:sp>
      <p:sp>
        <p:nvSpPr>
          <p:cNvPr id="2" name="Picture Placeholder 1"/>
          <p:cNvSpPr>
            <a:spLocks noGrp="1"/>
          </p:cNvSpPr>
          <p:nvPr>
            <p:ph type="pic" sz="quarter" idx="10"/>
          </p:nvPr>
        </p:nvSpPr>
        <p:spPr/>
      </p:sp>
      <p:pic>
        <p:nvPicPr>
          <p:cNvPr id="10" name="Picture Placeholder 14" descr="CEVKM01.jpg"/>
          <p:cNvPicPr>
            <a:picLocks noChangeAspect="1"/>
          </p:cNvPicPr>
          <p:nvPr/>
        </p:nvPicPr>
        <p:blipFill>
          <a:blip r:embed="rId2" cstate="print"/>
          <a:srcRect l="12500" r="12500"/>
          <a:stretch>
            <a:fillRect/>
          </a:stretch>
        </p:blipFill>
        <p:spPr>
          <a:xfrm>
            <a:off x="353569" y="5207345"/>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36385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a:xfrm>
            <a:off x="0" y="0"/>
            <a:ext cx="12192000" cy="711200"/>
          </a:xfrm>
        </p:spPr>
        <p:txBody>
          <a:bodyPr/>
          <a:lstStyle/>
          <a:p>
            <a:r>
              <a:rPr lang="en-US" dirty="0"/>
              <a:t>Types of Data Structures</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endParaRPr lang="en-IN" dirty="0">
              <a:solidFill>
                <a:schemeClr val="tx2"/>
              </a:solidFill>
            </a:endParaRPr>
          </a:p>
          <a:p>
            <a:pPr>
              <a:buNone/>
            </a:pPr>
            <a:endParaRPr lang="en-US" dirty="0"/>
          </a:p>
        </p:txBody>
      </p:sp>
      <p:sp>
        <p:nvSpPr>
          <p:cNvPr id="4" name="Rounded Rectangle 3"/>
          <p:cNvSpPr/>
          <p:nvPr/>
        </p:nvSpPr>
        <p:spPr>
          <a:xfrm>
            <a:off x="4247006" y="863445"/>
            <a:ext cx="3276600" cy="609600"/>
          </a:xfrm>
          <a:prstGeom prst="roundRect">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Data Structure</a:t>
            </a:r>
          </a:p>
        </p:txBody>
      </p:sp>
      <p:sp>
        <p:nvSpPr>
          <p:cNvPr id="5" name="Rounded Rectangle 4"/>
          <p:cNvSpPr/>
          <p:nvPr/>
        </p:nvSpPr>
        <p:spPr>
          <a:xfrm>
            <a:off x="2418206" y="2006445"/>
            <a:ext cx="1828800" cy="609600"/>
          </a:xfrm>
          <a:prstGeom prst="roundRect">
            <a:avLst/>
          </a:prstGeom>
          <a:solidFill>
            <a:srgbClr val="737373"/>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t>Primitive</a:t>
            </a:r>
          </a:p>
        </p:txBody>
      </p:sp>
      <p:sp>
        <p:nvSpPr>
          <p:cNvPr id="6" name="Rounded Rectangle 5"/>
          <p:cNvSpPr/>
          <p:nvPr/>
        </p:nvSpPr>
        <p:spPr>
          <a:xfrm>
            <a:off x="7676006" y="2006445"/>
            <a:ext cx="1828800" cy="609600"/>
          </a:xfrm>
          <a:prstGeom prst="roundRect">
            <a:avLst/>
          </a:prstGeom>
          <a:solidFill>
            <a:srgbClr val="737373"/>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t>Non-Primitive</a:t>
            </a:r>
          </a:p>
        </p:txBody>
      </p:sp>
      <p:cxnSp>
        <p:nvCxnSpPr>
          <p:cNvPr id="7" name="Elbow Connector 6"/>
          <p:cNvCxnSpPr>
            <a:stCxn id="4" idx="2"/>
            <a:endCxn id="5" idx="0"/>
          </p:cNvCxnSpPr>
          <p:nvPr/>
        </p:nvCxnSpPr>
        <p:spPr>
          <a:xfrm rot="5400000">
            <a:off x="4342256" y="463395"/>
            <a:ext cx="533400" cy="2552700"/>
          </a:xfrm>
          <a:prstGeom prst="bentConnector3">
            <a:avLst/>
          </a:prstGeom>
          <a:ln w="25400">
            <a:solidFill>
              <a:schemeClr val="tx1">
                <a:lumMod val="75000"/>
                <a:lumOff val="25000"/>
              </a:schemeClr>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6" idx="0"/>
          </p:cNvCxnSpPr>
          <p:nvPr/>
        </p:nvCxnSpPr>
        <p:spPr>
          <a:xfrm rot="16200000" flipH="1">
            <a:off x="6971156" y="387195"/>
            <a:ext cx="533400" cy="2705100"/>
          </a:xfrm>
          <a:prstGeom prst="bentConnector3">
            <a:avLst/>
          </a:prstGeom>
          <a:ln w="25400">
            <a:solidFill>
              <a:schemeClr val="tx1">
                <a:lumMod val="75000"/>
                <a:lumOff val="25000"/>
              </a:schemeClr>
            </a:solidFill>
            <a:tailEnd type="stealth" w="lg"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213270" y="3041083"/>
            <a:ext cx="1257300" cy="609600"/>
          </a:xfrm>
          <a:prstGeom prst="roundRect">
            <a:avLst/>
          </a:prstGeom>
          <a:solidFill>
            <a:schemeClr val="bg1">
              <a:lumMod val="5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Integer</a:t>
            </a:r>
          </a:p>
        </p:txBody>
      </p:sp>
      <p:sp>
        <p:nvSpPr>
          <p:cNvPr id="10" name="Rounded Rectangle 9"/>
          <p:cNvSpPr/>
          <p:nvPr/>
        </p:nvSpPr>
        <p:spPr>
          <a:xfrm>
            <a:off x="4200528" y="3041083"/>
            <a:ext cx="1460625" cy="609600"/>
          </a:xfrm>
          <a:prstGeom prst="roundRect">
            <a:avLst/>
          </a:prstGeom>
          <a:solidFill>
            <a:schemeClr val="bg1">
              <a:lumMod val="5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Floating Point</a:t>
            </a:r>
          </a:p>
        </p:txBody>
      </p:sp>
      <p:sp>
        <p:nvSpPr>
          <p:cNvPr id="11" name="Rounded Rectangle 10"/>
          <p:cNvSpPr/>
          <p:nvPr/>
        </p:nvSpPr>
        <p:spPr>
          <a:xfrm>
            <a:off x="2652812" y="3041083"/>
            <a:ext cx="1350485" cy="609600"/>
          </a:xfrm>
          <a:prstGeom prst="roundRect">
            <a:avLst/>
          </a:prstGeom>
          <a:solidFill>
            <a:schemeClr val="bg1">
              <a:lumMod val="5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Character</a:t>
            </a:r>
          </a:p>
        </p:txBody>
      </p:sp>
      <p:cxnSp>
        <p:nvCxnSpPr>
          <p:cNvPr id="13" name="Elbow Connector 12"/>
          <p:cNvCxnSpPr>
            <a:cxnSpLocks/>
            <a:stCxn id="5" idx="2"/>
            <a:endCxn id="9" idx="0"/>
          </p:cNvCxnSpPr>
          <p:nvPr/>
        </p:nvCxnSpPr>
        <p:spPr>
          <a:xfrm rot="5400000">
            <a:off x="2374744" y="2083221"/>
            <a:ext cx="425038" cy="1490686"/>
          </a:xfrm>
          <a:prstGeom prst="bentConnector3">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cxnSpLocks/>
            <a:stCxn id="5" idx="2"/>
            <a:endCxn id="10" idx="0"/>
          </p:cNvCxnSpPr>
          <p:nvPr/>
        </p:nvCxnSpPr>
        <p:spPr>
          <a:xfrm rot="16200000" flipH="1">
            <a:off x="3919204" y="2029446"/>
            <a:ext cx="425038" cy="1598235"/>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346835" y="3033908"/>
            <a:ext cx="1176771" cy="609600"/>
          </a:xfrm>
          <a:prstGeom prst="roundRect">
            <a:avLst/>
          </a:prstGeom>
          <a:solidFill>
            <a:schemeClr val="bg1">
              <a:lumMod val="5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Array</a:t>
            </a:r>
          </a:p>
        </p:txBody>
      </p:sp>
      <p:sp>
        <p:nvSpPr>
          <p:cNvPr id="18" name="Rounded Rectangle 17"/>
          <p:cNvSpPr/>
          <p:nvPr/>
        </p:nvSpPr>
        <p:spPr>
          <a:xfrm>
            <a:off x="8002023" y="3022279"/>
            <a:ext cx="1176771" cy="609600"/>
          </a:xfrm>
          <a:prstGeom prst="roundRect">
            <a:avLst/>
          </a:prstGeom>
          <a:solidFill>
            <a:schemeClr val="bg1">
              <a:lumMod val="5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List</a:t>
            </a:r>
          </a:p>
        </p:txBody>
      </p:sp>
      <p:sp>
        <p:nvSpPr>
          <p:cNvPr id="19" name="Rounded Rectangle 18"/>
          <p:cNvSpPr/>
          <p:nvPr/>
        </p:nvSpPr>
        <p:spPr>
          <a:xfrm>
            <a:off x="9375537" y="3033908"/>
            <a:ext cx="1176771" cy="609600"/>
          </a:xfrm>
          <a:prstGeom prst="roundRect">
            <a:avLst/>
          </a:prstGeom>
          <a:solidFill>
            <a:schemeClr val="bg1">
              <a:lumMod val="5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File</a:t>
            </a:r>
          </a:p>
        </p:txBody>
      </p:sp>
      <p:cxnSp>
        <p:nvCxnSpPr>
          <p:cNvPr id="20" name="Elbow Connector 19"/>
          <p:cNvCxnSpPr>
            <a:stCxn id="6" idx="2"/>
            <a:endCxn id="17" idx="0"/>
          </p:cNvCxnSpPr>
          <p:nvPr/>
        </p:nvCxnSpPr>
        <p:spPr>
          <a:xfrm rot="5400000">
            <a:off x="7553883" y="1997384"/>
            <a:ext cx="417863" cy="1655185"/>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18" idx="0"/>
          </p:cNvCxnSpPr>
          <p:nvPr/>
        </p:nvCxnSpPr>
        <p:spPr>
          <a:xfrm rot="16200000" flipH="1">
            <a:off x="8387290" y="2819160"/>
            <a:ext cx="406234" cy="3"/>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2"/>
            <a:endCxn id="19" idx="0"/>
          </p:cNvCxnSpPr>
          <p:nvPr/>
        </p:nvCxnSpPr>
        <p:spPr>
          <a:xfrm rot="16200000" flipH="1">
            <a:off x="9068233" y="2138217"/>
            <a:ext cx="417863" cy="1373517"/>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595463" y="4061371"/>
            <a:ext cx="1416071" cy="609600"/>
          </a:xfrm>
          <a:prstGeom prst="roundRect">
            <a:avLst/>
          </a:prstGeom>
          <a:solidFill>
            <a:srgbClr val="86868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Linear List</a:t>
            </a:r>
          </a:p>
        </p:txBody>
      </p:sp>
      <p:sp>
        <p:nvSpPr>
          <p:cNvPr id="24" name="Rounded Rectangle 23"/>
          <p:cNvSpPr/>
          <p:nvPr/>
        </p:nvSpPr>
        <p:spPr>
          <a:xfrm>
            <a:off x="9155535" y="4049988"/>
            <a:ext cx="1527527" cy="609600"/>
          </a:xfrm>
          <a:prstGeom prst="roundRect">
            <a:avLst/>
          </a:prstGeom>
          <a:solidFill>
            <a:srgbClr val="86868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Non-Linear List</a:t>
            </a:r>
          </a:p>
        </p:txBody>
      </p:sp>
      <p:cxnSp>
        <p:nvCxnSpPr>
          <p:cNvPr id="25" name="Elbow Connector 24"/>
          <p:cNvCxnSpPr>
            <a:stCxn id="18" idx="2"/>
            <a:endCxn id="23" idx="0"/>
          </p:cNvCxnSpPr>
          <p:nvPr/>
        </p:nvCxnSpPr>
        <p:spPr>
          <a:xfrm rot="5400000">
            <a:off x="7732208" y="3203170"/>
            <a:ext cx="429492" cy="1286910"/>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8" idx="2"/>
            <a:endCxn id="24" idx="0"/>
          </p:cNvCxnSpPr>
          <p:nvPr/>
        </p:nvCxnSpPr>
        <p:spPr>
          <a:xfrm rot="16200000" flipH="1">
            <a:off x="9045800" y="3176488"/>
            <a:ext cx="418109" cy="1328890"/>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6118279" y="5130646"/>
            <a:ext cx="981942" cy="609600"/>
          </a:xfrm>
          <a:prstGeom prst="roundRect">
            <a:avLst/>
          </a:prstGeom>
          <a:solidFill>
            <a:srgbClr val="A6A6A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Stack</a:t>
            </a:r>
          </a:p>
        </p:txBody>
      </p:sp>
      <p:sp>
        <p:nvSpPr>
          <p:cNvPr id="28" name="Rounded Rectangle 27"/>
          <p:cNvSpPr/>
          <p:nvPr/>
        </p:nvSpPr>
        <p:spPr>
          <a:xfrm>
            <a:off x="7508613" y="5130646"/>
            <a:ext cx="1000992" cy="609600"/>
          </a:xfrm>
          <a:prstGeom prst="roundRect">
            <a:avLst/>
          </a:prstGeom>
          <a:solidFill>
            <a:srgbClr val="A6A6A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Queue</a:t>
            </a:r>
          </a:p>
        </p:txBody>
      </p:sp>
      <p:sp>
        <p:nvSpPr>
          <p:cNvPr id="29" name="Rounded Rectangle 28"/>
          <p:cNvSpPr/>
          <p:nvPr/>
        </p:nvSpPr>
        <p:spPr>
          <a:xfrm>
            <a:off x="8794020" y="5136831"/>
            <a:ext cx="1028700" cy="609600"/>
          </a:xfrm>
          <a:prstGeom prst="roundRect">
            <a:avLst/>
          </a:prstGeom>
          <a:solidFill>
            <a:srgbClr val="A6A6A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Graph</a:t>
            </a:r>
          </a:p>
        </p:txBody>
      </p:sp>
      <p:sp>
        <p:nvSpPr>
          <p:cNvPr id="30" name="Rounded Rectangle 29"/>
          <p:cNvSpPr/>
          <p:nvPr/>
        </p:nvSpPr>
        <p:spPr>
          <a:xfrm>
            <a:off x="10068924" y="5144355"/>
            <a:ext cx="938646" cy="609600"/>
          </a:xfrm>
          <a:prstGeom prst="roundRect">
            <a:avLst/>
          </a:prstGeom>
          <a:solidFill>
            <a:srgbClr val="A6A6A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Tree</a:t>
            </a:r>
          </a:p>
        </p:txBody>
      </p:sp>
      <p:cxnSp>
        <p:nvCxnSpPr>
          <p:cNvPr id="31" name="Elbow Connector 30"/>
          <p:cNvCxnSpPr>
            <a:stCxn id="23" idx="2"/>
            <a:endCxn id="27" idx="0"/>
          </p:cNvCxnSpPr>
          <p:nvPr/>
        </p:nvCxnSpPr>
        <p:spPr>
          <a:xfrm rot="5400000">
            <a:off x="6726538" y="4553684"/>
            <a:ext cx="459675" cy="694249"/>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3" idx="2"/>
            <a:endCxn id="28" idx="0"/>
          </p:cNvCxnSpPr>
          <p:nvPr/>
        </p:nvCxnSpPr>
        <p:spPr>
          <a:xfrm rot="16200000" flipH="1">
            <a:off x="7426467" y="4548003"/>
            <a:ext cx="459675" cy="705610"/>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4" idx="2"/>
            <a:endCxn id="29" idx="0"/>
          </p:cNvCxnSpPr>
          <p:nvPr/>
        </p:nvCxnSpPr>
        <p:spPr>
          <a:xfrm rot="5400000">
            <a:off x="9375214" y="4592745"/>
            <a:ext cx="477243" cy="610929"/>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4" idx="2"/>
            <a:endCxn id="30" idx="0"/>
          </p:cNvCxnSpPr>
          <p:nvPr/>
        </p:nvCxnSpPr>
        <p:spPr>
          <a:xfrm rot="16200000" flipH="1">
            <a:off x="9986390" y="4592497"/>
            <a:ext cx="484767" cy="618948"/>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Elbow Connector 20">
            <a:extLst>
              <a:ext uri="{FF2B5EF4-FFF2-40B4-BE49-F238E27FC236}">
                <a16:creationId xmlns:a16="http://schemas.microsoft.com/office/drawing/2014/main" id="{976C45E7-DB95-D388-E8B3-E380A946EE1C}"/>
              </a:ext>
            </a:extLst>
          </p:cNvPr>
          <p:cNvCxnSpPr>
            <a:cxnSpLocks/>
            <a:stCxn id="5" idx="2"/>
            <a:endCxn id="11" idx="0"/>
          </p:cNvCxnSpPr>
          <p:nvPr/>
        </p:nvCxnSpPr>
        <p:spPr>
          <a:xfrm rot="5400000">
            <a:off x="3117812" y="2826289"/>
            <a:ext cx="425038" cy="4551"/>
          </a:xfrm>
          <a:prstGeom prst="bentConnector3">
            <a:avLst>
              <a:gd name="adj1"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9" grpId="0" animBg="1"/>
      <p:bldP spid="10" grpId="0" animBg="1"/>
      <p:bldP spid="11" grpId="0" animBg="1"/>
      <p:bldP spid="17" grpId="0" animBg="1"/>
      <p:bldP spid="18" grpId="0" animBg="1"/>
      <p:bldP spid="19" grpId="0" animBg="1"/>
      <p:bldP spid="23" grpId="0" animBg="1"/>
      <p:bldP spid="24" grpId="0" animBg="1"/>
      <p:bldP spid="27" grpId="0" animBg="1"/>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lstStyle/>
          <a:p>
            <a:r>
              <a:rPr lang="en-US" dirty="0"/>
              <a:t>Types of Data Structures (Cont.)</a:t>
            </a:r>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None/>
            </a:pPr>
            <a:r>
              <a:rPr lang="en-IN" b="1" dirty="0"/>
              <a:t>Primitive Data Structures</a:t>
            </a:r>
            <a:endParaRPr lang="en-IN" b="1" dirty="0">
              <a:solidFill>
                <a:schemeClr val="accent1"/>
              </a:solidFill>
            </a:endParaRPr>
          </a:p>
          <a:p>
            <a:pPr>
              <a:buClr>
                <a:srgbClr val="C00000"/>
              </a:buClr>
            </a:pPr>
            <a:r>
              <a:rPr lang="en-IN" b="1" dirty="0">
                <a:solidFill>
                  <a:srgbClr val="C00000"/>
                </a:solidFill>
              </a:rPr>
              <a:t>Primitive Data Structures</a:t>
            </a:r>
            <a:r>
              <a:rPr lang="en-IN" b="1" dirty="0">
                <a:solidFill>
                  <a:schemeClr val="accent6"/>
                </a:solidFill>
              </a:rPr>
              <a:t> </a:t>
            </a:r>
            <a:r>
              <a:rPr lang="en-IN" dirty="0"/>
              <a:t>are basic structures and are directly operated upon by machine instruction.</a:t>
            </a:r>
          </a:p>
          <a:p>
            <a:pPr marL="269875" indent="0">
              <a:buClr>
                <a:srgbClr val="C00000"/>
              </a:buClr>
              <a:buNone/>
            </a:pPr>
            <a:r>
              <a:rPr lang="en-IN" b="1" dirty="0"/>
              <a:t>Example: </a:t>
            </a:r>
            <a:r>
              <a:rPr lang="en-US" b="1" dirty="0"/>
              <a:t> </a:t>
            </a:r>
            <a:r>
              <a:rPr lang="en-US" dirty="0"/>
              <a:t>integer, floating point, character</a:t>
            </a:r>
            <a:endParaRPr lang="en-IN" dirty="0"/>
          </a:p>
          <a:p>
            <a:pPr>
              <a:buNone/>
            </a:pPr>
            <a:endParaRPr lang="en-IN" b="1" dirty="0">
              <a:solidFill>
                <a:schemeClr val="tx2"/>
              </a:solidFill>
            </a:endParaRPr>
          </a:p>
          <a:p>
            <a:pPr>
              <a:buNone/>
            </a:pPr>
            <a:r>
              <a:rPr lang="en-IN" b="1" dirty="0"/>
              <a:t>Non-Primitive Data Structures</a:t>
            </a:r>
          </a:p>
          <a:p>
            <a:pPr>
              <a:buClr>
                <a:srgbClr val="C00000"/>
              </a:buClr>
            </a:pPr>
            <a:r>
              <a:rPr lang="en-IN" dirty="0"/>
              <a:t>Data structure, that does not directly operated upon machine level instruction are called</a:t>
            </a:r>
            <a:r>
              <a:rPr lang="en-IN" dirty="0">
                <a:solidFill>
                  <a:schemeClr val="accent1"/>
                </a:solidFill>
              </a:rPr>
              <a:t> </a:t>
            </a:r>
            <a:r>
              <a:rPr lang="en-IN" b="1" dirty="0">
                <a:solidFill>
                  <a:srgbClr val="C00000"/>
                </a:solidFill>
              </a:rPr>
              <a:t>Non-Primitive Data Structures</a:t>
            </a:r>
            <a:r>
              <a:rPr lang="en-IN" dirty="0">
                <a:solidFill>
                  <a:srgbClr val="C00000"/>
                </a:solidFill>
              </a:rPr>
              <a:t>.</a:t>
            </a:r>
          </a:p>
          <a:p>
            <a:pPr>
              <a:buClr>
                <a:srgbClr val="C00000"/>
              </a:buClr>
            </a:pPr>
            <a:r>
              <a:rPr lang="en-IN" dirty="0"/>
              <a:t>Non-primitive data structure which is further divided into </a:t>
            </a:r>
            <a:r>
              <a:rPr lang="en-IN" b="1" dirty="0">
                <a:solidFill>
                  <a:srgbClr val="C00000"/>
                </a:solidFill>
              </a:rPr>
              <a:t>Linear and Non-Linear Data Structure</a:t>
            </a:r>
            <a:r>
              <a:rPr lang="en-IN" dirty="0">
                <a:solidFill>
                  <a:srgbClr val="C00000"/>
                </a:solidFill>
              </a:rPr>
              <a:t>.</a:t>
            </a:r>
          </a:p>
          <a:p>
            <a:pPr marL="269875" indent="0">
              <a:buClr>
                <a:srgbClr val="C00000"/>
              </a:buClr>
              <a:buNone/>
            </a:pPr>
            <a:r>
              <a:rPr lang="en-IN" b="1" dirty="0"/>
              <a:t>Example: </a:t>
            </a:r>
            <a:r>
              <a:rPr lang="en-US" b="1" dirty="0"/>
              <a:t> </a:t>
            </a:r>
            <a:r>
              <a:rPr lang="en-US" dirty="0"/>
              <a:t>Array, Graph, File</a:t>
            </a:r>
          </a:p>
        </p:txBody>
      </p:sp>
    </p:spTree>
    <p:extLst>
      <p:ext uri="{BB962C8B-B14F-4D97-AF65-F5344CB8AC3E}">
        <p14:creationId xmlns:p14="http://schemas.microsoft.com/office/powerpoint/2010/main" val="28222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6140</Words>
  <Application>Microsoft Office PowerPoint</Application>
  <PresentationFormat>Widescreen</PresentationFormat>
  <Paragraphs>1159</Paragraphs>
  <Slides>72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Calibri</vt:lpstr>
      <vt:lpstr>Cambria Math</vt:lpstr>
      <vt:lpstr>Roboto Condensed</vt:lpstr>
      <vt:lpstr>Roboto Condensed Light</vt:lpstr>
      <vt:lpstr>Wingdings</vt:lpstr>
      <vt:lpstr>Wingdings 2</vt:lpstr>
      <vt:lpstr>Wingdings 3</vt:lpstr>
      <vt:lpstr>Office Theme</vt:lpstr>
      <vt:lpstr>Unit-1  Introduction of Data Structure &amp; Linear Data Structures: Array &amp; Strings</vt:lpstr>
      <vt:lpstr>PowerPoint Presentation</vt:lpstr>
      <vt:lpstr>PowerPoint Presentation</vt:lpstr>
      <vt:lpstr>Introduction of Data Structure</vt:lpstr>
      <vt:lpstr>Introduction of Data Structures</vt:lpstr>
      <vt:lpstr>Introduction of Data Structures (Cont.)</vt:lpstr>
      <vt:lpstr>Types of Data Structure</vt:lpstr>
      <vt:lpstr>Types of Data Structures</vt:lpstr>
      <vt:lpstr>Types of Data Structures (Cont.)</vt:lpstr>
      <vt:lpstr>Types of Data Structures (Cont.)</vt:lpstr>
      <vt:lpstr>Types of Data Structures (Cont.)</vt:lpstr>
      <vt:lpstr>Types of Data Structures (Cont.)</vt:lpstr>
      <vt:lpstr>Types of Data Structures (Cont.)</vt:lpstr>
      <vt:lpstr>Introduction of Algorithm</vt:lpstr>
      <vt:lpstr>Introduction of Algorithm</vt:lpstr>
      <vt:lpstr>Key Features of an Algorithm</vt:lpstr>
      <vt:lpstr>Key Features of an Algorithm</vt:lpstr>
      <vt:lpstr>Basic Syntax to Write an Algorithm</vt:lpstr>
      <vt:lpstr>Basic Syntax to Write an Algorithm</vt:lpstr>
      <vt:lpstr>Basic Syntax to Write an Algorithm (Cont.)</vt:lpstr>
      <vt:lpstr>Basic Syntax to Write an Algorithm (Cont.)</vt:lpstr>
      <vt:lpstr>Basic Syntax to Write an Algorithm (Cont.)</vt:lpstr>
      <vt:lpstr>Algorithm &amp; It’s Features</vt:lpstr>
      <vt:lpstr>Algorithm &amp; It’s Features</vt:lpstr>
      <vt:lpstr>Analysis Terms</vt:lpstr>
      <vt:lpstr>Analysis Terms</vt:lpstr>
      <vt:lpstr>Analysis Terms</vt:lpstr>
      <vt:lpstr>Introduction of Array</vt:lpstr>
      <vt:lpstr>Introduction of Array</vt:lpstr>
      <vt:lpstr>Introduction of Array (Cont.)</vt:lpstr>
      <vt:lpstr>Array Operations</vt:lpstr>
      <vt:lpstr>Array Operations</vt:lpstr>
      <vt:lpstr>Array Operations (Cont.)</vt:lpstr>
      <vt:lpstr>Introduction of Pointer</vt:lpstr>
      <vt:lpstr>Introduction of Pointer</vt:lpstr>
      <vt:lpstr>Introduction of String</vt:lpstr>
      <vt:lpstr>Introduction of String</vt:lpstr>
      <vt:lpstr>Introduction of String (Cont.)</vt:lpstr>
      <vt:lpstr>Introduction of String (Cont.)</vt:lpstr>
      <vt:lpstr>Introduction of String (Cont.)</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vt:lpstr>
      <vt:lpstr>String Operations – String Upper &amp; Lower Case</vt:lpstr>
      <vt:lpstr>String Operations</vt:lpstr>
      <vt:lpstr>String Operations</vt:lpstr>
      <vt:lpstr>String Operations</vt:lpstr>
      <vt:lpstr>String Operations</vt:lpstr>
      <vt:lpstr>String Operations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vishal.makwana620@gmail.com</cp:lastModifiedBy>
  <cp:revision>567</cp:revision>
  <dcterms:created xsi:type="dcterms:W3CDTF">2020-05-01T05:09:15Z</dcterms:created>
  <dcterms:modified xsi:type="dcterms:W3CDTF">2024-06-03T02:26:09Z</dcterms:modified>
</cp:coreProperties>
</file>