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308" r:id="rId2"/>
    <p:sldId id="543" r:id="rId3"/>
    <p:sldId id="544" r:id="rId4"/>
    <p:sldId id="482" r:id="rId5"/>
    <p:sldId id="439" r:id="rId6"/>
    <p:sldId id="567" r:id="rId7"/>
    <p:sldId id="440" r:id="rId8"/>
    <p:sldId id="441" r:id="rId9"/>
    <p:sldId id="565" r:id="rId10"/>
    <p:sldId id="447" r:id="rId11"/>
    <p:sldId id="545" r:id="rId12"/>
    <p:sldId id="442" r:id="rId13"/>
    <p:sldId id="443" r:id="rId14"/>
    <p:sldId id="444" r:id="rId15"/>
    <p:sldId id="445" r:id="rId16"/>
    <p:sldId id="559" r:id="rId17"/>
    <p:sldId id="560" r:id="rId18"/>
    <p:sldId id="561" r:id="rId19"/>
    <p:sldId id="483" r:id="rId20"/>
    <p:sldId id="448" r:id="rId21"/>
    <p:sldId id="449" r:id="rId22"/>
    <p:sldId id="546" r:id="rId23"/>
    <p:sldId id="450" r:id="rId24"/>
    <p:sldId id="451" r:id="rId25"/>
    <p:sldId id="452" r:id="rId26"/>
    <p:sldId id="547" r:id="rId27"/>
    <p:sldId id="548" r:id="rId28"/>
    <p:sldId id="550" r:id="rId29"/>
    <p:sldId id="485" r:id="rId30"/>
    <p:sldId id="453" r:id="rId31"/>
    <p:sldId id="454" r:id="rId32"/>
    <p:sldId id="552" r:id="rId33"/>
    <p:sldId id="553" r:id="rId34"/>
    <p:sldId id="554" r:id="rId35"/>
    <p:sldId id="551" r:id="rId36"/>
    <p:sldId id="555" r:id="rId37"/>
    <p:sldId id="556" r:id="rId38"/>
    <p:sldId id="492" r:id="rId39"/>
    <p:sldId id="464" r:id="rId40"/>
    <p:sldId id="498" r:id="rId41"/>
    <p:sldId id="480" r:id="rId42"/>
    <p:sldId id="557" r:id="rId43"/>
    <p:sldId id="466" r:id="rId44"/>
    <p:sldId id="467" r:id="rId45"/>
    <p:sldId id="468" r:id="rId46"/>
    <p:sldId id="470" r:id="rId47"/>
    <p:sldId id="566" r:id="rId48"/>
    <p:sldId id="473" r:id="rId49"/>
    <p:sldId id="494" r:id="rId50"/>
    <p:sldId id="474" r:id="rId51"/>
    <p:sldId id="558" r:id="rId52"/>
    <p:sldId id="475" r:id="rId53"/>
    <p:sldId id="476" r:id="rId54"/>
    <p:sldId id="477" r:id="rId55"/>
    <p:sldId id="478" r:id="rId56"/>
    <p:sldId id="562" r:id="rId57"/>
    <p:sldId id="481" r:id="rId58"/>
    <p:sldId id="514" r:id="rId59"/>
    <p:sldId id="563" r:id="rId60"/>
    <p:sldId id="564" r:id="rId61"/>
    <p:sldId id="512"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7/Y8ZKiCUcwr5ROepLlwzQ==" hashData="5M6uk2NRI1KdmYjtY3K16tG+9Z8lh9WgHjXWGOu4slMmbzA0p6MLj+kF3hF0MGBtZKxK2S81JZqe0WJ9BAy6AQ=="/>
  <p:extLst>
    <p:ext uri="{521415D9-36F7-43E2-AB2F-B90AF26B5E84}">
      <p14:sectionLst xmlns:p14="http://schemas.microsoft.com/office/powerpoint/2010/main">
        <p14:section name="Default Section" id="{92857F36-E593-487D-BAF8-2ECAAF64C5F4}">
          <p14:sldIdLst>
            <p14:sldId id="308"/>
            <p14:sldId id="543"/>
            <p14:sldId id="544"/>
          </p14:sldIdLst>
        </p14:section>
        <p14:section name="Stack" id="{5834C978-8089-4B46-AC68-BAB4FA1CB543}">
          <p14:sldIdLst>
            <p14:sldId id="482"/>
            <p14:sldId id="439"/>
            <p14:sldId id="567"/>
            <p14:sldId id="440"/>
            <p14:sldId id="441"/>
            <p14:sldId id="565"/>
            <p14:sldId id="447"/>
            <p14:sldId id="545"/>
            <p14:sldId id="442"/>
            <p14:sldId id="443"/>
            <p14:sldId id="444"/>
            <p14:sldId id="445"/>
            <p14:sldId id="559"/>
            <p14:sldId id="560"/>
            <p14:sldId id="561"/>
            <p14:sldId id="483"/>
            <p14:sldId id="448"/>
            <p14:sldId id="449"/>
            <p14:sldId id="546"/>
            <p14:sldId id="450"/>
            <p14:sldId id="451"/>
            <p14:sldId id="452"/>
            <p14:sldId id="547"/>
            <p14:sldId id="548"/>
            <p14:sldId id="550"/>
            <p14:sldId id="485"/>
            <p14:sldId id="453"/>
            <p14:sldId id="454"/>
            <p14:sldId id="552"/>
            <p14:sldId id="553"/>
            <p14:sldId id="554"/>
            <p14:sldId id="551"/>
            <p14:sldId id="555"/>
            <p14:sldId id="556"/>
          </p14:sldIdLst>
        </p14:section>
        <p14:section name="Queue" id="{044EC3A1-7E84-4813-8846-1622AC96B6E5}">
          <p14:sldIdLst>
            <p14:sldId id="492"/>
            <p14:sldId id="464"/>
            <p14:sldId id="498"/>
            <p14:sldId id="480"/>
            <p14:sldId id="557"/>
            <p14:sldId id="466"/>
            <p14:sldId id="467"/>
            <p14:sldId id="468"/>
            <p14:sldId id="470"/>
            <p14:sldId id="566"/>
            <p14:sldId id="473"/>
            <p14:sldId id="494"/>
            <p14:sldId id="474"/>
            <p14:sldId id="558"/>
            <p14:sldId id="475"/>
            <p14:sldId id="476"/>
            <p14:sldId id="477"/>
            <p14:sldId id="478"/>
            <p14:sldId id="562"/>
            <p14:sldId id="481"/>
            <p14:sldId id="514"/>
            <p14:sldId id="563"/>
            <p14:sldId id="564"/>
            <p14:sldId id="51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FA9"/>
    <a:srgbClr val="5FADE4"/>
    <a:srgbClr val="BC770B"/>
    <a:srgbClr val="8A3531"/>
    <a:srgbClr val="FFFFFF"/>
    <a:srgbClr val="005D69"/>
    <a:srgbClr val="008C9E"/>
    <a:srgbClr val="00B050"/>
    <a:srgbClr val="F3F3F3"/>
    <a:srgbClr val="E997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576" autoAdjust="0"/>
  </p:normalViewPr>
  <p:slideViewPr>
    <p:cSldViewPr snapToGrid="0">
      <p:cViewPr varScale="1">
        <p:scale>
          <a:sx n="64" d="100"/>
          <a:sy n="64" d="100"/>
        </p:scale>
        <p:origin x="810" y="60"/>
      </p:cViewPr>
      <p:guideLst>
        <p:guide orient="horz" pos="2160"/>
        <p:guide pos="3840"/>
      </p:guideLst>
    </p:cSldViewPr>
  </p:slideViewPr>
  <p:notesTextViewPr>
    <p:cViewPr>
      <p:scale>
        <a:sx n="200" d="100"/>
        <a:sy n="200" d="100"/>
      </p:scale>
      <p:origin x="0" y="0"/>
    </p:cViewPr>
  </p:notesTextViewPr>
  <p:notesViewPr>
    <p:cSldViewPr snapToGrid="0">
      <p:cViewPr varScale="1">
        <p:scale>
          <a:sx n="58" d="100"/>
          <a:sy n="58" d="100"/>
        </p:scale>
        <p:origin x="2790"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pPr/>
              <a:t>5</a:t>
            </a:fld>
            <a:endParaRPr lang="en-US"/>
          </a:p>
        </p:txBody>
      </p:sp>
    </p:spTree>
    <p:extLst>
      <p:ext uri="{BB962C8B-B14F-4D97-AF65-F5344CB8AC3E}">
        <p14:creationId xmlns:p14="http://schemas.microsoft.com/office/powerpoint/2010/main" val="253504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pPr/>
              <a:t>6</a:t>
            </a:fld>
            <a:endParaRPr lang="en-US"/>
          </a:p>
        </p:txBody>
      </p:sp>
    </p:spTree>
    <p:extLst>
      <p:ext uri="{BB962C8B-B14F-4D97-AF65-F5344CB8AC3E}">
        <p14:creationId xmlns:p14="http://schemas.microsoft.com/office/powerpoint/2010/main" val="1309862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79BDEF-6165-4E72-B1A6-6E8034CEC248}" type="slidenum">
              <a:rPr lang="en-US" smtClean="0"/>
              <a:pPr/>
              <a:t>12</a:t>
            </a:fld>
            <a:endParaRPr lang="en-US"/>
          </a:p>
        </p:txBody>
      </p:sp>
    </p:spTree>
    <p:extLst>
      <p:ext uri="{BB962C8B-B14F-4D97-AF65-F5344CB8AC3E}">
        <p14:creationId xmlns:p14="http://schemas.microsoft.com/office/powerpoint/2010/main" val="1326510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79BDEF-6165-4E72-B1A6-6E8034CEC248}" type="slidenum">
              <a:rPr lang="en-US" smtClean="0"/>
              <a:pPr/>
              <a:t>15</a:t>
            </a:fld>
            <a:endParaRPr lang="en-US"/>
          </a:p>
        </p:txBody>
      </p:sp>
    </p:spTree>
    <p:extLst>
      <p:ext uri="{BB962C8B-B14F-4D97-AF65-F5344CB8AC3E}">
        <p14:creationId xmlns:p14="http://schemas.microsoft.com/office/powerpoint/2010/main" val="1489251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79BDEF-6165-4E72-B1A6-6E8034CEC248}" type="slidenum">
              <a:rPr lang="en-US" smtClean="0"/>
              <a:pPr/>
              <a:t>45</a:t>
            </a:fld>
            <a:endParaRPr lang="en-US"/>
          </a:p>
        </p:txBody>
      </p:sp>
    </p:spTree>
    <p:extLst>
      <p:ext uri="{BB962C8B-B14F-4D97-AF65-F5344CB8AC3E}">
        <p14:creationId xmlns:p14="http://schemas.microsoft.com/office/powerpoint/2010/main" val="3049410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pPr/>
              <a:t>57</a:t>
            </a:fld>
            <a:endParaRPr lang="en-US"/>
          </a:p>
        </p:txBody>
      </p:sp>
    </p:spTree>
    <p:extLst>
      <p:ext uri="{BB962C8B-B14F-4D97-AF65-F5344CB8AC3E}">
        <p14:creationId xmlns:p14="http://schemas.microsoft.com/office/powerpoint/2010/main" val="1105041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79BDEF-6165-4E72-B1A6-6E8034CEC248}" type="slidenum">
              <a:rPr lang="en-US" smtClean="0"/>
              <a:pPr/>
              <a:t>60</a:t>
            </a:fld>
            <a:endParaRPr lang="en-US"/>
          </a:p>
        </p:txBody>
      </p:sp>
    </p:spTree>
    <p:extLst>
      <p:ext uri="{BB962C8B-B14F-4D97-AF65-F5344CB8AC3E}">
        <p14:creationId xmlns:p14="http://schemas.microsoft.com/office/powerpoint/2010/main" val="265196569"/>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15.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17.png"/><Relationship Id="rId4"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a:t>
            </a:r>
            <a:r>
              <a:rPr lang="en-US" sz="1600" baseline="0" dirty="0"/>
              <a:t> Diploma Studies</a:t>
            </a:r>
            <a:r>
              <a:rPr lang="en-US" sz="1600" dirty="0"/>
              <a:t>,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4" name="Picture 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306784" y="228538"/>
            <a:ext cx="3575304" cy="893826"/>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a:t>
            </a:r>
            <a:r>
              <a:rPr lang="en-US" sz="1600" baseline="0" dirty="0"/>
              <a:t> Studies</a:t>
            </a:r>
            <a:r>
              <a:rPr lang="en-US" sz="1600" dirty="0"/>
              <a:t>,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306784" y="228538"/>
            <a:ext cx="3575304" cy="893826"/>
          </a:xfrm>
          <a:prstGeom prst="rect">
            <a:avLst/>
          </a:prstGeom>
        </p:spPr>
      </p:pic>
      <p:cxnSp>
        <p:nvCxnSpPr>
          <p:cNvPr id="31" name="Straight Connector 30">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306784" y="228538"/>
            <a:ext cx="3575304" cy="893826"/>
          </a:xfrm>
          <a:prstGeom prst="rect">
            <a:avLst/>
          </a:prstGeom>
        </p:spPr>
      </p:pic>
      <p:cxnSp>
        <p:nvCxnSpPr>
          <p:cNvPr id="31" name="Straight Connector 30">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306784" y="228538"/>
            <a:ext cx="3575304" cy="893826"/>
          </a:xfrm>
          <a:prstGeom prst="rect">
            <a:avLst/>
          </a:prstGeom>
        </p:spPr>
      </p:pic>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07762"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D2D0E3B-D882-F097-4E05-9CE254D1163E}"/>
              </a:ext>
            </a:extLst>
          </p:cNvPr>
          <p:cNvPicPr>
            <a:picLocks noChangeAspect="1"/>
          </p:cNvPicPr>
          <p:nvPr userDrawn="1"/>
        </p:nvPicPr>
        <p:blipFill>
          <a:blip r:embed="rId9">
            <a:extLst>
              <a:ext uri="{28A0092B-C50C-407E-A947-70E740481C1C}">
                <a14:useLocalDpi xmlns:a14="http://schemas.microsoft.com/office/drawing/2010/main" val="0"/>
              </a:ext>
            </a:extLst>
          </a:blip>
          <a:srcRect/>
          <a:stretch/>
        </p:blipFill>
        <p:spPr>
          <a:xfrm>
            <a:off x="9182112" y="53062"/>
            <a:ext cx="2946640" cy="905256"/>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306784" y="228538"/>
            <a:ext cx="3575304" cy="893826"/>
          </a:xfrm>
          <a:prstGeom prst="rect">
            <a:avLst/>
          </a:prstGeom>
        </p:spPr>
      </p:pic>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a:t>
            </a:r>
            <a:r>
              <a:rPr lang="en-US" sz="1600" baseline="0" dirty="0"/>
              <a:t> Diploma Studies</a:t>
            </a:r>
            <a:r>
              <a:rPr lang="en-US" sz="1600" dirty="0"/>
              <a:t>,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306784" y="228538"/>
            <a:ext cx="3575304" cy="893826"/>
          </a:xfrm>
          <a:prstGeom prst="rect">
            <a:avLst/>
          </a:prstGeom>
        </p:spPr>
      </p:pic>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306784" y="228538"/>
            <a:ext cx="3575304" cy="893826"/>
          </a:xfrm>
          <a:prstGeom prst="rect">
            <a:avLst/>
          </a:prstGeom>
        </p:spPr>
      </p:pic>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a:t>
            </a:r>
            <a:r>
              <a:rPr lang="en-US" sz="1600" baseline="0" dirty="0"/>
              <a:t> Studies</a:t>
            </a:r>
            <a:r>
              <a:rPr lang="en-US" sz="1600" dirty="0"/>
              <a:t>,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306784" y="228538"/>
            <a:ext cx="3575304" cy="893826"/>
          </a:xfrm>
          <a:prstGeom prst="rect">
            <a:avLst/>
          </a:prstGeom>
        </p:spPr>
      </p:pic>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306784" y="228538"/>
            <a:ext cx="3575304" cy="893826"/>
          </a:xfrm>
          <a:prstGeom prst="rect">
            <a:avLst/>
          </a:prstGeom>
        </p:spPr>
      </p:pic>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Vishal</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K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Makwana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#2102CS302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Stack and Queue</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0066"/>
            <a:ext cx="11929641" cy="5593943"/>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7F8183A-E262-E35A-9DB8-3E5949F940EF}"/>
              </a:ext>
            </a:extLst>
          </p:cNvPr>
          <p:cNvPicPr>
            <a:picLocks noChangeAspect="1"/>
          </p:cNvPicPr>
          <p:nvPr userDrawn="1"/>
        </p:nvPicPr>
        <p:blipFill>
          <a:blip r:embed="rId3">
            <a:lum bright="70000" contrast="-70000"/>
            <a:extLst>
              <a:ext uri="{28A0092B-C50C-407E-A947-70E740481C1C}">
                <a14:useLocalDpi xmlns:a14="http://schemas.microsoft.com/office/drawing/2010/main" val="0"/>
              </a:ext>
            </a:extLst>
          </a:blip>
          <a:srcRect/>
          <a:stretch/>
        </p:blipFill>
        <p:spPr>
          <a:xfrm>
            <a:off x="10068739" y="872795"/>
            <a:ext cx="1992081" cy="612000"/>
          </a:xfrm>
          <a:prstGeom prst="rect">
            <a:avLst/>
          </a:prstGeom>
        </p:spPr>
      </p:pic>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4" name="Picture 3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306784" y="228538"/>
            <a:ext cx="3575304" cy="893826"/>
          </a:xfrm>
          <a:prstGeom prst="rect">
            <a:avLst/>
          </a:prstGeom>
        </p:spPr>
      </p:pic>
      <p:cxnSp>
        <p:nvCxnSpPr>
          <p:cNvPr id="35" name="Straight Connector 34">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306784" y="228538"/>
            <a:ext cx="3575304" cy="893826"/>
          </a:xfrm>
          <a:prstGeom prst="rect">
            <a:avLst/>
          </a:prstGeom>
        </p:spPr>
      </p:pic>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20383"/>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E99718">
                        <a:shade val="30000"/>
                        <a:satMod val="115000"/>
                      </a:srgbClr>
                    </a:gs>
                    <a:gs pos="50000">
                      <a:srgbClr val="E99718">
                        <a:shade val="67500"/>
                        <a:satMod val="115000"/>
                      </a:srgbClr>
                    </a:gs>
                    <a:gs pos="100000">
                      <a:srgbClr val="E99718">
                        <a:shade val="100000"/>
                        <a:satMod val="115000"/>
                      </a:srgbClr>
                    </a:gs>
                  </a:gsLst>
                  <a:lin ang="0" scaled="1"/>
                  <a:tileRect/>
                </a:gradFill>
                <a:effectLst/>
                <a:latin typeface="+mn-lt"/>
                <a:ea typeface="+mn-ea"/>
                <a:cs typeface="+mn-cs"/>
              </a:defRPr>
            </a:lvl1pPr>
          </a:lstStyle>
          <a:p>
            <a:r>
              <a:rPr lang="en-IN" dirty="0" err="1"/>
              <a:t>Prof.</a:t>
            </a:r>
            <a:r>
              <a:rPr lang="en-IN" dirty="0"/>
              <a:t> Vishal K </a:t>
            </a:r>
            <a:r>
              <a:rPr lang="en-IN" dirty="0" err="1"/>
              <a:t>Makwana</a:t>
            </a:r>
            <a:endParaRPr lang="en-IN" dirty="0"/>
          </a:p>
        </p:txBody>
      </p:sp>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6"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sp>
        <p:nvSpPr>
          <p:cNvPr id="30" name="Hexagon 29">
            <a:extLst>
              <a:ext uri="{FF2B5EF4-FFF2-40B4-BE49-F238E27FC236}">
                <a16:creationId xmlns:a16="http://schemas.microsoft.com/office/drawing/2014/main" id="{1BB32699-4C62-4BBF-9A17-90008E297198}"/>
              </a:ext>
            </a:extLst>
          </p:cNvPr>
          <p:cNvSpPr/>
          <p:nvPr userDrawn="1"/>
        </p:nvSpPr>
        <p:spPr>
          <a:xfrm rot="5400000">
            <a:off x="4309292" y="1717040"/>
            <a:ext cx="3461658" cy="2984188"/>
          </a:xfrm>
          <a:prstGeom prst="hexagon">
            <a:avLst/>
          </a:prstGeom>
          <a:solidFill>
            <a:schemeClr val="bg1">
              <a:lumMod val="95000"/>
            </a:schemeClr>
          </a:solidFill>
          <a:ln w="57150">
            <a:solidFill>
              <a:schemeClr val="accent5">
                <a:lumMod val="75000"/>
              </a:schemeClr>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rgbClr val="212121"/>
              </a:solidFill>
            </a:endParaRPr>
          </a:p>
        </p:txBody>
      </p:sp>
      <p:sp>
        <p:nvSpPr>
          <p:cNvPr id="31" name="TextBox 30">
            <a:extLst>
              <a:ext uri="{FF2B5EF4-FFF2-40B4-BE49-F238E27FC236}">
                <a16:creationId xmlns:a16="http://schemas.microsoft.com/office/drawing/2014/main" id="{88342F5D-5C3A-4D09-B74D-32BF20197BBC}"/>
              </a:ext>
            </a:extLst>
          </p:cNvPr>
          <p:cNvSpPr txBox="1"/>
          <p:nvPr userDrawn="1"/>
        </p:nvSpPr>
        <p:spPr>
          <a:xfrm>
            <a:off x="5014038" y="2239638"/>
            <a:ext cx="2052165" cy="1938992"/>
          </a:xfrm>
          <a:prstGeom prst="rect">
            <a:avLst/>
          </a:prstGeom>
          <a:noFill/>
        </p:spPr>
        <p:txBody>
          <a:bodyPr wrap="none" rtlCol="0">
            <a:spAutoFit/>
          </a:bodyPr>
          <a:lstStyle/>
          <a:p>
            <a:pPr algn="ctr"/>
            <a:r>
              <a:rPr lang="en-US" sz="6000" b="1" i="1" dirty="0">
                <a:solidFill>
                  <a:srgbClr val="212121"/>
                </a:solidFill>
              </a:rPr>
              <a:t>Thank</a:t>
            </a:r>
          </a:p>
          <a:p>
            <a:pPr algn="ctr"/>
            <a:r>
              <a:rPr lang="en-US" sz="6000" b="1" i="1" dirty="0">
                <a:solidFill>
                  <a:srgbClr val="212121"/>
                </a:solidFill>
              </a:rPr>
              <a:t>You</a:t>
            </a:r>
          </a:p>
        </p:txBody>
      </p:sp>
      <p:sp>
        <p:nvSpPr>
          <p:cNvPr id="33" name="Rectangle 32">
            <a:extLst>
              <a:ext uri="{FF2B5EF4-FFF2-40B4-BE49-F238E27FC236}">
                <a16:creationId xmlns:a16="http://schemas.microsoft.com/office/drawing/2014/main" id="{02C58FA9-71EA-487D-8A75-915EC6877722}"/>
              </a:ext>
            </a:extLst>
          </p:cNvPr>
          <p:cNvSpPr/>
          <p:nvPr userDrawn="1"/>
        </p:nvSpPr>
        <p:spPr>
          <a:xfrm>
            <a:off x="0" y="2221532"/>
            <a:ext cx="4402106" cy="1951692"/>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34" name="Rectangle 33">
            <a:extLst>
              <a:ext uri="{FF2B5EF4-FFF2-40B4-BE49-F238E27FC236}">
                <a16:creationId xmlns:a16="http://schemas.microsoft.com/office/drawing/2014/main" id="{97A77512-C96D-4B1D-861C-3369397D6121}"/>
              </a:ext>
            </a:extLst>
          </p:cNvPr>
          <p:cNvSpPr/>
          <p:nvPr userDrawn="1"/>
        </p:nvSpPr>
        <p:spPr>
          <a:xfrm flipH="1">
            <a:off x="7678346" y="2221532"/>
            <a:ext cx="4513654" cy="1951692"/>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2" name="Picture 1">
            <a:extLst>
              <a:ext uri="{FF2B5EF4-FFF2-40B4-BE49-F238E27FC236}">
                <a16:creationId xmlns:a16="http://schemas.microsoft.com/office/drawing/2014/main" id="{26678E73-7D42-0A1C-115D-625A89BD71CF}"/>
              </a:ext>
            </a:extLst>
          </p:cNvPr>
          <p:cNvPicPr>
            <a:picLocks noChangeAspect="1"/>
          </p:cNvPicPr>
          <p:nvPr userDrawn="1"/>
        </p:nvPicPr>
        <p:blipFill>
          <a:blip r:embed="rId7">
            <a:extLst>
              <a:ext uri="{28A0092B-C50C-407E-A947-70E740481C1C}">
                <a14:useLocalDpi xmlns:a14="http://schemas.microsoft.com/office/drawing/2010/main" val="0"/>
              </a:ext>
            </a:extLst>
          </a:blip>
          <a:srcRect/>
          <a:stretch/>
        </p:blipFill>
        <p:spPr>
          <a:xfrm>
            <a:off x="9196263" y="61947"/>
            <a:ext cx="2946640" cy="905256"/>
          </a:xfrm>
          <a:prstGeom prst="rect">
            <a:avLst/>
          </a:prstGeom>
        </p:spPr>
      </p:pic>
    </p:spTree>
    <p:extLst>
      <p:ext uri="{BB962C8B-B14F-4D97-AF65-F5344CB8AC3E}">
        <p14:creationId xmlns:p14="http://schemas.microsoft.com/office/powerpoint/2010/main" val="304374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5"/>
            <a:ext cx="11929641" cy="5649046"/>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K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Makwana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5"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6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#2302CS305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Linear Data Structures: Stack and Queue</a:t>
            </a:r>
          </a:p>
        </p:txBody>
      </p:sp>
      <p:pic>
        <p:nvPicPr>
          <p:cNvPr id="4" name="Picture 3">
            <a:extLst>
              <a:ext uri="{FF2B5EF4-FFF2-40B4-BE49-F238E27FC236}">
                <a16:creationId xmlns:a16="http://schemas.microsoft.com/office/drawing/2014/main" id="{596D711F-D431-DBB2-B559-C19C75EA42AB}"/>
              </a:ext>
            </a:extLst>
          </p:cNvPr>
          <p:cNvPicPr>
            <a:picLocks noChangeAspect="1"/>
          </p:cNvPicPr>
          <p:nvPr userDrawn="1"/>
        </p:nvPicPr>
        <p:blipFill>
          <a:blip r:embed="rId3">
            <a:lum bright="70000" contrast="-70000"/>
            <a:extLst>
              <a:ext uri="{28A0092B-C50C-407E-A947-70E740481C1C}">
                <a14:useLocalDpi xmlns:a14="http://schemas.microsoft.com/office/drawing/2010/main" val="0"/>
              </a:ext>
            </a:extLst>
          </a:blip>
          <a:srcRect/>
          <a:stretch/>
        </p:blipFill>
        <p:spPr>
          <a:xfrm>
            <a:off x="10079185" y="5911111"/>
            <a:ext cx="1992081" cy="612000"/>
          </a:xfrm>
          <a:prstGeom prst="rect">
            <a:avLst/>
          </a:prstGeom>
        </p:spPr>
      </p:pic>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K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Makwana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#2102CS302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Stack and Queue</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5"/>
            <a:ext cx="11929641" cy="5656790"/>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p:cNvPicPr>
          <p:nvPr userDrawn="1"/>
        </p:nvPicPr>
        <p:blipFill>
          <a:blip r:embed="rId3" cstate="print">
            <a:extLst>
              <a:ext uri="{28A0092B-C50C-407E-A947-70E740481C1C}">
                <a14:useLocalDpi xmlns:a14="http://schemas.microsoft.com/office/drawing/2010/main" val="0"/>
              </a:ext>
            </a:extLst>
          </a:blip>
          <a:srcRect/>
          <a:stretch/>
        </p:blipFill>
        <p:spPr>
          <a:xfrm>
            <a:off x="-2" y="5782375"/>
            <a:ext cx="1761119" cy="820499"/>
          </a:xfrm>
          <a:prstGeom prst="rect">
            <a:avLst/>
          </a:prstGeom>
          <a:effectLst>
            <a:reflection endPos="0" dist="50800" dir="5400000" sy="-100000" algn="bl" rotWithShape="0"/>
          </a:effectLst>
        </p:spPr>
      </p:pic>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What is Data Structure?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Section-1 </a:t>
            </a:r>
          </a:p>
        </p:txBody>
      </p:sp>
      <p:sp>
        <p:nvSpPr>
          <p:cNvPr id="9"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4" name="Picture 3">
            <a:extLst>
              <a:ext uri="{FF2B5EF4-FFF2-40B4-BE49-F238E27FC236}">
                <a16:creationId xmlns:a16="http://schemas.microsoft.com/office/drawing/2014/main" id="{BDFC05A2-3AA2-ACDB-EF03-7BD881ECDDAD}"/>
              </a:ext>
            </a:extLst>
          </p:cNvPr>
          <p:cNvPicPr>
            <a:picLocks noChangeAspect="1"/>
          </p:cNvPicPr>
          <p:nvPr userDrawn="1"/>
        </p:nvPicPr>
        <p:blipFill>
          <a:blip r:embed="rId5">
            <a:lum bright="70000" contrast="-70000"/>
            <a:extLst>
              <a:ext uri="{28A0092B-C50C-407E-A947-70E740481C1C}">
                <a14:useLocalDpi xmlns:a14="http://schemas.microsoft.com/office/drawing/2010/main" val="0"/>
              </a:ext>
            </a:extLst>
          </a:blip>
          <a:srcRect/>
          <a:stretch/>
        </p:blipFill>
        <p:spPr>
          <a:xfrm>
            <a:off x="10141204" y="6184473"/>
            <a:ext cx="1992081" cy="612000"/>
          </a:xfrm>
          <a:prstGeom prst="rect">
            <a:avLst/>
          </a:prstGeom>
        </p:spPr>
      </p:pic>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K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Makwana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#2102CS302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Stack and Queue</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p:cNvPicPr>
          <p:nvPr userDrawn="1"/>
        </p:nvPicPr>
        <p:blipFill>
          <a:blip r:embed="rId2" cstate="print">
            <a:extLst>
              <a:ext uri="{28A0092B-C50C-407E-A947-70E740481C1C}">
                <a14:useLocalDpi xmlns:a14="http://schemas.microsoft.com/office/drawing/2010/main" val="0"/>
              </a:ext>
            </a:extLst>
          </a:blip>
          <a:srcRect/>
          <a:stretch/>
        </p:blipFill>
        <p:spPr>
          <a:xfrm>
            <a:off x="10430879" y="0"/>
            <a:ext cx="1761119" cy="820499"/>
          </a:xfrm>
          <a:prstGeom prst="rect">
            <a:avLst/>
          </a:prstGeom>
          <a:effectLst>
            <a:reflection endPos="0" dist="50800" dir="5400000" sy="-100000" algn="bl" rotWithShape="0"/>
          </a:effectLst>
        </p:spPr>
      </p:pic>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K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Makwana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5"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#2102CS302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Stack and Queue</a:t>
            </a:r>
          </a:p>
        </p:txBody>
      </p:sp>
      <p:pic>
        <p:nvPicPr>
          <p:cNvPr id="8" name="Picture 7"/>
          <p:cNvPicPr>
            <a:picLocks/>
          </p:cNvPicPr>
          <p:nvPr userDrawn="1"/>
        </p:nvPicPr>
        <p:blipFill>
          <a:blip r:embed="rId2" cstate="print">
            <a:extLst>
              <a:ext uri="{28A0092B-C50C-407E-A947-70E740481C1C}">
                <a14:useLocalDpi xmlns:a14="http://schemas.microsoft.com/office/drawing/2010/main" val="0"/>
              </a:ext>
            </a:extLst>
          </a:blip>
          <a:srcRect/>
          <a:stretch/>
        </p:blipFill>
        <p:spPr>
          <a:xfrm>
            <a:off x="10430879" y="5782375"/>
            <a:ext cx="1761119" cy="820499"/>
          </a:xfrm>
          <a:prstGeom prst="rect">
            <a:avLst/>
          </a:prstGeom>
          <a:effectLst>
            <a:reflection endPos="0" dist="50800" dir="5400000" sy="-100000" algn="bl" rotWithShape="0"/>
          </a:effectLst>
        </p:spPr>
      </p:pic>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K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Makwana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5"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#2102CS302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Stack and Queue</a:t>
            </a:r>
          </a:p>
        </p:txBody>
      </p:sp>
      <p:pic>
        <p:nvPicPr>
          <p:cNvPr id="8" name="Picture 7"/>
          <p:cNvPicPr>
            <a:picLocks/>
          </p:cNvPicPr>
          <p:nvPr userDrawn="1"/>
        </p:nvPicPr>
        <p:blipFill>
          <a:blip r:embed="rId2" cstate="print">
            <a:extLst>
              <a:ext uri="{28A0092B-C50C-407E-A947-70E740481C1C}">
                <a14:useLocalDpi xmlns:a14="http://schemas.microsoft.com/office/drawing/2010/main" val="0"/>
              </a:ext>
            </a:extLst>
          </a:blip>
          <a:srcRect/>
          <a:stretch/>
        </p:blipFill>
        <p:spPr>
          <a:xfrm>
            <a:off x="0" y="5782375"/>
            <a:ext cx="1761119" cy="820499"/>
          </a:xfrm>
          <a:prstGeom prst="rect">
            <a:avLst/>
          </a:prstGeom>
          <a:effectLst>
            <a:reflection endPos="0" dist="50800" dir="5400000" sy="-100000" algn="bl" rotWithShape="0"/>
          </a:effectLst>
        </p:spPr>
      </p:pic>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6/3/2024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552CC84-22B8-4A73-8C03-84C06D1D2750}"/>
              </a:ext>
            </a:extLst>
          </p:cNvPr>
          <p:cNvSpPr>
            <a:spLocks noGrp="1"/>
          </p:cNvSpPr>
          <p:nvPr>
            <p:ph type="ctrTitle"/>
          </p:nvPr>
        </p:nvSpPr>
        <p:spPr>
          <a:xfrm>
            <a:off x="559490" y="1238275"/>
            <a:ext cx="8179776" cy="2578780"/>
          </a:xfrm>
        </p:spPr>
        <p:txBody>
          <a:bodyPr/>
          <a:lstStyle/>
          <a:p>
            <a:r>
              <a:rPr sz="4800" b="0" dirty="0">
                <a:latin typeface="Roboto Condensed Light" panose="02000000000000000000" pitchFamily="2" charset="0"/>
                <a:ea typeface="Roboto Condensed Light" panose="02000000000000000000" pitchFamily="2" charset="0"/>
              </a:rPr>
              <a:t>Unit-2</a:t>
            </a:r>
            <a:r>
              <a:rPr sz="4800" dirty="0"/>
              <a:t> </a:t>
            </a:r>
            <a:br>
              <a:rPr sz="4800" dirty="0"/>
            </a:br>
            <a:r>
              <a:rPr dirty="0"/>
              <a:t>Linear</a:t>
            </a:r>
            <a:r>
              <a:rPr sz="4800" dirty="0"/>
              <a:t> </a:t>
            </a:r>
            <a:r>
              <a:rPr dirty="0"/>
              <a:t>Data Structures: Stack &amp; Queue</a:t>
            </a:r>
            <a:endParaRPr lang="en-US" dirty="0"/>
          </a:p>
        </p:txBody>
      </p:sp>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US" dirty="0"/>
              <a:t>v</a:t>
            </a:r>
            <a:r>
              <a:rPr dirty="0"/>
              <a:t>ishal.makwana@darshan.ac.in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t>8671010867</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t>Computer Engineering Department</a:t>
            </a:r>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t>Prof. Vishal K Makwana</a:t>
            </a:r>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US" b="1" dirty="0"/>
              <a:t>Data Structure (DS)</a:t>
            </a:r>
            <a:endParaRPr lang="en-US" dirty="0">
              <a:latin typeface="Roboto Condensed Light" panose="02000000000000000000" pitchFamily="2" charset="0"/>
              <a:ea typeface="Roboto Condensed Light" panose="02000000000000000000" pitchFamily="2" charset="0"/>
            </a:endParaRPr>
          </a:p>
          <a:p>
            <a:r>
              <a:rPr lang="en-US" dirty="0">
                <a:latin typeface="Roboto Condensed Light" panose="02000000000000000000" pitchFamily="2" charset="0"/>
                <a:ea typeface="Roboto Condensed Light" panose="02000000000000000000" pitchFamily="2" charset="0"/>
              </a:rPr>
              <a:t>DU # 2302CS305</a:t>
            </a:r>
          </a:p>
        </p:txBody>
      </p:sp>
      <p:pic>
        <p:nvPicPr>
          <p:cNvPr id="15" name="Picture Placeholder 14" descr="CEVKM01.jpg"/>
          <p:cNvPicPr>
            <a:picLocks noGrp="1" noChangeAspect="1"/>
          </p:cNvPicPr>
          <p:nvPr>
            <p:ph type="pic" sz="quarter" idx="10"/>
          </p:nvPr>
        </p:nvPicPr>
        <p:blipFill>
          <a:blip r:embed="rId2" cstate="print"/>
          <a:srcRect l="12500" r="12500"/>
          <a:stretch>
            <a:fillRect/>
          </a:stretch>
        </p:blipFill>
        <p:spPr/>
      </p:pic>
      <p:grpSp>
        <p:nvGrpSpPr>
          <p:cNvPr id="20" name="Group 19">
            <a:extLst>
              <a:ext uri="{FF2B5EF4-FFF2-40B4-BE49-F238E27FC236}">
                <a16:creationId xmlns:a16="http://schemas.microsoft.com/office/drawing/2014/main" id="{1A472AB0-4A63-C21E-BE82-7C86BBE12DCE}"/>
              </a:ext>
            </a:extLst>
          </p:cNvPr>
          <p:cNvGrpSpPr/>
          <p:nvPr/>
        </p:nvGrpSpPr>
        <p:grpSpPr>
          <a:xfrm>
            <a:off x="8832465" y="1587701"/>
            <a:ext cx="2854354" cy="1835043"/>
            <a:chOff x="5298661" y="3458446"/>
            <a:chExt cx="3313191" cy="2354677"/>
          </a:xfrm>
        </p:grpSpPr>
        <p:sp>
          <p:nvSpPr>
            <p:cNvPr id="4" name="Rectangle 3">
              <a:extLst>
                <a:ext uri="{FF2B5EF4-FFF2-40B4-BE49-F238E27FC236}">
                  <a16:creationId xmlns:a16="http://schemas.microsoft.com/office/drawing/2014/main" id="{4D075211-5534-7EE5-F157-84CD01AC645A}"/>
                </a:ext>
              </a:extLst>
            </p:cNvPr>
            <p:cNvSpPr/>
            <p:nvPr/>
          </p:nvSpPr>
          <p:spPr>
            <a:xfrm>
              <a:off x="6483221" y="4416021"/>
              <a:ext cx="974361" cy="224852"/>
            </a:xfrm>
            <a:prstGeom prst="rect">
              <a:avLst/>
            </a:prstGeom>
            <a:solidFill>
              <a:schemeClr val="tx2">
                <a:lumMod val="60000"/>
                <a:lumOff val="40000"/>
              </a:schemeClr>
            </a:solid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54F5AF2-02D8-EB64-FAC7-91EF463136EE}"/>
                </a:ext>
              </a:extLst>
            </p:cNvPr>
            <p:cNvSpPr/>
            <p:nvPr/>
          </p:nvSpPr>
          <p:spPr>
            <a:xfrm>
              <a:off x="6483220" y="4712831"/>
              <a:ext cx="974361" cy="224852"/>
            </a:xfrm>
            <a:prstGeom prst="rect">
              <a:avLst/>
            </a:prstGeom>
            <a:solidFill>
              <a:schemeClr val="tx2">
                <a:lumMod val="60000"/>
                <a:lumOff val="40000"/>
              </a:schemeClr>
            </a:solid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38B57CAA-5F57-C870-B6A2-AF35C6D8998D}"/>
                </a:ext>
              </a:extLst>
            </p:cNvPr>
            <p:cNvSpPr/>
            <p:nvPr/>
          </p:nvSpPr>
          <p:spPr>
            <a:xfrm>
              <a:off x="6483220" y="5009641"/>
              <a:ext cx="974361" cy="224852"/>
            </a:xfrm>
            <a:prstGeom prst="rect">
              <a:avLst/>
            </a:prstGeom>
            <a:solidFill>
              <a:schemeClr val="tx2">
                <a:lumMod val="60000"/>
                <a:lumOff val="40000"/>
              </a:schemeClr>
            </a:solid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1FBBED8-160B-DF26-E49F-03368B486A0A}"/>
                </a:ext>
              </a:extLst>
            </p:cNvPr>
            <p:cNvSpPr/>
            <p:nvPr/>
          </p:nvSpPr>
          <p:spPr>
            <a:xfrm>
              <a:off x="6483220" y="5306451"/>
              <a:ext cx="974361" cy="224852"/>
            </a:xfrm>
            <a:prstGeom prst="rect">
              <a:avLst/>
            </a:prstGeom>
            <a:solidFill>
              <a:schemeClr val="tx2">
                <a:lumMod val="60000"/>
                <a:lumOff val="40000"/>
              </a:schemeClr>
            </a:solid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6068050A-9D23-52D6-A92C-AEF66CEDED08}"/>
                </a:ext>
              </a:extLst>
            </p:cNvPr>
            <p:cNvSpPr/>
            <p:nvPr/>
          </p:nvSpPr>
          <p:spPr>
            <a:xfrm>
              <a:off x="6483219" y="5588271"/>
              <a:ext cx="974361" cy="224852"/>
            </a:xfrm>
            <a:prstGeom prst="rect">
              <a:avLst/>
            </a:prstGeom>
            <a:solidFill>
              <a:schemeClr val="tx2">
                <a:lumMod val="60000"/>
                <a:lumOff val="40000"/>
              </a:schemeClr>
            </a:solid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Shape 22">
              <a:extLst>
                <a:ext uri="{FF2B5EF4-FFF2-40B4-BE49-F238E27FC236}">
                  <a16:creationId xmlns:a16="http://schemas.microsoft.com/office/drawing/2014/main" id="{53B86999-76B1-2C97-20EA-7D9850C804DA}"/>
                </a:ext>
              </a:extLst>
            </p:cNvPr>
            <p:cNvSpPr/>
            <p:nvPr/>
          </p:nvSpPr>
          <p:spPr>
            <a:xfrm>
              <a:off x="6004913" y="3741242"/>
              <a:ext cx="739466" cy="645631"/>
            </a:xfrm>
            <a:custGeom>
              <a:avLst/>
              <a:gdLst>
                <a:gd name="connsiteX0" fmla="*/ 674557 w 739466"/>
                <a:gd name="connsiteY0" fmla="*/ 645631 h 645631"/>
                <a:gd name="connsiteX1" fmla="*/ 674557 w 739466"/>
                <a:gd name="connsiteY1" fmla="*/ 90995 h 645631"/>
                <a:gd name="connsiteX2" fmla="*/ 0 w 739466"/>
                <a:gd name="connsiteY2" fmla="*/ 1054 h 645631"/>
                <a:gd name="connsiteX3" fmla="*/ 0 w 739466"/>
                <a:gd name="connsiteY3" fmla="*/ 1054 h 645631"/>
              </a:gdLst>
              <a:ahLst/>
              <a:cxnLst>
                <a:cxn ang="0">
                  <a:pos x="connsiteX0" y="connsiteY0"/>
                </a:cxn>
                <a:cxn ang="0">
                  <a:pos x="connsiteX1" y="connsiteY1"/>
                </a:cxn>
                <a:cxn ang="0">
                  <a:pos x="connsiteX2" y="connsiteY2"/>
                </a:cxn>
                <a:cxn ang="0">
                  <a:pos x="connsiteX3" y="connsiteY3"/>
                </a:cxn>
              </a:cxnLst>
              <a:rect l="l" t="t" r="r" b="b"/>
              <a:pathLst>
                <a:path w="739466" h="645631">
                  <a:moveTo>
                    <a:pt x="674557" y="645631"/>
                  </a:moveTo>
                  <a:cubicBezTo>
                    <a:pt x="730770" y="422027"/>
                    <a:pt x="786983" y="198424"/>
                    <a:pt x="674557" y="90995"/>
                  </a:cubicBezTo>
                  <a:cubicBezTo>
                    <a:pt x="562131" y="-16434"/>
                    <a:pt x="0" y="1054"/>
                    <a:pt x="0" y="1054"/>
                  </a:cubicBezTo>
                  <a:lnTo>
                    <a:pt x="0" y="1054"/>
                  </a:lnTo>
                </a:path>
              </a:pathLst>
            </a:custGeom>
            <a:noFill/>
            <a:ln w="22225">
              <a:solidFill>
                <a:schemeClr val="tx2"/>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reeform: Shape 23">
              <a:extLst>
                <a:ext uri="{FF2B5EF4-FFF2-40B4-BE49-F238E27FC236}">
                  <a16:creationId xmlns:a16="http://schemas.microsoft.com/office/drawing/2014/main" id="{FDBC792E-AC75-467F-C4CF-1A4E09E84DC0}"/>
                </a:ext>
              </a:extLst>
            </p:cNvPr>
            <p:cNvSpPr/>
            <p:nvPr/>
          </p:nvSpPr>
          <p:spPr>
            <a:xfrm flipH="1">
              <a:off x="7087847" y="3752287"/>
              <a:ext cx="739465" cy="645631"/>
            </a:xfrm>
            <a:custGeom>
              <a:avLst/>
              <a:gdLst>
                <a:gd name="connsiteX0" fmla="*/ 674557 w 739466"/>
                <a:gd name="connsiteY0" fmla="*/ 645631 h 645631"/>
                <a:gd name="connsiteX1" fmla="*/ 674557 w 739466"/>
                <a:gd name="connsiteY1" fmla="*/ 90995 h 645631"/>
                <a:gd name="connsiteX2" fmla="*/ 0 w 739466"/>
                <a:gd name="connsiteY2" fmla="*/ 1054 h 645631"/>
                <a:gd name="connsiteX3" fmla="*/ 0 w 739466"/>
                <a:gd name="connsiteY3" fmla="*/ 1054 h 645631"/>
              </a:gdLst>
              <a:ahLst/>
              <a:cxnLst>
                <a:cxn ang="0">
                  <a:pos x="connsiteX0" y="connsiteY0"/>
                </a:cxn>
                <a:cxn ang="0">
                  <a:pos x="connsiteX1" y="connsiteY1"/>
                </a:cxn>
                <a:cxn ang="0">
                  <a:pos x="connsiteX2" y="connsiteY2"/>
                </a:cxn>
                <a:cxn ang="0">
                  <a:pos x="connsiteX3" y="connsiteY3"/>
                </a:cxn>
              </a:cxnLst>
              <a:rect l="l" t="t" r="r" b="b"/>
              <a:pathLst>
                <a:path w="739466" h="645631">
                  <a:moveTo>
                    <a:pt x="674557" y="645631"/>
                  </a:moveTo>
                  <a:cubicBezTo>
                    <a:pt x="730770" y="422027"/>
                    <a:pt x="786983" y="198424"/>
                    <a:pt x="674557" y="90995"/>
                  </a:cubicBezTo>
                  <a:cubicBezTo>
                    <a:pt x="562131" y="-16434"/>
                    <a:pt x="0" y="1054"/>
                    <a:pt x="0" y="1054"/>
                  </a:cubicBezTo>
                  <a:lnTo>
                    <a:pt x="0" y="1054"/>
                  </a:lnTo>
                </a:path>
              </a:pathLst>
            </a:custGeom>
            <a:noFill/>
            <a:ln w="22225">
              <a:solidFill>
                <a:schemeClr val="tx2"/>
              </a:solidFill>
              <a:headEnd type="arrow"/>
              <a:tailEnd type="non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0E82430B-92F3-2F4E-B267-BFE4D2E82688}"/>
                </a:ext>
              </a:extLst>
            </p:cNvPr>
            <p:cNvSpPr txBox="1"/>
            <p:nvPr/>
          </p:nvSpPr>
          <p:spPr>
            <a:xfrm>
              <a:off x="7819647" y="3515456"/>
              <a:ext cx="792205" cy="461665"/>
            </a:xfrm>
            <a:prstGeom prst="rect">
              <a:avLst/>
            </a:prstGeom>
            <a:noFill/>
          </p:spPr>
          <p:txBody>
            <a:bodyPr wrap="none" rtlCol="0">
              <a:spAutoFit/>
            </a:bodyPr>
            <a:lstStyle/>
            <a:p>
              <a:r>
                <a:rPr lang="en-US" sz="2400" dirty="0">
                  <a:solidFill>
                    <a:schemeClr val="tx1">
                      <a:lumMod val="75000"/>
                      <a:lumOff val="25000"/>
                    </a:schemeClr>
                  </a:solidFill>
                </a:rPr>
                <a:t>Push</a:t>
              </a:r>
              <a:endParaRPr lang="en-IN" sz="2400" dirty="0">
                <a:solidFill>
                  <a:schemeClr val="tx1">
                    <a:lumMod val="75000"/>
                    <a:lumOff val="25000"/>
                  </a:schemeClr>
                </a:solidFill>
              </a:endParaRPr>
            </a:p>
          </p:txBody>
        </p:sp>
        <p:sp>
          <p:nvSpPr>
            <p:cNvPr id="31" name="TextBox 30">
              <a:extLst>
                <a:ext uri="{FF2B5EF4-FFF2-40B4-BE49-F238E27FC236}">
                  <a16:creationId xmlns:a16="http://schemas.microsoft.com/office/drawing/2014/main" id="{F236AF72-5755-7DE8-DF9F-B4442496453C}"/>
                </a:ext>
              </a:extLst>
            </p:cNvPr>
            <p:cNvSpPr txBox="1"/>
            <p:nvPr/>
          </p:nvSpPr>
          <p:spPr>
            <a:xfrm>
              <a:off x="5298661" y="3458446"/>
              <a:ext cx="660758" cy="461665"/>
            </a:xfrm>
            <a:prstGeom prst="rect">
              <a:avLst/>
            </a:prstGeom>
            <a:noFill/>
          </p:spPr>
          <p:txBody>
            <a:bodyPr wrap="none" rtlCol="0">
              <a:spAutoFit/>
            </a:bodyPr>
            <a:lstStyle/>
            <a:p>
              <a:r>
                <a:rPr lang="en-US" sz="2400" dirty="0">
                  <a:solidFill>
                    <a:schemeClr val="tx1">
                      <a:lumMod val="75000"/>
                      <a:lumOff val="25000"/>
                    </a:schemeClr>
                  </a:solidFill>
                </a:rPr>
                <a:t>Pop</a:t>
              </a:r>
              <a:endParaRPr lang="en-IN" sz="2400" dirty="0">
                <a:solidFill>
                  <a:schemeClr val="tx1">
                    <a:lumMod val="75000"/>
                    <a:lumOff val="25000"/>
                  </a:schemeClr>
                </a:solidFill>
              </a:endParaRPr>
            </a:p>
          </p:txBody>
        </p:sp>
      </p:grpSp>
      <p:grpSp>
        <p:nvGrpSpPr>
          <p:cNvPr id="21" name="Group 20">
            <a:extLst>
              <a:ext uri="{FF2B5EF4-FFF2-40B4-BE49-F238E27FC236}">
                <a16:creationId xmlns:a16="http://schemas.microsoft.com/office/drawing/2014/main" id="{9528E8FA-1B33-7EE2-9AB4-21B34732D44C}"/>
              </a:ext>
            </a:extLst>
          </p:cNvPr>
          <p:cNvGrpSpPr/>
          <p:nvPr/>
        </p:nvGrpSpPr>
        <p:grpSpPr>
          <a:xfrm>
            <a:off x="8288348" y="3473378"/>
            <a:ext cx="3586506" cy="1375905"/>
            <a:chOff x="8288348" y="2903758"/>
            <a:chExt cx="3586506" cy="1375905"/>
          </a:xfrm>
        </p:grpSpPr>
        <p:grpSp>
          <p:nvGrpSpPr>
            <p:cNvPr id="19" name="Group 18">
              <a:extLst>
                <a:ext uri="{FF2B5EF4-FFF2-40B4-BE49-F238E27FC236}">
                  <a16:creationId xmlns:a16="http://schemas.microsoft.com/office/drawing/2014/main" id="{B6EAE004-EBBD-D2C8-C1C7-711726BAEFBB}"/>
                </a:ext>
              </a:extLst>
            </p:cNvPr>
            <p:cNvGrpSpPr/>
            <p:nvPr/>
          </p:nvGrpSpPr>
          <p:grpSpPr>
            <a:xfrm>
              <a:off x="8872886" y="2903758"/>
              <a:ext cx="3001968" cy="1375905"/>
              <a:chOff x="8201823" y="4071751"/>
              <a:chExt cx="3900092" cy="1616950"/>
            </a:xfrm>
          </p:grpSpPr>
          <p:sp>
            <p:nvSpPr>
              <p:cNvPr id="2" name="Rectangle 1">
                <a:extLst>
                  <a:ext uri="{FF2B5EF4-FFF2-40B4-BE49-F238E27FC236}">
                    <a16:creationId xmlns:a16="http://schemas.microsoft.com/office/drawing/2014/main" id="{70F9EA96-6D53-2E0E-46EA-0EDB3DDEB8C0}"/>
                  </a:ext>
                </a:extLst>
              </p:cNvPr>
              <p:cNvSpPr/>
              <p:nvPr/>
            </p:nvSpPr>
            <p:spPr>
              <a:xfrm>
                <a:off x="9256402" y="4631244"/>
                <a:ext cx="239843" cy="1057457"/>
              </a:xfrm>
              <a:prstGeom prst="rect">
                <a:avLst/>
              </a:prstGeom>
              <a:solidFill>
                <a:srgbClr val="5FADE4"/>
              </a:solidFill>
              <a:ln>
                <a:solidFill>
                  <a:srgbClr val="5FAD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2736C41-79EB-A743-8245-6167B706B0C3}"/>
                  </a:ext>
                </a:extLst>
              </p:cNvPr>
              <p:cNvSpPr/>
              <p:nvPr/>
            </p:nvSpPr>
            <p:spPr>
              <a:xfrm>
                <a:off x="9571195" y="4631244"/>
                <a:ext cx="239843" cy="1057457"/>
              </a:xfrm>
              <a:prstGeom prst="rect">
                <a:avLst/>
              </a:prstGeom>
              <a:solidFill>
                <a:srgbClr val="5FADE4"/>
              </a:solidFill>
              <a:ln>
                <a:solidFill>
                  <a:srgbClr val="5FAD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192646F-0E9E-11DA-0D3E-1880F143E50B}"/>
                  </a:ext>
                </a:extLst>
              </p:cNvPr>
              <p:cNvSpPr/>
              <p:nvPr/>
            </p:nvSpPr>
            <p:spPr>
              <a:xfrm>
                <a:off x="9885988" y="4631244"/>
                <a:ext cx="239843" cy="1057457"/>
              </a:xfrm>
              <a:prstGeom prst="rect">
                <a:avLst/>
              </a:prstGeom>
              <a:solidFill>
                <a:srgbClr val="5FADE4"/>
              </a:solidFill>
              <a:ln>
                <a:solidFill>
                  <a:srgbClr val="5FAD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232D7083-E2C5-B7A3-B39F-9ED90EACEFA5}"/>
                  </a:ext>
                </a:extLst>
              </p:cNvPr>
              <p:cNvSpPr/>
              <p:nvPr/>
            </p:nvSpPr>
            <p:spPr>
              <a:xfrm>
                <a:off x="10200781" y="4631244"/>
                <a:ext cx="239843" cy="1057457"/>
              </a:xfrm>
              <a:prstGeom prst="rect">
                <a:avLst/>
              </a:prstGeom>
              <a:solidFill>
                <a:srgbClr val="5FADE4"/>
              </a:solidFill>
              <a:ln>
                <a:solidFill>
                  <a:srgbClr val="5FAD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029A57D9-C29F-1013-561D-AAC9B00E126D}"/>
                  </a:ext>
                </a:extLst>
              </p:cNvPr>
              <p:cNvSpPr/>
              <p:nvPr/>
            </p:nvSpPr>
            <p:spPr>
              <a:xfrm>
                <a:off x="10515574" y="4631244"/>
                <a:ext cx="239843" cy="1057457"/>
              </a:xfrm>
              <a:prstGeom prst="rect">
                <a:avLst/>
              </a:prstGeom>
              <a:solidFill>
                <a:srgbClr val="5FADE4"/>
              </a:solidFill>
              <a:ln>
                <a:solidFill>
                  <a:srgbClr val="5FAD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BE03E0BA-6B14-CF00-FFB1-5B019FF45727}"/>
                  </a:ext>
                </a:extLst>
              </p:cNvPr>
              <p:cNvSpPr/>
              <p:nvPr/>
            </p:nvSpPr>
            <p:spPr>
              <a:xfrm>
                <a:off x="8201823" y="4546229"/>
                <a:ext cx="1023171" cy="682543"/>
              </a:xfrm>
              <a:custGeom>
                <a:avLst/>
                <a:gdLst>
                  <a:gd name="connsiteX0" fmla="*/ 79742 w 1023171"/>
                  <a:gd name="connsiteY0" fmla="*/ 0 h 682543"/>
                  <a:gd name="connsiteX1" fmla="*/ 94257 w 1023171"/>
                  <a:gd name="connsiteY1" fmla="*/ 580571 h 682543"/>
                  <a:gd name="connsiteX2" fmla="*/ 1023171 w 1023171"/>
                  <a:gd name="connsiteY2" fmla="*/ 682171 h 682543"/>
                  <a:gd name="connsiteX3" fmla="*/ 1023171 w 1023171"/>
                  <a:gd name="connsiteY3" fmla="*/ 682171 h 682543"/>
                </a:gdLst>
                <a:ahLst/>
                <a:cxnLst>
                  <a:cxn ang="0">
                    <a:pos x="connsiteX0" y="connsiteY0"/>
                  </a:cxn>
                  <a:cxn ang="0">
                    <a:pos x="connsiteX1" y="connsiteY1"/>
                  </a:cxn>
                  <a:cxn ang="0">
                    <a:pos x="connsiteX2" y="connsiteY2"/>
                  </a:cxn>
                  <a:cxn ang="0">
                    <a:pos x="connsiteX3" y="connsiteY3"/>
                  </a:cxn>
                </a:cxnLst>
                <a:rect l="l" t="t" r="r" b="b"/>
                <a:pathLst>
                  <a:path w="1023171" h="682543">
                    <a:moveTo>
                      <a:pt x="79742" y="0"/>
                    </a:moveTo>
                    <a:cubicBezTo>
                      <a:pt x="8380" y="233438"/>
                      <a:pt x="-62981" y="466876"/>
                      <a:pt x="94257" y="580571"/>
                    </a:cubicBezTo>
                    <a:cubicBezTo>
                      <a:pt x="251495" y="694266"/>
                      <a:pt x="1023171" y="682171"/>
                      <a:pt x="1023171" y="682171"/>
                    </a:cubicBezTo>
                    <a:lnTo>
                      <a:pt x="1023171" y="682171"/>
                    </a:lnTo>
                  </a:path>
                </a:pathLst>
              </a:custGeom>
              <a:noFill/>
              <a:ln w="22225">
                <a:solidFill>
                  <a:schemeClr val="tx2"/>
                </a:solidFill>
                <a:head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reeform: Shape 26">
                <a:extLst>
                  <a:ext uri="{FF2B5EF4-FFF2-40B4-BE49-F238E27FC236}">
                    <a16:creationId xmlns:a16="http://schemas.microsoft.com/office/drawing/2014/main" id="{C6AA725A-CC20-FBB4-313A-A9A01489DE17}"/>
                  </a:ext>
                </a:extLst>
              </p:cNvPr>
              <p:cNvSpPr/>
              <p:nvPr/>
            </p:nvSpPr>
            <p:spPr>
              <a:xfrm>
                <a:off x="10748042" y="4546230"/>
                <a:ext cx="885372" cy="731974"/>
              </a:xfrm>
              <a:custGeom>
                <a:avLst/>
                <a:gdLst>
                  <a:gd name="connsiteX0" fmla="*/ 711200 w 747961"/>
                  <a:gd name="connsiteY0" fmla="*/ 0 h 557803"/>
                  <a:gd name="connsiteX1" fmla="*/ 667658 w 747961"/>
                  <a:gd name="connsiteY1" fmla="*/ 493486 h 557803"/>
                  <a:gd name="connsiteX2" fmla="*/ 0 w 747961"/>
                  <a:gd name="connsiteY2" fmla="*/ 537029 h 557803"/>
                </a:gdLst>
                <a:ahLst/>
                <a:cxnLst>
                  <a:cxn ang="0">
                    <a:pos x="connsiteX0" y="connsiteY0"/>
                  </a:cxn>
                  <a:cxn ang="0">
                    <a:pos x="connsiteX1" y="connsiteY1"/>
                  </a:cxn>
                  <a:cxn ang="0">
                    <a:pos x="connsiteX2" y="connsiteY2"/>
                  </a:cxn>
                </a:cxnLst>
                <a:rect l="l" t="t" r="r" b="b"/>
                <a:pathLst>
                  <a:path w="747961" h="557803">
                    <a:moveTo>
                      <a:pt x="711200" y="0"/>
                    </a:moveTo>
                    <a:cubicBezTo>
                      <a:pt x="748695" y="201990"/>
                      <a:pt x="786191" y="403981"/>
                      <a:pt x="667658" y="493486"/>
                    </a:cubicBezTo>
                    <a:cubicBezTo>
                      <a:pt x="549125" y="582991"/>
                      <a:pt x="274562" y="560010"/>
                      <a:pt x="0" y="537029"/>
                    </a:cubicBezTo>
                  </a:path>
                </a:pathLst>
              </a:custGeom>
              <a:noFill/>
              <a:ln w="22225">
                <a:solidFill>
                  <a:schemeClr val="tx2"/>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3D37843C-F57A-F9A9-E3C1-5B5BBE93B654}"/>
                  </a:ext>
                </a:extLst>
              </p:cNvPr>
              <p:cNvSpPr txBox="1"/>
              <p:nvPr/>
            </p:nvSpPr>
            <p:spPr>
              <a:xfrm>
                <a:off x="10875297" y="4071751"/>
                <a:ext cx="1226618" cy="461665"/>
              </a:xfrm>
              <a:prstGeom prst="rect">
                <a:avLst/>
              </a:prstGeom>
              <a:noFill/>
            </p:spPr>
            <p:txBody>
              <a:bodyPr wrap="none" rtlCol="0">
                <a:spAutoFit/>
              </a:bodyPr>
              <a:lstStyle/>
              <a:p>
                <a:r>
                  <a:rPr lang="en-US" sz="2400" dirty="0">
                    <a:solidFill>
                      <a:schemeClr val="tx1">
                        <a:lumMod val="75000"/>
                        <a:lumOff val="25000"/>
                      </a:schemeClr>
                    </a:solidFill>
                  </a:rPr>
                  <a:t>Enqueue</a:t>
                </a:r>
                <a:endParaRPr lang="en-IN" sz="2400" dirty="0">
                  <a:solidFill>
                    <a:schemeClr val="tx1">
                      <a:lumMod val="75000"/>
                      <a:lumOff val="25000"/>
                    </a:schemeClr>
                  </a:solidFill>
                </a:endParaRPr>
              </a:p>
            </p:txBody>
          </p:sp>
        </p:grpSp>
        <p:sp>
          <p:nvSpPr>
            <p:cNvPr id="33" name="TextBox 32">
              <a:extLst>
                <a:ext uri="{FF2B5EF4-FFF2-40B4-BE49-F238E27FC236}">
                  <a16:creationId xmlns:a16="http://schemas.microsoft.com/office/drawing/2014/main" id="{A9A4EA3C-AFF7-7ED4-236F-063CD4591FC7}"/>
                </a:ext>
              </a:extLst>
            </p:cNvPr>
            <p:cNvSpPr txBox="1"/>
            <p:nvPr/>
          </p:nvSpPr>
          <p:spPr>
            <a:xfrm>
              <a:off x="8288348" y="2928758"/>
              <a:ext cx="1245854" cy="461665"/>
            </a:xfrm>
            <a:prstGeom prst="rect">
              <a:avLst/>
            </a:prstGeom>
            <a:noFill/>
          </p:spPr>
          <p:txBody>
            <a:bodyPr wrap="none" rtlCol="0">
              <a:spAutoFit/>
            </a:bodyPr>
            <a:lstStyle/>
            <a:p>
              <a:r>
                <a:rPr lang="en-US" sz="2400" dirty="0">
                  <a:solidFill>
                    <a:schemeClr val="tx1">
                      <a:lumMod val="75000"/>
                      <a:lumOff val="25000"/>
                    </a:schemeClr>
                  </a:solidFill>
                </a:rPr>
                <a:t>Dequeue</a:t>
              </a:r>
              <a:endParaRPr lang="en-IN" sz="2400" dirty="0">
                <a:solidFill>
                  <a:schemeClr val="tx1">
                    <a:lumMod val="75000"/>
                    <a:lumOff val="25000"/>
                  </a:schemeClr>
                </a:solidFill>
              </a:endParaRPr>
            </a:p>
          </p:txBody>
        </p:sp>
      </p:grpSp>
    </p:spTree>
    <p:extLst>
      <p:ext uri="{BB962C8B-B14F-4D97-AF65-F5344CB8AC3E}">
        <p14:creationId xmlns:p14="http://schemas.microsoft.com/office/powerpoint/2010/main" val="243652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Application of Stack</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lnSpc>
                <a:spcPct val="110000"/>
              </a:lnSpc>
              <a:buClr>
                <a:srgbClr val="C00000"/>
              </a:buClr>
              <a:buFont typeface="Wingdings 3" panose="05040102010807070707" pitchFamily="18" charset="2"/>
              <a:buChar char="}"/>
            </a:pPr>
            <a:r>
              <a:rPr lang="en-US" dirty="0"/>
              <a:t>Recursion</a:t>
            </a:r>
          </a:p>
          <a:p>
            <a:pPr>
              <a:lnSpc>
                <a:spcPct val="110000"/>
              </a:lnSpc>
              <a:buClr>
                <a:srgbClr val="C00000"/>
              </a:buClr>
              <a:buFont typeface="Wingdings 3" panose="05040102010807070707" pitchFamily="18" charset="2"/>
              <a:buChar char="}"/>
            </a:pPr>
            <a:r>
              <a:rPr lang="en-US" dirty="0"/>
              <a:t>Expression Conversion (Infix to Postfix &amp; Prefix)</a:t>
            </a:r>
          </a:p>
          <a:p>
            <a:pPr>
              <a:lnSpc>
                <a:spcPct val="110000"/>
              </a:lnSpc>
              <a:buClr>
                <a:srgbClr val="C00000"/>
              </a:buClr>
              <a:buFont typeface="Wingdings 3" panose="05040102010807070707" pitchFamily="18" charset="2"/>
              <a:buChar char="}"/>
            </a:pPr>
            <a:r>
              <a:rPr lang="en-US" dirty="0"/>
              <a:t>Evaluation of the expressions</a:t>
            </a:r>
          </a:p>
          <a:p>
            <a:pPr>
              <a:lnSpc>
                <a:spcPct val="110000"/>
              </a:lnSpc>
              <a:buClr>
                <a:srgbClr val="C00000"/>
              </a:buClr>
              <a:buFont typeface="Wingdings 3" panose="05040102010807070707" pitchFamily="18" charset="2"/>
              <a:buChar char="}"/>
            </a:pPr>
            <a:r>
              <a:rPr lang="en-US" dirty="0"/>
              <a:t>Compiler for parsing the syntax of the expressions</a:t>
            </a:r>
          </a:p>
          <a:p>
            <a:pPr>
              <a:lnSpc>
                <a:spcPct val="110000"/>
              </a:lnSpc>
              <a:buClr>
                <a:srgbClr val="C00000"/>
              </a:buClr>
              <a:buFont typeface="Wingdings 3" panose="05040102010807070707" pitchFamily="18" charset="2"/>
              <a:buChar char="}"/>
            </a:pPr>
            <a:r>
              <a:rPr lang="en-US" dirty="0"/>
              <a:t>Keeping track of the function call</a:t>
            </a:r>
          </a:p>
          <a:p>
            <a:pPr>
              <a:lnSpc>
                <a:spcPct val="110000"/>
              </a:lnSpc>
              <a:buClr>
                <a:srgbClr val="C00000"/>
              </a:buClr>
              <a:buFont typeface="Wingdings 3" panose="05040102010807070707" pitchFamily="18" charset="2"/>
              <a:buChar char="}"/>
            </a:pPr>
            <a:r>
              <a:rPr lang="en-US"/>
              <a:t>String reverse</a:t>
            </a:r>
            <a:endParaRPr lang="en-US" dirty="0"/>
          </a:p>
        </p:txBody>
      </p:sp>
    </p:spTree>
    <p:extLst>
      <p:ext uri="{BB962C8B-B14F-4D97-AF65-F5344CB8AC3E}">
        <p14:creationId xmlns:p14="http://schemas.microsoft.com/office/powerpoint/2010/main" val="64789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49" y="1709738"/>
            <a:ext cx="10893985" cy="2852737"/>
          </a:xfrm>
        </p:spPr>
        <p:txBody>
          <a:bodyPr/>
          <a:lstStyle/>
          <a:p>
            <a:r>
              <a:rPr lang="en-US" dirty="0">
                <a:gradFill flip="none" rotWithShape="1">
                  <a:gsLst>
                    <a:gs pos="0">
                      <a:srgbClr val="88570A"/>
                    </a:gs>
                    <a:gs pos="53000">
                      <a:srgbClr val="E99718"/>
                    </a:gs>
                  </a:gsLst>
                  <a:lin ang="0" scaled="1"/>
                  <a:tileRect/>
                </a:gradFill>
              </a:rPr>
              <a:t>Stack Operations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Section-3</a:t>
            </a:r>
          </a:p>
        </p:txBody>
      </p:sp>
    </p:spTree>
    <p:extLst>
      <p:ext uri="{BB962C8B-B14F-4D97-AF65-F5344CB8AC3E}">
        <p14:creationId xmlns:p14="http://schemas.microsoft.com/office/powerpoint/2010/main" val="3766167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Stack Operations: Push</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Clr>
                <a:srgbClr val="C00000"/>
              </a:buClr>
              <a:buFont typeface="Wingdings 3" panose="05040102010807070707" pitchFamily="18" charset="2"/>
              <a:buChar char="}"/>
            </a:pPr>
            <a:r>
              <a:rPr lang="en-US" dirty="0"/>
              <a:t>In push operation, we can </a:t>
            </a:r>
            <a:r>
              <a:rPr lang="en-US" dirty="0">
                <a:solidFill>
                  <a:srgbClr val="1D6FA9"/>
                </a:solidFill>
              </a:rPr>
              <a:t>add</a:t>
            </a:r>
            <a:r>
              <a:rPr lang="en-US" dirty="0">
                <a:solidFill>
                  <a:srgbClr val="0070C0"/>
                </a:solidFill>
              </a:rPr>
              <a:t> </a:t>
            </a:r>
            <a:r>
              <a:rPr lang="en-US" dirty="0"/>
              <a:t>element to the</a:t>
            </a:r>
            <a:r>
              <a:rPr lang="en-US" dirty="0">
                <a:solidFill>
                  <a:srgbClr val="1D6FA9"/>
                </a:solidFill>
              </a:rPr>
              <a:t> top of the stack.</a:t>
            </a:r>
            <a:r>
              <a:rPr lang="en-US" b="1" dirty="0"/>
              <a:t> </a:t>
            </a:r>
          </a:p>
          <a:p>
            <a:pPr>
              <a:buClr>
                <a:srgbClr val="C00000"/>
              </a:buClr>
              <a:buFont typeface="Wingdings 3" panose="05040102010807070707" pitchFamily="18" charset="2"/>
              <a:buChar char="}"/>
            </a:pPr>
            <a:r>
              <a:rPr lang="en-US" dirty="0"/>
              <a:t>Before push operation, we must check the stack, </a:t>
            </a:r>
            <a:r>
              <a:rPr lang="en-US" dirty="0">
                <a:solidFill>
                  <a:srgbClr val="1D6FA9"/>
                </a:solidFill>
              </a:rPr>
              <a:t>it should not be full. </a:t>
            </a:r>
          </a:p>
          <a:p>
            <a:pPr>
              <a:buClr>
                <a:srgbClr val="C00000"/>
              </a:buClr>
              <a:buFont typeface="Wingdings 3" panose="05040102010807070707" pitchFamily="18" charset="2"/>
              <a:buChar char="}"/>
            </a:pPr>
            <a:r>
              <a:rPr lang="en-US" dirty="0"/>
              <a:t>If stack is </a:t>
            </a:r>
            <a:r>
              <a:rPr lang="en-US" dirty="0">
                <a:solidFill>
                  <a:srgbClr val="1D6FA9"/>
                </a:solidFill>
              </a:rPr>
              <a:t>already full </a:t>
            </a:r>
            <a:r>
              <a:rPr lang="en-US" dirty="0"/>
              <a:t>and we try to add an element then stack </a:t>
            </a:r>
            <a:r>
              <a:rPr lang="en-US" dirty="0">
                <a:solidFill>
                  <a:srgbClr val="1D6FA9"/>
                </a:solidFill>
              </a:rPr>
              <a:t>overflow error occurs.</a:t>
            </a:r>
            <a:r>
              <a:rPr lang="en-US" b="1" dirty="0">
                <a:solidFill>
                  <a:srgbClr val="1D6FA9"/>
                </a:solidFill>
              </a:rPr>
              <a:t> </a:t>
            </a:r>
          </a:p>
          <a:p>
            <a:pPr>
              <a:buClr>
                <a:srgbClr val="C00000"/>
              </a:buClr>
              <a:buFont typeface="Wingdings 3" panose="05040102010807070707" pitchFamily="18" charset="2"/>
              <a:buChar char="}"/>
            </a:pPr>
            <a:r>
              <a:rPr lang="en-US" dirty="0"/>
              <a:t>It is called </a:t>
            </a:r>
            <a:r>
              <a:rPr lang="en-US" b="1" dirty="0">
                <a:solidFill>
                  <a:srgbClr val="1D6FA9"/>
                </a:solidFill>
              </a:rPr>
              <a:t>‘Stack Overflow’</a:t>
            </a:r>
            <a:r>
              <a:rPr lang="en-US" b="1" dirty="0">
                <a:solidFill>
                  <a:srgbClr val="0070C0"/>
                </a:solidFill>
              </a:rPr>
              <a:t> </a:t>
            </a:r>
            <a:r>
              <a:rPr lang="en-US" dirty="0"/>
              <a:t>condition. </a:t>
            </a:r>
          </a:p>
          <a:p>
            <a:pPr marL="0" indent="0">
              <a:lnSpc>
                <a:spcPct val="100000"/>
              </a:lnSpc>
              <a:spcBef>
                <a:spcPts val="0"/>
              </a:spcBef>
              <a:buNone/>
            </a:pPr>
            <a:r>
              <a:rPr lang="en-US" b="1" dirty="0"/>
              <a:t>Algorithm : PUSH ( S, Top, X ) </a:t>
            </a:r>
          </a:p>
          <a:p>
            <a:pPr marL="0" indent="0">
              <a:lnSpc>
                <a:spcPts val="2500"/>
              </a:lnSpc>
              <a:spcBef>
                <a:spcPts val="600"/>
              </a:spcBef>
              <a:buNone/>
            </a:pPr>
            <a:r>
              <a:rPr lang="en-US" b="1" dirty="0"/>
              <a:t>Step 1:</a:t>
            </a:r>
            <a:r>
              <a:rPr lang="en-US" dirty="0"/>
              <a:t>[Check for stack overflow]</a:t>
            </a:r>
          </a:p>
          <a:p>
            <a:pPr marL="874800" lvl="2" indent="0">
              <a:lnSpc>
                <a:spcPts val="2500"/>
              </a:lnSpc>
              <a:spcBef>
                <a:spcPts val="0"/>
              </a:spcBef>
              <a:buNone/>
            </a:pPr>
            <a:r>
              <a:rPr lang="en-US" sz="2400" dirty="0">
                <a:solidFill>
                  <a:srgbClr val="1D6FA9"/>
                </a:solidFill>
              </a:rPr>
              <a:t>if</a:t>
            </a:r>
            <a:r>
              <a:rPr lang="en-US" sz="2400" dirty="0"/>
              <a:t>(</a:t>
            </a:r>
            <a:r>
              <a:rPr lang="en-US" sz="2400" dirty="0">
                <a:solidFill>
                  <a:srgbClr val="C00000"/>
                </a:solidFill>
              </a:rPr>
              <a:t>Top &gt;= N</a:t>
            </a:r>
            <a:r>
              <a:rPr lang="en-US" sz="2400" dirty="0"/>
              <a:t>)</a:t>
            </a:r>
            <a:r>
              <a:rPr lang="en-US" sz="2400" b="1" dirty="0">
                <a:solidFill>
                  <a:srgbClr val="1D6FA9"/>
                </a:solidFill>
              </a:rPr>
              <a:t> </a:t>
            </a:r>
            <a:r>
              <a:rPr lang="en-US" sz="2400" dirty="0"/>
              <a:t>then</a:t>
            </a:r>
          </a:p>
          <a:p>
            <a:pPr marL="1257300" lvl="3" indent="0">
              <a:lnSpc>
                <a:spcPts val="2500"/>
              </a:lnSpc>
              <a:spcBef>
                <a:spcPts val="0"/>
              </a:spcBef>
              <a:buNone/>
            </a:pPr>
            <a:r>
              <a:rPr lang="en-US" sz="2400" dirty="0"/>
              <a:t>write(“stack over flow”)</a:t>
            </a:r>
          </a:p>
          <a:p>
            <a:pPr marL="1257300" lvl="3" indent="0">
              <a:lnSpc>
                <a:spcPts val="2500"/>
              </a:lnSpc>
              <a:spcBef>
                <a:spcPts val="0"/>
              </a:spcBef>
              <a:buNone/>
            </a:pPr>
            <a:r>
              <a:rPr lang="en-US" sz="2400" dirty="0"/>
              <a:t>Exit </a:t>
            </a:r>
          </a:p>
          <a:p>
            <a:pPr marL="0" indent="0">
              <a:lnSpc>
                <a:spcPts val="2500"/>
              </a:lnSpc>
              <a:spcBef>
                <a:spcPts val="600"/>
              </a:spcBef>
              <a:buNone/>
            </a:pPr>
            <a:r>
              <a:rPr lang="en-US" b="1" dirty="0"/>
              <a:t>Step 2:</a:t>
            </a:r>
            <a:r>
              <a:rPr lang="en-US" dirty="0"/>
              <a:t>[Increment Top pointer by 1]</a:t>
            </a:r>
          </a:p>
          <a:p>
            <a:pPr marL="874800" lvl="2" indent="0">
              <a:lnSpc>
                <a:spcPts val="2500"/>
              </a:lnSpc>
              <a:spcBef>
                <a:spcPts val="0"/>
              </a:spcBef>
              <a:buNone/>
            </a:pPr>
            <a:r>
              <a:rPr lang="en-US" sz="2400" dirty="0">
                <a:solidFill>
                  <a:srgbClr val="1D6FA9"/>
                </a:solidFill>
              </a:rPr>
              <a:t>Top </a:t>
            </a:r>
            <a:r>
              <a:rPr lang="en-IN" sz="2400" dirty="0">
                <a:solidFill>
                  <a:srgbClr val="1D6FA9"/>
                </a:solidFill>
              </a:rPr>
              <a:t>←</a:t>
            </a:r>
            <a:r>
              <a:rPr lang="en-US" sz="2400" dirty="0">
                <a:solidFill>
                  <a:srgbClr val="1D6FA9"/>
                </a:solidFill>
              </a:rPr>
              <a:t> Top+1 </a:t>
            </a:r>
          </a:p>
          <a:p>
            <a:pPr marL="0" indent="0">
              <a:lnSpc>
                <a:spcPts val="2500"/>
              </a:lnSpc>
              <a:spcBef>
                <a:spcPts val="600"/>
              </a:spcBef>
              <a:buNone/>
            </a:pPr>
            <a:r>
              <a:rPr lang="en-US" b="1" dirty="0"/>
              <a:t>Step 3:</a:t>
            </a:r>
            <a:r>
              <a:rPr lang="en-US" dirty="0"/>
              <a:t>[Perform Insertion]</a:t>
            </a:r>
          </a:p>
          <a:p>
            <a:pPr marL="874800" lvl="2" indent="0">
              <a:lnSpc>
                <a:spcPts val="2500"/>
              </a:lnSpc>
              <a:spcBef>
                <a:spcPts val="0"/>
              </a:spcBef>
              <a:buNone/>
            </a:pPr>
            <a:r>
              <a:rPr lang="en-US" sz="2400" dirty="0">
                <a:solidFill>
                  <a:srgbClr val="C00000"/>
                </a:solidFill>
              </a:rPr>
              <a:t>S</a:t>
            </a:r>
            <a:r>
              <a:rPr lang="en-US" sz="2400" dirty="0"/>
              <a:t>[</a:t>
            </a:r>
            <a:r>
              <a:rPr lang="en-US" sz="2400" dirty="0">
                <a:solidFill>
                  <a:srgbClr val="1D6FA9"/>
                </a:solidFill>
              </a:rPr>
              <a:t>Top</a:t>
            </a:r>
            <a:r>
              <a:rPr lang="en-US" sz="2400" dirty="0"/>
              <a:t>] </a:t>
            </a:r>
            <a:r>
              <a:rPr lang="en-IN" sz="2400" dirty="0"/>
              <a:t>←</a:t>
            </a:r>
            <a:r>
              <a:rPr lang="en-US" sz="2400" dirty="0"/>
              <a:t> </a:t>
            </a:r>
            <a:r>
              <a:rPr lang="en-US" sz="2400" dirty="0">
                <a:solidFill>
                  <a:srgbClr val="C00000"/>
                </a:solidFill>
              </a:rPr>
              <a:t>X </a:t>
            </a:r>
          </a:p>
          <a:p>
            <a:pPr marL="0" indent="0">
              <a:lnSpc>
                <a:spcPts val="2500"/>
              </a:lnSpc>
              <a:spcBef>
                <a:spcPts val="600"/>
              </a:spcBef>
              <a:buNone/>
            </a:pPr>
            <a:r>
              <a:rPr lang="en-US" b="1" dirty="0"/>
              <a:t>Step 4:</a:t>
            </a:r>
            <a:r>
              <a:rPr lang="en-US" dirty="0"/>
              <a:t>[Finished]</a:t>
            </a:r>
          </a:p>
          <a:p>
            <a:pPr marL="874800" indent="0">
              <a:lnSpc>
                <a:spcPts val="2500"/>
              </a:lnSpc>
              <a:spcBef>
                <a:spcPts val="0"/>
              </a:spcBef>
              <a:buNone/>
            </a:pPr>
            <a:r>
              <a:rPr lang="en-US" dirty="0"/>
              <a:t>Exit</a:t>
            </a:r>
            <a:endParaRPr lang="en-IN" dirty="0"/>
          </a:p>
        </p:txBody>
      </p:sp>
      <p:sp>
        <p:nvSpPr>
          <p:cNvPr id="17" name="TextBox 16"/>
          <p:cNvSpPr txBox="1"/>
          <p:nvPr/>
        </p:nvSpPr>
        <p:spPr>
          <a:xfrm>
            <a:off x="2300358" y="3264808"/>
            <a:ext cx="730072" cy="369332"/>
          </a:xfrm>
          <a:prstGeom prst="rect">
            <a:avLst/>
          </a:prstGeom>
          <a:noFill/>
        </p:spPr>
        <p:txBody>
          <a:bodyPr wrap="none" rtlCol="0">
            <a:spAutoFit/>
          </a:bodyPr>
          <a:lstStyle/>
          <a:p>
            <a:r>
              <a:rPr lang="en-US" dirty="0"/>
              <a:t>Stack </a:t>
            </a:r>
          </a:p>
        </p:txBody>
      </p:sp>
      <p:sp>
        <p:nvSpPr>
          <p:cNvPr id="18" name="TextBox 17"/>
          <p:cNvSpPr txBox="1"/>
          <p:nvPr/>
        </p:nvSpPr>
        <p:spPr>
          <a:xfrm>
            <a:off x="2300358" y="3326693"/>
            <a:ext cx="1730667" cy="369332"/>
          </a:xfrm>
          <a:prstGeom prst="rect">
            <a:avLst/>
          </a:prstGeom>
          <a:noFill/>
        </p:spPr>
        <p:txBody>
          <a:bodyPr wrap="none" rtlCol="0">
            <a:spAutoFit/>
          </a:bodyPr>
          <a:lstStyle/>
          <a:p>
            <a:r>
              <a:rPr lang="en-US" dirty="0"/>
              <a:t>Top of the Stack </a:t>
            </a:r>
          </a:p>
        </p:txBody>
      </p:sp>
      <p:cxnSp>
        <p:nvCxnSpPr>
          <p:cNvPr id="19" name="Straight Arrow Connector 18"/>
          <p:cNvCxnSpPr/>
          <p:nvPr/>
        </p:nvCxnSpPr>
        <p:spPr>
          <a:xfrm rot="5400000" flipH="1" flipV="1">
            <a:off x="2931478" y="314002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2515376" y="3145085"/>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flipH="1" flipV="1">
            <a:off x="3450848" y="314002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p:cNvCxnSpPr>
          <p:nvPr/>
        </p:nvCxnSpPr>
        <p:spPr>
          <a:xfrm rot="5400000">
            <a:off x="7642298" y="4553238"/>
            <a:ext cx="1828006" cy="224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rot="5400000">
            <a:off x="8253344" y="4552444"/>
            <a:ext cx="1828006" cy="224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cxnSpLocks/>
          </p:cNvCxnSpPr>
          <p:nvPr/>
        </p:nvCxnSpPr>
        <p:spPr>
          <a:xfrm>
            <a:off x="8556627" y="5466773"/>
            <a:ext cx="609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556627" y="5011161"/>
            <a:ext cx="609600" cy="4572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12</a:t>
            </a:r>
          </a:p>
        </p:txBody>
      </p:sp>
      <p:sp>
        <p:nvSpPr>
          <p:cNvPr id="26" name="Rectangle 25"/>
          <p:cNvSpPr/>
          <p:nvPr/>
        </p:nvSpPr>
        <p:spPr>
          <a:xfrm>
            <a:off x="8556627" y="4553961"/>
            <a:ext cx="609600" cy="457200"/>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11</a:t>
            </a:r>
          </a:p>
        </p:txBody>
      </p:sp>
      <p:sp>
        <p:nvSpPr>
          <p:cNvPr id="27" name="Rectangle 26"/>
          <p:cNvSpPr/>
          <p:nvPr/>
        </p:nvSpPr>
        <p:spPr>
          <a:xfrm>
            <a:off x="8556627" y="4096761"/>
            <a:ext cx="609600" cy="4572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13</a:t>
            </a:r>
          </a:p>
        </p:txBody>
      </p:sp>
      <p:cxnSp>
        <p:nvCxnSpPr>
          <p:cNvPr id="28" name="Straight Arrow Connector 27"/>
          <p:cNvCxnSpPr>
            <a:cxnSpLocks/>
          </p:cNvCxnSpPr>
          <p:nvPr/>
        </p:nvCxnSpPr>
        <p:spPr>
          <a:xfrm>
            <a:off x="7947027" y="5771573"/>
            <a:ext cx="5334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427013" y="5544561"/>
            <a:ext cx="520014" cy="369332"/>
          </a:xfrm>
          <a:prstGeom prst="rect">
            <a:avLst/>
          </a:prstGeom>
          <a:noFill/>
        </p:spPr>
        <p:txBody>
          <a:bodyPr wrap="none" rtlCol="0">
            <a:spAutoFit/>
          </a:bodyPr>
          <a:lstStyle/>
          <a:p>
            <a:r>
              <a:rPr lang="en-US" dirty="0"/>
              <a:t>Top</a:t>
            </a:r>
          </a:p>
        </p:txBody>
      </p:sp>
      <p:sp>
        <p:nvSpPr>
          <p:cNvPr id="30" name="TextBox 29"/>
          <p:cNvSpPr txBox="1"/>
          <p:nvPr/>
        </p:nvSpPr>
        <p:spPr>
          <a:xfrm>
            <a:off x="8556627" y="5544561"/>
            <a:ext cx="372218" cy="369332"/>
          </a:xfrm>
          <a:prstGeom prst="rect">
            <a:avLst/>
          </a:prstGeom>
          <a:noFill/>
        </p:spPr>
        <p:txBody>
          <a:bodyPr wrap="none" rtlCol="0">
            <a:spAutoFit/>
          </a:bodyPr>
          <a:lstStyle/>
          <a:p>
            <a:r>
              <a:rPr lang="en-US" dirty="0"/>
              <a:t>-1</a:t>
            </a:r>
          </a:p>
        </p:txBody>
      </p:sp>
      <p:sp>
        <p:nvSpPr>
          <p:cNvPr id="31" name="TextBox 30"/>
          <p:cNvSpPr txBox="1"/>
          <p:nvPr/>
        </p:nvSpPr>
        <p:spPr>
          <a:xfrm>
            <a:off x="9242427" y="5087361"/>
            <a:ext cx="301686" cy="369332"/>
          </a:xfrm>
          <a:prstGeom prst="rect">
            <a:avLst/>
          </a:prstGeom>
          <a:noFill/>
        </p:spPr>
        <p:txBody>
          <a:bodyPr wrap="none" rtlCol="0">
            <a:spAutoFit/>
          </a:bodyPr>
          <a:lstStyle/>
          <a:p>
            <a:r>
              <a:rPr lang="en-US" dirty="0"/>
              <a:t>0</a:t>
            </a:r>
          </a:p>
        </p:txBody>
      </p:sp>
      <p:sp>
        <p:nvSpPr>
          <p:cNvPr id="32" name="TextBox 31"/>
          <p:cNvSpPr txBox="1"/>
          <p:nvPr/>
        </p:nvSpPr>
        <p:spPr>
          <a:xfrm>
            <a:off x="9242427" y="4630161"/>
            <a:ext cx="301686" cy="369332"/>
          </a:xfrm>
          <a:prstGeom prst="rect">
            <a:avLst/>
          </a:prstGeom>
          <a:noFill/>
        </p:spPr>
        <p:txBody>
          <a:bodyPr wrap="none" rtlCol="0">
            <a:spAutoFit/>
          </a:bodyPr>
          <a:lstStyle/>
          <a:p>
            <a:r>
              <a:rPr lang="en-US" dirty="0"/>
              <a:t>1</a:t>
            </a:r>
          </a:p>
        </p:txBody>
      </p:sp>
      <p:sp>
        <p:nvSpPr>
          <p:cNvPr id="33" name="TextBox 32"/>
          <p:cNvSpPr txBox="1"/>
          <p:nvPr/>
        </p:nvSpPr>
        <p:spPr>
          <a:xfrm>
            <a:off x="9242427" y="4172961"/>
            <a:ext cx="301686" cy="369332"/>
          </a:xfrm>
          <a:prstGeom prst="rect">
            <a:avLst/>
          </a:prstGeom>
          <a:noFill/>
        </p:spPr>
        <p:txBody>
          <a:bodyPr wrap="none" rtlCol="0">
            <a:spAutoFit/>
          </a:bodyPr>
          <a:lstStyle/>
          <a:p>
            <a:r>
              <a:rPr lang="en-US" dirty="0"/>
              <a:t>2</a:t>
            </a:r>
          </a:p>
        </p:txBody>
      </p:sp>
      <p:cxnSp>
        <p:nvCxnSpPr>
          <p:cNvPr id="34" name="Straight Arrow Connector 33"/>
          <p:cNvCxnSpPr>
            <a:cxnSpLocks/>
          </p:cNvCxnSpPr>
          <p:nvPr/>
        </p:nvCxnSpPr>
        <p:spPr>
          <a:xfrm>
            <a:off x="7947027" y="5239761"/>
            <a:ext cx="5334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427013" y="5012749"/>
            <a:ext cx="520014" cy="369332"/>
          </a:xfrm>
          <a:prstGeom prst="rect">
            <a:avLst/>
          </a:prstGeom>
          <a:noFill/>
        </p:spPr>
        <p:txBody>
          <a:bodyPr wrap="none" rtlCol="0">
            <a:spAutoFit/>
          </a:bodyPr>
          <a:lstStyle/>
          <a:p>
            <a:r>
              <a:rPr lang="en-US" dirty="0"/>
              <a:t>Top</a:t>
            </a:r>
          </a:p>
        </p:txBody>
      </p:sp>
      <p:cxnSp>
        <p:nvCxnSpPr>
          <p:cNvPr id="36" name="Straight Arrow Connector 35"/>
          <p:cNvCxnSpPr>
            <a:cxnSpLocks/>
          </p:cNvCxnSpPr>
          <p:nvPr/>
        </p:nvCxnSpPr>
        <p:spPr>
          <a:xfrm>
            <a:off x="7947027" y="4782561"/>
            <a:ext cx="5334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427013" y="4555549"/>
            <a:ext cx="520014" cy="369332"/>
          </a:xfrm>
          <a:prstGeom prst="rect">
            <a:avLst/>
          </a:prstGeom>
          <a:noFill/>
        </p:spPr>
        <p:txBody>
          <a:bodyPr wrap="none" rtlCol="0">
            <a:spAutoFit/>
          </a:bodyPr>
          <a:lstStyle/>
          <a:p>
            <a:r>
              <a:rPr lang="en-US" dirty="0"/>
              <a:t>Top</a:t>
            </a:r>
          </a:p>
        </p:txBody>
      </p:sp>
      <p:cxnSp>
        <p:nvCxnSpPr>
          <p:cNvPr id="38" name="Straight Arrow Connector 37"/>
          <p:cNvCxnSpPr>
            <a:cxnSpLocks/>
          </p:cNvCxnSpPr>
          <p:nvPr/>
        </p:nvCxnSpPr>
        <p:spPr>
          <a:xfrm>
            <a:off x="7947027" y="4325361"/>
            <a:ext cx="5334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427013" y="4098349"/>
            <a:ext cx="520014" cy="369332"/>
          </a:xfrm>
          <a:prstGeom prst="rect">
            <a:avLst/>
          </a:prstGeom>
          <a:noFill/>
        </p:spPr>
        <p:txBody>
          <a:bodyPr wrap="none" rtlCol="0">
            <a:spAutoFit/>
          </a:bodyPr>
          <a:lstStyle/>
          <a:p>
            <a:r>
              <a:rPr lang="en-US" dirty="0"/>
              <a:t>Top</a:t>
            </a:r>
          </a:p>
        </p:txBody>
      </p:sp>
      <p:sp>
        <p:nvSpPr>
          <p:cNvPr id="40" name="TextBox 39"/>
          <p:cNvSpPr txBox="1"/>
          <p:nvPr/>
        </p:nvSpPr>
        <p:spPr>
          <a:xfrm>
            <a:off x="2846024" y="3308462"/>
            <a:ext cx="1784463" cy="369332"/>
          </a:xfrm>
          <a:prstGeom prst="rect">
            <a:avLst/>
          </a:prstGeom>
          <a:noFill/>
        </p:spPr>
        <p:txBody>
          <a:bodyPr wrap="none" rtlCol="0">
            <a:spAutoFit/>
          </a:bodyPr>
          <a:lstStyle/>
          <a:p>
            <a:r>
              <a:rPr lang="en-US" dirty="0"/>
              <a:t>Value to be Insert</a:t>
            </a:r>
          </a:p>
        </p:txBody>
      </p:sp>
    </p:spTree>
    <p:extLst>
      <p:ext uri="{BB962C8B-B14F-4D97-AF65-F5344CB8AC3E}">
        <p14:creationId xmlns:p14="http://schemas.microsoft.com/office/powerpoint/2010/main" val="227065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499"/>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499"/>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18"/>
                                        </p:tgtEl>
                                      </p:cBhvr>
                                    </p:animEffect>
                                    <p:set>
                                      <p:cBhvr>
                                        <p:cTn id="45" dur="1" fill="hold">
                                          <p:stCondLst>
                                            <p:cond delay="499"/>
                                          </p:stCondLst>
                                        </p:cTn>
                                        <p:tgtEl>
                                          <p:spTgt spid="18"/>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19"/>
                                        </p:tgtEl>
                                      </p:cBhvr>
                                    </p:animEffect>
                                    <p:set>
                                      <p:cBhvr>
                                        <p:cTn id="48" dur="1" fill="hold">
                                          <p:stCondLst>
                                            <p:cond delay="499"/>
                                          </p:stCondLst>
                                        </p:cTn>
                                        <p:tgtEl>
                                          <p:spTgt spid="19"/>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499"/>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499"/>
                                          </p:stCondLst>
                                        </p:cTn>
                                        <p:tgtEl>
                                          <p:spTgt spid="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3">
                                            <p:txEl>
                                              <p:pRg st="5" end="5"/>
                                            </p:txEl>
                                          </p:spTgt>
                                        </p:tgtEl>
                                        <p:attrNameLst>
                                          <p:attrName>style.visibility</p:attrName>
                                        </p:attrNameLst>
                                      </p:cBhvr>
                                      <p:to>
                                        <p:strVal val="visible"/>
                                      </p:to>
                                    </p:set>
                                  </p:childTnLst>
                                </p:cTn>
                              </p:par>
                              <p:par>
                                <p:cTn id="57" presetID="10" presetClass="exit" presetSubtype="0" fill="hold" grpId="1" nodeType="withEffect">
                                  <p:stCondLst>
                                    <p:cond delay="0"/>
                                  </p:stCondLst>
                                  <p:childTnLst>
                                    <p:animEffect transition="out" filter="fade">
                                      <p:cBhvr>
                                        <p:cTn id="58" dur="500"/>
                                        <p:tgtEl>
                                          <p:spTgt spid="40"/>
                                        </p:tgtEl>
                                      </p:cBhvr>
                                    </p:animEffect>
                                    <p:set>
                                      <p:cBhvr>
                                        <p:cTn id="59" dur="1" fill="hold">
                                          <p:stCondLst>
                                            <p:cond delay="499"/>
                                          </p:stCondLst>
                                        </p:cTn>
                                        <p:tgtEl>
                                          <p:spTgt spid="40"/>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1"/>
                                        </p:tgtEl>
                                      </p:cBhvr>
                                    </p:animEffect>
                                    <p:set>
                                      <p:cBhvr>
                                        <p:cTn id="62" dur="1" fill="hold">
                                          <p:stCondLst>
                                            <p:cond delay="499"/>
                                          </p:stCondLst>
                                        </p:cTn>
                                        <p:tgtEl>
                                          <p:spTgt spid="2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3">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3">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3">
                                            <p:txEl>
                                              <p:pRg st="8" end="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0" presetClass="exit" presetSubtype="0" fill="hold" grpId="1" nodeType="clickEffect">
                                  <p:stCondLst>
                                    <p:cond delay="0"/>
                                  </p:stCondLst>
                                  <p:childTnLst>
                                    <p:animEffect transition="out" filter="fade">
                                      <p:cBhvr>
                                        <p:cTn id="118" dur="500"/>
                                        <p:tgtEl>
                                          <p:spTgt spid="29"/>
                                        </p:tgtEl>
                                      </p:cBhvr>
                                    </p:animEffect>
                                    <p:set>
                                      <p:cBhvr>
                                        <p:cTn id="119" dur="1" fill="hold">
                                          <p:stCondLst>
                                            <p:cond delay="499"/>
                                          </p:stCondLst>
                                        </p:cTn>
                                        <p:tgtEl>
                                          <p:spTgt spid="29"/>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28"/>
                                        </p:tgtEl>
                                      </p:cBhvr>
                                    </p:animEffect>
                                    <p:set>
                                      <p:cBhvr>
                                        <p:cTn id="122" dur="1" fill="hold">
                                          <p:stCondLst>
                                            <p:cond delay="499"/>
                                          </p:stCondLst>
                                        </p:cTn>
                                        <p:tgtEl>
                                          <p:spTgt spid="28"/>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30"/>
                                        </p:tgtEl>
                                      </p:cBhvr>
                                    </p:animEffect>
                                    <p:set>
                                      <p:cBhvr>
                                        <p:cTn id="125" dur="1" fill="hold">
                                          <p:stCondLst>
                                            <p:cond delay="499"/>
                                          </p:stCondLst>
                                        </p:cTn>
                                        <p:tgtEl>
                                          <p:spTgt spid="30"/>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35"/>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34"/>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31"/>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2" presetClass="entr" presetSubtype="1" fill="hold" grpId="0" nodeType="clickEffect">
                                  <p:stCondLst>
                                    <p:cond delay="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1000" fill="hold"/>
                                        <p:tgtEl>
                                          <p:spTgt spid="25"/>
                                        </p:tgtEl>
                                        <p:attrNameLst>
                                          <p:attrName>ppt_x</p:attrName>
                                        </p:attrNameLst>
                                      </p:cBhvr>
                                      <p:tavLst>
                                        <p:tav tm="0">
                                          <p:val>
                                            <p:strVal val="#ppt_x"/>
                                          </p:val>
                                        </p:tav>
                                        <p:tav tm="100000">
                                          <p:val>
                                            <p:strVal val="#ppt_x"/>
                                          </p:val>
                                        </p:tav>
                                      </p:tavLst>
                                    </p:anim>
                                    <p:anim calcmode="lin" valueType="num">
                                      <p:cBhvr additive="base">
                                        <p:cTn id="137" dur="10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10" presetClass="exit" presetSubtype="0" fill="hold" nodeType="clickEffect">
                                  <p:stCondLst>
                                    <p:cond delay="0"/>
                                  </p:stCondLst>
                                  <p:childTnLst>
                                    <p:animEffect transition="out" filter="fade">
                                      <p:cBhvr>
                                        <p:cTn id="141" dur="1000"/>
                                        <p:tgtEl>
                                          <p:spTgt spid="34"/>
                                        </p:tgtEl>
                                      </p:cBhvr>
                                    </p:animEffect>
                                    <p:set>
                                      <p:cBhvr>
                                        <p:cTn id="142" dur="1" fill="hold">
                                          <p:stCondLst>
                                            <p:cond delay="999"/>
                                          </p:stCondLst>
                                        </p:cTn>
                                        <p:tgtEl>
                                          <p:spTgt spid="34"/>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1000"/>
                                        <p:tgtEl>
                                          <p:spTgt spid="35"/>
                                        </p:tgtEl>
                                      </p:cBhvr>
                                    </p:animEffect>
                                    <p:set>
                                      <p:cBhvr>
                                        <p:cTn id="145" dur="1" fill="hold">
                                          <p:stCondLst>
                                            <p:cond delay="999"/>
                                          </p:stCondLst>
                                        </p:cTn>
                                        <p:tgtEl>
                                          <p:spTgt spid="35"/>
                                        </p:tgtEl>
                                        <p:attrNameLst>
                                          <p:attrName>style.visibility</p:attrName>
                                        </p:attrNameLst>
                                      </p:cBhvr>
                                      <p:to>
                                        <p:strVal val="hidden"/>
                                      </p:to>
                                    </p:set>
                                  </p:childTnLst>
                                </p:cTn>
                              </p:par>
                              <p:par>
                                <p:cTn id="146" presetID="1" presetClass="entr" presetSubtype="0" fill="hold" nodeType="withEffect">
                                  <p:stCondLst>
                                    <p:cond delay="0"/>
                                  </p:stCondLst>
                                  <p:childTnLst>
                                    <p:set>
                                      <p:cBhvr>
                                        <p:cTn id="147" dur="1" fill="hold">
                                          <p:stCondLst>
                                            <p:cond delay="999"/>
                                          </p:stCondLst>
                                        </p:cTn>
                                        <p:tgtEl>
                                          <p:spTgt spid="36"/>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999"/>
                                          </p:stCondLst>
                                        </p:cTn>
                                        <p:tgtEl>
                                          <p:spTgt spid="37"/>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999"/>
                                          </p:stCondLst>
                                        </p:cTn>
                                        <p:tgtEl>
                                          <p:spTgt spid="32"/>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 presetClass="entr" presetSubtype="1" fill="hold" grpId="0" nodeType="clickEffect">
                                  <p:stCondLst>
                                    <p:cond delay="0"/>
                                  </p:stCondLst>
                                  <p:childTnLst>
                                    <p:set>
                                      <p:cBhvr>
                                        <p:cTn id="155" dur="1" fill="hold">
                                          <p:stCondLst>
                                            <p:cond delay="0"/>
                                          </p:stCondLst>
                                        </p:cTn>
                                        <p:tgtEl>
                                          <p:spTgt spid="26"/>
                                        </p:tgtEl>
                                        <p:attrNameLst>
                                          <p:attrName>style.visibility</p:attrName>
                                        </p:attrNameLst>
                                      </p:cBhvr>
                                      <p:to>
                                        <p:strVal val="visible"/>
                                      </p:to>
                                    </p:set>
                                    <p:anim calcmode="lin" valueType="num">
                                      <p:cBhvr additive="base">
                                        <p:cTn id="156" dur="1000" fill="hold"/>
                                        <p:tgtEl>
                                          <p:spTgt spid="26"/>
                                        </p:tgtEl>
                                        <p:attrNameLst>
                                          <p:attrName>ppt_x</p:attrName>
                                        </p:attrNameLst>
                                      </p:cBhvr>
                                      <p:tavLst>
                                        <p:tav tm="0">
                                          <p:val>
                                            <p:strVal val="#ppt_x"/>
                                          </p:val>
                                        </p:tav>
                                        <p:tav tm="100000">
                                          <p:val>
                                            <p:strVal val="#ppt_x"/>
                                          </p:val>
                                        </p:tav>
                                      </p:tavLst>
                                    </p:anim>
                                    <p:anim calcmode="lin" valueType="num">
                                      <p:cBhvr additive="base">
                                        <p:cTn id="157" dur="10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10" presetClass="exit" presetSubtype="0" fill="hold" grpId="1" nodeType="clickEffect">
                                  <p:stCondLst>
                                    <p:cond delay="0"/>
                                  </p:stCondLst>
                                  <p:childTnLst>
                                    <p:animEffect transition="out" filter="fade">
                                      <p:cBhvr>
                                        <p:cTn id="161" dur="500"/>
                                        <p:tgtEl>
                                          <p:spTgt spid="37"/>
                                        </p:tgtEl>
                                      </p:cBhvr>
                                    </p:animEffect>
                                    <p:set>
                                      <p:cBhvr>
                                        <p:cTn id="162" dur="1" fill="hold">
                                          <p:stCondLst>
                                            <p:cond delay="499"/>
                                          </p:stCondLst>
                                        </p:cTn>
                                        <p:tgtEl>
                                          <p:spTgt spid="37"/>
                                        </p:tgtEl>
                                        <p:attrNameLst>
                                          <p:attrName>style.visibility</p:attrName>
                                        </p:attrNameLst>
                                      </p:cBhvr>
                                      <p:to>
                                        <p:strVal val="hidden"/>
                                      </p:to>
                                    </p:set>
                                  </p:childTnLst>
                                </p:cTn>
                              </p:par>
                              <p:par>
                                <p:cTn id="163" presetID="10" presetClass="exit" presetSubtype="0" fill="hold" nodeType="withEffect">
                                  <p:stCondLst>
                                    <p:cond delay="0"/>
                                  </p:stCondLst>
                                  <p:childTnLst>
                                    <p:animEffect transition="out" filter="fade">
                                      <p:cBhvr>
                                        <p:cTn id="164" dur="500"/>
                                        <p:tgtEl>
                                          <p:spTgt spid="36"/>
                                        </p:tgtEl>
                                      </p:cBhvr>
                                    </p:animEffect>
                                    <p:set>
                                      <p:cBhvr>
                                        <p:cTn id="165" dur="1" fill="hold">
                                          <p:stCondLst>
                                            <p:cond delay="499"/>
                                          </p:stCondLst>
                                        </p:cTn>
                                        <p:tgtEl>
                                          <p:spTgt spid="36"/>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499"/>
                                          </p:stCondLst>
                                        </p:cTn>
                                        <p:tgtEl>
                                          <p:spTgt spid="39"/>
                                        </p:tgtEl>
                                        <p:attrNameLst>
                                          <p:attrName>style.visibility</p:attrName>
                                        </p:attrNameLst>
                                      </p:cBhvr>
                                      <p:to>
                                        <p:strVal val="visible"/>
                                      </p:to>
                                    </p:set>
                                  </p:childTnLst>
                                </p:cTn>
                              </p:par>
                              <p:par>
                                <p:cTn id="168" presetID="1" presetClass="entr" presetSubtype="0" fill="hold" nodeType="withEffect">
                                  <p:stCondLst>
                                    <p:cond delay="0"/>
                                  </p:stCondLst>
                                  <p:childTnLst>
                                    <p:set>
                                      <p:cBhvr>
                                        <p:cTn id="169" dur="1" fill="hold">
                                          <p:stCondLst>
                                            <p:cond delay="499"/>
                                          </p:stCondLst>
                                        </p:cTn>
                                        <p:tgtEl>
                                          <p:spTgt spid="38"/>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499"/>
                                          </p:stCondLst>
                                        </p:cTn>
                                        <p:tgtEl>
                                          <p:spTgt spid="33"/>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2" presetClass="entr" presetSubtype="1" fill="hold" grpId="0" nodeType="clickEffect">
                                  <p:stCondLst>
                                    <p:cond delay="0"/>
                                  </p:stCondLst>
                                  <p:childTnLst>
                                    <p:set>
                                      <p:cBhvr>
                                        <p:cTn id="175" dur="1" fill="hold">
                                          <p:stCondLst>
                                            <p:cond delay="0"/>
                                          </p:stCondLst>
                                        </p:cTn>
                                        <p:tgtEl>
                                          <p:spTgt spid="27"/>
                                        </p:tgtEl>
                                        <p:attrNameLst>
                                          <p:attrName>style.visibility</p:attrName>
                                        </p:attrNameLst>
                                      </p:cBhvr>
                                      <p:to>
                                        <p:strVal val="visible"/>
                                      </p:to>
                                    </p:set>
                                    <p:anim calcmode="lin" valueType="num">
                                      <p:cBhvr additive="base">
                                        <p:cTn id="176" dur="1000" fill="hold"/>
                                        <p:tgtEl>
                                          <p:spTgt spid="27"/>
                                        </p:tgtEl>
                                        <p:attrNameLst>
                                          <p:attrName>ppt_x</p:attrName>
                                        </p:attrNameLst>
                                      </p:cBhvr>
                                      <p:tavLst>
                                        <p:tav tm="0">
                                          <p:val>
                                            <p:strVal val="#ppt_x"/>
                                          </p:val>
                                        </p:tav>
                                        <p:tav tm="100000">
                                          <p:val>
                                            <p:strVal val="#ppt_x"/>
                                          </p:val>
                                        </p:tav>
                                      </p:tavLst>
                                    </p:anim>
                                    <p:anim calcmode="lin" valueType="num">
                                      <p:cBhvr additive="base">
                                        <p:cTn id="177" dur="10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p:bldP spid="25" grpId="0" animBg="1"/>
      <p:bldP spid="26" grpId="0" animBg="1"/>
      <p:bldP spid="27" grpId="0" animBg="1"/>
      <p:bldP spid="29" grpId="0"/>
      <p:bldP spid="29" grpId="1"/>
      <p:bldP spid="30" grpId="0"/>
      <p:bldP spid="30" grpId="1"/>
      <p:bldP spid="31" grpId="0"/>
      <p:bldP spid="32" grpId="0"/>
      <p:bldP spid="33" grpId="0"/>
      <p:bldP spid="35" grpId="0"/>
      <p:bldP spid="35" grpId="1"/>
      <p:bldP spid="37" grpId="0"/>
      <p:bldP spid="37" grpId="1"/>
      <p:bldP spid="39" grpId="0"/>
      <p:bldP spid="40" grpId="0"/>
      <p:bldP spid="40"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Stack Operations: Push</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Clr>
                <a:srgbClr val="C00000"/>
              </a:buClr>
              <a:buFont typeface="Wingdings 3" panose="05040102010807070707" pitchFamily="18" charset="2"/>
              <a:buChar char="}"/>
            </a:pPr>
            <a:r>
              <a:rPr lang="en-US" b="1" dirty="0">
                <a:solidFill>
                  <a:srgbClr val="1D6FA9"/>
                </a:solidFill>
              </a:rPr>
              <a:t>Push</a:t>
            </a:r>
            <a:r>
              <a:rPr lang="en-US" b="1" dirty="0"/>
              <a:t> </a:t>
            </a:r>
            <a:r>
              <a:rPr lang="en-US" dirty="0"/>
              <a:t>function insert an element </a:t>
            </a:r>
            <a:r>
              <a:rPr lang="en-US" b="1" dirty="0">
                <a:solidFill>
                  <a:srgbClr val="C00000"/>
                </a:solidFill>
              </a:rPr>
              <a:t>X</a:t>
            </a:r>
            <a:r>
              <a:rPr lang="en-US" b="1" dirty="0">
                <a:solidFill>
                  <a:srgbClr val="1D6FA9"/>
                </a:solidFill>
              </a:rPr>
              <a:t> </a:t>
            </a:r>
            <a:r>
              <a:rPr lang="en-US" dirty="0">
                <a:solidFill>
                  <a:srgbClr val="1D6FA9"/>
                </a:solidFill>
              </a:rPr>
              <a:t>at the top of stack </a:t>
            </a:r>
            <a:r>
              <a:rPr lang="en-US" dirty="0"/>
              <a:t>which is represented by a </a:t>
            </a:r>
            <a:r>
              <a:rPr lang="en-US" dirty="0">
                <a:solidFill>
                  <a:srgbClr val="1D6FA9"/>
                </a:solidFill>
              </a:rPr>
              <a:t>vector </a:t>
            </a:r>
            <a:r>
              <a:rPr lang="en-US" b="1" dirty="0">
                <a:solidFill>
                  <a:srgbClr val="C00000"/>
                </a:solidFill>
              </a:rPr>
              <a:t>S</a:t>
            </a:r>
            <a:r>
              <a:rPr lang="en-US" dirty="0"/>
              <a:t> containing </a:t>
            </a:r>
            <a:r>
              <a:rPr lang="en-US" b="1" dirty="0">
                <a:solidFill>
                  <a:srgbClr val="C00000"/>
                </a:solidFill>
              </a:rPr>
              <a:t>N</a:t>
            </a:r>
            <a:r>
              <a:rPr lang="en-US" dirty="0"/>
              <a:t> elements with </a:t>
            </a:r>
            <a:r>
              <a:rPr lang="en-US" b="1" dirty="0">
                <a:solidFill>
                  <a:srgbClr val="1D6FA9"/>
                </a:solidFill>
              </a:rPr>
              <a:t>Top</a:t>
            </a:r>
            <a:r>
              <a:rPr lang="en-US" dirty="0"/>
              <a:t> pointer at top of element in the stack.</a:t>
            </a:r>
          </a:p>
          <a:p>
            <a:pPr>
              <a:buClr>
                <a:srgbClr val="C00000"/>
              </a:buClr>
              <a:buFont typeface="Wingdings 3" panose="05040102010807070707" pitchFamily="18" charset="2"/>
              <a:buChar char="}"/>
            </a:pPr>
            <a:r>
              <a:rPr lang="en-US" dirty="0"/>
              <a:t>The first step of algorithm checks for </a:t>
            </a:r>
            <a:r>
              <a:rPr lang="en-US" b="1" dirty="0">
                <a:solidFill>
                  <a:srgbClr val="1D6FA9"/>
                </a:solidFill>
              </a:rPr>
              <a:t>overflow condition</a:t>
            </a:r>
            <a:r>
              <a:rPr lang="en-US" dirty="0">
                <a:solidFill>
                  <a:srgbClr val="1D6FA9"/>
                </a:solidFill>
              </a:rPr>
              <a:t>.</a:t>
            </a:r>
          </a:p>
          <a:p>
            <a:pPr>
              <a:buClr>
                <a:srgbClr val="C00000"/>
              </a:buClr>
              <a:buFont typeface="Wingdings 3" panose="05040102010807070707" pitchFamily="18" charset="2"/>
              <a:buChar char="}"/>
            </a:pPr>
            <a:r>
              <a:rPr lang="en-US" dirty="0"/>
              <a:t>If stack is </a:t>
            </a:r>
            <a:r>
              <a:rPr lang="en-US" dirty="0">
                <a:solidFill>
                  <a:srgbClr val="C00000"/>
                </a:solidFill>
              </a:rPr>
              <a:t>full</a:t>
            </a:r>
            <a:r>
              <a:rPr lang="en-US" dirty="0"/>
              <a:t> means </a:t>
            </a:r>
            <a:r>
              <a:rPr lang="en-US" b="1" dirty="0">
                <a:solidFill>
                  <a:srgbClr val="1D6FA9"/>
                </a:solidFill>
              </a:rPr>
              <a:t>Top</a:t>
            </a:r>
            <a:r>
              <a:rPr lang="en-US" b="1" dirty="0"/>
              <a:t> </a:t>
            </a:r>
            <a:r>
              <a:rPr lang="en-US" dirty="0"/>
              <a:t>pointer value reach at size of stack then insertion cannot be performed. </a:t>
            </a:r>
          </a:p>
          <a:p>
            <a:pPr>
              <a:buClr>
                <a:srgbClr val="C00000"/>
              </a:buClr>
              <a:buFont typeface="Wingdings 3" panose="05040102010807070707" pitchFamily="18" charset="2"/>
              <a:buChar char="}"/>
            </a:pPr>
            <a:r>
              <a:rPr lang="en-US" dirty="0"/>
              <a:t>In second and third step, if stack is </a:t>
            </a:r>
            <a:r>
              <a:rPr lang="en-US" dirty="0">
                <a:solidFill>
                  <a:srgbClr val="C00000"/>
                </a:solidFill>
              </a:rPr>
              <a:t>not full </a:t>
            </a:r>
            <a:r>
              <a:rPr lang="en-US" b="1" dirty="0">
                <a:solidFill>
                  <a:srgbClr val="1D6FA9"/>
                </a:solidFill>
              </a:rPr>
              <a:t>Top</a:t>
            </a:r>
            <a:r>
              <a:rPr lang="en-US" b="1" dirty="0"/>
              <a:t> </a:t>
            </a:r>
            <a:r>
              <a:rPr lang="en-US" dirty="0"/>
              <a:t>pointer value </a:t>
            </a:r>
            <a:r>
              <a:rPr lang="en-US" dirty="0">
                <a:solidFill>
                  <a:srgbClr val="1D6FA9"/>
                </a:solidFill>
              </a:rPr>
              <a:t>increment by one </a:t>
            </a:r>
            <a:r>
              <a:rPr lang="en-US" dirty="0"/>
              <a:t>and insert a value at the </a:t>
            </a:r>
            <a:r>
              <a:rPr lang="en-US" b="1" dirty="0">
                <a:solidFill>
                  <a:srgbClr val="1D6FA9"/>
                </a:solidFill>
              </a:rPr>
              <a:t>Top</a:t>
            </a:r>
            <a:r>
              <a:rPr lang="en-US" dirty="0"/>
              <a:t>. </a:t>
            </a:r>
          </a:p>
        </p:txBody>
      </p:sp>
    </p:spTree>
    <p:extLst>
      <p:ext uri="{BB962C8B-B14F-4D97-AF65-F5344CB8AC3E}">
        <p14:creationId xmlns:p14="http://schemas.microsoft.com/office/powerpoint/2010/main" val="411462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Stack Operations: Pop</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Clr>
                <a:srgbClr val="C00000"/>
              </a:buClr>
              <a:buFont typeface="Wingdings 3" panose="05040102010807070707" pitchFamily="18" charset="2"/>
              <a:buChar char="}"/>
            </a:pPr>
            <a:r>
              <a:rPr lang="en-US" dirty="0"/>
              <a:t>In pop operation, we can </a:t>
            </a:r>
            <a:r>
              <a:rPr lang="en-US" dirty="0">
                <a:solidFill>
                  <a:srgbClr val="1D6FA9"/>
                </a:solidFill>
              </a:rPr>
              <a:t>remove</a:t>
            </a:r>
            <a:r>
              <a:rPr lang="en-US" b="1" dirty="0">
                <a:solidFill>
                  <a:srgbClr val="0070C0"/>
                </a:solidFill>
              </a:rPr>
              <a:t> </a:t>
            </a:r>
            <a:r>
              <a:rPr lang="en-US" dirty="0"/>
              <a:t>an element from </a:t>
            </a:r>
            <a:r>
              <a:rPr lang="en-US" dirty="0">
                <a:solidFill>
                  <a:srgbClr val="1D6FA9"/>
                </a:solidFill>
              </a:rPr>
              <a:t>top of the stack.</a:t>
            </a:r>
            <a:r>
              <a:rPr lang="en-US" b="1" dirty="0">
                <a:solidFill>
                  <a:srgbClr val="1D6FA9"/>
                </a:solidFill>
              </a:rPr>
              <a:t> </a:t>
            </a:r>
          </a:p>
          <a:p>
            <a:pPr>
              <a:buClr>
                <a:srgbClr val="C00000"/>
              </a:buClr>
              <a:buFont typeface="Wingdings 3" panose="05040102010807070707" pitchFamily="18" charset="2"/>
              <a:buChar char="}"/>
            </a:pPr>
            <a:r>
              <a:rPr lang="en-US" dirty="0"/>
              <a:t>Before pop operation, we must check </a:t>
            </a:r>
            <a:r>
              <a:rPr lang="en-US" dirty="0">
                <a:solidFill>
                  <a:srgbClr val="1D6FA9"/>
                </a:solidFill>
              </a:rPr>
              <a:t>the stack should not be empty. </a:t>
            </a:r>
          </a:p>
          <a:p>
            <a:pPr>
              <a:buClr>
                <a:srgbClr val="C00000"/>
              </a:buClr>
              <a:buFont typeface="Wingdings 3" panose="05040102010807070707" pitchFamily="18" charset="2"/>
              <a:buChar char="}"/>
            </a:pPr>
            <a:r>
              <a:rPr lang="en-US" dirty="0"/>
              <a:t>If stack is </a:t>
            </a:r>
            <a:r>
              <a:rPr lang="en-US" dirty="0">
                <a:solidFill>
                  <a:srgbClr val="1D6FA9"/>
                </a:solidFill>
              </a:rPr>
              <a:t>empty</a:t>
            </a:r>
            <a:r>
              <a:rPr lang="en-US" b="1" dirty="0"/>
              <a:t> </a:t>
            </a:r>
            <a:r>
              <a:rPr lang="en-US" dirty="0"/>
              <a:t>and we try to pop an element then a </a:t>
            </a:r>
            <a:r>
              <a:rPr lang="en-US" dirty="0">
                <a:solidFill>
                  <a:srgbClr val="1D6FA9"/>
                </a:solidFill>
              </a:rPr>
              <a:t>stack underflow error</a:t>
            </a:r>
            <a:r>
              <a:rPr lang="en-US" dirty="0">
                <a:solidFill>
                  <a:srgbClr val="0070C0"/>
                </a:solidFill>
              </a:rPr>
              <a:t> </a:t>
            </a:r>
            <a:r>
              <a:rPr lang="en-US" dirty="0"/>
              <a:t>occurs.</a:t>
            </a:r>
            <a:r>
              <a:rPr lang="en-US" b="1" dirty="0"/>
              <a:t> </a:t>
            </a:r>
          </a:p>
          <a:p>
            <a:pPr>
              <a:buClr>
                <a:srgbClr val="C00000"/>
              </a:buClr>
              <a:buFont typeface="Wingdings 3" panose="05040102010807070707" pitchFamily="18" charset="2"/>
              <a:buChar char="}"/>
            </a:pPr>
            <a:r>
              <a:rPr lang="en-US" dirty="0"/>
              <a:t>It is called </a:t>
            </a:r>
            <a:r>
              <a:rPr lang="en-US" b="1" dirty="0">
                <a:solidFill>
                  <a:srgbClr val="1D6FA9"/>
                </a:solidFill>
              </a:rPr>
              <a:t>‘Stack Underflow’</a:t>
            </a:r>
            <a:r>
              <a:rPr lang="en-US" b="1" dirty="0">
                <a:solidFill>
                  <a:srgbClr val="0070C0"/>
                </a:solidFill>
              </a:rPr>
              <a:t> </a:t>
            </a:r>
            <a:r>
              <a:rPr lang="en-US" dirty="0"/>
              <a:t>condition. </a:t>
            </a:r>
          </a:p>
          <a:p>
            <a:pPr marL="0" indent="0">
              <a:spcBef>
                <a:spcPts val="0"/>
              </a:spcBef>
              <a:buNone/>
            </a:pPr>
            <a:r>
              <a:rPr lang="en-US" sz="2200" b="1" dirty="0"/>
              <a:t>Algorithm : POP ( S, Top) </a:t>
            </a:r>
          </a:p>
          <a:p>
            <a:pPr marL="0" indent="0">
              <a:spcBef>
                <a:spcPts val="600"/>
              </a:spcBef>
              <a:buNone/>
            </a:pPr>
            <a:r>
              <a:rPr lang="en-US" sz="2200" b="1" dirty="0"/>
              <a:t>Step 1:</a:t>
            </a:r>
            <a:r>
              <a:rPr lang="en-US" sz="2200" dirty="0"/>
              <a:t>[Check for underflow or check whether the stack is empty]</a:t>
            </a:r>
          </a:p>
          <a:p>
            <a:pPr marL="799200" lvl="2" indent="0">
              <a:spcBef>
                <a:spcPts val="0"/>
              </a:spcBef>
              <a:buNone/>
            </a:pPr>
            <a:r>
              <a:rPr lang="en-US" sz="2200" dirty="0">
                <a:solidFill>
                  <a:srgbClr val="1D6FA9"/>
                </a:solidFill>
              </a:rPr>
              <a:t>if</a:t>
            </a:r>
            <a:r>
              <a:rPr lang="en-US" sz="2200" dirty="0"/>
              <a:t>(</a:t>
            </a:r>
            <a:r>
              <a:rPr lang="en-US" sz="2200" dirty="0">
                <a:solidFill>
                  <a:srgbClr val="C00000"/>
                </a:solidFill>
              </a:rPr>
              <a:t>Top = 0</a:t>
            </a:r>
            <a:r>
              <a:rPr lang="en-US" sz="2200" dirty="0"/>
              <a:t>) OR (</a:t>
            </a:r>
            <a:r>
              <a:rPr lang="en-US" sz="2200" dirty="0">
                <a:solidFill>
                  <a:srgbClr val="C00000"/>
                </a:solidFill>
              </a:rPr>
              <a:t>Top = -1</a:t>
            </a:r>
            <a:r>
              <a:rPr lang="en-US" sz="2200" dirty="0"/>
              <a:t>)</a:t>
            </a:r>
            <a:r>
              <a:rPr lang="en-US" sz="2200" dirty="0">
                <a:solidFill>
                  <a:srgbClr val="0070C0"/>
                </a:solidFill>
              </a:rPr>
              <a:t> </a:t>
            </a:r>
            <a:r>
              <a:rPr lang="en-US" sz="2200" dirty="0"/>
              <a:t>then</a:t>
            </a:r>
          </a:p>
          <a:p>
            <a:pPr marL="1256400" lvl="3" indent="0">
              <a:spcBef>
                <a:spcPts val="0"/>
              </a:spcBef>
              <a:buNone/>
            </a:pPr>
            <a:r>
              <a:rPr lang="en-US" sz="2200" dirty="0"/>
              <a:t>write(“Stack underflow”)</a:t>
            </a:r>
          </a:p>
          <a:p>
            <a:pPr marL="1256400" lvl="3" indent="0">
              <a:spcBef>
                <a:spcPts val="0"/>
              </a:spcBef>
              <a:buNone/>
            </a:pPr>
            <a:r>
              <a:rPr lang="en-US" sz="2200" dirty="0"/>
              <a:t>Exit </a:t>
            </a:r>
          </a:p>
          <a:p>
            <a:pPr marL="0" indent="0">
              <a:spcBef>
                <a:spcPts val="600"/>
              </a:spcBef>
              <a:buNone/>
            </a:pPr>
            <a:r>
              <a:rPr lang="en-US" sz="2200" b="1" dirty="0"/>
              <a:t>Step 2:</a:t>
            </a:r>
            <a:r>
              <a:rPr lang="en-US" sz="2200" dirty="0"/>
              <a:t>[Store Top element &amp; Decrement Top pointer by 1]</a:t>
            </a:r>
          </a:p>
          <a:p>
            <a:pPr marL="799200" lvl="2" indent="0">
              <a:spcBef>
                <a:spcPts val="0"/>
              </a:spcBef>
              <a:buNone/>
            </a:pPr>
            <a:r>
              <a:rPr lang="en-US" sz="2200" dirty="0">
                <a:solidFill>
                  <a:srgbClr val="C00000"/>
                </a:solidFill>
              </a:rPr>
              <a:t>value</a:t>
            </a:r>
            <a:r>
              <a:rPr lang="en-US" sz="2200" dirty="0"/>
              <a:t> </a:t>
            </a:r>
            <a:r>
              <a:rPr lang="en-IN" sz="2200" dirty="0"/>
              <a:t>←</a:t>
            </a:r>
            <a:r>
              <a:rPr lang="en-US" sz="2200" dirty="0"/>
              <a:t> </a:t>
            </a:r>
            <a:r>
              <a:rPr lang="en-US" sz="2200" dirty="0">
                <a:solidFill>
                  <a:srgbClr val="C00000"/>
                </a:solidFill>
              </a:rPr>
              <a:t>S</a:t>
            </a:r>
            <a:r>
              <a:rPr lang="en-US" sz="2200" dirty="0"/>
              <a:t>[</a:t>
            </a:r>
            <a:r>
              <a:rPr lang="en-US" sz="2200" dirty="0">
                <a:solidFill>
                  <a:srgbClr val="1D6FA9"/>
                </a:solidFill>
              </a:rPr>
              <a:t>Top</a:t>
            </a:r>
            <a:r>
              <a:rPr lang="en-US" sz="2200" dirty="0"/>
              <a:t>]</a:t>
            </a:r>
          </a:p>
          <a:p>
            <a:pPr marL="799200" lvl="2" indent="0">
              <a:spcBef>
                <a:spcPts val="0"/>
              </a:spcBef>
              <a:buNone/>
            </a:pPr>
            <a:r>
              <a:rPr lang="en-US" sz="2200" dirty="0">
                <a:solidFill>
                  <a:srgbClr val="1D6FA9"/>
                </a:solidFill>
              </a:rPr>
              <a:t>Top </a:t>
            </a:r>
            <a:r>
              <a:rPr lang="en-IN" sz="2200" dirty="0">
                <a:solidFill>
                  <a:srgbClr val="1D6FA9"/>
                </a:solidFill>
              </a:rPr>
              <a:t>←</a:t>
            </a:r>
            <a:r>
              <a:rPr lang="en-US" sz="2200" dirty="0">
                <a:solidFill>
                  <a:srgbClr val="1D6FA9"/>
                </a:solidFill>
              </a:rPr>
              <a:t> Top – 1 </a:t>
            </a:r>
          </a:p>
          <a:p>
            <a:pPr marL="0" indent="0">
              <a:spcBef>
                <a:spcPts val="600"/>
              </a:spcBef>
              <a:buNone/>
            </a:pPr>
            <a:r>
              <a:rPr lang="en-US" sz="2200" b="1" dirty="0"/>
              <a:t>Step 3:</a:t>
            </a:r>
            <a:r>
              <a:rPr lang="en-US" sz="2200" dirty="0"/>
              <a:t>[Display former top element of the stack]</a:t>
            </a:r>
          </a:p>
          <a:p>
            <a:pPr marL="799200" lvl="2" indent="0">
              <a:spcBef>
                <a:spcPts val="0"/>
              </a:spcBef>
              <a:buNone/>
            </a:pPr>
            <a:r>
              <a:rPr lang="en-US" sz="2200" dirty="0"/>
              <a:t>Write(</a:t>
            </a:r>
            <a:r>
              <a:rPr lang="en-US" sz="2200" dirty="0">
                <a:solidFill>
                  <a:srgbClr val="C00000"/>
                </a:solidFill>
              </a:rPr>
              <a:t>value</a:t>
            </a:r>
            <a:r>
              <a:rPr lang="en-US" sz="2200" dirty="0"/>
              <a:t>) </a:t>
            </a:r>
          </a:p>
          <a:p>
            <a:pPr marL="0" indent="0">
              <a:spcBef>
                <a:spcPts val="600"/>
              </a:spcBef>
              <a:buNone/>
            </a:pPr>
            <a:r>
              <a:rPr lang="en-US" sz="2200" b="1" dirty="0"/>
              <a:t>Step 4:</a:t>
            </a:r>
            <a:r>
              <a:rPr lang="en-US" sz="2200" dirty="0"/>
              <a:t>[Finished]</a:t>
            </a:r>
          </a:p>
          <a:p>
            <a:pPr marL="799200" lvl="2" indent="0">
              <a:spcBef>
                <a:spcPts val="0"/>
              </a:spcBef>
              <a:buNone/>
            </a:pPr>
            <a:r>
              <a:rPr lang="en-US" sz="2200" dirty="0"/>
              <a:t>Exit</a:t>
            </a:r>
            <a:endParaRPr lang="en-IN" sz="2200" dirty="0"/>
          </a:p>
        </p:txBody>
      </p:sp>
      <p:cxnSp>
        <p:nvCxnSpPr>
          <p:cNvPr id="41" name="Straight Connector 40"/>
          <p:cNvCxnSpPr/>
          <p:nvPr/>
        </p:nvCxnSpPr>
        <p:spPr>
          <a:xfrm rot="5400000">
            <a:off x="8806527" y="4324748"/>
            <a:ext cx="1828006" cy="224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9417573" y="4323954"/>
            <a:ext cx="1828006" cy="224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720856" y="5238283"/>
            <a:ext cx="609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9720856" y="4782671"/>
            <a:ext cx="609600" cy="4572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12</a:t>
            </a:r>
          </a:p>
        </p:txBody>
      </p:sp>
      <p:sp>
        <p:nvSpPr>
          <p:cNvPr id="45" name="Rectangle 44"/>
          <p:cNvSpPr/>
          <p:nvPr/>
        </p:nvSpPr>
        <p:spPr>
          <a:xfrm>
            <a:off x="9720856" y="4325471"/>
            <a:ext cx="609600" cy="457200"/>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11</a:t>
            </a:r>
          </a:p>
        </p:txBody>
      </p:sp>
      <p:sp>
        <p:nvSpPr>
          <p:cNvPr id="46" name="Rectangle 45"/>
          <p:cNvSpPr/>
          <p:nvPr/>
        </p:nvSpPr>
        <p:spPr>
          <a:xfrm>
            <a:off x="9720856" y="3868271"/>
            <a:ext cx="609600" cy="4572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13</a:t>
            </a:r>
          </a:p>
        </p:txBody>
      </p:sp>
      <p:cxnSp>
        <p:nvCxnSpPr>
          <p:cNvPr id="47" name="Straight Arrow Connector 46"/>
          <p:cNvCxnSpPr>
            <a:cxnSpLocks/>
          </p:cNvCxnSpPr>
          <p:nvPr/>
        </p:nvCxnSpPr>
        <p:spPr>
          <a:xfrm>
            <a:off x="9111256" y="5543083"/>
            <a:ext cx="5334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591242" y="5316071"/>
            <a:ext cx="520014" cy="369332"/>
          </a:xfrm>
          <a:prstGeom prst="rect">
            <a:avLst/>
          </a:prstGeom>
          <a:noFill/>
        </p:spPr>
        <p:txBody>
          <a:bodyPr wrap="none" rtlCol="0">
            <a:spAutoFit/>
          </a:bodyPr>
          <a:lstStyle/>
          <a:p>
            <a:r>
              <a:rPr lang="en-US" dirty="0"/>
              <a:t>Top</a:t>
            </a:r>
          </a:p>
        </p:txBody>
      </p:sp>
      <p:sp>
        <p:nvSpPr>
          <p:cNvPr id="49" name="TextBox 48"/>
          <p:cNvSpPr txBox="1"/>
          <p:nvPr/>
        </p:nvSpPr>
        <p:spPr>
          <a:xfrm>
            <a:off x="9720856" y="5316071"/>
            <a:ext cx="372218" cy="369332"/>
          </a:xfrm>
          <a:prstGeom prst="rect">
            <a:avLst/>
          </a:prstGeom>
          <a:noFill/>
        </p:spPr>
        <p:txBody>
          <a:bodyPr wrap="none" rtlCol="0">
            <a:spAutoFit/>
          </a:bodyPr>
          <a:lstStyle/>
          <a:p>
            <a:r>
              <a:rPr lang="en-US" dirty="0"/>
              <a:t>-1</a:t>
            </a:r>
          </a:p>
        </p:txBody>
      </p:sp>
      <p:sp>
        <p:nvSpPr>
          <p:cNvPr id="50" name="TextBox 49"/>
          <p:cNvSpPr txBox="1"/>
          <p:nvPr/>
        </p:nvSpPr>
        <p:spPr>
          <a:xfrm>
            <a:off x="10406656" y="4858871"/>
            <a:ext cx="301686" cy="369332"/>
          </a:xfrm>
          <a:prstGeom prst="rect">
            <a:avLst/>
          </a:prstGeom>
          <a:noFill/>
        </p:spPr>
        <p:txBody>
          <a:bodyPr wrap="none" rtlCol="0">
            <a:spAutoFit/>
          </a:bodyPr>
          <a:lstStyle/>
          <a:p>
            <a:r>
              <a:rPr lang="en-US" dirty="0"/>
              <a:t>0</a:t>
            </a:r>
          </a:p>
        </p:txBody>
      </p:sp>
      <p:sp>
        <p:nvSpPr>
          <p:cNvPr id="51" name="TextBox 50"/>
          <p:cNvSpPr txBox="1"/>
          <p:nvPr/>
        </p:nvSpPr>
        <p:spPr>
          <a:xfrm>
            <a:off x="10406656" y="4401671"/>
            <a:ext cx="301686" cy="369332"/>
          </a:xfrm>
          <a:prstGeom prst="rect">
            <a:avLst/>
          </a:prstGeom>
          <a:noFill/>
        </p:spPr>
        <p:txBody>
          <a:bodyPr wrap="none" rtlCol="0">
            <a:spAutoFit/>
          </a:bodyPr>
          <a:lstStyle/>
          <a:p>
            <a:r>
              <a:rPr lang="en-US" dirty="0"/>
              <a:t>1</a:t>
            </a:r>
          </a:p>
        </p:txBody>
      </p:sp>
      <p:sp>
        <p:nvSpPr>
          <p:cNvPr id="52" name="TextBox 51"/>
          <p:cNvSpPr txBox="1"/>
          <p:nvPr/>
        </p:nvSpPr>
        <p:spPr>
          <a:xfrm>
            <a:off x="10406656" y="3944471"/>
            <a:ext cx="301686" cy="369332"/>
          </a:xfrm>
          <a:prstGeom prst="rect">
            <a:avLst/>
          </a:prstGeom>
          <a:noFill/>
        </p:spPr>
        <p:txBody>
          <a:bodyPr wrap="none" rtlCol="0">
            <a:spAutoFit/>
          </a:bodyPr>
          <a:lstStyle/>
          <a:p>
            <a:r>
              <a:rPr lang="en-US" dirty="0"/>
              <a:t>2</a:t>
            </a:r>
          </a:p>
        </p:txBody>
      </p:sp>
      <p:cxnSp>
        <p:nvCxnSpPr>
          <p:cNvPr id="53" name="Straight Arrow Connector 52"/>
          <p:cNvCxnSpPr>
            <a:cxnSpLocks/>
          </p:cNvCxnSpPr>
          <p:nvPr/>
        </p:nvCxnSpPr>
        <p:spPr>
          <a:xfrm>
            <a:off x="9111256" y="5011271"/>
            <a:ext cx="5334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591242" y="4784259"/>
            <a:ext cx="520014" cy="369332"/>
          </a:xfrm>
          <a:prstGeom prst="rect">
            <a:avLst/>
          </a:prstGeom>
          <a:noFill/>
        </p:spPr>
        <p:txBody>
          <a:bodyPr wrap="none" rtlCol="0">
            <a:spAutoFit/>
          </a:bodyPr>
          <a:lstStyle/>
          <a:p>
            <a:r>
              <a:rPr lang="en-US" dirty="0"/>
              <a:t>Top</a:t>
            </a:r>
          </a:p>
        </p:txBody>
      </p:sp>
      <p:cxnSp>
        <p:nvCxnSpPr>
          <p:cNvPr id="55" name="Straight Arrow Connector 54"/>
          <p:cNvCxnSpPr>
            <a:cxnSpLocks/>
          </p:cNvCxnSpPr>
          <p:nvPr/>
        </p:nvCxnSpPr>
        <p:spPr>
          <a:xfrm>
            <a:off x="9111256" y="4554071"/>
            <a:ext cx="5334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8591242" y="4327059"/>
            <a:ext cx="520014" cy="369332"/>
          </a:xfrm>
          <a:prstGeom prst="rect">
            <a:avLst/>
          </a:prstGeom>
          <a:noFill/>
        </p:spPr>
        <p:txBody>
          <a:bodyPr wrap="none" rtlCol="0">
            <a:spAutoFit/>
          </a:bodyPr>
          <a:lstStyle/>
          <a:p>
            <a:r>
              <a:rPr lang="en-US" dirty="0"/>
              <a:t>Top</a:t>
            </a:r>
          </a:p>
        </p:txBody>
      </p:sp>
      <p:cxnSp>
        <p:nvCxnSpPr>
          <p:cNvPr id="57" name="Straight Arrow Connector 56"/>
          <p:cNvCxnSpPr>
            <a:cxnSpLocks/>
          </p:cNvCxnSpPr>
          <p:nvPr/>
        </p:nvCxnSpPr>
        <p:spPr>
          <a:xfrm>
            <a:off x="9111256" y="4096871"/>
            <a:ext cx="5334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591242" y="3869859"/>
            <a:ext cx="520014" cy="369332"/>
          </a:xfrm>
          <a:prstGeom prst="rect">
            <a:avLst/>
          </a:prstGeom>
          <a:noFill/>
        </p:spPr>
        <p:txBody>
          <a:bodyPr wrap="none" rtlCol="0">
            <a:spAutoFit/>
          </a:bodyPr>
          <a:lstStyle/>
          <a:p>
            <a:r>
              <a:rPr lang="en-US" dirty="0"/>
              <a:t>Top</a:t>
            </a:r>
          </a:p>
        </p:txBody>
      </p:sp>
      <p:sp>
        <p:nvSpPr>
          <p:cNvPr id="59" name="TextBox 58"/>
          <p:cNvSpPr txBox="1"/>
          <p:nvPr/>
        </p:nvSpPr>
        <p:spPr>
          <a:xfrm>
            <a:off x="1937901" y="3277836"/>
            <a:ext cx="677173" cy="369332"/>
          </a:xfrm>
          <a:prstGeom prst="rect">
            <a:avLst/>
          </a:prstGeom>
          <a:noFill/>
        </p:spPr>
        <p:txBody>
          <a:bodyPr wrap="none" rtlCol="0">
            <a:spAutoFit/>
          </a:bodyPr>
          <a:lstStyle/>
          <a:p>
            <a:r>
              <a:rPr lang="en-US" dirty="0"/>
              <a:t>Stack</a:t>
            </a:r>
          </a:p>
        </p:txBody>
      </p:sp>
      <p:sp>
        <p:nvSpPr>
          <p:cNvPr id="60" name="TextBox 59"/>
          <p:cNvSpPr txBox="1"/>
          <p:nvPr/>
        </p:nvSpPr>
        <p:spPr>
          <a:xfrm>
            <a:off x="1966631" y="3277836"/>
            <a:ext cx="1677767" cy="369332"/>
          </a:xfrm>
          <a:prstGeom prst="rect">
            <a:avLst/>
          </a:prstGeom>
          <a:noFill/>
        </p:spPr>
        <p:txBody>
          <a:bodyPr wrap="none" rtlCol="0">
            <a:spAutoFit/>
          </a:bodyPr>
          <a:lstStyle/>
          <a:p>
            <a:r>
              <a:rPr lang="en-US" dirty="0"/>
              <a:t>Top of the Stack</a:t>
            </a:r>
          </a:p>
        </p:txBody>
      </p:sp>
      <p:cxnSp>
        <p:nvCxnSpPr>
          <p:cNvPr id="61" name="Straight Arrow Connector 60"/>
          <p:cNvCxnSpPr/>
          <p:nvPr/>
        </p:nvCxnSpPr>
        <p:spPr>
          <a:xfrm rot="5400000" flipH="1" flipV="1">
            <a:off x="2127607" y="3073095"/>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flipH="1" flipV="1">
            <a:off x="2538925" y="3086542"/>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10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999"/>
                                          </p:stCondLst>
                                        </p:cTn>
                                        <p:tgtEl>
                                          <p:spTgt spid="6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999"/>
                                          </p:stCondLst>
                                        </p:cTn>
                                        <p:tgtEl>
                                          <p:spTgt spid="62"/>
                                        </p:tgtEl>
                                        <p:attrNameLst>
                                          <p:attrName>style.visibility</p:attrName>
                                        </p:attrNameLst>
                                      </p:cBhvr>
                                      <p:to>
                                        <p:strVal val="visible"/>
                                      </p:to>
                                    </p:set>
                                  </p:childTnLst>
                                </p:cTn>
                              </p:par>
                              <p:par>
                                <p:cTn id="35" presetID="10" presetClass="exit" presetSubtype="0" fill="hold" grpId="1" nodeType="withEffect">
                                  <p:stCondLst>
                                    <p:cond delay="0"/>
                                  </p:stCondLst>
                                  <p:childTnLst>
                                    <p:animEffect transition="out" filter="fade">
                                      <p:cBhvr>
                                        <p:cTn id="36" dur="1000"/>
                                        <p:tgtEl>
                                          <p:spTgt spid="59"/>
                                        </p:tgtEl>
                                      </p:cBhvr>
                                    </p:animEffect>
                                    <p:set>
                                      <p:cBhvr>
                                        <p:cTn id="37" dur="1" fill="hold">
                                          <p:stCondLst>
                                            <p:cond delay="999"/>
                                          </p:stCondLst>
                                        </p:cTn>
                                        <p:tgtEl>
                                          <p:spTgt spid="59"/>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1000"/>
                                        <p:tgtEl>
                                          <p:spTgt spid="61"/>
                                        </p:tgtEl>
                                      </p:cBhvr>
                                    </p:animEffect>
                                    <p:set>
                                      <p:cBhvr>
                                        <p:cTn id="40" dur="1" fill="hold">
                                          <p:stCondLst>
                                            <p:cond delay="999"/>
                                          </p:stCondLst>
                                        </p:cTn>
                                        <p:tgtEl>
                                          <p:spTgt spid="6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1000"/>
                                        <p:tgtEl>
                                          <p:spTgt spid="60"/>
                                        </p:tgtEl>
                                      </p:cBhvr>
                                    </p:animEffect>
                                    <p:set>
                                      <p:cBhvr>
                                        <p:cTn id="45" dur="1" fill="hold">
                                          <p:stCondLst>
                                            <p:cond delay="999"/>
                                          </p:stCondLst>
                                        </p:cTn>
                                        <p:tgtEl>
                                          <p:spTgt spid="60"/>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1000"/>
                                        <p:tgtEl>
                                          <p:spTgt spid="62"/>
                                        </p:tgtEl>
                                      </p:cBhvr>
                                    </p:animEffect>
                                    <p:set>
                                      <p:cBhvr>
                                        <p:cTn id="48" dur="1" fill="hold">
                                          <p:stCondLst>
                                            <p:cond delay="999"/>
                                          </p:stCondLst>
                                        </p:cTn>
                                        <p:tgtEl>
                                          <p:spTgt spid="62"/>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999"/>
                                          </p:stCondLst>
                                        </p:cTn>
                                        <p:tgtEl>
                                          <p:spTgt spid="3">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999"/>
                                          </p:stCondLst>
                                        </p:cTn>
                                        <p:tgtEl>
                                          <p:spTgt spid="3">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999"/>
                                          </p:stCondLst>
                                        </p:cTn>
                                        <p:tgtEl>
                                          <p:spTgt spid="3">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999"/>
                                          </p:stCondLst>
                                        </p:cTn>
                                        <p:tgtEl>
                                          <p:spTgt spid="3">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 presetClass="exit" presetSubtype="1" fill="hold" grpId="1" nodeType="clickEffect">
                                  <p:stCondLst>
                                    <p:cond delay="0"/>
                                  </p:stCondLst>
                                  <p:childTnLst>
                                    <p:anim calcmode="lin" valueType="num">
                                      <p:cBhvr additive="base">
                                        <p:cTn id="118" dur="1000"/>
                                        <p:tgtEl>
                                          <p:spTgt spid="46"/>
                                        </p:tgtEl>
                                        <p:attrNameLst>
                                          <p:attrName>ppt_x</p:attrName>
                                        </p:attrNameLst>
                                      </p:cBhvr>
                                      <p:tavLst>
                                        <p:tav tm="0">
                                          <p:val>
                                            <p:strVal val="ppt_x"/>
                                          </p:val>
                                        </p:tav>
                                        <p:tav tm="100000">
                                          <p:val>
                                            <p:strVal val="ppt_x"/>
                                          </p:val>
                                        </p:tav>
                                      </p:tavLst>
                                    </p:anim>
                                    <p:anim calcmode="lin" valueType="num">
                                      <p:cBhvr additive="base">
                                        <p:cTn id="119" dur="1000"/>
                                        <p:tgtEl>
                                          <p:spTgt spid="46"/>
                                        </p:tgtEl>
                                        <p:attrNameLst>
                                          <p:attrName>ppt_y</p:attrName>
                                        </p:attrNameLst>
                                      </p:cBhvr>
                                      <p:tavLst>
                                        <p:tav tm="0">
                                          <p:val>
                                            <p:strVal val="ppt_y"/>
                                          </p:val>
                                        </p:tav>
                                        <p:tav tm="100000">
                                          <p:val>
                                            <p:strVal val="0-ppt_h/2"/>
                                          </p:val>
                                        </p:tav>
                                      </p:tavLst>
                                    </p:anim>
                                    <p:set>
                                      <p:cBhvr>
                                        <p:cTn id="120" dur="1" fill="hold">
                                          <p:stCondLst>
                                            <p:cond delay="999"/>
                                          </p:stCondLst>
                                        </p:cTn>
                                        <p:tgtEl>
                                          <p:spTgt spid="46"/>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xit" presetSubtype="0" fill="hold" grpId="1" nodeType="clickEffect">
                                  <p:stCondLst>
                                    <p:cond delay="0"/>
                                  </p:stCondLst>
                                  <p:childTnLst>
                                    <p:animEffect transition="out" filter="fade">
                                      <p:cBhvr>
                                        <p:cTn id="124" dur="500"/>
                                        <p:tgtEl>
                                          <p:spTgt spid="58"/>
                                        </p:tgtEl>
                                      </p:cBhvr>
                                    </p:animEffect>
                                    <p:set>
                                      <p:cBhvr>
                                        <p:cTn id="125" dur="1" fill="hold">
                                          <p:stCondLst>
                                            <p:cond delay="499"/>
                                          </p:stCondLst>
                                        </p:cTn>
                                        <p:tgtEl>
                                          <p:spTgt spid="58"/>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57"/>
                                        </p:tgtEl>
                                      </p:cBhvr>
                                    </p:animEffect>
                                    <p:set>
                                      <p:cBhvr>
                                        <p:cTn id="128" dur="1" fill="hold">
                                          <p:stCondLst>
                                            <p:cond delay="499"/>
                                          </p:stCondLst>
                                        </p:cTn>
                                        <p:tgtEl>
                                          <p:spTgt spid="57"/>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52"/>
                                        </p:tgtEl>
                                      </p:cBhvr>
                                    </p:animEffect>
                                    <p:set>
                                      <p:cBhvr>
                                        <p:cTn id="131" dur="1" fill="hold">
                                          <p:stCondLst>
                                            <p:cond delay="499"/>
                                          </p:stCondLst>
                                        </p:cTn>
                                        <p:tgtEl>
                                          <p:spTgt spid="52"/>
                                        </p:tgtEl>
                                        <p:attrNameLst>
                                          <p:attrName>style.visibility</p:attrName>
                                        </p:attrNameLst>
                                      </p:cBhvr>
                                      <p:to>
                                        <p:strVal val="hidden"/>
                                      </p:to>
                                    </p:set>
                                  </p:childTnLst>
                                </p:cTn>
                              </p:par>
                              <p:par>
                                <p:cTn id="132" presetID="1" presetClass="entr" presetSubtype="0" fill="hold" grpId="0" nodeType="withEffect">
                                  <p:stCondLst>
                                    <p:cond delay="0"/>
                                  </p:stCondLst>
                                  <p:childTnLst>
                                    <p:set>
                                      <p:cBhvr>
                                        <p:cTn id="133" dur="1" fill="hold">
                                          <p:stCondLst>
                                            <p:cond delay="499"/>
                                          </p:stCondLst>
                                        </p:cTn>
                                        <p:tgtEl>
                                          <p:spTgt spid="56"/>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499"/>
                                          </p:stCondLst>
                                        </p:cTn>
                                        <p:tgtEl>
                                          <p:spTgt spid="55"/>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2" presetClass="exit" presetSubtype="1" fill="hold" grpId="1" nodeType="clickEffect">
                                  <p:stCondLst>
                                    <p:cond delay="0"/>
                                  </p:stCondLst>
                                  <p:childTnLst>
                                    <p:anim calcmode="lin" valueType="num">
                                      <p:cBhvr additive="base">
                                        <p:cTn id="139" dur="1000"/>
                                        <p:tgtEl>
                                          <p:spTgt spid="45"/>
                                        </p:tgtEl>
                                        <p:attrNameLst>
                                          <p:attrName>ppt_x</p:attrName>
                                        </p:attrNameLst>
                                      </p:cBhvr>
                                      <p:tavLst>
                                        <p:tav tm="0">
                                          <p:val>
                                            <p:strVal val="ppt_x"/>
                                          </p:val>
                                        </p:tav>
                                        <p:tav tm="100000">
                                          <p:val>
                                            <p:strVal val="ppt_x"/>
                                          </p:val>
                                        </p:tav>
                                      </p:tavLst>
                                    </p:anim>
                                    <p:anim calcmode="lin" valueType="num">
                                      <p:cBhvr additive="base">
                                        <p:cTn id="140" dur="1000"/>
                                        <p:tgtEl>
                                          <p:spTgt spid="45"/>
                                        </p:tgtEl>
                                        <p:attrNameLst>
                                          <p:attrName>ppt_y</p:attrName>
                                        </p:attrNameLst>
                                      </p:cBhvr>
                                      <p:tavLst>
                                        <p:tav tm="0">
                                          <p:val>
                                            <p:strVal val="ppt_y"/>
                                          </p:val>
                                        </p:tav>
                                        <p:tav tm="100000">
                                          <p:val>
                                            <p:strVal val="0-ppt_h/2"/>
                                          </p:val>
                                        </p:tav>
                                      </p:tavLst>
                                    </p:anim>
                                    <p:set>
                                      <p:cBhvr>
                                        <p:cTn id="141" dur="1" fill="hold">
                                          <p:stCondLst>
                                            <p:cond delay="999"/>
                                          </p:stCondLst>
                                        </p:cTn>
                                        <p:tgtEl>
                                          <p:spTgt spid="45"/>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10" presetClass="exit" presetSubtype="0" fill="hold" grpId="1" nodeType="clickEffect">
                                  <p:stCondLst>
                                    <p:cond delay="0"/>
                                  </p:stCondLst>
                                  <p:childTnLst>
                                    <p:animEffect transition="out" filter="fade">
                                      <p:cBhvr>
                                        <p:cTn id="145" dur="500"/>
                                        <p:tgtEl>
                                          <p:spTgt spid="56"/>
                                        </p:tgtEl>
                                      </p:cBhvr>
                                    </p:animEffect>
                                    <p:set>
                                      <p:cBhvr>
                                        <p:cTn id="146" dur="1" fill="hold">
                                          <p:stCondLst>
                                            <p:cond delay="499"/>
                                          </p:stCondLst>
                                        </p:cTn>
                                        <p:tgtEl>
                                          <p:spTgt spid="56"/>
                                        </p:tgtEl>
                                        <p:attrNameLst>
                                          <p:attrName>style.visibility</p:attrName>
                                        </p:attrNameLst>
                                      </p:cBhvr>
                                      <p:to>
                                        <p:strVal val="hidden"/>
                                      </p:to>
                                    </p:set>
                                  </p:childTnLst>
                                </p:cTn>
                              </p:par>
                              <p:par>
                                <p:cTn id="147" presetID="10" presetClass="exit" presetSubtype="0" fill="hold" nodeType="withEffect">
                                  <p:stCondLst>
                                    <p:cond delay="0"/>
                                  </p:stCondLst>
                                  <p:childTnLst>
                                    <p:animEffect transition="out" filter="fade">
                                      <p:cBhvr>
                                        <p:cTn id="148" dur="500"/>
                                        <p:tgtEl>
                                          <p:spTgt spid="55"/>
                                        </p:tgtEl>
                                      </p:cBhvr>
                                    </p:animEffect>
                                    <p:set>
                                      <p:cBhvr>
                                        <p:cTn id="149" dur="1" fill="hold">
                                          <p:stCondLst>
                                            <p:cond delay="499"/>
                                          </p:stCondLst>
                                        </p:cTn>
                                        <p:tgtEl>
                                          <p:spTgt spid="55"/>
                                        </p:tgtEl>
                                        <p:attrNameLst>
                                          <p:attrName>style.visibility</p:attrName>
                                        </p:attrNameLst>
                                      </p:cBhvr>
                                      <p:to>
                                        <p:strVal val="hidden"/>
                                      </p:to>
                                    </p:set>
                                  </p:childTnLst>
                                </p:cTn>
                              </p:par>
                              <p:par>
                                <p:cTn id="150" presetID="10" presetClass="exit" presetSubtype="0" fill="hold" grpId="1" nodeType="withEffect">
                                  <p:stCondLst>
                                    <p:cond delay="0"/>
                                  </p:stCondLst>
                                  <p:childTnLst>
                                    <p:animEffect transition="out" filter="fade">
                                      <p:cBhvr>
                                        <p:cTn id="151" dur="500"/>
                                        <p:tgtEl>
                                          <p:spTgt spid="51"/>
                                        </p:tgtEl>
                                      </p:cBhvr>
                                    </p:animEffect>
                                    <p:set>
                                      <p:cBhvr>
                                        <p:cTn id="152" dur="1" fill="hold">
                                          <p:stCondLst>
                                            <p:cond delay="499"/>
                                          </p:stCondLst>
                                        </p:cTn>
                                        <p:tgtEl>
                                          <p:spTgt spid="51"/>
                                        </p:tgtEl>
                                        <p:attrNameLst>
                                          <p:attrName>style.visibility</p:attrName>
                                        </p:attrNameLst>
                                      </p:cBhvr>
                                      <p:to>
                                        <p:strVal val="hidden"/>
                                      </p:to>
                                    </p:set>
                                  </p:childTnLst>
                                </p:cTn>
                              </p:par>
                              <p:par>
                                <p:cTn id="153" presetID="1" presetClass="entr" presetSubtype="0" fill="hold" grpId="0" nodeType="withEffect">
                                  <p:stCondLst>
                                    <p:cond delay="0"/>
                                  </p:stCondLst>
                                  <p:childTnLst>
                                    <p:set>
                                      <p:cBhvr>
                                        <p:cTn id="154" dur="1" fill="hold">
                                          <p:stCondLst>
                                            <p:cond delay="499"/>
                                          </p:stCondLst>
                                        </p:cTn>
                                        <p:tgtEl>
                                          <p:spTgt spid="54"/>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499"/>
                                          </p:stCondLst>
                                        </p:cTn>
                                        <p:tgtEl>
                                          <p:spTgt spid="5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2" presetClass="exit" presetSubtype="1" fill="hold" grpId="1" nodeType="clickEffect">
                                  <p:stCondLst>
                                    <p:cond delay="0"/>
                                  </p:stCondLst>
                                  <p:childTnLst>
                                    <p:anim calcmode="lin" valueType="num">
                                      <p:cBhvr additive="base">
                                        <p:cTn id="160" dur="1000"/>
                                        <p:tgtEl>
                                          <p:spTgt spid="44"/>
                                        </p:tgtEl>
                                        <p:attrNameLst>
                                          <p:attrName>ppt_x</p:attrName>
                                        </p:attrNameLst>
                                      </p:cBhvr>
                                      <p:tavLst>
                                        <p:tav tm="0">
                                          <p:val>
                                            <p:strVal val="ppt_x"/>
                                          </p:val>
                                        </p:tav>
                                        <p:tav tm="100000">
                                          <p:val>
                                            <p:strVal val="ppt_x"/>
                                          </p:val>
                                        </p:tav>
                                      </p:tavLst>
                                    </p:anim>
                                    <p:anim calcmode="lin" valueType="num">
                                      <p:cBhvr additive="base">
                                        <p:cTn id="161" dur="1000"/>
                                        <p:tgtEl>
                                          <p:spTgt spid="44"/>
                                        </p:tgtEl>
                                        <p:attrNameLst>
                                          <p:attrName>ppt_y</p:attrName>
                                        </p:attrNameLst>
                                      </p:cBhvr>
                                      <p:tavLst>
                                        <p:tav tm="0">
                                          <p:val>
                                            <p:strVal val="ppt_y"/>
                                          </p:val>
                                        </p:tav>
                                        <p:tav tm="100000">
                                          <p:val>
                                            <p:strVal val="0-ppt_h/2"/>
                                          </p:val>
                                        </p:tav>
                                      </p:tavLst>
                                    </p:anim>
                                    <p:set>
                                      <p:cBhvr>
                                        <p:cTn id="162" dur="1" fill="hold">
                                          <p:stCondLst>
                                            <p:cond delay="999"/>
                                          </p:stCondLst>
                                        </p:cTn>
                                        <p:tgtEl>
                                          <p:spTgt spid="44"/>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54"/>
                                        </p:tgtEl>
                                      </p:cBhvr>
                                    </p:animEffect>
                                    <p:set>
                                      <p:cBhvr>
                                        <p:cTn id="167" dur="1" fill="hold">
                                          <p:stCondLst>
                                            <p:cond delay="499"/>
                                          </p:stCondLst>
                                        </p:cTn>
                                        <p:tgtEl>
                                          <p:spTgt spid="54"/>
                                        </p:tgtEl>
                                        <p:attrNameLst>
                                          <p:attrName>style.visibility</p:attrName>
                                        </p:attrNameLst>
                                      </p:cBhvr>
                                      <p:to>
                                        <p:strVal val="hidden"/>
                                      </p:to>
                                    </p:set>
                                  </p:childTnLst>
                                </p:cTn>
                              </p:par>
                              <p:par>
                                <p:cTn id="168" presetID="10" presetClass="exit" presetSubtype="0" fill="hold" nodeType="withEffect">
                                  <p:stCondLst>
                                    <p:cond delay="0"/>
                                  </p:stCondLst>
                                  <p:childTnLst>
                                    <p:animEffect transition="out" filter="fade">
                                      <p:cBhvr>
                                        <p:cTn id="169" dur="500"/>
                                        <p:tgtEl>
                                          <p:spTgt spid="53"/>
                                        </p:tgtEl>
                                      </p:cBhvr>
                                    </p:animEffect>
                                    <p:set>
                                      <p:cBhvr>
                                        <p:cTn id="170" dur="1" fill="hold">
                                          <p:stCondLst>
                                            <p:cond delay="499"/>
                                          </p:stCondLst>
                                        </p:cTn>
                                        <p:tgtEl>
                                          <p:spTgt spid="53"/>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50"/>
                                        </p:tgtEl>
                                      </p:cBhvr>
                                    </p:animEffect>
                                    <p:set>
                                      <p:cBhvr>
                                        <p:cTn id="173" dur="1" fill="hold">
                                          <p:stCondLst>
                                            <p:cond delay="499"/>
                                          </p:stCondLst>
                                        </p:cTn>
                                        <p:tgtEl>
                                          <p:spTgt spid="50"/>
                                        </p:tgtEl>
                                        <p:attrNameLst>
                                          <p:attrName>style.visibility</p:attrName>
                                        </p:attrNameLst>
                                      </p:cBhvr>
                                      <p:to>
                                        <p:strVal val="hidden"/>
                                      </p:to>
                                    </p:set>
                                  </p:childTnLst>
                                </p:cTn>
                              </p:par>
                              <p:par>
                                <p:cTn id="174" presetID="1" presetClass="entr" presetSubtype="0" fill="hold" grpId="0" nodeType="withEffect">
                                  <p:stCondLst>
                                    <p:cond delay="0"/>
                                  </p:stCondLst>
                                  <p:childTnLst>
                                    <p:set>
                                      <p:cBhvr>
                                        <p:cTn id="175" dur="1" fill="hold">
                                          <p:stCondLst>
                                            <p:cond delay="499"/>
                                          </p:stCondLst>
                                        </p:cTn>
                                        <p:tgtEl>
                                          <p:spTgt spid="48"/>
                                        </p:tgtEl>
                                        <p:attrNameLst>
                                          <p:attrName>style.visibility</p:attrName>
                                        </p:attrNameLst>
                                      </p:cBhvr>
                                      <p:to>
                                        <p:strVal val="visible"/>
                                      </p:to>
                                    </p:set>
                                  </p:childTnLst>
                                </p:cTn>
                              </p:par>
                              <p:par>
                                <p:cTn id="176" presetID="1" presetClass="entr" presetSubtype="0" fill="hold" nodeType="withEffect">
                                  <p:stCondLst>
                                    <p:cond delay="0"/>
                                  </p:stCondLst>
                                  <p:childTnLst>
                                    <p:set>
                                      <p:cBhvr>
                                        <p:cTn id="177" dur="1" fill="hold">
                                          <p:stCondLst>
                                            <p:cond delay="499"/>
                                          </p:stCondLst>
                                        </p:cTn>
                                        <p:tgtEl>
                                          <p:spTgt spid="47"/>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499"/>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5" grpId="1" animBg="1"/>
      <p:bldP spid="46" grpId="0" animBg="1"/>
      <p:bldP spid="46" grpId="1" animBg="1"/>
      <p:bldP spid="48" grpId="0"/>
      <p:bldP spid="49" grpId="0"/>
      <p:bldP spid="50" grpId="0"/>
      <p:bldP spid="50" grpId="1"/>
      <p:bldP spid="51" grpId="0"/>
      <p:bldP spid="51" grpId="1"/>
      <p:bldP spid="52" grpId="0"/>
      <p:bldP spid="52" grpId="1"/>
      <p:bldP spid="54" grpId="0"/>
      <p:bldP spid="54" grpId="1"/>
      <p:bldP spid="56" grpId="0"/>
      <p:bldP spid="56" grpId="1"/>
      <p:bldP spid="58" grpId="0"/>
      <p:bldP spid="58" grpId="1"/>
      <p:bldP spid="59" grpId="0"/>
      <p:bldP spid="59" grpId="1"/>
      <p:bldP spid="60" grpId="0"/>
      <p:bldP spid="6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Stack Operations: Pop</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Clr>
                <a:srgbClr val="C00000"/>
              </a:buClr>
              <a:buFont typeface="Wingdings 3" panose="05040102010807070707" pitchFamily="18" charset="2"/>
              <a:buChar char="}"/>
            </a:pPr>
            <a:r>
              <a:rPr lang="en-US" b="1" dirty="0">
                <a:solidFill>
                  <a:srgbClr val="1D6FA9"/>
                </a:solidFill>
              </a:rPr>
              <a:t>POP</a:t>
            </a:r>
            <a:r>
              <a:rPr lang="en-US" dirty="0"/>
              <a:t> function removes an element from the </a:t>
            </a:r>
            <a:r>
              <a:rPr lang="en-US" dirty="0">
                <a:solidFill>
                  <a:srgbClr val="1D6FA9"/>
                </a:solidFill>
              </a:rPr>
              <a:t>top of the stack</a:t>
            </a:r>
            <a:r>
              <a:rPr lang="en-US" dirty="0">
                <a:solidFill>
                  <a:srgbClr val="0070C0"/>
                </a:solidFill>
              </a:rPr>
              <a:t> </a:t>
            </a:r>
            <a:r>
              <a:rPr lang="en-US" dirty="0"/>
              <a:t>which is represented by a </a:t>
            </a:r>
            <a:r>
              <a:rPr lang="en-US" dirty="0">
                <a:solidFill>
                  <a:srgbClr val="1D6FA9"/>
                </a:solidFill>
              </a:rPr>
              <a:t>vector </a:t>
            </a:r>
            <a:r>
              <a:rPr lang="en-US" b="1" dirty="0">
                <a:solidFill>
                  <a:srgbClr val="C00000"/>
                </a:solidFill>
              </a:rPr>
              <a:t>S</a:t>
            </a:r>
            <a:r>
              <a:rPr lang="en-US" b="1" dirty="0">
                <a:solidFill>
                  <a:srgbClr val="1D6FA9"/>
                </a:solidFill>
              </a:rPr>
              <a:t> </a:t>
            </a:r>
            <a:r>
              <a:rPr lang="en-US" dirty="0"/>
              <a:t>containing </a:t>
            </a:r>
            <a:r>
              <a:rPr lang="en-US" b="1" dirty="0">
                <a:solidFill>
                  <a:srgbClr val="C00000"/>
                </a:solidFill>
              </a:rPr>
              <a:t>N</a:t>
            </a:r>
            <a:r>
              <a:rPr lang="en-US" dirty="0"/>
              <a:t> element with a </a:t>
            </a:r>
            <a:r>
              <a:rPr lang="en-US" b="1" dirty="0">
                <a:solidFill>
                  <a:srgbClr val="C00000"/>
                </a:solidFill>
              </a:rPr>
              <a:t>Top</a:t>
            </a:r>
            <a:r>
              <a:rPr lang="en-US" dirty="0">
                <a:solidFill>
                  <a:srgbClr val="0070C0"/>
                </a:solidFill>
              </a:rPr>
              <a:t> </a:t>
            </a:r>
            <a:r>
              <a:rPr lang="en-US" dirty="0"/>
              <a:t>pointer at top element in the stack.</a:t>
            </a:r>
          </a:p>
          <a:p>
            <a:pPr>
              <a:buClr>
                <a:srgbClr val="C00000"/>
              </a:buClr>
              <a:buFont typeface="Wingdings 3" panose="05040102010807070707" pitchFamily="18" charset="2"/>
              <a:buChar char="}"/>
            </a:pPr>
            <a:r>
              <a:rPr lang="en-US" dirty="0"/>
              <a:t>The first step of algorithm checks for an </a:t>
            </a:r>
            <a:r>
              <a:rPr lang="en-US" b="1" dirty="0">
                <a:solidFill>
                  <a:srgbClr val="1D6FA9"/>
                </a:solidFill>
              </a:rPr>
              <a:t>underflow condition</a:t>
            </a:r>
            <a:r>
              <a:rPr lang="en-US" dirty="0">
                <a:solidFill>
                  <a:srgbClr val="1D6FA9"/>
                </a:solidFill>
              </a:rPr>
              <a:t>.</a:t>
            </a:r>
            <a:r>
              <a:rPr lang="en-US" b="1" dirty="0">
                <a:solidFill>
                  <a:srgbClr val="1D6FA9"/>
                </a:solidFill>
              </a:rPr>
              <a:t> </a:t>
            </a:r>
          </a:p>
          <a:p>
            <a:pPr>
              <a:buClr>
                <a:srgbClr val="C00000"/>
              </a:buClr>
              <a:buFont typeface="Wingdings 3" panose="05040102010807070707" pitchFamily="18" charset="2"/>
              <a:buChar char="}"/>
            </a:pPr>
            <a:r>
              <a:rPr lang="en-US" dirty="0"/>
              <a:t>If stack is </a:t>
            </a:r>
            <a:r>
              <a:rPr lang="en-US" dirty="0">
                <a:solidFill>
                  <a:srgbClr val="C00000"/>
                </a:solidFill>
              </a:rPr>
              <a:t>empty</a:t>
            </a:r>
            <a:r>
              <a:rPr lang="en-US" b="1" dirty="0"/>
              <a:t> </a:t>
            </a:r>
            <a:r>
              <a:rPr lang="en-US" dirty="0"/>
              <a:t>means </a:t>
            </a:r>
            <a:r>
              <a:rPr lang="en-US" b="1" dirty="0">
                <a:solidFill>
                  <a:srgbClr val="1D6FA9"/>
                </a:solidFill>
              </a:rPr>
              <a:t>Top</a:t>
            </a:r>
            <a:r>
              <a:rPr lang="en-US" dirty="0">
                <a:solidFill>
                  <a:srgbClr val="0070C0"/>
                </a:solidFill>
              </a:rPr>
              <a:t> </a:t>
            </a:r>
            <a:r>
              <a:rPr lang="en-US" dirty="0"/>
              <a:t>pointer value is </a:t>
            </a:r>
            <a:r>
              <a:rPr lang="en-US" b="1" dirty="0">
                <a:solidFill>
                  <a:srgbClr val="1D6FA9"/>
                </a:solidFill>
              </a:rPr>
              <a:t>Zero</a:t>
            </a:r>
            <a:r>
              <a:rPr lang="en-US" dirty="0"/>
              <a:t>. So, we cannot pop the element. </a:t>
            </a:r>
          </a:p>
          <a:p>
            <a:pPr>
              <a:buClr>
                <a:srgbClr val="C00000"/>
              </a:buClr>
              <a:buFont typeface="Wingdings 3" panose="05040102010807070707" pitchFamily="18" charset="2"/>
              <a:buChar char="}"/>
            </a:pPr>
            <a:r>
              <a:rPr lang="en-US" dirty="0"/>
              <a:t>In second and third step, if stack is </a:t>
            </a:r>
            <a:r>
              <a:rPr lang="en-US" dirty="0">
                <a:solidFill>
                  <a:srgbClr val="C00000"/>
                </a:solidFill>
              </a:rPr>
              <a:t>not empty </a:t>
            </a:r>
            <a:r>
              <a:rPr lang="en-US" dirty="0"/>
              <a:t>then a </a:t>
            </a:r>
            <a:r>
              <a:rPr lang="en-US" dirty="0">
                <a:solidFill>
                  <a:srgbClr val="1D6FA9"/>
                </a:solidFill>
              </a:rPr>
              <a:t>top element value stored in a variable </a:t>
            </a:r>
            <a:r>
              <a:rPr lang="en-US" b="1" dirty="0">
                <a:solidFill>
                  <a:srgbClr val="C00000"/>
                </a:solidFill>
              </a:rPr>
              <a:t>value</a:t>
            </a:r>
            <a:r>
              <a:rPr lang="en-US" dirty="0">
                <a:solidFill>
                  <a:srgbClr val="0070C0"/>
                </a:solidFill>
              </a:rPr>
              <a:t> </a:t>
            </a:r>
            <a:r>
              <a:rPr lang="en-US" dirty="0"/>
              <a:t>&amp; </a:t>
            </a:r>
            <a:r>
              <a:rPr lang="en-US" dirty="0">
                <a:solidFill>
                  <a:srgbClr val="1D6FA9"/>
                </a:solidFill>
              </a:rPr>
              <a:t>decrement top pointer by one </a:t>
            </a:r>
            <a:r>
              <a:rPr lang="en-US" dirty="0"/>
              <a:t>and then returns at former top element of the stack.</a:t>
            </a:r>
          </a:p>
        </p:txBody>
      </p:sp>
    </p:spTree>
    <p:extLst>
      <p:ext uri="{BB962C8B-B14F-4D97-AF65-F5344CB8AC3E}">
        <p14:creationId xmlns:p14="http://schemas.microsoft.com/office/powerpoint/2010/main" val="361603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Stack Operations: Peep</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Clr>
                <a:srgbClr val="C00000"/>
              </a:buClr>
              <a:buFont typeface="Wingdings 3" panose="05040102010807070707" pitchFamily="18" charset="2"/>
              <a:buChar char="}"/>
            </a:pPr>
            <a:r>
              <a:rPr lang="en-US" dirty="0"/>
              <a:t>Peep operation </a:t>
            </a:r>
            <a:r>
              <a:rPr lang="en-US" dirty="0">
                <a:solidFill>
                  <a:srgbClr val="C00000"/>
                </a:solidFill>
              </a:rPr>
              <a:t>returns/displays</a:t>
            </a:r>
            <a:r>
              <a:rPr lang="en-US" dirty="0"/>
              <a:t> the value of the </a:t>
            </a:r>
            <a:r>
              <a:rPr lang="en-US" b="1" dirty="0" err="1">
                <a:solidFill>
                  <a:srgbClr val="C00000"/>
                </a:solidFill>
              </a:rPr>
              <a:t>i</a:t>
            </a:r>
            <a:r>
              <a:rPr lang="en-US" b="1" baseline="30000" dirty="0" err="1">
                <a:solidFill>
                  <a:srgbClr val="C00000"/>
                </a:solidFill>
              </a:rPr>
              <a:t>th</a:t>
            </a:r>
            <a:r>
              <a:rPr lang="en-US" b="1" dirty="0">
                <a:solidFill>
                  <a:srgbClr val="C00000"/>
                </a:solidFill>
              </a:rPr>
              <a:t> </a:t>
            </a:r>
            <a:r>
              <a:rPr lang="en-US" dirty="0"/>
              <a:t>element from the </a:t>
            </a:r>
            <a:r>
              <a:rPr lang="en-US" dirty="0">
                <a:solidFill>
                  <a:srgbClr val="C00000"/>
                </a:solidFill>
              </a:rPr>
              <a:t>TOP</a:t>
            </a:r>
            <a:r>
              <a:rPr lang="en-US" dirty="0"/>
              <a:t> of the stack.</a:t>
            </a:r>
          </a:p>
          <a:p>
            <a:pPr>
              <a:buClr>
                <a:srgbClr val="C00000"/>
              </a:buClr>
              <a:buFont typeface="Wingdings 3" panose="05040102010807070707" pitchFamily="18" charset="2"/>
              <a:buChar char="}"/>
            </a:pPr>
            <a:r>
              <a:rPr lang="en-US" dirty="0"/>
              <a:t>The element is </a:t>
            </a:r>
            <a:r>
              <a:rPr lang="en-US" dirty="0">
                <a:solidFill>
                  <a:srgbClr val="C00000"/>
                </a:solidFill>
              </a:rPr>
              <a:t>not deleted </a:t>
            </a:r>
            <a:r>
              <a:rPr lang="en-US" dirty="0"/>
              <a:t>by the Peep operation.</a:t>
            </a:r>
          </a:p>
          <a:p>
            <a:pPr>
              <a:buClr>
                <a:srgbClr val="C00000"/>
              </a:buClr>
              <a:buFont typeface="Wingdings 3" panose="05040102010807070707" pitchFamily="18" charset="2"/>
              <a:buChar char="}"/>
            </a:pPr>
            <a:r>
              <a:rPr lang="en-US" dirty="0"/>
              <a:t>Stack is represented by vector </a:t>
            </a:r>
            <a:r>
              <a:rPr lang="en-US" b="1" dirty="0">
                <a:solidFill>
                  <a:srgbClr val="C00000"/>
                </a:solidFill>
              </a:rPr>
              <a:t>S</a:t>
            </a:r>
            <a:r>
              <a:rPr lang="en-US" dirty="0"/>
              <a:t> containing </a:t>
            </a:r>
            <a:r>
              <a:rPr lang="en-US" b="1" dirty="0">
                <a:solidFill>
                  <a:srgbClr val="C00000"/>
                </a:solidFill>
              </a:rPr>
              <a:t>N</a:t>
            </a:r>
            <a:r>
              <a:rPr lang="en-US" dirty="0"/>
              <a:t> elements.</a:t>
            </a:r>
          </a:p>
          <a:p>
            <a:pPr>
              <a:buClr>
                <a:srgbClr val="C00000"/>
              </a:buClr>
              <a:buFont typeface="Wingdings 3" panose="05040102010807070707" pitchFamily="18" charset="2"/>
              <a:buChar char="}"/>
            </a:pPr>
            <a:r>
              <a:rPr lang="en-US" dirty="0"/>
              <a:t>Before Peep operation, we must check </a:t>
            </a:r>
            <a:r>
              <a:rPr lang="en-US" dirty="0">
                <a:solidFill>
                  <a:srgbClr val="1D6FA9"/>
                </a:solidFill>
              </a:rPr>
              <a:t>the stack should not be empty. </a:t>
            </a:r>
          </a:p>
          <a:p>
            <a:pPr marL="0" indent="0">
              <a:spcBef>
                <a:spcPts val="600"/>
              </a:spcBef>
              <a:buNone/>
            </a:pPr>
            <a:r>
              <a:rPr lang="en-US" sz="2200" b="1" dirty="0"/>
              <a:t>Algorithm: PEEP (S, Top, </a:t>
            </a:r>
            <a:r>
              <a:rPr lang="en-US" sz="2200" b="1" dirty="0" err="1"/>
              <a:t>i</a:t>
            </a:r>
            <a:r>
              <a:rPr lang="en-US" sz="2200" b="1" dirty="0"/>
              <a:t>) </a:t>
            </a:r>
          </a:p>
          <a:p>
            <a:pPr marL="0" indent="0">
              <a:spcBef>
                <a:spcPts val="0"/>
              </a:spcBef>
              <a:buNone/>
            </a:pPr>
            <a:r>
              <a:rPr lang="en-US" b="1" dirty="0"/>
              <a:t>Step 1:</a:t>
            </a:r>
            <a:r>
              <a:rPr lang="en-US" dirty="0"/>
              <a:t>[Check stack is empty or not]</a:t>
            </a:r>
          </a:p>
          <a:p>
            <a:pPr marL="876300" lvl="2" indent="0">
              <a:spcBef>
                <a:spcPts val="0"/>
              </a:spcBef>
              <a:buNone/>
            </a:pPr>
            <a:r>
              <a:rPr lang="en-US" sz="2400" dirty="0">
                <a:solidFill>
                  <a:srgbClr val="1D6FA9"/>
                </a:solidFill>
              </a:rPr>
              <a:t>if</a:t>
            </a:r>
            <a:r>
              <a:rPr lang="en-US" sz="2400" dirty="0"/>
              <a:t>(</a:t>
            </a:r>
            <a:r>
              <a:rPr lang="en-US" sz="2400" dirty="0">
                <a:solidFill>
                  <a:srgbClr val="C00000"/>
                </a:solidFill>
              </a:rPr>
              <a:t>Top&lt;0</a:t>
            </a:r>
            <a:r>
              <a:rPr lang="en-US" sz="2400" dirty="0"/>
              <a:t>) then</a:t>
            </a:r>
          </a:p>
          <a:p>
            <a:pPr marL="1335087" lvl="3" indent="0">
              <a:spcBef>
                <a:spcPts val="0"/>
              </a:spcBef>
              <a:buNone/>
            </a:pPr>
            <a:r>
              <a:rPr lang="en-US" sz="2400" dirty="0"/>
              <a:t>write(“Stack is empty”)</a:t>
            </a:r>
          </a:p>
          <a:p>
            <a:pPr marL="1335087" lvl="3" indent="0">
              <a:spcBef>
                <a:spcPts val="0"/>
              </a:spcBef>
              <a:buNone/>
            </a:pPr>
            <a:r>
              <a:rPr lang="en-US" sz="2400" dirty="0"/>
              <a:t>Exit</a:t>
            </a:r>
            <a:endParaRPr lang="en-US" sz="2400" b="1" dirty="0"/>
          </a:p>
          <a:p>
            <a:pPr marL="0" indent="0">
              <a:spcBef>
                <a:spcPts val="0"/>
              </a:spcBef>
              <a:buNone/>
            </a:pPr>
            <a:r>
              <a:rPr lang="en-US" b="1" dirty="0"/>
              <a:t>Step 2:</a:t>
            </a:r>
            <a:r>
              <a:rPr lang="en-US" dirty="0"/>
              <a:t>[Check for stack underflow]</a:t>
            </a:r>
          </a:p>
          <a:p>
            <a:pPr marL="874800" lvl="2" indent="0">
              <a:spcBef>
                <a:spcPts val="0"/>
              </a:spcBef>
              <a:buNone/>
            </a:pPr>
            <a:r>
              <a:rPr lang="en-US" sz="2400" dirty="0">
                <a:solidFill>
                  <a:srgbClr val="1D6FA9"/>
                </a:solidFill>
              </a:rPr>
              <a:t>if</a:t>
            </a:r>
            <a:r>
              <a:rPr lang="en-US" sz="2400" dirty="0"/>
              <a:t>(</a:t>
            </a:r>
            <a:r>
              <a:rPr lang="en-US" sz="2400" dirty="0">
                <a:solidFill>
                  <a:srgbClr val="C00000"/>
                </a:solidFill>
              </a:rPr>
              <a:t>Top - </a:t>
            </a:r>
            <a:r>
              <a:rPr lang="en-US" sz="2400" dirty="0" err="1">
                <a:solidFill>
                  <a:srgbClr val="C00000"/>
                </a:solidFill>
              </a:rPr>
              <a:t>i</a:t>
            </a:r>
            <a:r>
              <a:rPr lang="en-US" sz="2400" dirty="0">
                <a:solidFill>
                  <a:srgbClr val="C00000"/>
                </a:solidFill>
              </a:rPr>
              <a:t> + 1 &lt; 0</a:t>
            </a:r>
            <a:r>
              <a:rPr lang="en-US" sz="2400" dirty="0"/>
              <a:t>)</a:t>
            </a:r>
            <a:r>
              <a:rPr lang="en-US" sz="2400" dirty="0">
                <a:solidFill>
                  <a:srgbClr val="1D6FA9"/>
                </a:solidFill>
              </a:rPr>
              <a:t> </a:t>
            </a:r>
            <a:r>
              <a:rPr lang="en-US" sz="2400" dirty="0"/>
              <a:t>then</a:t>
            </a:r>
          </a:p>
          <a:p>
            <a:pPr marL="1256400" lvl="3" indent="0">
              <a:spcBef>
                <a:spcPts val="0"/>
              </a:spcBef>
              <a:buNone/>
            </a:pPr>
            <a:r>
              <a:rPr lang="en-US" sz="2400" dirty="0"/>
              <a:t>write(“Stack underflow”)</a:t>
            </a:r>
          </a:p>
          <a:p>
            <a:pPr marL="1256400" lvl="3" indent="0">
              <a:spcBef>
                <a:spcPts val="0"/>
              </a:spcBef>
              <a:buNone/>
            </a:pPr>
            <a:r>
              <a:rPr lang="en-US" sz="2400" dirty="0"/>
              <a:t>Exit </a:t>
            </a:r>
          </a:p>
          <a:p>
            <a:pPr marL="0" indent="0">
              <a:spcBef>
                <a:spcPts val="600"/>
              </a:spcBef>
              <a:buNone/>
            </a:pPr>
            <a:r>
              <a:rPr lang="en-US" b="1" dirty="0"/>
              <a:t>Step 3:</a:t>
            </a:r>
            <a:r>
              <a:rPr lang="en-US" dirty="0"/>
              <a:t>[Store </a:t>
            </a:r>
            <a:r>
              <a:rPr lang="en-US" dirty="0" err="1"/>
              <a:t>i</a:t>
            </a:r>
            <a:r>
              <a:rPr lang="en-US" baseline="30000" dirty="0" err="1"/>
              <a:t>th</a:t>
            </a:r>
            <a:r>
              <a:rPr lang="en-US" dirty="0"/>
              <a:t> element to Value]</a:t>
            </a:r>
          </a:p>
          <a:p>
            <a:pPr marL="874800" lvl="2" indent="0">
              <a:spcBef>
                <a:spcPts val="0"/>
              </a:spcBef>
              <a:buNone/>
            </a:pPr>
            <a:r>
              <a:rPr lang="en-IN" sz="2400" dirty="0">
                <a:solidFill>
                  <a:srgbClr val="C00000"/>
                </a:solidFill>
              </a:rPr>
              <a:t>value </a:t>
            </a:r>
            <a:r>
              <a:rPr lang="en-IN" sz="2400" dirty="0"/>
              <a:t>←</a:t>
            </a:r>
            <a:r>
              <a:rPr lang="en-IN" sz="2400" dirty="0">
                <a:solidFill>
                  <a:srgbClr val="C00000"/>
                </a:solidFill>
              </a:rPr>
              <a:t> S[</a:t>
            </a:r>
            <a:r>
              <a:rPr lang="en-IN" sz="2400" dirty="0">
                <a:solidFill>
                  <a:srgbClr val="1D6FA9"/>
                </a:solidFill>
              </a:rPr>
              <a:t>Top-i+1</a:t>
            </a:r>
            <a:r>
              <a:rPr lang="en-IN" sz="2400" dirty="0">
                <a:solidFill>
                  <a:srgbClr val="C00000"/>
                </a:solidFill>
              </a:rPr>
              <a:t>]</a:t>
            </a:r>
            <a:endParaRPr lang="en-US" sz="2400" dirty="0">
              <a:solidFill>
                <a:srgbClr val="1D6FA9"/>
              </a:solidFill>
            </a:endParaRPr>
          </a:p>
        </p:txBody>
      </p:sp>
      <p:cxnSp>
        <p:nvCxnSpPr>
          <p:cNvPr id="41" name="Straight Connector 40"/>
          <p:cNvCxnSpPr/>
          <p:nvPr/>
        </p:nvCxnSpPr>
        <p:spPr>
          <a:xfrm rot="5400000">
            <a:off x="8617180" y="4425328"/>
            <a:ext cx="1828006" cy="224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9228226" y="4424534"/>
            <a:ext cx="1828006" cy="224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531509" y="5338863"/>
            <a:ext cx="609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9531509" y="4883251"/>
            <a:ext cx="609600" cy="4572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12</a:t>
            </a:r>
          </a:p>
        </p:txBody>
      </p:sp>
      <p:sp>
        <p:nvSpPr>
          <p:cNvPr id="45" name="Rectangle 44"/>
          <p:cNvSpPr/>
          <p:nvPr/>
        </p:nvSpPr>
        <p:spPr>
          <a:xfrm>
            <a:off x="9531509" y="4426051"/>
            <a:ext cx="609600" cy="457200"/>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11</a:t>
            </a:r>
          </a:p>
        </p:txBody>
      </p:sp>
      <p:sp>
        <p:nvSpPr>
          <p:cNvPr id="46" name="Rectangle 45"/>
          <p:cNvSpPr/>
          <p:nvPr/>
        </p:nvSpPr>
        <p:spPr>
          <a:xfrm>
            <a:off x="9531509" y="3968851"/>
            <a:ext cx="609600" cy="4572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13</a:t>
            </a:r>
          </a:p>
        </p:txBody>
      </p:sp>
      <p:cxnSp>
        <p:nvCxnSpPr>
          <p:cNvPr id="47" name="Straight Arrow Connector 46"/>
          <p:cNvCxnSpPr>
            <a:cxnSpLocks/>
          </p:cNvCxnSpPr>
          <p:nvPr/>
        </p:nvCxnSpPr>
        <p:spPr>
          <a:xfrm>
            <a:off x="8382267" y="5643663"/>
            <a:ext cx="5334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862253" y="5416651"/>
            <a:ext cx="520014" cy="369332"/>
          </a:xfrm>
          <a:prstGeom prst="rect">
            <a:avLst/>
          </a:prstGeom>
          <a:noFill/>
        </p:spPr>
        <p:txBody>
          <a:bodyPr wrap="none" rtlCol="0">
            <a:spAutoFit/>
          </a:bodyPr>
          <a:lstStyle/>
          <a:p>
            <a:r>
              <a:rPr lang="en-US" dirty="0"/>
              <a:t>Top</a:t>
            </a:r>
          </a:p>
        </p:txBody>
      </p:sp>
      <p:sp>
        <p:nvSpPr>
          <p:cNvPr id="49" name="TextBox 48"/>
          <p:cNvSpPr txBox="1"/>
          <p:nvPr/>
        </p:nvSpPr>
        <p:spPr>
          <a:xfrm>
            <a:off x="9063463" y="5458997"/>
            <a:ext cx="372218" cy="369332"/>
          </a:xfrm>
          <a:prstGeom prst="rect">
            <a:avLst/>
          </a:prstGeom>
          <a:noFill/>
        </p:spPr>
        <p:txBody>
          <a:bodyPr wrap="none" rtlCol="0">
            <a:spAutoFit/>
          </a:bodyPr>
          <a:lstStyle/>
          <a:p>
            <a:r>
              <a:rPr lang="en-US" dirty="0"/>
              <a:t>-1</a:t>
            </a:r>
          </a:p>
        </p:txBody>
      </p:sp>
      <p:sp>
        <p:nvSpPr>
          <p:cNvPr id="50" name="TextBox 49"/>
          <p:cNvSpPr txBox="1"/>
          <p:nvPr/>
        </p:nvSpPr>
        <p:spPr>
          <a:xfrm>
            <a:off x="9063463" y="4927185"/>
            <a:ext cx="301686" cy="369332"/>
          </a:xfrm>
          <a:prstGeom prst="rect">
            <a:avLst/>
          </a:prstGeom>
          <a:noFill/>
        </p:spPr>
        <p:txBody>
          <a:bodyPr wrap="none" rtlCol="0">
            <a:spAutoFit/>
          </a:bodyPr>
          <a:lstStyle/>
          <a:p>
            <a:r>
              <a:rPr lang="en-US" dirty="0"/>
              <a:t>0</a:t>
            </a:r>
          </a:p>
        </p:txBody>
      </p:sp>
      <p:sp>
        <p:nvSpPr>
          <p:cNvPr id="51" name="TextBox 50"/>
          <p:cNvSpPr txBox="1"/>
          <p:nvPr/>
        </p:nvSpPr>
        <p:spPr>
          <a:xfrm>
            <a:off x="9063463" y="4469985"/>
            <a:ext cx="301686" cy="369332"/>
          </a:xfrm>
          <a:prstGeom prst="rect">
            <a:avLst/>
          </a:prstGeom>
          <a:noFill/>
        </p:spPr>
        <p:txBody>
          <a:bodyPr wrap="none" rtlCol="0">
            <a:spAutoFit/>
          </a:bodyPr>
          <a:lstStyle/>
          <a:p>
            <a:r>
              <a:rPr lang="en-US" dirty="0"/>
              <a:t>1</a:t>
            </a:r>
          </a:p>
        </p:txBody>
      </p:sp>
      <p:sp>
        <p:nvSpPr>
          <p:cNvPr id="52" name="TextBox 51"/>
          <p:cNvSpPr txBox="1"/>
          <p:nvPr/>
        </p:nvSpPr>
        <p:spPr>
          <a:xfrm>
            <a:off x="9063463" y="4012785"/>
            <a:ext cx="301686" cy="369332"/>
          </a:xfrm>
          <a:prstGeom prst="rect">
            <a:avLst/>
          </a:prstGeom>
          <a:noFill/>
        </p:spPr>
        <p:txBody>
          <a:bodyPr wrap="none" rtlCol="0">
            <a:spAutoFit/>
          </a:bodyPr>
          <a:lstStyle/>
          <a:p>
            <a:r>
              <a:rPr lang="en-US" dirty="0"/>
              <a:t>2</a:t>
            </a:r>
          </a:p>
        </p:txBody>
      </p:sp>
      <p:cxnSp>
        <p:nvCxnSpPr>
          <p:cNvPr id="53" name="Straight Arrow Connector 52"/>
          <p:cNvCxnSpPr>
            <a:cxnSpLocks/>
          </p:cNvCxnSpPr>
          <p:nvPr/>
        </p:nvCxnSpPr>
        <p:spPr>
          <a:xfrm>
            <a:off x="8382267" y="5111851"/>
            <a:ext cx="5334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862253" y="4884839"/>
            <a:ext cx="520014" cy="369332"/>
          </a:xfrm>
          <a:prstGeom prst="rect">
            <a:avLst/>
          </a:prstGeom>
          <a:noFill/>
        </p:spPr>
        <p:txBody>
          <a:bodyPr wrap="none" rtlCol="0">
            <a:spAutoFit/>
          </a:bodyPr>
          <a:lstStyle/>
          <a:p>
            <a:r>
              <a:rPr lang="en-US" dirty="0"/>
              <a:t>Top</a:t>
            </a:r>
          </a:p>
        </p:txBody>
      </p:sp>
      <p:cxnSp>
        <p:nvCxnSpPr>
          <p:cNvPr id="55" name="Straight Arrow Connector 54"/>
          <p:cNvCxnSpPr>
            <a:cxnSpLocks/>
          </p:cNvCxnSpPr>
          <p:nvPr/>
        </p:nvCxnSpPr>
        <p:spPr>
          <a:xfrm>
            <a:off x="8382267" y="4654651"/>
            <a:ext cx="5334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862253" y="4427639"/>
            <a:ext cx="520014" cy="369332"/>
          </a:xfrm>
          <a:prstGeom prst="rect">
            <a:avLst/>
          </a:prstGeom>
          <a:noFill/>
        </p:spPr>
        <p:txBody>
          <a:bodyPr wrap="none" rtlCol="0">
            <a:spAutoFit/>
          </a:bodyPr>
          <a:lstStyle/>
          <a:p>
            <a:r>
              <a:rPr lang="en-US" dirty="0"/>
              <a:t>Top</a:t>
            </a:r>
          </a:p>
        </p:txBody>
      </p:sp>
      <p:cxnSp>
        <p:nvCxnSpPr>
          <p:cNvPr id="57" name="Straight Arrow Connector 56"/>
          <p:cNvCxnSpPr>
            <a:cxnSpLocks/>
          </p:cNvCxnSpPr>
          <p:nvPr/>
        </p:nvCxnSpPr>
        <p:spPr>
          <a:xfrm>
            <a:off x="8382267" y="4197451"/>
            <a:ext cx="5334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862253" y="3970439"/>
            <a:ext cx="520014" cy="369332"/>
          </a:xfrm>
          <a:prstGeom prst="rect">
            <a:avLst/>
          </a:prstGeom>
          <a:noFill/>
        </p:spPr>
        <p:txBody>
          <a:bodyPr wrap="none" rtlCol="0">
            <a:spAutoFit/>
          </a:bodyPr>
          <a:lstStyle/>
          <a:p>
            <a:r>
              <a:rPr lang="en-US" dirty="0"/>
              <a:t>Top</a:t>
            </a:r>
          </a:p>
        </p:txBody>
      </p:sp>
      <p:sp>
        <p:nvSpPr>
          <p:cNvPr id="59" name="TextBox 58"/>
          <p:cNvSpPr txBox="1"/>
          <p:nvPr/>
        </p:nvSpPr>
        <p:spPr>
          <a:xfrm>
            <a:off x="1901988" y="3325967"/>
            <a:ext cx="677173" cy="369332"/>
          </a:xfrm>
          <a:prstGeom prst="rect">
            <a:avLst/>
          </a:prstGeom>
          <a:noFill/>
        </p:spPr>
        <p:txBody>
          <a:bodyPr wrap="none" rtlCol="0">
            <a:spAutoFit/>
          </a:bodyPr>
          <a:lstStyle/>
          <a:p>
            <a:r>
              <a:rPr lang="en-US" dirty="0"/>
              <a:t>Stack</a:t>
            </a:r>
          </a:p>
        </p:txBody>
      </p:sp>
      <p:sp>
        <p:nvSpPr>
          <p:cNvPr id="60" name="TextBox 59"/>
          <p:cNvSpPr txBox="1"/>
          <p:nvPr/>
        </p:nvSpPr>
        <p:spPr>
          <a:xfrm>
            <a:off x="1930718" y="3325967"/>
            <a:ext cx="1677767" cy="369332"/>
          </a:xfrm>
          <a:prstGeom prst="rect">
            <a:avLst/>
          </a:prstGeom>
          <a:noFill/>
        </p:spPr>
        <p:txBody>
          <a:bodyPr wrap="none" rtlCol="0">
            <a:spAutoFit/>
          </a:bodyPr>
          <a:lstStyle/>
          <a:p>
            <a:r>
              <a:rPr lang="en-US" dirty="0"/>
              <a:t>Top of the Stack</a:t>
            </a:r>
          </a:p>
        </p:txBody>
      </p:sp>
      <p:cxnSp>
        <p:nvCxnSpPr>
          <p:cNvPr id="61" name="Straight Arrow Connector 60"/>
          <p:cNvCxnSpPr/>
          <p:nvPr/>
        </p:nvCxnSpPr>
        <p:spPr>
          <a:xfrm rot="5400000" flipH="1" flipV="1">
            <a:off x="2091694" y="3121226"/>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flipH="1" flipV="1">
            <a:off x="2503012" y="3134673"/>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C77141D-7B00-614E-A2C7-C55321F84CF9}"/>
              </a:ext>
            </a:extLst>
          </p:cNvPr>
          <p:cNvSpPr txBox="1"/>
          <p:nvPr/>
        </p:nvSpPr>
        <p:spPr>
          <a:xfrm>
            <a:off x="2219258" y="3339414"/>
            <a:ext cx="2130711" cy="369332"/>
          </a:xfrm>
          <a:prstGeom prst="rect">
            <a:avLst/>
          </a:prstGeom>
          <a:noFill/>
        </p:spPr>
        <p:txBody>
          <a:bodyPr wrap="none" rtlCol="0">
            <a:spAutoFit/>
          </a:bodyPr>
          <a:lstStyle/>
          <a:p>
            <a:r>
              <a:rPr lang="en-US" dirty="0" err="1"/>
              <a:t>i</a:t>
            </a:r>
            <a:r>
              <a:rPr lang="en-US" baseline="30000" dirty="0" err="1"/>
              <a:t>th</a:t>
            </a:r>
            <a:r>
              <a:rPr lang="en-US" dirty="0"/>
              <a:t> element from TOP</a:t>
            </a:r>
          </a:p>
        </p:txBody>
      </p:sp>
      <p:cxnSp>
        <p:nvCxnSpPr>
          <p:cNvPr id="5" name="Straight Arrow Connector 4">
            <a:extLst>
              <a:ext uri="{FF2B5EF4-FFF2-40B4-BE49-F238E27FC236}">
                <a16:creationId xmlns:a16="http://schemas.microsoft.com/office/drawing/2014/main" id="{E3761F5E-5D36-B381-AF2B-633C1494A572}"/>
              </a:ext>
            </a:extLst>
          </p:cNvPr>
          <p:cNvCxnSpPr/>
          <p:nvPr/>
        </p:nvCxnSpPr>
        <p:spPr>
          <a:xfrm rot="5400000" flipH="1" flipV="1">
            <a:off x="2913187" y="3134673"/>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BC1B8A9-5942-1B1E-9B1D-DA32AD5D99E6}"/>
              </a:ext>
            </a:extLst>
          </p:cNvPr>
          <p:cNvSpPr txBox="1"/>
          <p:nvPr/>
        </p:nvSpPr>
        <p:spPr>
          <a:xfrm>
            <a:off x="10265060" y="3222581"/>
            <a:ext cx="261610" cy="461665"/>
          </a:xfrm>
          <a:prstGeom prst="rect">
            <a:avLst/>
          </a:prstGeom>
          <a:noFill/>
        </p:spPr>
        <p:txBody>
          <a:bodyPr wrap="none" rtlCol="0">
            <a:spAutoFit/>
          </a:bodyPr>
          <a:lstStyle/>
          <a:p>
            <a:r>
              <a:rPr lang="en-IN" sz="2400" b="1" dirty="0" err="1">
                <a:solidFill>
                  <a:srgbClr val="C00000"/>
                </a:solidFill>
              </a:rPr>
              <a:t>i</a:t>
            </a:r>
            <a:endParaRPr lang="en-IN" sz="2400" b="1" dirty="0">
              <a:solidFill>
                <a:srgbClr val="C00000"/>
              </a:solidFill>
            </a:endParaRPr>
          </a:p>
        </p:txBody>
      </p:sp>
      <p:sp>
        <p:nvSpPr>
          <p:cNvPr id="7" name="TextBox 6">
            <a:extLst>
              <a:ext uri="{FF2B5EF4-FFF2-40B4-BE49-F238E27FC236}">
                <a16:creationId xmlns:a16="http://schemas.microsoft.com/office/drawing/2014/main" id="{EE3EFEFC-1DB1-6B1B-E4ED-51252ADB56BA}"/>
              </a:ext>
            </a:extLst>
          </p:cNvPr>
          <p:cNvSpPr txBox="1"/>
          <p:nvPr/>
        </p:nvSpPr>
        <p:spPr>
          <a:xfrm>
            <a:off x="9557133" y="1845735"/>
            <a:ext cx="2133918" cy="461665"/>
          </a:xfrm>
          <a:prstGeom prst="rect">
            <a:avLst/>
          </a:prstGeom>
          <a:noFill/>
        </p:spPr>
        <p:txBody>
          <a:bodyPr wrap="none" rtlCol="0">
            <a:spAutoFit/>
          </a:bodyPr>
          <a:lstStyle/>
          <a:p>
            <a:r>
              <a:rPr lang="en-IN" sz="2400" dirty="0">
                <a:solidFill>
                  <a:srgbClr val="C00000"/>
                </a:solidFill>
              </a:rPr>
              <a:t>PEEP(S, Top, </a:t>
            </a:r>
            <a:r>
              <a:rPr lang="en-IN" sz="2400" b="1" dirty="0">
                <a:solidFill>
                  <a:srgbClr val="C00000"/>
                </a:solidFill>
              </a:rPr>
              <a:t>2</a:t>
            </a:r>
            <a:r>
              <a:rPr lang="en-IN" sz="2400" dirty="0">
                <a:solidFill>
                  <a:srgbClr val="C00000"/>
                </a:solidFill>
              </a:rPr>
              <a:t>) </a:t>
            </a:r>
          </a:p>
        </p:txBody>
      </p:sp>
      <p:sp>
        <p:nvSpPr>
          <p:cNvPr id="8" name="TextBox 7">
            <a:extLst>
              <a:ext uri="{FF2B5EF4-FFF2-40B4-BE49-F238E27FC236}">
                <a16:creationId xmlns:a16="http://schemas.microsoft.com/office/drawing/2014/main" id="{EAA3E04D-E576-36F5-4CD4-718F29D225E2}"/>
              </a:ext>
            </a:extLst>
          </p:cNvPr>
          <p:cNvSpPr txBox="1"/>
          <p:nvPr/>
        </p:nvSpPr>
        <p:spPr>
          <a:xfrm>
            <a:off x="10667317" y="4404325"/>
            <a:ext cx="1462260" cy="461665"/>
          </a:xfrm>
          <a:prstGeom prst="rect">
            <a:avLst/>
          </a:prstGeom>
          <a:noFill/>
        </p:spPr>
        <p:txBody>
          <a:bodyPr wrap="none" rtlCol="0">
            <a:spAutoFit/>
          </a:bodyPr>
          <a:lstStyle/>
          <a:p>
            <a:r>
              <a:rPr lang="en-IN" sz="2400" dirty="0">
                <a:solidFill>
                  <a:srgbClr val="C00000"/>
                </a:solidFill>
              </a:rPr>
              <a:t>Value = 11</a:t>
            </a:r>
          </a:p>
        </p:txBody>
      </p:sp>
      <p:sp>
        <p:nvSpPr>
          <p:cNvPr id="9" name="TextBox 8">
            <a:extLst>
              <a:ext uri="{FF2B5EF4-FFF2-40B4-BE49-F238E27FC236}">
                <a16:creationId xmlns:a16="http://schemas.microsoft.com/office/drawing/2014/main" id="{9FE96586-AE07-EF74-4803-58EEDD9BADF9}"/>
              </a:ext>
            </a:extLst>
          </p:cNvPr>
          <p:cNvSpPr txBox="1"/>
          <p:nvPr/>
        </p:nvSpPr>
        <p:spPr>
          <a:xfrm>
            <a:off x="10301202" y="3970439"/>
            <a:ext cx="301686" cy="369332"/>
          </a:xfrm>
          <a:prstGeom prst="rect">
            <a:avLst/>
          </a:prstGeom>
          <a:noFill/>
        </p:spPr>
        <p:txBody>
          <a:bodyPr wrap="none" rtlCol="0">
            <a:spAutoFit/>
          </a:bodyPr>
          <a:lstStyle/>
          <a:p>
            <a:r>
              <a:rPr lang="en-US" dirty="0"/>
              <a:t>1</a:t>
            </a:r>
          </a:p>
        </p:txBody>
      </p:sp>
      <p:sp>
        <p:nvSpPr>
          <p:cNvPr id="10" name="TextBox 9">
            <a:extLst>
              <a:ext uri="{FF2B5EF4-FFF2-40B4-BE49-F238E27FC236}">
                <a16:creationId xmlns:a16="http://schemas.microsoft.com/office/drawing/2014/main" id="{7100EE7C-4EF8-5165-2AEC-4B3211C10972}"/>
              </a:ext>
            </a:extLst>
          </p:cNvPr>
          <p:cNvSpPr txBox="1"/>
          <p:nvPr/>
        </p:nvSpPr>
        <p:spPr>
          <a:xfrm>
            <a:off x="10311308" y="4450492"/>
            <a:ext cx="301686" cy="369332"/>
          </a:xfrm>
          <a:prstGeom prst="rect">
            <a:avLst/>
          </a:prstGeom>
          <a:noFill/>
        </p:spPr>
        <p:txBody>
          <a:bodyPr wrap="none" rtlCol="0">
            <a:spAutoFit/>
          </a:bodyPr>
          <a:lstStyle/>
          <a:p>
            <a:r>
              <a:rPr lang="en-US" dirty="0"/>
              <a:t>2</a:t>
            </a:r>
          </a:p>
        </p:txBody>
      </p:sp>
      <p:sp>
        <p:nvSpPr>
          <p:cNvPr id="11" name="TextBox 10">
            <a:extLst>
              <a:ext uri="{FF2B5EF4-FFF2-40B4-BE49-F238E27FC236}">
                <a16:creationId xmlns:a16="http://schemas.microsoft.com/office/drawing/2014/main" id="{EE3B9A96-6BE1-8FC0-9AAD-1882E5CDC5D4}"/>
              </a:ext>
            </a:extLst>
          </p:cNvPr>
          <p:cNvSpPr txBox="1"/>
          <p:nvPr/>
        </p:nvSpPr>
        <p:spPr>
          <a:xfrm>
            <a:off x="10325612" y="4943656"/>
            <a:ext cx="298480" cy="369332"/>
          </a:xfrm>
          <a:prstGeom prst="rect">
            <a:avLst/>
          </a:prstGeom>
          <a:noFill/>
        </p:spPr>
        <p:txBody>
          <a:bodyPr wrap="none" rtlCol="0">
            <a:spAutoFit/>
          </a:bodyPr>
          <a:lstStyle/>
          <a:p>
            <a:r>
              <a:rPr lang="en-US" dirty="0"/>
              <a:t>3</a:t>
            </a:r>
          </a:p>
        </p:txBody>
      </p:sp>
      <p:sp>
        <p:nvSpPr>
          <p:cNvPr id="13" name="TextBox 12">
            <a:extLst>
              <a:ext uri="{FF2B5EF4-FFF2-40B4-BE49-F238E27FC236}">
                <a16:creationId xmlns:a16="http://schemas.microsoft.com/office/drawing/2014/main" id="{93DBC845-31D6-05CE-366E-1A82F6B4858E}"/>
              </a:ext>
            </a:extLst>
          </p:cNvPr>
          <p:cNvSpPr txBox="1"/>
          <p:nvPr/>
        </p:nvSpPr>
        <p:spPr>
          <a:xfrm>
            <a:off x="10667317" y="4867128"/>
            <a:ext cx="1462260" cy="461665"/>
          </a:xfrm>
          <a:prstGeom prst="rect">
            <a:avLst/>
          </a:prstGeom>
          <a:noFill/>
        </p:spPr>
        <p:txBody>
          <a:bodyPr wrap="none" rtlCol="0">
            <a:spAutoFit/>
          </a:bodyPr>
          <a:lstStyle/>
          <a:p>
            <a:r>
              <a:rPr lang="en-IN" sz="2400" dirty="0">
                <a:solidFill>
                  <a:srgbClr val="C00000"/>
                </a:solidFill>
              </a:rPr>
              <a:t>Value = 12</a:t>
            </a:r>
          </a:p>
        </p:txBody>
      </p:sp>
      <p:cxnSp>
        <p:nvCxnSpPr>
          <p:cNvPr id="15" name="Straight Arrow Connector 14">
            <a:extLst>
              <a:ext uri="{FF2B5EF4-FFF2-40B4-BE49-F238E27FC236}">
                <a16:creationId xmlns:a16="http://schemas.microsoft.com/office/drawing/2014/main" id="{6F181499-B6DA-B7F2-D9CA-F84E2997E141}"/>
              </a:ext>
            </a:extLst>
          </p:cNvPr>
          <p:cNvCxnSpPr/>
          <p:nvPr/>
        </p:nvCxnSpPr>
        <p:spPr>
          <a:xfrm>
            <a:off x="10557210" y="3399020"/>
            <a:ext cx="0" cy="408903"/>
          </a:xfrm>
          <a:prstGeom prst="straightConnector1">
            <a:avLst/>
          </a:prstGeom>
          <a:ln w="25400">
            <a:solidFill>
              <a:srgbClr val="008C9E"/>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FEE1F83-010C-BC0B-5E05-BB2EADCCB31E}"/>
              </a:ext>
            </a:extLst>
          </p:cNvPr>
          <p:cNvSpPr txBox="1"/>
          <p:nvPr/>
        </p:nvSpPr>
        <p:spPr>
          <a:xfrm>
            <a:off x="9960393" y="5436820"/>
            <a:ext cx="2169184" cy="461665"/>
          </a:xfrm>
          <a:prstGeom prst="rect">
            <a:avLst/>
          </a:prstGeom>
          <a:noFill/>
        </p:spPr>
        <p:txBody>
          <a:bodyPr wrap="none" rtlCol="0">
            <a:spAutoFit/>
          </a:bodyPr>
          <a:lstStyle/>
          <a:p>
            <a:r>
              <a:rPr lang="en-IN" sz="2400" dirty="0">
                <a:solidFill>
                  <a:srgbClr val="C00000"/>
                </a:solidFill>
              </a:rPr>
              <a:t>Stack Underflow</a:t>
            </a:r>
          </a:p>
        </p:txBody>
      </p:sp>
      <p:sp>
        <p:nvSpPr>
          <p:cNvPr id="18" name="TextBox 17">
            <a:extLst>
              <a:ext uri="{FF2B5EF4-FFF2-40B4-BE49-F238E27FC236}">
                <a16:creationId xmlns:a16="http://schemas.microsoft.com/office/drawing/2014/main" id="{D45A89DC-D56D-8B0B-EA9F-BC9B4018A5B8}"/>
              </a:ext>
            </a:extLst>
          </p:cNvPr>
          <p:cNvSpPr txBox="1"/>
          <p:nvPr/>
        </p:nvSpPr>
        <p:spPr>
          <a:xfrm>
            <a:off x="9557133" y="2312958"/>
            <a:ext cx="2133918" cy="461665"/>
          </a:xfrm>
          <a:prstGeom prst="rect">
            <a:avLst/>
          </a:prstGeom>
          <a:noFill/>
        </p:spPr>
        <p:txBody>
          <a:bodyPr wrap="none" rtlCol="0">
            <a:spAutoFit/>
          </a:bodyPr>
          <a:lstStyle/>
          <a:p>
            <a:r>
              <a:rPr lang="en-IN" sz="2400" dirty="0">
                <a:solidFill>
                  <a:srgbClr val="C00000"/>
                </a:solidFill>
              </a:rPr>
              <a:t>PEEP(S, Top, </a:t>
            </a:r>
            <a:r>
              <a:rPr lang="en-IN" sz="2400" b="1" dirty="0">
                <a:solidFill>
                  <a:srgbClr val="C00000"/>
                </a:solidFill>
              </a:rPr>
              <a:t>3</a:t>
            </a:r>
            <a:r>
              <a:rPr lang="en-IN" sz="2400" dirty="0">
                <a:solidFill>
                  <a:srgbClr val="C00000"/>
                </a:solidFill>
              </a:rPr>
              <a:t>) </a:t>
            </a:r>
          </a:p>
        </p:txBody>
      </p:sp>
      <p:sp>
        <p:nvSpPr>
          <p:cNvPr id="19" name="TextBox 18">
            <a:extLst>
              <a:ext uri="{FF2B5EF4-FFF2-40B4-BE49-F238E27FC236}">
                <a16:creationId xmlns:a16="http://schemas.microsoft.com/office/drawing/2014/main" id="{E1FFE9A2-AA42-DD00-EED8-4A2B12BFDD07}"/>
              </a:ext>
            </a:extLst>
          </p:cNvPr>
          <p:cNvSpPr txBox="1"/>
          <p:nvPr/>
        </p:nvSpPr>
        <p:spPr>
          <a:xfrm>
            <a:off x="9557133" y="2776569"/>
            <a:ext cx="2133918" cy="461665"/>
          </a:xfrm>
          <a:prstGeom prst="rect">
            <a:avLst/>
          </a:prstGeom>
          <a:noFill/>
        </p:spPr>
        <p:txBody>
          <a:bodyPr wrap="none" rtlCol="0">
            <a:spAutoFit/>
          </a:bodyPr>
          <a:lstStyle/>
          <a:p>
            <a:r>
              <a:rPr lang="en-IN" sz="2400" dirty="0">
                <a:solidFill>
                  <a:srgbClr val="C00000"/>
                </a:solidFill>
              </a:rPr>
              <a:t>PEEP(S, Top, </a:t>
            </a:r>
            <a:r>
              <a:rPr lang="en-IN" sz="2400" b="1" dirty="0">
                <a:solidFill>
                  <a:srgbClr val="C00000"/>
                </a:solidFill>
              </a:rPr>
              <a:t>4</a:t>
            </a:r>
            <a:r>
              <a:rPr lang="en-IN" sz="2400" dirty="0">
                <a:solidFill>
                  <a:srgbClr val="C00000"/>
                </a:solidFill>
              </a:rPr>
              <a:t>) </a:t>
            </a:r>
          </a:p>
        </p:txBody>
      </p:sp>
      <p:sp>
        <p:nvSpPr>
          <p:cNvPr id="20" name="TextBox 19">
            <a:extLst>
              <a:ext uri="{FF2B5EF4-FFF2-40B4-BE49-F238E27FC236}">
                <a16:creationId xmlns:a16="http://schemas.microsoft.com/office/drawing/2014/main" id="{3317E65B-C0CB-0244-73E3-BF075A521EB6}"/>
              </a:ext>
            </a:extLst>
          </p:cNvPr>
          <p:cNvSpPr txBox="1"/>
          <p:nvPr/>
        </p:nvSpPr>
        <p:spPr>
          <a:xfrm>
            <a:off x="4681703" y="2900433"/>
            <a:ext cx="4620496" cy="1646605"/>
          </a:xfrm>
          <a:prstGeom prst="rect">
            <a:avLst/>
          </a:prstGeom>
          <a:noFill/>
        </p:spPr>
        <p:txBody>
          <a:bodyPr wrap="none" rtlCol="0">
            <a:spAutoFit/>
          </a:bodyPr>
          <a:lstStyle/>
          <a:p>
            <a:pPr>
              <a:spcBef>
                <a:spcPts val="600"/>
              </a:spcBef>
            </a:pPr>
            <a:r>
              <a:rPr lang="en-US" sz="2400" b="1" dirty="0"/>
              <a:t>Step 4:</a:t>
            </a:r>
            <a:r>
              <a:rPr lang="en-US" sz="2400" dirty="0"/>
              <a:t>[Return/display </a:t>
            </a:r>
            <a:r>
              <a:rPr lang="en-US" sz="2400" dirty="0" err="1"/>
              <a:t>i</a:t>
            </a:r>
            <a:r>
              <a:rPr lang="en-US" sz="2400" baseline="30000" dirty="0" err="1"/>
              <a:t>th</a:t>
            </a:r>
            <a:r>
              <a:rPr lang="en-US" sz="2400" dirty="0"/>
              <a:t> element]</a:t>
            </a:r>
          </a:p>
          <a:p>
            <a:pPr marL="874800" lvl="2" indent="0">
              <a:spcBef>
                <a:spcPts val="0"/>
              </a:spcBef>
              <a:buNone/>
            </a:pPr>
            <a:r>
              <a:rPr lang="en-US" sz="2400" dirty="0"/>
              <a:t>write(</a:t>
            </a:r>
            <a:r>
              <a:rPr lang="en-US" sz="2400" dirty="0">
                <a:solidFill>
                  <a:srgbClr val="C00000"/>
                </a:solidFill>
              </a:rPr>
              <a:t>value</a:t>
            </a:r>
            <a:r>
              <a:rPr lang="en-US" sz="2400" dirty="0"/>
              <a:t>) </a:t>
            </a:r>
            <a:r>
              <a:rPr lang="en-IN" sz="2400" dirty="0">
                <a:solidFill>
                  <a:srgbClr val="C00000"/>
                </a:solidFill>
              </a:rPr>
              <a:t>OR </a:t>
            </a:r>
            <a:r>
              <a:rPr lang="en-IN" sz="2400" dirty="0"/>
              <a:t>return</a:t>
            </a:r>
            <a:r>
              <a:rPr lang="en-IN" sz="2400" dirty="0">
                <a:solidFill>
                  <a:srgbClr val="C00000"/>
                </a:solidFill>
              </a:rPr>
              <a:t> (value)</a:t>
            </a:r>
            <a:endParaRPr lang="en-US" sz="2400" dirty="0"/>
          </a:p>
          <a:p>
            <a:pPr marL="0" indent="0">
              <a:spcBef>
                <a:spcPts val="600"/>
              </a:spcBef>
              <a:buNone/>
            </a:pPr>
            <a:r>
              <a:rPr lang="en-US" sz="2400" b="1" dirty="0"/>
              <a:t>Step 5:</a:t>
            </a:r>
            <a:r>
              <a:rPr lang="en-US" sz="2400" dirty="0"/>
              <a:t>[Finished]</a:t>
            </a:r>
          </a:p>
          <a:p>
            <a:pPr marL="874800" lvl="2" indent="-11113">
              <a:spcBef>
                <a:spcPts val="0"/>
              </a:spcBef>
              <a:buNone/>
            </a:pPr>
            <a:r>
              <a:rPr lang="en-US" sz="2400" dirty="0"/>
              <a:t>Exit</a:t>
            </a:r>
            <a:endParaRPr lang="en-IN" sz="2400" dirty="0"/>
          </a:p>
        </p:txBody>
      </p:sp>
    </p:spTree>
    <p:extLst>
      <p:ext uri="{BB962C8B-B14F-4D97-AF65-F5344CB8AC3E}">
        <p14:creationId xmlns:p14="http://schemas.microsoft.com/office/powerpoint/2010/main" val="423855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999"/>
                                          </p:stCondLst>
                                        </p:cTn>
                                        <p:tgtEl>
                                          <p:spTgt spid="6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999"/>
                                          </p:stCondLst>
                                        </p:cTn>
                                        <p:tgtEl>
                                          <p:spTgt spid="62"/>
                                        </p:tgtEl>
                                        <p:attrNameLst>
                                          <p:attrName>style.visibility</p:attrName>
                                        </p:attrNameLst>
                                      </p:cBhvr>
                                      <p:to>
                                        <p:strVal val="visible"/>
                                      </p:to>
                                    </p:set>
                                  </p:childTnLst>
                                </p:cTn>
                              </p:par>
                              <p:par>
                                <p:cTn id="35" presetID="10" presetClass="exit" presetSubtype="0" fill="hold" grpId="1" nodeType="withEffect">
                                  <p:stCondLst>
                                    <p:cond delay="0"/>
                                  </p:stCondLst>
                                  <p:childTnLst>
                                    <p:animEffect transition="out" filter="fade">
                                      <p:cBhvr>
                                        <p:cTn id="36" dur="1000"/>
                                        <p:tgtEl>
                                          <p:spTgt spid="59"/>
                                        </p:tgtEl>
                                      </p:cBhvr>
                                    </p:animEffect>
                                    <p:set>
                                      <p:cBhvr>
                                        <p:cTn id="37" dur="1" fill="hold">
                                          <p:stCondLst>
                                            <p:cond delay="999"/>
                                          </p:stCondLst>
                                        </p:cTn>
                                        <p:tgtEl>
                                          <p:spTgt spid="59"/>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1000"/>
                                        <p:tgtEl>
                                          <p:spTgt spid="61"/>
                                        </p:tgtEl>
                                      </p:cBhvr>
                                    </p:animEffect>
                                    <p:set>
                                      <p:cBhvr>
                                        <p:cTn id="40" dur="1" fill="hold">
                                          <p:stCondLst>
                                            <p:cond delay="999"/>
                                          </p:stCondLst>
                                        </p:cTn>
                                        <p:tgtEl>
                                          <p:spTgt spid="6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1000"/>
                                        <p:tgtEl>
                                          <p:spTgt spid="60"/>
                                        </p:tgtEl>
                                      </p:cBhvr>
                                    </p:animEffect>
                                    <p:set>
                                      <p:cBhvr>
                                        <p:cTn id="45" dur="1" fill="hold">
                                          <p:stCondLst>
                                            <p:cond delay="999"/>
                                          </p:stCondLst>
                                        </p:cTn>
                                        <p:tgtEl>
                                          <p:spTgt spid="60"/>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1000"/>
                                        <p:tgtEl>
                                          <p:spTgt spid="62"/>
                                        </p:tgtEl>
                                      </p:cBhvr>
                                    </p:animEffect>
                                    <p:set>
                                      <p:cBhvr>
                                        <p:cTn id="48" dur="1" fill="hold">
                                          <p:stCondLst>
                                            <p:cond delay="999"/>
                                          </p:stCondLst>
                                        </p:cTn>
                                        <p:tgtEl>
                                          <p:spTgt spid="62"/>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999"/>
                                          </p:stCondLst>
                                        </p:cTn>
                                        <p:tgtEl>
                                          <p:spTgt spid="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999"/>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1000"/>
                                        <p:tgtEl>
                                          <p:spTgt spid="4"/>
                                        </p:tgtEl>
                                      </p:cBhvr>
                                    </p:animEffect>
                                    <p:set>
                                      <p:cBhvr>
                                        <p:cTn id="57" dur="1" fill="hold">
                                          <p:stCondLst>
                                            <p:cond delay="999"/>
                                          </p:stCondLst>
                                        </p:cTn>
                                        <p:tgtEl>
                                          <p:spTgt spid="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
                                        </p:tgtEl>
                                      </p:cBhvr>
                                    </p:animEffect>
                                    <p:set>
                                      <p:cBhvr>
                                        <p:cTn id="60" dur="1" fill="hold">
                                          <p:stCondLst>
                                            <p:cond delay="999"/>
                                          </p:stCondLst>
                                        </p:cTn>
                                        <p:tgtEl>
                                          <p:spTgt spid="5"/>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8" end="8"/>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999"/>
                                          </p:stCondLst>
                                        </p:cTn>
                                        <p:tgtEl>
                                          <p:spTgt spid="3">
                                            <p:txEl>
                                              <p:pRg st="9" end="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999"/>
                                          </p:stCondLst>
                                        </p:cTn>
                                        <p:tgtEl>
                                          <p:spTgt spid="3">
                                            <p:txEl>
                                              <p:pRg st="10" end="1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999"/>
                                          </p:stCondLst>
                                        </p:cTn>
                                        <p:tgtEl>
                                          <p:spTgt spid="3">
                                            <p:txEl>
                                              <p:pRg st="11" end="1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999"/>
                                          </p:stCondLst>
                                        </p:cTn>
                                        <p:tgtEl>
                                          <p:spTgt spid="3">
                                            <p:txEl>
                                              <p:pRg st="12" end="12"/>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42"/>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6"/>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4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5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51"/>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52"/>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54"/>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5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56"/>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57"/>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5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5"/>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9"/>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7"/>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72" dur="1000" autoRev="1" fill="remove"/>
                                        <p:tgtEl>
                                          <p:spTgt spid="45"/>
                                        </p:tgtEl>
                                        <p:attrNameLst>
                                          <p:attrName>style.color</p:attrName>
                                        </p:attrNameLst>
                                      </p:cBhvr>
                                      <p:to>
                                        <a:schemeClr val="bg1"/>
                                      </p:to>
                                    </p:animClr>
                                    <p:animClr clrSpc="rgb" dir="cw">
                                      <p:cBhvr>
                                        <p:cTn id="173" dur="1000" autoRev="1" fill="remove"/>
                                        <p:tgtEl>
                                          <p:spTgt spid="45"/>
                                        </p:tgtEl>
                                        <p:attrNameLst>
                                          <p:attrName>fillcolor</p:attrName>
                                        </p:attrNameLst>
                                      </p:cBhvr>
                                      <p:to>
                                        <a:schemeClr val="bg1"/>
                                      </p:to>
                                    </p:animClr>
                                    <p:set>
                                      <p:cBhvr>
                                        <p:cTn id="174" dur="1000" autoRev="1" fill="remove"/>
                                        <p:tgtEl>
                                          <p:spTgt spid="45"/>
                                        </p:tgtEl>
                                        <p:attrNameLst>
                                          <p:attrName>fill.type</p:attrName>
                                        </p:attrNameLst>
                                      </p:cBhvr>
                                      <p:to>
                                        <p:strVal val="solid"/>
                                      </p:to>
                                    </p:set>
                                    <p:set>
                                      <p:cBhvr>
                                        <p:cTn id="175" dur="1000" autoRev="1" fill="remove"/>
                                        <p:tgtEl>
                                          <p:spTgt spid="45"/>
                                        </p:tgtEl>
                                        <p:attrNameLst>
                                          <p:attrName>fill.on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8"/>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18"/>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87" dur="1000" autoRev="1" fill="remove"/>
                                        <p:tgtEl>
                                          <p:spTgt spid="44"/>
                                        </p:tgtEl>
                                        <p:attrNameLst>
                                          <p:attrName>style.color</p:attrName>
                                        </p:attrNameLst>
                                      </p:cBhvr>
                                      <p:to>
                                        <a:schemeClr val="bg1"/>
                                      </p:to>
                                    </p:animClr>
                                    <p:animClr clrSpc="rgb" dir="cw">
                                      <p:cBhvr>
                                        <p:cTn id="188" dur="1000" autoRev="1" fill="remove"/>
                                        <p:tgtEl>
                                          <p:spTgt spid="44"/>
                                        </p:tgtEl>
                                        <p:attrNameLst>
                                          <p:attrName>fillcolor</p:attrName>
                                        </p:attrNameLst>
                                      </p:cBhvr>
                                      <p:to>
                                        <a:schemeClr val="bg1"/>
                                      </p:to>
                                    </p:animClr>
                                    <p:set>
                                      <p:cBhvr>
                                        <p:cTn id="189" dur="1000" autoRev="1" fill="remove"/>
                                        <p:tgtEl>
                                          <p:spTgt spid="44"/>
                                        </p:tgtEl>
                                        <p:attrNameLst>
                                          <p:attrName>fill.type</p:attrName>
                                        </p:attrNameLst>
                                      </p:cBhvr>
                                      <p:to>
                                        <p:strVal val="solid"/>
                                      </p:to>
                                    </p:set>
                                    <p:set>
                                      <p:cBhvr>
                                        <p:cTn id="190" dur="1000" autoRev="1" fill="remove"/>
                                        <p:tgtEl>
                                          <p:spTgt spid="44"/>
                                        </p:tgtEl>
                                        <p:attrNameLst>
                                          <p:attrName>fill.on</p:attrName>
                                        </p:attrNameLst>
                                      </p:cBhvr>
                                      <p:to>
                                        <p:strVal val="tru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13"/>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19"/>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5" grpId="1" animBg="1"/>
      <p:bldP spid="46" grpId="0" animBg="1"/>
      <p:bldP spid="48" grpId="0"/>
      <p:bldP spid="49" grpId="0"/>
      <p:bldP spid="50" grpId="0"/>
      <p:bldP spid="51" grpId="0"/>
      <p:bldP spid="52" grpId="0"/>
      <p:bldP spid="54" grpId="0"/>
      <p:bldP spid="56" grpId="0"/>
      <p:bldP spid="58" grpId="0"/>
      <p:bldP spid="59" grpId="0"/>
      <p:bldP spid="59" grpId="1"/>
      <p:bldP spid="60" grpId="0"/>
      <p:bldP spid="60" grpId="1"/>
      <p:bldP spid="4" grpId="0"/>
      <p:bldP spid="4" grpId="1"/>
      <p:bldP spid="6" grpId="0"/>
      <p:bldP spid="7" grpId="0"/>
      <p:bldP spid="8" grpId="0"/>
      <p:bldP spid="9" grpId="0"/>
      <p:bldP spid="10" grpId="0"/>
      <p:bldP spid="11" grpId="0"/>
      <p:bldP spid="13" grpId="0"/>
      <p:bldP spid="17"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Stack Operations: Change</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Clr>
                <a:srgbClr val="C00000"/>
              </a:buClr>
              <a:buFont typeface="Wingdings 3" panose="05040102010807070707" pitchFamily="18" charset="2"/>
              <a:buChar char="}"/>
            </a:pPr>
            <a:r>
              <a:rPr lang="en-US" dirty="0"/>
              <a:t>Change operation </a:t>
            </a:r>
            <a:r>
              <a:rPr lang="en-US" dirty="0">
                <a:solidFill>
                  <a:srgbClr val="C00000"/>
                </a:solidFill>
              </a:rPr>
              <a:t>change </a:t>
            </a:r>
            <a:r>
              <a:rPr lang="en-US" dirty="0"/>
              <a:t>the value of the </a:t>
            </a:r>
            <a:r>
              <a:rPr lang="en-US" b="1" dirty="0" err="1">
                <a:solidFill>
                  <a:srgbClr val="C00000"/>
                </a:solidFill>
              </a:rPr>
              <a:t>i</a:t>
            </a:r>
            <a:r>
              <a:rPr lang="en-US" b="1" baseline="30000" dirty="0" err="1">
                <a:solidFill>
                  <a:srgbClr val="C00000"/>
                </a:solidFill>
              </a:rPr>
              <a:t>th</a:t>
            </a:r>
            <a:r>
              <a:rPr lang="en-US" b="1" dirty="0">
                <a:solidFill>
                  <a:srgbClr val="C00000"/>
                </a:solidFill>
              </a:rPr>
              <a:t> </a:t>
            </a:r>
            <a:r>
              <a:rPr lang="en-US" dirty="0"/>
              <a:t>element from the </a:t>
            </a:r>
            <a:r>
              <a:rPr lang="en-US" dirty="0">
                <a:solidFill>
                  <a:srgbClr val="C00000"/>
                </a:solidFill>
              </a:rPr>
              <a:t>TOP</a:t>
            </a:r>
            <a:r>
              <a:rPr lang="en-US" dirty="0"/>
              <a:t> of the stack to value </a:t>
            </a:r>
            <a:r>
              <a:rPr lang="en-US" b="1" dirty="0">
                <a:solidFill>
                  <a:srgbClr val="C00000"/>
                </a:solidFill>
              </a:rPr>
              <a:t>x</a:t>
            </a:r>
            <a:r>
              <a:rPr lang="en-US" dirty="0"/>
              <a:t>.</a:t>
            </a:r>
          </a:p>
          <a:p>
            <a:pPr>
              <a:buClr>
                <a:srgbClr val="C00000"/>
              </a:buClr>
              <a:buFont typeface="Wingdings 3" panose="05040102010807070707" pitchFamily="18" charset="2"/>
              <a:buChar char="}"/>
            </a:pPr>
            <a:r>
              <a:rPr lang="en-US" dirty="0"/>
              <a:t> Stack is represented by vector </a:t>
            </a:r>
            <a:r>
              <a:rPr lang="en-US" b="1" dirty="0">
                <a:solidFill>
                  <a:srgbClr val="C00000"/>
                </a:solidFill>
              </a:rPr>
              <a:t>S</a:t>
            </a:r>
            <a:r>
              <a:rPr lang="en-US" dirty="0"/>
              <a:t> containing </a:t>
            </a:r>
            <a:r>
              <a:rPr lang="en-US" b="1" dirty="0">
                <a:solidFill>
                  <a:srgbClr val="C00000"/>
                </a:solidFill>
              </a:rPr>
              <a:t>N</a:t>
            </a:r>
            <a:r>
              <a:rPr lang="en-US" dirty="0"/>
              <a:t> elements.</a:t>
            </a:r>
          </a:p>
          <a:p>
            <a:pPr>
              <a:buClr>
                <a:srgbClr val="C00000"/>
              </a:buClr>
              <a:buFont typeface="Wingdings 3" panose="05040102010807070707" pitchFamily="18" charset="2"/>
              <a:buChar char="}"/>
            </a:pPr>
            <a:r>
              <a:rPr lang="en-US" dirty="0"/>
              <a:t>Before Change operation, we must check </a:t>
            </a:r>
            <a:r>
              <a:rPr lang="en-US" dirty="0">
                <a:solidFill>
                  <a:srgbClr val="1D6FA9"/>
                </a:solidFill>
              </a:rPr>
              <a:t>the stack should not be empty.</a:t>
            </a:r>
            <a:r>
              <a:rPr lang="en-US" dirty="0"/>
              <a:t> </a:t>
            </a:r>
          </a:p>
          <a:p>
            <a:pPr marL="0" indent="0">
              <a:spcBef>
                <a:spcPts val="600"/>
              </a:spcBef>
              <a:buNone/>
            </a:pPr>
            <a:r>
              <a:rPr lang="en-US" sz="2200" b="1" dirty="0"/>
              <a:t>Algorithm: CHANGE (S, Top, </a:t>
            </a:r>
            <a:r>
              <a:rPr lang="en-US" sz="2200" b="1" dirty="0" err="1"/>
              <a:t>i</a:t>
            </a:r>
            <a:r>
              <a:rPr lang="en-US" sz="2200" b="1" dirty="0"/>
              <a:t>, x) </a:t>
            </a:r>
          </a:p>
          <a:p>
            <a:pPr marL="0" indent="0">
              <a:spcBef>
                <a:spcPts val="0"/>
              </a:spcBef>
              <a:buNone/>
            </a:pPr>
            <a:r>
              <a:rPr lang="en-US" b="1" dirty="0"/>
              <a:t>Step 1:</a:t>
            </a:r>
            <a:r>
              <a:rPr lang="en-US" dirty="0"/>
              <a:t>[Check stack is empty or not]</a:t>
            </a:r>
          </a:p>
          <a:p>
            <a:pPr marL="876300" lvl="2" indent="0">
              <a:spcBef>
                <a:spcPts val="0"/>
              </a:spcBef>
              <a:buNone/>
            </a:pPr>
            <a:r>
              <a:rPr lang="en-US" sz="2400" dirty="0">
                <a:solidFill>
                  <a:srgbClr val="1D6FA9"/>
                </a:solidFill>
              </a:rPr>
              <a:t>if</a:t>
            </a:r>
            <a:r>
              <a:rPr lang="en-US" sz="2400" dirty="0"/>
              <a:t>(</a:t>
            </a:r>
            <a:r>
              <a:rPr lang="en-US" sz="2400" dirty="0">
                <a:solidFill>
                  <a:srgbClr val="C00000"/>
                </a:solidFill>
              </a:rPr>
              <a:t>Top &lt; 0</a:t>
            </a:r>
            <a:r>
              <a:rPr lang="en-US" sz="2400" dirty="0"/>
              <a:t>) then</a:t>
            </a:r>
          </a:p>
          <a:p>
            <a:pPr marL="1335087" lvl="3" indent="0">
              <a:spcBef>
                <a:spcPts val="0"/>
              </a:spcBef>
              <a:buNone/>
            </a:pPr>
            <a:r>
              <a:rPr lang="en-US" sz="2400" dirty="0"/>
              <a:t>write(“Stack is empty”)</a:t>
            </a:r>
          </a:p>
          <a:p>
            <a:pPr marL="1335087" lvl="3" indent="0">
              <a:spcBef>
                <a:spcPts val="0"/>
              </a:spcBef>
              <a:buNone/>
            </a:pPr>
            <a:r>
              <a:rPr lang="en-US" sz="2400" dirty="0"/>
              <a:t>Exit</a:t>
            </a:r>
            <a:endParaRPr lang="en-US" sz="2400" b="1" dirty="0"/>
          </a:p>
          <a:p>
            <a:pPr marL="0" indent="0">
              <a:spcBef>
                <a:spcPts val="0"/>
              </a:spcBef>
              <a:buNone/>
            </a:pPr>
            <a:r>
              <a:rPr lang="en-US" b="1" dirty="0"/>
              <a:t>Step 2:</a:t>
            </a:r>
            <a:r>
              <a:rPr lang="en-US" dirty="0"/>
              <a:t>[Check for stack underflow]</a:t>
            </a:r>
          </a:p>
          <a:p>
            <a:pPr marL="874800" lvl="2" indent="0">
              <a:spcBef>
                <a:spcPts val="0"/>
              </a:spcBef>
              <a:buNone/>
            </a:pPr>
            <a:r>
              <a:rPr lang="en-US" sz="2400" dirty="0">
                <a:solidFill>
                  <a:srgbClr val="1D6FA9"/>
                </a:solidFill>
              </a:rPr>
              <a:t>if</a:t>
            </a:r>
            <a:r>
              <a:rPr lang="en-US" sz="2400" dirty="0"/>
              <a:t>(</a:t>
            </a:r>
            <a:r>
              <a:rPr lang="en-US" sz="2400" dirty="0">
                <a:solidFill>
                  <a:srgbClr val="C00000"/>
                </a:solidFill>
              </a:rPr>
              <a:t>Top - </a:t>
            </a:r>
            <a:r>
              <a:rPr lang="en-US" sz="2400" dirty="0" err="1">
                <a:solidFill>
                  <a:srgbClr val="C00000"/>
                </a:solidFill>
              </a:rPr>
              <a:t>i</a:t>
            </a:r>
            <a:r>
              <a:rPr lang="en-US" sz="2400" dirty="0">
                <a:solidFill>
                  <a:srgbClr val="C00000"/>
                </a:solidFill>
              </a:rPr>
              <a:t> + 1 &lt; 0</a:t>
            </a:r>
            <a:r>
              <a:rPr lang="en-US" sz="2400" dirty="0"/>
              <a:t>)</a:t>
            </a:r>
            <a:r>
              <a:rPr lang="en-US" sz="2400" dirty="0">
                <a:solidFill>
                  <a:srgbClr val="0070C0"/>
                </a:solidFill>
              </a:rPr>
              <a:t> </a:t>
            </a:r>
            <a:r>
              <a:rPr lang="en-US" sz="2400" dirty="0"/>
              <a:t>then</a:t>
            </a:r>
          </a:p>
          <a:p>
            <a:pPr marL="1256400" lvl="3" indent="0">
              <a:spcBef>
                <a:spcPts val="0"/>
              </a:spcBef>
              <a:buNone/>
            </a:pPr>
            <a:r>
              <a:rPr lang="en-US" sz="2400" dirty="0"/>
              <a:t>write(“Stack underflow”)</a:t>
            </a:r>
          </a:p>
          <a:p>
            <a:pPr marL="1256400" lvl="3" indent="0">
              <a:spcBef>
                <a:spcPts val="0"/>
              </a:spcBef>
              <a:buNone/>
            </a:pPr>
            <a:r>
              <a:rPr lang="en-US" sz="2400" dirty="0"/>
              <a:t>Exit </a:t>
            </a:r>
          </a:p>
          <a:p>
            <a:pPr marL="0" indent="0">
              <a:spcBef>
                <a:spcPts val="600"/>
              </a:spcBef>
              <a:buNone/>
            </a:pPr>
            <a:r>
              <a:rPr lang="en-US" b="1" dirty="0"/>
              <a:t>Step 3:</a:t>
            </a:r>
            <a:r>
              <a:rPr lang="en-US" dirty="0"/>
              <a:t>[Replace </a:t>
            </a:r>
            <a:r>
              <a:rPr lang="en-US" dirty="0" err="1"/>
              <a:t>i</a:t>
            </a:r>
            <a:r>
              <a:rPr lang="en-US" baseline="30000" dirty="0" err="1"/>
              <a:t>th</a:t>
            </a:r>
            <a:r>
              <a:rPr lang="en-US" dirty="0"/>
              <a:t> element’s value with x]</a:t>
            </a:r>
          </a:p>
          <a:p>
            <a:pPr marL="874800" lvl="2" indent="0">
              <a:spcBef>
                <a:spcPts val="0"/>
              </a:spcBef>
              <a:buNone/>
            </a:pPr>
            <a:r>
              <a:rPr lang="en-IN" sz="2400" dirty="0">
                <a:solidFill>
                  <a:srgbClr val="C00000"/>
                </a:solidFill>
              </a:rPr>
              <a:t>S[</a:t>
            </a:r>
            <a:r>
              <a:rPr lang="en-IN" sz="2400" dirty="0">
                <a:solidFill>
                  <a:srgbClr val="1D6FA9"/>
                </a:solidFill>
              </a:rPr>
              <a:t>Top-i+1</a:t>
            </a:r>
            <a:r>
              <a:rPr lang="en-IN" sz="2400" dirty="0">
                <a:solidFill>
                  <a:srgbClr val="C00000"/>
                </a:solidFill>
              </a:rPr>
              <a:t>]</a:t>
            </a:r>
            <a:r>
              <a:rPr lang="en-IN" sz="2400" dirty="0"/>
              <a:t> ← </a:t>
            </a:r>
            <a:r>
              <a:rPr lang="en-IN" sz="2400" b="1" dirty="0">
                <a:solidFill>
                  <a:srgbClr val="C00000"/>
                </a:solidFill>
              </a:rPr>
              <a:t>x</a:t>
            </a:r>
          </a:p>
          <a:p>
            <a:pPr marL="0" indent="0">
              <a:spcBef>
                <a:spcPts val="600"/>
              </a:spcBef>
              <a:buNone/>
            </a:pPr>
            <a:r>
              <a:rPr lang="en-US" b="1" dirty="0"/>
              <a:t>Step 4:</a:t>
            </a:r>
            <a:r>
              <a:rPr lang="en-US" dirty="0"/>
              <a:t>[Finished]</a:t>
            </a:r>
          </a:p>
          <a:p>
            <a:pPr marL="874800" lvl="2" indent="-11113">
              <a:spcBef>
                <a:spcPts val="0"/>
              </a:spcBef>
              <a:buNone/>
            </a:pPr>
            <a:r>
              <a:rPr lang="en-US" sz="2400" dirty="0"/>
              <a:t>Exit</a:t>
            </a:r>
            <a:endParaRPr lang="en-IN" sz="2400" dirty="0"/>
          </a:p>
          <a:p>
            <a:pPr marL="874800" lvl="2" indent="0">
              <a:spcBef>
                <a:spcPts val="0"/>
              </a:spcBef>
              <a:buNone/>
            </a:pPr>
            <a:endParaRPr lang="en-US" sz="2400" dirty="0">
              <a:solidFill>
                <a:srgbClr val="1D6FA9"/>
              </a:solidFill>
            </a:endParaRPr>
          </a:p>
        </p:txBody>
      </p:sp>
      <p:cxnSp>
        <p:nvCxnSpPr>
          <p:cNvPr id="41" name="Straight Connector 40"/>
          <p:cNvCxnSpPr/>
          <p:nvPr/>
        </p:nvCxnSpPr>
        <p:spPr>
          <a:xfrm rot="5400000">
            <a:off x="8617180" y="4425328"/>
            <a:ext cx="1828006" cy="224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9228226" y="4424534"/>
            <a:ext cx="1828006" cy="224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cxnSpLocks/>
          </p:cNvCxnSpPr>
          <p:nvPr/>
        </p:nvCxnSpPr>
        <p:spPr>
          <a:xfrm>
            <a:off x="9532629" y="4883251"/>
            <a:ext cx="609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9532629" y="4883251"/>
            <a:ext cx="609600" cy="4572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12</a:t>
            </a:r>
          </a:p>
        </p:txBody>
      </p:sp>
      <p:sp>
        <p:nvSpPr>
          <p:cNvPr id="45" name="Rectangle 44"/>
          <p:cNvSpPr/>
          <p:nvPr/>
        </p:nvSpPr>
        <p:spPr>
          <a:xfrm>
            <a:off x="9532629" y="4426051"/>
            <a:ext cx="609600" cy="457200"/>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11</a:t>
            </a:r>
          </a:p>
        </p:txBody>
      </p:sp>
      <p:sp>
        <p:nvSpPr>
          <p:cNvPr id="46" name="Rectangle 45"/>
          <p:cNvSpPr/>
          <p:nvPr/>
        </p:nvSpPr>
        <p:spPr>
          <a:xfrm>
            <a:off x="9532629" y="3968851"/>
            <a:ext cx="609600" cy="4572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13</a:t>
            </a:r>
          </a:p>
        </p:txBody>
      </p:sp>
      <p:cxnSp>
        <p:nvCxnSpPr>
          <p:cNvPr id="47" name="Straight Arrow Connector 46"/>
          <p:cNvCxnSpPr>
            <a:cxnSpLocks/>
          </p:cNvCxnSpPr>
          <p:nvPr/>
        </p:nvCxnSpPr>
        <p:spPr>
          <a:xfrm>
            <a:off x="8382267" y="5643663"/>
            <a:ext cx="5334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862253" y="5416651"/>
            <a:ext cx="520014" cy="369332"/>
          </a:xfrm>
          <a:prstGeom prst="rect">
            <a:avLst/>
          </a:prstGeom>
          <a:noFill/>
        </p:spPr>
        <p:txBody>
          <a:bodyPr wrap="none" rtlCol="0">
            <a:spAutoFit/>
          </a:bodyPr>
          <a:lstStyle/>
          <a:p>
            <a:r>
              <a:rPr lang="en-US" dirty="0"/>
              <a:t>Top</a:t>
            </a:r>
          </a:p>
        </p:txBody>
      </p:sp>
      <p:sp>
        <p:nvSpPr>
          <p:cNvPr id="49" name="TextBox 48"/>
          <p:cNvSpPr txBox="1"/>
          <p:nvPr/>
        </p:nvSpPr>
        <p:spPr>
          <a:xfrm>
            <a:off x="9063463" y="5458997"/>
            <a:ext cx="372218" cy="369332"/>
          </a:xfrm>
          <a:prstGeom prst="rect">
            <a:avLst/>
          </a:prstGeom>
          <a:noFill/>
        </p:spPr>
        <p:txBody>
          <a:bodyPr wrap="none" rtlCol="0">
            <a:spAutoFit/>
          </a:bodyPr>
          <a:lstStyle/>
          <a:p>
            <a:r>
              <a:rPr lang="en-US" dirty="0"/>
              <a:t>-1</a:t>
            </a:r>
          </a:p>
        </p:txBody>
      </p:sp>
      <p:sp>
        <p:nvSpPr>
          <p:cNvPr id="50" name="TextBox 49"/>
          <p:cNvSpPr txBox="1"/>
          <p:nvPr/>
        </p:nvSpPr>
        <p:spPr>
          <a:xfrm>
            <a:off x="9063463" y="4927185"/>
            <a:ext cx="301686" cy="369332"/>
          </a:xfrm>
          <a:prstGeom prst="rect">
            <a:avLst/>
          </a:prstGeom>
          <a:noFill/>
        </p:spPr>
        <p:txBody>
          <a:bodyPr wrap="none" rtlCol="0">
            <a:spAutoFit/>
          </a:bodyPr>
          <a:lstStyle/>
          <a:p>
            <a:r>
              <a:rPr lang="en-US" dirty="0"/>
              <a:t>0</a:t>
            </a:r>
          </a:p>
        </p:txBody>
      </p:sp>
      <p:sp>
        <p:nvSpPr>
          <p:cNvPr id="51" name="TextBox 50"/>
          <p:cNvSpPr txBox="1"/>
          <p:nvPr/>
        </p:nvSpPr>
        <p:spPr>
          <a:xfrm>
            <a:off x="9063463" y="4469985"/>
            <a:ext cx="301686" cy="369332"/>
          </a:xfrm>
          <a:prstGeom prst="rect">
            <a:avLst/>
          </a:prstGeom>
          <a:noFill/>
        </p:spPr>
        <p:txBody>
          <a:bodyPr wrap="none" rtlCol="0">
            <a:spAutoFit/>
          </a:bodyPr>
          <a:lstStyle/>
          <a:p>
            <a:r>
              <a:rPr lang="en-US" dirty="0"/>
              <a:t>1</a:t>
            </a:r>
          </a:p>
        </p:txBody>
      </p:sp>
      <p:sp>
        <p:nvSpPr>
          <p:cNvPr id="52" name="TextBox 51"/>
          <p:cNvSpPr txBox="1"/>
          <p:nvPr/>
        </p:nvSpPr>
        <p:spPr>
          <a:xfrm>
            <a:off x="9063463" y="4012785"/>
            <a:ext cx="301686" cy="369332"/>
          </a:xfrm>
          <a:prstGeom prst="rect">
            <a:avLst/>
          </a:prstGeom>
          <a:noFill/>
        </p:spPr>
        <p:txBody>
          <a:bodyPr wrap="none" rtlCol="0">
            <a:spAutoFit/>
          </a:bodyPr>
          <a:lstStyle/>
          <a:p>
            <a:r>
              <a:rPr lang="en-US" dirty="0"/>
              <a:t>2</a:t>
            </a:r>
          </a:p>
        </p:txBody>
      </p:sp>
      <p:cxnSp>
        <p:nvCxnSpPr>
          <p:cNvPr id="53" name="Straight Arrow Connector 52"/>
          <p:cNvCxnSpPr>
            <a:cxnSpLocks/>
          </p:cNvCxnSpPr>
          <p:nvPr/>
        </p:nvCxnSpPr>
        <p:spPr>
          <a:xfrm>
            <a:off x="8382267" y="5111851"/>
            <a:ext cx="5334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862253" y="4884839"/>
            <a:ext cx="520014" cy="369332"/>
          </a:xfrm>
          <a:prstGeom prst="rect">
            <a:avLst/>
          </a:prstGeom>
          <a:noFill/>
        </p:spPr>
        <p:txBody>
          <a:bodyPr wrap="none" rtlCol="0">
            <a:spAutoFit/>
          </a:bodyPr>
          <a:lstStyle/>
          <a:p>
            <a:r>
              <a:rPr lang="en-US" dirty="0"/>
              <a:t>Top</a:t>
            </a:r>
          </a:p>
        </p:txBody>
      </p:sp>
      <p:cxnSp>
        <p:nvCxnSpPr>
          <p:cNvPr id="55" name="Straight Arrow Connector 54"/>
          <p:cNvCxnSpPr>
            <a:cxnSpLocks/>
          </p:cNvCxnSpPr>
          <p:nvPr/>
        </p:nvCxnSpPr>
        <p:spPr>
          <a:xfrm>
            <a:off x="8382267" y="4654651"/>
            <a:ext cx="5334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862253" y="4427639"/>
            <a:ext cx="520014" cy="369332"/>
          </a:xfrm>
          <a:prstGeom prst="rect">
            <a:avLst/>
          </a:prstGeom>
          <a:noFill/>
        </p:spPr>
        <p:txBody>
          <a:bodyPr wrap="none" rtlCol="0">
            <a:spAutoFit/>
          </a:bodyPr>
          <a:lstStyle/>
          <a:p>
            <a:r>
              <a:rPr lang="en-US" dirty="0"/>
              <a:t>Top</a:t>
            </a:r>
          </a:p>
        </p:txBody>
      </p:sp>
      <p:cxnSp>
        <p:nvCxnSpPr>
          <p:cNvPr id="57" name="Straight Arrow Connector 56"/>
          <p:cNvCxnSpPr>
            <a:cxnSpLocks/>
          </p:cNvCxnSpPr>
          <p:nvPr/>
        </p:nvCxnSpPr>
        <p:spPr>
          <a:xfrm>
            <a:off x="8382267" y="4197451"/>
            <a:ext cx="5334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862253" y="3970439"/>
            <a:ext cx="520014" cy="369332"/>
          </a:xfrm>
          <a:prstGeom prst="rect">
            <a:avLst/>
          </a:prstGeom>
          <a:noFill/>
        </p:spPr>
        <p:txBody>
          <a:bodyPr wrap="none" rtlCol="0">
            <a:spAutoFit/>
          </a:bodyPr>
          <a:lstStyle/>
          <a:p>
            <a:r>
              <a:rPr lang="en-US" dirty="0"/>
              <a:t>Top</a:t>
            </a:r>
          </a:p>
        </p:txBody>
      </p:sp>
      <p:sp>
        <p:nvSpPr>
          <p:cNvPr id="59" name="TextBox 58"/>
          <p:cNvSpPr txBox="1"/>
          <p:nvPr/>
        </p:nvSpPr>
        <p:spPr>
          <a:xfrm>
            <a:off x="2291728" y="2936227"/>
            <a:ext cx="677173" cy="369332"/>
          </a:xfrm>
          <a:prstGeom prst="rect">
            <a:avLst/>
          </a:prstGeom>
          <a:noFill/>
        </p:spPr>
        <p:txBody>
          <a:bodyPr wrap="none" rtlCol="0">
            <a:spAutoFit/>
          </a:bodyPr>
          <a:lstStyle/>
          <a:p>
            <a:r>
              <a:rPr lang="en-US" dirty="0"/>
              <a:t>Stack</a:t>
            </a:r>
          </a:p>
        </p:txBody>
      </p:sp>
      <p:sp>
        <p:nvSpPr>
          <p:cNvPr id="60" name="TextBox 59"/>
          <p:cNvSpPr txBox="1"/>
          <p:nvPr/>
        </p:nvSpPr>
        <p:spPr>
          <a:xfrm>
            <a:off x="2320458" y="2936227"/>
            <a:ext cx="1677767" cy="369332"/>
          </a:xfrm>
          <a:prstGeom prst="rect">
            <a:avLst/>
          </a:prstGeom>
          <a:noFill/>
        </p:spPr>
        <p:txBody>
          <a:bodyPr wrap="none" rtlCol="0">
            <a:spAutoFit/>
          </a:bodyPr>
          <a:lstStyle/>
          <a:p>
            <a:r>
              <a:rPr lang="en-US" dirty="0"/>
              <a:t>Top of the Stack</a:t>
            </a:r>
          </a:p>
        </p:txBody>
      </p:sp>
      <p:cxnSp>
        <p:nvCxnSpPr>
          <p:cNvPr id="61" name="Straight Arrow Connector 60"/>
          <p:cNvCxnSpPr>
            <a:cxnSpLocks/>
          </p:cNvCxnSpPr>
          <p:nvPr/>
        </p:nvCxnSpPr>
        <p:spPr>
          <a:xfrm rot="5400000" flipH="1" flipV="1">
            <a:off x="2481434" y="2731486"/>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nvCxnSpPr>
        <p:spPr>
          <a:xfrm rot="5400000" flipH="1" flipV="1">
            <a:off x="2892752" y="2731486"/>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C77141D-7B00-614E-A2C7-C55321F84CF9}"/>
              </a:ext>
            </a:extLst>
          </p:cNvPr>
          <p:cNvSpPr txBox="1"/>
          <p:nvPr/>
        </p:nvSpPr>
        <p:spPr>
          <a:xfrm>
            <a:off x="2608998" y="2949674"/>
            <a:ext cx="2130711" cy="369332"/>
          </a:xfrm>
          <a:prstGeom prst="rect">
            <a:avLst/>
          </a:prstGeom>
          <a:noFill/>
        </p:spPr>
        <p:txBody>
          <a:bodyPr wrap="none" rtlCol="0">
            <a:spAutoFit/>
          </a:bodyPr>
          <a:lstStyle/>
          <a:p>
            <a:r>
              <a:rPr lang="en-US" dirty="0" err="1"/>
              <a:t>i</a:t>
            </a:r>
            <a:r>
              <a:rPr lang="en-US" baseline="30000" dirty="0" err="1"/>
              <a:t>th</a:t>
            </a:r>
            <a:r>
              <a:rPr lang="en-US" dirty="0"/>
              <a:t> element from TOP</a:t>
            </a:r>
          </a:p>
        </p:txBody>
      </p:sp>
      <p:cxnSp>
        <p:nvCxnSpPr>
          <p:cNvPr id="5" name="Straight Arrow Connector 4">
            <a:extLst>
              <a:ext uri="{FF2B5EF4-FFF2-40B4-BE49-F238E27FC236}">
                <a16:creationId xmlns:a16="http://schemas.microsoft.com/office/drawing/2014/main" id="{E3761F5E-5D36-B381-AF2B-633C1494A572}"/>
              </a:ext>
            </a:extLst>
          </p:cNvPr>
          <p:cNvCxnSpPr>
            <a:cxnSpLocks/>
          </p:cNvCxnSpPr>
          <p:nvPr/>
        </p:nvCxnSpPr>
        <p:spPr>
          <a:xfrm rot="5400000" flipH="1" flipV="1">
            <a:off x="3302927" y="2731486"/>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BC1B8A9-5942-1B1E-9B1D-DA32AD5D99E6}"/>
              </a:ext>
            </a:extLst>
          </p:cNvPr>
          <p:cNvSpPr txBox="1"/>
          <p:nvPr/>
        </p:nvSpPr>
        <p:spPr>
          <a:xfrm>
            <a:off x="10265060" y="3222581"/>
            <a:ext cx="261610" cy="461665"/>
          </a:xfrm>
          <a:prstGeom prst="rect">
            <a:avLst/>
          </a:prstGeom>
          <a:noFill/>
        </p:spPr>
        <p:txBody>
          <a:bodyPr wrap="none" rtlCol="0">
            <a:spAutoFit/>
          </a:bodyPr>
          <a:lstStyle/>
          <a:p>
            <a:r>
              <a:rPr lang="en-IN" sz="2400" b="1" dirty="0" err="1">
                <a:solidFill>
                  <a:srgbClr val="C00000"/>
                </a:solidFill>
              </a:rPr>
              <a:t>i</a:t>
            </a:r>
            <a:endParaRPr lang="en-IN" sz="2400" b="1" dirty="0">
              <a:solidFill>
                <a:srgbClr val="C00000"/>
              </a:solidFill>
            </a:endParaRPr>
          </a:p>
        </p:txBody>
      </p:sp>
      <p:sp>
        <p:nvSpPr>
          <p:cNvPr id="7" name="TextBox 6">
            <a:extLst>
              <a:ext uri="{FF2B5EF4-FFF2-40B4-BE49-F238E27FC236}">
                <a16:creationId xmlns:a16="http://schemas.microsoft.com/office/drawing/2014/main" id="{EE3EFEFC-1DB1-6B1B-E4ED-51252ADB56BA}"/>
              </a:ext>
            </a:extLst>
          </p:cNvPr>
          <p:cNvSpPr txBox="1"/>
          <p:nvPr/>
        </p:nvSpPr>
        <p:spPr>
          <a:xfrm>
            <a:off x="9163006" y="1802426"/>
            <a:ext cx="3017173" cy="461665"/>
          </a:xfrm>
          <a:prstGeom prst="rect">
            <a:avLst/>
          </a:prstGeom>
          <a:noFill/>
        </p:spPr>
        <p:txBody>
          <a:bodyPr wrap="none" rtlCol="0">
            <a:spAutoFit/>
          </a:bodyPr>
          <a:lstStyle/>
          <a:p>
            <a:r>
              <a:rPr lang="en-IN" sz="2400" dirty="0">
                <a:solidFill>
                  <a:srgbClr val="C00000"/>
                </a:solidFill>
              </a:rPr>
              <a:t>CHANGE(S, Top, </a:t>
            </a:r>
            <a:r>
              <a:rPr lang="en-IN" sz="2400" b="1" dirty="0">
                <a:solidFill>
                  <a:srgbClr val="C00000"/>
                </a:solidFill>
              </a:rPr>
              <a:t>2, 20</a:t>
            </a:r>
            <a:r>
              <a:rPr lang="en-IN" sz="2400" dirty="0">
                <a:solidFill>
                  <a:srgbClr val="C00000"/>
                </a:solidFill>
              </a:rPr>
              <a:t>) </a:t>
            </a:r>
          </a:p>
        </p:txBody>
      </p:sp>
      <p:sp>
        <p:nvSpPr>
          <p:cNvPr id="9" name="TextBox 8">
            <a:extLst>
              <a:ext uri="{FF2B5EF4-FFF2-40B4-BE49-F238E27FC236}">
                <a16:creationId xmlns:a16="http://schemas.microsoft.com/office/drawing/2014/main" id="{9FE96586-AE07-EF74-4803-58EEDD9BADF9}"/>
              </a:ext>
            </a:extLst>
          </p:cNvPr>
          <p:cNvSpPr txBox="1"/>
          <p:nvPr/>
        </p:nvSpPr>
        <p:spPr>
          <a:xfrm>
            <a:off x="10301202" y="3970439"/>
            <a:ext cx="301686" cy="369332"/>
          </a:xfrm>
          <a:prstGeom prst="rect">
            <a:avLst/>
          </a:prstGeom>
          <a:noFill/>
        </p:spPr>
        <p:txBody>
          <a:bodyPr wrap="none" rtlCol="0">
            <a:spAutoFit/>
          </a:bodyPr>
          <a:lstStyle/>
          <a:p>
            <a:r>
              <a:rPr lang="en-US" dirty="0"/>
              <a:t>1</a:t>
            </a:r>
          </a:p>
        </p:txBody>
      </p:sp>
      <p:sp>
        <p:nvSpPr>
          <p:cNvPr id="10" name="TextBox 9">
            <a:extLst>
              <a:ext uri="{FF2B5EF4-FFF2-40B4-BE49-F238E27FC236}">
                <a16:creationId xmlns:a16="http://schemas.microsoft.com/office/drawing/2014/main" id="{7100EE7C-4EF8-5165-2AEC-4B3211C10972}"/>
              </a:ext>
            </a:extLst>
          </p:cNvPr>
          <p:cNvSpPr txBox="1"/>
          <p:nvPr/>
        </p:nvSpPr>
        <p:spPr>
          <a:xfrm>
            <a:off x="10311308" y="4450492"/>
            <a:ext cx="301686" cy="369332"/>
          </a:xfrm>
          <a:prstGeom prst="rect">
            <a:avLst/>
          </a:prstGeom>
          <a:noFill/>
        </p:spPr>
        <p:txBody>
          <a:bodyPr wrap="none" rtlCol="0">
            <a:spAutoFit/>
          </a:bodyPr>
          <a:lstStyle/>
          <a:p>
            <a:r>
              <a:rPr lang="en-US" dirty="0"/>
              <a:t>2</a:t>
            </a:r>
          </a:p>
        </p:txBody>
      </p:sp>
      <p:sp>
        <p:nvSpPr>
          <p:cNvPr id="11" name="TextBox 10">
            <a:extLst>
              <a:ext uri="{FF2B5EF4-FFF2-40B4-BE49-F238E27FC236}">
                <a16:creationId xmlns:a16="http://schemas.microsoft.com/office/drawing/2014/main" id="{EE3B9A96-6BE1-8FC0-9AAD-1882E5CDC5D4}"/>
              </a:ext>
            </a:extLst>
          </p:cNvPr>
          <p:cNvSpPr txBox="1"/>
          <p:nvPr/>
        </p:nvSpPr>
        <p:spPr>
          <a:xfrm>
            <a:off x="10325612" y="4943656"/>
            <a:ext cx="298480" cy="369332"/>
          </a:xfrm>
          <a:prstGeom prst="rect">
            <a:avLst/>
          </a:prstGeom>
          <a:noFill/>
        </p:spPr>
        <p:txBody>
          <a:bodyPr wrap="none" rtlCol="0">
            <a:spAutoFit/>
          </a:bodyPr>
          <a:lstStyle/>
          <a:p>
            <a:r>
              <a:rPr lang="en-US" dirty="0"/>
              <a:t>3</a:t>
            </a:r>
          </a:p>
        </p:txBody>
      </p:sp>
      <p:cxnSp>
        <p:nvCxnSpPr>
          <p:cNvPr id="15" name="Straight Arrow Connector 14">
            <a:extLst>
              <a:ext uri="{FF2B5EF4-FFF2-40B4-BE49-F238E27FC236}">
                <a16:creationId xmlns:a16="http://schemas.microsoft.com/office/drawing/2014/main" id="{6F181499-B6DA-B7F2-D9CA-F84E2997E141}"/>
              </a:ext>
            </a:extLst>
          </p:cNvPr>
          <p:cNvCxnSpPr/>
          <p:nvPr/>
        </p:nvCxnSpPr>
        <p:spPr>
          <a:xfrm>
            <a:off x="10557210" y="3399020"/>
            <a:ext cx="0" cy="408903"/>
          </a:xfrm>
          <a:prstGeom prst="straightConnector1">
            <a:avLst/>
          </a:prstGeom>
          <a:ln w="25400">
            <a:solidFill>
              <a:srgbClr val="008C9E"/>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FEE1F83-010C-BC0B-5E05-BB2EADCCB31E}"/>
              </a:ext>
            </a:extLst>
          </p:cNvPr>
          <p:cNvSpPr txBox="1"/>
          <p:nvPr/>
        </p:nvSpPr>
        <p:spPr>
          <a:xfrm>
            <a:off x="9960393" y="5436820"/>
            <a:ext cx="2169184" cy="461665"/>
          </a:xfrm>
          <a:prstGeom prst="rect">
            <a:avLst/>
          </a:prstGeom>
          <a:noFill/>
        </p:spPr>
        <p:txBody>
          <a:bodyPr wrap="none" rtlCol="0">
            <a:spAutoFit/>
          </a:bodyPr>
          <a:lstStyle/>
          <a:p>
            <a:r>
              <a:rPr lang="en-IN" sz="2400" dirty="0">
                <a:solidFill>
                  <a:srgbClr val="C00000"/>
                </a:solidFill>
              </a:rPr>
              <a:t>Stack Underflow</a:t>
            </a:r>
          </a:p>
        </p:txBody>
      </p:sp>
      <p:sp>
        <p:nvSpPr>
          <p:cNvPr id="18" name="TextBox 17">
            <a:extLst>
              <a:ext uri="{FF2B5EF4-FFF2-40B4-BE49-F238E27FC236}">
                <a16:creationId xmlns:a16="http://schemas.microsoft.com/office/drawing/2014/main" id="{D45A89DC-D56D-8B0B-EA9F-BC9B4018A5B8}"/>
              </a:ext>
            </a:extLst>
          </p:cNvPr>
          <p:cNvSpPr txBox="1"/>
          <p:nvPr/>
        </p:nvSpPr>
        <p:spPr>
          <a:xfrm>
            <a:off x="9163006" y="2312672"/>
            <a:ext cx="3017173" cy="461665"/>
          </a:xfrm>
          <a:prstGeom prst="rect">
            <a:avLst/>
          </a:prstGeom>
          <a:noFill/>
        </p:spPr>
        <p:txBody>
          <a:bodyPr wrap="none" rtlCol="0">
            <a:spAutoFit/>
          </a:bodyPr>
          <a:lstStyle/>
          <a:p>
            <a:r>
              <a:rPr lang="en-IN" sz="2400" dirty="0">
                <a:solidFill>
                  <a:srgbClr val="C00000"/>
                </a:solidFill>
              </a:rPr>
              <a:t>CHANGE(S, Top, </a:t>
            </a:r>
            <a:r>
              <a:rPr lang="en-IN" sz="2400" b="1" dirty="0">
                <a:solidFill>
                  <a:srgbClr val="C00000"/>
                </a:solidFill>
              </a:rPr>
              <a:t>3, 30</a:t>
            </a:r>
            <a:r>
              <a:rPr lang="en-IN" sz="2400" dirty="0">
                <a:solidFill>
                  <a:srgbClr val="C00000"/>
                </a:solidFill>
              </a:rPr>
              <a:t>) </a:t>
            </a:r>
          </a:p>
        </p:txBody>
      </p:sp>
      <p:sp>
        <p:nvSpPr>
          <p:cNvPr id="19" name="TextBox 18">
            <a:extLst>
              <a:ext uri="{FF2B5EF4-FFF2-40B4-BE49-F238E27FC236}">
                <a16:creationId xmlns:a16="http://schemas.microsoft.com/office/drawing/2014/main" id="{E1FFE9A2-AA42-DD00-EED8-4A2B12BFDD07}"/>
              </a:ext>
            </a:extLst>
          </p:cNvPr>
          <p:cNvSpPr txBox="1"/>
          <p:nvPr/>
        </p:nvSpPr>
        <p:spPr>
          <a:xfrm>
            <a:off x="9163006" y="2776283"/>
            <a:ext cx="3017173" cy="461665"/>
          </a:xfrm>
          <a:prstGeom prst="rect">
            <a:avLst/>
          </a:prstGeom>
          <a:noFill/>
        </p:spPr>
        <p:txBody>
          <a:bodyPr wrap="none" rtlCol="0">
            <a:spAutoFit/>
          </a:bodyPr>
          <a:lstStyle/>
          <a:p>
            <a:r>
              <a:rPr lang="en-IN" sz="2400" dirty="0">
                <a:solidFill>
                  <a:srgbClr val="C00000"/>
                </a:solidFill>
              </a:rPr>
              <a:t>CHNAGE(S, Top, </a:t>
            </a:r>
            <a:r>
              <a:rPr lang="en-IN" sz="2400" b="1" dirty="0">
                <a:solidFill>
                  <a:srgbClr val="C00000"/>
                </a:solidFill>
              </a:rPr>
              <a:t>4, 50</a:t>
            </a:r>
            <a:r>
              <a:rPr lang="en-IN" sz="2400" dirty="0">
                <a:solidFill>
                  <a:srgbClr val="C00000"/>
                </a:solidFill>
              </a:rPr>
              <a:t>) </a:t>
            </a:r>
          </a:p>
        </p:txBody>
      </p:sp>
      <p:sp>
        <p:nvSpPr>
          <p:cNvPr id="12" name="TextBox 11">
            <a:extLst>
              <a:ext uri="{FF2B5EF4-FFF2-40B4-BE49-F238E27FC236}">
                <a16:creationId xmlns:a16="http://schemas.microsoft.com/office/drawing/2014/main" id="{5252D2D3-D6C7-3081-E0D0-8CB76D286DFF}"/>
              </a:ext>
            </a:extLst>
          </p:cNvPr>
          <p:cNvSpPr txBox="1"/>
          <p:nvPr/>
        </p:nvSpPr>
        <p:spPr>
          <a:xfrm>
            <a:off x="2849302" y="2964841"/>
            <a:ext cx="2483372" cy="369332"/>
          </a:xfrm>
          <a:prstGeom prst="rect">
            <a:avLst/>
          </a:prstGeom>
          <a:noFill/>
        </p:spPr>
        <p:txBody>
          <a:bodyPr wrap="none" rtlCol="0">
            <a:spAutoFit/>
          </a:bodyPr>
          <a:lstStyle/>
          <a:p>
            <a:r>
              <a:rPr lang="en-US" dirty="0"/>
              <a:t>Value to be replaced with</a:t>
            </a:r>
          </a:p>
        </p:txBody>
      </p:sp>
      <p:cxnSp>
        <p:nvCxnSpPr>
          <p:cNvPr id="14" name="Straight Arrow Connector 13">
            <a:extLst>
              <a:ext uri="{FF2B5EF4-FFF2-40B4-BE49-F238E27FC236}">
                <a16:creationId xmlns:a16="http://schemas.microsoft.com/office/drawing/2014/main" id="{65CCEF8D-F348-22F5-0B8A-8EC7B08B330E}"/>
              </a:ext>
            </a:extLst>
          </p:cNvPr>
          <p:cNvCxnSpPr>
            <a:cxnSpLocks/>
          </p:cNvCxnSpPr>
          <p:nvPr/>
        </p:nvCxnSpPr>
        <p:spPr>
          <a:xfrm rot="5400000" flipH="1" flipV="1">
            <a:off x="3543231" y="2731486"/>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DD00920-D5BC-003E-BE01-BA2243919CFA}"/>
              </a:ext>
            </a:extLst>
          </p:cNvPr>
          <p:cNvSpPr/>
          <p:nvPr/>
        </p:nvSpPr>
        <p:spPr>
          <a:xfrm>
            <a:off x="9532629" y="4426051"/>
            <a:ext cx="609600" cy="457200"/>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20</a:t>
            </a:r>
          </a:p>
        </p:txBody>
      </p:sp>
      <p:sp>
        <p:nvSpPr>
          <p:cNvPr id="21" name="Rectangle 20">
            <a:extLst>
              <a:ext uri="{FF2B5EF4-FFF2-40B4-BE49-F238E27FC236}">
                <a16:creationId xmlns:a16="http://schemas.microsoft.com/office/drawing/2014/main" id="{BDF38F07-6CCA-24DC-5048-CFB3696A18A0}"/>
              </a:ext>
            </a:extLst>
          </p:cNvPr>
          <p:cNvSpPr/>
          <p:nvPr/>
        </p:nvSpPr>
        <p:spPr>
          <a:xfrm>
            <a:off x="9532629" y="4883251"/>
            <a:ext cx="609600" cy="4572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30</a:t>
            </a:r>
          </a:p>
        </p:txBody>
      </p:sp>
    </p:spTree>
    <p:extLst>
      <p:ext uri="{BB962C8B-B14F-4D97-AF65-F5344CB8AC3E}">
        <p14:creationId xmlns:p14="http://schemas.microsoft.com/office/powerpoint/2010/main" val="422654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499"/>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499"/>
                                          </p:stCondLst>
                                        </p:cTn>
                                        <p:tgtEl>
                                          <p:spTgt spid="62"/>
                                        </p:tgtEl>
                                        <p:attrNameLst>
                                          <p:attrName>style.visibility</p:attrName>
                                        </p:attrNameLst>
                                      </p:cBhvr>
                                      <p:to>
                                        <p:strVal val="visible"/>
                                      </p:to>
                                    </p:set>
                                  </p:childTnLst>
                                </p:cTn>
                              </p:par>
                              <p:par>
                                <p:cTn id="31" presetID="10" presetClass="exit" presetSubtype="0" fill="hold" grpId="1" nodeType="withEffect">
                                  <p:stCondLst>
                                    <p:cond delay="0"/>
                                  </p:stCondLst>
                                  <p:childTnLst>
                                    <p:animEffect transition="out" filter="fade">
                                      <p:cBhvr>
                                        <p:cTn id="32" dur="500"/>
                                        <p:tgtEl>
                                          <p:spTgt spid="59"/>
                                        </p:tgtEl>
                                      </p:cBhvr>
                                    </p:animEffect>
                                    <p:set>
                                      <p:cBhvr>
                                        <p:cTn id="33" dur="1" fill="hold">
                                          <p:stCondLst>
                                            <p:cond delay="499"/>
                                          </p:stCondLst>
                                        </p:cTn>
                                        <p:tgtEl>
                                          <p:spTgt spid="59"/>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61"/>
                                        </p:tgtEl>
                                      </p:cBhvr>
                                    </p:animEffect>
                                    <p:set>
                                      <p:cBhvr>
                                        <p:cTn id="36" dur="1" fill="hold">
                                          <p:stCondLst>
                                            <p:cond delay="499"/>
                                          </p:stCondLst>
                                        </p:cTn>
                                        <p:tgtEl>
                                          <p:spTgt spid="6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60"/>
                                        </p:tgtEl>
                                      </p:cBhvr>
                                    </p:animEffect>
                                    <p:set>
                                      <p:cBhvr>
                                        <p:cTn id="41" dur="1" fill="hold">
                                          <p:stCondLst>
                                            <p:cond delay="499"/>
                                          </p:stCondLst>
                                        </p:cTn>
                                        <p:tgtEl>
                                          <p:spTgt spid="60"/>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62"/>
                                        </p:tgtEl>
                                      </p:cBhvr>
                                    </p:animEffect>
                                    <p:set>
                                      <p:cBhvr>
                                        <p:cTn id="44" dur="1" fill="hold">
                                          <p:stCondLst>
                                            <p:cond delay="499"/>
                                          </p:stCondLst>
                                        </p:cTn>
                                        <p:tgtEl>
                                          <p:spTgt spid="62"/>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499"/>
                                          </p:stCondLst>
                                        </p:cTn>
                                        <p:tgtEl>
                                          <p:spTgt spid="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499"/>
                                          </p:stCondLst>
                                        </p:cTn>
                                        <p:tgtEl>
                                          <p:spTgt spid="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499"/>
                                          </p:stCondLst>
                                        </p:cTn>
                                        <p:tgtEl>
                                          <p:spTgt spid="1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499"/>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childTnLst>
                                </p:cTn>
                              </p:par>
                              <p:par>
                                <p:cTn id="65" presetID="10" presetClass="exit" presetSubtype="0" fill="hold" nodeType="withEffect">
                                  <p:stCondLst>
                                    <p:cond delay="0"/>
                                  </p:stCondLst>
                                  <p:childTnLst>
                                    <p:animEffect transition="out" filter="fade">
                                      <p:cBhvr>
                                        <p:cTn id="66" dur="500"/>
                                        <p:tgtEl>
                                          <p:spTgt spid="14"/>
                                        </p:tgtEl>
                                      </p:cBhvr>
                                    </p:animEffect>
                                    <p:set>
                                      <p:cBhvr>
                                        <p:cTn id="67" dur="1" fill="hold">
                                          <p:stCondLst>
                                            <p:cond delay="499"/>
                                          </p:stCondLst>
                                        </p:cTn>
                                        <p:tgtEl>
                                          <p:spTgt spid="14"/>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2"/>
                                        </p:tgtEl>
                                      </p:cBhvr>
                                    </p:animEffect>
                                    <p:set>
                                      <p:cBhvr>
                                        <p:cTn id="70" dur="1" fill="hold">
                                          <p:stCondLst>
                                            <p:cond delay="499"/>
                                          </p:stCondLst>
                                        </p:cTn>
                                        <p:tgtEl>
                                          <p:spTgt spid="1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7" end="7"/>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999"/>
                                          </p:stCondLst>
                                        </p:cTn>
                                        <p:tgtEl>
                                          <p:spTgt spid="3">
                                            <p:txEl>
                                              <p:pRg st="8" end="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999"/>
                                          </p:stCondLst>
                                        </p:cTn>
                                        <p:tgtEl>
                                          <p:spTgt spid="3">
                                            <p:txEl>
                                              <p:pRg st="9" end="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999"/>
                                          </p:stCondLst>
                                        </p:cTn>
                                        <p:tgtEl>
                                          <p:spTgt spid="3">
                                            <p:txEl>
                                              <p:pRg st="10" end="1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999"/>
                                          </p:stCondLst>
                                        </p:cTn>
                                        <p:tgtEl>
                                          <p:spTgt spid="3">
                                            <p:txEl>
                                              <p:pRg st="11" end="1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42"/>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6"/>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4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5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51"/>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52"/>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54"/>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5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56"/>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57"/>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5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5"/>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9"/>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7"/>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6"/>
                                        </p:tgtEl>
                                        <p:attrNameLst>
                                          <p:attrName>style.visibility</p:attrName>
                                        </p:attrNameLst>
                                      </p:cBhvr>
                                      <p:to>
                                        <p:strVal val="visible"/>
                                      </p:to>
                                    </p:set>
                                  </p:childTnLst>
                                </p:cTn>
                              </p:par>
                              <p:par>
                                <p:cTn id="173" presetID="10" presetClass="exit" presetSubtype="0" fill="hold" grpId="1" nodeType="withEffect">
                                  <p:stCondLst>
                                    <p:cond delay="0"/>
                                  </p:stCondLst>
                                  <p:childTnLst>
                                    <p:animEffect transition="out" filter="fade">
                                      <p:cBhvr>
                                        <p:cTn id="174" dur="500"/>
                                        <p:tgtEl>
                                          <p:spTgt spid="45"/>
                                        </p:tgtEl>
                                      </p:cBhvr>
                                    </p:animEffect>
                                    <p:set>
                                      <p:cBhvr>
                                        <p:cTn id="175" dur="1" fill="hold">
                                          <p:stCondLst>
                                            <p:cond delay="499"/>
                                          </p:stCondLst>
                                        </p:cTn>
                                        <p:tgtEl>
                                          <p:spTgt spid="45"/>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18"/>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21"/>
                                        </p:tgtEl>
                                        <p:attrNameLst>
                                          <p:attrName>style.visibility</p:attrName>
                                        </p:attrNameLst>
                                      </p:cBhvr>
                                      <p:to>
                                        <p:strVal val="visible"/>
                                      </p:to>
                                    </p:set>
                                  </p:childTnLst>
                                </p:cTn>
                              </p:par>
                              <p:par>
                                <p:cTn id="184" presetID="10" presetClass="exit" presetSubtype="0" fill="hold" grpId="1" nodeType="withEffect">
                                  <p:stCondLst>
                                    <p:cond delay="0"/>
                                  </p:stCondLst>
                                  <p:childTnLst>
                                    <p:animEffect transition="out" filter="fade">
                                      <p:cBhvr>
                                        <p:cTn id="185" dur="500"/>
                                        <p:tgtEl>
                                          <p:spTgt spid="44"/>
                                        </p:tgtEl>
                                      </p:cBhvr>
                                    </p:animEffect>
                                    <p:set>
                                      <p:cBhvr>
                                        <p:cTn id="186" dur="1" fill="hold">
                                          <p:stCondLst>
                                            <p:cond delay="499"/>
                                          </p:stCondLst>
                                        </p:cTn>
                                        <p:tgtEl>
                                          <p:spTgt spid="44"/>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19"/>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5" grpId="1" animBg="1"/>
      <p:bldP spid="46" grpId="0" animBg="1"/>
      <p:bldP spid="48" grpId="0"/>
      <p:bldP spid="49" grpId="0"/>
      <p:bldP spid="50" grpId="0"/>
      <p:bldP spid="51" grpId="0"/>
      <p:bldP spid="52" grpId="0"/>
      <p:bldP spid="54" grpId="0"/>
      <p:bldP spid="56" grpId="0"/>
      <p:bldP spid="58" grpId="0"/>
      <p:bldP spid="59" grpId="0"/>
      <p:bldP spid="59" grpId="1"/>
      <p:bldP spid="60" grpId="0"/>
      <p:bldP spid="60" grpId="1"/>
      <p:bldP spid="4" grpId="0"/>
      <p:bldP spid="4" grpId="1"/>
      <p:bldP spid="6" grpId="0"/>
      <p:bldP spid="7" grpId="0"/>
      <p:bldP spid="9" grpId="0"/>
      <p:bldP spid="10" grpId="0"/>
      <p:bldP spid="11" grpId="0"/>
      <p:bldP spid="17" grpId="0"/>
      <p:bldP spid="18" grpId="0"/>
      <p:bldP spid="19" grpId="0"/>
      <p:bldP spid="12" grpId="0"/>
      <p:bldP spid="12" grpId="1"/>
      <p:bldP spid="16"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Stack Operations: Display</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Clr>
                <a:srgbClr val="C00000"/>
              </a:buClr>
              <a:buFont typeface="Wingdings 3" panose="05040102010807070707" pitchFamily="18" charset="2"/>
              <a:buChar char="}"/>
            </a:pPr>
            <a:r>
              <a:rPr lang="en-US" dirty="0"/>
              <a:t>Display operation is used to </a:t>
            </a:r>
            <a:r>
              <a:rPr lang="en-US" dirty="0">
                <a:solidFill>
                  <a:srgbClr val="C00000"/>
                </a:solidFill>
              </a:rPr>
              <a:t>display elements of the stack</a:t>
            </a:r>
            <a:r>
              <a:rPr lang="en-US" dirty="0"/>
              <a:t>.</a:t>
            </a:r>
          </a:p>
          <a:p>
            <a:pPr>
              <a:buClr>
                <a:srgbClr val="C00000"/>
              </a:buClr>
              <a:buFont typeface="Wingdings 3" panose="05040102010807070707" pitchFamily="18" charset="2"/>
              <a:buChar char="}"/>
            </a:pPr>
            <a:r>
              <a:rPr lang="en-US" dirty="0"/>
              <a:t>Stack is represented by vector </a:t>
            </a:r>
            <a:r>
              <a:rPr lang="en-US" b="1" dirty="0">
                <a:solidFill>
                  <a:srgbClr val="C00000"/>
                </a:solidFill>
              </a:rPr>
              <a:t>S</a:t>
            </a:r>
            <a:r>
              <a:rPr lang="en-US" dirty="0"/>
              <a:t> containing </a:t>
            </a:r>
            <a:r>
              <a:rPr lang="en-US" b="1" dirty="0">
                <a:solidFill>
                  <a:srgbClr val="C00000"/>
                </a:solidFill>
              </a:rPr>
              <a:t>N</a:t>
            </a:r>
            <a:r>
              <a:rPr lang="en-US" dirty="0"/>
              <a:t> elements.</a:t>
            </a:r>
          </a:p>
          <a:p>
            <a:pPr>
              <a:buClr>
                <a:srgbClr val="C00000"/>
              </a:buClr>
              <a:buFont typeface="Wingdings 3" panose="05040102010807070707" pitchFamily="18" charset="2"/>
              <a:buChar char="}"/>
            </a:pPr>
            <a:r>
              <a:rPr lang="en-US" dirty="0"/>
              <a:t>Before Display operation, we must check </a:t>
            </a:r>
            <a:r>
              <a:rPr lang="en-US" dirty="0">
                <a:solidFill>
                  <a:srgbClr val="1D6FA9"/>
                </a:solidFill>
              </a:rPr>
              <a:t>the stack should not be empty. </a:t>
            </a:r>
          </a:p>
          <a:p>
            <a:pPr marL="0" indent="0">
              <a:spcBef>
                <a:spcPts val="600"/>
              </a:spcBef>
              <a:buNone/>
            </a:pPr>
            <a:r>
              <a:rPr lang="en-US" sz="2200" b="1" dirty="0"/>
              <a:t>Algorithm: DISPLAY (S, Top) </a:t>
            </a:r>
          </a:p>
          <a:p>
            <a:pPr marL="0" indent="0">
              <a:spcBef>
                <a:spcPts val="600"/>
              </a:spcBef>
              <a:buNone/>
            </a:pPr>
            <a:r>
              <a:rPr lang="en-US" b="1" dirty="0"/>
              <a:t>Step 1:</a:t>
            </a:r>
            <a:r>
              <a:rPr lang="en-US" dirty="0"/>
              <a:t>[Check stack is empty or not]</a:t>
            </a:r>
          </a:p>
          <a:p>
            <a:pPr marL="876300" lvl="2" indent="0">
              <a:spcBef>
                <a:spcPts val="0"/>
              </a:spcBef>
              <a:buNone/>
            </a:pPr>
            <a:r>
              <a:rPr lang="en-US" sz="2400" dirty="0">
                <a:solidFill>
                  <a:srgbClr val="1D6FA9"/>
                </a:solidFill>
              </a:rPr>
              <a:t>if</a:t>
            </a:r>
            <a:r>
              <a:rPr lang="en-US" sz="2400" dirty="0"/>
              <a:t>(</a:t>
            </a:r>
            <a:r>
              <a:rPr lang="en-US" sz="2400" dirty="0">
                <a:solidFill>
                  <a:srgbClr val="C00000"/>
                </a:solidFill>
              </a:rPr>
              <a:t>Top &lt; 0</a:t>
            </a:r>
            <a:r>
              <a:rPr lang="en-US" sz="2400" dirty="0"/>
              <a:t>) then</a:t>
            </a:r>
          </a:p>
          <a:p>
            <a:pPr marL="1335087" lvl="3" indent="0">
              <a:spcBef>
                <a:spcPts val="0"/>
              </a:spcBef>
              <a:buNone/>
            </a:pPr>
            <a:r>
              <a:rPr lang="en-US" sz="2400" dirty="0"/>
              <a:t>write(“Stack is empty”)</a:t>
            </a:r>
          </a:p>
          <a:p>
            <a:pPr marL="1335087" lvl="3" indent="0">
              <a:spcBef>
                <a:spcPts val="0"/>
              </a:spcBef>
              <a:buNone/>
            </a:pPr>
            <a:r>
              <a:rPr lang="en-US" sz="2400" dirty="0"/>
              <a:t>Exit</a:t>
            </a:r>
            <a:endParaRPr lang="en-US" sz="2400" b="1" dirty="0"/>
          </a:p>
          <a:p>
            <a:pPr marL="0" indent="0">
              <a:spcBef>
                <a:spcPts val="600"/>
              </a:spcBef>
              <a:buNone/>
            </a:pPr>
            <a:r>
              <a:rPr lang="en-US" b="1" dirty="0"/>
              <a:t>Step 2:</a:t>
            </a:r>
            <a:r>
              <a:rPr lang="en-US" dirty="0"/>
              <a:t>[Display all elements of the stack]</a:t>
            </a:r>
          </a:p>
          <a:p>
            <a:pPr marL="874800" lvl="2" indent="0">
              <a:spcBef>
                <a:spcPts val="0"/>
              </a:spcBef>
              <a:buNone/>
            </a:pPr>
            <a:r>
              <a:rPr lang="en-US" sz="2400" dirty="0"/>
              <a:t>repeat thru step </a:t>
            </a:r>
            <a:r>
              <a:rPr lang="en-US" sz="2400" b="1" dirty="0"/>
              <a:t>3</a:t>
            </a:r>
            <a:r>
              <a:rPr lang="en-US" sz="2400" dirty="0"/>
              <a:t> </a:t>
            </a:r>
            <a:r>
              <a:rPr lang="en-US" sz="2400" dirty="0">
                <a:solidFill>
                  <a:srgbClr val="1D6FA9"/>
                </a:solidFill>
              </a:rPr>
              <a:t>while</a:t>
            </a:r>
            <a:r>
              <a:rPr lang="en-US" sz="2400" dirty="0"/>
              <a:t>(</a:t>
            </a:r>
            <a:r>
              <a:rPr lang="en-US" sz="2400" dirty="0">
                <a:solidFill>
                  <a:srgbClr val="C00000"/>
                </a:solidFill>
              </a:rPr>
              <a:t>Top &gt;= 0</a:t>
            </a:r>
            <a:r>
              <a:rPr lang="en-US" sz="2400" dirty="0"/>
              <a:t>)</a:t>
            </a:r>
          </a:p>
          <a:p>
            <a:pPr marL="1256400" lvl="3" indent="0">
              <a:spcBef>
                <a:spcPts val="0"/>
              </a:spcBef>
              <a:buNone/>
            </a:pPr>
            <a:r>
              <a:rPr lang="en-US" sz="2400" dirty="0"/>
              <a:t>write(</a:t>
            </a:r>
            <a:r>
              <a:rPr lang="en-US" sz="2400" dirty="0">
                <a:solidFill>
                  <a:srgbClr val="C00000"/>
                </a:solidFill>
              </a:rPr>
              <a:t>S</a:t>
            </a:r>
            <a:r>
              <a:rPr lang="en-US" sz="2400" dirty="0"/>
              <a:t>[</a:t>
            </a:r>
            <a:r>
              <a:rPr lang="en-US" sz="2400" dirty="0">
                <a:solidFill>
                  <a:srgbClr val="1D6FA9"/>
                </a:solidFill>
              </a:rPr>
              <a:t>Top</a:t>
            </a:r>
            <a:r>
              <a:rPr lang="en-US" sz="2400" dirty="0"/>
              <a:t>]) </a:t>
            </a:r>
          </a:p>
          <a:p>
            <a:pPr marL="0" indent="0">
              <a:spcBef>
                <a:spcPts val="600"/>
              </a:spcBef>
              <a:buNone/>
            </a:pPr>
            <a:r>
              <a:rPr lang="en-US" b="1" dirty="0"/>
              <a:t>Step 3:</a:t>
            </a:r>
            <a:r>
              <a:rPr lang="en-US" dirty="0"/>
              <a:t>[Decrement Top by 1]</a:t>
            </a:r>
          </a:p>
          <a:p>
            <a:pPr marL="874800" lvl="2" indent="0">
              <a:spcBef>
                <a:spcPts val="0"/>
              </a:spcBef>
              <a:buNone/>
            </a:pPr>
            <a:r>
              <a:rPr lang="en-IN" sz="2400" dirty="0">
                <a:solidFill>
                  <a:srgbClr val="C00000"/>
                </a:solidFill>
              </a:rPr>
              <a:t>Top</a:t>
            </a:r>
            <a:r>
              <a:rPr lang="en-IN" sz="2400" dirty="0"/>
              <a:t> ← </a:t>
            </a:r>
            <a:r>
              <a:rPr lang="en-IN" sz="2400" dirty="0">
                <a:solidFill>
                  <a:srgbClr val="C00000"/>
                </a:solidFill>
              </a:rPr>
              <a:t>Top - 1 </a:t>
            </a:r>
          </a:p>
          <a:p>
            <a:pPr marL="0" indent="0">
              <a:spcBef>
                <a:spcPts val="600"/>
              </a:spcBef>
              <a:buNone/>
            </a:pPr>
            <a:r>
              <a:rPr lang="en-US" b="1" dirty="0"/>
              <a:t>Step 4:</a:t>
            </a:r>
            <a:r>
              <a:rPr lang="en-US" dirty="0"/>
              <a:t>[Finished]</a:t>
            </a:r>
          </a:p>
          <a:p>
            <a:pPr marL="874800" lvl="2" indent="-11113">
              <a:spcBef>
                <a:spcPts val="0"/>
              </a:spcBef>
              <a:buNone/>
            </a:pPr>
            <a:r>
              <a:rPr lang="en-US" sz="2400" dirty="0"/>
              <a:t>Exit</a:t>
            </a:r>
            <a:endParaRPr lang="en-IN" sz="2400" dirty="0"/>
          </a:p>
          <a:p>
            <a:pPr marL="874800" lvl="2" indent="0">
              <a:spcBef>
                <a:spcPts val="0"/>
              </a:spcBef>
              <a:buNone/>
            </a:pPr>
            <a:endParaRPr lang="en-US" sz="2400" dirty="0">
              <a:solidFill>
                <a:srgbClr val="1D6FA9"/>
              </a:solidFill>
            </a:endParaRPr>
          </a:p>
        </p:txBody>
      </p:sp>
      <p:cxnSp>
        <p:nvCxnSpPr>
          <p:cNvPr id="41" name="Straight Connector 40"/>
          <p:cNvCxnSpPr/>
          <p:nvPr/>
        </p:nvCxnSpPr>
        <p:spPr>
          <a:xfrm rot="5400000">
            <a:off x="8617180" y="4425328"/>
            <a:ext cx="1828006" cy="224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9228226" y="4424534"/>
            <a:ext cx="1828006" cy="224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cxnSpLocks/>
          </p:cNvCxnSpPr>
          <p:nvPr/>
        </p:nvCxnSpPr>
        <p:spPr>
          <a:xfrm>
            <a:off x="9532629" y="4883251"/>
            <a:ext cx="609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9532629" y="4883251"/>
            <a:ext cx="609600" cy="4572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12</a:t>
            </a:r>
          </a:p>
        </p:txBody>
      </p:sp>
      <p:sp>
        <p:nvSpPr>
          <p:cNvPr id="45" name="Rectangle 44"/>
          <p:cNvSpPr/>
          <p:nvPr/>
        </p:nvSpPr>
        <p:spPr>
          <a:xfrm>
            <a:off x="9532629" y="4426051"/>
            <a:ext cx="609600" cy="457200"/>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11</a:t>
            </a:r>
          </a:p>
        </p:txBody>
      </p:sp>
      <p:sp>
        <p:nvSpPr>
          <p:cNvPr id="46" name="Rectangle 45"/>
          <p:cNvSpPr/>
          <p:nvPr/>
        </p:nvSpPr>
        <p:spPr>
          <a:xfrm>
            <a:off x="9532629" y="3968851"/>
            <a:ext cx="609600" cy="4572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13</a:t>
            </a:r>
          </a:p>
        </p:txBody>
      </p:sp>
      <p:cxnSp>
        <p:nvCxnSpPr>
          <p:cNvPr id="47" name="Straight Arrow Connector 46"/>
          <p:cNvCxnSpPr>
            <a:cxnSpLocks/>
          </p:cNvCxnSpPr>
          <p:nvPr/>
        </p:nvCxnSpPr>
        <p:spPr>
          <a:xfrm>
            <a:off x="8382267" y="5643663"/>
            <a:ext cx="5334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862253" y="5416651"/>
            <a:ext cx="520014" cy="369332"/>
          </a:xfrm>
          <a:prstGeom prst="rect">
            <a:avLst/>
          </a:prstGeom>
          <a:noFill/>
        </p:spPr>
        <p:txBody>
          <a:bodyPr wrap="none" rtlCol="0">
            <a:spAutoFit/>
          </a:bodyPr>
          <a:lstStyle/>
          <a:p>
            <a:r>
              <a:rPr lang="en-US" dirty="0"/>
              <a:t>Top</a:t>
            </a:r>
          </a:p>
        </p:txBody>
      </p:sp>
      <p:sp>
        <p:nvSpPr>
          <p:cNvPr id="49" name="TextBox 48"/>
          <p:cNvSpPr txBox="1"/>
          <p:nvPr/>
        </p:nvSpPr>
        <p:spPr>
          <a:xfrm>
            <a:off x="9063463" y="5458997"/>
            <a:ext cx="372218" cy="369332"/>
          </a:xfrm>
          <a:prstGeom prst="rect">
            <a:avLst/>
          </a:prstGeom>
          <a:noFill/>
        </p:spPr>
        <p:txBody>
          <a:bodyPr wrap="none" rtlCol="0">
            <a:spAutoFit/>
          </a:bodyPr>
          <a:lstStyle/>
          <a:p>
            <a:r>
              <a:rPr lang="en-US" dirty="0"/>
              <a:t>-1</a:t>
            </a:r>
          </a:p>
        </p:txBody>
      </p:sp>
      <p:sp>
        <p:nvSpPr>
          <p:cNvPr id="50" name="TextBox 49"/>
          <p:cNvSpPr txBox="1"/>
          <p:nvPr/>
        </p:nvSpPr>
        <p:spPr>
          <a:xfrm>
            <a:off x="9063463" y="4927185"/>
            <a:ext cx="301686" cy="369332"/>
          </a:xfrm>
          <a:prstGeom prst="rect">
            <a:avLst/>
          </a:prstGeom>
          <a:noFill/>
        </p:spPr>
        <p:txBody>
          <a:bodyPr wrap="none" rtlCol="0">
            <a:spAutoFit/>
          </a:bodyPr>
          <a:lstStyle/>
          <a:p>
            <a:r>
              <a:rPr lang="en-US" dirty="0"/>
              <a:t>0</a:t>
            </a:r>
          </a:p>
        </p:txBody>
      </p:sp>
      <p:sp>
        <p:nvSpPr>
          <p:cNvPr id="51" name="TextBox 50"/>
          <p:cNvSpPr txBox="1"/>
          <p:nvPr/>
        </p:nvSpPr>
        <p:spPr>
          <a:xfrm>
            <a:off x="9063463" y="4469985"/>
            <a:ext cx="301686" cy="369332"/>
          </a:xfrm>
          <a:prstGeom prst="rect">
            <a:avLst/>
          </a:prstGeom>
          <a:noFill/>
        </p:spPr>
        <p:txBody>
          <a:bodyPr wrap="none" rtlCol="0">
            <a:spAutoFit/>
          </a:bodyPr>
          <a:lstStyle/>
          <a:p>
            <a:r>
              <a:rPr lang="en-US" dirty="0"/>
              <a:t>1</a:t>
            </a:r>
          </a:p>
        </p:txBody>
      </p:sp>
      <p:sp>
        <p:nvSpPr>
          <p:cNvPr id="52" name="TextBox 51"/>
          <p:cNvSpPr txBox="1"/>
          <p:nvPr/>
        </p:nvSpPr>
        <p:spPr>
          <a:xfrm>
            <a:off x="9063463" y="4012785"/>
            <a:ext cx="301686" cy="369332"/>
          </a:xfrm>
          <a:prstGeom prst="rect">
            <a:avLst/>
          </a:prstGeom>
          <a:noFill/>
        </p:spPr>
        <p:txBody>
          <a:bodyPr wrap="none" rtlCol="0">
            <a:spAutoFit/>
          </a:bodyPr>
          <a:lstStyle/>
          <a:p>
            <a:r>
              <a:rPr lang="en-US" dirty="0"/>
              <a:t>2</a:t>
            </a:r>
          </a:p>
        </p:txBody>
      </p:sp>
      <p:cxnSp>
        <p:nvCxnSpPr>
          <p:cNvPr id="53" name="Straight Arrow Connector 52"/>
          <p:cNvCxnSpPr>
            <a:cxnSpLocks/>
          </p:cNvCxnSpPr>
          <p:nvPr/>
        </p:nvCxnSpPr>
        <p:spPr>
          <a:xfrm>
            <a:off x="8382267" y="5111851"/>
            <a:ext cx="5334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862253" y="4884839"/>
            <a:ext cx="520014" cy="369332"/>
          </a:xfrm>
          <a:prstGeom prst="rect">
            <a:avLst/>
          </a:prstGeom>
          <a:noFill/>
        </p:spPr>
        <p:txBody>
          <a:bodyPr wrap="none" rtlCol="0">
            <a:spAutoFit/>
          </a:bodyPr>
          <a:lstStyle/>
          <a:p>
            <a:r>
              <a:rPr lang="en-US" dirty="0"/>
              <a:t>Top</a:t>
            </a:r>
          </a:p>
        </p:txBody>
      </p:sp>
      <p:cxnSp>
        <p:nvCxnSpPr>
          <p:cNvPr id="55" name="Straight Arrow Connector 54"/>
          <p:cNvCxnSpPr>
            <a:cxnSpLocks/>
          </p:cNvCxnSpPr>
          <p:nvPr/>
        </p:nvCxnSpPr>
        <p:spPr>
          <a:xfrm>
            <a:off x="8382267" y="4654651"/>
            <a:ext cx="5334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862253" y="4427639"/>
            <a:ext cx="520014" cy="369332"/>
          </a:xfrm>
          <a:prstGeom prst="rect">
            <a:avLst/>
          </a:prstGeom>
          <a:noFill/>
        </p:spPr>
        <p:txBody>
          <a:bodyPr wrap="none" rtlCol="0">
            <a:spAutoFit/>
          </a:bodyPr>
          <a:lstStyle/>
          <a:p>
            <a:r>
              <a:rPr lang="en-US" dirty="0"/>
              <a:t>Top</a:t>
            </a:r>
          </a:p>
        </p:txBody>
      </p:sp>
      <p:cxnSp>
        <p:nvCxnSpPr>
          <p:cNvPr id="57" name="Straight Arrow Connector 56"/>
          <p:cNvCxnSpPr>
            <a:cxnSpLocks/>
          </p:cNvCxnSpPr>
          <p:nvPr/>
        </p:nvCxnSpPr>
        <p:spPr>
          <a:xfrm>
            <a:off x="8382267" y="4197451"/>
            <a:ext cx="5334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862253" y="3970439"/>
            <a:ext cx="520014" cy="369332"/>
          </a:xfrm>
          <a:prstGeom prst="rect">
            <a:avLst/>
          </a:prstGeom>
          <a:noFill/>
        </p:spPr>
        <p:txBody>
          <a:bodyPr wrap="none" rtlCol="0">
            <a:spAutoFit/>
          </a:bodyPr>
          <a:lstStyle/>
          <a:p>
            <a:r>
              <a:rPr lang="en-US" dirty="0"/>
              <a:t>Top</a:t>
            </a:r>
          </a:p>
        </p:txBody>
      </p:sp>
      <p:sp>
        <p:nvSpPr>
          <p:cNvPr id="59" name="TextBox 58"/>
          <p:cNvSpPr txBox="1"/>
          <p:nvPr/>
        </p:nvSpPr>
        <p:spPr>
          <a:xfrm>
            <a:off x="2291728" y="2936227"/>
            <a:ext cx="677173" cy="369332"/>
          </a:xfrm>
          <a:prstGeom prst="rect">
            <a:avLst/>
          </a:prstGeom>
          <a:noFill/>
        </p:spPr>
        <p:txBody>
          <a:bodyPr wrap="none" rtlCol="0">
            <a:spAutoFit/>
          </a:bodyPr>
          <a:lstStyle/>
          <a:p>
            <a:r>
              <a:rPr lang="en-US" dirty="0"/>
              <a:t>Stack</a:t>
            </a:r>
          </a:p>
        </p:txBody>
      </p:sp>
      <p:sp>
        <p:nvSpPr>
          <p:cNvPr id="60" name="TextBox 59"/>
          <p:cNvSpPr txBox="1"/>
          <p:nvPr/>
        </p:nvSpPr>
        <p:spPr>
          <a:xfrm>
            <a:off x="2320458" y="2936227"/>
            <a:ext cx="1677767" cy="369332"/>
          </a:xfrm>
          <a:prstGeom prst="rect">
            <a:avLst/>
          </a:prstGeom>
          <a:noFill/>
        </p:spPr>
        <p:txBody>
          <a:bodyPr wrap="none" rtlCol="0">
            <a:spAutoFit/>
          </a:bodyPr>
          <a:lstStyle/>
          <a:p>
            <a:r>
              <a:rPr lang="en-US" dirty="0"/>
              <a:t>Top of the Stack</a:t>
            </a:r>
          </a:p>
        </p:txBody>
      </p:sp>
      <p:cxnSp>
        <p:nvCxnSpPr>
          <p:cNvPr id="61" name="Straight Arrow Connector 60"/>
          <p:cNvCxnSpPr>
            <a:cxnSpLocks/>
          </p:cNvCxnSpPr>
          <p:nvPr/>
        </p:nvCxnSpPr>
        <p:spPr>
          <a:xfrm rot="5400000" flipH="1" flipV="1">
            <a:off x="2481434" y="2731486"/>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nvCxnSpPr>
        <p:spPr>
          <a:xfrm rot="5400000" flipH="1" flipV="1">
            <a:off x="2892752" y="2731486"/>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7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499"/>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499"/>
                                          </p:stCondLst>
                                        </p:cTn>
                                        <p:tgtEl>
                                          <p:spTgt spid="62"/>
                                        </p:tgtEl>
                                        <p:attrNameLst>
                                          <p:attrName>style.visibility</p:attrName>
                                        </p:attrNameLst>
                                      </p:cBhvr>
                                      <p:to>
                                        <p:strVal val="visible"/>
                                      </p:to>
                                    </p:set>
                                  </p:childTnLst>
                                </p:cTn>
                              </p:par>
                              <p:par>
                                <p:cTn id="31" presetID="10" presetClass="exit" presetSubtype="0" fill="hold" grpId="1" nodeType="withEffect">
                                  <p:stCondLst>
                                    <p:cond delay="0"/>
                                  </p:stCondLst>
                                  <p:childTnLst>
                                    <p:animEffect transition="out" filter="fade">
                                      <p:cBhvr>
                                        <p:cTn id="32" dur="500"/>
                                        <p:tgtEl>
                                          <p:spTgt spid="59"/>
                                        </p:tgtEl>
                                      </p:cBhvr>
                                    </p:animEffect>
                                    <p:set>
                                      <p:cBhvr>
                                        <p:cTn id="33" dur="1" fill="hold">
                                          <p:stCondLst>
                                            <p:cond delay="499"/>
                                          </p:stCondLst>
                                        </p:cTn>
                                        <p:tgtEl>
                                          <p:spTgt spid="59"/>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61"/>
                                        </p:tgtEl>
                                      </p:cBhvr>
                                    </p:animEffect>
                                    <p:set>
                                      <p:cBhvr>
                                        <p:cTn id="36" dur="1" fill="hold">
                                          <p:stCondLst>
                                            <p:cond delay="499"/>
                                          </p:stCondLst>
                                        </p:cTn>
                                        <p:tgtEl>
                                          <p:spTgt spid="6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60"/>
                                        </p:tgtEl>
                                      </p:cBhvr>
                                    </p:animEffect>
                                    <p:set>
                                      <p:cBhvr>
                                        <p:cTn id="41" dur="1" fill="hold">
                                          <p:stCondLst>
                                            <p:cond delay="499"/>
                                          </p:stCondLst>
                                        </p:cTn>
                                        <p:tgtEl>
                                          <p:spTgt spid="60"/>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62"/>
                                        </p:tgtEl>
                                      </p:cBhvr>
                                    </p:animEffect>
                                    <p:set>
                                      <p:cBhvr>
                                        <p:cTn id="44" dur="1" fill="hold">
                                          <p:stCondLst>
                                            <p:cond delay="499"/>
                                          </p:stCondLst>
                                        </p:cTn>
                                        <p:tgtEl>
                                          <p:spTgt spid="6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999"/>
                                          </p:stCondLst>
                                        </p:cTn>
                                        <p:tgtEl>
                                          <p:spTgt spid="3">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999"/>
                                          </p:stCondLst>
                                        </p:cTn>
                                        <p:tgtEl>
                                          <p:spTgt spid="3">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999"/>
                                          </p:stCondLst>
                                        </p:cTn>
                                        <p:tgtEl>
                                          <p:spTgt spid="3">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28" dur="375" autoRev="1" fill="remove"/>
                                        <p:tgtEl>
                                          <p:spTgt spid="52"/>
                                        </p:tgtEl>
                                        <p:attrNameLst>
                                          <p:attrName>style.color</p:attrName>
                                        </p:attrNameLst>
                                      </p:cBhvr>
                                      <p:to>
                                        <a:schemeClr val="bg1"/>
                                      </p:to>
                                    </p:animClr>
                                    <p:animClr clrSpc="rgb" dir="cw">
                                      <p:cBhvr>
                                        <p:cTn id="129" dur="375" autoRev="1" fill="remove"/>
                                        <p:tgtEl>
                                          <p:spTgt spid="52"/>
                                        </p:tgtEl>
                                        <p:attrNameLst>
                                          <p:attrName>fillcolor</p:attrName>
                                        </p:attrNameLst>
                                      </p:cBhvr>
                                      <p:to>
                                        <a:schemeClr val="bg1"/>
                                      </p:to>
                                    </p:animClr>
                                    <p:set>
                                      <p:cBhvr>
                                        <p:cTn id="130" dur="375" autoRev="1" fill="remove"/>
                                        <p:tgtEl>
                                          <p:spTgt spid="52"/>
                                        </p:tgtEl>
                                        <p:attrNameLst>
                                          <p:attrName>fill.type</p:attrName>
                                        </p:attrNameLst>
                                      </p:cBhvr>
                                      <p:to>
                                        <p:strVal val="solid"/>
                                      </p:to>
                                    </p:set>
                                    <p:set>
                                      <p:cBhvr>
                                        <p:cTn id="131" dur="375" autoRev="1" fill="remove"/>
                                        <p:tgtEl>
                                          <p:spTgt spid="52"/>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35" dur="375" autoRev="1" fill="remove"/>
                                        <p:tgtEl>
                                          <p:spTgt spid="51"/>
                                        </p:tgtEl>
                                        <p:attrNameLst>
                                          <p:attrName>style.color</p:attrName>
                                        </p:attrNameLst>
                                      </p:cBhvr>
                                      <p:to>
                                        <a:schemeClr val="bg1"/>
                                      </p:to>
                                    </p:animClr>
                                    <p:animClr clrSpc="rgb" dir="cw">
                                      <p:cBhvr>
                                        <p:cTn id="136" dur="375" autoRev="1" fill="remove"/>
                                        <p:tgtEl>
                                          <p:spTgt spid="51"/>
                                        </p:tgtEl>
                                        <p:attrNameLst>
                                          <p:attrName>fillcolor</p:attrName>
                                        </p:attrNameLst>
                                      </p:cBhvr>
                                      <p:to>
                                        <a:schemeClr val="bg1"/>
                                      </p:to>
                                    </p:animClr>
                                    <p:set>
                                      <p:cBhvr>
                                        <p:cTn id="137" dur="375" autoRev="1" fill="remove"/>
                                        <p:tgtEl>
                                          <p:spTgt spid="51"/>
                                        </p:tgtEl>
                                        <p:attrNameLst>
                                          <p:attrName>fill.type</p:attrName>
                                        </p:attrNameLst>
                                      </p:cBhvr>
                                      <p:to>
                                        <p:strVal val="solid"/>
                                      </p:to>
                                    </p:set>
                                    <p:set>
                                      <p:cBhvr>
                                        <p:cTn id="138" dur="375" autoRev="1" fill="remove"/>
                                        <p:tgtEl>
                                          <p:spTgt spid="51"/>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42" dur="375" autoRev="1" fill="remove"/>
                                        <p:tgtEl>
                                          <p:spTgt spid="50"/>
                                        </p:tgtEl>
                                        <p:attrNameLst>
                                          <p:attrName>style.color</p:attrName>
                                        </p:attrNameLst>
                                      </p:cBhvr>
                                      <p:to>
                                        <a:schemeClr val="bg1"/>
                                      </p:to>
                                    </p:animClr>
                                    <p:animClr clrSpc="rgb" dir="cw">
                                      <p:cBhvr>
                                        <p:cTn id="143" dur="375" autoRev="1" fill="remove"/>
                                        <p:tgtEl>
                                          <p:spTgt spid="50"/>
                                        </p:tgtEl>
                                        <p:attrNameLst>
                                          <p:attrName>fillcolor</p:attrName>
                                        </p:attrNameLst>
                                      </p:cBhvr>
                                      <p:to>
                                        <a:schemeClr val="bg1"/>
                                      </p:to>
                                    </p:animClr>
                                    <p:set>
                                      <p:cBhvr>
                                        <p:cTn id="144" dur="375" autoRev="1" fill="remove"/>
                                        <p:tgtEl>
                                          <p:spTgt spid="50"/>
                                        </p:tgtEl>
                                        <p:attrNameLst>
                                          <p:attrName>fill.type</p:attrName>
                                        </p:attrNameLst>
                                      </p:cBhvr>
                                      <p:to>
                                        <p:strVal val="solid"/>
                                      </p:to>
                                    </p:set>
                                    <p:set>
                                      <p:cBhvr>
                                        <p:cTn id="145" dur="375" autoRev="1" fill="remove"/>
                                        <p:tgtEl>
                                          <p:spTgt spid="50"/>
                                        </p:tgtEl>
                                        <p:attrNameLst>
                                          <p:attrName>fill.on</p:attrName>
                                        </p:attrNameLst>
                                      </p:cBhvr>
                                      <p:to>
                                        <p:strVal val="true"/>
                                      </p:to>
                                    </p:set>
                                  </p:childTnLst>
                                </p:cTn>
                              </p:par>
                            </p:childTnLst>
                          </p:cTn>
                        </p:par>
                      </p:childTnLst>
                    </p:cTn>
                  </p:par>
                  <p:par>
                    <p:cTn id="146" fill="hold">
                      <p:stCondLst>
                        <p:cond delay="indefinite"/>
                      </p:stCondLst>
                      <p:childTnLst>
                        <p:par>
                          <p:cTn id="147" fill="hold">
                            <p:stCondLst>
                              <p:cond delay="0"/>
                            </p:stCondLst>
                            <p:childTnLst>
                              <p:par>
                                <p:cTn id="148"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49" dur="375" autoRev="1" fill="remove"/>
                                        <p:tgtEl>
                                          <p:spTgt spid="49"/>
                                        </p:tgtEl>
                                        <p:attrNameLst>
                                          <p:attrName>style.color</p:attrName>
                                        </p:attrNameLst>
                                      </p:cBhvr>
                                      <p:to>
                                        <a:schemeClr val="bg1"/>
                                      </p:to>
                                    </p:animClr>
                                    <p:animClr clrSpc="rgb" dir="cw">
                                      <p:cBhvr>
                                        <p:cTn id="150" dur="375" autoRev="1" fill="remove"/>
                                        <p:tgtEl>
                                          <p:spTgt spid="49"/>
                                        </p:tgtEl>
                                        <p:attrNameLst>
                                          <p:attrName>fillcolor</p:attrName>
                                        </p:attrNameLst>
                                      </p:cBhvr>
                                      <p:to>
                                        <a:schemeClr val="bg1"/>
                                      </p:to>
                                    </p:animClr>
                                    <p:set>
                                      <p:cBhvr>
                                        <p:cTn id="151" dur="375" autoRev="1" fill="remove"/>
                                        <p:tgtEl>
                                          <p:spTgt spid="49"/>
                                        </p:tgtEl>
                                        <p:attrNameLst>
                                          <p:attrName>fill.type</p:attrName>
                                        </p:attrNameLst>
                                      </p:cBhvr>
                                      <p:to>
                                        <p:strVal val="solid"/>
                                      </p:to>
                                    </p:set>
                                    <p:set>
                                      <p:cBhvr>
                                        <p:cTn id="152" dur="375" autoRev="1" fill="remove"/>
                                        <p:tgtEl>
                                          <p:spTgt spid="4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8" grpId="0"/>
      <p:bldP spid="49" grpId="0"/>
      <p:bldP spid="49" grpId="1"/>
      <p:bldP spid="50" grpId="0"/>
      <p:bldP spid="50" grpId="1"/>
      <p:bldP spid="51" grpId="0"/>
      <p:bldP spid="51" grpId="1"/>
      <p:bldP spid="52" grpId="0"/>
      <p:bldP spid="52" grpId="1"/>
      <p:bldP spid="54" grpId="0"/>
      <p:bldP spid="56" grpId="0"/>
      <p:bldP spid="58" grpId="0"/>
      <p:bldP spid="59" grpId="0"/>
      <p:bldP spid="59" grpId="1"/>
      <p:bldP spid="60" grpId="0"/>
      <p:bldP spid="6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0">
                      <a:srgbClr val="88570A"/>
                    </a:gs>
                    <a:gs pos="53000">
                      <a:srgbClr val="E99718"/>
                    </a:gs>
                  </a:gsLst>
                  <a:lin ang="0" scaled="1"/>
                  <a:tileRect/>
                </a:gradFill>
              </a:rPr>
              <a:t>Polish Notation</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a:xfrm>
            <a:off x="831850" y="4589463"/>
            <a:ext cx="10515600" cy="1500187"/>
          </a:xfrm>
        </p:spPr>
        <p:txBody>
          <a:bodyPr/>
          <a:lstStyle/>
          <a:p>
            <a:r>
              <a:rPr lang="en-US" dirty="0"/>
              <a:t>Section-4</a:t>
            </a:r>
          </a:p>
        </p:txBody>
      </p:sp>
    </p:spTree>
    <p:extLst>
      <p:ext uri="{BB962C8B-B14F-4D97-AF65-F5344CB8AC3E}">
        <p14:creationId xmlns:p14="http://schemas.microsoft.com/office/powerpoint/2010/main" val="101706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50634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222046"/>
            <a:ext cx="6213560" cy="5057795"/>
          </a:xfrm>
          <a:prstGeom prst="rect">
            <a:avLst/>
          </a:prstGeom>
          <a:noFill/>
        </p:spPr>
        <p:txBody>
          <a:bodyPr wrap="none" rtlCol="0">
            <a:spAutoFit/>
          </a:bodyPr>
          <a:lstStyle/>
          <a:p>
            <a:r>
              <a:rPr lang="en-US" sz="3600" b="1" dirty="0">
                <a:solidFill>
                  <a:sysClr val="windowText" lastClr="000000"/>
                </a:solidFill>
              </a:rPr>
              <a:t>Topics to be covered</a:t>
            </a:r>
          </a:p>
          <a:p>
            <a:endParaRPr lang="en-US" sz="2000" b="1" dirty="0">
              <a:solidFill>
                <a:sysClr val="windowText" lastClr="000000"/>
              </a:solidFill>
            </a:endParaRPr>
          </a:p>
          <a:p>
            <a:pPr marL="742950" lvl="1" indent="-285750">
              <a:lnSpc>
                <a:spcPct val="150000"/>
              </a:lnSpc>
              <a:buFont typeface="Arial" panose="020B0604020202020204" pitchFamily="34" charset="0"/>
              <a:buChar char="•"/>
            </a:pPr>
            <a:r>
              <a:rPr lang="en-US" sz="2000" dirty="0"/>
              <a:t>Introduction of Stack</a:t>
            </a:r>
            <a:endParaRPr lang="en-US" sz="2000" dirty="0">
              <a:solidFill>
                <a:sysClr val="windowText" lastClr="000000"/>
              </a:solidFill>
            </a:endParaRPr>
          </a:p>
          <a:p>
            <a:pPr marL="742950" lvl="1" indent="-285750">
              <a:lnSpc>
                <a:spcPct val="150000"/>
              </a:lnSpc>
              <a:buFont typeface="Arial" panose="020B0604020202020204" pitchFamily="34" charset="0"/>
              <a:buChar char="•"/>
            </a:pPr>
            <a:r>
              <a:rPr lang="en-IN" sz="2000" dirty="0"/>
              <a:t>Application of Stack</a:t>
            </a:r>
          </a:p>
          <a:p>
            <a:pPr marL="742950" lvl="1" indent="-285750">
              <a:lnSpc>
                <a:spcPct val="150000"/>
              </a:lnSpc>
              <a:buFont typeface="Arial" panose="020B0604020202020204" pitchFamily="34" charset="0"/>
              <a:buChar char="•"/>
            </a:pPr>
            <a:r>
              <a:rPr lang="en-IN" sz="2000" dirty="0"/>
              <a:t>Stack Operations: Push, Pop, Peep, Change, Display</a:t>
            </a:r>
            <a:endParaRPr lang="en-US" sz="2000" dirty="0">
              <a:solidFill>
                <a:sysClr val="windowText" lastClr="000000"/>
              </a:solidFill>
            </a:endParaRPr>
          </a:p>
          <a:p>
            <a:pPr marL="742950" lvl="1" indent="-285750">
              <a:lnSpc>
                <a:spcPct val="150000"/>
              </a:lnSpc>
              <a:buFont typeface="Arial" panose="020B0604020202020204" pitchFamily="34" charset="0"/>
              <a:buChar char="•"/>
            </a:pPr>
            <a:r>
              <a:rPr lang="en-US" sz="2000" dirty="0"/>
              <a:t>Polish Notation</a:t>
            </a:r>
          </a:p>
          <a:p>
            <a:pPr marL="742950" lvl="1" indent="-285750">
              <a:lnSpc>
                <a:spcPct val="150000"/>
              </a:lnSpc>
              <a:buFont typeface="Arial" panose="020B0604020202020204" pitchFamily="34" charset="0"/>
              <a:buChar char="•"/>
            </a:pPr>
            <a:r>
              <a:rPr lang="en-US" sz="2000" dirty="0"/>
              <a:t>Conversion of Infix Expression to Postfix Expression</a:t>
            </a:r>
          </a:p>
          <a:p>
            <a:pPr marL="742950" lvl="1" indent="-285750">
              <a:lnSpc>
                <a:spcPct val="150000"/>
              </a:lnSpc>
              <a:buFont typeface="Arial" panose="020B0604020202020204" pitchFamily="34" charset="0"/>
              <a:buChar char="•"/>
            </a:pPr>
            <a:r>
              <a:rPr lang="en-US" sz="2000" dirty="0"/>
              <a:t>Conversion of Infix Expression to Prefix Expression</a:t>
            </a:r>
          </a:p>
          <a:p>
            <a:pPr marL="742950" lvl="1" indent="-285750">
              <a:lnSpc>
                <a:spcPct val="150000"/>
              </a:lnSpc>
              <a:buFont typeface="Arial" panose="020B0604020202020204" pitchFamily="34" charset="0"/>
              <a:buChar char="•"/>
            </a:pPr>
            <a:r>
              <a:rPr lang="en-IN" sz="2000" dirty="0"/>
              <a:t>Evaluation of Postfix Expression</a:t>
            </a:r>
            <a:endParaRPr lang="en-US" sz="2000" dirty="0">
              <a:solidFill>
                <a:sysClr val="windowText" lastClr="000000"/>
              </a:solidFill>
            </a:endParaRPr>
          </a:p>
          <a:p>
            <a:pPr marL="742950" lvl="1" indent="-285750">
              <a:lnSpc>
                <a:spcPct val="150000"/>
              </a:lnSpc>
              <a:buFont typeface="Arial" panose="020B0604020202020204" pitchFamily="34" charset="0"/>
              <a:buChar char="•"/>
            </a:pPr>
            <a:r>
              <a:rPr lang="en-IN" sz="2000" dirty="0"/>
              <a:t>Evaluation of Prefix Expression</a:t>
            </a:r>
            <a:endParaRPr lang="en-US" sz="2000" dirty="0">
              <a:solidFill>
                <a:sysClr val="windowText" lastClr="000000"/>
              </a:solidFill>
            </a:endParaRPr>
          </a:p>
          <a:p>
            <a:pPr marL="742950" lvl="1" indent="-285750">
              <a:lnSpc>
                <a:spcPct val="150000"/>
              </a:lnSpc>
              <a:buFont typeface="Arial" panose="020B0604020202020204" pitchFamily="34" charset="0"/>
              <a:buChar char="•"/>
            </a:pPr>
            <a:r>
              <a:rPr lang="en-US" sz="2000" dirty="0">
                <a:solidFill>
                  <a:sysClr val="windowText" lastClr="000000"/>
                </a:solidFill>
              </a:rPr>
              <a:t>Recursion</a:t>
            </a:r>
          </a:p>
        </p:txBody>
      </p:sp>
    </p:spTree>
    <p:extLst>
      <p:ext uri="{BB962C8B-B14F-4D97-AF65-F5344CB8AC3E}">
        <p14:creationId xmlns:p14="http://schemas.microsoft.com/office/powerpoint/2010/main" val="137892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nodeType="afterEffect">
                                  <p:stCondLst>
                                    <p:cond delay="500"/>
                                  </p:stCondLst>
                                  <p:childTnLst>
                                    <p:set>
                                      <p:cBhvr>
                                        <p:cTn id="23" dur="1" fill="hold">
                                          <p:stCondLst>
                                            <p:cond delay="0"/>
                                          </p:stCondLst>
                                        </p:cTn>
                                        <p:tgtEl>
                                          <p:spTgt spid="9">
                                            <p:txEl>
                                              <p:pRg st="2" end="2"/>
                                            </p:txEl>
                                          </p:spTgt>
                                        </p:tgtEl>
                                        <p:attrNameLst>
                                          <p:attrName>style.visibility</p:attrName>
                                        </p:attrNameLst>
                                      </p:cBhvr>
                                      <p:to>
                                        <p:strVal val="visible"/>
                                      </p:to>
                                    </p:set>
                                  </p:childTnLst>
                                </p:cTn>
                              </p:par>
                              <p:par>
                                <p:cTn id="24" presetID="1" presetClass="entr" presetSubtype="0" fill="hold" nodeType="withEffect">
                                  <p:stCondLst>
                                    <p:cond delay="1000"/>
                                  </p:stCondLst>
                                  <p:childTnLst>
                                    <p:set>
                                      <p:cBhvr>
                                        <p:cTn id="25" dur="1" fill="hold">
                                          <p:stCondLst>
                                            <p:cond delay="0"/>
                                          </p:stCondLst>
                                        </p:cTn>
                                        <p:tgtEl>
                                          <p:spTgt spid="9">
                                            <p:txEl>
                                              <p:pRg st="3" end="3"/>
                                            </p:txEl>
                                          </p:spTgt>
                                        </p:tgtEl>
                                        <p:attrNameLst>
                                          <p:attrName>style.visibility</p:attrName>
                                        </p:attrNameLst>
                                      </p:cBhvr>
                                      <p:to>
                                        <p:strVal val="visible"/>
                                      </p:to>
                                    </p:set>
                                  </p:childTnLst>
                                </p:cTn>
                              </p:par>
                            </p:childTnLst>
                          </p:cTn>
                        </p:par>
                        <p:par>
                          <p:cTn id="26" fill="hold">
                            <p:stCondLst>
                              <p:cond delay="2500"/>
                            </p:stCondLst>
                            <p:childTnLst>
                              <p:par>
                                <p:cTn id="27" presetID="1" presetClass="entr" presetSubtype="0" fill="hold" nodeType="afterEffect">
                                  <p:stCondLst>
                                    <p:cond delay="50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childTnLst>
                          </p:cTn>
                        </p:par>
                        <p:par>
                          <p:cTn id="29" fill="hold">
                            <p:stCondLst>
                              <p:cond delay="3000"/>
                            </p:stCondLst>
                            <p:childTnLst>
                              <p:par>
                                <p:cTn id="30" presetID="1" presetClass="entr" presetSubtype="0" fill="hold" nodeType="afterEffect">
                                  <p:stCondLst>
                                    <p:cond delay="500"/>
                                  </p:stCondLst>
                                  <p:childTnLst>
                                    <p:set>
                                      <p:cBhvr>
                                        <p:cTn id="31" dur="1" fill="hold">
                                          <p:stCondLst>
                                            <p:cond delay="0"/>
                                          </p:stCondLst>
                                        </p:cTn>
                                        <p:tgtEl>
                                          <p:spTgt spid="9">
                                            <p:txEl>
                                              <p:pRg st="5" end="5"/>
                                            </p:txEl>
                                          </p:spTgt>
                                        </p:tgtEl>
                                        <p:attrNameLst>
                                          <p:attrName>style.visibility</p:attrName>
                                        </p:attrNameLst>
                                      </p:cBhvr>
                                      <p:to>
                                        <p:strVal val="visible"/>
                                      </p:to>
                                    </p:set>
                                  </p:childTnLst>
                                </p:cTn>
                              </p:par>
                            </p:childTnLst>
                          </p:cTn>
                        </p:par>
                        <p:par>
                          <p:cTn id="32" fill="hold">
                            <p:stCondLst>
                              <p:cond delay="3500"/>
                            </p:stCondLst>
                            <p:childTnLst>
                              <p:par>
                                <p:cTn id="33" presetID="1" presetClass="entr" presetSubtype="0" fill="hold" nodeType="afterEffect">
                                  <p:stCondLst>
                                    <p:cond delay="50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childTnLst>
                          </p:cTn>
                        </p:par>
                        <p:par>
                          <p:cTn id="35" fill="hold">
                            <p:stCondLst>
                              <p:cond delay="4000"/>
                            </p:stCondLst>
                            <p:childTnLst>
                              <p:par>
                                <p:cTn id="36" presetID="1" presetClass="entr" presetSubtype="0" fill="hold" nodeType="afterEffect">
                                  <p:stCondLst>
                                    <p:cond delay="500"/>
                                  </p:stCondLst>
                                  <p:childTnLst>
                                    <p:set>
                                      <p:cBhvr>
                                        <p:cTn id="37" dur="1" fill="hold">
                                          <p:stCondLst>
                                            <p:cond delay="0"/>
                                          </p:stCondLst>
                                        </p:cTn>
                                        <p:tgtEl>
                                          <p:spTgt spid="9">
                                            <p:txEl>
                                              <p:pRg st="7" end="7"/>
                                            </p:txEl>
                                          </p:spTgt>
                                        </p:tgtEl>
                                        <p:attrNameLst>
                                          <p:attrName>style.visibility</p:attrName>
                                        </p:attrNameLst>
                                      </p:cBhvr>
                                      <p:to>
                                        <p:strVal val="visible"/>
                                      </p:to>
                                    </p:set>
                                  </p:childTnLst>
                                </p:cTn>
                              </p:par>
                            </p:childTnLst>
                          </p:cTn>
                        </p:par>
                        <p:par>
                          <p:cTn id="38" fill="hold">
                            <p:stCondLst>
                              <p:cond delay="4500"/>
                            </p:stCondLst>
                            <p:childTnLst>
                              <p:par>
                                <p:cTn id="39" presetID="1" presetClass="entr" presetSubtype="0" fill="hold" nodeType="afterEffect">
                                  <p:stCondLst>
                                    <p:cond delay="500"/>
                                  </p:stCondLst>
                                  <p:childTnLst>
                                    <p:set>
                                      <p:cBhvr>
                                        <p:cTn id="40" dur="1" fill="hold">
                                          <p:stCondLst>
                                            <p:cond delay="0"/>
                                          </p:stCondLst>
                                        </p:cTn>
                                        <p:tgtEl>
                                          <p:spTgt spid="9">
                                            <p:txEl>
                                              <p:pRg st="8" end="8"/>
                                            </p:txEl>
                                          </p:spTgt>
                                        </p:tgtEl>
                                        <p:attrNameLst>
                                          <p:attrName>style.visibility</p:attrName>
                                        </p:attrNameLst>
                                      </p:cBhvr>
                                      <p:to>
                                        <p:strVal val="visible"/>
                                      </p:to>
                                    </p:set>
                                  </p:childTnLst>
                                </p:cTn>
                              </p:par>
                            </p:childTnLst>
                          </p:cTn>
                        </p:par>
                        <p:par>
                          <p:cTn id="41" fill="hold">
                            <p:stCondLst>
                              <p:cond delay="5000"/>
                            </p:stCondLst>
                            <p:childTnLst>
                              <p:par>
                                <p:cTn id="42" presetID="1" presetClass="entr" presetSubtype="0" fill="hold" nodeType="afterEffect">
                                  <p:stCondLst>
                                    <p:cond delay="500"/>
                                  </p:stCondLst>
                                  <p:childTnLst>
                                    <p:set>
                                      <p:cBhvr>
                                        <p:cTn id="43" dur="1" fill="hold">
                                          <p:stCondLst>
                                            <p:cond delay="0"/>
                                          </p:stCondLst>
                                        </p:cTn>
                                        <p:tgtEl>
                                          <p:spTgt spid="9">
                                            <p:txEl>
                                              <p:pRg st="9" end="9"/>
                                            </p:txEl>
                                          </p:spTgt>
                                        </p:tgtEl>
                                        <p:attrNameLst>
                                          <p:attrName>style.visibility</p:attrName>
                                        </p:attrNameLst>
                                      </p:cBhvr>
                                      <p:to>
                                        <p:strVal val="visible"/>
                                      </p:to>
                                    </p:set>
                                  </p:childTnLst>
                                </p:cTn>
                              </p:par>
                            </p:childTnLst>
                          </p:cTn>
                        </p:par>
                        <p:par>
                          <p:cTn id="44" fill="hold">
                            <p:stCondLst>
                              <p:cond delay="5500"/>
                            </p:stCondLst>
                            <p:childTnLst>
                              <p:par>
                                <p:cTn id="45" presetID="1" presetClass="entr" presetSubtype="0" fill="hold" nodeType="afterEffect">
                                  <p:stCondLst>
                                    <p:cond delay="50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Polish Notation</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Clr>
                <a:srgbClr val="C00000"/>
              </a:buClr>
              <a:buFont typeface="Wingdings 3" panose="05040102010807070707" pitchFamily="18" charset="2"/>
              <a:buChar char="}"/>
            </a:pPr>
            <a:r>
              <a:rPr lang="en-US" dirty="0"/>
              <a:t>One of the major uses of stack is a </a:t>
            </a:r>
            <a:r>
              <a:rPr lang="en-US" b="1" dirty="0">
                <a:solidFill>
                  <a:srgbClr val="1D6FA9"/>
                </a:solidFill>
              </a:rPr>
              <a:t>Polish notation or Polish expression</a:t>
            </a:r>
            <a:r>
              <a:rPr lang="en-US" dirty="0">
                <a:solidFill>
                  <a:srgbClr val="1D6FA9"/>
                </a:solidFill>
              </a:rPr>
              <a:t>.</a:t>
            </a:r>
          </a:p>
          <a:p>
            <a:pPr>
              <a:buClr>
                <a:srgbClr val="C00000"/>
              </a:buClr>
              <a:buFont typeface="Wingdings 3" panose="05040102010807070707" pitchFamily="18" charset="2"/>
              <a:buChar char="}"/>
            </a:pPr>
            <a:r>
              <a:rPr lang="en-US" dirty="0"/>
              <a:t>The process of writing the operator of an expression either before their operands or after operands are called the </a:t>
            </a:r>
            <a:r>
              <a:rPr lang="en-US" b="1" dirty="0">
                <a:solidFill>
                  <a:srgbClr val="0070C0"/>
                </a:solidFill>
              </a:rPr>
              <a:t>Polish Notation</a:t>
            </a:r>
            <a:r>
              <a:rPr lang="en-US" b="1" dirty="0"/>
              <a:t>. </a:t>
            </a:r>
          </a:p>
          <a:p>
            <a:pPr>
              <a:buClr>
                <a:srgbClr val="C00000"/>
              </a:buClr>
              <a:buFont typeface="Wingdings 3" panose="05040102010807070707" pitchFamily="18" charset="2"/>
              <a:buChar char="}"/>
            </a:pPr>
            <a:r>
              <a:rPr lang="en-US" dirty="0"/>
              <a:t>The polish notation are classified into three categories:</a:t>
            </a:r>
          </a:p>
          <a:p>
            <a:pPr marL="631825" lvl="1" indent="-349250">
              <a:buClr>
                <a:srgbClr val="C00000"/>
              </a:buClr>
              <a:buFont typeface="+mj-lt"/>
              <a:buAutoNum type="arabicParenR"/>
            </a:pPr>
            <a:r>
              <a:rPr lang="en-US" b="1" dirty="0"/>
              <a:t>Infix </a:t>
            </a:r>
          </a:p>
          <a:p>
            <a:pPr marL="631825" lvl="1" indent="-349250">
              <a:buClr>
                <a:srgbClr val="C00000"/>
              </a:buClr>
              <a:buFont typeface="+mj-lt"/>
              <a:buAutoNum type="arabicParenR"/>
            </a:pPr>
            <a:r>
              <a:rPr lang="en-US" b="1" dirty="0"/>
              <a:t>Prefix </a:t>
            </a:r>
          </a:p>
          <a:p>
            <a:pPr marL="631825" lvl="1" indent="-349250">
              <a:buClr>
                <a:srgbClr val="C00000"/>
              </a:buClr>
              <a:buFont typeface="+mj-lt"/>
              <a:buAutoNum type="arabicParenR"/>
            </a:pPr>
            <a:r>
              <a:rPr lang="en-US" b="1" dirty="0"/>
              <a:t>Postfix </a:t>
            </a:r>
          </a:p>
          <a:p>
            <a:pPr marL="0" indent="0">
              <a:buNone/>
            </a:pPr>
            <a:endParaRPr lang="en-US" dirty="0"/>
          </a:p>
        </p:txBody>
      </p:sp>
    </p:spTree>
    <p:extLst>
      <p:ext uri="{BB962C8B-B14F-4D97-AF65-F5344CB8AC3E}">
        <p14:creationId xmlns:p14="http://schemas.microsoft.com/office/powerpoint/2010/main" val="318985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Polish Notation</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87313" indent="-349250">
              <a:buClr>
                <a:srgbClr val="C00000"/>
              </a:buClr>
              <a:buFont typeface="+mj-lt"/>
              <a:buAutoNum type="arabicParenR"/>
            </a:pPr>
            <a:r>
              <a:rPr lang="en-US" b="1" dirty="0">
                <a:solidFill>
                  <a:srgbClr val="C00000"/>
                </a:solidFill>
              </a:rPr>
              <a:t>Infix</a:t>
            </a:r>
            <a:r>
              <a:rPr lang="en-US" b="1" dirty="0"/>
              <a:t> </a:t>
            </a:r>
          </a:p>
          <a:p>
            <a:pPr lvl="1">
              <a:buClr>
                <a:srgbClr val="C00000"/>
              </a:buClr>
            </a:pPr>
            <a:r>
              <a:rPr lang="en-US" sz="2200" dirty="0"/>
              <a:t>When the operator exist </a:t>
            </a:r>
            <a:r>
              <a:rPr lang="en-US" sz="2200" dirty="0">
                <a:solidFill>
                  <a:srgbClr val="1D6FA9"/>
                </a:solidFill>
              </a:rPr>
              <a:t>between two operands </a:t>
            </a:r>
            <a:r>
              <a:rPr lang="en-US" sz="2200" dirty="0"/>
              <a:t>then the expression is called </a:t>
            </a:r>
            <a:r>
              <a:rPr lang="en-US" sz="2200" dirty="0">
                <a:solidFill>
                  <a:srgbClr val="C00000"/>
                </a:solidFill>
              </a:rPr>
              <a:t>Infix Expression. </a:t>
            </a:r>
          </a:p>
          <a:p>
            <a:pPr lvl="1">
              <a:buNone/>
            </a:pPr>
            <a:r>
              <a:rPr lang="en-IN" sz="2200" b="1" dirty="0"/>
              <a:t>Example</a:t>
            </a:r>
            <a:r>
              <a:rPr lang="en-IN" sz="2200" dirty="0"/>
              <a:t> :   a + b ,  a / b</a:t>
            </a:r>
          </a:p>
          <a:p>
            <a:pPr marL="0" indent="0">
              <a:buClrTx/>
              <a:buNone/>
            </a:pPr>
            <a:endParaRPr lang="en-US" b="1" dirty="0"/>
          </a:p>
          <a:p>
            <a:pPr marL="195263" indent="-457200">
              <a:buClr>
                <a:srgbClr val="C00000"/>
              </a:buClr>
              <a:buFont typeface="+mj-lt"/>
              <a:buAutoNum type="arabicParenR" startAt="2"/>
            </a:pPr>
            <a:r>
              <a:rPr lang="en-US" b="1" dirty="0">
                <a:solidFill>
                  <a:srgbClr val="C00000"/>
                </a:solidFill>
              </a:rPr>
              <a:t>Prefix</a:t>
            </a:r>
            <a:r>
              <a:rPr lang="en-US" b="1" dirty="0"/>
              <a:t> </a:t>
            </a:r>
          </a:p>
          <a:p>
            <a:pPr lvl="1">
              <a:buClr>
                <a:srgbClr val="C00000"/>
              </a:buClr>
            </a:pPr>
            <a:r>
              <a:rPr lang="en-US" sz="2200" dirty="0"/>
              <a:t>When the operator is written</a:t>
            </a:r>
            <a:r>
              <a:rPr lang="en-US" sz="2200" dirty="0">
                <a:solidFill>
                  <a:srgbClr val="1D6FA9"/>
                </a:solidFill>
              </a:rPr>
              <a:t> before their operands</a:t>
            </a:r>
            <a:r>
              <a:rPr lang="en-US" sz="2200" dirty="0">
                <a:solidFill>
                  <a:srgbClr val="0070C0"/>
                </a:solidFill>
              </a:rPr>
              <a:t> </a:t>
            </a:r>
            <a:r>
              <a:rPr lang="en-US" sz="2200" dirty="0"/>
              <a:t>then the resulting expression is called </a:t>
            </a:r>
            <a:r>
              <a:rPr lang="en-US" sz="2200" dirty="0">
                <a:solidFill>
                  <a:srgbClr val="C00000"/>
                </a:solidFill>
              </a:rPr>
              <a:t>Prefix Expression. </a:t>
            </a:r>
          </a:p>
          <a:p>
            <a:pPr marL="457200" lvl="1" indent="0">
              <a:buNone/>
            </a:pPr>
            <a:r>
              <a:rPr lang="en-US" sz="2200" b="1" dirty="0"/>
              <a:t>Example </a:t>
            </a:r>
            <a:r>
              <a:rPr lang="en-US" sz="2200" dirty="0"/>
              <a:t>:  +</a:t>
            </a:r>
            <a:r>
              <a:rPr lang="en-US" sz="2200" dirty="0" err="1"/>
              <a:t>ab</a:t>
            </a:r>
            <a:r>
              <a:rPr lang="en-US" sz="2200" dirty="0"/>
              <a:t> , /</a:t>
            </a:r>
            <a:r>
              <a:rPr lang="en-US" sz="2200" dirty="0" err="1"/>
              <a:t>ab</a:t>
            </a:r>
            <a:endParaRPr lang="en-US" sz="2200" dirty="0"/>
          </a:p>
          <a:p>
            <a:pPr marL="195263" indent="-457200">
              <a:buClrTx/>
              <a:buFont typeface="+mj-lt"/>
              <a:buAutoNum type="arabicParenR" startAt="3"/>
            </a:pPr>
            <a:endParaRPr lang="en-US" b="1" dirty="0"/>
          </a:p>
          <a:p>
            <a:pPr marL="195263" indent="-457200">
              <a:buClr>
                <a:srgbClr val="C00000"/>
              </a:buClr>
              <a:buFont typeface="+mj-lt"/>
              <a:buAutoNum type="arabicParenR" startAt="3"/>
            </a:pPr>
            <a:r>
              <a:rPr lang="en-US" b="1" dirty="0">
                <a:solidFill>
                  <a:srgbClr val="C00000"/>
                </a:solidFill>
              </a:rPr>
              <a:t>Postfix</a:t>
            </a:r>
          </a:p>
          <a:p>
            <a:pPr lvl="1">
              <a:buClr>
                <a:srgbClr val="C00000"/>
              </a:buClr>
            </a:pPr>
            <a:r>
              <a:rPr lang="en-US" sz="2200" dirty="0"/>
              <a:t>When an operator comes </a:t>
            </a:r>
            <a:r>
              <a:rPr lang="en-US" sz="2200" dirty="0">
                <a:solidFill>
                  <a:srgbClr val="0070C0"/>
                </a:solidFill>
              </a:rPr>
              <a:t>after their operands </a:t>
            </a:r>
            <a:r>
              <a:rPr lang="en-US" sz="2200" dirty="0"/>
              <a:t>the resulting expression is called </a:t>
            </a:r>
            <a:r>
              <a:rPr lang="en-US" sz="2200" dirty="0">
                <a:solidFill>
                  <a:srgbClr val="C00000"/>
                </a:solidFill>
              </a:rPr>
              <a:t>Postfix Expression. </a:t>
            </a:r>
            <a:r>
              <a:rPr lang="en-US" sz="2200" dirty="0"/>
              <a:t>It is also known as </a:t>
            </a:r>
            <a:r>
              <a:rPr lang="en-US" sz="2200" dirty="0">
                <a:solidFill>
                  <a:srgbClr val="C00000"/>
                </a:solidFill>
              </a:rPr>
              <a:t>Reverse Polish Notation. </a:t>
            </a:r>
          </a:p>
          <a:p>
            <a:pPr lvl="1">
              <a:buNone/>
            </a:pPr>
            <a:r>
              <a:rPr lang="en-US" sz="2200" b="1" dirty="0"/>
              <a:t>Example </a:t>
            </a:r>
            <a:r>
              <a:rPr lang="en-US" sz="2200" dirty="0"/>
              <a:t>: </a:t>
            </a:r>
            <a:r>
              <a:rPr lang="en-US" sz="2200" dirty="0" err="1"/>
              <a:t>ab</a:t>
            </a:r>
            <a:r>
              <a:rPr lang="en-US" sz="2200" dirty="0"/>
              <a:t>+ , </a:t>
            </a:r>
            <a:r>
              <a:rPr lang="en-US" sz="2200" dirty="0" err="1"/>
              <a:t>ab</a:t>
            </a:r>
            <a:r>
              <a:rPr lang="en-US" sz="2200" dirty="0"/>
              <a:t>/</a:t>
            </a:r>
          </a:p>
          <a:p>
            <a:pPr marL="0" indent="0">
              <a:buNone/>
            </a:pPr>
            <a:endParaRPr lang="en-US" dirty="0"/>
          </a:p>
        </p:txBody>
      </p:sp>
    </p:spTree>
    <p:extLst>
      <p:ext uri="{BB962C8B-B14F-4D97-AF65-F5344CB8AC3E}">
        <p14:creationId xmlns:p14="http://schemas.microsoft.com/office/powerpoint/2010/main" val="386903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0">
                      <a:srgbClr val="88570A"/>
                    </a:gs>
                    <a:gs pos="53000">
                      <a:srgbClr val="E99718"/>
                    </a:gs>
                  </a:gsLst>
                  <a:lin ang="0" scaled="1"/>
                  <a:tileRect/>
                </a:gradFill>
              </a:rPr>
              <a:t>Conversion of Infix Expression to Postfix Expression</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a:xfrm>
            <a:off x="831850" y="4589463"/>
            <a:ext cx="10515600" cy="1500187"/>
          </a:xfrm>
        </p:spPr>
        <p:txBody>
          <a:bodyPr/>
          <a:lstStyle/>
          <a:p>
            <a:r>
              <a:rPr lang="en-US" dirty="0"/>
              <a:t>Section-5</a:t>
            </a:r>
          </a:p>
        </p:txBody>
      </p:sp>
    </p:spTree>
    <p:extLst>
      <p:ext uri="{BB962C8B-B14F-4D97-AF65-F5344CB8AC3E}">
        <p14:creationId xmlns:p14="http://schemas.microsoft.com/office/powerpoint/2010/main" val="1685321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Conversion of Infix Expression to Postfix Expression</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Clr>
                <a:srgbClr val="C00000"/>
              </a:buClr>
              <a:buFont typeface="Wingdings 3" panose="05040102010807070707" pitchFamily="18" charset="2"/>
              <a:buChar char="}"/>
            </a:pPr>
            <a:r>
              <a:rPr lang="en-US" dirty="0"/>
              <a:t>Rules for converting Infix Notation to the postfix / prefix notation:</a:t>
            </a:r>
          </a:p>
          <a:p>
            <a:pPr marL="631825" lvl="1" indent="-349250">
              <a:lnSpc>
                <a:spcPct val="120000"/>
              </a:lnSpc>
              <a:buClr>
                <a:srgbClr val="C00000"/>
              </a:buClr>
              <a:buFont typeface="+mj-lt"/>
              <a:buAutoNum type="arabicParenR"/>
            </a:pPr>
            <a:r>
              <a:rPr lang="en-US" sz="2200" dirty="0"/>
              <a:t>The operator with </a:t>
            </a:r>
            <a:r>
              <a:rPr lang="en-US" sz="2200" b="1" dirty="0">
                <a:solidFill>
                  <a:srgbClr val="1D6FA9"/>
                </a:solidFill>
              </a:rPr>
              <a:t>highest precedence is converted first to postfix. </a:t>
            </a:r>
          </a:p>
          <a:p>
            <a:pPr marL="631825" lvl="1" indent="-349250">
              <a:lnSpc>
                <a:spcPct val="120000"/>
              </a:lnSpc>
              <a:buClr>
                <a:srgbClr val="C00000"/>
              </a:buClr>
              <a:buFont typeface="+mj-lt"/>
              <a:buAutoNum type="arabicParenR"/>
            </a:pPr>
            <a:r>
              <a:rPr lang="en-US" sz="2200" dirty="0"/>
              <a:t>Consider five binary operation, such are </a:t>
            </a:r>
            <a:r>
              <a:rPr lang="en-US" sz="2200" dirty="0">
                <a:solidFill>
                  <a:srgbClr val="C00000"/>
                </a:solidFill>
              </a:rPr>
              <a:t>addition</a:t>
            </a:r>
            <a:r>
              <a:rPr lang="en-US" sz="2200" dirty="0"/>
              <a:t> </a:t>
            </a:r>
            <a:r>
              <a:rPr lang="en-US" sz="2200" b="1" dirty="0">
                <a:solidFill>
                  <a:srgbClr val="1D6FA9"/>
                </a:solidFill>
              </a:rPr>
              <a:t>(+)</a:t>
            </a:r>
            <a:r>
              <a:rPr lang="en-US" sz="2200" dirty="0"/>
              <a:t>, </a:t>
            </a:r>
            <a:r>
              <a:rPr lang="en-US" sz="2200" dirty="0">
                <a:solidFill>
                  <a:srgbClr val="C00000"/>
                </a:solidFill>
              </a:rPr>
              <a:t>subtraction</a:t>
            </a:r>
            <a:r>
              <a:rPr lang="en-US" sz="2200" dirty="0"/>
              <a:t> </a:t>
            </a:r>
            <a:r>
              <a:rPr lang="en-US" sz="2200" b="1" dirty="0">
                <a:solidFill>
                  <a:srgbClr val="1D6FA9"/>
                </a:solidFill>
              </a:rPr>
              <a:t>(-)</a:t>
            </a:r>
            <a:r>
              <a:rPr lang="en-US" sz="2200" dirty="0"/>
              <a:t>, </a:t>
            </a:r>
            <a:r>
              <a:rPr lang="en-US" sz="2200" dirty="0">
                <a:solidFill>
                  <a:srgbClr val="C00000"/>
                </a:solidFill>
              </a:rPr>
              <a:t>multiplication</a:t>
            </a:r>
            <a:r>
              <a:rPr lang="en-US" sz="2200" dirty="0"/>
              <a:t> </a:t>
            </a:r>
            <a:r>
              <a:rPr lang="en-US" sz="2200" b="1" dirty="0">
                <a:solidFill>
                  <a:srgbClr val="1D6FA9"/>
                </a:solidFill>
              </a:rPr>
              <a:t>(*)</a:t>
            </a:r>
            <a:r>
              <a:rPr lang="en-US" sz="2200" dirty="0"/>
              <a:t>, </a:t>
            </a:r>
            <a:r>
              <a:rPr lang="en-US" sz="2200" dirty="0">
                <a:solidFill>
                  <a:srgbClr val="C00000"/>
                </a:solidFill>
              </a:rPr>
              <a:t>division</a:t>
            </a:r>
            <a:r>
              <a:rPr lang="en-US" sz="2200" dirty="0"/>
              <a:t> </a:t>
            </a:r>
            <a:r>
              <a:rPr lang="en-US" sz="2200" b="1" dirty="0">
                <a:solidFill>
                  <a:srgbClr val="1D6FA9"/>
                </a:solidFill>
              </a:rPr>
              <a:t>(/)</a:t>
            </a:r>
            <a:r>
              <a:rPr lang="en-US" sz="2200" dirty="0">
                <a:solidFill>
                  <a:srgbClr val="1D6FA9"/>
                </a:solidFill>
              </a:rPr>
              <a:t> </a:t>
            </a:r>
            <a:r>
              <a:rPr lang="en-US" sz="2200" dirty="0"/>
              <a:t>and </a:t>
            </a:r>
            <a:r>
              <a:rPr lang="en-US" sz="2200" dirty="0">
                <a:solidFill>
                  <a:srgbClr val="C00000"/>
                </a:solidFill>
              </a:rPr>
              <a:t>exponential</a:t>
            </a:r>
            <a:r>
              <a:rPr lang="en-US" sz="2200" dirty="0"/>
              <a:t> </a:t>
            </a:r>
            <a:r>
              <a:rPr lang="en-US" sz="2200" b="1" dirty="0">
                <a:solidFill>
                  <a:srgbClr val="1D6FA9"/>
                </a:solidFill>
              </a:rPr>
              <a:t>(↑ or $ or ^)</a:t>
            </a:r>
            <a:r>
              <a:rPr lang="en-US" sz="2200" dirty="0">
                <a:solidFill>
                  <a:srgbClr val="1D6FA9"/>
                </a:solidFill>
              </a:rPr>
              <a:t>.</a:t>
            </a:r>
          </a:p>
          <a:p>
            <a:pPr marL="631825" lvl="1" indent="-349250">
              <a:lnSpc>
                <a:spcPct val="120000"/>
              </a:lnSpc>
              <a:buClr>
                <a:srgbClr val="C00000"/>
              </a:buClr>
              <a:buFont typeface="+mj-lt"/>
              <a:buAutoNum type="arabicParenR"/>
            </a:pPr>
            <a:r>
              <a:rPr lang="en-US" sz="2200" dirty="0"/>
              <a:t>Take only </a:t>
            </a:r>
            <a:r>
              <a:rPr lang="en-US" sz="2200" b="1" dirty="0">
                <a:solidFill>
                  <a:srgbClr val="1D6FA9"/>
                </a:solidFill>
              </a:rPr>
              <a:t>two operands </a:t>
            </a:r>
            <a:r>
              <a:rPr lang="en-US" sz="2200" dirty="0"/>
              <a:t>at a time to convert infix to postfix/prefix like </a:t>
            </a:r>
            <a:r>
              <a:rPr lang="en-US" sz="2200" b="1" dirty="0">
                <a:solidFill>
                  <a:srgbClr val="1D6FA9"/>
                </a:solidFill>
              </a:rPr>
              <a:t>A + B </a:t>
            </a:r>
            <a:r>
              <a:rPr lang="en-US" sz="2200" dirty="0">
                <a:solidFill>
                  <a:srgbClr val="1D6FA9"/>
                </a:solidFill>
              </a:rPr>
              <a:t>→ </a:t>
            </a:r>
            <a:r>
              <a:rPr lang="en-US" sz="2200" b="1" dirty="0">
                <a:solidFill>
                  <a:srgbClr val="1D6FA9"/>
                </a:solidFill>
              </a:rPr>
              <a:t>AB+</a:t>
            </a:r>
            <a:r>
              <a:rPr lang="en-US" sz="2200" dirty="0">
                <a:solidFill>
                  <a:srgbClr val="1D6FA9"/>
                </a:solidFill>
              </a:rPr>
              <a:t> </a:t>
            </a:r>
            <a:r>
              <a:rPr lang="en-US" sz="2200" dirty="0"/>
              <a:t>.</a:t>
            </a:r>
          </a:p>
          <a:p>
            <a:pPr marL="631825" lvl="1" indent="-349250">
              <a:lnSpc>
                <a:spcPct val="120000"/>
              </a:lnSpc>
              <a:buClr>
                <a:srgbClr val="C00000"/>
              </a:buClr>
              <a:buFont typeface="+mj-lt"/>
              <a:buAutoNum type="arabicParenR"/>
            </a:pPr>
            <a:r>
              <a:rPr lang="en-US" sz="2200" dirty="0"/>
              <a:t>Always convert the </a:t>
            </a:r>
            <a:r>
              <a:rPr lang="en-US" sz="2200" b="1" dirty="0">
                <a:solidFill>
                  <a:srgbClr val="1D6FA9"/>
                </a:solidFill>
              </a:rPr>
              <a:t>parenthesis first ()</a:t>
            </a:r>
            <a:r>
              <a:rPr lang="en-US" sz="2200" dirty="0">
                <a:solidFill>
                  <a:srgbClr val="1D6FA9"/>
                </a:solidFill>
              </a:rPr>
              <a:t>. </a:t>
            </a:r>
          </a:p>
          <a:p>
            <a:pPr marL="631825" lvl="1" indent="-349250">
              <a:lnSpc>
                <a:spcPct val="120000"/>
              </a:lnSpc>
              <a:buClr>
                <a:srgbClr val="C00000"/>
              </a:buClr>
              <a:buFont typeface="+mj-lt"/>
              <a:buAutoNum type="arabicParenR"/>
            </a:pPr>
            <a:r>
              <a:rPr lang="en-US" sz="2200" dirty="0"/>
              <a:t>After </a:t>
            </a:r>
            <a:r>
              <a:rPr lang="en-US" sz="2200" b="1" dirty="0">
                <a:solidFill>
                  <a:srgbClr val="C00000"/>
                </a:solidFill>
              </a:rPr>
              <a:t>parenthesis</a:t>
            </a:r>
            <a:r>
              <a:rPr lang="en-US" sz="2200" b="1" dirty="0"/>
              <a:t> </a:t>
            </a:r>
            <a:r>
              <a:rPr lang="en-US" sz="2200" dirty="0">
                <a:solidFill>
                  <a:srgbClr val="1D6FA9"/>
                </a:solidFill>
              </a:rPr>
              <a:t>exponential </a:t>
            </a:r>
            <a:r>
              <a:rPr lang="en-US" sz="2200" b="1" dirty="0">
                <a:solidFill>
                  <a:srgbClr val="1D6FA9"/>
                </a:solidFill>
              </a:rPr>
              <a:t>second</a:t>
            </a:r>
            <a:r>
              <a:rPr lang="en-US" sz="2200" b="1" dirty="0"/>
              <a:t>, </a:t>
            </a:r>
            <a:r>
              <a:rPr lang="en-US" sz="2200" dirty="0"/>
              <a:t>if there are </a:t>
            </a:r>
            <a:r>
              <a:rPr lang="en-US" sz="2200" dirty="0">
                <a:solidFill>
                  <a:srgbClr val="1D6FA9"/>
                </a:solidFill>
              </a:rPr>
              <a:t>more than one exponentiation </a:t>
            </a:r>
            <a:r>
              <a:rPr lang="en-US" sz="2200" dirty="0"/>
              <a:t>in sequence then take order from </a:t>
            </a:r>
            <a:r>
              <a:rPr lang="en-US" sz="2200" b="1" dirty="0">
                <a:solidFill>
                  <a:srgbClr val="1D6FA9"/>
                </a:solidFill>
              </a:rPr>
              <a:t>right to left</a:t>
            </a:r>
            <a:r>
              <a:rPr lang="en-US" sz="2200" dirty="0"/>
              <a:t>.</a:t>
            </a:r>
            <a:r>
              <a:rPr lang="en-US" sz="2200" b="1" dirty="0"/>
              <a:t> </a:t>
            </a:r>
          </a:p>
          <a:p>
            <a:pPr marL="631825" lvl="1" indent="-349250">
              <a:lnSpc>
                <a:spcPct val="120000"/>
              </a:lnSpc>
              <a:buClr>
                <a:srgbClr val="C00000"/>
              </a:buClr>
              <a:buFont typeface="+mj-lt"/>
              <a:buAutoNum type="arabicParenR"/>
            </a:pPr>
            <a:r>
              <a:rPr lang="en-US" sz="2200" dirty="0"/>
              <a:t>After </a:t>
            </a:r>
            <a:r>
              <a:rPr lang="en-US" sz="2200" b="1" dirty="0">
                <a:solidFill>
                  <a:srgbClr val="C00000"/>
                </a:solidFill>
              </a:rPr>
              <a:t>exponential</a:t>
            </a:r>
            <a:r>
              <a:rPr lang="en-US" sz="2200" dirty="0">
                <a:solidFill>
                  <a:srgbClr val="C00000"/>
                </a:solidFill>
              </a:rPr>
              <a:t>, </a:t>
            </a:r>
            <a:r>
              <a:rPr lang="en-US" sz="2200" dirty="0">
                <a:solidFill>
                  <a:srgbClr val="1D6FA9"/>
                </a:solidFill>
              </a:rPr>
              <a:t>division, multiplication, addition, subtraction </a:t>
            </a:r>
            <a:r>
              <a:rPr lang="en-US" sz="2200" dirty="0"/>
              <a:t>operator to be considered, associativity is </a:t>
            </a:r>
            <a:r>
              <a:rPr lang="en-US" sz="2200" b="1" dirty="0">
                <a:solidFill>
                  <a:srgbClr val="1D6FA9"/>
                </a:solidFill>
              </a:rPr>
              <a:t>left to right</a:t>
            </a:r>
            <a:r>
              <a:rPr lang="en-US" sz="2200" dirty="0">
                <a:solidFill>
                  <a:srgbClr val="1D6FA9"/>
                </a:solidFill>
              </a:rPr>
              <a:t>.</a:t>
            </a:r>
            <a:r>
              <a:rPr lang="en-US" sz="2200" b="1" dirty="0">
                <a:solidFill>
                  <a:srgbClr val="1D6FA9"/>
                </a:solidFill>
              </a:rPr>
              <a:t> </a:t>
            </a:r>
            <a:endParaRPr lang="en-US" dirty="0"/>
          </a:p>
        </p:txBody>
      </p:sp>
    </p:spTree>
    <p:extLst>
      <p:ext uri="{BB962C8B-B14F-4D97-AF65-F5344CB8AC3E}">
        <p14:creationId xmlns:p14="http://schemas.microsoft.com/office/powerpoint/2010/main" val="67421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23844" y="4572000"/>
            <a:ext cx="2985247" cy="430306"/>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Conversion of Infix Expression to Postfix Expression</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None/>
            </a:pPr>
            <a:r>
              <a:rPr lang="en-US" b="1" dirty="0"/>
              <a:t>Example: </a:t>
            </a:r>
            <a:r>
              <a:rPr lang="en-US" dirty="0"/>
              <a:t>Convert following expression in to Postfix/Reverse Polish Notation:</a:t>
            </a:r>
          </a:p>
          <a:p>
            <a:pPr marL="1196975" indent="0">
              <a:buNone/>
            </a:pPr>
            <a:r>
              <a:rPr lang="en-US" b="1" dirty="0"/>
              <a:t>a + (b * c - (m / n p) * t) * s </a:t>
            </a:r>
          </a:p>
          <a:p>
            <a:pPr>
              <a:spcBef>
                <a:spcPts val="1800"/>
              </a:spcBef>
              <a:buNone/>
            </a:pPr>
            <a:r>
              <a:rPr lang="en-US" dirty="0"/>
              <a:t>	Step 1:  a + (b * c - (</a:t>
            </a:r>
            <a:r>
              <a:rPr lang="en-US" dirty="0">
                <a:solidFill>
                  <a:srgbClr val="C00000"/>
                </a:solidFill>
              </a:rPr>
              <a:t>m / n p</a:t>
            </a:r>
            <a:r>
              <a:rPr lang="en-US" dirty="0">
                <a:solidFill>
                  <a:srgbClr val="FF0000"/>
                </a:solidFill>
              </a:rPr>
              <a:t> </a:t>
            </a:r>
            <a:r>
              <a:rPr lang="en-US" dirty="0"/>
              <a:t>) * t) * s </a:t>
            </a:r>
          </a:p>
          <a:p>
            <a:pPr>
              <a:buNone/>
            </a:pPr>
            <a:r>
              <a:rPr lang="en-US" dirty="0"/>
              <a:t>	Step 2:  a + (</a:t>
            </a:r>
            <a:r>
              <a:rPr lang="en-US" dirty="0">
                <a:solidFill>
                  <a:srgbClr val="C00000"/>
                </a:solidFill>
              </a:rPr>
              <a:t>b * c</a:t>
            </a:r>
            <a:r>
              <a:rPr lang="en-US" dirty="0">
                <a:solidFill>
                  <a:schemeClr val="accent6"/>
                </a:solidFill>
              </a:rPr>
              <a:t> </a:t>
            </a:r>
            <a:r>
              <a:rPr lang="en-US" dirty="0"/>
              <a:t>- (m n p / ) * t) * s </a:t>
            </a:r>
          </a:p>
          <a:p>
            <a:pPr>
              <a:buNone/>
            </a:pPr>
            <a:r>
              <a:rPr lang="en-US" dirty="0"/>
              <a:t>	Step 3:  a + (b c* – </a:t>
            </a:r>
            <a:r>
              <a:rPr lang="en-US" dirty="0">
                <a:solidFill>
                  <a:srgbClr val="C00000"/>
                </a:solidFill>
              </a:rPr>
              <a:t>(m n p / ) *t</a:t>
            </a:r>
            <a:r>
              <a:rPr lang="en-US" dirty="0"/>
              <a:t>) * s </a:t>
            </a:r>
          </a:p>
          <a:p>
            <a:pPr>
              <a:buNone/>
            </a:pPr>
            <a:r>
              <a:rPr lang="en-US" dirty="0"/>
              <a:t>	Step 4:  a + </a:t>
            </a:r>
            <a:r>
              <a:rPr lang="en-US" dirty="0">
                <a:solidFill>
                  <a:srgbClr val="C00000"/>
                </a:solidFill>
              </a:rPr>
              <a:t>(b c* – (m n p / t*))</a:t>
            </a:r>
            <a:r>
              <a:rPr lang="en-US" dirty="0">
                <a:solidFill>
                  <a:schemeClr val="accent6"/>
                </a:solidFill>
              </a:rPr>
              <a:t> </a:t>
            </a:r>
            <a:r>
              <a:rPr lang="en-US" dirty="0"/>
              <a:t>* s </a:t>
            </a:r>
          </a:p>
          <a:p>
            <a:pPr>
              <a:buNone/>
            </a:pPr>
            <a:r>
              <a:rPr lang="en-US" dirty="0"/>
              <a:t>	Step 5:  a +</a:t>
            </a:r>
            <a:r>
              <a:rPr lang="en-US" dirty="0">
                <a:solidFill>
                  <a:srgbClr val="C00000"/>
                </a:solidFill>
              </a:rPr>
              <a:t> (b c* m n p / t * - ) *s </a:t>
            </a:r>
          </a:p>
          <a:p>
            <a:pPr>
              <a:buNone/>
            </a:pPr>
            <a:r>
              <a:rPr lang="en-US" dirty="0"/>
              <a:t>	Step 6:  </a:t>
            </a:r>
            <a:r>
              <a:rPr lang="en-US" dirty="0">
                <a:solidFill>
                  <a:srgbClr val="C00000"/>
                </a:solidFill>
              </a:rPr>
              <a:t>a + (b c * m n p / t * - s * )</a:t>
            </a:r>
          </a:p>
          <a:p>
            <a:pPr>
              <a:buNone/>
            </a:pPr>
            <a:r>
              <a:rPr lang="en-US" dirty="0"/>
              <a:t>	Step 7:  a b c * m n p / t * - s * +</a:t>
            </a:r>
          </a:p>
        </p:txBody>
      </p:sp>
      <p:sp>
        <p:nvSpPr>
          <p:cNvPr id="4" name="TextBox 3"/>
          <p:cNvSpPr txBox="1"/>
          <p:nvPr/>
        </p:nvSpPr>
        <p:spPr>
          <a:xfrm>
            <a:off x="4530116" y="4186988"/>
            <a:ext cx="910827" cy="1200329"/>
          </a:xfrm>
          <a:prstGeom prst="rect">
            <a:avLst/>
          </a:prstGeom>
          <a:noFill/>
        </p:spPr>
        <p:txBody>
          <a:bodyPr wrap="none" rtlCol="0">
            <a:spAutoFit/>
          </a:bodyPr>
          <a:lstStyle/>
          <a:p>
            <a:r>
              <a:rPr lang="en-US" sz="7200" dirty="0">
                <a:solidFill>
                  <a:srgbClr val="00B050"/>
                </a:solidFill>
                <a:sym typeface="Wingdings" panose="05000000000000000000" pitchFamily="2" charset="2"/>
              </a:rPr>
              <a:t></a:t>
            </a:r>
            <a:endParaRPr lang="en-US" sz="7200" dirty="0">
              <a:solidFill>
                <a:srgbClr val="00B050"/>
              </a:solidFill>
            </a:endParaRPr>
          </a:p>
        </p:txBody>
      </p:sp>
    </p:spTree>
    <p:extLst>
      <p:ext uri="{BB962C8B-B14F-4D97-AF65-F5344CB8AC3E}">
        <p14:creationId xmlns:p14="http://schemas.microsoft.com/office/powerpoint/2010/main" val="289760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27" presetClass="emph" presetSubtype="0" repeatCount="indefinite" fill="remove" grpId="1" nodeType="withEffect">
                                  <p:stCondLst>
                                    <p:cond delay="0"/>
                                  </p:stCondLst>
                                  <p:endCondLst>
                                    <p:cond evt="onNext" delay="0">
                                      <p:tgtEl>
                                        <p:sldTgt/>
                                      </p:tgtEl>
                                    </p:cond>
                                  </p:endCondLst>
                                  <p:childTnLst>
                                    <p:animClr clrSpc="rgb" dir="cw">
                                      <p:cBhvr override="childStyle">
                                        <p:cTn id="46" dur="500" autoRev="1" fill="remove"/>
                                        <p:tgtEl>
                                          <p:spTgt spid="4"/>
                                        </p:tgtEl>
                                        <p:attrNameLst>
                                          <p:attrName>style.color</p:attrName>
                                        </p:attrNameLst>
                                      </p:cBhvr>
                                      <p:to>
                                        <a:schemeClr val="bg1"/>
                                      </p:to>
                                    </p:animClr>
                                    <p:animClr clrSpc="rgb" dir="cw">
                                      <p:cBhvr>
                                        <p:cTn id="47" dur="500" autoRev="1" fill="remove"/>
                                        <p:tgtEl>
                                          <p:spTgt spid="4"/>
                                        </p:tgtEl>
                                        <p:attrNameLst>
                                          <p:attrName>fillcolor</p:attrName>
                                        </p:attrNameLst>
                                      </p:cBhvr>
                                      <p:to>
                                        <a:schemeClr val="bg1"/>
                                      </p:to>
                                    </p:animClr>
                                    <p:set>
                                      <p:cBhvr>
                                        <p:cTn id="48" dur="500" autoRev="1" fill="remove"/>
                                        <p:tgtEl>
                                          <p:spTgt spid="4"/>
                                        </p:tgtEl>
                                        <p:attrNameLst>
                                          <p:attrName>fill.type</p:attrName>
                                        </p:attrNameLst>
                                      </p:cBhvr>
                                      <p:to>
                                        <p:strVal val="solid"/>
                                      </p:to>
                                    </p:set>
                                    <p:set>
                                      <p:cBhvr>
                                        <p:cTn id="49" dur="500" autoRev="1" fill="remov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4"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Conversion of Infix Expression to Postfix Expression</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None/>
            </a:pPr>
            <a:r>
              <a:rPr lang="en-US" b="1" dirty="0"/>
              <a:t>Exercise: </a:t>
            </a:r>
            <a:r>
              <a:rPr lang="en-US" dirty="0"/>
              <a:t>Convert following expression into Postfix/Reverse Polish Notation:</a:t>
            </a:r>
          </a:p>
          <a:p>
            <a:pPr marL="1654175" lvl="4" indent="-457200">
              <a:buClrTx/>
              <a:buFont typeface="+mj-lt"/>
              <a:buAutoNum type="arabicParenR"/>
            </a:pPr>
            <a:r>
              <a:rPr lang="en-US" sz="2400" dirty="0"/>
              <a:t>A + B – C </a:t>
            </a:r>
          </a:p>
          <a:p>
            <a:pPr marL="1654175" lvl="4" indent="-457200">
              <a:buClrTx/>
              <a:buFont typeface="+mj-lt"/>
              <a:buAutoNum type="arabicParenR"/>
            </a:pPr>
            <a:r>
              <a:rPr lang="en-US" sz="2400" dirty="0"/>
              <a:t>( A + B ) * ( C – D ) </a:t>
            </a:r>
          </a:p>
          <a:p>
            <a:pPr marL="1654175" lvl="4" indent="-457200">
              <a:buClrTx/>
              <a:buFont typeface="+mj-lt"/>
              <a:buAutoNum type="arabicParenR"/>
            </a:pPr>
            <a:r>
              <a:rPr lang="pt-BR" sz="2400" dirty="0"/>
              <a:t>A $ B * C - D + E / F / ( G + H ) </a:t>
            </a:r>
            <a:endParaRPr lang="en-US" sz="2400" dirty="0"/>
          </a:p>
          <a:p>
            <a:pPr marL="1654175" lvl="4" indent="-457200">
              <a:buClrTx/>
              <a:buFont typeface="+mj-lt"/>
              <a:buAutoNum type="arabicParenR"/>
            </a:pPr>
            <a:r>
              <a:rPr lang="pt-BR" sz="2400" dirty="0"/>
              <a:t>( ( A + B ) * C – (D - E )) </a:t>
            </a:r>
            <a:r>
              <a:rPr lang="en-US" sz="2400" dirty="0"/>
              <a:t>$ (F + G) </a:t>
            </a:r>
          </a:p>
          <a:p>
            <a:pPr marL="1654175" lvl="4" indent="-457200">
              <a:buClrTx/>
              <a:buFont typeface="+mj-lt"/>
              <a:buAutoNum type="arabicParenR"/>
            </a:pPr>
            <a:r>
              <a:rPr lang="pt-BR" sz="2400" dirty="0"/>
              <a:t>A – B / (C * D $ E ) </a:t>
            </a:r>
          </a:p>
        </p:txBody>
      </p:sp>
    </p:spTree>
    <p:extLst>
      <p:ext uri="{BB962C8B-B14F-4D97-AF65-F5344CB8AC3E}">
        <p14:creationId xmlns:p14="http://schemas.microsoft.com/office/powerpoint/2010/main" val="292424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0">
                      <a:srgbClr val="88570A"/>
                    </a:gs>
                    <a:gs pos="53000">
                      <a:srgbClr val="E99718"/>
                    </a:gs>
                  </a:gsLst>
                  <a:lin ang="0" scaled="1"/>
                  <a:tileRect/>
                </a:gradFill>
              </a:rPr>
              <a:t>Conversion of Infix Expression to Prefix Expression</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a:xfrm>
            <a:off x="831850" y="4589463"/>
            <a:ext cx="10515600" cy="1500187"/>
          </a:xfrm>
        </p:spPr>
        <p:txBody>
          <a:bodyPr/>
          <a:lstStyle/>
          <a:p>
            <a:r>
              <a:rPr lang="en-US" dirty="0"/>
              <a:t>Section-6</a:t>
            </a:r>
          </a:p>
        </p:txBody>
      </p:sp>
    </p:spTree>
    <p:extLst>
      <p:ext uri="{BB962C8B-B14F-4D97-AF65-F5344CB8AC3E}">
        <p14:creationId xmlns:p14="http://schemas.microsoft.com/office/powerpoint/2010/main" val="3510817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23844" y="4572000"/>
            <a:ext cx="2985247" cy="430306"/>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Conversion of Infix Expression to Prefix Expression</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None/>
            </a:pPr>
            <a:r>
              <a:rPr lang="en-US" b="1" dirty="0"/>
              <a:t>Example: </a:t>
            </a:r>
            <a:r>
              <a:rPr lang="en-US" dirty="0"/>
              <a:t>Convert following expression in to Prefix:</a:t>
            </a:r>
          </a:p>
          <a:p>
            <a:pPr marL="1196975" indent="0">
              <a:buNone/>
            </a:pPr>
            <a:r>
              <a:rPr lang="en-US" b="1" dirty="0"/>
              <a:t>a + (b * c - (m / n p) * t) * s </a:t>
            </a:r>
          </a:p>
          <a:p>
            <a:pPr>
              <a:spcBef>
                <a:spcPts val="1800"/>
              </a:spcBef>
              <a:buNone/>
            </a:pPr>
            <a:r>
              <a:rPr lang="en-US" dirty="0"/>
              <a:t>	Step 1:  a + (b * c - (</a:t>
            </a:r>
            <a:r>
              <a:rPr lang="en-US" dirty="0">
                <a:solidFill>
                  <a:srgbClr val="C00000"/>
                </a:solidFill>
              </a:rPr>
              <a:t>m / n p</a:t>
            </a:r>
            <a:r>
              <a:rPr lang="en-US" dirty="0"/>
              <a:t>) * t) * s </a:t>
            </a:r>
          </a:p>
          <a:p>
            <a:pPr>
              <a:buNone/>
            </a:pPr>
            <a:r>
              <a:rPr lang="en-US" dirty="0"/>
              <a:t>	Step 2:  a + (</a:t>
            </a:r>
            <a:r>
              <a:rPr lang="en-US" dirty="0">
                <a:solidFill>
                  <a:srgbClr val="C00000"/>
                </a:solidFill>
              </a:rPr>
              <a:t>b * c</a:t>
            </a:r>
            <a:r>
              <a:rPr lang="en-US" dirty="0">
                <a:solidFill>
                  <a:schemeClr val="accent6"/>
                </a:solidFill>
              </a:rPr>
              <a:t> </a:t>
            </a:r>
            <a:r>
              <a:rPr lang="en-US" dirty="0"/>
              <a:t>- (/ m n p) * t) * s </a:t>
            </a:r>
          </a:p>
          <a:p>
            <a:pPr>
              <a:buNone/>
            </a:pPr>
            <a:r>
              <a:rPr lang="en-US" dirty="0"/>
              <a:t>	Step 3:  a + (* b c – </a:t>
            </a:r>
            <a:r>
              <a:rPr lang="en-US" dirty="0">
                <a:solidFill>
                  <a:srgbClr val="C00000"/>
                </a:solidFill>
              </a:rPr>
              <a:t>(/ m n p) *t</a:t>
            </a:r>
            <a:r>
              <a:rPr lang="en-US" dirty="0"/>
              <a:t>) * s </a:t>
            </a:r>
          </a:p>
          <a:p>
            <a:pPr>
              <a:buNone/>
            </a:pPr>
            <a:r>
              <a:rPr lang="en-US" dirty="0"/>
              <a:t>	Step 4:  a + </a:t>
            </a:r>
            <a:r>
              <a:rPr lang="en-US" dirty="0">
                <a:solidFill>
                  <a:srgbClr val="C00000"/>
                </a:solidFill>
              </a:rPr>
              <a:t>(* b c – (* / m n p t))</a:t>
            </a:r>
            <a:r>
              <a:rPr lang="en-US" dirty="0">
                <a:solidFill>
                  <a:schemeClr val="accent6"/>
                </a:solidFill>
              </a:rPr>
              <a:t> </a:t>
            </a:r>
            <a:r>
              <a:rPr lang="en-US" dirty="0"/>
              <a:t>* s </a:t>
            </a:r>
          </a:p>
          <a:p>
            <a:pPr>
              <a:buNone/>
            </a:pPr>
            <a:r>
              <a:rPr lang="en-US" dirty="0"/>
              <a:t>	Step 5:  a +</a:t>
            </a:r>
            <a:r>
              <a:rPr lang="en-US" dirty="0">
                <a:solidFill>
                  <a:srgbClr val="C00000"/>
                </a:solidFill>
              </a:rPr>
              <a:t> (– * b c * / m n p t) *s </a:t>
            </a:r>
          </a:p>
          <a:p>
            <a:pPr>
              <a:buNone/>
            </a:pPr>
            <a:r>
              <a:rPr lang="en-US" dirty="0"/>
              <a:t>	Step 6:  </a:t>
            </a:r>
            <a:r>
              <a:rPr lang="en-US" dirty="0">
                <a:solidFill>
                  <a:srgbClr val="C00000"/>
                </a:solidFill>
              </a:rPr>
              <a:t>a + (* – * b c * / m n p t s )</a:t>
            </a:r>
          </a:p>
          <a:p>
            <a:pPr>
              <a:buNone/>
            </a:pPr>
            <a:r>
              <a:rPr lang="en-US" dirty="0"/>
              <a:t>	Step 7:  </a:t>
            </a:r>
            <a:r>
              <a:rPr lang="en-US" b="1" dirty="0">
                <a:solidFill>
                  <a:srgbClr val="C00000"/>
                </a:solidFill>
              </a:rPr>
              <a:t>+ a * </a:t>
            </a:r>
            <a:r>
              <a:rPr lang="en-US" dirty="0">
                <a:solidFill>
                  <a:srgbClr val="C00000"/>
                </a:solidFill>
              </a:rPr>
              <a:t>–</a:t>
            </a:r>
            <a:r>
              <a:rPr lang="en-US" b="1" dirty="0">
                <a:solidFill>
                  <a:srgbClr val="C00000"/>
                </a:solidFill>
              </a:rPr>
              <a:t> * b c * / m n p t s</a:t>
            </a:r>
          </a:p>
        </p:txBody>
      </p:sp>
      <p:sp>
        <p:nvSpPr>
          <p:cNvPr id="4" name="TextBox 3"/>
          <p:cNvSpPr txBox="1"/>
          <p:nvPr/>
        </p:nvSpPr>
        <p:spPr>
          <a:xfrm>
            <a:off x="4530116" y="4186988"/>
            <a:ext cx="910827" cy="1200329"/>
          </a:xfrm>
          <a:prstGeom prst="rect">
            <a:avLst/>
          </a:prstGeom>
          <a:noFill/>
        </p:spPr>
        <p:txBody>
          <a:bodyPr wrap="none" rtlCol="0">
            <a:spAutoFit/>
          </a:bodyPr>
          <a:lstStyle/>
          <a:p>
            <a:r>
              <a:rPr lang="en-US" sz="7200" dirty="0">
                <a:solidFill>
                  <a:srgbClr val="00B050"/>
                </a:solidFill>
                <a:sym typeface="Wingdings" panose="05000000000000000000" pitchFamily="2" charset="2"/>
              </a:rPr>
              <a:t></a:t>
            </a:r>
            <a:endParaRPr lang="en-US" sz="7200" dirty="0">
              <a:solidFill>
                <a:srgbClr val="00B050"/>
              </a:solidFill>
            </a:endParaRPr>
          </a:p>
        </p:txBody>
      </p:sp>
    </p:spTree>
    <p:extLst>
      <p:ext uri="{BB962C8B-B14F-4D97-AF65-F5344CB8AC3E}">
        <p14:creationId xmlns:p14="http://schemas.microsoft.com/office/powerpoint/2010/main" val="377001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27" presetClass="emph" presetSubtype="0" repeatCount="indefinite" fill="remove" grpId="1" nodeType="withEffect">
                                  <p:stCondLst>
                                    <p:cond delay="0"/>
                                  </p:stCondLst>
                                  <p:endCondLst>
                                    <p:cond evt="onNext" delay="0">
                                      <p:tgtEl>
                                        <p:sldTgt/>
                                      </p:tgtEl>
                                    </p:cond>
                                  </p:endCondLst>
                                  <p:childTnLst>
                                    <p:animClr clrSpc="rgb" dir="cw">
                                      <p:cBhvr override="childStyle">
                                        <p:cTn id="46" dur="500" autoRev="1" fill="remove"/>
                                        <p:tgtEl>
                                          <p:spTgt spid="4"/>
                                        </p:tgtEl>
                                        <p:attrNameLst>
                                          <p:attrName>style.color</p:attrName>
                                        </p:attrNameLst>
                                      </p:cBhvr>
                                      <p:to>
                                        <a:schemeClr val="bg1"/>
                                      </p:to>
                                    </p:animClr>
                                    <p:animClr clrSpc="rgb" dir="cw">
                                      <p:cBhvr>
                                        <p:cTn id="47" dur="500" autoRev="1" fill="remove"/>
                                        <p:tgtEl>
                                          <p:spTgt spid="4"/>
                                        </p:tgtEl>
                                        <p:attrNameLst>
                                          <p:attrName>fillcolor</p:attrName>
                                        </p:attrNameLst>
                                      </p:cBhvr>
                                      <p:to>
                                        <a:schemeClr val="bg1"/>
                                      </p:to>
                                    </p:animClr>
                                    <p:set>
                                      <p:cBhvr>
                                        <p:cTn id="48" dur="500" autoRev="1" fill="remove"/>
                                        <p:tgtEl>
                                          <p:spTgt spid="4"/>
                                        </p:tgtEl>
                                        <p:attrNameLst>
                                          <p:attrName>fill.type</p:attrName>
                                        </p:attrNameLst>
                                      </p:cBhvr>
                                      <p:to>
                                        <p:strVal val="solid"/>
                                      </p:to>
                                    </p:set>
                                    <p:set>
                                      <p:cBhvr>
                                        <p:cTn id="49" dur="500" autoRev="1" fill="remov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4"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Conversion of Infix Expression to Prefix Expression</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None/>
            </a:pPr>
            <a:r>
              <a:rPr lang="en-US" b="1" dirty="0"/>
              <a:t>Exercise: </a:t>
            </a:r>
            <a:r>
              <a:rPr lang="en-US" dirty="0"/>
              <a:t>Convert following expression into Prefix:</a:t>
            </a:r>
          </a:p>
          <a:p>
            <a:pPr marL="1654175" lvl="4" indent="-457200">
              <a:buClrTx/>
              <a:buFont typeface="+mj-lt"/>
              <a:buAutoNum type="arabicParenR"/>
            </a:pPr>
            <a:r>
              <a:rPr lang="en-US" sz="2400" dirty="0"/>
              <a:t>A + B – C </a:t>
            </a:r>
          </a:p>
          <a:p>
            <a:pPr marL="1654175" lvl="4" indent="-457200">
              <a:buClrTx/>
              <a:buFont typeface="+mj-lt"/>
              <a:buAutoNum type="arabicParenR"/>
            </a:pPr>
            <a:r>
              <a:rPr lang="en-US" sz="2400" dirty="0"/>
              <a:t>( A + B ) * ( C – D ) </a:t>
            </a:r>
          </a:p>
          <a:p>
            <a:pPr marL="1654175" lvl="4" indent="-457200">
              <a:buClrTx/>
              <a:buFont typeface="+mj-lt"/>
              <a:buAutoNum type="arabicParenR"/>
            </a:pPr>
            <a:r>
              <a:rPr lang="pt-BR" sz="2400" dirty="0"/>
              <a:t>A $ B * C - D + E / F / ( G + H ) </a:t>
            </a:r>
            <a:endParaRPr lang="en-US" sz="2400" dirty="0"/>
          </a:p>
          <a:p>
            <a:pPr marL="1654175" lvl="4" indent="-457200">
              <a:buClrTx/>
              <a:buFont typeface="+mj-lt"/>
              <a:buAutoNum type="arabicParenR"/>
            </a:pPr>
            <a:r>
              <a:rPr lang="pt-BR" sz="2400" dirty="0"/>
              <a:t>( ( A + B ) * C – (D - E )) </a:t>
            </a:r>
            <a:r>
              <a:rPr lang="en-US" sz="2400" dirty="0"/>
              <a:t>$ (F + G) </a:t>
            </a:r>
          </a:p>
          <a:p>
            <a:pPr marL="1654175" lvl="4" indent="-457200">
              <a:buClrTx/>
              <a:buFont typeface="+mj-lt"/>
              <a:buAutoNum type="arabicParenR"/>
            </a:pPr>
            <a:r>
              <a:rPr lang="pt-BR" sz="2400" dirty="0"/>
              <a:t>A – B / (C * D $ E ) </a:t>
            </a:r>
          </a:p>
        </p:txBody>
      </p:sp>
    </p:spTree>
    <p:extLst>
      <p:ext uri="{BB962C8B-B14F-4D97-AF65-F5344CB8AC3E}">
        <p14:creationId xmlns:p14="http://schemas.microsoft.com/office/powerpoint/2010/main" val="64105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49" y="1709738"/>
            <a:ext cx="10893985" cy="2852737"/>
          </a:xfrm>
        </p:spPr>
        <p:txBody>
          <a:bodyPr/>
          <a:lstStyle/>
          <a:p>
            <a:r>
              <a:rPr lang="en-US" dirty="0">
                <a:gradFill flip="none" rotWithShape="1">
                  <a:gsLst>
                    <a:gs pos="0">
                      <a:srgbClr val="88570A"/>
                    </a:gs>
                    <a:gs pos="53000">
                      <a:srgbClr val="E99718"/>
                    </a:gs>
                  </a:gsLst>
                  <a:lin ang="0" scaled="1"/>
                  <a:tileRect/>
                </a:gradFill>
              </a:rPr>
              <a:t>Evaluation Postfix Expression</a:t>
            </a:r>
          </a:p>
        </p:txBody>
      </p:sp>
      <p:sp>
        <p:nvSpPr>
          <p:cNvPr id="3" name="Text Placeholder 2">
            <a:extLst>
              <a:ext uri="{FF2B5EF4-FFF2-40B4-BE49-F238E27FC236}">
                <a16:creationId xmlns:a16="http://schemas.microsoft.com/office/drawing/2014/main" id="{2CED1B91-C4E2-F984-3A77-DA5C5EF352CE}"/>
              </a:ext>
            </a:extLst>
          </p:cNvPr>
          <p:cNvSpPr>
            <a:spLocks noGrp="1"/>
          </p:cNvSpPr>
          <p:nvPr>
            <p:ph type="body" idx="1"/>
          </p:nvPr>
        </p:nvSpPr>
        <p:spPr>
          <a:xfrm>
            <a:off x="831850" y="4589463"/>
            <a:ext cx="10515600" cy="1500187"/>
          </a:xfrm>
        </p:spPr>
        <p:txBody>
          <a:bodyPr/>
          <a:lstStyle/>
          <a:p>
            <a:r>
              <a:rPr lang="en-US" dirty="0"/>
              <a:t>Section-7</a:t>
            </a:r>
          </a:p>
        </p:txBody>
      </p:sp>
    </p:spTree>
    <p:extLst>
      <p:ext uri="{BB962C8B-B14F-4D97-AF65-F5344CB8AC3E}">
        <p14:creationId xmlns:p14="http://schemas.microsoft.com/office/powerpoint/2010/main" val="31925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50634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222046"/>
            <a:ext cx="6143028" cy="4596130"/>
          </a:xfrm>
          <a:prstGeom prst="rect">
            <a:avLst/>
          </a:prstGeom>
          <a:noFill/>
        </p:spPr>
        <p:txBody>
          <a:bodyPr wrap="none" rtlCol="0">
            <a:spAutoFit/>
          </a:bodyPr>
          <a:lstStyle/>
          <a:p>
            <a:r>
              <a:rPr lang="en-US" sz="3600" b="1" dirty="0">
                <a:solidFill>
                  <a:sysClr val="windowText" lastClr="000000"/>
                </a:solidFill>
              </a:rPr>
              <a:t>Topics to be covered</a:t>
            </a:r>
          </a:p>
          <a:p>
            <a:endParaRPr lang="en-US" sz="2000" b="1" dirty="0">
              <a:solidFill>
                <a:sysClr val="windowText" lastClr="000000"/>
              </a:solidFill>
            </a:endParaRPr>
          </a:p>
          <a:p>
            <a:pPr marL="742950" lvl="1" indent="-285750">
              <a:lnSpc>
                <a:spcPct val="150000"/>
              </a:lnSpc>
              <a:buFont typeface="Arial" panose="020B0604020202020204" pitchFamily="34" charset="0"/>
              <a:buChar char="•"/>
            </a:pPr>
            <a:r>
              <a:rPr lang="en-US" sz="2000" dirty="0">
                <a:solidFill>
                  <a:sysClr val="windowText" lastClr="000000"/>
                </a:solidFill>
              </a:rPr>
              <a:t>Introduction of Queue</a:t>
            </a:r>
          </a:p>
          <a:p>
            <a:pPr marL="742950" lvl="1" indent="-285750">
              <a:lnSpc>
                <a:spcPct val="150000"/>
              </a:lnSpc>
              <a:buFont typeface="Arial" panose="020B0604020202020204" pitchFamily="34" charset="0"/>
              <a:buChar char="•"/>
            </a:pPr>
            <a:r>
              <a:rPr lang="en-US" sz="2000" dirty="0"/>
              <a:t>Application of Queue</a:t>
            </a:r>
            <a:endParaRPr lang="en-US" sz="2000" dirty="0">
              <a:solidFill>
                <a:sysClr val="windowText" lastClr="000000"/>
              </a:solidFill>
            </a:endParaRPr>
          </a:p>
          <a:p>
            <a:pPr marL="742950" lvl="1" indent="-285750">
              <a:lnSpc>
                <a:spcPct val="150000"/>
              </a:lnSpc>
              <a:buFont typeface="Arial" panose="020B0604020202020204" pitchFamily="34" charset="0"/>
              <a:buChar char="•"/>
            </a:pPr>
            <a:r>
              <a:rPr lang="en-US" sz="2000" dirty="0">
                <a:solidFill>
                  <a:sysClr val="windowText" lastClr="000000"/>
                </a:solidFill>
              </a:rPr>
              <a:t>Queue Operations: Enqueue and Dequeue </a:t>
            </a:r>
          </a:p>
          <a:p>
            <a:pPr marL="742950" lvl="1" indent="-285750">
              <a:lnSpc>
                <a:spcPct val="150000"/>
              </a:lnSpc>
              <a:buFont typeface="Arial" panose="020B0604020202020204" pitchFamily="34" charset="0"/>
              <a:buChar char="•"/>
            </a:pPr>
            <a:r>
              <a:rPr lang="en-US" sz="2000" dirty="0">
                <a:solidFill>
                  <a:sysClr val="windowText" lastClr="000000"/>
                </a:solidFill>
              </a:rPr>
              <a:t>Limitation of Simple Queue</a:t>
            </a:r>
          </a:p>
          <a:p>
            <a:pPr marL="742950" lvl="1" indent="-285750">
              <a:lnSpc>
                <a:spcPct val="150000"/>
              </a:lnSpc>
              <a:buFont typeface="Arial" panose="020B0604020202020204" pitchFamily="34" charset="0"/>
              <a:buChar char="•"/>
            </a:pPr>
            <a:r>
              <a:rPr lang="en-US" sz="2000" dirty="0"/>
              <a:t>Introduction of Circular Queue</a:t>
            </a:r>
            <a:endParaRPr lang="en-US" sz="2000" dirty="0">
              <a:solidFill>
                <a:sysClr val="windowText" lastClr="000000"/>
              </a:solidFill>
            </a:endParaRPr>
          </a:p>
          <a:p>
            <a:pPr marL="742950" lvl="1" indent="-285750">
              <a:lnSpc>
                <a:spcPct val="150000"/>
              </a:lnSpc>
              <a:buFont typeface="Arial" panose="020B0604020202020204" pitchFamily="34" charset="0"/>
              <a:buChar char="•"/>
            </a:pPr>
            <a:r>
              <a:rPr lang="en-US" sz="2000" dirty="0"/>
              <a:t>Circular Queue</a:t>
            </a:r>
            <a:r>
              <a:rPr lang="en-IN" sz="2000" dirty="0"/>
              <a:t> Operations: Enqueue and Dequeue</a:t>
            </a:r>
            <a:endParaRPr lang="en-US" sz="2000" dirty="0">
              <a:solidFill>
                <a:sysClr val="windowText" lastClr="000000"/>
              </a:solidFill>
            </a:endParaRPr>
          </a:p>
          <a:p>
            <a:pPr marL="742950" lvl="1" indent="-285750">
              <a:lnSpc>
                <a:spcPct val="150000"/>
              </a:lnSpc>
              <a:buFont typeface="Arial" panose="020B0604020202020204" pitchFamily="34" charset="0"/>
              <a:buChar char="•"/>
            </a:pPr>
            <a:r>
              <a:rPr lang="en-IN" sz="2000" dirty="0"/>
              <a:t>Difference: Simple/Linear Queue v/s Circular Queue</a:t>
            </a:r>
          </a:p>
          <a:p>
            <a:pPr marL="742950" lvl="1" indent="-285750">
              <a:lnSpc>
                <a:spcPct val="150000"/>
              </a:lnSpc>
              <a:buFont typeface="Arial" panose="020B0604020202020204" pitchFamily="34" charset="0"/>
              <a:buChar char="•"/>
            </a:pPr>
            <a:r>
              <a:rPr lang="en-IN" sz="2000" dirty="0"/>
              <a:t>Priority Queue</a:t>
            </a:r>
            <a:endParaRPr lang="en-US" sz="2000" dirty="0">
              <a:solidFill>
                <a:sysClr val="windowText" lastClr="000000"/>
              </a:solidFill>
            </a:endParaRPr>
          </a:p>
        </p:txBody>
      </p:sp>
    </p:spTree>
    <p:extLst>
      <p:ext uri="{BB962C8B-B14F-4D97-AF65-F5344CB8AC3E}">
        <p14:creationId xmlns:p14="http://schemas.microsoft.com/office/powerpoint/2010/main" val="117746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nodeType="afterEffect">
                                  <p:stCondLst>
                                    <p:cond delay="500"/>
                                  </p:stCondLst>
                                  <p:childTnLst>
                                    <p:set>
                                      <p:cBhvr>
                                        <p:cTn id="23" dur="1" fill="hold">
                                          <p:stCondLst>
                                            <p:cond delay="0"/>
                                          </p:stCondLst>
                                        </p:cTn>
                                        <p:tgtEl>
                                          <p:spTgt spid="9">
                                            <p:txEl>
                                              <p:pRg st="2" end="2"/>
                                            </p:txEl>
                                          </p:spTgt>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nodeType="afterEffect">
                                  <p:stCondLst>
                                    <p:cond delay="50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nodeType="afterEffect">
                                  <p:stCondLst>
                                    <p:cond delay="500"/>
                                  </p:stCondLst>
                                  <p:childTnLst>
                                    <p:set>
                                      <p:cBhvr>
                                        <p:cTn id="29" dur="1" fill="hold">
                                          <p:stCondLst>
                                            <p:cond delay="0"/>
                                          </p:stCondLst>
                                        </p:cTn>
                                        <p:tgtEl>
                                          <p:spTgt spid="9">
                                            <p:txEl>
                                              <p:pRg st="4" end="4"/>
                                            </p:txEl>
                                          </p:spTgt>
                                        </p:tgtEl>
                                        <p:attrNameLst>
                                          <p:attrName>style.visibility</p:attrName>
                                        </p:attrNameLst>
                                      </p:cBhvr>
                                      <p:to>
                                        <p:strVal val="visible"/>
                                      </p:to>
                                    </p:set>
                                  </p:childTnLst>
                                </p:cTn>
                              </p:par>
                            </p:childTnLst>
                          </p:cTn>
                        </p:par>
                        <p:par>
                          <p:cTn id="30" fill="hold">
                            <p:stCondLst>
                              <p:cond delay="3000"/>
                            </p:stCondLst>
                            <p:childTnLst>
                              <p:par>
                                <p:cTn id="31" presetID="1" presetClass="entr" presetSubtype="0" fill="hold" nodeType="afterEffect">
                                  <p:stCondLst>
                                    <p:cond delay="50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childTnLst>
                          </p:cTn>
                        </p:par>
                        <p:par>
                          <p:cTn id="33" fill="hold">
                            <p:stCondLst>
                              <p:cond delay="3500"/>
                            </p:stCondLst>
                            <p:childTnLst>
                              <p:par>
                                <p:cTn id="34" presetID="1" presetClass="entr" presetSubtype="0" fill="hold" nodeType="afterEffect">
                                  <p:stCondLst>
                                    <p:cond delay="500"/>
                                  </p:stCondLst>
                                  <p:childTnLst>
                                    <p:set>
                                      <p:cBhvr>
                                        <p:cTn id="35" dur="1" fill="hold">
                                          <p:stCondLst>
                                            <p:cond delay="0"/>
                                          </p:stCondLst>
                                        </p:cTn>
                                        <p:tgtEl>
                                          <p:spTgt spid="9">
                                            <p:txEl>
                                              <p:pRg st="6" end="6"/>
                                            </p:txEl>
                                          </p:spTgt>
                                        </p:tgtEl>
                                        <p:attrNameLst>
                                          <p:attrName>style.visibility</p:attrName>
                                        </p:attrNameLst>
                                      </p:cBhvr>
                                      <p:to>
                                        <p:strVal val="visible"/>
                                      </p:to>
                                    </p:set>
                                  </p:childTnLst>
                                </p:cTn>
                              </p:par>
                            </p:childTnLst>
                          </p:cTn>
                        </p:par>
                        <p:par>
                          <p:cTn id="36" fill="hold">
                            <p:stCondLst>
                              <p:cond delay="4000"/>
                            </p:stCondLst>
                            <p:childTnLst>
                              <p:par>
                                <p:cTn id="37" presetID="1" presetClass="entr" presetSubtype="0" fill="hold" nodeType="afterEffect">
                                  <p:stCondLst>
                                    <p:cond delay="500"/>
                                  </p:stCondLst>
                                  <p:childTnLst>
                                    <p:set>
                                      <p:cBhvr>
                                        <p:cTn id="38" dur="1" fill="hold">
                                          <p:stCondLst>
                                            <p:cond delay="0"/>
                                          </p:stCondLst>
                                        </p:cTn>
                                        <p:tgtEl>
                                          <p:spTgt spid="9">
                                            <p:txEl>
                                              <p:pRg st="7" end="7"/>
                                            </p:txEl>
                                          </p:spTgt>
                                        </p:tgtEl>
                                        <p:attrNameLst>
                                          <p:attrName>style.visibility</p:attrName>
                                        </p:attrNameLst>
                                      </p:cBhvr>
                                      <p:to>
                                        <p:strVal val="visible"/>
                                      </p:to>
                                    </p:set>
                                  </p:childTnLst>
                                </p:cTn>
                              </p:par>
                            </p:childTnLst>
                          </p:cTn>
                        </p:par>
                        <p:par>
                          <p:cTn id="39" fill="hold">
                            <p:stCondLst>
                              <p:cond delay="4500"/>
                            </p:stCondLst>
                            <p:childTnLst>
                              <p:par>
                                <p:cTn id="40" presetID="1" presetClass="entr" presetSubtype="0" fill="hold" nodeType="afterEffect">
                                  <p:stCondLst>
                                    <p:cond delay="500"/>
                                  </p:stCondLst>
                                  <p:childTnLst>
                                    <p:set>
                                      <p:cBhvr>
                                        <p:cTn id="41" dur="1" fill="hold">
                                          <p:stCondLst>
                                            <p:cond delay="0"/>
                                          </p:stCondLst>
                                        </p:cTn>
                                        <p:tgtEl>
                                          <p:spTgt spid="9">
                                            <p:txEl>
                                              <p:pRg st="8" end="8"/>
                                            </p:txEl>
                                          </p:spTgt>
                                        </p:tgtEl>
                                        <p:attrNameLst>
                                          <p:attrName>style.visibility</p:attrName>
                                        </p:attrNameLst>
                                      </p:cBhvr>
                                      <p:to>
                                        <p:strVal val="visible"/>
                                      </p:to>
                                    </p:set>
                                  </p:childTnLst>
                                </p:cTn>
                              </p:par>
                            </p:childTnLst>
                          </p:cTn>
                        </p:par>
                        <p:par>
                          <p:cTn id="42" fill="hold">
                            <p:stCondLst>
                              <p:cond delay="5000"/>
                            </p:stCondLst>
                            <p:childTnLst>
                              <p:par>
                                <p:cTn id="43" presetID="1" presetClass="entr" presetSubtype="0" fill="hold" nodeType="afterEffect">
                                  <p:stCondLst>
                                    <p:cond delay="500"/>
                                  </p:stCondLst>
                                  <p:childTnLst>
                                    <p:set>
                                      <p:cBhvr>
                                        <p:cTn id="4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Evaluation of Postfix Expression</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lnSpc>
                <a:spcPts val="2500"/>
              </a:lnSpc>
              <a:spcBef>
                <a:spcPts val="600"/>
              </a:spcBef>
              <a:buNone/>
            </a:pPr>
            <a:r>
              <a:rPr lang="en-US" sz="2200" b="1" dirty="0"/>
              <a:t>Algorithm: POSTFIXEXPRESSION(postfix) </a:t>
            </a:r>
          </a:p>
          <a:p>
            <a:pPr>
              <a:lnSpc>
                <a:spcPts val="2600"/>
              </a:lnSpc>
              <a:spcBef>
                <a:spcPts val="300"/>
              </a:spcBef>
              <a:buNone/>
            </a:pPr>
            <a:r>
              <a:rPr lang="en-US" sz="2200" b="1" dirty="0"/>
              <a:t>Step 1:</a:t>
            </a:r>
            <a:r>
              <a:rPr lang="en-US" sz="2200" dirty="0"/>
              <a:t>[Initialization]</a:t>
            </a:r>
          </a:p>
          <a:p>
            <a:pPr marL="798513" lvl="2" indent="11113">
              <a:lnSpc>
                <a:spcPts val="2600"/>
              </a:lnSpc>
              <a:spcBef>
                <a:spcPts val="300"/>
              </a:spcBef>
              <a:buNone/>
            </a:pPr>
            <a:r>
              <a:rPr lang="en-US" sz="2200" dirty="0">
                <a:solidFill>
                  <a:srgbClr val="C00000"/>
                </a:solidFill>
              </a:rPr>
              <a:t>TOP ← 0</a:t>
            </a:r>
          </a:p>
          <a:p>
            <a:pPr marL="798513" lvl="2" indent="11113">
              <a:lnSpc>
                <a:spcPts val="2600"/>
              </a:lnSpc>
              <a:spcBef>
                <a:spcPts val="300"/>
              </a:spcBef>
              <a:buNone/>
            </a:pPr>
            <a:r>
              <a:rPr lang="en-US" sz="2200" dirty="0">
                <a:solidFill>
                  <a:srgbClr val="C00000"/>
                </a:solidFill>
              </a:rPr>
              <a:t>Value ← 0</a:t>
            </a:r>
          </a:p>
          <a:p>
            <a:pPr marL="798513" lvl="2" indent="11113">
              <a:lnSpc>
                <a:spcPts val="2600"/>
              </a:lnSpc>
              <a:spcBef>
                <a:spcPts val="300"/>
              </a:spcBef>
              <a:buNone/>
            </a:pPr>
            <a:r>
              <a:rPr lang="en-US" sz="2200" dirty="0" err="1">
                <a:solidFill>
                  <a:srgbClr val="C00000"/>
                </a:solidFill>
              </a:rPr>
              <a:t>opndstack</a:t>
            </a:r>
            <a:r>
              <a:rPr lang="en-US" sz="2200" dirty="0">
                <a:solidFill>
                  <a:srgbClr val="C00000"/>
                </a:solidFill>
              </a:rPr>
              <a:t> ← empty stack </a:t>
            </a:r>
          </a:p>
          <a:p>
            <a:pPr>
              <a:lnSpc>
                <a:spcPts val="2600"/>
              </a:lnSpc>
              <a:spcBef>
                <a:spcPts val="300"/>
              </a:spcBef>
              <a:buNone/>
            </a:pPr>
            <a:r>
              <a:rPr lang="en-US" sz="2200" b="1" dirty="0"/>
              <a:t>Step 2:</a:t>
            </a:r>
            <a:r>
              <a:rPr lang="en-US" sz="2200" dirty="0"/>
              <a:t>[Read one character at a time from postfix string until end of the string]</a:t>
            </a:r>
          </a:p>
          <a:p>
            <a:pPr marL="798513" indent="11113">
              <a:lnSpc>
                <a:spcPts val="2600"/>
              </a:lnSpc>
              <a:spcBef>
                <a:spcPts val="300"/>
              </a:spcBef>
              <a:buNone/>
            </a:pPr>
            <a:r>
              <a:rPr lang="en-US" sz="2200" dirty="0"/>
              <a:t>repeat thru </a:t>
            </a:r>
            <a:r>
              <a:rPr lang="en-US" sz="2200" b="1" dirty="0"/>
              <a:t>step 3</a:t>
            </a:r>
            <a:r>
              <a:rPr lang="en-US" sz="2200" dirty="0"/>
              <a:t> </a:t>
            </a:r>
            <a:r>
              <a:rPr lang="en-US" sz="2200" dirty="0">
                <a:solidFill>
                  <a:srgbClr val="0070C0"/>
                </a:solidFill>
              </a:rPr>
              <a:t>while</a:t>
            </a:r>
            <a:r>
              <a:rPr lang="en-US" sz="2200" dirty="0"/>
              <a:t>(</a:t>
            </a:r>
            <a:r>
              <a:rPr lang="en-US" sz="2200" dirty="0">
                <a:solidFill>
                  <a:srgbClr val="C00000"/>
                </a:solidFill>
              </a:rPr>
              <a:t>not end of input</a:t>
            </a:r>
            <a:r>
              <a:rPr lang="en-US" sz="2200" dirty="0"/>
              <a:t>)</a:t>
            </a:r>
          </a:p>
          <a:p>
            <a:pPr marL="1343025" lvl="1" indent="11113">
              <a:lnSpc>
                <a:spcPts val="2600"/>
              </a:lnSpc>
              <a:spcBef>
                <a:spcPts val="300"/>
              </a:spcBef>
              <a:buNone/>
            </a:pPr>
            <a:r>
              <a:rPr lang="en-US" sz="2200" dirty="0">
                <a:solidFill>
                  <a:srgbClr val="1D6FA9"/>
                </a:solidFill>
              </a:rPr>
              <a:t>Symbol ← next to input character </a:t>
            </a:r>
          </a:p>
          <a:p>
            <a:pPr marL="0" indent="11113">
              <a:lnSpc>
                <a:spcPts val="2600"/>
              </a:lnSpc>
              <a:spcBef>
                <a:spcPts val="300"/>
              </a:spcBef>
              <a:buNone/>
            </a:pPr>
            <a:r>
              <a:rPr lang="en-US" sz="2200" b="1" dirty="0"/>
              <a:t>Step 3:</a:t>
            </a:r>
            <a:r>
              <a:rPr lang="en-US" sz="2200" dirty="0"/>
              <a:t>[Check Symbol for operand or operator]</a:t>
            </a:r>
          </a:p>
          <a:p>
            <a:pPr marL="798513" indent="11113">
              <a:lnSpc>
                <a:spcPts val="2600"/>
              </a:lnSpc>
              <a:spcBef>
                <a:spcPts val="300"/>
              </a:spcBef>
              <a:buNone/>
            </a:pPr>
            <a:r>
              <a:rPr lang="en-US" sz="2200" dirty="0">
                <a:solidFill>
                  <a:srgbClr val="0070C0"/>
                </a:solidFill>
              </a:rPr>
              <a:t>if</a:t>
            </a:r>
            <a:r>
              <a:rPr lang="en-US" sz="2200" dirty="0"/>
              <a:t>(</a:t>
            </a:r>
            <a:r>
              <a:rPr lang="en-US" sz="2200" dirty="0">
                <a:solidFill>
                  <a:srgbClr val="C00000"/>
                </a:solidFill>
              </a:rPr>
              <a:t>Symbol is an operand</a:t>
            </a:r>
            <a:r>
              <a:rPr lang="en-US" sz="2200" dirty="0"/>
              <a:t>) then</a:t>
            </a:r>
          </a:p>
          <a:p>
            <a:pPr marL="1343025" lvl="1" indent="11113">
              <a:lnSpc>
                <a:spcPts val="2600"/>
              </a:lnSpc>
              <a:spcBef>
                <a:spcPts val="300"/>
              </a:spcBef>
              <a:buNone/>
            </a:pPr>
            <a:r>
              <a:rPr lang="en-US" sz="2200" b="1" dirty="0">
                <a:solidFill>
                  <a:srgbClr val="C00000"/>
                </a:solidFill>
              </a:rPr>
              <a:t>PUSH</a:t>
            </a:r>
            <a:r>
              <a:rPr lang="en-US" sz="2200" dirty="0">
                <a:solidFill>
                  <a:schemeClr val="accent6"/>
                </a:solidFill>
              </a:rPr>
              <a:t> </a:t>
            </a:r>
            <a:r>
              <a:rPr lang="en-US" sz="2200" dirty="0">
                <a:solidFill>
                  <a:srgbClr val="1D6FA9"/>
                </a:solidFill>
              </a:rPr>
              <a:t>(</a:t>
            </a:r>
            <a:r>
              <a:rPr lang="en-US" sz="2200" dirty="0" err="1">
                <a:solidFill>
                  <a:srgbClr val="1D6FA9"/>
                </a:solidFill>
              </a:rPr>
              <a:t>opndstack</a:t>
            </a:r>
            <a:r>
              <a:rPr lang="en-US" sz="2200" dirty="0">
                <a:solidFill>
                  <a:srgbClr val="1D6FA9"/>
                </a:solidFill>
              </a:rPr>
              <a:t>, TOP, Symbol)</a:t>
            </a:r>
          </a:p>
          <a:p>
            <a:pPr marL="798513" indent="11113">
              <a:lnSpc>
                <a:spcPts val="2600"/>
              </a:lnSpc>
              <a:spcBef>
                <a:spcPts val="300"/>
              </a:spcBef>
              <a:buNone/>
            </a:pPr>
            <a:r>
              <a:rPr lang="en-US" sz="2200" dirty="0">
                <a:solidFill>
                  <a:srgbClr val="0070C0"/>
                </a:solidFill>
              </a:rPr>
              <a:t>else</a:t>
            </a:r>
          </a:p>
          <a:p>
            <a:pPr marL="1343025" lvl="1" indent="11113">
              <a:lnSpc>
                <a:spcPts val="2600"/>
              </a:lnSpc>
              <a:spcBef>
                <a:spcPts val="300"/>
              </a:spcBef>
              <a:buNone/>
            </a:pPr>
            <a:r>
              <a:rPr lang="en-US" sz="2200" dirty="0">
                <a:solidFill>
                  <a:srgbClr val="C00000"/>
                </a:solidFill>
              </a:rPr>
              <a:t>Opnd2</a:t>
            </a:r>
            <a:r>
              <a:rPr lang="en-US" sz="2200" dirty="0"/>
              <a:t> ← </a:t>
            </a:r>
            <a:r>
              <a:rPr lang="en-US" sz="2200" b="1" dirty="0">
                <a:solidFill>
                  <a:srgbClr val="C00000"/>
                </a:solidFill>
              </a:rPr>
              <a:t>POP</a:t>
            </a:r>
            <a:r>
              <a:rPr lang="en-US" sz="2200" dirty="0"/>
              <a:t> </a:t>
            </a:r>
            <a:r>
              <a:rPr lang="en-US" sz="2200" dirty="0">
                <a:solidFill>
                  <a:srgbClr val="1D6FA9"/>
                </a:solidFill>
              </a:rPr>
              <a:t>(</a:t>
            </a:r>
            <a:r>
              <a:rPr lang="en-US" sz="2200" dirty="0" err="1">
                <a:solidFill>
                  <a:srgbClr val="1D6FA9"/>
                </a:solidFill>
              </a:rPr>
              <a:t>opndstack</a:t>
            </a:r>
            <a:r>
              <a:rPr lang="en-US" sz="2200" dirty="0">
                <a:solidFill>
                  <a:srgbClr val="1D6FA9"/>
                </a:solidFill>
              </a:rPr>
              <a:t>, TOP)</a:t>
            </a:r>
          </a:p>
          <a:p>
            <a:pPr marL="1343025" lvl="1" indent="11113">
              <a:lnSpc>
                <a:spcPts val="2600"/>
              </a:lnSpc>
              <a:spcBef>
                <a:spcPts val="300"/>
              </a:spcBef>
              <a:buNone/>
            </a:pPr>
            <a:r>
              <a:rPr lang="en-US" sz="2200" dirty="0">
                <a:solidFill>
                  <a:srgbClr val="C00000"/>
                </a:solidFill>
              </a:rPr>
              <a:t>Opnd1</a:t>
            </a:r>
            <a:r>
              <a:rPr lang="en-US" sz="2200" dirty="0"/>
              <a:t> ← </a:t>
            </a:r>
            <a:r>
              <a:rPr lang="en-US" sz="2200" b="1" dirty="0">
                <a:solidFill>
                  <a:srgbClr val="C00000"/>
                </a:solidFill>
              </a:rPr>
              <a:t>POP</a:t>
            </a:r>
            <a:r>
              <a:rPr lang="en-US" sz="2200" dirty="0"/>
              <a:t> </a:t>
            </a:r>
            <a:r>
              <a:rPr lang="en-US" sz="2200" dirty="0">
                <a:solidFill>
                  <a:srgbClr val="1D6FA9"/>
                </a:solidFill>
              </a:rPr>
              <a:t>(</a:t>
            </a:r>
            <a:r>
              <a:rPr lang="en-US" sz="2200" dirty="0" err="1">
                <a:solidFill>
                  <a:srgbClr val="1D6FA9"/>
                </a:solidFill>
              </a:rPr>
              <a:t>opndstack</a:t>
            </a:r>
            <a:r>
              <a:rPr lang="en-US" sz="2200" dirty="0">
                <a:solidFill>
                  <a:srgbClr val="1D6FA9"/>
                </a:solidFill>
              </a:rPr>
              <a:t>, TOP)</a:t>
            </a:r>
          </a:p>
          <a:p>
            <a:pPr marL="1343025" lvl="1" indent="11113">
              <a:lnSpc>
                <a:spcPts val="2600"/>
              </a:lnSpc>
              <a:spcBef>
                <a:spcPts val="300"/>
              </a:spcBef>
              <a:buNone/>
            </a:pPr>
            <a:r>
              <a:rPr lang="en-US" sz="2200" dirty="0">
                <a:solidFill>
                  <a:srgbClr val="C00000"/>
                </a:solidFill>
              </a:rPr>
              <a:t>Value</a:t>
            </a:r>
            <a:r>
              <a:rPr lang="en-US" sz="2200" dirty="0"/>
              <a:t> ← result of applying </a:t>
            </a:r>
            <a:r>
              <a:rPr lang="en-US" sz="2200" dirty="0">
                <a:solidFill>
                  <a:srgbClr val="C00000"/>
                </a:solidFill>
              </a:rPr>
              <a:t>Symbol</a:t>
            </a:r>
            <a:r>
              <a:rPr lang="en-US" sz="2200" dirty="0"/>
              <a:t> to </a:t>
            </a:r>
            <a:r>
              <a:rPr lang="en-US" sz="2200" dirty="0">
                <a:solidFill>
                  <a:srgbClr val="C00000"/>
                </a:solidFill>
              </a:rPr>
              <a:t>Opnd1</a:t>
            </a:r>
            <a:r>
              <a:rPr lang="en-US" sz="2200" dirty="0"/>
              <a:t> &amp; </a:t>
            </a:r>
            <a:r>
              <a:rPr lang="en-US" sz="2200" dirty="0">
                <a:solidFill>
                  <a:srgbClr val="C00000"/>
                </a:solidFill>
              </a:rPr>
              <a:t>Opnd2</a:t>
            </a:r>
            <a:r>
              <a:rPr lang="en-US" sz="2200" dirty="0"/>
              <a:t>, </a:t>
            </a:r>
            <a:r>
              <a:rPr lang="en-US" sz="2200" b="1" dirty="0">
                <a:solidFill>
                  <a:srgbClr val="C00000"/>
                </a:solidFill>
              </a:rPr>
              <a:t>PUSH</a:t>
            </a:r>
            <a:r>
              <a:rPr lang="en-US" sz="2200" b="1" dirty="0">
                <a:solidFill>
                  <a:srgbClr val="1D6FA9"/>
                </a:solidFill>
              </a:rPr>
              <a:t>(</a:t>
            </a:r>
            <a:r>
              <a:rPr lang="en-US" sz="2200" b="1" dirty="0" err="1">
                <a:solidFill>
                  <a:srgbClr val="1D6FA9"/>
                </a:solidFill>
              </a:rPr>
              <a:t>opndstack</a:t>
            </a:r>
            <a:r>
              <a:rPr lang="en-US" sz="2200" b="1" dirty="0">
                <a:solidFill>
                  <a:srgbClr val="1D6FA9"/>
                </a:solidFill>
              </a:rPr>
              <a:t>, TOP, Value)</a:t>
            </a:r>
          </a:p>
        </p:txBody>
      </p:sp>
      <p:sp>
        <p:nvSpPr>
          <p:cNvPr id="4" name="TextBox 3">
            <a:extLst>
              <a:ext uri="{FF2B5EF4-FFF2-40B4-BE49-F238E27FC236}">
                <a16:creationId xmlns:a16="http://schemas.microsoft.com/office/drawing/2014/main" id="{15D5BFF7-CC36-4E48-0FB7-CC0BFB34D887}"/>
              </a:ext>
            </a:extLst>
          </p:cNvPr>
          <p:cNvSpPr txBox="1"/>
          <p:nvPr/>
        </p:nvSpPr>
        <p:spPr>
          <a:xfrm>
            <a:off x="6576952" y="1214203"/>
            <a:ext cx="3488455" cy="1541448"/>
          </a:xfrm>
          <a:prstGeom prst="rect">
            <a:avLst/>
          </a:prstGeom>
          <a:noFill/>
        </p:spPr>
        <p:txBody>
          <a:bodyPr wrap="none" rtlCol="0">
            <a:spAutoFit/>
          </a:bodyPr>
          <a:lstStyle/>
          <a:p>
            <a:pPr>
              <a:lnSpc>
                <a:spcPts val="2600"/>
              </a:lnSpc>
              <a:spcBef>
                <a:spcPts val="300"/>
              </a:spcBef>
              <a:buNone/>
            </a:pPr>
            <a:r>
              <a:rPr lang="en-US" sz="2200" b="1" dirty="0"/>
              <a:t>Step 4:</a:t>
            </a:r>
            <a:r>
              <a:rPr lang="en-US" sz="2200" dirty="0"/>
              <a:t>[Display result]</a:t>
            </a:r>
          </a:p>
          <a:p>
            <a:pPr marL="809625">
              <a:lnSpc>
                <a:spcPts val="2600"/>
              </a:lnSpc>
              <a:spcBef>
                <a:spcPts val="300"/>
              </a:spcBef>
              <a:buNone/>
            </a:pPr>
            <a:r>
              <a:rPr lang="en-US" sz="2200" b="1" dirty="0">
                <a:solidFill>
                  <a:srgbClr val="C00000"/>
                </a:solidFill>
              </a:rPr>
              <a:t>POP</a:t>
            </a:r>
            <a:r>
              <a:rPr lang="en-US" sz="2200" dirty="0">
                <a:solidFill>
                  <a:schemeClr val="accent6"/>
                </a:solidFill>
              </a:rPr>
              <a:t> </a:t>
            </a:r>
            <a:r>
              <a:rPr lang="en-US" sz="2200" dirty="0">
                <a:solidFill>
                  <a:srgbClr val="1D6FA9"/>
                </a:solidFill>
              </a:rPr>
              <a:t>(</a:t>
            </a:r>
            <a:r>
              <a:rPr lang="en-US" sz="2200" dirty="0" err="1">
                <a:solidFill>
                  <a:srgbClr val="1D6FA9"/>
                </a:solidFill>
              </a:rPr>
              <a:t>opndstack</a:t>
            </a:r>
            <a:r>
              <a:rPr lang="en-US" sz="2200" dirty="0">
                <a:solidFill>
                  <a:srgbClr val="1D6FA9"/>
                </a:solidFill>
              </a:rPr>
              <a:t>, TOP)</a:t>
            </a:r>
          </a:p>
          <a:p>
            <a:pPr>
              <a:lnSpc>
                <a:spcPts val="2600"/>
              </a:lnSpc>
              <a:spcBef>
                <a:spcPts val="300"/>
              </a:spcBef>
              <a:buNone/>
            </a:pPr>
            <a:r>
              <a:rPr lang="en-US" sz="2200" b="1" dirty="0"/>
              <a:t>Step 5:</a:t>
            </a:r>
            <a:r>
              <a:rPr lang="en-US" sz="2200" dirty="0"/>
              <a:t>[Finished]</a:t>
            </a:r>
          </a:p>
          <a:p>
            <a:pPr marL="809625">
              <a:lnSpc>
                <a:spcPts val="2600"/>
              </a:lnSpc>
              <a:spcBef>
                <a:spcPts val="300"/>
              </a:spcBef>
              <a:buNone/>
            </a:pPr>
            <a:r>
              <a:rPr lang="en-US" sz="2200" dirty="0"/>
              <a:t>Exit</a:t>
            </a:r>
            <a:endParaRPr lang="en-US" sz="2200" b="1" dirty="0"/>
          </a:p>
        </p:txBody>
      </p:sp>
    </p:spTree>
    <p:extLst>
      <p:ext uri="{BB962C8B-B14F-4D97-AF65-F5344CB8AC3E}">
        <p14:creationId xmlns:p14="http://schemas.microsoft.com/office/powerpoint/2010/main" val="94932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Box 99"/>
          <p:cNvSpPr txBox="1"/>
          <p:nvPr/>
        </p:nvSpPr>
        <p:spPr>
          <a:xfrm>
            <a:off x="9898877" y="3967064"/>
            <a:ext cx="910827" cy="1200329"/>
          </a:xfrm>
          <a:prstGeom prst="rect">
            <a:avLst/>
          </a:prstGeom>
          <a:noFill/>
        </p:spPr>
        <p:txBody>
          <a:bodyPr wrap="none" rtlCol="0">
            <a:spAutoFit/>
          </a:bodyPr>
          <a:lstStyle/>
          <a:p>
            <a:r>
              <a:rPr lang="en-US" sz="7200" dirty="0">
                <a:solidFill>
                  <a:srgbClr val="00B050"/>
                </a:solidFill>
                <a:sym typeface="Wingdings" panose="05000000000000000000" pitchFamily="2" charset="2"/>
              </a:rPr>
              <a:t></a:t>
            </a:r>
            <a:endParaRPr lang="en-US" sz="7200" dirty="0">
              <a:solidFill>
                <a:srgbClr val="00B050"/>
              </a:solidFill>
            </a:endParaRPr>
          </a:p>
        </p:txBody>
      </p:sp>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Evaluation of Postfix Expression</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r>
              <a:rPr lang="en-US" b="1" dirty="0"/>
              <a:t>Example:  5 6 2 / + 1 3 * -</a:t>
            </a:r>
          </a:p>
          <a:p>
            <a:pPr marL="0" indent="0">
              <a:buNone/>
            </a:pPr>
            <a:endParaRPr lang="en-US" b="1" dirty="0">
              <a:solidFill>
                <a:schemeClr val="accent6"/>
              </a:solidFill>
            </a:endParaRPr>
          </a:p>
        </p:txBody>
      </p:sp>
      <p:cxnSp>
        <p:nvCxnSpPr>
          <p:cNvPr id="4" name="Straight Arrow Connector 3"/>
          <p:cNvCxnSpPr>
            <a:cxnSpLocks/>
          </p:cNvCxnSpPr>
          <p:nvPr/>
        </p:nvCxnSpPr>
        <p:spPr>
          <a:xfrm rot="5400000" flipH="1" flipV="1">
            <a:off x="1357359" y="140519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cxnSpLocks/>
          </p:cNvCxnSpPr>
          <p:nvPr/>
        </p:nvCxnSpPr>
        <p:spPr>
          <a:xfrm rot="5400000" flipH="1" flipV="1">
            <a:off x="1592029" y="140519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cxnSpLocks/>
          </p:cNvCxnSpPr>
          <p:nvPr/>
        </p:nvCxnSpPr>
        <p:spPr>
          <a:xfrm rot="5400000" flipH="1" flipV="1">
            <a:off x="1811664" y="140519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rot="5400000" flipH="1" flipV="1">
            <a:off x="2004405" y="140519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rot="5400000" flipH="1" flipV="1">
            <a:off x="2222455" y="140519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rot="5400000" flipH="1" flipV="1">
            <a:off x="2460021" y="140519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rot="5400000" flipH="1" flipV="1">
            <a:off x="2668449" y="140519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rot="5400000" flipH="1" flipV="1">
            <a:off x="2876877" y="140519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rot="5400000" flipH="1" flipV="1">
            <a:off x="3075688" y="140519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66800" y="3581401"/>
            <a:ext cx="6096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4" name="Straight Arrow Connector 13"/>
          <p:cNvCxnSpPr/>
          <p:nvPr/>
        </p:nvCxnSpPr>
        <p:spPr>
          <a:xfrm>
            <a:off x="609600" y="3886201"/>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200" y="3733801"/>
            <a:ext cx="520014" cy="369332"/>
          </a:xfrm>
          <a:prstGeom prst="rect">
            <a:avLst/>
          </a:prstGeom>
          <a:noFill/>
        </p:spPr>
        <p:txBody>
          <a:bodyPr wrap="none" rtlCol="0">
            <a:spAutoFit/>
          </a:bodyPr>
          <a:lstStyle/>
          <a:p>
            <a:r>
              <a:rPr lang="en-US" dirty="0"/>
              <a:t>Top</a:t>
            </a:r>
          </a:p>
        </p:txBody>
      </p:sp>
      <p:sp>
        <p:nvSpPr>
          <p:cNvPr id="16" name="Rectangle 15"/>
          <p:cNvSpPr/>
          <p:nvPr/>
        </p:nvSpPr>
        <p:spPr>
          <a:xfrm>
            <a:off x="2810893" y="3048001"/>
            <a:ext cx="609600" cy="533400"/>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7" name="Rectangle 16"/>
          <p:cNvSpPr/>
          <p:nvPr/>
        </p:nvSpPr>
        <p:spPr>
          <a:xfrm>
            <a:off x="2810893" y="3581401"/>
            <a:ext cx="6096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8" name="Straight Arrow Connector 17"/>
          <p:cNvCxnSpPr/>
          <p:nvPr/>
        </p:nvCxnSpPr>
        <p:spPr>
          <a:xfrm>
            <a:off x="2353693" y="3352801"/>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20293" y="3200401"/>
            <a:ext cx="520014" cy="369332"/>
          </a:xfrm>
          <a:prstGeom prst="rect">
            <a:avLst/>
          </a:prstGeom>
          <a:noFill/>
        </p:spPr>
        <p:txBody>
          <a:bodyPr wrap="none" rtlCol="0">
            <a:spAutoFit/>
          </a:bodyPr>
          <a:lstStyle/>
          <a:p>
            <a:r>
              <a:rPr lang="en-US" dirty="0"/>
              <a:t>Top</a:t>
            </a:r>
          </a:p>
        </p:txBody>
      </p:sp>
      <p:sp>
        <p:nvSpPr>
          <p:cNvPr id="20" name="Rectangle 19"/>
          <p:cNvSpPr/>
          <p:nvPr/>
        </p:nvSpPr>
        <p:spPr>
          <a:xfrm>
            <a:off x="4792093" y="2514601"/>
            <a:ext cx="609600" cy="5334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1" name="Rectangle 20"/>
          <p:cNvSpPr/>
          <p:nvPr/>
        </p:nvSpPr>
        <p:spPr>
          <a:xfrm>
            <a:off x="4792093" y="3048001"/>
            <a:ext cx="609600" cy="533400"/>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22" name="Rectangle 21"/>
          <p:cNvSpPr/>
          <p:nvPr/>
        </p:nvSpPr>
        <p:spPr>
          <a:xfrm>
            <a:off x="4792093" y="3581401"/>
            <a:ext cx="6096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23" name="Straight Arrow Connector 22"/>
          <p:cNvCxnSpPr/>
          <p:nvPr/>
        </p:nvCxnSpPr>
        <p:spPr>
          <a:xfrm>
            <a:off x="4411093" y="2819401"/>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877693" y="2667001"/>
            <a:ext cx="520014" cy="369332"/>
          </a:xfrm>
          <a:prstGeom prst="rect">
            <a:avLst/>
          </a:prstGeom>
          <a:noFill/>
        </p:spPr>
        <p:txBody>
          <a:bodyPr wrap="none" rtlCol="0">
            <a:spAutoFit/>
          </a:bodyPr>
          <a:lstStyle/>
          <a:p>
            <a:r>
              <a:rPr lang="en-US" dirty="0"/>
              <a:t>Top</a:t>
            </a:r>
          </a:p>
        </p:txBody>
      </p:sp>
      <p:sp>
        <p:nvSpPr>
          <p:cNvPr id="25" name="Rectangle 24"/>
          <p:cNvSpPr/>
          <p:nvPr/>
        </p:nvSpPr>
        <p:spPr>
          <a:xfrm>
            <a:off x="7109467" y="2971801"/>
            <a:ext cx="609600" cy="533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6" name="Rectangle 25"/>
          <p:cNvSpPr/>
          <p:nvPr/>
        </p:nvSpPr>
        <p:spPr>
          <a:xfrm>
            <a:off x="7109467" y="3505201"/>
            <a:ext cx="6096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27" name="Straight Arrow Connector 26"/>
          <p:cNvCxnSpPr/>
          <p:nvPr/>
        </p:nvCxnSpPr>
        <p:spPr>
          <a:xfrm>
            <a:off x="6728467" y="3276601"/>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95067" y="3124201"/>
            <a:ext cx="520014" cy="369332"/>
          </a:xfrm>
          <a:prstGeom prst="rect">
            <a:avLst/>
          </a:prstGeom>
          <a:noFill/>
        </p:spPr>
        <p:txBody>
          <a:bodyPr wrap="none" rtlCol="0">
            <a:spAutoFit/>
          </a:bodyPr>
          <a:lstStyle/>
          <a:p>
            <a:r>
              <a:rPr lang="en-US" dirty="0"/>
              <a:t>Top</a:t>
            </a:r>
          </a:p>
        </p:txBody>
      </p:sp>
      <p:sp>
        <p:nvSpPr>
          <p:cNvPr id="29" name="Rectangle 28"/>
          <p:cNvSpPr/>
          <p:nvPr/>
        </p:nvSpPr>
        <p:spPr>
          <a:xfrm>
            <a:off x="9749111" y="3505201"/>
            <a:ext cx="609600" cy="53340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30" name="Straight Arrow Connector 29"/>
          <p:cNvCxnSpPr/>
          <p:nvPr/>
        </p:nvCxnSpPr>
        <p:spPr>
          <a:xfrm>
            <a:off x="9291911" y="3810001"/>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58511" y="3657601"/>
            <a:ext cx="520014" cy="369332"/>
          </a:xfrm>
          <a:prstGeom prst="rect">
            <a:avLst/>
          </a:prstGeom>
          <a:noFill/>
        </p:spPr>
        <p:txBody>
          <a:bodyPr wrap="none" rtlCol="0">
            <a:spAutoFit/>
          </a:bodyPr>
          <a:lstStyle/>
          <a:p>
            <a:r>
              <a:rPr lang="en-US" dirty="0"/>
              <a:t>Top</a:t>
            </a:r>
          </a:p>
        </p:txBody>
      </p:sp>
      <p:sp>
        <p:nvSpPr>
          <p:cNvPr id="32" name="Rectangle 31"/>
          <p:cNvSpPr/>
          <p:nvPr/>
        </p:nvSpPr>
        <p:spPr>
          <a:xfrm>
            <a:off x="1066800" y="5334000"/>
            <a:ext cx="609600" cy="5334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3" name="Rectangle 32"/>
          <p:cNvSpPr/>
          <p:nvPr/>
        </p:nvSpPr>
        <p:spPr>
          <a:xfrm>
            <a:off x="1066800" y="5867400"/>
            <a:ext cx="609600" cy="53340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34" name="Straight Arrow Connector 33"/>
          <p:cNvCxnSpPr/>
          <p:nvPr/>
        </p:nvCxnSpPr>
        <p:spPr>
          <a:xfrm>
            <a:off x="609600" y="5638800"/>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6200" y="5486400"/>
            <a:ext cx="520014" cy="369332"/>
          </a:xfrm>
          <a:prstGeom prst="rect">
            <a:avLst/>
          </a:prstGeom>
          <a:noFill/>
        </p:spPr>
        <p:txBody>
          <a:bodyPr wrap="none" rtlCol="0">
            <a:spAutoFit/>
          </a:bodyPr>
          <a:lstStyle/>
          <a:p>
            <a:r>
              <a:rPr lang="en-US" dirty="0"/>
              <a:t>Top</a:t>
            </a:r>
          </a:p>
        </p:txBody>
      </p:sp>
      <p:sp>
        <p:nvSpPr>
          <p:cNvPr id="36" name="Rectangle 35"/>
          <p:cNvSpPr/>
          <p:nvPr/>
        </p:nvSpPr>
        <p:spPr>
          <a:xfrm>
            <a:off x="2819401" y="4800600"/>
            <a:ext cx="609600" cy="5334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7" name="Rectangle 36"/>
          <p:cNvSpPr/>
          <p:nvPr/>
        </p:nvSpPr>
        <p:spPr>
          <a:xfrm>
            <a:off x="2819401" y="5334000"/>
            <a:ext cx="609600" cy="5334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8" name="Rectangle 37"/>
          <p:cNvSpPr/>
          <p:nvPr/>
        </p:nvSpPr>
        <p:spPr>
          <a:xfrm>
            <a:off x="2819401" y="5867400"/>
            <a:ext cx="609600" cy="53340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39" name="Straight Arrow Connector 38"/>
          <p:cNvCxnSpPr/>
          <p:nvPr/>
        </p:nvCxnSpPr>
        <p:spPr>
          <a:xfrm>
            <a:off x="2438401" y="5105400"/>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905001" y="4953000"/>
            <a:ext cx="520014" cy="369332"/>
          </a:xfrm>
          <a:prstGeom prst="rect">
            <a:avLst/>
          </a:prstGeom>
          <a:noFill/>
        </p:spPr>
        <p:txBody>
          <a:bodyPr wrap="none" rtlCol="0">
            <a:spAutoFit/>
          </a:bodyPr>
          <a:lstStyle/>
          <a:p>
            <a:r>
              <a:rPr lang="en-US" dirty="0"/>
              <a:t>Top</a:t>
            </a:r>
          </a:p>
        </p:txBody>
      </p:sp>
      <p:sp>
        <p:nvSpPr>
          <p:cNvPr id="41" name="Rectangle 40"/>
          <p:cNvSpPr/>
          <p:nvPr/>
        </p:nvSpPr>
        <p:spPr>
          <a:xfrm>
            <a:off x="4800600" y="5334000"/>
            <a:ext cx="609600" cy="5334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2" name="Rectangle 41"/>
          <p:cNvSpPr/>
          <p:nvPr/>
        </p:nvSpPr>
        <p:spPr>
          <a:xfrm>
            <a:off x="4800600" y="5867400"/>
            <a:ext cx="609600" cy="53340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43" name="Straight Arrow Connector 42"/>
          <p:cNvCxnSpPr/>
          <p:nvPr/>
        </p:nvCxnSpPr>
        <p:spPr>
          <a:xfrm>
            <a:off x="4419600" y="5638800"/>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886200" y="5486400"/>
            <a:ext cx="520014" cy="369332"/>
          </a:xfrm>
          <a:prstGeom prst="rect">
            <a:avLst/>
          </a:prstGeom>
          <a:noFill/>
        </p:spPr>
        <p:txBody>
          <a:bodyPr wrap="none" rtlCol="0">
            <a:spAutoFit/>
          </a:bodyPr>
          <a:lstStyle/>
          <a:p>
            <a:r>
              <a:rPr lang="en-US" dirty="0"/>
              <a:t>Top</a:t>
            </a:r>
          </a:p>
        </p:txBody>
      </p:sp>
      <p:sp>
        <p:nvSpPr>
          <p:cNvPr id="45" name="Rectangle 44"/>
          <p:cNvSpPr/>
          <p:nvPr/>
        </p:nvSpPr>
        <p:spPr>
          <a:xfrm>
            <a:off x="7128765" y="5830672"/>
            <a:ext cx="6096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46" name="Straight Arrow Connector 45"/>
          <p:cNvCxnSpPr/>
          <p:nvPr/>
        </p:nvCxnSpPr>
        <p:spPr>
          <a:xfrm>
            <a:off x="6747765" y="6059272"/>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200144" y="5845534"/>
            <a:ext cx="520014" cy="369332"/>
          </a:xfrm>
          <a:prstGeom prst="rect">
            <a:avLst/>
          </a:prstGeom>
          <a:noFill/>
        </p:spPr>
        <p:txBody>
          <a:bodyPr wrap="none" rtlCol="0">
            <a:spAutoFit/>
          </a:bodyPr>
          <a:lstStyle/>
          <a:p>
            <a:r>
              <a:rPr lang="en-US" dirty="0"/>
              <a:t>Top</a:t>
            </a:r>
          </a:p>
        </p:txBody>
      </p:sp>
      <p:sp>
        <p:nvSpPr>
          <p:cNvPr id="48" name="TextBox 47"/>
          <p:cNvSpPr txBox="1"/>
          <p:nvPr/>
        </p:nvSpPr>
        <p:spPr>
          <a:xfrm>
            <a:off x="8519139" y="4365812"/>
            <a:ext cx="1329210" cy="400110"/>
          </a:xfrm>
          <a:prstGeom prst="rect">
            <a:avLst/>
          </a:prstGeom>
          <a:noFill/>
        </p:spPr>
        <p:txBody>
          <a:bodyPr wrap="none" rtlCol="0">
            <a:spAutoFit/>
          </a:bodyPr>
          <a:lstStyle/>
          <a:p>
            <a:r>
              <a:rPr lang="en-US" sz="2000" b="1" dirty="0">
                <a:solidFill>
                  <a:srgbClr val="C00000"/>
                </a:solidFill>
              </a:rPr>
              <a:t>Answer = 5</a:t>
            </a:r>
          </a:p>
        </p:txBody>
      </p:sp>
      <p:cxnSp>
        <p:nvCxnSpPr>
          <p:cNvPr id="49" name="Straight Connector 48"/>
          <p:cNvCxnSpPr/>
          <p:nvPr/>
        </p:nvCxnSpPr>
        <p:spPr>
          <a:xfrm rot="5400000">
            <a:off x="877094" y="33139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267494" y="33139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66800" y="4113213"/>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2629694" y="33139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2020094" y="33139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819400" y="4113213"/>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4610894" y="33139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4001294" y="33139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800600" y="4113213"/>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6813174" y="2057401"/>
            <a:ext cx="304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59" name="Rectangle 58"/>
          <p:cNvSpPr/>
          <p:nvPr/>
        </p:nvSpPr>
        <p:spPr>
          <a:xfrm>
            <a:off x="7194174" y="2057401"/>
            <a:ext cx="304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60" name="Rectangle 59"/>
          <p:cNvSpPr/>
          <p:nvPr/>
        </p:nvSpPr>
        <p:spPr>
          <a:xfrm>
            <a:off x="7575174" y="2057401"/>
            <a:ext cx="304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a:t>
            </a:r>
          </a:p>
        </p:txBody>
      </p:sp>
      <p:cxnSp>
        <p:nvCxnSpPr>
          <p:cNvPr id="61" name="Straight Connector 60"/>
          <p:cNvCxnSpPr/>
          <p:nvPr/>
        </p:nvCxnSpPr>
        <p:spPr>
          <a:xfrm rot="5400000">
            <a:off x="6926680" y="32377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6317080" y="32377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116386" y="4037013"/>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391778" y="2022575"/>
            <a:ext cx="228600" cy="369332"/>
          </a:xfrm>
          <a:prstGeom prst="rect">
            <a:avLst/>
          </a:prstGeom>
          <a:noFill/>
        </p:spPr>
        <p:txBody>
          <a:bodyPr wrap="square" rtlCol="0">
            <a:spAutoFit/>
          </a:bodyPr>
          <a:lstStyle/>
          <a:p>
            <a:r>
              <a:rPr lang="en-US" dirty="0"/>
              <a:t>=</a:t>
            </a:r>
          </a:p>
        </p:txBody>
      </p:sp>
      <p:cxnSp>
        <p:nvCxnSpPr>
          <p:cNvPr id="65" name="Straight Connector 64"/>
          <p:cNvCxnSpPr/>
          <p:nvPr/>
        </p:nvCxnSpPr>
        <p:spPr>
          <a:xfrm rot="5400000">
            <a:off x="9557817" y="32377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8948217" y="32377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747523" y="4037013"/>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9368111" y="2057401"/>
            <a:ext cx="304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69" name="Rectangle 68"/>
          <p:cNvSpPr/>
          <p:nvPr/>
        </p:nvSpPr>
        <p:spPr>
          <a:xfrm>
            <a:off x="9825311" y="2057401"/>
            <a:ext cx="304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70" name="Rectangle 69"/>
          <p:cNvSpPr/>
          <p:nvPr/>
        </p:nvSpPr>
        <p:spPr>
          <a:xfrm>
            <a:off x="10282511" y="2057401"/>
            <a:ext cx="304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r>
              <a:rPr lang="en-US" dirty="0"/>
              <a:t> </a:t>
            </a:r>
          </a:p>
        </p:txBody>
      </p:sp>
      <p:sp>
        <p:nvSpPr>
          <p:cNvPr id="71" name="TextBox 70"/>
          <p:cNvSpPr txBox="1"/>
          <p:nvPr/>
        </p:nvSpPr>
        <p:spPr>
          <a:xfrm>
            <a:off x="9596711" y="2007077"/>
            <a:ext cx="304800" cy="369332"/>
          </a:xfrm>
          <a:prstGeom prst="rect">
            <a:avLst/>
          </a:prstGeom>
          <a:noFill/>
        </p:spPr>
        <p:txBody>
          <a:bodyPr wrap="square" rtlCol="0">
            <a:spAutoFit/>
          </a:bodyPr>
          <a:lstStyle/>
          <a:p>
            <a:r>
              <a:rPr lang="en-US" dirty="0"/>
              <a:t>+</a:t>
            </a:r>
          </a:p>
        </p:txBody>
      </p:sp>
      <p:sp>
        <p:nvSpPr>
          <p:cNvPr id="72" name="TextBox 71"/>
          <p:cNvSpPr txBox="1"/>
          <p:nvPr/>
        </p:nvSpPr>
        <p:spPr>
          <a:xfrm>
            <a:off x="10053911" y="2022575"/>
            <a:ext cx="304800" cy="369332"/>
          </a:xfrm>
          <a:prstGeom prst="rect">
            <a:avLst/>
          </a:prstGeom>
          <a:noFill/>
        </p:spPr>
        <p:txBody>
          <a:bodyPr wrap="square" rtlCol="0">
            <a:spAutoFit/>
          </a:bodyPr>
          <a:lstStyle/>
          <a:p>
            <a:r>
              <a:rPr lang="en-US" dirty="0"/>
              <a:t>=</a:t>
            </a:r>
          </a:p>
        </p:txBody>
      </p:sp>
      <p:cxnSp>
        <p:nvCxnSpPr>
          <p:cNvPr id="73" name="Straight Connector 72"/>
          <p:cNvCxnSpPr/>
          <p:nvPr/>
        </p:nvCxnSpPr>
        <p:spPr>
          <a:xfrm rot="5400000">
            <a:off x="877094"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267494"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66800" y="6399212"/>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a:off x="2629695"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2020095"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819401" y="6399212"/>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4610894"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4001294"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800600" y="6399212"/>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4673600" y="4419600"/>
            <a:ext cx="101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83" name="Rectangle 82"/>
          <p:cNvSpPr/>
          <p:nvPr/>
        </p:nvSpPr>
        <p:spPr>
          <a:xfrm>
            <a:off x="4876800" y="4419600"/>
            <a:ext cx="304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84" name="Rectangle 83"/>
          <p:cNvSpPr/>
          <p:nvPr/>
        </p:nvSpPr>
        <p:spPr>
          <a:xfrm>
            <a:off x="5257800" y="4419600"/>
            <a:ext cx="381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r>
              <a:rPr lang="en-US" dirty="0"/>
              <a:t> </a:t>
            </a:r>
          </a:p>
        </p:txBody>
      </p:sp>
      <p:sp>
        <p:nvSpPr>
          <p:cNvPr id="85" name="TextBox 84"/>
          <p:cNvSpPr txBox="1"/>
          <p:nvPr/>
        </p:nvSpPr>
        <p:spPr>
          <a:xfrm>
            <a:off x="4800600" y="4419600"/>
            <a:ext cx="76200" cy="381000"/>
          </a:xfrm>
          <a:prstGeom prst="rect">
            <a:avLst/>
          </a:prstGeom>
          <a:noFill/>
        </p:spPr>
        <p:txBody>
          <a:bodyPr wrap="square" rtlCol="0">
            <a:spAutoFit/>
          </a:bodyPr>
          <a:lstStyle/>
          <a:p>
            <a:r>
              <a:rPr lang="en-US" dirty="0"/>
              <a:t>*</a:t>
            </a:r>
          </a:p>
        </p:txBody>
      </p:sp>
      <p:sp>
        <p:nvSpPr>
          <p:cNvPr id="86" name="TextBox 85"/>
          <p:cNvSpPr txBox="1"/>
          <p:nvPr/>
        </p:nvSpPr>
        <p:spPr>
          <a:xfrm>
            <a:off x="5105400" y="4431268"/>
            <a:ext cx="381000" cy="369332"/>
          </a:xfrm>
          <a:prstGeom prst="rect">
            <a:avLst/>
          </a:prstGeom>
          <a:noFill/>
        </p:spPr>
        <p:txBody>
          <a:bodyPr wrap="square" rtlCol="0">
            <a:spAutoFit/>
          </a:bodyPr>
          <a:lstStyle/>
          <a:p>
            <a:r>
              <a:rPr lang="en-US" dirty="0"/>
              <a:t>=</a:t>
            </a:r>
          </a:p>
        </p:txBody>
      </p:sp>
      <p:cxnSp>
        <p:nvCxnSpPr>
          <p:cNvPr id="87" name="Straight Connector 86"/>
          <p:cNvCxnSpPr/>
          <p:nvPr/>
        </p:nvCxnSpPr>
        <p:spPr>
          <a:xfrm rot="5400000">
            <a:off x="6939059" y="5563178"/>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6329459" y="5563178"/>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128765" y="6362484"/>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8622597"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8012997"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8812303" y="6399212"/>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6810517" y="4382872"/>
            <a:ext cx="354106"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4" name="Rectangle 93"/>
          <p:cNvSpPr/>
          <p:nvPr/>
        </p:nvSpPr>
        <p:spPr>
          <a:xfrm>
            <a:off x="7128765" y="438287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95" name="Rectangle 94"/>
          <p:cNvSpPr/>
          <p:nvPr/>
        </p:nvSpPr>
        <p:spPr>
          <a:xfrm>
            <a:off x="7738365" y="438287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r>
              <a:rPr lang="en-US" dirty="0"/>
              <a:t> </a:t>
            </a:r>
          </a:p>
        </p:txBody>
      </p:sp>
      <p:sp>
        <p:nvSpPr>
          <p:cNvPr id="96" name="TextBox 95"/>
          <p:cNvSpPr txBox="1"/>
          <p:nvPr/>
        </p:nvSpPr>
        <p:spPr>
          <a:xfrm>
            <a:off x="7034635" y="4382872"/>
            <a:ext cx="243012" cy="381000"/>
          </a:xfrm>
          <a:prstGeom prst="rect">
            <a:avLst/>
          </a:prstGeom>
          <a:noFill/>
        </p:spPr>
        <p:txBody>
          <a:bodyPr wrap="square" rtlCol="0">
            <a:spAutoFit/>
          </a:bodyPr>
          <a:lstStyle/>
          <a:p>
            <a:r>
              <a:rPr lang="en-US" dirty="0"/>
              <a:t>-</a:t>
            </a:r>
          </a:p>
        </p:txBody>
      </p:sp>
      <p:sp>
        <p:nvSpPr>
          <p:cNvPr id="97" name="TextBox 96"/>
          <p:cNvSpPr txBox="1"/>
          <p:nvPr/>
        </p:nvSpPr>
        <p:spPr>
          <a:xfrm>
            <a:off x="7433565" y="4382872"/>
            <a:ext cx="304800" cy="369332"/>
          </a:xfrm>
          <a:prstGeom prst="rect">
            <a:avLst/>
          </a:prstGeom>
          <a:noFill/>
        </p:spPr>
        <p:txBody>
          <a:bodyPr wrap="square" rtlCol="0">
            <a:spAutoFit/>
          </a:bodyPr>
          <a:lstStyle/>
          <a:p>
            <a:r>
              <a:rPr lang="en-US" dirty="0"/>
              <a:t>=</a:t>
            </a:r>
          </a:p>
        </p:txBody>
      </p:sp>
      <p:sp>
        <p:nvSpPr>
          <p:cNvPr id="98" name="TextBox 97"/>
          <p:cNvSpPr txBox="1"/>
          <p:nvPr/>
        </p:nvSpPr>
        <p:spPr>
          <a:xfrm>
            <a:off x="7028327" y="2021542"/>
            <a:ext cx="228600" cy="369332"/>
          </a:xfrm>
          <a:prstGeom prst="rect">
            <a:avLst/>
          </a:prstGeom>
          <a:noFill/>
        </p:spPr>
        <p:txBody>
          <a:bodyPr wrap="square" rtlCol="0">
            <a:spAutoFit/>
          </a:bodyPr>
          <a:lstStyle/>
          <a:p>
            <a:r>
              <a:rPr lang="en-US" dirty="0"/>
              <a:t>/</a:t>
            </a:r>
          </a:p>
        </p:txBody>
      </p:sp>
      <p:sp>
        <p:nvSpPr>
          <p:cNvPr id="99" name="Rectangle 98"/>
          <p:cNvSpPr/>
          <p:nvPr/>
        </p:nvSpPr>
        <p:spPr>
          <a:xfrm>
            <a:off x="8451904" y="4379259"/>
            <a:ext cx="1485469" cy="369332"/>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0571BB18-BD86-ADC0-90B6-171C6331B6B0}"/>
              </a:ext>
            </a:extLst>
          </p:cNvPr>
          <p:cNvSpPr txBox="1"/>
          <p:nvPr/>
        </p:nvSpPr>
        <p:spPr>
          <a:xfrm>
            <a:off x="7891211" y="843002"/>
            <a:ext cx="909223" cy="430887"/>
          </a:xfrm>
          <a:prstGeom prst="rect">
            <a:avLst/>
          </a:prstGeom>
          <a:noFill/>
        </p:spPr>
        <p:txBody>
          <a:bodyPr wrap="none" rtlCol="0">
            <a:spAutoFit/>
          </a:bodyPr>
          <a:lstStyle/>
          <a:p>
            <a:r>
              <a:rPr lang="en-IN" sz="2200" dirty="0">
                <a:solidFill>
                  <a:srgbClr val="C00000"/>
                </a:solidFill>
              </a:rPr>
              <a:t>Opnd2</a:t>
            </a:r>
          </a:p>
        </p:txBody>
      </p:sp>
      <p:sp>
        <p:nvSpPr>
          <p:cNvPr id="102" name="TextBox 101">
            <a:extLst>
              <a:ext uri="{FF2B5EF4-FFF2-40B4-BE49-F238E27FC236}">
                <a16:creationId xmlns:a16="http://schemas.microsoft.com/office/drawing/2014/main" id="{BCDDD179-ED81-DFA2-0096-F46F1E00FF8A}"/>
              </a:ext>
            </a:extLst>
          </p:cNvPr>
          <p:cNvSpPr txBox="1"/>
          <p:nvPr/>
        </p:nvSpPr>
        <p:spPr>
          <a:xfrm>
            <a:off x="6170294" y="843002"/>
            <a:ext cx="909223" cy="430887"/>
          </a:xfrm>
          <a:prstGeom prst="rect">
            <a:avLst/>
          </a:prstGeom>
          <a:noFill/>
        </p:spPr>
        <p:txBody>
          <a:bodyPr wrap="none" rtlCol="0">
            <a:spAutoFit/>
          </a:bodyPr>
          <a:lstStyle/>
          <a:p>
            <a:r>
              <a:rPr lang="en-IN" sz="2200" dirty="0">
                <a:solidFill>
                  <a:srgbClr val="C00000"/>
                </a:solidFill>
              </a:rPr>
              <a:t>Opnd1</a:t>
            </a:r>
          </a:p>
        </p:txBody>
      </p:sp>
      <p:sp>
        <p:nvSpPr>
          <p:cNvPr id="103" name="TextBox 102">
            <a:extLst>
              <a:ext uri="{FF2B5EF4-FFF2-40B4-BE49-F238E27FC236}">
                <a16:creationId xmlns:a16="http://schemas.microsoft.com/office/drawing/2014/main" id="{26897AE0-871F-1E72-6786-D46FFDD45E5F}"/>
              </a:ext>
            </a:extLst>
          </p:cNvPr>
          <p:cNvSpPr txBox="1"/>
          <p:nvPr/>
        </p:nvSpPr>
        <p:spPr>
          <a:xfrm>
            <a:off x="6968058" y="843002"/>
            <a:ext cx="1024639" cy="430887"/>
          </a:xfrm>
          <a:prstGeom prst="rect">
            <a:avLst/>
          </a:prstGeom>
          <a:noFill/>
        </p:spPr>
        <p:txBody>
          <a:bodyPr wrap="none" rtlCol="0">
            <a:spAutoFit/>
          </a:bodyPr>
          <a:lstStyle/>
          <a:p>
            <a:r>
              <a:rPr lang="en-IN" sz="2200" b="1" dirty="0">
                <a:solidFill>
                  <a:srgbClr val="1D6FA9"/>
                </a:solidFill>
              </a:rPr>
              <a:t>Symbol</a:t>
            </a:r>
          </a:p>
        </p:txBody>
      </p:sp>
      <p:sp>
        <p:nvSpPr>
          <p:cNvPr id="104" name="TextBox 103">
            <a:extLst>
              <a:ext uri="{FF2B5EF4-FFF2-40B4-BE49-F238E27FC236}">
                <a16:creationId xmlns:a16="http://schemas.microsoft.com/office/drawing/2014/main" id="{41A5051E-7D9B-D0E1-788A-E89EB556A943}"/>
              </a:ext>
            </a:extLst>
          </p:cNvPr>
          <p:cNvSpPr txBox="1"/>
          <p:nvPr/>
        </p:nvSpPr>
        <p:spPr>
          <a:xfrm>
            <a:off x="5271595" y="843002"/>
            <a:ext cx="809837" cy="430887"/>
          </a:xfrm>
          <a:prstGeom prst="rect">
            <a:avLst/>
          </a:prstGeom>
          <a:noFill/>
        </p:spPr>
        <p:txBody>
          <a:bodyPr wrap="none" rtlCol="0">
            <a:spAutoFit/>
          </a:bodyPr>
          <a:lstStyle/>
          <a:p>
            <a:r>
              <a:rPr lang="en-IN" sz="2200" dirty="0">
                <a:solidFill>
                  <a:srgbClr val="C00000"/>
                </a:solidFill>
              </a:rPr>
              <a:t>Value</a:t>
            </a:r>
          </a:p>
        </p:txBody>
      </p:sp>
      <p:sp>
        <p:nvSpPr>
          <p:cNvPr id="105" name="TextBox 104">
            <a:extLst>
              <a:ext uri="{FF2B5EF4-FFF2-40B4-BE49-F238E27FC236}">
                <a16:creationId xmlns:a16="http://schemas.microsoft.com/office/drawing/2014/main" id="{4C65CC4E-304F-0E1E-0D12-637C0431200D}"/>
              </a:ext>
            </a:extLst>
          </p:cNvPr>
          <p:cNvSpPr txBox="1"/>
          <p:nvPr/>
        </p:nvSpPr>
        <p:spPr>
          <a:xfrm>
            <a:off x="5960885" y="843002"/>
            <a:ext cx="319318" cy="430887"/>
          </a:xfrm>
          <a:prstGeom prst="rect">
            <a:avLst/>
          </a:prstGeom>
          <a:noFill/>
        </p:spPr>
        <p:txBody>
          <a:bodyPr wrap="none" rtlCol="0">
            <a:spAutoFit/>
          </a:bodyPr>
          <a:lstStyle/>
          <a:p>
            <a:r>
              <a:rPr lang="en-IN" sz="2200" dirty="0">
                <a:solidFill>
                  <a:srgbClr val="C00000"/>
                </a:solidFill>
              </a:rPr>
              <a:t>=</a:t>
            </a:r>
          </a:p>
        </p:txBody>
      </p:sp>
      <p:sp>
        <p:nvSpPr>
          <p:cNvPr id="106" name="TextBox 105">
            <a:extLst>
              <a:ext uri="{FF2B5EF4-FFF2-40B4-BE49-F238E27FC236}">
                <a16:creationId xmlns:a16="http://schemas.microsoft.com/office/drawing/2014/main" id="{041F9D94-31D2-CC9C-938F-08ED4B1AAD9B}"/>
              </a:ext>
            </a:extLst>
          </p:cNvPr>
          <p:cNvSpPr txBox="1"/>
          <p:nvPr/>
        </p:nvSpPr>
        <p:spPr>
          <a:xfrm>
            <a:off x="6409141" y="1214617"/>
            <a:ext cx="324128" cy="430887"/>
          </a:xfrm>
          <a:prstGeom prst="rect">
            <a:avLst/>
          </a:prstGeom>
          <a:noFill/>
        </p:spPr>
        <p:txBody>
          <a:bodyPr wrap="none" rtlCol="0">
            <a:spAutoFit/>
          </a:bodyPr>
          <a:lstStyle/>
          <a:p>
            <a:r>
              <a:rPr lang="en-IN" sz="2200" dirty="0">
                <a:solidFill>
                  <a:srgbClr val="C00000"/>
                </a:solidFill>
              </a:rPr>
              <a:t>6</a:t>
            </a:r>
          </a:p>
        </p:txBody>
      </p:sp>
      <p:sp>
        <p:nvSpPr>
          <p:cNvPr id="107" name="TextBox 106">
            <a:extLst>
              <a:ext uri="{FF2B5EF4-FFF2-40B4-BE49-F238E27FC236}">
                <a16:creationId xmlns:a16="http://schemas.microsoft.com/office/drawing/2014/main" id="{A7846756-281F-BD53-67C9-DDE7A0699EE3}"/>
              </a:ext>
            </a:extLst>
          </p:cNvPr>
          <p:cNvSpPr txBox="1"/>
          <p:nvPr/>
        </p:nvSpPr>
        <p:spPr>
          <a:xfrm>
            <a:off x="7261407" y="1214617"/>
            <a:ext cx="288862" cy="430887"/>
          </a:xfrm>
          <a:prstGeom prst="rect">
            <a:avLst/>
          </a:prstGeom>
          <a:noFill/>
        </p:spPr>
        <p:txBody>
          <a:bodyPr wrap="none" rtlCol="0">
            <a:spAutoFit/>
          </a:bodyPr>
          <a:lstStyle/>
          <a:p>
            <a:r>
              <a:rPr lang="en-IN" sz="2200" dirty="0">
                <a:solidFill>
                  <a:srgbClr val="C00000"/>
                </a:solidFill>
              </a:rPr>
              <a:t>/</a:t>
            </a:r>
          </a:p>
        </p:txBody>
      </p:sp>
      <p:sp>
        <p:nvSpPr>
          <p:cNvPr id="108" name="TextBox 107">
            <a:extLst>
              <a:ext uri="{FF2B5EF4-FFF2-40B4-BE49-F238E27FC236}">
                <a16:creationId xmlns:a16="http://schemas.microsoft.com/office/drawing/2014/main" id="{21A47005-E01F-CEAC-7F3D-704720499D92}"/>
              </a:ext>
            </a:extLst>
          </p:cNvPr>
          <p:cNvSpPr txBox="1"/>
          <p:nvPr/>
        </p:nvSpPr>
        <p:spPr>
          <a:xfrm>
            <a:off x="8130058" y="1214617"/>
            <a:ext cx="324128" cy="430887"/>
          </a:xfrm>
          <a:prstGeom prst="rect">
            <a:avLst/>
          </a:prstGeom>
          <a:noFill/>
        </p:spPr>
        <p:txBody>
          <a:bodyPr wrap="none" rtlCol="0">
            <a:spAutoFit/>
          </a:bodyPr>
          <a:lstStyle/>
          <a:p>
            <a:r>
              <a:rPr lang="en-IN" sz="2200" dirty="0">
                <a:solidFill>
                  <a:srgbClr val="C00000"/>
                </a:solidFill>
              </a:rPr>
              <a:t>2</a:t>
            </a:r>
          </a:p>
        </p:txBody>
      </p:sp>
      <p:sp>
        <p:nvSpPr>
          <p:cNvPr id="109" name="TextBox 108">
            <a:extLst>
              <a:ext uri="{FF2B5EF4-FFF2-40B4-BE49-F238E27FC236}">
                <a16:creationId xmlns:a16="http://schemas.microsoft.com/office/drawing/2014/main" id="{646B893C-882D-D68D-9834-C761792C986A}"/>
              </a:ext>
            </a:extLst>
          </p:cNvPr>
          <p:cNvSpPr txBox="1"/>
          <p:nvPr/>
        </p:nvSpPr>
        <p:spPr>
          <a:xfrm>
            <a:off x="5271595" y="1214617"/>
            <a:ext cx="809837" cy="430887"/>
          </a:xfrm>
          <a:prstGeom prst="rect">
            <a:avLst/>
          </a:prstGeom>
          <a:noFill/>
        </p:spPr>
        <p:txBody>
          <a:bodyPr wrap="none" rtlCol="0">
            <a:spAutoFit/>
          </a:bodyPr>
          <a:lstStyle/>
          <a:p>
            <a:r>
              <a:rPr lang="en-IN" sz="2200" dirty="0">
                <a:solidFill>
                  <a:srgbClr val="C00000"/>
                </a:solidFill>
              </a:rPr>
              <a:t>Value</a:t>
            </a:r>
          </a:p>
        </p:txBody>
      </p:sp>
      <p:sp>
        <p:nvSpPr>
          <p:cNvPr id="110" name="TextBox 109">
            <a:extLst>
              <a:ext uri="{FF2B5EF4-FFF2-40B4-BE49-F238E27FC236}">
                <a16:creationId xmlns:a16="http://schemas.microsoft.com/office/drawing/2014/main" id="{9FB0932B-09C7-2D6D-F35E-F95AAADFA529}"/>
              </a:ext>
            </a:extLst>
          </p:cNvPr>
          <p:cNvSpPr txBox="1"/>
          <p:nvPr/>
        </p:nvSpPr>
        <p:spPr>
          <a:xfrm>
            <a:off x="5960885" y="1214617"/>
            <a:ext cx="319318" cy="430887"/>
          </a:xfrm>
          <a:prstGeom prst="rect">
            <a:avLst/>
          </a:prstGeom>
          <a:noFill/>
        </p:spPr>
        <p:txBody>
          <a:bodyPr wrap="none" rtlCol="0">
            <a:spAutoFit/>
          </a:bodyPr>
          <a:lstStyle/>
          <a:p>
            <a:r>
              <a:rPr lang="en-IN" sz="2200" dirty="0">
                <a:solidFill>
                  <a:srgbClr val="C00000"/>
                </a:solidFill>
              </a:rPr>
              <a:t>=</a:t>
            </a:r>
          </a:p>
        </p:txBody>
      </p:sp>
      <p:sp>
        <p:nvSpPr>
          <p:cNvPr id="111" name="TextBox 110">
            <a:extLst>
              <a:ext uri="{FF2B5EF4-FFF2-40B4-BE49-F238E27FC236}">
                <a16:creationId xmlns:a16="http://schemas.microsoft.com/office/drawing/2014/main" id="{6B8634AF-5790-A950-085A-F94771F89008}"/>
              </a:ext>
            </a:extLst>
          </p:cNvPr>
          <p:cNvSpPr txBox="1"/>
          <p:nvPr/>
        </p:nvSpPr>
        <p:spPr>
          <a:xfrm>
            <a:off x="5271595" y="1620791"/>
            <a:ext cx="825867" cy="430887"/>
          </a:xfrm>
          <a:prstGeom prst="rect">
            <a:avLst/>
          </a:prstGeom>
          <a:noFill/>
        </p:spPr>
        <p:txBody>
          <a:bodyPr wrap="none" rtlCol="0">
            <a:spAutoFit/>
          </a:bodyPr>
          <a:lstStyle/>
          <a:p>
            <a:r>
              <a:rPr lang="en-IN" sz="2200" b="1" dirty="0">
                <a:solidFill>
                  <a:srgbClr val="C00000"/>
                </a:solidFill>
              </a:rPr>
              <a:t>Value</a:t>
            </a:r>
          </a:p>
        </p:txBody>
      </p:sp>
      <p:sp>
        <p:nvSpPr>
          <p:cNvPr id="112" name="TextBox 111">
            <a:extLst>
              <a:ext uri="{FF2B5EF4-FFF2-40B4-BE49-F238E27FC236}">
                <a16:creationId xmlns:a16="http://schemas.microsoft.com/office/drawing/2014/main" id="{CE2F8073-1110-73D1-9A5D-0434C5D7B451}"/>
              </a:ext>
            </a:extLst>
          </p:cNvPr>
          <p:cNvSpPr txBox="1"/>
          <p:nvPr/>
        </p:nvSpPr>
        <p:spPr>
          <a:xfrm>
            <a:off x="5960885" y="1620791"/>
            <a:ext cx="327334" cy="430887"/>
          </a:xfrm>
          <a:prstGeom prst="rect">
            <a:avLst/>
          </a:prstGeom>
          <a:noFill/>
        </p:spPr>
        <p:txBody>
          <a:bodyPr wrap="none" rtlCol="0">
            <a:spAutoFit/>
          </a:bodyPr>
          <a:lstStyle/>
          <a:p>
            <a:r>
              <a:rPr lang="en-IN" sz="2200" b="1" dirty="0">
                <a:solidFill>
                  <a:srgbClr val="C00000"/>
                </a:solidFill>
              </a:rPr>
              <a:t>=</a:t>
            </a:r>
          </a:p>
        </p:txBody>
      </p:sp>
      <p:sp>
        <p:nvSpPr>
          <p:cNvPr id="113" name="TextBox 112">
            <a:extLst>
              <a:ext uri="{FF2B5EF4-FFF2-40B4-BE49-F238E27FC236}">
                <a16:creationId xmlns:a16="http://schemas.microsoft.com/office/drawing/2014/main" id="{2E9C93AE-C246-8B60-A9CE-A24C3CB67075}"/>
              </a:ext>
            </a:extLst>
          </p:cNvPr>
          <p:cNvSpPr txBox="1"/>
          <p:nvPr/>
        </p:nvSpPr>
        <p:spPr>
          <a:xfrm>
            <a:off x="6409141" y="1620791"/>
            <a:ext cx="327334" cy="430887"/>
          </a:xfrm>
          <a:prstGeom prst="rect">
            <a:avLst/>
          </a:prstGeom>
          <a:noFill/>
        </p:spPr>
        <p:txBody>
          <a:bodyPr wrap="none" rtlCol="0">
            <a:spAutoFit/>
          </a:bodyPr>
          <a:lstStyle/>
          <a:p>
            <a:r>
              <a:rPr lang="en-IN" sz="2200" b="1" dirty="0">
                <a:solidFill>
                  <a:srgbClr val="C00000"/>
                </a:solidFill>
              </a:rPr>
              <a:t>3</a:t>
            </a:r>
          </a:p>
        </p:txBody>
      </p:sp>
    </p:spTree>
    <p:extLst>
      <p:ext uri="{BB962C8B-B14F-4D97-AF65-F5344CB8AC3E}">
        <p14:creationId xmlns:p14="http://schemas.microsoft.com/office/powerpoint/2010/main" val="389303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1000" fill="hold"/>
                                        <p:tgtEl>
                                          <p:spTgt spid="13"/>
                                        </p:tgtEl>
                                        <p:attrNameLst>
                                          <p:attrName>ppt_x</p:attrName>
                                        </p:attrNameLst>
                                      </p:cBhvr>
                                      <p:tavLst>
                                        <p:tav tm="0">
                                          <p:val>
                                            <p:strVal val="#ppt_x"/>
                                          </p:val>
                                        </p:tav>
                                        <p:tav tm="100000">
                                          <p:val>
                                            <p:strVal val="#ppt_x"/>
                                          </p:val>
                                        </p:tav>
                                      </p:tavLst>
                                    </p:anim>
                                    <p:anim calcmode="lin" valueType="num">
                                      <p:cBhvr additive="base">
                                        <p:cTn id="26" dur="10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499"/>
                                          </p:stCondLst>
                                        </p:cTn>
                                        <p:tgtEl>
                                          <p:spTgt spid="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3"/>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1"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1000" fill="hold"/>
                                        <p:tgtEl>
                                          <p:spTgt spid="16"/>
                                        </p:tgtEl>
                                        <p:attrNameLst>
                                          <p:attrName>ppt_x</p:attrName>
                                        </p:attrNameLst>
                                      </p:cBhvr>
                                      <p:tavLst>
                                        <p:tav tm="0">
                                          <p:val>
                                            <p:strVal val="#ppt_x"/>
                                          </p:val>
                                        </p:tav>
                                        <p:tav tm="100000">
                                          <p:val>
                                            <p:strVal val="#ppt_x"/>
                                          </p:val>
                                        </p:tav>
                                      </p:tavLst>
                                    </p:anim>
                                    <p:anim calcmode="lin" valueType="num">
                                      <p:cBhvr additive="base">
                                        <p:cTn id="55" dur="10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5"/>
                                        </p:tgtEl>
                                      </p:cBhvr>
                                    </p:animEffect>
                                    <p:set>
                                      <p:cBhvr>
                                        <p:cTn id="60" dur="1" fill="hold">
                                          <p:stCondLst>
                                            <p:cond delay="499"/>
                                          </p:stCondLst>
                                        </p:cTn>
                                        <p:tgtEl>
                                          <p:spTgt spid="5"/>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499"/>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1000" fill="hold"/>
                                        <p:tgtEl>
                                          <p:spTgt spid="20"/>
                                        </p:tgtEl>
                                        <p:attrNameLst>
                                          <p:attrName>ppt_x</p:attrName>
                                        </p:attrNameLst>
                                      </p:cBhvr>
                                      <p:tavLst>
                                        <p:tav tm="0">
                                          <p:val>
                                            <p:strVal val="#ppt_x"/>
                                          </p:val>
                                        </p:tav>
                                        <p:tav tm="100000">
                                          <p:val>
                                            <p:strVal val="#ppt_x"/>
                                          </p:val>
                                        </p:tav>
                                      </p:tavLst>
                                    </p:anim>
                                    <p:anim calcmode="lin" valueType="num">
                                      <p:cBhvr additive="base">
                                        <p:cTn id="86" dur="10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nodeType="clickEffect">
                                  <p:stCondLst>
                                    <p:cond delay="0"/>
                                  </p:stCondLst>
                                  <p:childTnLst>
                                    <p:animEffect transition="out" filter="fade">
                                      <p:cBhvr>
                                        <p:cTn id="90" dur="500"/>
                                        <p:tgtEl>
                                          <p:spTgt spid="6"/>
                                        </p:tgtEl>
                                      </p:cBhvr>
                                    </p:animEffect>
                                    <p:set>
                                      <p:cBhvr>
                                        <p:cTn id="91" dur="1" fill="hold">
                                          <p:stCondLst>
                                            <p:cond delay="499"/>
                                          </p:stCondLst>
                                        </p:cTn>
                                        <p:tgtEl>
                                          <p:spTgt spid="6"/>
                                        </p:tgtEl>
                                        <p:attrNameLst>
                                          <p:attrName>style.visibility</p:attrName>
                                        </p:attrNameLst>
                                      </p:cBhvr>
                                      <p:to>
                                        <p:strVal val="hidden"/>
                                      </p:to>
                                    </p:set>
                                  </p:childTnLst>
                                </p:cTn>
                              </p:par>
                              <p:par>
                                <p:cTn id="92" presetID="1" presetClass="entr" presetSubtype="0" fill="hold" nodeType="withEffect">
                                  <p:stCondLst>
                                    <p:cond delay="0"/>
                                  </p:stCondLst>
                                  <p:childTnLst>
                                    <p:set>
                                      <p:cBhvr>
                                        <p:cTn id="93" dur="1" fill="hold">
                                          <p:stCondLst>
                                            <p:cond delay="499"/>
                                          </p:stCondLst>
                                        </p:cTn>
                                        <p:tgtEl>
                                          <p:spTgt spid="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03"/>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1"/>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02"/>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04"/>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05"/>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10"/>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09"/>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07"/>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08"/>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0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11"/>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112"/>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113"/>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62"/>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61"/>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63"/>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26"/>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64"/>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59"/>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58"/>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60"/>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98"/>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27"/>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28"/>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2" presetClass="entr" presetSubtype="1" fill="hold" grpId="0" nodeType="clickEffect">
                                  <p:stCondLst>
                                    <p:cond delay="0"/>
                                  </p:stCondLst>
                                  <p:childTnLst>
                                    <p:set>
                                      <p:cBhvr>
                                        <p:cTn id="165" dur="1" fill="hold">
                                          <p:stCondLst>
                                            <p:cond delay="0"/>
                                          </p:stCondLst>
                                        </p:cTn>
                                        <p:tgtEl>
                                          <p:spTgt spid="25"/>
                                        </p:tgtEl>
                                        <p:attrNameLst>
                                          <p:attrName>style.visibility</p:attrName>
                                        </p:attrNameLst>
                                      </p:cBhvr>
                                      <p:to>
                                        <p:strVal val="visible"/>
                                      </p:to>
                                    </p:set>
                                    <p:anim calcmode="lin" valueType="num">
                                      <p:cBhvr additive="base">
                                        <p:cTn id="166" dur="1000" fill="hold"/>
                                        <p:tgtEl>
                                          <p:spTgt spid="25"/>
                                        </p:tgtEl>
                                        <p:attrNameLst>
                                          <p:attrName>ppt_x</p:attrName>
                                        </p:attrNameLst>
                                      </p:cBhvr>
                                      <p:tavLst>
                                        <p:tav tm="0">
                                          <p:val>
                                            <p:strVal val="#ppt_x"/>
                                          </p:val>
                                        </p:tav>
                                        <p:tav tm="100000">
                                          <p:val>
                                            <p:strVal val="#ppt_x"/>
                                          </p:val>
                                        </p:tav>
                                      </p:tavLst>
                                    </p:anim>
                                    <p:anim calcmode="lin" valueType="num">
                                      <p:cBhvr additive="base">
                                        <p:cTn id="167" dur="10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nodeType="clickEffect">
                                  <p:stCondLst>
                                    <p:cond delay="0"/>
                                  </p:stCondLst>
                                  <p:childTnLst>
                                    <p:animEffect transition="out" filter="fade">
                                      <p:cBhvr>
                                        <p:cTn id="171" dur="500"/>
                                        <p:tgtEl>
                                          <p:spTgt spid="7"/>
                                        </p:tgtEl>
                                      </p:cBhvr>
                                    </p:animEffect>
                                    <p:set>
                                      <p:cBhvr>
                                        <p:cTn id="172" dur="1" fill="hold">
                                          <p:stCondLst>
                                            <p:cond delay="499"/>
                                          </p:stCondLst>
                                        </p:cTn>
                                        <p:tgtEl>
                                          <p:spTgt spid="7"/>
                                        </p:tgtEl>
                                        <p:attrNameLst>
                                          <p:attrName>style.visibility</p:attrName>
                                        </p:attrNameLst>
                                      </p:cBhvr>
                                      <p:to>
                                        <p:strVal val="hidden"/>
                                      </p:to>
                                    </p:set>
                                  </p:childTnLst>
                                </p:cTn>
                              </p:par>
                              <p:par>
                                <p:cTn id="173" presetID="1" presetClass="entr" presetSubtype="0" fill="hold" nodeType="withEffect">
                                  <p:stCondLst>
                                    <p:cond delay="0"/>
                                  </p:stCondLst>
                                  <p:childTnLst>
                                    <p:set>
                                      <p:cBhvr>
                                        <p:cTn id="174" dur="1" fill="hold">
                                          <p:stCondLst>
                                            <p:cond delay="499"/>
                                          </p:stCondLst>
                                        </p:cTn>
                                        <p:tgtEl>
                                          <p:spTgt spid="8"/>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66"/>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67"/>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65"/>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71"/>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68"/>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70"/>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72"/>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69"/>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66"/>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30"/>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31"/>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2" presetClass="entr" presetSubtype="1" fill="hold" grpId="0" nodeType="clickEffect">
                                  <p:stCondLst>
                                    <p:cond delay="0"/>
                                  </p:stCondLst>
                                  <p:childTnLst>
                                    <p:set>
                                      <p:cBhvr>
                                        <p:cTn id="206" dur="1" fill="hold">
                                          <p:stCondLst>
                                            <p:cond delay="0"/>
                                          </p:stCondLst>
                                        </p:cTn>
                                        <p:tgtEl>
                                          <p:spTgt spid="29"/>
                                        </p:tgtEl>
                                        <p:attrNameLst>
                                          <p:attrName>style.visibility</p:attrName>
                                        </p:attrNameLst>
                                      </p:cBhvr>
                                      <p:to>
                                        <p:strVal val="visible"/>
                                      </p:to>
                                    </p:set>
                                    <p:anim calcmode="lin" valueType="num">
                                      <p:cBhvr additive="base">
                                        <p:cTn id="207" dur="1000" fill="hold"/>
                                        <p:tgtEl>
                                          <p:spTgt spid="29"/>
                                        </p:tgtEl>
                                        <p:attrNameLst>
                                          <p:attrName>ppt_x</p:attrName>
                                        </p:attrNameLst>
                                      </p:cBhvr>
                                      <p:tavLst>
                                        <p:tav tm="0">
                                          <p:val>
                                            <p:strVal val="#ppt_x"/>
                                          </p:val>
                                        </p:tav>
                                        <p:tav tm="100000">
                                          <p:val>
                                            <p:strVal val="#ppt_x"/>
                                          </p:val>
                                        </p:tav>
                                      </p:tavLst>
                                    </p:anim>
                                    <p:anim calcmode="lin" valueType="num">
                                      <p:cBhvr additive="base">
                                        <p:cTn id="208" dur="10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10" presetClass="exit" presetSubtype="0" fill="hold" nodeType="clickEffect">
                                  <p:stCondLst>
                                    <p:cond delay="0"/>
                                  </p:stCondLst>
                                  <p:childTnLst>
                                    <p:animEffect transition="out" filter="fade">
                                      <p:cBhvr>
                                        <p:cTn id="212" dur="500"/>
                                        <p:tgtEl>
                                          <p:spTgt spid="8"/>
                                        </p:tgtEl>
                                      </p:cBhvr>
                                    </p:animEffect>
                                    <p:set>
                                      <p:cBhvr>
                                        <p:cTn id="213" dur="1" fill="hold">
                                          <p:stCondLst>
                                            <p:cond delay="499"/>
                                          </p:stCondLst>
                                        </p:cTn>
                                        <p:tgtEl>
                                          <p:spTgt spid="8"/>
                                        </p:tgtEl>
                                        <p:attrNameLst>
                                          <p:attrName>style.visibility</p:attrName>
                                        </p:attrNameLst>
                                      </p:cBhvr>
                                      <p:to>
                                        <p:strVal val="hidden"/>
                                      </p:to>
                                    </p:set>
                                  </p:childTnLst>
                                </p:cTn>
                              </p:par>
                              <p:par>
                                <p:cTn id="214" presetID="1" presetClass="entr" presetSubtype="0" fill="hold" nodeType="withEffect">
                                  <p:stCondLst>
                                    <p:cond delay="0"/>
                                  </p:stCondLst>
                                  <p:childTnLst>
                                    <p:set>
                                      <p:cBhvr>
                                        <p:cTn id="215" dur="1" fill="hold">
                                          <p:stCondLst>
                                            <p:cond delay="499"/>
                                          </p:stCondLst>
                                        </p:cTn>
                                        <p:tgtEl>
                                          <p:spTgt spid="9"/>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 presetClass="entr" presetSubtype="0" fill="hold" nodeType="clickEffect">
                                  <p:stCondLst>
                                    <p:cond delay="0"/>
                                  </p:stCondLst>
                                  <p:childTnLst>
                                    <p:set>
                                      <p:cBhvr>
                                        <p:cTn id="219" dur="1" fill="hold">
                                          <p:stCondLst>
                                            <p:cond delay="0"/>
                                          </p:stCondLst>
                                        </p:cTn>
                                        <p:tgtEl>
                                          <p:spTgt spid="74"/>
                                        </p:tgtEl>
                                        <p:attrNameLst>
                                          <p:attrName>style.visibility</p:attrName>
                                        </p:attrNameLst>
                                      </p:cBhvr>
                                      <p:to>
                                        <p:strVal val="visible"/>
                                      </p:to>
                                    </p:set>
                                  </p:childTnLst>
                                </p:cTn>
                              </p:par>
                              <p:par>
                                <p:cTn id="220" presetID="1" presetClass="entr" presetSubtype="0" fill="hold" nodeType="withEffect">
                                  <p:stCondLst>
                                    <p:cond delay="0"/>
                                  </p:stCondLst>
                                  <p:childTnLst>
                                    <p:set>
                                      <p:cBhvr>
                                        <p:cTn id="221" dur="1" fill="hold">
                                          <p:stCondLst>
                                            <p:cond delay="0"/>
                                          </p:stCondLst>
                                        </p:cTn>
                                        <p:tgtEl>
                                          <p:spTgt spid="75"/>
                                        </p:tgtEl>
                                        <p:attrNameLst>
                                          <p:attrName>style.visibility</p:attrName>
                                        </p:attrNameLst>
                                      </p:cBhvr>
                                      <p:to>
                                        <p:strVal val="visible"/>
                                      </p:to>
                                    </p:set>
                                  </p:childTnLst>
                                </p:cTn>
                              </p:par>
                              <p:par>
                                <p:cTn id="222" presetID="1" presetClass="entr" presetSubtype="0" fill="hold" nodeType="withEffect">
                                  <p:stCondLst>
                                    <p:cond delay="0"/>
                                  </p:stCondLst>
                                  <p:childTnLst>
                                    <p:set>
                                      <p:cBhvr>
                                        <p:cTn id="223" dur="1" fill="hold">
                                          <p:stCondLst>
                                            <p:cond delay="0"/>
                                          </p:stCondLst>
                                        </p:cTn>
                                        <p:tgtEl>
                                          <p:spTgt spid="73"/>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33"/>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grpId="0" nodeType="clickEffect">
                                  <p:stCondLst>
                                    <p:cond delay="0"/>
                                  </p:stCondLst>
                                  <p:childTnLst>
                                    <p:set>
                                      <p:cBhvr>
                                        <p:cTn id="229" dur="1" fill="hold">
                                          <p:stCondLst>
                                            <p:cond delay="0"/>
                                          </p:stCondLst>
                                        </p:cTn>
                                        <p:tgtEl>
                                          <p:spTgt spid="35"/>
                                        </p:tgtEl>
                                        <p:attrNameLst>
                                          <p:attrName>style.visibility</p:attrName>
                                        </p:attrNameLst>
                                      </p:cBhvr>
                                      <p:to>
                                        <p:strVal val="visible"/>
                                      </p:to>
                                    </p:set>
                                  </p:childTnLst>
                                </p:cTn>
                              </p:par>
                              <p:par>
                                <p:cTn id="230" presetID="1" presetClass="entr" presetSubtype="0" fill="hold" nodeType="withEffect">
                                  <p:stCondLst>
                                    <p:cond delay="0"/>
                                  </p:stCondLst>
                                  <p:childTnLst>
                                    <p:set>
                                      <p:cBhvr>
                                        <p:cTn id="231" dur="1" fill="hold">
                                          <p:stCondLst>
                                            <p:cond delay="0"/>
                                          </p:stCondLst>
                                        </p:cTn>
                                        <p:tgtEl>
                                          <p:spTgt spid="34"/>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2" presetClass="entr" presetSubtype="1" fill="hold" grpId="0" nodeType="clickEffect">
                                  <p:stCondLst>
                                    <p:cond delay="0"/>
                                  </p:stCondLst>
                                  <p:childTnLst>
                                    <p:set>
                                      <p:cBhvr>
                                        <p:cTn id="235" dur="1" fill="hold">
                                          <p:stCondLst>
                                            <p:cond delay="0"/>
                                          </p:stCondLst>
                                        </p:cTn>
                                        <p:tgtEl>
                                          <p:spTgt spid="32"/>
                                        </p:tgtEl>
                                        <p:attrNameLst>
                                          <p:attrName>style.visibility</p:attrName>
                                        </p:attrNameLst>
                                      </p:cBhvr>
                                      <p:to>
                                        <p:strVal val="visible"/>
                                      </p:to>
                                    </p:set>
                                    <p:anim calcmode="lin" valueType="num">
                                      <p:cBhvr additive="base">
                                        <p:cTn id="236" dur="1000" fill="hold"/>
                                        <p:tgtEl>
                                          <p:spTgt spid="32"/>
                                        </p:tgtEl>
                                        <p:attrNameLst>
                                          <p:attrName>ppt_x</p:attrName>
                                        </p:attrNameLst>
                                      </p:cBhvr>
                                      <p:tavLst>
                                        <p:tav tm="0">
                                          <p:val>
                                            <p:strVal val="#ppt_x"/>
                                          </p:val>
                                        </p:tav>
                                        <p:tav tm="100000">
                                          <p:val>
                                            <p:strVal val="#ppt_x"/>
                                          </p:val>
                                        </p:tav>
                                      </p:tavLst>
                                    </p:anim>
                                    <p:anim calcmode="lin" valueType="num">
                                      <p:cBhvr additive="base">
                                        <p:cTn id="237" dur="10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238" fill="hold">
                      <p:stCondLst>
                        <p:cond delay="indefinite"/>
                      </p:stCondLst>
                      <p:childTnLst>
                        <p:par>
                          <p:cTn id="239" fill="hold">
                            <p:stCondLst>
                              <p:cond delay="0"/>
                            </p:stCondLst>
                            <p:childTnLst>
                              <p:par>
                                <p:cTn id="240" presetID="10" presetClass="exit" presetSubtype="0" fill="hold" nodeType="clickEffect">
                                  <p:stCondLst>
                                    <p:cond delay="0"/>
                                  </p:stCondLst>
                                  <p:childTnLst>
                                    <p:animEffect transition="out" filter="fade">
                                      <p:cBhvr>
                                        <p:cTn id="241" dur="500"/>
                                        <p:tgtEl>
                                          <p:spTgt spid="9"/>
                                        </p:tgtEl>
                                      </p:cBhvr>
                                    </p:animEffect>
                                    <p:set>
                                      <p:cBhvr>
                                        <p:cTn id="242" dur="1" fill="hold">
                                          <p:stCondLst>
                                            <p:cond delay="499"/>
                                          </p:stCondLst>
                                        </p:cTn>
                                        <p:tgtEl>
                                          <p:spTgt spid="9"/>
                                        </p:tgtEl>
                                        <p:attrNameLst>
                                          <p:attrName>style.visibility</p:attrName>
                                        </p:attrNameLst>
                                      </p:cBhvr>
                                      <p:to>
                                        <p:strVal val="hidden"/>
                                      </p:to>
                                    </p:set>
                                  </p:childTnLst>
                                </p:cTn>
                              </p:par>
                              <p:par>
                                <p:cTn id="243" presetID="1" presetClass="entr" presetSubtype="0" fill="hold" nodeType="withEffect">
                                  <p:stCondLst>
                                    <p:cond delay="0"/>
                                  </p:stCondLst>
                                  <p:childTnLst>
                                    <p:set>
                                      <p:cBhvr>
                                        <p:cTn id="244" dur="1" fill="hold">
                                          <p:stCondLst>
                                            <p:cond delay="499"/>
                                          </p:stCondLst>
                                        </p:cTn>
                                        <p:tgtEl>
                                          <p:spTgt spid="10"/>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nodeType="clickEffect">
                                  <p:stCondLst>
                                    <p:cond delay="0"/>
                                  </p:stCondLst>
                                  <p:childTnLst>
                                    <p:set>
                                      <p:cBhvr>
                                        <p:cTn id="248" dur="1" fill="hold">
                                          <p:stCondLst>
                                            <p:cond delay="0"/>
                                          </p:stCondLst>
                                        </p:cTn>
                                        <p:tgtEl>
                                          <p:spTgt spid="77"/>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78"/>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76"/>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38"/>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37"/>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grpId="0" nodeType="clickEffect">
                                  <p:stCondLst>
                                    <p:cond delay="0"/>
                                  </p:stCondLst>
                                  <p:childTnLst>
                                    <p:set>
                                      <p:cBhvr>
                                        <p:cTn id="260" dur="1" fill="hold">
                                          <p:stCondLst>
                                            <p:cond delay="0"/>
                                          </p:stCondLst>
                                        </p:cTn>
                                        <p:tgtEl>
                                          <p:spTgt spid="40"/>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39"/>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2" presetClass="entr" presetSubtype="1" fill="hold" grpId="0" nodeType="clickEffect">
                                  <p:stCondLst>
                                    <p:cond delay="0"/>
                                  </p:stCondLst>
                                  <p:childTnLst>
                                    <p:set>
                                      <p:cBhvr>
                                        <p:cTn id="266" dur="1" fill="hold">
                                          <p:stCondLst>
                                            <p:cond delay="0"/>
                                          </p:stCondLst>
                                        </p:cTn>
                                        <p:tgtEl>
                                          <p:spTgt spid="36"/>
                                        </p:tgtEl>
                                        <p:attrNameLst>
                                          <p:attrName>style.visibility</p:attrName>
                                        </p:attrNameLst>
                                      </p:cBhvr>
                                      <p:to>
                                        <p:strVal val="visible"/>
                                      </p:to>
                                    </p:set>
                                    <p:anim calcmode="lin" valueType="num">
                                      <p:cBhvr additive="base">
                                        <p:cTn id="267" dur="1000" fill="hold"/>
                                        <p:tgtEl>
                                          <p:spTgt spid="36"/>
                                        </p:tgtEl>
                                        <p:attrNameLst>
                                          <p:attrName>ppt_x</p:attrName>
                                        </p:attrNameLst>
                                      </p:cBhvr>
                                      <p:tavLst>
                                        <p:tav tm="0">
                                          <p:val>
                                            <p:strVal val="#ppt_x"/>
                                          </p:val>
                                        </p:tav>
                                        <p:tav tm="100000">
                                          <p:val>
                                            <p:strVal val="#ppt_x"/>
                                          </p:val>
                                        </p:tav>
                                      </p:tavLst>
                                    </p:anim>
                                    <p:anim calcmode="lin" valueType="num">
                                      <p:cBhvr additive="base">
                                        <p:cTn id="268" dur="10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10" presetClass="exit" presetSubtype="0" fill="hold" nodeType="clickEffect">
                                  <p:stCondLst>
                                    <p:cond delay="0"/>
                                  </p:stCondLst>
                                  <p:childTnLst>
                                    <p:animEffect transition="out" filter="fade">
                                      <p:cBhvr>
                                        <p:cTn id="272" dur="500"/>
                                        <p:tgtEl>
                                          <p:spTgt spid="10"/>
                                        </p:tgtEl>
                                      </p:cBhvr>
                                    </p:animEffect>
                                    <p:set>
                                      <p:cBhvr>
                                        <p:cTn id="273" dur="1" fill="hold">
                                          <p:stCondLst>
                                            <p:cond delay="499"/>
                                          </p:stCondLst>
                                        </p:cTn>
                                        <p:tgtEl>
                                          <p:spTgt spid="10"/>
                                        </p:tgtEl>
                                        <p:attrNameLst>
                                          <p:attrName>style.visibility</p:attrName>
                                        </p:attrNameLst>
                                      </p:cBhvr>
                                      <p:to>
                                        <p:strVal val="hidden"/>
                                      </p:to>
                                    </p:set>
                                  </p:childTnLst>
                                </p:cTn>
                              </p:par>
                              <p:par>
                                <p:cTn id="274" presetID="1" presetClass="entr" presetSubtype="0" fill="hold" nodeType="withEffect">
                                  <p:stCondLst>
                                    <p:cond delay="0"/>
                                  </p:stCondLst>
                                  <p:childTnLst>
                                    <p:set>
                                      <p:cBhvr>
                                        <p:cTn id="275" dur="1" fill="hold">
                                          <p:stCondLst>
                                            <p:cond delay="499"/>
                                          </p:stCondLst>
                                        </p:cTn>
                                        <p:tgtEl>
                                          <p:spTgt spid="11"/>
                                        </p:tgtEl>
                                        <p:attrNameLst>
                                          <p:attrName>style.visibility</p:attrName>
                                        </p:attrNameLst>
                                      </p:cBhvr>
                                      <p:to>
                                        <p:strVal val="visible"/>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nodeType="clickEffect">
                                  <p:stCondLst>
                                    <p:cond delay="0"/>
                                  </p:stCondLst>
                                  <p:childTnLst>
                                    <p:set>
                                      <p:cBhvr>
                                        <p:cTn id="279" dur="1" fill="hold">
                                          <p:stCondLst>
                                            <p:cond delay="0"/>
                                          </p:stCondLst>
                                        </p:cTn>
                                        <p:tgtEl>
                                          <p:spTgt spid="80"/>
                                        </p:tgtEl>
                                        <p:attrNameLst>
                                          <p:attrName>style.visibility</p:attrName>
                                        </p:attrNameLst>
                                      </p:cBhvr>
                                      <p:to>
                                        <p:strVal val="visible"/>
                                      </p:to>
                                    </p:set>
                                  </p:childTnLst>
                                </p:cTn>
                              </p:par>
                              <p:par>
                                <p:cTn id="280" presetID="1" presetClass="entr" presetSubtype="0" fill="hold" nodeType="withEffect">
                                  <p:stCondLst>
                                    <p:cond delay="0"/>
                                  </p:stCondLst>
                                  <p:childTnLst>
                                    <p:set>
                                      <p:cBhvr>
                                        <p:cTn id="281" dur="1" fill="hold">
                                          <p:stCondLst>
                                            <p:cond delay="0"/>
                                          </p:stCondLst>
                                        </p:cTn>
                                        <p:tgtEl>
                                          <p:spTgt spid="79"/>
                                        </p:tgtEl>
                                        <p:attrNameLst>
                                          <p:attrName>style.visibility</p:attrName>
                                        </p:attrNameLst>
                                      </p:cBhvr>
                                      <p:to>
                                        <p:strVal val="visible"/>
                                      </p:to>
                                    </p:set>
                                  </p:childTnLst>
                                </p:cTn>
                              </p:par>
                              <p:par>
                                <p:cTn id="282" presetID="1" presetClass="entr" presetSubtype="0" fill="hold" nodeType="withEffect">
                                  <p:stCondLst>
                                    <p:cond delay="0"/>
                                  </p:stCondLst>
                                  <p:childTnLst>
                                    <p:set>
                                      <p:cBhvr>
                                        <p:cTn id="283" dur="1" fill="hold">
                                          <p:stCondLst>
                                            <p:cond delay="0"/>
                                          </p:stCondLst>
                                        </p:cTn>
                                        <p:tgtEl>
                                          <p:spTgt spid="81"/>
                                        </p:tgtEl>
                                        <p:attrNameLst>
                                          <p:attrName>style.visibility</p:attrName>
                                        </p:attrNameLst>
                                      </p:cBhvr>
                                      <p:to>
                                        <p:strVal val="visible"/>
                                      </p:to>
                                    </p:set>
                                  </p:childTnLst>
                                </p:cTn>
                              </p:par>
                              <p:par>
                                <p:cTn id="284" presetID="1" presetClass="entr" presetSubtype="0" fill="hold" grpId="0" nodeType="withEffect">
                                  <p:stCondLst>
                                    <p:cond delay="0"/>
                                  </p:stCondLst>
                                  <p:childTnLst>
                                    <p:set>
                                      <p:cBhvr>
                                        <p:cTn id="285" dur="1" fill="hold">
                                          <p:stCondLst>
                                            <p:cond delay="0"/>
                                          </p:stCondLst>
                                        </p:cTn>
                                        <p:tgtEl>
                                          <p:spTgt spid="42"/>
                                        </p:tgtEl>
                                        <p:attrNameLst>
                                          <p:attrName>style.visibility</p:attrName>
                                        </p:attrNameLst>
                                      </p:cBhvr>
                                      <p:to>
                                        <p:strVal val="visible"/>
                                      </p:to>
                                    </p:set>
                                  </p:childTnLst>
                                </p:cTn>
                              </p:par>
                            </p:childTnLst>
                          </p:cTn>
                        </p:par>
                      </p:childTnLst>
                    </p:cTn>
                  </p:par>
                  <p:par>
                    <p:cTn id="286" fill="hold">
                      <p:stCondLst>
                        <p:cond delay="indefinite"/>
                      </p:stCondLst>
                      <p:childTnLst>
                        <p:par>
                          <p:cTn id="287" fill="hold">
                            <p:stCondLst>
                              <p:cond delay="0"/>
                            </p:stCondLst>
                            <p:childTnLst>
                              <p:par>
                                <p:cTn id="288" presetID="1" presetClass="entr" presetSubtype="0" fill="hold" grpId="0" nodeType="clickEffect">
                                  <p:stCondLst>
                                    <p:cond delay="0"/>
                                  </p:stCondLst>
                                  <p:childTnLst>
                                    <p:set>
                                      <p:cBhvr>
                                        <p:cTn id="289" dur="1" fill="hold">
                                          <p:stCondLst>
                                            <p:cond delay="0"/>
                                          </p:stCondLst>
                                        </p:cTn>
                                        <p:tgtEl>
                                          <p:spTgt spid="83"/>
                                        </p:tgtEl>
                                        <p:attrNameLst>
                                          <p:attrName>style.visibility</p:attrName>
                                        </p:attrNameLst>
                                      </p:cBhvr>
                                      <p:to>
                                        <p:strVal val="visible"/>
                                      </p:to>
                                    </p:set>
                                  </p:childTnLst>
                                </p:cTn>
                              </p:par>
                              <p:par>
                                <p:cTn id="290" presetID="1" presetClass="entr" presetSubtype="0" fill="hold" grpId="0" nodeType="withEffect">
                                  <p:stCondLst>
                                    <p:cond delay="0"/>
                                  </p:stCondLst>
                                  <p:childTnLst>
                                    <p:set>
                                      <p:cBhvr>
                                        <p:cTn id="291" dur="1" fill="hold">
                                          <p:stCondLst>
                                            <p:cond delay="0"/>
                                          </p:stCondLst>
                                        </p:cTn>
                                        <p:tgtEl>
                                          <p:spTgt spid="85"/>
                                        </p:tgtEl>
                                        <p:attrNameLst>
                                          <p:attrName>style.visibility</p:attrName>
                                        </p:attrNameLst>
                                      </p:cBhvr>
                                      <p:to>
                                        <p:strVal val="visible"/>
                                      </p:to>
                                    </p:set>
                                  </p:childTnLst>
                                </p:cTn>
                              </p:par>
                              <p:par>
                                <p:cTn id="292" presetID="1" presetClass="entr" presetSubtype="0" fill="hold" grpId="0" nodeType="withEffect">
                                  <p:stCondLst>
                                    <p:cond delay="0"/>
                                  </p:stCondLst>
                                  <p:childTnLst>
                                    <p:set>
                                      <p:cBhvr>
                                        <p:cTn id="293" dur="1" fill="hold">
                                          <p:stCondLst>
                                            <p:cond delay="0"/>
                                          </p:stCondLst>
                                        </p:cTn>
                                        <p:tgtEl>
                                          <p:spTgt spid="82"/>
                                        </p:tgtEl>
                                        <p:attrNameLst>
                                          <p:attrName>style.visibility</p:attrName>
                                        </p:attrNameLst>
                                      </p:cBhvr>
                                      <p:to>
                                        <p:strVal val="visible"/>
                                      </p:to>
                                    </p:set>
                                  </p:childTnLst>
                                </p:cTn>
                              </p:par>
                              <p:par>
                                <p:cTn id="294" presetID="1" presetClass="entr" presetSubtype="0" fill="hold" grpId="0" nodeType="withEffect">
                                  <p:stCondLst>
                                    <p:cond delay="0"/>
                                  </p:stCondLst>
                                  <p:childTnLst>
                                    <p:set>
                                      <p:cBhvr>
                                        <p:cTn id="295" dur="1" fill="hold">
                                          <p:stCondLst>
                                            <p:cond delay="0"/>
                                          </p:stCondLst>
                                        </p:cTn>
                                        <p:tgtEl>
                                          <p:spTgt spid="86"/>
                                        </p:tgtEl>
                                        <p:attrNameLst>
                                          <p:attrName>style.visibility</p:attrName>
                                        </p:attrNameLst>
                                      </p:cBhvr>
                                      <p:to>
                                        <p:strVal val="visible"/>
                                      </p:to>
                                    </p:set>
                                  </p:childTnLst>
                                </p:cTn>
                              </p:par>
                              <p:par>
                                <p:cTn id="296" presetID="1" presetClass="entr" presetSubtype="0" fill="hold" grpId="0" nodeType="withEffect">
                                  <p:stCondLst>
                                    <p:cond delay="0"/>
                                  </p:stCondLst>
                                  <p:childTnLst>
                                    <p:set>
                                      <p:cBhvr>
                                        <p:cTn id="297" dur="1" fill="hold">
                                          <p:stCondLst>
                                            <p:cond delay="0"/>
                                          </p:stCondLst>
                                        </p:cTn>
                                        <p:tgtEl>
                                          <p:spTgt spid="84"/>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presetID="1" presetClass="entr" presetSubtype="0" fill="hold" nodeType="clickEffect">
                                  <p:stCondLst>
                                    <p:cond delay="0"/>
                                  </p:stCondLst>
                                  <p:childTnLst>
                                    <p:set>
                                      <p:cBhvr>
                                        <p:cTn id="301" dur="1" fill="hold">
                                          <p:stCondLst>
                                            <p:cond delay="0"/>
                                          </p:stCondLst>
                                        </p:cTn>
                                        <p:tgtEl>
                                          <p:spTgt spid="43"/>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44"/>
                                        </p:tgtEl>
                                        <p:attrNameLst>
                                          <p:attrName>style.visibility</p:attrName>
                                        </p:attrNameLst>
                                      </p:cBhvr>
                                      <p:to>
                                        <p:strVal val="visible"/>
                                      </p:to>
                                    </p:set>
                                  </p:childTnLst>
                                </p:cTn>
                              </p:par>
                            </p:childTnLst>
                          </p:cTn>
                        </p:par>
                      </p:childTnLst>
                    </p:cTn>
                  </p:par>
                  <p:par>
                    <p:cTn id="304" fill="hold">
                      <p:stCondLst>
                        <p:cond delay="indefinite"/>
                      </p:stCondLst>
                      <p:childTnLst>
                        <p:par>
                          <p:cTn id="305" fill="hold">
                            <p:stCondLst>
                              <p:cond delay="0"/>
                            </p:stCondLst>
                            <p:childTnLst>
                              <p:par>
                                <p:cTn id="306" presetID="2" presetClass="entr" presetSubtype="1" fill="hold" grpId="0" nodeType="clickEffect">
                                  <p:stCondLst>
                                    <p:cond delay="0"/>
                                  </p:stCondLst>
                                  <p:childTnLst>
                                    <p:set>
                                      <p:cBhvr>
                                        <p:cTn id="307" dur="1" fill="hold">
                                          <p:stCondLst>
                                            <p:cond delay="0"/>
                                          </p:stCondLst>
                                        </p:cTn>
                                        <p:tgtEl>
                                          <p:spTgt spid="41"/>
                                        </p:tgtEl>
                                        <p:attrNameLst>
                                          <p:attrName>style.visibility</p:attrName>
                                        </p:attrNameLst>
                                      </p:cBhvr>
                                      <p:to>
                                        <p:strVal val="visible"/>
                                      </p:to>
                                    </p:set>
                                    <p:anim calcmode="lin" valueType="num">
                                      <p:cBhvr additive="base">
                                        <p:cTn id="308" dur="1000" fill="hold"/>
                                        <p:tgtEl>
                                          <p:spTgt spid="41"/>
                                        </p:tgtEl>
                                        <p:attrNameLst>
                                          <p:attrName>ppt_x</p:attrName>
                                        </p:attrNameLst>
                                      </p:cBhvr>
                                      <p:tavLst>
                                        <p:tav tm="0">
                                          <p:val>
                                            <p:strVal val="#ppt_x"/>
                                          </p:val>
                                        </p:tav>
                                        <p:tav tm="100000">
                                          <p:val>
                                            <p:strVal val="#ppt_x"/>
                                          </p:val>
                                        </p:tav>
                                      </p:tavLst>
                                    </p:anim>
                                    <p:anim calcmode="lin" valueType="num">
                                      <p:cBhvr additive="base">
                                        <p:cTn id="309" dur="1000" fill="hold"/>
                                        <p:tgtEl>
                                          <p:spTgt spid="41"/>
                                        </p:tgtEl>
                                        <p:attrNameLst>
                                          <p:attrName>ppt_y</p:attrName>
                                        </p:attrNameLst>
                                      </p:cBhvr>
                                      <p:tavLst>
                                        <p:tav tm="0">
                                          <p:val>
                                            <p:strVal val="0-#ppt_h/2"/>
                                          </p:val>
                                        </p:tav>
                                        <p:tav tm="100000">
                                          <p:val>
                                            <p:strVal val="#ppt_y"/>
                                          </p:val>
                                        </p:tav>
                                      </p:tavLst>
                                    </p:anim>
                                  </p:childTnLst>
                                </p:cTn>
                              </p:par>
                            </p:childTnLst>
                          </p:cTn>
                        </p:par>
                      </p:childTnLst>
                    </p:cTn>
                  </p:par>
                  <p:par>
                    <p:cTn id="310" fill="hold">
                      <p:stCondLst>
                        <p:cond delay="indefinite"/>
                      </p:stCondLst>
                      <p:childTnLst>
                        <p:par>
                          <p:cTn id="311" fill="hold">
                            <p:stCondLst>
                              <p:cond delay="0"/>
                            </p:stCondLst>
                            <p:childTnLst>
                              <p:par>
                                <p:cTn id="312" presetID="10" presetClass="exit" presetSubtype="0" fill="hold" nodeType="clickEffect">
                                  <p:stCondLst>
                                    <p:cond delay="0"/>
                                  </p:stCondLst>
                                  <p:childTnLst>
                                    <p:animEffect transition="out" filter="fade">
                                      <p:cBhvr>
                                        <p:cTn id="313" dur="500"/>
                                        <p:tgtEl>
                                          <p:spTgt spid="11"/>
                                        </p:tgtEl>
                                      </p:cBhvr>
                                    </p:animEffect>
                                    <p:set>
                                      <p:cBhvr>
                                        <p:cTn id="314" dur="1" fill="hold">
                                          <p:stCondLst>
                                            <p:cond delay="499"/>
                                          </p:stCondLst>
                                        </p:cTn>
                                        <p:tgtEl>
                                          <p:spTgt spid="11"/>
                                        </p:tgtEl>
                                        <p:attrNameLst>
                                          <p:attrName>style.visibility</p:attrName>
                                        </p:attrNameLst>
                                      </p:cBhvr>
                                      <p:to>
                                        <p:strVal val="hidden"/>
                                      </p:to>
                                    </p:set>
                                  </p:childTnLst>
                                </p:cTn>
                              </p:par>
                              <p:par>
                                <p:cTn id="315" presetID="1" presetClass="entr" presetSubtype="0" fill="hold" nodeType="withEffect">
                                  <p:stCondLst>
                                    <p:cond delay="0"/>
                                  </p:stCondLst>
                                  <p:childTnLst>
                                    <p:set>
                                      <p:cBhvr>
                                        <p:cTn id="316" dur="1" fill="hold">
                                          <p:stCondLst>
                                            <p:cond delay="499"/>
                                          </p:stCondLst>
                                        </p:cTn>
                                        <p:tgtEl>
                                          <p:spTgt spid="12"/>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presetID="1" presetClass="entr" presetSubtype="0" fill="hold" nodeType="clickEffect">
                                  <p:stCondLst>
                                    <p:cond delay="0"/>
                                  </p:stCondLst>
                                  <p:childTnLst>
                                    <p:set>
                                      <p:cBhvr>
                                        <p:cTn id="320" dur="1" fill="hold">
                                          <p:stCondLst>
                                            <p:cond delay="0"/>
                                          </p:stCondLst>
                                        </p:cTn>
                                        <p:tgtEl>
                                          <p:spTgt spid="88"/>
                                        </p:tgtEl>
                                        <p:attrNameLst>
                                          <p:attrName>style.visibility</p:attrName>
                                        </p:attrNameLst>
                                      </p:cBhvr>
                                      <p:to>
                                        <p:strVal val="visible"/>
                                      </p:to>
                                    </p:set>
                                  </p:childTnLst>
                                </p:cTn>
                              </p:par>
                              <p:par>
                                <p:cTn id="321" presetID="1" presetClass="entr" presetSubtype="0" fill="hold" nodeType="withEffect">
                                  <p:stCondLst>
                                    <p:cond delay="0"/>
                                  </p:stCondLst>
                                  <p:childTnLst>
                                    <p:set>
                                      <p:cBhvr>
                                        <p:cTn id="322" dur="1" fill="hold">
                                          <p:stCondLst>
                                            <p:cond delay="0"/>
                                          </p:stCondLst>
                                        </p:cTn>
                                        <p:tgtEl>
                                          <p:spTgt spid="89"/>
                                        </p:tgtEl>
                                        <p:attrNameLst>
                                          <p:attrName>style.visibility</p:attrName>
                                        </p:attrNameLst>
                                      </p:cBhvr>
                                      <p:to>
                                        <p:strVal val="visible"/>
                                      </p:to>
                                    </p:set>
                                  </p:childTnLst>
                                </p:cTn>
                              </p:par>
                              <p:par>
                                <p:cTn id="323" presetID="1" presetClass="entr" presetSubtype="0" fill="hold" nodeType="withEffect">
                                  <p:stCondLst>
                                    <p:cond delay="0"/>
                                  </p:stCondLst>
                                  <p:childTnLst>
                                    <p:set>
                                      <p:cBhvr>
                                        <p:cTn id="324" dur="1" fill="hold">
                                          <p:stCondLst>
                                            <p:cond delay="0"/>
                                          </p:stCondLst>
                                        </p:cTn>
                                        <p:tgtEl>
                                          <p:spTgt spid="87"/>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grpId="0" nodeType="clickEffect">
                                  <p:stCondLst>
                                    <p:cond delay="0"/>
                                  </p:stCondLst>
                                  <p:childTnLst>
                                    <p:set>
                                      <p:cBhvr>
                                        <p:cTn id="328" dur="1" fill="hold">
                                          <p:stCondLst>
                                            <p:cond delay="0"/>
                                          </p:stCondLst>
                                        </p:cTn>
                                        <p:tgtEl>
                                          <p:spTgt spid="96"/>
                                        </p:tgtEl>
                                        <p:attrNameLst>
                                          <p:attrName>style.visibility</p:attrName>
                                        </p:attrNameLst>
                                      </p:cBhvr>
                                      <p:to>
                                        <p:strVal val="visible"/>
                                      </p:to>
                                    </p:set>
                                  </p:childTnLst>
                                </p:cTn>
                              </p:par>
                              <p:par>
                                <p:cTn id="329" presetID="1" presetClass="entr" presetSubtype="0" fill="hold" grpId="0" nodeType="withEffect">
                                  <p:stCondLst>
                                    <p:cond delay="0"/>
                                  </p:stCondLst>
                                  <p:childTnLst>
                                    <p:set>
                                      <p:cBhvr>
                                        <p:cTn id="330" dur="1" fill="hold">
                                          <p:stCondLst>
                                            <p:cond delay="0"/>
                                          </p:stCondLst>
                                        </p:cTn>
                                        <p:tgtEl>
                                          <p:spTgt spid="93"/>
                                        </p:tgtEl>
                                        <p:attrNameLst>
                                          <p:attrName>style.visibility</p:attrName>
                                        </p:attrNameLst>
                                      </p:cBhvr>
                                      <p:to>
                                        <p:strVal val="visible"/>
                                      </p:to>
                                    </p:set>
                                  </p:childTnLst>
                                </p:cTn>
                              </p:par>
                              <p:par>
                                <p:cTn id="331" presetID="1" presetClass="entr" presetSubtype="0" fill="hold" grpId="0" nodeType="withEffect">
                                  <p:stCondLst>
                                    <p:cond delay="0"/>
                                  </p:stCondLst>
                                  <p:childTnLst>
                                    <p:set>
                                      <p:cBhvr>
                                        <p:cTn id="332" dur="1" fill="hold">
                                          <p:stCondLst>
                                            <p:cond delay="0"/>
                                          </p:stCondLst>
                                        </p:cTn>
                                        <p:tgtEl>
                                          <p:spTgt spid="94"/>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97"/>
                                        </p:tgtEl>
                                        <p:attrNameLst>
                                          <p:attrName>style.visibility</p:attrName>
                                        </p:attrNameLst>
                                      </p:cBhvr>
                                      <p:to>
                                        <p:strVal val="visible"/>
                                      </p:to>
                                    </p:set>
                                  </p:childTnLst>
                                </p:cTn>
                              </p:par>
                              <p:par>
                                <p:cTn id="335" presetID="1" presetClass="entr" presetSubtype="0" fill="hold" grpId="0" nodeType="withEffect">
                                  <p:stCondLst>
                                    <p:cond delay="0"/>
                                  </p:stCondLst>
                                  <p:childTnLst>
                                    <p:set>
                                      <p:cBhvr>
                                        <p:cTn id="336" dur="1" fill="hold">
                                          <p:stCondLst>
                                            <p:cond delay="0"/>
                                          </p:stCondLst>
                                        </p:cTn>
                                        <p:tgtEl>
                                          <p:spTgt spid="95"/>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presetID="1" presetClass="entr" presetSubtype="0" fill="hold" grpId="0" nodeType="clickEffect">
                                  <p:stCondLst>
                                    <p:cond delay="0"/>
                                  </p:stCondLst>
                                  <p:childTnLst>
                                    <p:set>
                                      <p:cBhvr>
                                        <p:cTn id="340" dur="1" fill="hold">
                                          <p:stCondLst>
                                            <p:cond delay="0"/>
                                          </p:stCondLst>
                                        </p:cTn>
                                        <p:tgtEl>
                                          <p:spTgt spid="47"/>
                                        </p:tgtEl>
                                        <p:attrNameLst>
                                          <p:attrName>style.visibility</p:attrName>
                                        </p:attrNameLst>
                                      </p:cBhvr>
                                      <p:to>
                                        <p:strVal val="visible"/>
                                      </p:to>
                                    </p:set>
                                  </p:childTnLst>
                                </p:cTn>
                              </p:par>
                              <p:par>
                                <p:cTn id="341" presetID="1" presetClass="entr" presetSubtype="0" fill="hold" nodeType="withEffect">
                                  <p:stCondLst>
                                    <p:cond delay="0"/>
                                  </p:stCondLst>
                                  <p:childTnLst>
                                    <p:set>
                                      <p:cBhvr>
                                        <p:cTn id="342" dur="1" fill="hold">
                                          <p:stCondLst>
                                            <p:cond delay="0"/>
                                          </p:stCondLst>
                                        </p:cTn>
                                        <p:tgtEl>
                                          <p:spTgt spid="46"/>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2" presetClass="entr" presetSubtype="1" fill="hold" grpId="0" nodeType="clickEffect">
                                  <p:stCondLst>
                                    <p:cond delay="0"/>
                                  </p:stCondLst>
                                  <p:childTnLst>
                                    <p:set>
                                      <p:cBhvr>
                                        <p:cTn id="346" dur="1" fill="hold">
                                          <p:stCondLst>
                                            <p:cond delay="0"/>
                                          </p:stCondLst>
                                        </p:cTn>
                                        <p:tgtEl>
                                          <p:spTgt spid="45"/>
                                        </p:tgtEl>
                                        <p:attrNameLst>
                                          <p:attrName>style.visibility</p:attrName>
                                        </p:attrNameLst>
                                      </p:cBhvr>
                                      <p:to>
                                        <p:strVal val="visible"/>
                                      </p:to>
                                    </p:set>
                                    <p:anim calcmode="lin" valueType="num">
                                      <p:cBhvr additive="base">
                                        <p:cTn id="347" dur="1000" fill="hold"/>
                                        <p:tgtEl>
                                          <p:spTgt spid="45"/>
                                        </p:tgtEl>
                                        <p:attrNameLst>
                                          <p:attrName>ppt_x</p:attrName>
                                        </p:attrNameLst>
                                      </p:cBhvr>
                                      <p:tavLst>
                                        <p:tav tm="0">
                                          <p:val>
                                            <p:strVal val="#ppt_x"/>
                                          </p:val>
                                        </p:tav>
                                        <p:tav tm="100000">
                                          <p:val>
                                            <p:strVal val="#ppt_x"/>
                                          </p:val>
                                        </p:tav>
                                      </p:tavLst>
                                    </p:anim>
                                    <p:anim calcmode="lin" valueType="num">
                                      <p:cBhvr additive="base">
                                        <p:cTn id="348" dur="1000" fill="hold"/>
                                        <p:tgtEl>
                                          <p:spTgt spid="45"/>
                                        </p:tgtEl>
                                        <p:attrNameLst>
                                          <p:attrName>ppt_y</p:attrName>
                                        </p:attrNameLst>
                                      </p:cBhvr>
                                      <p:tavLst>
                                        <p:tav tm="0">
                                          <p:val>
                                            <p:strVal val="0-#ppt_h/2"/>
                                          </p:val>
                                        </p:tav>
                                        <p:tav tm="100000">
                                          <p:val>
                                            <p:strVal val="#ppt_y"/>
                                          </p:val>
                                        </p:tav>
                                      </p:tavLst>
                                    </p:anim>
                                  </p:childTnLst>
                                </p:cTn>
                              </p:par>
                            </p:childTnLst>
                          </p:cTn>
                        </p:par>
                      </p:childTnLst>
                    </p:cTn>
                  </p:par>
                  <p:par>
                    <p:cTn id="349" fill="hold">
                      <p:stCondLst>
                        <p:cond delay="indefinite"/>
                      </p:stCondLst>
                      <p:childTnLst>
                        <p:par>
                          <p:cTn id="350" fill="hold">
                            <p:stCondLst>
                              <p:cond delay="0"/>
                            </p:stCondLst>
                            <p:childTnLst>
                              <p:par>
                                <p:cTn id="351" presetID="1" presetClass="entr" presetSubtype="0" fill="hold" nodeType="clickEffect">
                                  <p:stCondLst>
                                    <p:cond delay="0"/>
                                  </p:stCondLst>
                                  <p:childTnLst>
                                    <p:set>
                                      <p:cBhvr>
                                        <p:cTn id="352" dur="1" fill="hold">
                                          <p:stCondLst>
                                            <p:cond delay="0"/>
                                          </p:stCondLst>
                                        </p:cTn>
                                        <p:tgtEl>
                                          <p:spTgt spid="91"/>
                                        </p:tgtEl>
                                        <p:attrNameLst>
                                          <p:attrName>style.visibility</p:attrName>
                                        </p:attrNameLst>
                                      </p:cBhvr>
                                      <p:to>
                                        <p:strVal val="visible"/>
                                      </p:to>
                                    </p:set>
                                  </p:childTnLst>
                                </p:cTn>
                              </p:par>
                              <p:par>
                                <p:cTn id="353" presetID="1" presetClass="entr" presetSubtype="0" fill="hold" nodeType="withEffect">
                                  <p:stCondLst>
                                    <p:cond delay="0"/>
                                  </p:stCondLst>
                                  <p:childTnLst>
                                    <p:set>
                                      <p:cBhvr>
                                        <p:cTn id="354" dur="1" fill="hold">
                                          <p:stCondLst>
                                            <p:cond delay="0"/>
                                          </p:stCondLst>
                                        </p:cTn>
                                        <p:tgtEl>
                                          <p:spTgt spid="92"/>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presetID="1" presetClass="entr" presetSubtype="0" fill="hold" nodeType="clickEffect">
                                  <p:stCondLst>
                                    <p:cond delay="0"/>
                                  </p:stCondLst>
                                  <p:childTnLst>
                                    <p:set>
                                      <p:cBhvr>
                                        <p:cTn id="358" dur="1" fill="hold">
                                          <p:stCondLst>
                                            <p:cond delay="0"/>
                                          </p:stCondLst>
                                        </p:cTn>
                                        <p:tgtEl>
                                          <p:spTgt spid="90"/>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presetID="1" presetClass="entr" presetSubtype="0" fill="hold" grpId="0" nodeType="clickEffect">
                                  <p:stCondLst>
                                    <p:cond delay="0"/>
                                  </p:stCondLst>
                                  <p:childTnLst>
                                    <p:set>
                                      <p:cBhvr>
                                        <p:cTn id="362" dur="1" fill="hold">
                                          <p:stCondLst>
                                            <p:cond delay="0"/>
                                          </p:stCondLst>
                                        </p:cTn>
                                        <p:tgtEl>
                                          <p:spTgt spid="48"/>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presetID="1" presetClass="entr" presetSubtype="0" fill="hold" grpId="0" nodeType="clickEffect">
                                  <p:stCondLst>
                                    <p:cond delay="0"/>
                                  </p:stCondLst>
                                  <p:childTnLst>
                                    <p:set>
                                      <p:cBhvr>
                                        <p:cTn id="366" dur="1" fill="hold">
                                          <p:stCondLst>
                                            <p:cond delay="0"/>
                                          </p:stCondLst>
                                        </p:cTn>
                                        <p:tgtEl>
                                          <p:spTgt spid="99"/>
                                        </p:tgtEl>
                                        <p:attrNameLst>
                                          <p:attrName>style.visibility</p:attrName>
                                        </p:attrNameLst>
                                      </p:cBhvr>
                                      <p:to>
                                        <p:strVal val="visible"/>
                                      </p:to>
                                    </p:set>
                                  </p:childTnLst>
                                </p:cTn>
                              </p:par>
                              <p:par>
                                <p:cTn id="367" presetID="1" presetClass="entr" presetSubtype="0" fill="hold" grpId="2" nodeType="withEffect">
                                  <p:stCondLst>
                                    <p:cond delay="0"/>
                                  </p:stCondLst>
                                  <p:childTnLst>
                                    <p:set>
                                      <p:cBhvr>
                                        <p:cTn id="368" dur="1" fill="hold">
                                          <p:stCondLst>
                                            <p:cond delay="0"/>
                                          </p:stCondLst>
                                        </p:cTn>
                                        <p:tgtEl>
                                          <p:spTgt spid="100"/>
                                        </p:tgtEl>
                                        <p:attrNameLst>
                                          <p:attrName>style.visibility</p:attrName>
                                        </p:attrNameLst>
                                      </p:cBhvr>
                                      <p:to>
                                        <p:strVal val="visible"/>
                                      </p:to>
                                    </p:set>
                                  </p:childTnLst>
                                </p:cTn>
                              </p:par>
                              <p:par>
                                <p:cTn id="369" presetID="27" presetClass="emph" presetSubtype="0" repeatCount="indefinite" fill="remove" grpId="1" nodeType="withEffect">
                                  <p:stCondLst>
                                    <p:cond delay="0"/>
                                  </p:stCondLst>
                                  <p:endCondLst>
                                    <p:cond evt="onNext" delay="0">
                                      <p:tgtEl>
                                        <p:sldTgt/>
                                      </p:tgtEl>
                                    </p:cond>
                                  </p:endCondLst>
                                  <p:childTnLst>
                                    <p:animClr clrSpc="rgb" dir="cw">
                                      <p:cBhvr override="childStyle">
                                        <p:cTn id="370" dur="1000" autoRev="1" fill="remove"/>
                                        <p:tgtEl>
                                          <p:spTgt spid="100"/>
                                        </p:tgtEl>
                                        <p:attrNameLst>
                                          <p:attrName>style.color</p:attrName>
                                        </p:attrNameLst>
                                      </p:cBhvr>
                                      <p:to>
                                        <a:schemeClr val="bg1"/>
                                      </p:to>
                                    </p:animClr>
                                    <p:animClr clrSpc="rgb" dir="cw">
                                      <p:cBhvr>
                                        <p:cTn id="371" dur="1000" autoRev="1" fill="remove"/>
                                        <p:tgtEl>
                                          <p:spTgt spid="100"/>
                                        </p:tgtEl>
                                        <p:attrNameLst>
                                          <p:attrName>fillcolor</p:attrName>
                                        </p:attrNameLst>
                                      </p:cBhvr>
                                      <p:to>
                                        <a:schemeClr val="bg1"/>
                                      </p:to>
                                    </p:animClr>
                                    <p:set>
                                      <p:cBhvr>
                                        <p:cTn id="372" dur="1000" autoRev="1" fill="remove"/>
                                        <p:tgtEl>
                                          <p:spTgt spid="100"/>
                                        </p:tgtEl>
                                        <p:attrNameLst>
                                          <p:attrName>fill.type</p:attrName>
                                        </p:attrNameLst>
                                      </p:cBhvr>
                                      <p:to>
                                        <p:strVal val="solid"/>
                                      </p:to>
                                    </p:set>
                                    <p:set>
                                      <p:cBhvr>
                                        <p:cTn id="373" dur="1000" autoRev="1" fill="remove"/>
                                        <p:tgtEl>
                                          <p:spTgt spid="10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1"/>
      <p:bldP spid="100" grpId="2"/>
      <p:bldP spid="13" grpId="0" animBg="1"/>
      <p:bldP spid="15" grpId="0"/>
      <p:bldP spid="16" grpId="0" animBg="1"/>
      <p:bldP spid="17" grpId="0" animBg="1"/>
      <p:bldP spid="19" grpId="0"/>
      <p:bldP spid="20" grpId="0" animBg="1"/>
      <p:bldP spid="21" grpId="0" animBg="1"/>
      <p:bldP spid="22" grpId="0" animBg="1"/>
      <p:bldP spid="24" grpId="0"/>
      <p:bldP spid="25" grpId="0" animBg="1"/>
      <p:bldP spid="26" grpId="0" animBg="1"/>
      <p:bldP spid="28" grpId="0"/>
      <p:bldP spid="29" grpId="0" animBg="1"/>
      <p:bldP spid="31" grpId="0"/>
      <p:bldP spid="32" grpId="0" animBg="1"/>
      <p:bldP spid="33" grpId="0" animBg="1"/>
      <p:bldP spid="35" grpId="0"/>
      <p:bldP spid="36" grpId="0" animBg="1"/>
      <p:bldP spid="37" grpId="0" animBg="1"/>
      <p:bldP spid="38" grpId="0" animBg="1"/>
      <p:bldP spid="40" grpId="0"/>
      <p:bldP spid="41" grpId="0" animBg="1"/>
      <p:bldP spid="42" grpId="0" animBg="1"/>
      <p:bldP spid="44" grpId="0"/>
      <p:bldP spid="45" grpId="0" animBg="1"/>
      <p:bldP spid="47" grpId="0"/>
      <p:bldP spid="48" grpId="0"/>
      <p:bldP spid="58" grpId="0"/>
      <p:bldP spid="59" grpId="0"/>
      <p:bldP spid="60" grpId="0"/>
      <p:bldP spid="64" grpId="0"/>
      <p:bldP spid="68" grpId="0"/>
      <p:bldP spid="69" grpId="0"/>
      <p:bldP spid="70" grpId="0"/>
      <p:bldP spid="71" grpId="0"/>
      <p:bldP spid="72" grpId="0"/>
      <p:bldP spid="82" grpId="0"/>
      <p:bldP spid="83" grpId="0"/>
      <p:bldP spid="84" grpId="0"/>
      <p:bldP spid="85" grpId="0"/>
      <p:bldP spid="86" grpId="0"/>
      <p:bldP spid="93" grpId="0"/>
      <p:bldP spid="94" grpId="0"/>
      <p:bldP spid="95" grpId="0"/>
      <p:bldP spid="96" grpId="0"/>
      <p:bldP spid="97" grpId="0"/>
      <p:bldP spid="98" grpId="0"/>
      <p:bldP spid="99" grpId="0" animBg="1"/>
      <p:bldP spid="101" grpId="0"/>
      <p:bldP spid="102" grpId="0"/>
      <p:bldP spid="103" grpId="0"/>
      <p:bldP spid="104" grpId="0"/>
      <p:bldP spid="105" grpId="0"/>
      <p:bldP spid="106" grpId="0"/>
      <p:bldP spid="107" grpId="0"/>
      <p:bldP spid="108" grpId="0"/>
      <p:bldP spid="109" grpId="0"/>
      <p:bldP spid="110" grpId="0"/>
      <p:bldP spid="111" grpId="0"/>
      <p:bldP spid="112" grpId="0"/>
      <p:bldP spid="1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49" y="1709738"/>
            <a:ext cx="10893985" cy="2852737"/>
          </a:xfrm>
        </p:spPr>
        <p:txBody>
          <a:bodyPr/>
          <a:lstStyle/>
          <a:p>
            <a:r>
              <a:rPr lang="en-US" dirty="0">
                <a:gradFill flip="none" rotWithShape="1">
                  <a:gsLst>
                    <a:gs pos="0">
                      <a:srgbClr val="88570A"/>
                    </a:gs>
                    <a:gs pos="53000">
                      <a:srgbClr val="E99718"/>
                    </a:gs>
                  </a:gsLst>
                  <a:lin ang="0" scaled="1"/>
                  <a:tileRect/>
                </a:gradFill>
              </a:rPr>
              <a:t>Evaluation Prefix Expression</a:t>
            </a:r>
          </a:p>
        </p:txBody>
      </p:sp>
      <p:sp>
        <p:nvSpPr>
          <p:cNvPr id="3" name="Text Placeholder 2">
            <a:extLst>
              <a:ext uri="{FF2B5EF4-FFF2-40B4-BE49-F238E27FC236}">
                <a16:creationId xmlns:a16="http://schemas.microsoft.com/office/drawing/2014/main" id="{2CED1B91-C4E2-F984-3A77-DA5C5EF352CE}"/>
              </a:ext>
            </a:extLst>
          </p:cNvPr>
          <p:cNvSpPr>
            <a:spLocks noGrp="1"/>
          </p:cNvSpPr>
          <p:nvPr>
            <p:ph type="body" idx="1"/>
          </p:nvPr>
        </p:nvSpPr>
        <p:spPr>
          <a:xfrm>
            <a:off x="831850" y="4589463"/>
            <a:ext cx="10515600" cy="1500187"/>
          </a:xfrm>
        </p:spPr>
        <p:txBody>
          <a:bodyPr/>
          <a:lstStyle/>
          <a:p>
            <a:r>
              <a:rPr lang="en-US" dirty="0"/>
              <a:t>Section-8</a:t>
            </a:r>
          </a:p>
        </p:txBody>
      </p:sp>
    </p:spTree>
    <p:extLst>
      <p:ext uri="{BB962C8B-B14F-4D97-AF65-F5344CB8AC3E}">
        <p14:creationId xmlns:p14="http://schemas.microsoft.com/office/powerpoint/2010/main" val="3304740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Evaluation of Prefix Expression</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lnSpc>
                <a:spcPts val="2500"/>
              </a:lnSpc>
              <a:spcBef>
                <a:spcPts val="600"/>
              </a:spcBef>
              <a:buNone/>
            </a:pPr>
            <a:r>
              <a:rPr lang="en-US" sz="2200" b="1" dirty="0"/>
              <a:t>Algorithm: PREFIXEXPRESSION(prefix) </a:t>
            </a:r>
          </a:p>
          <a:p>
            <a:pPr>
              <a:lnSpc>
                <a:spcPts val="2600"/>
              </a:lnSpc>
              <a:spcBef>
                <a:spcPts val="300"/>
              </a:spcBef>
              <a:buNone/>
            </a:pPr>
            <a:r>
              <a:rPr lang="en-US" sz="2200" b="1" dirty="0"/>
              <a:t>Step 1:</a:t>
            </a:r>
            <a:r>
              <a:rPr lang="en-US" sz="2200" dirty="0"/>
              <a:t>[Reverse the given prefix string]</a:t>
            </a:r>
          </a:p>
          <a:p>
            <a:pPr marL="799200" lvl="1" indent="0">
              <a:lnSpc>
                <a:spcPts val="2600"/>
              </a:lnSpc>
              <a:spcBef>
                <a:spcPts val="300"/>
              </a:spcBef>
              <a:buNone/>
            </a:pPr>
            <a:r>
              <a:rPr lang="en-US" sz="2200" dirty="0">
                <a:solidFill>
                  <a:srgbClr val="C00000"/>
                </a:solidFill>
              </a:rPr>
              <a:t>temp ← Reversed(prefix)</a:t>
            </a:r>
            <a:endParaRPr lang="en-US" sz="2200" b="1" dirty="0"/>
          </a:p>
          <a:p>
            <a:pPr>
              <a:lnSpc>
                <a:spcPts val="2600"/>
              </a:lnSpc>
              <a:spcBef>
                <a:spcPts val="300"/>
              </a:spcBef>
              <a:buNone/>
            </a:pPr>
            <a:r>
              <a:rPr lang="en-US" sz="2200" b="1" dirty="0"/>
              <a:t>Step 2:</a:t>
            </a:r>
            <a:r>
              <a:rPr lang="en-US" sz="2200" dirty="0"/>
              <a:t>[Initialization]</a:t>
            </a:r>
          </a:p>
          <a:p>
            <a:pPr marL="798513" lvl="2" indent="11113">
              <a:lnSpc>
                <a:spcPts val="2600"/>
              </a:lnSpc>
              <a:spcBef>
                <a:spcPts val="300"/>
              </a:spcBef>
              <a:buNone/>
            </a:pPr>
            <a:r>
              <a:rPr lang="en-US" sz="2200" dirty="0">
                <a:solidFill>
                  <a:srgbClr val="C00000"/>
                </a:solidFill>
              </a:rPr>
              <a:t>TOP ← 0, Value ← 0, </a:t>
            </a:r>
            <a:r>
              <a:rPr lang="en-US" sz="2200" dirty="0" err="1">
                <a:solidFill>
                  <a:srgbClr val="C00000"/>
                </a:solidFill>
              </a:rPr>
              <a:t>opndstack</a:t>
            </a:r>
            <a:r>
              <a:rPr lang="en-US" sz="2200" dirty="0">
                <a:solidFill>
                  <a:srgbClr val="C00000"/>
                </a:solidFill>
              </a:rPr>
              <a:t> ← empty stack </a:t>
            </a:r>
          </a:p>
          <a:p>
            <a:pPr>
              <a:lnSpc>
                <a:spcPts val="2600"/>
              </a:lnSpc>
              <a:spcBef>
                <a:spcPts val="300"/>
              </a:spcBef>
              <a:buNone/>
            </a:pPr>
            <a:r>
              <a:rPr lang="en-US" sz="2200" b="1" dirty="0"/>
              <a:t>Step 3:</a:t>
            </a:r>
            <a:r>
              <a:rPr lang="en-US" sz="2200" dirty="0"/>
              <a:t>[Read one character at a time from </a:t>
            </a:r>
            <a:r>
              <a:rPr lang="en-US" sz="2200" b="1" dirty="0"/>
              <a:t>temp</a:t>
            </a:r>
            <a:r>
              <a:rPr lang="en-US" sz="2200" dirty="0"/>
              <a:t> until end of the string]</a:t>
            </a:r>
          </a:p>
          <a:p>
            <a:pPr marL="798513" indent="11113">
              <a:lnSpc>
                <a:spcPts val="2600"/>
              </a:lnSpc>
              <a:spcBef>
                <a:spcPts val="300"/>
              </a:spcBef>
              <a:buNone/>
            </a:pPr>
            <a:r>
              <a:rPr lang="en-US" sz="2200" dirty="0"/>
              <a:t>repeat thru </a:t>
            </a:r>
            <a:r>
              <a:rPr lang="en-US" sz="2200" b="1" dirty="0"/>
              <a:t>step 3</a:t>
            </a:r>
            <a:r>
              <a:rPr lang="en-US" sz="2200" dirty="0"/>
              <a:t> </a:t>
            </a:r>
            <a:r>
              <a:rPr lang="en-US" sz="2200" dirty="0">
                <a:solidFill>
                  <a:srgbClr val="0070C0"/>
                </a:solidFill>
              </a:rPr>
              <a:t>while</a:t>
            </a:r>
            <a:r>
              <a:rPr lang="en-US" sz="2200" dirty="0"/>
              <a:t>(</a:t>
            </a:r>
            <a:r>
              <a:rPr lang="en-US" sz="2200" dirty="0">
                <a:solidFill>
                  <a:srgbClr val="C00000"/>
                </a:solidFill>
              </a:rPr>
              <a:t>not end of input</a:t>
            </a:r>
            <a:r>
              <a:rPr lang="en-US" sz="2200" dirty="0"/>
              <a:t>)</a:t>
            </a:r>
          </a:p>
          <a:p>
            <a:pPr marL="1343025" lvl="1" indent="11113">
              <a:lnSpc>
                <a:spcPts val="2600"/>
              </a:lnSpc>
              <a:spcBef>
                <a:spcPts val="300"/>
              </a:spcBef>
              <a:buNone/>
            </a:pPr>
            <a:r>
              <a:rPr lang="en-US" sz="2200" dirty="0">
                <a:solidFill>
                  <a:srgbClr val="1D6FA9"/>
                </a:solidFill>
              </a:rPr>
              <a:t>Symbol ← next to input character </a:t>
            </a:r>
          </a:p>
          <a:p>
            <a:pPr marL="0" indent="11113">
              <a:lnSpc>
                <a:spcPts val="2600"/>
              </a:lnSpc>
              <a:spcBef>
                <a:spcPts val="300"/>
              </a:spcBef>
              <a:buNone/>
            </a:pPr>
            <a:r>
              <a:rPr lang="en-US" sz="2200" b="1" dirty="0"/>
              <a:t>Step 4:</a:t>
            </a:r>
            <a:r>
              <a:rPr lang="en-US" sz="2200" dirty="0"/>
              <a:t>[Check Symbol for operand or operator]</a:t>
            </a:r>
          </a:p>
          <a:p>
            <a:pPr marL="798513" indent="11113">
              <a:lnSpc>
                <a:spcPts val="2600"/>
              </a:lnSpc>
              <a:spcBef>
                <a:spcPts val="300"/>
              </a:spcBef>
              <a:buNone/>
            </a:pPr>
            <a:r>
              <a:rPr lang="en-US" sz="2200" dirty="0">
                <a:solidFill>
                  <a:srgbClr val="0070C0"/>
                </a:solidFill>
              </a:rPr>
              <a:t>if</a:t>
            </a:r>
            <a:r>
              <a:rPr lang="en-US" sz="2200" dirty="0"/>
              <a:t>(</a:t>
            </a:r>
            <a:r>
              <a:rPr lang="en-US" sz="2200" dirty="0">
                <a:solidFill>
                  <a:srgbClr val="C00000"/>
                </a:solidFill>
              </a:rPr>
              <a:t>Symbol is an operand</a:t>
            </a:r>
            <a:r>
              <a:rPr lang="en-US" sz="2200" dirty="0"/>
              <a:t>) then</a:t>
            </a:r>
          </a:p>
          <a:p>
            <a:pPr marL="1343025" lvl="1" indent="11113">
              <a:lnSpc>
                <a:spcPts val="2600"/>
              </a:lnSpc>
              <a:spcBef>
                <a:spcPts val="300"/>
              </a:spcBef>
              <a:buNone/>
            </a:pPr>
            <a:r>
              <a:rPr lang="en-US" sz="2200" b="1" dirty="0">
                <a:solidFill>
                  <a:srgbClr val="C00000"/>
                </a:solidFill>
              </a:rPr>
              <a:t>PUSH</a:t>
            </a:r>
            <a:r>
              <a:rPr lang="en-US" sz="2200" dirty="0">
                <a:solidFill>
                  <a:schemeClr val="accent6"/>
                </a:solidFill>
              </a:rPr>
              <a:t> </a:t>
            </a:r>
            <a:r>
              <a:rPr lang="en-US" sz="2200" dirty="0">
                <a:solidFill>
                  <a:srgbClr val="1D6FA9"/>
                </a:solidFill>
              </a:rPr>
              <a:t>(</a:t>
            </a:r>
            <a:r>
              <a:rPr lang="en-US" sz="2200" dirty="0" err="1">
                <a:solidFill>
                  <a:srgbClr val="1D6FA9"/>
                </a:solidFill>
              </a:rPr>
              <a:t>opndstack</a:t>
            </a:r>
            <a:r>
              <a:rPr lang="en-US" sz="2200" dirty="0">
                <a:solidFill>
                  <a:srgbClr val="1D6FA9"/>
                </a:solidFill>
              </a:rPr>
              <a:t>, TOP, Symbol)</a:t>
            </a:r>
          </a:p>
          <a:p>
            <a:pPr marL="798513" indent="11113">
              <a:lnSpc>
                <a:spcPts val="2600"/>
              </a:lnSpc>
              <a:spcBef>
                <a:spcPts val="300"/>
              </a:spcBef>
              <a:buNone/>
            </a:pPr>
            <a:r>
              <a:rPr lang="en-US" sz="2200" dirty="0">
                <a:solidFill>
                  <a:srgbClr val="0070C0"/>
                </a:solidFill>
              </a:rPr>
              <a:t>else</a:t>
            </a:r>
          </a:p>
          <a:p>
            <a:pPr marL="1343025" lvl="1" indent="11113">
              <a:lnSpc>
                <a:spcPts val="2600"/>
              </a:lnSpc>
              <a:spcBef>
                <a:spcPts val="300"/>
              </a:spcBef>
              <a:buNone/>
            </a:pPr>
            <a:r>
              <a:rPr lang="en-US" sz="2200" dirty="0">
                <a:solidFill>
                  <a:srgbClr val="C00000"/>
                </a:solidFill>
              </a:rPr>
              <a:t>Opnd2</a:t>
            </a:r>
            <a:r>
              <a:rPr lang="en-US" sz="2200" dirty="0"/>
              <a:t> ← </a:t>
            </a:r>
            <a:r>
              <a:rPr lang="en-US" sz="2200" b="1" dirty="0">
                <a:solidFill>
                  <a:srgbClr val="C00000"/>
                </a:solidFill>
              </a:rPr>
              <a:t>POP</a:t>
            </a:r>
            <a:r>
              <a:rPr lang="en-US" sz="2200" dirty="0"/>
              <a:t> </a:t>
            </a:r>
            <a:r>
              <a:rPr lang="en-US" sz="2200" dirty="0">
                <a:solidFill>
                  <a:srgbClr val="1D6FA9"/>
                </a:solidFill>
              </a:rPr>
              <a:t>(</a:t>
            </a:r>
            <a:r>
              <a:rPr lang="en-US" sz="2200" dirty="0" err="1">
                <a:solidFill>
                  <a:srgbClr val="1D6FA9"/>
                </a:solidFill>
              </a:rPr>
              <a:t>opndstack</a:t>
            </a:r>
            <a:r>
              <a:rPr lang="en-US" sz="2200" dirty="0">
                <a:solidFill>
                  <a:srgbClr val="1D6FA9"/>
                </a:solidFill>
              </a:rPr>
              <a:t>, TOP)</a:t>
            </a:r>
          </a:p>
          <a:p>
            <a:pPr marL="1343025" lvl="1" indent="11113">
              <a:lnSpc>
                <a:spcPts val="2600"/>
              </a:lnSpc>
              <a:spcBef>
                <a:spcPts val="300"/>
              </a:spcBef>
              <a:buNone/>
            </a:pPr>
            <a:r>
              <a:rPr lang="en-US" sz="2200" dirty="0">
                <a:solidFill>
                  <a:srgbClr val="C00000"/>
                </a:solidFill>
              </a:rPr>
              <a:t>Opnd1</a:t>
            </a:r>
            <a:r>
              <a:rPr lang="en-US" sz="2200" dirty="0"/>
              <a:t> ← </a:t>
            </a:r>
            <a:r>
              <a:rPr lang="en-US" sz="2200" b="1" dirty="0">
                <a:solidFill>
                  <a:srgbClr val="C00000"/>
                </a:solidFill>
              </a:rPr>
              <a:t>POP</a:t>
            </a:r>
            <a:r>
              <a:rPr lang="en-US" sz="2200" dirty="0"/>
              <a:t> </a:t>
            </a:r>
            <a:r>
              <a:rPr lang="en-US" sz="2200" dirty="0">
                <a:solidFill>
                  <a:srgbClr val="1D6FA9"/>
                </a:solidFill>
              </a:rPr>
              <a:t>(</a:t>
            </a:r>
            <a:r>
              <a:rPr lang="en-US" sz="2200" dirty="0" err="1">
                <a:solidFill>
                  <a:srgbClr val="1D6FA9"/>
                </a:solidFill>
              </a:rPr>
              <a:t>opndstack</a:t>
            </a:r>
            <a:r>
              <a:rPr lang="en-US" sz="2200" dirty="0">
                <a:solidFill>
                  <a:srgbClr val="1D6FA9"/>
                </a:solidFill>
              </a:rPr>
              <a:t>, TOP)</a:t>
            </a:r>
          </a:p>
          <a:p>
            <a:pPr marL="1343025" lvl="1" indent="11113">
              <a:lnSpc>
                <a:spcPts val="2600"/>
              </a:lnSpc>
              <a:spcBef>
                <a:spcPts val="300"/>
              </a:spcBef>
              <a:buNone/>
            </a:pPr>
            <a:r>
              <a:rPr lang="en-US" sz="2200" dirty="0">
                <a:solidFill>
                  <a:srgbClr val="C00000"/>
                </a:solidFill>
              </a:rPr>
              <a:t>Value</a:t>
            </a:r>
            <a:r>
              <a:rPr lang="en-US" sz="2200" dirty="0"/>
              <a:t> ← result of applying </a:t>
            </a:r>
            <a:r>
              <a:rPr lang="en-US" sz="2200" dirty="0">
                <a:solidFill>
                  <a:srgbClr val="C00000"/>
                </a:solidFill>
              </a:rPr>
              <a:t>Symbol</a:t>
            </a:r>
            <a:r>
              <a:rPr lang="en-US" sz="2200" dirty="0"/>
              <a:t> to </a:t>
            </a:r>
            <a:r>
              <a:rPr lang="en-US" sz="2200" dirty="0">
                <a:solidFill>
                  <a:srgbClr val="C00000"/>
                </a:solidFill>
              </a:rPr>
              <a:t>Opnd1</a:t>
            </a:r>
            <a:r>
              <a:rPr lang="en-US" sz="2200" dirty="0"/>
              <a:t> &amp; </a:t>
            </a:r>
            <a:r>
              <a:rPr lang="en-US" sz="2200" dirty="0">
                <a:solidFill>
                  <a:srgbClr val="C00000"/>
                </a:solidFill>
              </a:rPr>
              <a:t>Opnd2</a:t>
            </a:r>
            <a:r>
              <a:rPr lang="en-US" sz="2200" dirty="0"/>
              <a:t>, </a:t>
            </a:r>
            <a:r>
              <a:rPr lang="en-US" sz="2200" b="1" dirty="0">
                <a:solidFill>
                  <a:srgbClr val="C00000"/>
                </a:solidFill>
              </a:rPr>
              <a:t>PUSH</a:t>
            </a:r>
            <a:r>
              <a:rPr lang="en-US" sz="2200" b="1" dirty="0">
                <a:solidFill>
                  <a:srgbClr val="1D6FA9"/>
                </a:solidFill>
              </a:rPr>
              <a:t>(</a:t>
            </a:r>
            <a:r>
              <a:rPr lang="en-US" sz="2200" b="1" dirty="0" err="1">
                <a:solidFill>
                  <a:srgbClr val="1D6FA9"/>
                </a:solidFill>
              </a:rPr>
              <a:t>opndstack</a:t>
            </a:r>
            <a:r>
              <a:rPr lang="en-US" sz="2200" b="1" dirty="0">
                <a:solidFill>
                  <a:srgbClr val="1D6FA9"/>
                </a:solidFill>
              </a:rPr>
              <a:t>, TOP, Value)</a:t>
            </a:r>
            <a:endParaRPr lang="en-US" sz="2200" b="1" dirty="0"/>
          </a:p>
          <a:p>
            <a:pPr marL="798513" indent="11113">
              <a:lnSpc>
                <a:spcPts val="2600"/>
              </a:lnSpc>
              <a:spcBef>
                <a:spcPts val="300"/>
              </a:spcBef>
              <a:buNone/>
            </a:pPr>
            <a:endParaRPr lang="en-US" sz="2200" dirty="0">
              <a:solidFill>
                <a:srgbClr val="0070C0"/>
              </a:solidFill>
            </a:endParaRPr>
          </a:p>
        </p:txBody>
      </p:sp>
      <p:sp>
        <p:nvSpPr>
          <p:cNvPr id="4" name="TextBox 3">
            <a:extLst>
              <a:ext uri="{FF2B5EF4-FFF2-40B4-BE49-F238E27FC236}">
                <a16:creationId xmlns:a16="http://schemas.microsoft.com/office/drawing/2014/main" id="{15D5BFF7-CC36-4E48-0FB7-CC0BFB34D887}"/>
              </a:ext>
            </a:extLst>
          </p:cNvPr>
          <p:cNvSpPr txBox="1"/>
          <p:nvPr/>
        </p:nvSpPr>
        <p:spPr>
          <a:xfrm>
            <a:off x="6996670" y="1214204"/>
            <a:ext cx="3488455" cy="1541448"/>
          </a:xfrm>
          <a:prstGeom prst="rect">
            <a:avLst/>
          </a:prstGeom>
          <a:noFill/>
        </p:spPr>
        <p:txBody>
          <a:bodyPr wrap="none" rtlCol="0">
            <a:spAutoFit/>
          </a:bodyPr>
          <a:lstStyle/>
          <a:p>
            <a:pPr>
              <a:lnSpc>
                <a:spcPts val="2600"/>
              </a:lnSpc>
              <a:spcBef>
                <a:spcPts val="300"/>
              </a:spcBef>
              <a:buNone/>
            </a:pPr>
            <a:r>
              <a:rPr lang="en-US" sz="2200" b="1" dirty="0"/>
              <a:t>Step 5:</a:t>
            </a:r>
            <a:r>
              <a:rPr lang="en-US" sz="2200" dirty="0"/>
              <a:t>[Display result]</a:t>
            </a:r>
          </a:p>
          <a:p>
            <a:pPr marL="809625">
              <a:lnSpc>
                <a:spcPts val="2600"/>
              </a:lnSpc>
              <a:spcBef>
                <a:spcPts val="300"/>
              </a:spcBef>
              <a:buNone/>
            </a:pPr>
            <a:r>
              <a:rPr lang="en-US" sz="2200" b="1" dirty="0">
                <a:solidFill>
                  <a:srgbClr val="C00000"/>
                </a:solidFill>
              </a:rPr>
              <a:t>POP</a:t>
            </a:r>
            <a:r>
              <a:rPr lang="en-US" sz="2200" dirty="0">
                <a:solidFill>
                  <a:schemeClr val="accent6"/>
                </a:solidFill>
              </a:rPr>
              <a:t> </a:t>
            </a:r>
            <a:r>
              <a:rPr lang="en-US" sz="2200" dirty="0">
                <a:solidFill>
                  <a:srgbClr val="1D6FA9"/>
                </a:solidFill>
              </a:rPr>
              <a:t>(</a:t>
            </a:r>
            <a:r>
              <a:rPr lang="en-US" sz="2200" dirty="0" err="1">
                <a:solidFill>
                  <a:srgbClr val="1D6FA9"/>
                </a:solidFill>
              </a:rPr>
              <a:t>opndstack</a:t>
            </a:r>
            <a:r>
              <a:rPr lang="en-US" sz="2200" dirty="0">
                <a:solidFill>
                  <a:srgbClr val="1D6FA9"/>
                </a:solidFill>
              </a:rPr>
              <a:t>, TOP)</a:t>
            </a:r>
          </a:p>
          <a:p>
            <a:pPr>
              <a:lnSpc>
                <a:spcPts val="2600"/>
              </a:lnSpc>
              <a:spcBef>
                <a:spcPts val="300"/>
              </a:spcBef>
              <a:buNone/>
            </a:pPr>
            <a:r>
              <a:rPr lang="en-US" sz="2200" b="1" dirty="0"/>
              <a:t>Step 6:</a:t>
            </a:r>
            <a:r>
              <a:rPr lang="en-US" sz="2200" dirty="0"/>
              <a:t>[Finished]</a:t>
            </a:r>
          </a:p>
          <a:p>
            <a:pPr marL="809625">
              <a:lnSpc>
                <a:spcPts val="2600"/>
              </a:lnSpc>
              <a:spcBef>
                <a:spcPts val="300"/>
              </a:spcBef>
              <a:buNone/>
            </a:pPr>
            <a:r>
              <a:rPr lang="en-US" sz="2200" dirty="0"/>
              <a:t>Exit</a:t>
            </a:r>
            <a:endParaRPr lang="en-US" sz="2200" b="1" dirty="0"/>
          </a:p>
        </p:txBody>
      </p:sp>
    </p:spTree>
    <p:extLst>
      <p:ext uri="{BB962C8B-B14F-4D97-AF65-F5344CB8AC3E}">
        <p14:creationId xmlns:p14="http://schemas.microsoft.com/office/powerpoint/2010/main" val="40509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Box 99"/>
          <p:cNvSpPr txBox="1"/>
          <p:nvPr/>
        </p:nvSpPr>
        <p:spPr>
          <a:xfrm>
            <a:off x="9898877" y="3967064"/>
            <a:ext cx="910827" cy="1200329"/>
          </a:xfrm>
          <a:prstGeom prst="rect">
            <a:avLst/>
          </a:prstGeom>
          <a:noFill/>
        </p:spPr>
        <p:txBody>
          <a:bodyPr wrap="none" rtlCol="0">
            <a:spAutoFit/>
          </a:bodyPr>
          <a:lstStyle/>
          <a:p>
            <a:r>
              <a:rPr lang="en-US" sz="7200" dirty="0">
                <a:solidFill>
                  <a:srgbClr val="00B050"/>
                </a:solidFill>
                <a:sym typeface="Wingdings" panose="05000000000000000000" pitchFamily="2" charset="2"/>
              </a:rPr>
              <a:t></a:t>
            </a:r>
            <a:endParaRPr lang="en-US" sz="7200" dirty="0">
              <a:solidFill>
                <a:srgbClr val="00B050"/>
              </a:solidFill>
            </a:endParaRPr>
          </a:p>
        </p:txBody>
      </p:sp>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Evaluation of Prefix Expression</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a:xfrm>
            <a:off x="131180" y="863445"/>
            <a:ext cx="11929641" cy="5649046"/>
          </a:xfrm>
        </p:spPr>
        <p:txBody>
          <a:bodyPr/>
          <a:lstStyle/>
          <a:p>
            <a:pPr marL="0" indent="0">
              <a:buNone/>
            </a:pPr>
            <a:r>
              <a:rPr lang="en-US" b="1" dirty="0"/>
              <a:t>Example:  - + 5 / 2 2 * 1 3</a:t>
            </a:r>
          </a:p>
          <a:p>
            <a:pPr marL="0" indent="0">
              <a:buNone/>
            </a:pPr>
            <a:r>
              <a:rPr lang="en-US" b="1" dirty="0">
                <a:solidFill>
                  <a:srgbClr val="1D6FA9"/>
                </a:solidFill>
              </a:rPr>
              <a:t>Reversed String: 3 1 * 2 2 / 5 + -</a:t>
            </a:r>
          </a:p>
          <a:p>
            <a:pPr marL="0" indent="0">
              <a:buNone/>
            </a:pPr>
            <a:endParaRPr lang="en-US" b="1" dirty="0">
              <a:solidFill>
                <a:schemeClr val="accent6"/>
              </a:solidFill>
            </a:endParaRPr>
          </a:p>
        </p:txBody>
      </p:sp>
      <p:cxnSp>
        <p:nvCxnSpPr>
          <p:cNvPr id="4" name="Straight Arrow Connector 3"/>
          <p:cNvCxnSpPr>
            <a:cxnSpLocks/>
          </p:cNvCxnSpPr>
          <p:nvPr/>
        </p:nvCxnSpPr>
        <p:spPr>
          <a:xfrm rot="5400000" flipH="1" flipV="1">
            <a:off x="2224474" y="192546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cxnSpLocks/>
          </p:cNvCxnSpPr>
          <p:nvPr/>
        </p:nvCxnSpPr>
        <p:spPr>
          <a:xfrm rot="5400000" flipH="1" flipV="1">
            <a:off x="2459144" y="192546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cxnSpLocks/>
          </p:cNvCxnSpPr>
          <p:nvPr/>
        </p:nvCxnSpPr>
        <p:spPr>
          <a:xfrm rot="5400000" flipH="1" flipV="1">
            <a:off x="2678779" y="192546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rot="5400000" flipH="1" flipV="1">
            <a:off x="2871520" y="192546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rot="5400000" flipH="1" flipV="1">
            <a:off x="3089570" y="192546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rot="5400000" flipH="1" flipV="1">
            <a:off x="3327136" y="192546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rot="5400000" flipH="1" flipV="1">
            <a:off x="3535564" y="192546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rot="5400000" flipH="1" flipV="1">
            <a:off x="3743992" y="192546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rot="5400000" flipH="1" flipV="1">
            <a:off x="3942803" y="192546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66800" y="3581401"/>
            <a:ext cx="6096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4" name="Straight Arrow Connector 13"/>
          <p:cNvCxnSpPr/>
          <p:nvPr/>
        </p:nvCxnSpPr>
        <p:spPr>
          <a:xfrm>
            <a:off x="609600" y="3886201"/>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200" y="3733801"/>
            <a:ext cx="520014" cy="369332"/>
          </a:xfrm>
          <a:prstGeom prst="rect">
            <a:avLst/>
          </a:prstGeom>
          <a:noFill/>
        </p:spPr>
        <p:txBody>
          <a:bodyPr wrap="none" rtlCol="0">
            <a:spAutoFit/>
          </a:bodyPr>
          <a:lstStyle/>
          <a:p>
            <a:r>
              <a:rPr lang="en-US" dirty="0"/>
              <a:t>Top</a:t>
            </a:r>
          </a:p>
        </p:txBody>
      </p:sp>
      <p:sp>
        <p:nvSpPr>
          <p:cNvPr id="16" name="Rectangle 15"/>
          <p:cNvSpPr/>
          <p:nvPr/>
        </p:nvSpPr>
        <p:spPr>
          <a:xfrm>
            <a:off x="2810893" y="3048001"/>
            <a:ext cx="609600" cy="533400"/>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Rectangle 16"/>
          <p:cNvSpPr/>
          <p:nvPr/>
        </p:nvSpPr>
        <p:spPr>
          <a:xfrm>
            <a:off x="2810893" y="3581401"/>
            <a:ext cx="6096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a:off x="2353693" y="3352801"/>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20293" y="3200401"/>
            <a:ext cx="520014" cy="369332"/>
          </a:xfrm>
          <a:prstGeom prst="rect">
            <a:avLst/>
          </a:prstGeom>
          <a:noFill/>
        </p:spPr>
        <p:txBody>
          <a:bodyPr wrap="none" rtlCol="0">
            <a:spAutoFit/>
          </a:bodyPr>
          <a:lstStyle/>
          <a:p>
            <a:r>
              <a:rPr lang="en-US" dirty="0"/>
              <a:t>Top</a:t>
            </a:r>
          </a:p>
        </p:txBody>
      </p:sp>
      <p:sp>
        <p:nvSpPr>
          <p:cNvPr id="20" name="Rectangle 19"/>
          <p:cNvSpPr/>
          <p:nvPr/>
        </p:nvSpPr>
        <p:spPr>
          <a:xfrm>
            <a:off x="9744690" y="2412555"/>
            <a:ext cx="609600" cy="5334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2" name="Rectangle 21"/>
          <p:cNvSpPr/>
          <p:nvPr/>
        </p:nvSpPr>
        <p:spPr>
          <a:xfrm>
            <a:off x="1056506" y="5855591"/>
            <a:ext cx="6096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3" name="Straight Arrow Connector 22"/>
          <p:cNvCxnSpPr/>
          <p:nvPr/>
        </p:nvCxnSpPr>
        <p:spPr>
          <a:xfrm>
            <a:off x="4381103" y="3826241"/>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847703" y="3673841"/>
            <a:ext cx="520014" cy="369332"/>
          </a:xfrm>
          <a:prstGeom prst="rect">
            <a:avLst/>
          </a:prstGeom>
          <a:noFill/>
        </p:spPr>
        <p:txBody>
          <a:bodyPr wrap="none" rtlCol="0">
            <a:spAutoFit/>
          </a:bodyPr>
          <a:lstStyle/>
          <a:p>
            <a:r>
              <a:rPr lang="en-US" dirty="0"/>
              <a:t>Top</a:t>
            </a:r>
          </a:p>
        </p:txBody>
      </p:sp>
      <p:sp>
        <p:nvSpPr>
          <p:cNvPr id="25" name="Rectangle 24"/>
          <p:cNvSpPr/>
          <p:nvPr/>
        </p:nvSpPr>
        <p:spPr>
          <a:xfrm>
            <a:off x="7109467" y="2971801"/>
            <a:ext cx="609600" cy="533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6" name="Rectangle 25"/>
          <p:cNvSpPr/>
          <p:nvPr/>
        </p:nvSpPr>
        <p:spPr>
          <a:xfrm>
            <a:off x="7109467" y="3505201"/>
            <a:ext cx="6096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7" name="Straight Arrow Connector 26"/>
          <p:cNvCxnSpPr/>
          <p:nvPr/>
        </p:nvCxnSpPr>
        <p:spPr>
          <a:xfrm>
            <a:off x="6728467" y="3276601"/>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95067" y="3124201"/>
            <a:ext cx="520014" cy="369332"/>
          </a:xfrm>
          <a:prstGeom prst="rect">
            <a:avLst/>
          </a:prstGeom>
          <a:noFill/>
        </p:spPr>
        <p:txBody>
          <a:bodyPr wrap="none" rtlCol="0">
            <a:spAutoFit/>
          </a:bodyPr>
          <a:lstStyle/>
          <a:p>
            <a:r>
              <a:rPr lang="en-US" dirty="0"/>
              <a:t>Top</a:t>
            </a:r>
          </a:p>
        </p:txBody>
      </p:sp>
      <p:cxnSp>
        <p:nvCxnSpPr>
          <p:cNvPr id="30" name="Straight Arrow Connector 29"/>
          <p:cNvCxnSpPr/>
          <p:nvPr/>
        </p:nvCxnSpPr>
        <p:spPr>
          <a:xfrm>
            <a:off x="9355972" y="2657146"/>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822572" y="2504746"/>
            <a:ext cx="520014" cy="369332"/>
          </a:xfrm>
          <a:prstGeom prst="rect">
            <a:avLst/>
          </a:prstGeom>
          <a:noFill/>
        </p:spPr>
        <p:txBody>
          <a:bodyPr wrap="none" rtlCol="0">
            <a:spAutoFit/>
          </a:bodyPr>
          <a:lstStyle/>
          <a:p>
            <a:r>
              <a:rPr lang="en-US" dirty="0"/>
              <a:t>Top</a:t>
            </a:r>
          </a:p>
        </p:txBody>
      </p:sp>
      <p:sp>
        <p:nvSpPr>
          <p:cNvPr id="32" name="Rectangle 31"/>
          <p:cNvSpPr/>
          <p:nvPr/>
        </p:nvSpPr>
        <p:spPr>
          <a:xfrm>
            <a:off x="1066800" y="5334000"/>
            <a:ext cx="609600" cy="5334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34" name="Straight Arrow Connector 33"/>
          <p:cNvCxnSpPr/>
          <p:nvPr/>
        </p:nvCxnSpPr>
        <p:spPr>
          <a:xfrm>
            <a:off x="609600" y="5638800"/>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6200" y="5486400"/>
            <a:ext cx="520014" cy="369332"/>
          </a:xfrm>
          <a:prstGeom prst="rect">
            <a:avLst/>
          </a:prstGeom>
          <a:noFill/>
        </p:spPr>
        <p:txBody>
          <a:bodyPr wrap="none" rtlCol="0">
            <a:spAutoFit/>
          </a:bodyPr>
          <a:lstStyle/>
          <a:p>
            <a:r>
              <a:rPr lang="en-US" dirty="0"/>
              <a:t>Top</a:t>
            </a:r>
          </a:p>
        </p:txBody>
      </p:sp>
      <p:sp>
        <p:nvSpPr>
          <p:cNvPr id="36" name="Rectangle 35"/>
          <p:cNvSpPr/>
          <p:nvPr/>
        </p:nvSpPr>
        <p:spPr>
          <a:xfrm>
            <a:off x="2819401" y="4800600"/>
            <a:ext cx="609600" cy="5334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37" name="Rectangle 36"/>
          <p:cNvSpPr/>
          <p:nvPr/>
        </p:nvSpPr>
        <p:spPr>
          <a:xfrm>
            <a:off x="2819401" y="5334000"/>
            <a:ext cx="609600" cy="5334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8" name="Rectangle 37"/>
          <p:cNvSpPr/>
          <p:nvPr/>
        </p:nvSpPr>
        <p:spPr>
          <a:xfrm>
            <a:off x="2819401" y="5867400"/>
            <a:ext cx="609600" cy="533400"/>
          </a:xfrm>
          <a:prstGeom prst="rect">
            <a:avLst/>
          </a:prstGeom>
          <a:solidFill>
            <a:srgbClr val="00B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39" name="Straight Arrow Connector 38"/>
          <p:cNvCxnSpPr/>
          <p:nvPr/>
        </p:nvCxnSpPr>
        <p:spPr>
          <a:xfrm>
            <a:off x="2438401" y="5105400"/>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905001" y="4953000"/>
            <a:ext cx="520014" cy="369332"/>
          </a:xfrm>
          <a:prstGeom prst="rect">
            <a:avLst/>
          </a:prstGeom>
          <a:noFill/>
        </p:spPr>
        <p:txBody>
          <a:bodyPr wrap="none" rtlCol="0">
            <a:spAutoFit/>
          </a:bodyPr>
          <a:lstStyle/>
          <a:p>
            <a:r>
              <a:rPr lang="en-US" dirty="0"/>
              <a:t>Top</a:t>
            </a:r>
          </a:p>
        </p:txBody>
      </p:sp>
      <p:sp>
        <p:nvSpPr>
          <p:cNvPr id="41" name="Rectangle 40"/>
          <p:cNvSpPr/>
          <p:nvPr/>
        </p:nvSpPr>
        <p:spPr>
          <a:xfrm>
            <a:off x="4800600" y="5334000"/>
            <a:ext cx="609600" cy="5334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42" name="Rectangle 41"/>
          <p:cNvSpPr/>
          <p:nvPr/>
        </p:nvSpPr>
        <p:spPr>
          <a:xfrm>
            <a:off x="4800600" y="5867400"/>
            <a:ext cx="609600" cy="533400"/>
          </a:xfrm>
          <a:prstGeom prst="rect">
            <a:avLst/>
          </a:prstGeom>
          <a:solidFill>
            <a:srgbClr val="00B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43" name="Straight Arrow Connector 42"/>
          <p:cNvCxnSpPr/>
          <p:nvPr/>
        </p:nvCxnSpPr>
        <p:spPr>
          <a:xfrm>
            <a:off x="4419600" y="5638800"/>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886200" y="5486400"/>
            <a:ext cx="520014" cy="369332"/>
          </a:xfrm>
          <a:prstGeom prst="rect">
            <a:avLst/>
          </a:prstGeom>
          <a:noFill/>
        </p:spPr>
        <p:txBody>
          <a:bodyPr wrap="none" rtlCol="0">
            <a:spAutoFit/>
          </a:bodyPr>
          <a:lstStyle/>
          <a:p>
            <a:r>
              <a:rPr lang="en-US" dirty="0"/>
              <a:t>Top</a:t>
            </a:r>
          </a:p>
        </p:txBody>
      </p:sp>
      <p:sp>
        <p:nvSpPr>
          <p:cNvPr id="45" name="Rectangle 44"/>
          <p:cNvSpPr/>
          <p:nvPr/>
        </p:nvSpPr>
        <p:spPr>
          <a:xfrm>
            <a:off x="7128765" y="5830672"/>
            <a:ext cx="6096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46" name="Straight Arrow Connector 45"/>
          <p:cNvCxnSpPr/>
          <p:nvPr/>
        </p:nvCxnSpPr>
        <p:spPr>
          <a:xfrm>
            <a:off x="6747765" y="6059272"/>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200144" y="5845534"/>
            <a:ext cx="520014" cy="369332"/>
          </a:xfrm>
          <a:prstGeom prst="rect">
            <a:avLst/>
          </a:prstGeom>
          <a:noFill/>
        </p:spPr>
        <p:txBody>
          <a:bodyPr wrap="none" rtlCol="0">
            <a:spAutoFit/>
          </a:bodyPr>
          <a:lstStyle/>
          <a:p>
            <a:r>
              <a:rPr lang="en-US" dirty="0"/>
              <a:t>Top</a:t>
            </a:r>
          </a:p>
        </p:txBody>
      </p:sp>
      <p:sp>
        <p:nvSpPr>
          <p:cNvPr id="48" name="TextBox 47"/>
          <p:cNvSpPr txBox="1"/>
          <p:nvPr/>
        </p:nvSpPr>
        <p:spPr>
          <a:xfrm>
            <a:off x="8519139" y="4365812"/>
            <a:ext cx="1422184" cy="400110"/>
          </a:xfrm>
          <a:prstGeom prst="rect">
            <a:avLst/>
          </a:prstGeom>
          <a:noFill/>
        </p:spPr>
        <p:txBody>
          <a:bodyPr wrap="none" rtlCol="0">
            <a:spAutoFit/>
          </a:bodyPr>
          <a:lstStyle/>
          <a:p>
            <a:r>
              <a:rPr lang="en-US" sz="2000" b="1" dirty="0">
                <a:solidFill>
                  <a:srgbClr val="C00000"/>
                </a:solidFill>
              </a:rPr>
              <a:t>Answer = -3</a:t>
            </a:r>
          </a:p>
        </p:txBody>
      </p:sp>
      <p:cxnSp>
        <p:nvCxnSpPr>
          <p:cNvPr id="49" name="Straight Connector 48"/>
          <p:cNvCxnSpPr/>
          <p:nvPr/>
        </p:nvCxnSpPr>
        <p:spPr>
          <a:xfrm rot="5400000">
            <a:off x="877094" y="33139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267494" y="33139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66800" y="4113213"/>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2629694" y="33139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2020094" y="33139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819400" y="4113213"/>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4610894" y="33139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4001294" y="33139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800600" y="4113213"/>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544602" y="2104736"/>
            <a:ext cx="304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9" name="Rectangle 58"/>
          <p:cNvSpPr/>
          <p:nvPr/>
        </p:nvSpPr>
        <p:spPr>
          <a:xfrm>
            <a:off x="4912155" y="2104736"/>
            <a:ext cx="304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60" name="Rectangle 59"/>
          <p:cNvSpPr/>
          <p:nvPr/>
        </p:nvSpPr>
        <p:spPr>
          <a:xfrm>
            <a:off x="5306602" y="2104736"/>
            <a:ext cx="304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a:t>
            </a:r>
          </a:p>
        </p:txBody>
      </p:sp>
      <p:cxnSp>
        <p:nvCxnSpPr>
          <p:cNvPr id="61" name="Straight Connector 60"/>
          <p:cNvCxnSpPr/>
          <p:nvPr/>
        </p:nvCxnSpPr>
        <p:spPr>
          <a:xfrm rot="5400000">
            <a:off x="6926680" y="32377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6317080" y="32377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116386" y="4037013"/>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123206" y="2082740"/>
            <a:ext cx="228600" cy="369332"/>
          </a:xfrm>
          <a:prstGeom prst="rect">
            <a:avLst/>
          </a:prstGeom>
          <a:noFill/>
        </p:spPr>
        <p:txBody>
          <a:bodyPr wrap="square" rtlCol="0">
            <a:spAutoFit/>
          </a:bodyPr>
          <a:lstStyle/>
          <a:p>
            <a:r>
              <a:rPr lang="en-US" dirty="0"/>
              <a:t>=</a:t>
            </a:r>
          </a:p>
        </p:txBody>
      </p:sp>
      <p:cxnSp>
        <p:nvCxnSpPr>
          <p:cNvPr id="65" name="Straight Connector 64"/>
          <p:cNvCxnSpPr/>
          <p:nvPr/>
        </p:nvCxnSpPr>
        <p:spPr>
          <a:xfrm rot="5400000">
            <a:off x="9557817" y="32377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8948217" y="32377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747523" y="4037013"/>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38996" y="4483881"/>
            <a:ext cx="304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69" name="Rectangle 68"/>
          <p:cNvSpPr/>
          <p:nvPr/>
        </p:nvSpPr>
        <p:spPr>
          <a:xfrm>
            <a:off x="1296196" y="4483881"/>
            <a:ext cx="304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70" name="Rectangle 69"/>
          <p:cNvSpPr/>
          <p:nvPr/>
        </p:nvSpPr>
        <p:spPr>
          <a:xfrm>
            <a:off x="1753396" y="4483881"/>
            <a:ext cx="304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r>
              <a:rPr lang="en-US" dirty="0"/>
              <a:t> </a:t>
            </a:r>
          </a:p>
        </p:txBody>
      </p:sp>
      <p:sp>
        <p:nvSpPr>
          <p:cNvPr id="71" name="TextBox 70"/>
          <p:cNvSpPr txBox="1"/>
          <p:nvPr/>
        </p:nvSpPr>
        <p:spPr>
          <a:xfrm>
            <a:off x="1067596" y="4433557"/>
            <a:ext cx="304800" cy="369332"/>
          </a:xfrm>
          <a:prstGeom prst="rect">
            <a:avLst/>
          </a:prstGeom>
          <a:noFill/>
        </p:spPr>
        <p:txBody>
          <a:bodyPr wrap="square" rtlCol="0">
            <a:spAutoFit/>
          </a:bodyPr>
          <a:lstStyle/>
          <a:p>
            <a:r>
              <a:rPr lang="en-US" dirty="0"/>
              <a:t>/</a:t>
            </a:r>
          </a:p>
        </p:txBody>
      </p:sp>
      <p:sp>
        <p:nvSpPr>
          <p:cNvPr id="72" name="TextBox 71"/>
          <p:cNvSpPr txBox="1"/>
          <p:nvPr/>
        </p:nvSpPr>
        <p:spPr>
          <a:xfrm>
            <a:off x="1524796" y="4449055"/>
            <a:ext cx="304800" cy="369332"/>
          </a:xfrm>
          <a:prstGeom prst="rect">
            <a:avLst/>
          </a:prstGeom>
          <a:noFill/>
        </p:spPr>
        <p:txBody>
          <a:bodyPr wrap="square" rtlCol="0">
            <a:spAutoFit/>
          </a:bodyPr>
          <a:lstStyle/>
          <a:p>
            <a:r>
              <a:rPr lang="en-US" dirty="0"/>
              <a:t>=</a:t>
            </a:r>
          </a:p>
        </p:txBody>
      </p:sp>
      <p:cxnSp>
        <p:nvCxnSpPr>
          <p:cNvPr id="73" name="Straight Connector 72"/>
          <p:cNvCxnSpPr/>
          <p:nvPr/>
        </p:nvCxnSpPr>
        <p:spPr>
          <a:xfrm rot="5400000">
            <a:off x="877094"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267494"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66800" y="6399212"/>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a:off x="2629695"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2020095"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819401" y="6399212"/>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4610894"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4001294"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800600" y="6399212"/>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4673999" y="4433478"/>
            <a:ext cx="101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83" name="Rectangle 82"/>
          <p:cNvSpPr/>
          <p:nvPr/>
        </p:nvSpPr>
        <p:spPr>
          <a:xfrm>
            <a:off x="4937410" y="4433478"/>
            <a:ext cx="304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84" name="Rectangle 83"/>
          <p:cNvSpPr/>
          <p:nvPr/>
        </p:nvSpPr>
        <p:spPr>
          <a:xfrm>
            <a:off x="5258199" y="4433478"/>
            <a:ext cx="381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r>
              <a:rPr lang="en-US" dirty="0"/>
              <a:t> </a:t>
            </a:r>
          </a:p>
        </p:txBody>
      </p:sp>
      <p:sp>
        <p:nvSpPr>
          <p:cNvPr id="85" name="TextBox 84"/>
          <p:cNvSpPr txBox="1"/>
          <p:nvPr/>
        </p:nvSpPr>
        <p:spPr>
          <a:xfrm>
            <a:off x="4800999" y="4403498"/>
            <a:ext cx="76200" cy="381000"/>
          </a:xfrm>
          <a:prstGeom prst="rect">
            <a:avLst/>
          </a:prstGeom>
          <a:noFill/>
        </p:spPr>
        <p:txBody>
          <a:bodyPr wrap="square" rtlCol="0">
            <a:spAutoFit/>
          </a:bodyPr>
          <a:lstStyle/>
          <a:p>
            <a:r>
              <a:rPr lang="en-US" dirty="0"/>
              <a:t>+</a:t>
            </a:r>
          </a:p>
        </p:txBody>
      </p:sp>
      <p:sp>
        <p:nvSpPr>
          <p:cNvPr id="86" name="TextBox 85"/>
          <p:cNvSpPr txBox="1"/>
          <p:nvPr/>
        </p:nvSpPr>
        <p:spPr>
          <a:xfrm>
            <a:off x="5105799" y="4433478"/>
            <a:ext cx="381000" cy="369332"/>
          </a:xfrm>
          <a:prstGeom prst="rect">
            <a:avLst/>
          </a:prstGeom>
          <a:noFill/>
        </p:spPr>
        <p:txBody>
          <a:bodyPr wrap="square" rtlCol="0">
            <a:spAutoFit/>
          </a:bodyPr>
          <a:lstStyle/>
          <a:p>
            <a:r>
              <a:rPr lang="en-US" dirty="0"/>
              <a:t>=</a:t>
            </a:r>
          </a:p>
        </p:txBody>
      </p:sp>
      <p:cxnSp>
        <p:nvCxnSpPr>
          <p:cNvPr id="87" name="Straight Connector 86"/>
          <p:cNvCxnSpPr/>
          <p:nvPr/>
        </p:nvCxnSpPr>
        <p:spPr>
          <a:xfrm rot="5400000">
            <a:off x="6939059" y="5563178"/>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6329459" y="5563178"/>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128765" y="6362484"/>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8622597"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8012997"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8812303" y="6399212"/>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6810517" y="4382872"/>
            <a:ext cx="354106"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94" name="Rectangle 93"/>
          <p:cNvSpPr/>
          <p:nvPr/>
        </p:nvSpPr>
        <p:spPr>
          <a:xfrm>
            <a:off x="7128765" y="438287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95" name="Rectangle 94"/>
          <p:cNvSpPr/>
          <p:nvPr/>
        </p:nvSpPr>
        <p:spPr>
          <a:xfrm>
            <a:off x="7738365" y="438287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r>
              <a:rPr lang="en-US" dirty="0"/>
              <a:t> </a:t>
            </a:r>
          </a:p>
        </p:txBody>
      </p:sp>
      <p:sp>
        <p:nvSpPr>
          <p:cNvPr id="96" name="TextBox 95"/>
          <p:cNvSpPr txBox="1"/>
          <p:nvPr/>
        </p:nvSpPr>
        <p:spPr>
          <a:xfrm>
            <a:off x="7034635" y="4382872"/>
            <a:ext cx="243012" cy="381000"/>
          </a:xfrm>
          <a:prstGeom prst="rect">
            <a:avLst/>
          </a:prstGeom>
          <a:noFill/>
        </p:spPr>
        <p:txBody>
          <a:bodyPr wrap="square" rtlCol="0">
            <a:spAutoFit/>
          </a:bodyPr>
          <a:lstStyle/>
          <a:p>
            <a:r>
              <a:rPr lang="en-US" dirty="0"/>
              <a:t>-</a:t>
            </a:r>
          </a:p>
        </p:txBody>
      </p:sp>
      <p:sp>
        <p:nvSpPr>
          <p:cNvPr id="97" name="TextBox 96"/>
          <p:cNvSpPr txBox="1"/>
          <p:nvPr/>
        </p:nvSpPr>
        <p:spPr>
          <a:xfrm>
            <a:off x="7433565" y="4382872"/>
            <a:ext cx="304800" cy="369332"/>
          </a:xfrm>
          <a:prstGeom prst="rect">
            <a:avLst/>
          </a:prstGeom>
          <a:noFill/>
        </p:spPr>
        <p:txBody>
          <a:bodyPr wrap="square" rtlCol="0">
            <a:spAutoFit/>
          </a:bodyPr>
          <a:lstStyle/>
          <a:p>
            <a:r>
              <a:rPr lang="en-US" dirty="0"/>
              <a:t>=</a:t>
            </a:r>
          </a:p>
        </p:txBody>
      </p:sp>
      <p:sp>
        <p:nvSpPr>
          <p:cNvPr id="98" name="TextBox 97"/>
          <p:cNvSpPr txBox="1"/>
          <p:nvPr/>
        </p:nvSpPr>
        <p:spPr>
          <a:xfrm>
            <a:off x="4759755" y="2081707"/>
            <a:ext cx="228600" cy="369332"/>
          </a:xfrm>
          <a:prstGeom prst="rect">
            <a:avLst/>
          </a:prstGeom>
          <a:noFill/>
        </p:spPr>
        <p:txBody>
          <a:bodyPr wrap="square" rtlCol="0">
            <a:spAutoFit/>
          </a:bodyPr>
          <a:lstStyle/>
          <a:p>
            <a:r>
              <a:rPr lang="en-US" dirty="0"/>
              <a:t>*</a:t>
            </a:r>
          </a:p>
        </p:txBody>
      </p:sp>
      <p:sp>
        <p:nvSpPr>
          <p:cNvPr id="99" name="Rectangle 98"/>
          <p:cNvSpPr/>
          <p:nvPr/>
        </p:nvSpPr>
        <p:spPr>
          <a:xfrm>
            <a:off x="8451904" y="4379259"/>
            <a:ext cx="1485469" cy="369332"/>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0571BB18-BD86-ADC0-90B6-171C6331B6B0}"/>
              </a:ext>
            </a:extLst>
          </p:cNvPr>
          <p:cNvSpPr txBox="1"/>
          <p:nvPr/>
        </p:nvSpPr>
        <p:spPr>
          <a:xfrm>
            <a:off x="7891211" y="843002"/>
            <a:ext cx="909223" cy="430887"/>
          </a:xfrm>
          <a:prstGeom prst="rect">
            <a:avLst/>
          </a:prstGeom>
          <a:noFill/>
        </p:spPr>
        <p:txBody>
          <a:bodyPr wrap="none" rtlCol="0">
            <a:spAutoFit/>
          </a:bodyPr>
          <a:lstStyle/>
          <a:p>
            <a:r>
              <a:rPr lang="en-IN" sz="2200" dirty="0">
                <a:solidFill>
                  <a:srgbClr val="C00000"/>
                </a:solidFill>
              </a:rPr>
              <a:t>Opnd2</a:t>
            </a:r>
          </a:p>
        </p:txBody>
      </p:sp>
      <p:sp>
        <p:nvSpPr>
          <p:cNvPr id="102" name="TextBox 101">
            <a:extLst>
              <a:ext uri="{FF2B5EF4-FFF2-40B4-BE49-F238E27FC236}">
                <a16:creationId xmlns:a16="http://schemas.microsoft.com/office/drawing/2014/main" id="{BCDDD179-ED81-DFA2-0096-F46F1E00FF8A}"/>
              </a:ext>
            </a:extLst>
          </p:cNvPr>
          <p:cNvSpPr txBox="1"/>
          <p:nvPr/>
        </p:nvSpPr>
        <p:spPr>
          <a:xfrm>
            <a:off x="6170294" y="843002"/>
            <a:ext cx="909223" cy="430887"/>
          </a:xfrm>
          <a:prstGeom prst="rect">
            <a:avLst/>
          </a:prstGeom>
          <a:noFill/>
        </p:spPr>
        <p:txBody>
          <a:bodyPr wrap="none" rtlCol="0">
            <a:spAutoFit/>
          </a:bodyPr>
          <a:lstStyle/>
          <a:p>
            <a:r>
              <a:rPr lang="en-IN" sz="2200" dirty="0">
                <a:solidFill>
                  <a:srgbClr val="C00000"/>
                </a:solidFill>
              </a:rPr>
              <a:t>Opnd1</a:t>
            </a:r>
          </a:p>
        </p:txBody>
      </p:sp>
      <p:sp>
        <p:nvSpPr>
          <p:cNvPr id="103" name="TextBox 102">
            <a:extLst>
              <a:ext uri="{FF2B5EF4-FFF2-40B4-BE49-F238E27FC236}">
                <a16:creationId xmlns:a16="http://schemas.microsoft.com/office/drawing/2014/main" id="{26897AE0-871F-1E72-6786-D46FFDD45E5F}"/>
              </a:ext>
            </a:extLst>
          </p:cNvPr>
          <p:cNvSpPr txBox="1"/>
          <p:nvPr/>
        </p:nvSpPr>
        <p:spPr>
          <a:xfrm>
            <a:off x="6968058" y="843002"/>
            <a:ext cx="1024639" cy="430887"/>
          </a:xfrm>
          <a:prstGeom prst="rect">
            <a:avLst/>
          </a:prstGeom>
          <a:noFill/>
        </p:spPr>
        <p:txBody>
          <a:bodyPr wrap="none" rtlCol="0">
            <a:spAutoFit/>
          </a:bodyPr>
          <a:lstStyle/>
          <a:p>
            <a:r>
              <a:rPr lang="en-IN" sz="2200" b="1" dirty="0">
                <a:solidFill>
                  <a:srgbClr val="1D6FA9"/>
                </a:solidFill>
              </a:rPr>
              <a:t>Symbol</a:t>
            </a:r>
          </a:p>
        </p:txBody>
      </p:sp>
      <p:sp>
        <p:nvSpPr>
          <p:cNvPr id="104" name="TextBox 103">
            <a:extLst>
              <a:ext uri="{FF2B5EF4-FFF2-40B4-BE49-F238E27FC236}">
                <a16:creationId xmlns:a16="http://schemas.microsoft.com/office/drawing/2014/main" id="{41A5051E-7D9B-D0E1-788A-E89EB556A943}"/>
              </a:ext>
            </a:extLst>
          </p:cNvPr>
          <p:cNvSpPr txBox="1"/>
          <p:nvPr/>
        </p:nvSpPr>
        <p:spPr>
          <a:xfrm>
            <a:off x="5271595" y="843002"/>
            <a:ext cx="809837" cy="430887"/>
          </a:xfrm>
          <a:prstGeom prst="rect">
            <a:avLst/>
          </a:prstGeom>
          <a:noFill/>
        </p:spPr>
        <p:txBody>
          <a:bodyPr wrap="none" rtlCol="0">
            <a:spAutoFit/>
          </a:bodyPr>
          <a:lstStyle/>
          <a:p>
            <a:r>
              <a:rPr lang="en-IN" sz="2200" dirty="0">
                <a:solidFill>
                  <a:srgbClr val="C00000"/>
                </a:solidFill>
              </a:rPr>
              <a:t>Value</a:t>
            </a:r>
          </a:p>
        </p:txBody>
      </p:sp>
      <p:sp>
        <p:nvSpPr>
          <p:cNvPr id="105" name="TextBox 104">
            <a:extLst>
              <a:ext uri="{FF2B5EF4-FFF2-40B4-BE49-F238E27FC236}">
                <a16:creationId xmlns:a16="http://schemas.microsoft.com/office/drawing/2014/main" id="{4C65CC4E-304F-0E1E-0D12-637C0431200D}"/>
              </a:ext>
            </a:extLst>
          </p:cNvPr>
          <p:cNvSpPr txBox="1"/>
          <p:nvPr/>
        </p:nvSpPr>
        <p:spPr>
          <a:xfrm>
            <a:off x="5960885" y="843002"/>
            <a:ext cx="319318" cy="430887"/>
          </a:xfrm>
          <a:prstGeom prst="rect">
            <a:avLst/>
          </a:prstGeom>
          <a:noFill/>
        </p:spPr>
        <p:txBody>
          <a:bodyPr wrap="none" rtlCol="0">
            <a:spAutoFit/>
          </a:bodyPr>
          <a:lstStyle/>
          <a:p>
            <a:r>
              <a:rPr lang="en-IN" sz="2200" dirty="0">
                <a:solidFill>
                  <a:srgbClr val="C00000"/>
                </a:solidFill>
              </a:rPr>
              <a:t>=</a:t>
            </a:r>
          </a:p>
        </p:txBody>
      </p:sp>
      <p:sp>
        <p:nvSpPr>
          <p:cNvPr id="106" name="TextBox 105">
            <a:extLst>
              <a:ext uri="{FF2B5EF4-FFF2-40B4-BE49-F238E27FC236}">
                <a16:creationId xmlns:a16="http://schemas.microsoft.com/office/drawing/2014/main" id="{041F9D94-31D2-CC9C-938F-08ED4B1AAD9B}"/>
              </a:ext>
            </a:extLst>
          </p:cNvPr>
          <p:cNvSpPr txBox="1"/>
          <p:nvPr/>
        </p:nvSpPr>
        <p:spPr>
          <a:xfrm>
            <a:off x="6409141" y="1214617"/>
            <a:ext cx="324128" cy="430887"/>
          </a:xfrm>
          <a:prstGeom prst="rect">
            <a:avLst/>
          </a:prstGeom>
          <a:noFill/>
        </p:spPr>
        <p:txBody>
          <a:bodyPr wrap="none" rtlCol="0">
            <a:spAutoFit/>
          </a:bodyPr>
          <a:lstStyle/>
          <a:p>
            <a:r>
              <a:rPr lang="en-US" sz="2200" dirty="0">
                <a:solidFill>
                  <a:srgbClr val="C00000"/>
                </a:solidFill>
              </a:rPr>
              <a:t>3</a:t>
            </a:r>
            <a:endParaRPr lang="en-IN" sz="2200" dirty="0">
              <a:solidFill>
                <a:srgbClr val="C00000"/>
              </a:solidFill>
            </a:endParaRPr>
          </a:p>
        </p:txBody>
      </p:sp>
      <p:sp>
        <p:nvSpPr>
          <p:cNvPr id="107" name="TextBox 106">
            <a:extLst>
              <a:ext uri="{FF2B5EF4-FFF2-40B4-BE49-F238E27FC236}">
                <a16:creationId xmlns:a16="http://schemas.microsoft.com/office/drawing/2014/main" id="{A7846756-281F-BD53-67C9-DDE7A0699EE3}"/>
              </a:ext>
            </a:extLst>
          </p:cNvPr>
          <p:cNvSpPr txBox="1"/>
          <p:nvPr/>
        </p:nvSpPr>
        <p:spPr>
          <a:xfrm>
            <a:off x="7261407" y="1214617"/>
            <a:ext cx="306494" cy="430887"/>
          </a:xfrm>
          <a:prstGeom prst="rect">
            <a:avLst/>
          </a:prstGeom>
          <a:noFill/>
        </p:spPr>
        <p:txBody>
          <a:bodyPr wrap="none" rtlCol="0">
            <a:spAutoFit/>
          </a:bodyPr>
          <a:lstStyle/>
          <a:p>
            <a:r>
              <a:rPr lang="en-US" sz="2200" dirty="0">
                <a:solidFill>
                  <a:srgbClr val="C00000"/>
                </a:solidFill>
              </a:rPr>
              <a:t>*</a:t>
            </a:r>
            <a:endParaRPr lang="en-IN" sz="2200" dirty="0">
              <a:solidFill>
                <a:srgbClr val="C00000"/>
              </a:solidFill>
            </a:endParaRPr>
          </a:p>
        </p:txBody>
      </p:sp>
      <p:sp>
        <p:nvSpPr>
          <p:cNvPr id="108" name="TextBox 107">
            <a:extLst>
              <a:ext uri="{FF2B5EF4-FFF2-40B4-BE49-F238E27FC236}">
                <a16:creationId xmlns:a16="http://schemas.microsoft.com/office/drawing/2014/main" id="{21A47005-E01F-CEAC-7F3D-704720499D92}"/>
              </a:ext>
            </a:extLst>
          </p:cNvPr>
          <p:cNvSpPr txBox="1"/>
          <p:nvPr/>
        </p:nvSpPr>
        <p:spPr>
          <a:xfrm>
            <a:off x="8130058" y="1214617"/>
            <a:ext cx="324128" cy="430887"/>
          </a:xfrm>
          <a:prstGeom prst="rect">
            <a:avLst/>
          </a:prstGeom>
          <a:noFill/>
        </p:spPr>
        <p:txBody>
          <a:bodyPr wrap="none" rtlCol="0">
            <a:spAutoFit/>
          </a:bodyPr>
          <a:lstStyle/>
          <a:p>
            <a:r>
              <a:rPr lang="en-US" sz="2200" dirty="0">
                <a:solidFill>
                  <a:srgbClr val="C00000"/>
                </a:solidFill>
              </a:rPr>
              <a:t>1</a:t>
            </a:r>
            <a:endParaRPr lang="en-IN" sz="2200" dirty="0">
              <a:solidFill>
                <a:srgbClr val="C00000"/>
              </a:solidFill>
            </a:endParaRPr>
          </a:p>
        </p:txBody>
      </p:sp>
      <p:sp>
        <p:nvSpPr>
          <p:cNvPr id="109" name="TextBox 108">
            <a:extLst>
              <a:ext uri="{FF2B5EF4-FFF2-40B4-BE49-F238E27FC236}">
                <a16:creationId xmlns:a16="http://schemas.microsoft.com/office/drawing/2014/main" id="{646B893C-882D-D68D-9834-C761792C986A}"/>
              </a:ext>
            </a:extLst>
          </p:cNvPr>
          <p:cNvSpPr txBox="1"/>
          <p:nvPr/>
        </p:nvSpPr>
        <p:spPr>
          <a:xfrm>
            <a:off x="5271595" y="1214617"/>
            <a:ext cx="809837" cy="430887"/>
          </a:xfrm>
          <a:prstGeom prst="rect">
            <a:avLst/>
          </a:prstGeom>
          <a:noFill/>
        </p:spPr>
        <p:txBody>
          <a:bodyPr wrap="none" rtlCol="0">
            <a:spAutoFit/>
          </a:bodyPr>
          <a:lstStyle/>
          <a:p>
            <a:r>
              <a:rPr lang="en-IN" sz="2200" dirty="0">
                <a:solidFill>
                  <a:srgbClr val="C00000"/>
                </a:solidFill>
              </a:rPr>
              <a:t>Value</a:t>
            </a:r>
          </a:p>
        </p:txBody>
      </p:sp>
      <p:sp>
        <p:nvSpPr>
          <p:cNvPr id="110" name="TextBox 109">
            <a:extLst>
              <a:ext uri="{FF2B5EF4-FFF2-40B4-BE49-F238E27FC236}">
                <a16:creationId xmlns:a16="http://schemas.microsoft.com/office/drawing/2014/main" id="{9FB0932B-09C7-2D6D-F35E-F95AAADFA529}"/>
              </a:ext>
            </a:extLst>
          </p:cNvPr>
          <p:cNvSpPr txBox="1"/>
          <p:nvPr/>
        </p:nvSpPr>
        <p:spPr>
          <a:xfrm>
            <a:off x="5960885" y="1214617"/>
            <a:ext cx="319318" cy="430887"/>
          </a:xfrm>
          <a:prstGeom prst="rect">
            <a:avLst/>
          </a:prstGeom>
          <a:noFill/>
        </p:spPr>
        <p:txBody>
          <a:bodyPr wrap="none" rtlCol="0">
            <a:spAutoFit/>
          </a:bodyPr>
          <a:lstStyle/>
          <a:p>
            <a:r>
              <a:rPr lang="en-IN" sz="2200" dirty="0">
                <a:solidFill>
                  <a:srgbClr val="C00000"/>
                </a:solidFill>
              </a:rPr>
              <a:t>=</a:t>
            </a:r>
          </a:p>
        </p:txBody>
      </p:sp>
      <p:sp>
        <p:nvSpPr>
          <p:cNvPr id="111" name="TextBox 110">
            <a:extLst>
              <a:ext uri="{FF2B5EF4-FFF2-40B4-BE49-F238E27FC236}">
                <a16:creationId xmlns:a16="http://schemas.microsoft.com/office/drawing/2014/main" id="{6B8634AF-5790-A950-085A-F94771F89008}"/>
              </a:ext>
            </a:extLst>
          </p:cNvPr>
          <p:cNvSpPr txBox="1"/>
          <p:nvPr/>
        </p:nvSpPr>
        <p:spPr>
          <a:xfrm>
            <a:off x="5271595" y="1620791"/>
            <a:ext cx="825867" cy="430887"/>
          </a:xfrm>
          <a:prstGeom prst="rect">
            <a:avLst/>
          </a:prstGeom>
          <a:noFill/>
        </p:spPr>
        <p:txBody>
          <a:bodyPr wrap="none" rtlCol="0">
            <a:spAutoFit/>
          </a:bodyPr>
          <a:lstStyle/>
          <a:p>
            <a:r>
              <a:rPr lang="en-IN" sz="2200" b="1" dirty="0">
                <a:solidFill>
                  <a:srgbClr val="C00000"/>
                </a:solidFill>
              </a:rPr>
              <a:t>Value</a:t>
            </a:r>
          </a:p>
        </p:txBody>
      </p:sp>
      <p:sp>
        <p:nvSpPr>
          <p:cNvPr id="112" name="TextBox 111">
            <a:extLst>
              <a:ext uri="{FF2B5EF4-FFF2-40B4-BE49-F238E27FC236}">
                <a16:creationId xmlns:a16="http://schemas.microsoft.com/office/drawing/2014/main" id="{CE2F8073-1110-73D1-9A5D-0434C5D7B451}"/>
              </a:ext>
            </a:extLst>
          </p:cNvPr>
          <p:cNvSpPr txBox="1"/>
          <p:nvPr/>
        </p:nvSpPr>
        <p:spPr>
          <a:xfrm>
            <a:off x="5960885" y="1620791"/>
            <a:ext cx="327334" cy="430887"/>
          </a:xfrm>
          <a:prstGeom prst="rect">
            <a:avLst/>
          </a:prstGeom>
          <a:noFill/>
        </p:spPr>
        <p:txBody>
          <a:bodyPr wrap="none" rtlCol="0">
            <a:spAutoFit/>
          </a:bodyPr>
          <a:lstStyle/>
          <a:p>
            <a:r>
              <a:rPr lang="en-IN" sz="2200" b="1" dirty="0">
                <a:solidFill>
                  <a:srgbClr val="C00000"/>
                </a:solidFill>
              </a:rPr>
              <a:t>=</a:t>
            </a:r>
          </a:p>
        </p:txBody>
      </p:sp>
      <p:sp>
        <p:nvSpPr>
          <p:cNvPr id="113" name="TextBox 112">
            <a:extLst>
              <a:ext uri="{FF2B5EF4-FFF2-40B4-BE49-F238E27FC236}">
                <a16:creationId xmlns:a16="http://schemas.microsoft.com/office/drawing/2014/main" id="{2E9C93AE-C246-8B60-A9CE-A24C3CB67075}"/>
              </a:ext>
            </a:extLst>
          </p:cNvPr>
          <p:cNvSpPr txBox="1"/>
          <p:nvPr/>
        </p:nvSpPr>
        <p:spPr>
          <a:xfrm>
            <a:off x="6409141" y="1620791"/>
            <a:ext cx="327334" cy="430887"/>
          </a:xfrm>
          <a:prstGeom prst="rect">
            <a:avLst/>
          </a:prstGeom>
          <a:noFill/>
        </p:spPr>
        <p:txBody>
          <a:bodyPr wrap="none" rtlCol="0">
            <a:spAutoFit/>
          </a:bodyPr>
          <a:lstStyle/>
          <a:p>
            <a:r>
              <a:rPr lang="en-IN" sz="2200" b="1" dirty="0">
                <a:solidFill>
                  <a:srgbClr val="C00000"/>
                </a:solidFill>
              </a:rPr>
              <a:t>3</a:t>
            </a:r>
          </a:p>
        </p:txBody>
      </p:sp>
      <p:sp>
        <p:nvSpPr>
          <p:cNvPr id="114" name="Rectangle 113">
            <a:extLst>
              <a:ext uri="{FF2B5EF4-FFF2-40B4-BE49-F238E27FC236}">
                <a16:creationId xmlns:a16="http://schemas.microsoft.com/office/drawing/2014/main" id="{FBE733C0-36F1-B281-590A-BB57A5D7591A}"/>
              </a:ext>
            </a:extLst>
          </p:cNvPr>
          <p:cNvSpPr/>
          <p:nvPr/>
        </p:nvSpPr>
        <p:spPr>
          <a:xfrm>
            <a:off x="4805505" y="3569592"/>
            <a:ext cx="6096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8" name="Rectangle 117">
            <a:extLst>
              <a:ext uri="{FF2B5EF4-FFF2-40B4-BE49-F238E27FC236}">
                <a16:creationId xmlns:a16="http://schemas.microsoft.com/office/drawing/2014/main" id="{FC05E146-33B3-9339-4872-A2E0A199F734}"/>
              </a:ext>
            </a:extLst>
          </p:cNvPr>
          <p:cNvSpPr/>
          <p:nvPr/>
        </p:nvSpPr>
        <p:spPr>
          <a:xfrm>
            <a:off x="9747117" y="2957037"/>
            <a:ext cx="609600" cy="533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9" name="Rectangle 118">
            <a:extLst>
              <a:ext uri="{FF2B5EF4-FFF2-40B4-BE49-F238E27FC236}">
                <a16:creationId xmlns:a16="http://schemas.microsoft.com/office/drawing/2014/main" id="{3A69475B-3030-4FF5-D917-C0165AC47336}"/>
              </a:ext>
            </a:extLst>
          </p:cNvPr>
          <p:cNvSpPr/>
          <p:nvPr/>
        </p:nvSpPr>
        <p:spPr>
          <a:xfrm>
            <a:off x="9747117" y="3494497"/>
            <a:ext cx="6096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26354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0" presetClass="exit" presetSubtype="0" fill="hold" nodeType="withEffect">
                                  <p:stCondLst>
                                    <p:cond delay="0"/>
                                  </p:stCondLst>
                                  <p:childTnLst>
                                    <p:animEffect transition="out" filter="fade">
                                      <p:cBhvr>
                                        <p:cTn id="46" dur="500"/>
                                        <p:tgtEl>
                                          <p:spTgt spid="4"/>
                                        </p:tgtEl>
                                      </p:cBhvr>
                                    </p:animEffect>
                                    <p:set>
                                      <p:cBhvr>
                                        <p:cTn id="47" dur="1" fill="hold">
                                          <p:stCondLst>
                                            <p:cond delay="499"/>
                                          </p:stCondLst>
                                        </p:cTn>
                                        <p:tgtEl>
                                          <p:spTgt spid="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 presetClass="entr" presetSubtype="1"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ppt_x"/>
                                          </p:val>
                                        </p:tav>
                                        <p:tav tm="100000">
                                          <p:val>
                                            <p:strVal val="#ppt_x"/>
                                          </p:val>
                                        </p:tav>
                                      </p:tavLst>
                                    </p:anim>
                                    <p:anim calcmode="lin" valueType="num">
                                      <p:cBhvr additive="base">
                                        <p:cTn id="59"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57"/>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56"/>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5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childTnLst>
                                </p:cTn>
                              </p:par>
                              <p:par>
                                <p:cTn id="72" presetID="10" presetClass="exit" presetSubtype="0" fill="hold" nodeType="withEffect">
                                  <p:stCondLst>
                                    <p:cond delay="0"/>
                                  </p:stCondLst>
                                  <p:childTnLst>
                                    <p:animEffect transition="out" filter="fade">
                                      <p:cBhvr>
                                        <p:cTn id="73" dur="500"/>
                                        <p:tgtEl>
                                          <p:spTgt spid="5"/>
                                        </p:tgtEl>
                                      </p:cBhvr>
                                    </p:animEffect>
                                    <p:set>
                                      <p:cBhvr>
                                        <p:cTn id="74" dur="1" fill="hold">
                                          <p:stCondLst>
                                            <p:cond delay="499"/>
                                          </p:stCondLst>
                                        </p:cTn>
                                        <p:tgtEl>
                                          <p:spTgt spid="5"/>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0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0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0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1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1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1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5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9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0"/>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23"/>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 presetClass="entr" presetSubtype="1" fill="hold" grpId="0" nodeType="clickEffect">
                                  <p:stCondLst>
                                    <p:cond delay="0"/>
                                  </p:stCondLst>
                                  <p:childTnLst>
                                    <p:set>
                                      <p:cBhvr>
                                        <p:cTn id="134" dur="1" fill="hold">
                                          <p:stCondLst>
                                            <p:cond delay="0"/>
                                          </p:stCondLst>
                                        </p:cTn>
                                        <p:tgtEl>
                                          <p:spTgt spid="114"/>
                                        </p:tgtEl>
                                        <p:attrNameLst>
                                          <p:attrName>style.visibility</p:attrName>
                                        </p:attrNameLst>
                                      </p:cBhvr>
                                      <p:to>
                                        <p:strVal val="visible"/>
                                      </p:to>
                                    </p:set>
                                    <p:anim calcmode="lin" valueType="num">
                                      <p:cBhvr additive="base">
                                        <p:cTn id="135" dur="500" fill="hold"/>
                                        <p:tgtEl>
                                          <p:spTgt spid="114"/>
                                        </p:tgtEl>
                                        <p:attrNameLst>
                                          <p:attrName>ppt_x</p:attrName>
                                        </p:attrNameLst>
                                      </p:cBhvr>
                                      <p:tavLst>
                                        <p:tav tm="0">
                                          <p:val>
                                            <p:strVal val="#ppt_x"/>
                                          </p:val>
                                        </p:tav>
                                        <p:tav tm="100000">
                                          <p:val>
                                            <p:strVal val="#ppt_x"/>
                                          </p:val>
                                        </p:tav>
                                      </p:tavLst>
                                    </p:anim>
                                    <p:anim calcmode="lin" valueType="num">
                                      <p:cBhvr additive="base">
                                        <p:cTn id="136" dur="500" fill="hold"/>
                                        <p:tgtEl>
                                          <p:spTgt spid="114"/>
                                        </p:tgtEl>
                                        <p:attrNameLst>
                                          <p:attrName>ppt_y</p:attrName>
                                        </p:attrNameLst>
                                      </p:cBhvr>
                                      <p:tavLst>
                                        <p:tav tm="0">
                                          <p:val>
                                            <p:strVal val="0-#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6"/>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1"/>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7"/>
                                        </p:tgtEl>
                                        <p:attrNameLst>
                                          <p:attrName>style.visibility</p:attrName>
                                        </p:attrNameLst>
                                      </p:cBhvr>
                                      <p:to>
                                        <p:strVal val="visible"/>
                                      </p:to>
                                    </p:set>
                                  </p:childTnLst>
                                </p:cTn>
                              </p:par>
                              <p:par>
                                <p:cTn id="151" presetID="10" presetClass="exit" presetSubtype="0" fill="hold" nodeType="withEffect">
                                  <p:stCondLst>
                                    <p:cond delay="0"/>
                                  </p:stCondLst>
                                  <p:childTnLst>
                                    <p:animEffect transition="out" filter="fade">
                                      <p:cBhvr>
                                        <p:cTn id="152" dur="500"/>
                                        <p:tgtEl>
                                          <p:spTgt spid="6"/>
                                        </p:tgtEl>
                                      </p:cBhvr>
                                    </p:animEffect>
                                    <p:set>
                                      <p:cBhvr>
                                        <p:cTn id="153" dur="1" fill="hold">
                                          <p:stCondLst>
                                            <p:cond delay="499"/>
                                          </p:stCondLst>
                                        </p:cTn>
                                        <p:tgtEl>
                                          <p:spTgt spid="6"/>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nodeType="clickEffect">
                                  <p:stCondLst>
                                    <p:cond delay="0"/>
                                  </p:stCondLst>
                                  <p:childTnLst>
                                    <p:set>
                                      <p:cBhvr>
                                        <p:cTn id="157" dur="1" fill="hold">
                                          <p:stCondLst>
                                            <p:cond delay="0"/>
                                          </p:stCondLst>
                                        </p:cTn>
                                        <p:tgtEl>
                                          <p:spTgt spid="27"/>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 presetClass="entr" presetSubtype="1" fill="hold" grpId="0" nodeType="clickEffect">
                                  <p:stCondLst>
                                    <p:cond delay="0"/>
                                  </p:stCondLst>
                                  <p:childTnLst>
                                    <p:set>
                                      <p:cBhvr>
                                        <p:cTn id="163" dur="1" fill="hold">
                                          <p:stCondLst>
                                            <p:cond delay="0"/>
                                          </p:stCondLst>
                                        </p:cTn>
                                        <p:tgtEl>
                                          <p:spTgt spid="25"/>
                                        </p:tgtEl>
                                        <p:attrNameLst>
                                          <p:attrName>style.visibility</p:attrName>
                                        </p:attrNameLst>
                                      </p:cBhvr>
                                      <p:to>
                                        <p:strVal val="visible"/>
                                      </p:to>
                                    </p:set>
                                    <p:anim calcmode="lin" valueType="num">
                                      <p:cBhvr additive="base">
                                        <p:cTn id="164" dur="500" fill="hold"/>
                                        <p:tgtEl>
                                          <p:spTgt spid="25"/>
                                        </p:tgtEl>
                                        <p:attrNameLst>
                                          <p:attrName>ppt_x</p:attrName>
                                        </p:attrNameLst>
                                      </p:cBhvr>
                                      <p:tavLst>
                                        <p:tav tm="0">
                                          <p:val>
                                            <p:strVal val="#ppt_x"/>
                                          </p:val>
                                        </p:tav>
                                        <p:tav tm="100000">
                                          <p:val>
                                            <p:strVal val="#ppt_x"/>
                                          </p:val>
                                        </p:tav>
                                      </p:tavLst>
                                    </p:anim>
                                    <p:anim calcmode="lin" valueType="num">
                                      <p:cBhvr additive="base">
                                        <p:cTn id="165"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nodeType="clickEffect">
                                  <p:stCondLst>
                                    <p:cond delay="0"/>
                                  </p:stCondLst>
                                  <p:childTnLst>
                                    <p:set>
                                      <p:cBhvr>
                                        <p:cTn id="169" dur="1" fill="hold">
                                          <p:stCondLst>
                                            <p:cond delay="0"/>
                                          </p:stCondLst>
                                        </p:cTn>
                                        <p:tgtEl>
                                          <p:spTgt spid="67"/>
                                        </p:tgtEl>
                                        <p:attrNameLst>
                                          <p:attrName>style.visibility</p:attrName>
                                        </p:attrNameLst>
                                      </p:cBhvr>
                                      <p:to>
                                        <p:strVal val="visible"/>
                                      </p:to>
                                    </p:set>
                                  </p:childTnLst>
                                </p:cTn>
                              </p:par>
                              <p:par>
                                <p:cTn id="170" presetID="1" presetClass="entr" presetSubtype="0" fill="hold" nodeType="withEffect">
                                  <p:stCondLst>
                                    <p:cond delay="0"/>
                                  </p:stCondLst>
                                  <p:childTnLst>
                                    <p:set>
                                      <p:cBhvr>
                                        <p:cTn id="171" dur="1" fill="hold">
                                          <p:stCondLst>
                                            <p:cond delay="0"/>
                                          </p:stCondLst>
                                        </p:cTn>
                                        <p:tgtEl>
                                          <p:spTgt spid="65"/>
                                        </p:tgtEl>
                                        <p:attrNameLst>
                                          <p:attrName>style.visibility</p:attrName>
                                        </p:attrNameLst>
                                      </p:cBhvr>
                                      <p:to>
                                        <p:strVal val="visible"/>
                                      </p:to>
                                    </p:set>
                                  </p:childTnLst>
                                </p:cTn>
                              </p:par>
                              <p:par>
                                <p:cTn id="172" presetID="1" presetClass="entr" presetSubtype="0" fill="hold" nodeType="withEffect">
                                  <p:stCondLst>
                                    <p:cond delay="0"/>
                                  </p:stCondLst>
                                  <p:childTnLst>
                                    <p:set>
                                      <p:cBhvr>
                                        <p:cTn id="173" dur="1" fill="hold">
                                          <p:stCondLst>
                                            <p:cond delay="0"/>
                                          </p:stCondLst>
                                        </p:cTn>
                                        <p:tgtEl>
                                          <p:spTgt spid="66"/>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118"/>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119"/>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nodeType="clickEffect">
                                  <p:stCondLst>
                                    <p:cond delay="0"/>
                                  </p:stCondLst>
                                  <p:childTnLst>
                                    <p:set>
                                      <p:cBhvr>
                                        <p:cTn id="181" dur="1" fill="hold">
                                          <p:stCondLst>
                                            <p:cond delay="0"/>
                                          </p:stCondLst>
                                        </p:cTn>
                                        <p:tgtEl>
                                          <p:spTgt spid="8"/>
                                        </p:tgtEl>
                                        <p:attrNameLst>
                                          <p:attrName>style.visibility</p:attrName>
                                        </p:attrNameLst>
                                      </p:cBhvr>
                                      <p:to>
                                        <p:strVal val="visible"/>
                                      </p:to>
                                    </p:set>
                                  </p:childTnLst>
                                </p:cTn>
                              </p:par>
                              <p:par>
                                <p:cTn id="182" presetID="10" presetClass="exit" presetSubtype="0" fill="hold" nodeType="withEffect">
                                  <p:stCondLst>
                                    <p:cond delay="0"/>
                                  </p:stCondLst>
                                  <p:childTnLst>
                                    <p:animEffect transition="out" filter="fade">
                                      <p:cBhvr>
                                        <p:cTn id="183" dur="500"/>
                                        <p:tgtEl>
                                          <p:spTgt spid="7"/>
                                        </p:tgtEl>
                                      </p:cBhvr>
                                    </p:animEffect>
                                    <p:set>
                                      <p:cBhvr>
                                        <p:cTn id="184" dur="1" fill="hold">
                                          <p:stCondLst>
                                            <p:cond delay="499"/>
                                          </p:stCondLst>
                                        </p:cTn>
                                        <p:tgtEl>
                                          <p:spTgt spid="7"/>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30"/>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31"/>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2" presetClass="entr" presetSubtype="1" fill="hold" grpId="0" nodeType="clickEffect">
                                  <p:stCondLst>
                                    <p:cond delay="0"/>
                                  </p:stCondLst>
                                  <p:childTnLst>
                                    <p:set>
                                      <p:cBhvr>
                                        <p:cTn id="194" dur="1" fill="hold">
                                          <p:stCondLst>
                                            <p:cond delay="0"/>
                                          </p:stCondLst>
                                        </p:cTn>
                                        <p:tgtEl>
                                          <p:spTgt spid="20"/>
                                        </p:tgtEl>
                                        <p:attrNameLst>
                                          <p:attrName>style.visibility</p:attrName>
                                        </p:attrNameLst>
                                      </p:cBhvr>
                                      <p:to>
                                        <p:strVal val="visible"/>
                                      </p:to>
                                    </p:set>
                                    <p:anim calcmode="lin" valueType="num">
                                      <p:cBhvr additive="base">
                                        <p:cTn id="195" dur="500" fill="hold"/>
                                        <p:tgtEl>
                                          <p:spTgt spid="20"/>
                                        </p:tgtEl>
                                        <p:attrNameLst>
                                          <p:attrName>ppt_x</p:attrName>
                                        </p:attrNameLst>
                                      </p:cBhvr>
                                      <p:tavLst>
                                        <p:tav tm="0">
                                          <p:val>
                                            <p:strVal val="#ppt_x"/>
                                          </p:val>
                                        </p:tav>
                                        <p:tav tm="100000">
                                          <p:val>
                                            <p:strVal val="#ppt_x"/>
                                          </p:val>
                                        </p:tav>
                                      </p:tavLst>
                                    </p:anim>
                                    <p:anim calcmode="lin" valueType="num">
                                      <p:cBhvr additive="base">
                                        <p:cTn id="196"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nodeType="clickEffect">
                                  <p:stCondLst>
                                    <p:cond delay="0"/>
                                  </p:stCondLst>
                                  <p:childTnLst>
                                    <p:set>
                                      <p:cBhvr>
                                        <p:cTn id="200" dur="1" fill="hold">
                                          <p:stCondLst>
                                            <p:cond delay="0"/>
                                          </p:stCondLst>
                                        </p:cTn>
                                        <p:tgtEl>
                                          <p:spTgt spid="74"/>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7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7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22"/>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9"/>
                                        </p:tgtEl>
                                        <p:attrNameLst>
                                          <p:attrName>style.visibility</p:attrName>
                                        </p:attrNameLst>
                                      </p:cBhvr>
                                      <p:to>
                                        <p:strVal val="visible"/>
                                      </p:to>
                                    </p:set>
                                  </p:childTnLst>
                                </p:cTn>
                              </p:par>
                              <p:par>
                                <p:cTn id="211" presetID="10" presetClass="exit" presetSubtype="0" fill="hold" nodeType="withEffect">
                                  <p:stCondLst>
                                    <p:cond delay="0"/>
                                  </p:stCondLst>
                                  <p:childTnLst>
                                    <p:animEffect transition="out" filter="fade">
                                      <p:cBhvr>
                                        <p:cTn id="212" dur="500"/>
                                        <p:tgtEl>
                                          <p:spTgt spid="8"/>
                                        </p:tgtEl>
                                      </p:cBhvr>
                                    </p:animEffect>
                                    <p:set>
                                      <p:cBhvr>
                                        <p:cTn id="213" dur="1" fill="hold">
                                          <p:stCondLst>
                                            <p:cond delay="499"/>
                                          </p:stCondLst>
                                        </p:cTn>
                                        <p:tgtEl>
                                          <p:spTgt spid="8"/>
                                        </p:tgtEl>
                                        <p:attrNameLst>
                                          <p:attrName>style.visibility</p:attrName>
                                        </p:attrNameLst>
                                      </p:cBhvr>
                                      <p:to>
                                        <p:strVal val="hidden"/>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71"/>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69"/>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72"/>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70"/>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68"/>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grpId="0" nodeType="clickEffect">
                                  <p:stCondLst>
                                    <p:cond delay="0"/>
                                  </p:stCondLst>
                                  <p:childTnLst>
                                    <p:set>
                                      <p:cBhvr>
                                        <p:cTn id="229" dur="1" fill="hold">
                                          <p:stCondLst>
                                            <p:cond delay="0"/>
                                          </p:stCondLst>
                                        </p:cTn>
                                        <p:tgtEl>
                                          <p:spTgt spid="35"/>
                                        </p:tgtEl>
                                        <p:attrNameLst>
                                          <p:attrName>style.visibility</p:attrName>
                                        </p:attrNameLst>
                                      </p:cBhvr>
                                      <p:to>
                                        <p:strVal val="visible"/>
                                      </p:to>
                                    </p:set>
                                  </p:childTnLst>
                                </p:cTn>
                              </p:par>
                              <p:par>
                                <p:cTn id="230" presetID="1" presetClass="entr" presetSubtype="0" fill="hold" nodeType="withEffect">
                                  <p:stCondLst>
                                    <p:cond delay="0"/>
                                  </p:stCondLst>
                                  <p:childTnLst>
                                    <p:set>
                                      <p:cBhvr>
                                        <p:cTn id="231" dur="1" fill="hold">
                                          <p:stCondLst>
                                            <p:cond delay="0"/>
                                          </p:stCondLst>
                                        </p:cTn>
                                        <p:tgtEl>
                                          <p:spTgt spid="34"/>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2" presetClass="entr" presetSubtype="1" fill="hold" grpId="0" nodeType="clickEffect">
                                  <p:stCondLst>
                                    <p:cond delay="0"/>
                                  </p:stCondLst>
                                  <p:childTnLst>
                                    <p:set>
                                      <p:cBhvr>
                                        <p:cTn id="235" dur="1" fill="hold">
                                          <p:stCondLst>
                                            <p:cond delay="0"/>
                                          </p:stCondLst>
                                        </p:cTn>
                                        <p:tgtEl>
                                          <p:spTgt spid="32"/>
                                        </p:tgtEl>
                                        <p:attrNameLst>
                                          <p:attrName>style.visibility</p:attrName>
                                        </p:attrNameLst>
                                      </p:cBhvr>
                                      <p:to>
                                        <p:strVal val="visible"/>
                                      </p:to>
                                    </p:set>
                                    <p:anim calcmode="lin" valueType="num">
                                      <p:cBhvr additive="base">
                                        <p:cTn id="236" dur="500" fill="hold"/>
                                        <p:tgtEl>
                                          <p:spTgt spid="32"/>
                                        </p:tgtEl>
                                        <p:attrNameLst>
                                          <p:attrName>ppt_x</p:attrName>
                                        </p:attrNameLst>
                                      </p:cBhvr>
                                      <p:tavLst>
                                        <p:tav tm="0">
                                          <p:val>
                                            <p:strVal val="#ppt_x"/>
                                          </p:val>
                                        </p:tav>
                                        <p:tav tm="100000">
                                          <p:val>
                                            <p:strVal val="#ppt_x"/>
                                          </p:val>
                                        </p:tav>
                                      </p:tavLst>
                                    </p:anim>
                                    <p:anim calcmode="lin" valueType="num">
                                      <p:cBhvr additive="base">
                                        <p:cTn id="237"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238" fill="hold">
                      <p:stCondLst>
                        <p:cond delay="indefinite"/>
                      </p:stCondLst>
                      <p:childTnLst>
                        <p:par>
                          <p:cTn id="239" fill="hold">
                            <p:stCondLst>
                              <p:cond delay="0"/>
                            </p:stCondLst>
                            <p:childTnLst>
                              <p:par>
                                <p:cTn id="240" presetID="1" presetClass="entr" presetSubtype="0" fill="hold" nodeType="clickEffect">
                                  <p:stCondLst>
                                    <p:cond delay="0"/>
                                  </p:stCondLst>
                                  <p:childTnLst>
                                    <p:set>
                                      <p:cBhvr>
                                        <p:cTn id="241" dur="1" fill="hold">
                                          <p:stCondLst>
                                            <p:cond delay="0"/>
                                          </p:stCondLst>
                                        </p:cTn>
                                        <p:tgtEl>
                                          <p:spTgt spid="77"/>
                                        </p:tgtEl>
                                        <p:attrNameLst>
                                          <p:attrName>style.visibility</p:attrName>
                                        </p:attrNameLst>
                                      </p:cBhvr>
                                      <p:to>
                                        <p:strVal val="visible"/>
                                      </p:to>
                                    </p:set>
                                  </p:childTnLst>
                                </p:cTn>
                              </p:par>
                              <p:par>
                                <p:cTn id="242" presetID="1" presetClass="entr" presetSubtype="0" fill="hold" nodeType="withEffect">
                                  <p:stCondLst>
                                    <p:cond delay="0"/>
                                  </p:stCondLst>
                                  <p:childTnLst>
                                    <p:set>
                                      <p:cBhvr>
                                        <p:cTn id="243" dur="1" fill="hold">
                                          <p:stCondLst>
                                            <p:cond delay="0"/>
                                          </p:stCondLst>
                                        </p:cTn>
                                        <p:tgtEl>
                                          <p:spTgt spid="76"/>
                                        </p:tgtEl>
                                        <p:attrNameLst>
                                          <p:attrName>style.visibility</p:attrName>
                                        </p:attrNameLst>
                                      </p:cBhvr>
                                      <p:to>
                                        <p:strVal val="visible"/>
                                      </p:to>
                                    </p:set>
                                  </p:childTnLst>
                                </p:cTn>
                              </p:par>
                              <p:par>
                                <p:cTn id="244" presetID="1" presetClass="entr" presetSubtype="0" fill="hold" nodeType="withEffect">
                                  <p:stCondLst>
                                    <p:cond delay="0"/>
                                  </p:stCondLst>
                                  <p:childTnLst>
                                    <p:set>
                                      <p:cBhvr>
                                        <p:cTn id="245" dur="1" fill="hold">
                                          <p:stCondLst>
                                            <p:cond delay="0"/>
                                          </p:stCondLst>
                                        </p:cTn>
                                        <p:tgtEl>
                                          <p:spTgt spid="78"/>
                                        </p:tgtEl>
                                        <p:attrNameLst>
                                          <p:attrName>style.visibility</p:attrName>
                                        </p:attrNameLst>
                                      </p:cBhvr>
                                      <p:to>
                                        <p:strVal val="visible"/>
                                      </p:to>
                                    </p:set>
                                  </p:childTnLst>
                                </p:cTn>
                              </p:par>
                              <p:par>
                                <p:cTn id="246" presetID="1" presetClass="entr" presetSubtype="0" fill="hold" grpId="0" nodeType="withEffect">
                                  <p:stCondLst>
                                    <p:cond delay="0"/>
                                  </p:stCondLst>
                                  <p:childTnLst>
                                    <p:set>
                                      <p:cBhvr>
                                        <p:cTn id="247" dur="1" fill="hold">
                                          <p:stCondLst>
                                            <p:cond delay="0"/>
                                          </p:stCondLst>
                                        </p:cTn>
                                        <p:tgtEl>
                                          <p:spTgt spid="38"/>
                                        </p:tgtEl>
                                        <p:attrNameLst>
                                          <p:attrName>style.visibility</p:attrName>
                                        </p:attrNameLst>
                                      </p:cBhvr>
                                      <p:to>
                                        <p:strVal val="visible"/>
                                      </p:to>
                                    </p:set>
                                  </p:childTnLst>
                                </p:cTn>
                              </p:par>
                              <p:par>
                                <p:cTn id="248" presetID="1" presetClass="entr" presetSubtype="0" fill="hold" grpId="0" nodeType="withEffect">
                                  <p:stCondLst>
                                    <p:cond delay="0"/>
                                  </p:stCondLst>
                                  <p:childTnLst>
                                    <p:set>
                                      <p:cBhvr>
                                        <p:cTn id="249" dur="1" fill="hold">
                                          <p:stCondLst>
                                            <p:cond delay="0"/>
                                          </p:stCondLst>
                                        </p:cTn>
                                        <p:tgtEl>
                                          <p:spTgt spid="37"/>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nodeType="clickEffect">
                                  <p:stCondLst>
                                    <p:cond delay="0"/>
                                  </p:stCondLst>
                                  <p:childTnLst>
                                    <p:set>
                                      <p:cBhvr>
                                        <p:cTn id="253" dur="1" fill="hold">
                                          <p:stCondLst>
                                            <p:cond delay="0"/>
                                          </p:stCondLst>
                                        </p:cTn>
                                        <p:tgtEl>
                                          <p:spTgt spid="10"/>
                                        </p:tgtEl>
                                        <p:attrNameLst>
                                          <p:attrName>style.visibility</p:attrName>
                                        </p:attrNameLst>
                                      </p:cBhvr>
                                      <p:to>
                                        <p:strVal val="visible"/>
                                      </p:to>
                                    </p:set>
                                  </p:childTnLst>
                                </p:cTn>
                              </p:par>
                              <p:par>
                                <p:cTn id="254" presetID="10" presetClass="exit" presetSubtype="0" fill="hold" nodeType="withEffect">
                                  <p:stCondLst>
                                    <p:cond delay="0"/>
                                  </p:stCondLst>
                                  <p:childTnLst>
                                    <p:animEffect transition="out" filter="fade">
                                      <p:cBhvr>
                                        <p:cTn id="255" dur="500"/>
                                        <p:tgtEl>
                                          <p:spTgt spid="9"/>
                                        </p:tgtEl>
                                      </p:cBhvr>
                                    </p:animEffect>
                                    <p:set>
                                      <p:cBhvr>
                                        <p:cTn id="256" dur="1" fill="hold">
                                          <p:stCondLst>
                                            <p:cond delay="499"/>
                                          </p:stCondLst>
                                        </p:cTn>
                                        <p:tgtEl>
                                          <p:spTgt spid="9"/>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nodeType="clickEffect">
                                  <p:stCondLst>
                                    <p:cond delay="0"/>
                                  </p:stCondLst>
                                  <p:childTnLst>
                                    <p:set>
                                      <p:cBhvr>
                                        <p:cTn id="260" dur="1" fill="hold">
                                          <p:stCondLst>
                                            <p:cond delay="0"/>
                                          </p:stCondLst>
                                        </p:cTn>
                                        <p:tgtEl>
                                          <p:spTgt spid="39"/>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40"/>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2" presetClass="entr" presetSubtype="1" fill="hold" grpId="0" nodeType="clickEffect">
                                  <p:stCondLst>
                                    <p:cond delay="0"/>
                                  </p:stCondLst>
                                  <p:childTnLst>
                                    <p:set>
                                      <p:cBhvr>
                                        <p:cTn id="266" dur="1" fill="hold">
                                          <p:stCondLst>
                                            <p:cond delay="0"/>
                                          </p:stCondLst>
                                        </p:cTn>
                                        <p:tgtEl>
                                          <p:spTgt spid="36"/>
                                        </p:tgtEl>
                                        <p:attrNameLst>
                                          <p:attrName>style.visibility</p:attrName>
                                        </p:attrNameLst>
                                      </p:cBhvr>
                                      <p:to>
                                        <p:strVal val="visible"/>
                                      </p:to>
                                    </p:set>
                                    <p:anim calcmode="lin" valueType="num">
                                      <p:cBhvr additive="base">
                                        <p:cTn id="267" dur="500" fill="hold"/>
                                        <p:tgtEl>
                                          <p:spTgt spid="36"/>
                                        </p:tgtEl>
                                        <p:attrNameLst>
                                          <p:attrName>ppt_x</p:attrName>
                                        </p:attrNameLst>
                                      </p:cBhvr>
                                      <p:tavLst>
                                        <p:tav tm="0">
                                          <p:val>
                                            <p:strVal val="#ppt_x"/>
                                          </p:val>
                                        </p:tav>
                                        <p:tav tm="100000">
                                          <p:val>
                                            <p:strVal val="#ppt_x"/>
                                          </p:val>
                                        </p:tav>
                                      </p:tavLst>
                                    </p:anim>
                                    <p:anim calcmode="lin" valueType="num">
                                      <p:cBhvr additive="base">
                                        <p:cTn id="268"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nodeType="clickEffect">
                                  <p:stCondLst>
                                    <p:cond delay="0"/>
                                  </p:stCondLst>
                                  <p:childTnLst>
                                    <p:set>
                                      <p:cBhvr>
                                        <p:cTn id="272" dur="1" fill="hold">
                                          <p:stCondLst>
                                            <p:cond delay="0"/>
                                          </p:stCondLst>
                                        </p:cTn>
                                        <p:tgtEl>
                                          <p:spTgt spid="80"/>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7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81"/>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42"/>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nodeType="clickEffect">
                                  <p:stCondLst>
                                    <p:cond delay="0"/>
                                  </p:stCondLst>
                                  <p:childTnLst>
                                    <p:set>
                                      <p:cBhvr>
                                        <p:cTn id="282" dur="1" fill="hold">
                                          <p:stCondLst>
                                            <p:cond delay="0"/>
                                          </p:stCondLst>
                                        </p:cTn>
                                        <p:tgtEl>
                                          <p:spTgt spid="11"/>
                                        </p:tgtEl>
                                        <p:attrNameLst>
                                          <p:attrName>style.visibility</p:attrName>
                                        </p:attrNameLst>
                                      </p:cBhvr>
                                      <p:to>
                                        <p:strVal val="visible"/>
                                      </p:to>
                                    </p:set>
                                  </p:childTnLst>
                                </p:cTn>
                              </p:par>
                              <p:par>
                                <p:cTn id="283" presetID="10" presetClass="exit" presetSubtype="0" fill="hold" nodeType="withEffect">
                                  <p:stCondLst>
                                    <p:cond delay="0"/>
                                  </p:stCondLst>
                                  <p:childTnLst>
                                    <p:animEffect transition="out" filter="fade">
                                      <p:cBhvr>
                                        <p:cTn id="284" dur="500"/>
                                        <p:tgtEl>
                                          <p:spTgt spid="10"/>
                                        </p:tgtEl>
                                      </p:cBhvr>
                                    </p:animEffect>
                                    <p:set>
                                      <p:cBhvr>
                                        <p:cTn id="285" dur="1" fill="hold">
                                          <p:stCondLst>
                                            <p:cond delay="499"/>
                                          </p:stCondLst>
                                        </p:cTn>
                                        <p:tgtEl>
                                          <p:spTgt spid="10"/>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1" presetClass="entr" presetSubtype="0" fill="hold" grpId="0" nodeType="clickEffect">
                                  <p:stCondLst>
                                    <p:cond delay="0"/>
                                  </p:stCondLst>
                                  <p:childTnLst>
                                    <p:set>
                                      <p:cBhvr>
                                        <p:cTn id="289" dur="1" fill="hold">
                                          <p:stCondLst>
                                            <p:cond delay="0"/>
                                          </p:stCondLst>
                                        </p:cTn>
                                        <p:tgtEl>
                                          <p:spTgt spid="82"/>
                                        </p:tgtEl>
                                        <p:attrNameLst>
                                          <p:attrName>style.visibility</p:attrName>
                                        </p:attrNameLst>
                                      </p:cBhvr>
                                      <p:to>
                                        <p:strVal val="visible"/>
                                      </p:to>
                                    </p:set>
                                  </p:childTnLst>
                                </p:cTn>
                              </p:par>
                              <p:par>
                                <p:cTn id="290" presetID="1" presetClass="entr" presetSubtype="0" fill="hold" grpId="0" nodeType="withEffect">
                                  <p:stCondLst>
                                    <p:cond delay="0"/>
                                  </p:stCondLst>
                                  <p:childTnLst>
                                    <p:set>
                                      <p:cBhvr>
                                        <p:cTn id="291" dur="1" fill="hold">
                                          <p:stCondLst>
                                            <p:cond delay="0"/>
                                          </p:stCondLst>
                                        </p:cTn>
                                        <p:tgtEl>
                                          <p:spTgt spid="84"/>
                                        </p:tgtEl>
                                        <p:attrNameLst>
                                          <p:attrName>style.visibility</p:attrName>
                                        </p:attrNameLst>
                                      </p:cBhvr>
                                      <p:to>
                                        <p:strVal val="visible"/>
                                      </p:to>
                                    </p:set>
                                  </p:childTnLst>
                                </p:cTn>
                              </p:par>
                              <p:par>
                                <p:cTn id="292" presetID="1" presetClass="entr" presetSubtype="0" fill="hold" grpId="0" nodeType="withEffect">
                                  <p:stCondLst>
                                    <p:cond delay="0"/>
                                  </p:stCondLst>
                                  <p:childTnLst>
                                    <p:set>
                                      <p:cBhvr>
                                        <p:cTn id="293" dur="1" fill="hold">
                                          <p:stCondLst>
                                            <p:cond delay="0"/>
                                          </p:stCondLst>
                                        </p:cTn>
                                        <p:tgtEl>
                                          <p:spTgt spid="86"/>
                                        </p:tgtEl>
                                        <p:attrNameLst>
                                          <p:attrName>style.visibility</p:attrName>
                                        </p:attrNameLst>
                                      </p:cBhvr>
                                      <p:to>
                                        <p:strVal val="visible"/>
                                      </p:to>
                                    </p:set>
                                  </p:childTnLst>
                                </p:cTn>
                              </p:par>
                              <p:par>
                                <p:cTn id="294" presetID="1" presetClass="entr" presetSubtype="0" fill="hold" grpId="0" nodeType="withEffect">
                                  <p:stCondLst>
                                    <p:cond delay="0"/>
                                  </p:stCondLst>
                                  <p:childTnLst>
                                    <p:set>
                                      <p:cBhvr>
                                        <p:cTn id="295" dur="1" fill="hold">
                                          <p:stCondLst>
                                            <p:cond delay="0"/>
                                          </p:stCondLst>
                                        </p:cTn>
                                        <p:tgtEl>
                                          <p:spTgt spid="85"/>
                                        </p:tgtEl>
                                        <p:attrNameLst>
                                          <p:attrName>style.visibility</p:attrName>
                                        </p:attrNameLst>
                                      </p:cBhvr>
                                      <p:to>
                                        <p:strVal val="visible"/>
                                      </p:to>
                                    </p:set>
                                  </p:childTnLst>
                                </p:cTn>
                              </p:par>
                            </p:childTnLst>
                          </p:cTn>
                        </p:par>
                        <p:par>
                          <p:cTn id="296" fill="hold">
                            <p:stCondLst>
                              <p:cond delay="0"/>
                            </p:stCondLst>
                            <p:childTnLst>
                              <p:par>
                                <p:cTn id="297" presetID="1" presetClass="entr" presetSubtype="0" fill="hold" grpId="0" nodeType="afterEffect">
                                  <p:stCondLst>
                                    <p:cond delay="0"/>
                                  </p:stCondLst>
                                  <p:childTnLst>
                                    <p:set>
                                      <p:cBhvr>
                                        <p:cTn id="298" dur="1" fill="hold">
                                          <p:stCondLst>
                                            <p:cond delay="0"/>
                                          </p:stCondLst>
                                        </p:cTn>
                                        <p:tgtEl>
                                          <p:spTgt spid="83"/>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1" presetClass="entr" presetSubtype="0" fill="hold" nodeType="clickEffect">
                                  <p:stCondLst>
                                    <p:cond delay="0"/>
                                  </p:stCondLst>
                                  <p:childTnLst>
                                    <p:set>
                                      <p:cBhvr>
                                        <p:cTn id="302" dur="1" fill="hold">
                                          <p:stCondLst>
                                            <p:cond delay="0"/>
                                          </p:stCondLst>
                                        </p:cTn>
                                        <p:tgtEl>
                                          <p:spTgt spid="43"/>
                                        </p:tgtEl>
                                        <p:attrNameLst>
                                          <p:attrName>style.visibility</p:attrName>
                                        </p:attrNameLst>
                                      </p:cBhvr>
                                      <p:to>
                                        <p:strVal val="visible"/>
                                      </p:to>
                                    </p:set>
                                  </p:childTnLst>
                                </p:cTn>
                              </p:par>
                              <p:par>
                                <p:cTn id="303" presetID="1" presetClass="entr" presetSubtype="0" fill="hold" grpId="0" nodeType="withEffect">
                                  <p:stCondLst>
                                    <p:cond delay="0"/>
                                  </p:stCondLst>
                                  <p:childTnLst>
                                    <p:set>
                                      <p:cBhvr>
                                        <p:cTn id="304" dur="1" fill="hold">
                                          <p:stCondLst>
                                            <p:cond delay="0"/>
                                          </p:stCondLst>
                                        </p:cTn>
                                        <p:tgtEl>
                                          <p:spTgt spid="44"/>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presetID="2" presetClass="entr" presetSubtype="1" fill="hold" grpId="0" nodeType="clickEffect">
                                  <p:stCondLst>
                                    <p:cond delay="0"/>
                                  </p:stCondLst>
                                  <p:childTnLst>
                                    <p:set>
                                      <p:cBhvr>
                                        <p:cTn id="308" dur="1" fill="hold">
                                          <p:stCondLst>
                                            <p:cond delay="0"/>
                                          </p:stCondLst>
                                        </p:cTn>
                                        <p:tgtEl>
                                          <p:spTgt spid="41"/>
                                        </p:tgtEl>
                                        <p:attrNameLst>
                                          <p:attrName>style.visibility</p:attrName>
                                        </p:attrNameLst>
                                      </p:cBhvr>
                                      <p:to>
                                        <p:strVal val="visible"/>
                                      </p:to>
                                    </p:set>
                                    <p:anim calcmode="lin" valueType="num">
                                      <p:cBhvr additive="base">
                                        <p:cTn id="309" dur="500" fill="hold"/>
                                        <p:tgtEl>
                                          <p:spTgt spid="41"/>
                                        </p:tgtEl>
                                        <p:attrNameLst>
                                          <p:attrName>ppt_x</p:attrName>
                                        </p:attrNameLst>
                                      </p:cBhvr>
                                      <p:tavLst>
                                        <p:tav tm="0">
                                          <p:val>
                                            <p:strVal val="#ppt_x"/>
                                          </p:val>
                                        </p:tav>
                                        <p:tav tm="100000">
                                          <p:val>
                                            <p:strVal val="#ppt_x"/>
                                          </p:val>
                                        </p:tav>
                                      </p:tavLst>
                                    </p:anim>
                                    <p:anim calcmode="lin" valueType="num">
                                      <p:cBhvr additive="base">
                                        <p:cTn id="310" dur="500" fill="hold"/>
                                        <p:tgtEl>
                                          <p:spTgt spid="41"/>
                                        </p:tgtEl>
                                        <p:attrNameLst>
                                          <p:attrName>ppt_y</p:attrName>
                                        </p:attrNameLst>
                                      </p:cBhvr>
                                      <p:tavLst>
                                        <p:tav tm="0">
                                          <p:val>
                                            <p:strVal val="0-#ppt_h/2"/>
                                          </p:val>
                                        </p:tav>
                                        <p:tav tm="100000">
                                          <p:val>
                                            <p:strVal val="#ppt_y"/>
                                          </p:val>
                                        </p:tav>
                                      </p:tavLst>
                                    </p:anim>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nodeType="clickEffect">
                                  <p:stCondLst>
                                    <p:cond delay="0"/>
                                  </p:stCondLst>
                                  <p:childTnLst>
                                    <p:set>
                                      <p:cBhvr>
                                        <p:cTn id="314" dur="1" fill="hold">
                                          <p:stCondLst>
                                            <p:cond delay="0"/>
                                          </p:stCondLst>
                                        </p:cTn>
                                        <p:tgtEl>
                                          <p:spTgt spid="88"/>
                                        </p:tgtEl>
                                        <p:attrNameLst>
                                          <p:attrName>style.visibility</p:attrName>
                                        </p:attrNameLst>
                                      </p:cBhvr>
                                      <p:to>
                                        <p:strVal val="visible"/>
                                      </p:to>
                                    </p:set>
                                  </p:childTnLst>
                                </p:cTn>
                              </p:par>
                              <p:par>
                                <p:cTn id="315" presetID="1" presetClass="entr" presetSubtype="0" fill="hold" nodeType="withEffect">
                                  <p:stCondLst>
                                    <p:cond delay="0"/>
                                  </p:stCondLst>
                                  <p:childTnLst>
                                    <p:set>
                                      <p:cBhvr>
                                        <p:cTn id="316" dur="1" fill="hold">
                                          <p:stCondLst>
                                            <p:cond delay="0"/>
                                          </p:stCondLst>
                                        </p:cTn>
                                        <p:tgtEl>
                                          <p:spTgt spid="89"/>
                                        </p:tgtEl>
                                        <p:attrNameLst>
                                          <p:attrName>style.visibility</p:attrName>
                                        </p:attrNameLst>
                                      </p:cBhvr>
                                      <p:to>
                                        <p:strVal val="visible"/>
                                      </p:to>
                                    </p:set>
                                  </p:childTnLst>
                                </p:cTn>
                              </p:par>
                              <p:par>
                                <p:cTn id="317" presetID="1" presetClass="entr" presetSubtype="0" fill="hold" nodeType="withEffect">
                                  <p:stCondLst>
                                    <p:cond delay="0"/>
                                  </p:stCondLst>
                                  <p:childTnLst>
                                    <p:set>
                                      <p:cBhvr>
                                        <p:cTn id="318" dur="1" fill="hold">
                                          <p:stCondLst>
                                            <p:cond delay="0"/>
                                          </p:stCondLst>
                                        </p:cTn>
                                        <p:tgtEl>
                                          <p:spTgt spid="87"/>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nodeType="clickEffect">
                                  <p:stCondLst>
                                    <p:cond delay="0"/>
                                  </p:stCondLst>
                                  <p:childTnLst>
                                    <p:set>
                                      <p:cBhvr>
                                        <p:cTn id="322" dur="1" fill="hold">
                                          <p:stCondLst>
                                            <p:cond delay="0"/>
                                          </p:stCondLst>
                                        </p:cTn>
                                        <p:tgtEl>
                                          <p:spTgt spid="12"/>
                                        </p:tgtEl>
                                        <p:attrNameLst>
                                          <p:attrName>style.visibility</p:attrName>
                                        </p:attrNameLst>
                                      </p:cBhvr>
                                      <p:to>
                                        <p:strVal val="visible"/>
                                      </p:to>
                                    </p:set>
                                  </p:childTnLst>
                                </p:cTn>
                              </p:par>
                              <p:par>
                                <p:cTn id="323" presetID="10" presetClass="exit" presetSubtype="0" fill="hold" nodeType="withEffect">
                                  <p:stCondLst>
                                    <p:cond delay="0"/>
                                  </p:stCondLst>
                                  <p:childTnLst>
                                    <p:animEffect transition="out" filter="fade">
                                      <p:cBhvr>
                                        <p:cTn id="324" dur="500"/>
                                        <p:tgtEl>
                                          <p:spTgt spid="11"/>
                                        </p:tgtEl>
                                      </p:cBhvr>
                                    </p:animEffect>
                                    <p:set>
                                      <p:cBhvr>
                                        <p:cTn id="325" dur="1" fill="hold">
                                          <p:stCondLst>
                                            <p:cond delay="499"/>
                                          </p:stCondLst>
                                        </p:cTn>
                                        <p:tgtEl>
                                          <p:spTgt spid="11"/>
                                        </p:tgtEl>
                                        <p:attrNameLst>
                                          <p:attrName>style.visibility</p:attrName>
                                        </p:attrNameLst>
                                      </p:cBhvr>
                                      <p:to>
                                        <p:strVal val="hidden"/>
                                      </p:to>
                                    </p:set>
                                  </p:childTnLst>
                                </p:cTn>
                              </p:par>
                            </p:childTnLst>
                          </p:cTn>
                        </p:par>
                      </p:childTnLst>
                    </p:cTn>
                  </p:par>
                  <p:par>
                    <p:cTn id="326" fill="hold">
                      <p:stCondLst>
                        <p:cond delay="indefinite"/>
                      </p:stCondLst>
                      <p:childTnLst>
                        <p:par>
                          <p:cTn id="327" fill="hold">
                            <p:stCondLst>
                              <p:cond delay="0"/>
                            </p:stCondLst>
                            <p:childTnLst>
                              <p:par>
                                <p:cTn id="328" presetID="1" presetClass="entr" presetSubtype="0" fill="hold" grpId="0" nodeType="clickEffect">
                                  <p:stCondLst>
                                    <p:cond delay="0"/>
                                  </p:stCondLst>
                                  <p:childTnLst>
                                    <p:set>
                                      <p:cBhvr>
                                        <p:cTn id="329" dur="1" fill="hold">
                                          <p:stCondLst>
                                            <p:cond delay="0"/>
                                          </p:stCondLst>
                                        </p:cTn>
                                        <p:tgtEl>
                                          <p:spTgt spid="96"/>
                                        </p:tgtEl>
                                        <p:attrNameLst>
                                          <p:attrName>style.visibility</p:attrName>
                                        </p:attrNameLst>
                                      </p:cBhvr>
                                      <p:to>
                                        <p:strVal val="visible"/>
                                      </p:to>
                                    </p:set>
                                  </p:childTnLst>
                                </p:cTn>
                              </p:par>
                              <p:par>
                                <p:cTn id="330" presetID="1" presetClass="entr" presetSubtype="0" fill="hold" grpId="0" nodeType="withEffect">
                                  <p:stCondLst>
                                    <p:cond delay="0"/>
                                  </p:stCondLst>
                                  <p:childTnLst>
                                    <p:set>
                                      <p:cBhvr>
                                        <p:cTn id="331" dur="1" fill="hold">
                                          <p:stCondLst>
                                            <p:cond delay="0"/>
                                          </p:stCondLst>
                                        </p:cTn>
                                        <p:tgtEl>
                                          <p:spTgt spid="93"/>
                                        </p:tgtEl>
                                        <p:attrNameLst>
                                          <p:attrName>style.visibility</p:attrName>
                                        </p:attrNameLst>
                                      </p:cBhvr>
                                      <p:to>
                                        <p:strVal val="visible"/>
                                      </p:to>
                                    </p:set>
                                  </p:childTnLst>
                                </p:cTn>
                              </p:par>
                              <p:par>
                                <p:cTn id="332" presetID="1" presetClass="entr" presetSubtype="0" fill="hold" grpId="0" nodeType="withEffect">
                                  <p:stCondLst>
                                    <p:cond delay="0"/>
                                  </p:stCondLst>
                                  <p:childTnLst>
                                    <p:set>
                                      <p:cBhvr>
                                        <p:cTn id="333" dur="1" fill="hold">
                                          <p:stCondLst>
                                            <p:cond delay="0"/>
                                          </p:stCondLst>
                                        </p:cTn>
                                        <p:tgtEl>
                                          <p:spTgt spid="94"/>
                                        </p:tgtEl>
                                        <p:attrNameLst>
                                          <p:attrName>style.visibility</p:attrName>
                                        </p:attrNameLst>
                                      </p:cBhvr>
                                      <p:to>
                                        <p:strVal val="visible"/>
                                      </p:to>
                                    </p:set>
                                  </p:childTnLst>
                                </p:cTn>
                              </p:par>
                              <p:par>
                                <p:cTn id="334" presetID="1" presetClass="entr" presetSubtype="0" fill="hold" grpId="0" nodeType="withEffect">
                                  <p:stCondLst>
                                    <p:cond delay="0"/>
                                  </p:stCondLst>
                                  <p:childTnLst>
                                    <p:set>
                                      <p:cBhvr>
                                        <p:cTn id="335" dur="1" fill="hold">
                                          <p:stCondLst>
                                            <p:cond delay="0"/>
                                          </p:stCondLst>
                                        </p:cTn>
                                        <p:tgtEl>
                                          <p:spTgt spid="97"/>
                                        </p:tgtEl>
                                        <p:attrNameLst>
                                          <p:attrName>style.visibility</p:attrName>
                                        </p:attrNameLst>
                                      </p:cBhvr>
                                      <p:to>
                                        <p:strVal val="visible"/>
                                      </p:to>
                                    </p:set>
                                  </p:childTnLst>
                                </p:cTn>
                              </p:par>
                              <p:par>
                                <p:cTn id="336" presetID="1" presetClass="entr" presetSubtype="0" fill="hold" grpId="0" nodeType="withEffect">
                                  <p:stCondLst>
                                    <p:cond delay="0"/>
                                  </p:stCondLst>
                                  <p:childTnLst>
                                    <p:set>
                                      <p:cBhvr>
                                        <p:cTn id="337" dur="1" fill="hold">
                                          <p:stCondLst>
                                            <p:cond delay="0"/>
                                          </p:stCondLst>
                                        </p:cTn>
                                        <p:tgtEl>
                                          <p:spTgt spid="95"/>
                                        </p:tgtEl>
                                        <p:attrNameLst>
                                          <p:attrName>style.visibility</p:attrName>
                                        </p:attrNameLst>
                                      </p:cBhvr>
                                      <p:to>
                                        <p:strVal val="visible"/>
                                      </p:to>
                                    </p:set>
                                  </p:childTnLst>
                                </p:cTn>
                              </p:par>
                            </p:childTnLst>
                          </p:cTn>
                        </p:par>
                      </p:childTnLst>
                    </p:cTn>
                  </p:par>
                  <p:par>
                    <p:cTn id="338" fill="hold">
                      <p:stCondLst>
                        <p:cond delay="indefinite"/>
                      </p:stCondLst>
                      <p:childTnLst>
                        <p:par>
                          <p:cTn id="339" fill="hold">
                            <p:stCondLst>
                              <p:cond delay="0"/>
                            </p:stCondLst>
                            <p:childTnLst>
                              <p:par>
                                <p:cTn id="340" presetID="1" presetClass="entr" presetSubtype="0" fill="hold" nodeType="clickEffect">
                                  <p:stCondLst>
                                    <p:cond delay="0"/>
                                  </p:stCondLst>
                                  <p:childTnLst>
                                    <p:set>
                                      <p:cBhvr>
                                        <p:cTn id="341" dur="1" fill="hold">
                                          <p:stCondLst>
                                            <p:cond delay="0"/>
                                          </p:stCondLst>
                                        </p:cTn>
                                        <p:tgtEl>
                                          <p:spTgt spid="46"/>
                                        </p:tgtEl>
                                        <p:attrNameLst>
                                          <p:attrName>style.visibility</p:attrName>
                                        </p:attrNameLst>
                                      </p:cBhvr>
                                      <p:to>
                                        <p:strVal val="visible"/>
                                      </p:to>
                                    </p:set>
                                  </p:childTnLst>
                                </p:cTn>
                              </p:par>
                              <p:par>
                                <p:cTn id="342" presetID="1" presetClass="entr" presetSubtype="0" fill="hold" grpId="0" nodeType="withEffect">
                                  <p:stCondLst>
                                    <p:cond delay="0"/>
                                  </p:stCondLst>
                                  <p:childTnLst>
                                    <p:set>
                                      <p:cBhvr>
                                        <p:cTn id="343" dur="1" fill="hold">
                                          <p:stCondLst>
                                            <p:cond delay="0"/>
                                          </p:stCondLst>
                                        </p:cTn>
                                        <p:tgtEl>
                                          <p:spTgt spid="47"/>
                                        </p:tgtEl>
                                        <p:attrNameLst>
                                          <p:attrName>style.visibility</p:attrName>
                                        </p:attrNameLst>
                                      </p:cBhvr>
                                      <p:to>
                                        <p:strVal val="visible"/>
                                      </p:to>
                                    </p:set>
                                  </p:childTnLst>
                                </p:cTn>
                              </p:par>
                            </p:childTnLst>
                          </p:cTn>
                        </p:par>
                      </p:childTnLst>
                    </p:cTn>
                  </p:par>
                  <p:par>
                    <p:cTn id="344" fill="hold">
                      <p:stCondLst>
                        <p:cond delay="indefinite"/>
                      </p:stCondLst>
                      <p:childTnLst>
                        <p:par>
                          <p:cTn id="345" fill="hold">
                            <p:stCondLst>
                              <p:cond delay="0"/>
                            </p:stCondLst>
                            <p:childTnLst>
                              <p:par>
                                <p:cTn id="346" presetID="2" presetClass="entr" presetSubtype="1" fill="hold" grpId="0" nodeType="clickEffect">
                                  <p:stCondLst>
                                    <p:cond delay="0"/>
                                  </p:stCondLst>
                                  <p:childTnLst>
                                    <p:set>
                                      <p:cBhvr>
                                        <p:cTn id="347" dur="1" fill="hold">
                                          <p:stCondLst>
                                            <p:cond delay="0"/>
                                          </p:stCondLst>
                                        </p:cTn>
                                        <p:tgtEl>
                                          <p:spTgt spid="45"/>
                                        </p:tgtEl>
                                        <p:attrNameLst>
                                          <p:attrName>style.visibility</p:attrName>
                                        </p:attrNameLst>
                                      </p:cBhvr>
                                      <p:to>
                                        <p:strVal val="visible"/>
                                      </p:to>
                                    </p:set>
                                    <p:anim calcmode="lin" valueType="num">
                                      <p:cBhvr additive="base">
                                        <p:cTn id="348" dur="500" fill="hold"/>
                                        <p:tgtEl>
                                          <p:spTgt spid="45"/>
                                        </p:tgtEl>
                                        <p:attrNameLst>
                                          <p:attrName>ppt_x</p:attrName>
                                        </p:attrNameLst>
                                      </p:cBhvr>
                                      <p:tavLst>
                                        <p:tav tm="0">
                                          <p:val>
                                            <p:strVal val="#ppt_x"/>
                                          </p:val>
                                        </p:tav>
                                        <p:tav tm="100000">
                                          <p:val>
                                            <p:strVal val="#ppt_x"/>
                                          </p:val>
                                        </p:tav>
                                      </p:tavLst>
                                    </p:anim>
                                    <p:anim calcmode="lin" valueType="num">
                                      <p:cBhvr additive="base">
                                        <p:cTn id="349" dur="500" fill="hold"/>
                                        <p:tgtEl>
                                          <p:spTgt spid="45"/>
                                        </p:tgtEl>
                                        <p:attrNameLst>
                                          <p:attrName>ppt_y</p:attrName>
                                        </p:attrNameLst>
                                      </p:cBhvr>
                                      <p:tavLst>
                                        <p:tav tm="0">
                                          <p:val>
                                            <p:strVal val="0-#ppt_h/2"/>
                                          </p:val>
                                        </p:tav>
                                        <p:tav tm="100000">
                                          <p:val>
                                            <p:strVal val="#ppt_y"/>
                                          </p:val>
                                        </p:tav>
                                      </p:tavLst>
                                    </p:anim>
                                  </p:childTnLst>
                                </p:cTn>
                              </p:par>
                            </p:childTnLst>
                          </p:cTn>
                        </p:par>
                      </p:childTnLst>
                    </p:cTn>
                  </p:par>
                  <p:par>
                    <p:cTn id="350" fill="hold">
                      <p:stCondLst>
                        <p:cond delay="indefinite"/>
                      </p:stCondLst>
                      <p:childTnLst>
                        <p:par>
                          <p:cTn id="351" fill="hold">
                            <p:stCondLst>
                              <p:cond delay="0"/>
                            </p:stCondLst>
                            <p:childTnLst>
                              <p:par>
                                <p:cTn id="352" presetID="1" presetClass="entr" presetSubtype="0" fill="hold" nodeType="clickEffect">
                                  <p:stCondLst>
                                    <p:cond delay="0"/>
                                  </p:stCondLst>
                                  <p:childTnLst>
                                    <p:set>
                                      <p:cBhvr>
                                        <p:cTn id="353" dur="1" fill="hold">
                                          <p:stCondLst>
                                            <p:cond delay="0"/>
                                          </p:stCondLst>
                                        </p:cTn>
                                        <p:tgtEl>
                                          <p:spTgt spid="91"/>
                                        </p:tgtEl>
                                        <p:attrNameLst>
                                          <p:attrName>style.visibility</p:attrName>
                                        </p:attrNameLst>
                                      </p:cBhvr>
                                      <p:to>
                                        <p:strVal val="visible"/>
                                      </p:to>
                                    </p:set>
                                  </p:childTnLst>
                                </p:cTn>
                              </p:par>
                              <p:par>
                                <p:cTn id="354" presetID="1" presetClass="entr" presetSubtype="0" fill="hold" nodeType="withEffect">
                                  <p:stCondLst>
                                    <p:cond delay="0"/>
                                  </p:stCondLst>
                                  <p:childTnLst>
                                    <p:set>
                                      <p:cBhvr>
                                        <p:cTn id="355" dur="1" fill="hold">
                                          <p:stCondLst>
                                            <p:cond delay="0"/>
                                          </p:stCondLst>
                                        </p:cTn>
                                        <p:tgtEl>
                                          <p:spTgt spid="92"/>
                                        </p:tgtEl>
                                        <p:attrNameLst>
                                          <p:attrName>style.visibility</p:attrName>
                                        </p:attrNameLst>
                                      </p:cBhvr>
                                      <p:to>
                                        <p:strVal val="visible"/>
                                      </p:to>
                                    </p:set>
                                  </p:childTnLst>
                                </p:cTn>
                              </p:par>
                              <p:par>
                                <p:cTn id="356" presetID="1" presetClass="entr" presetSubtype="0" fill="hold" nodeType="withEffect">
                                  <p:stCondLst>
                                    <p:cond delay="0"/>
                                  </p:stCondLst>
                                  <p:childTnLst>
                                    <p:set>
                                      <p:cBhvr>
                                        <p:cTn id="357" dur="1" fill="hold">
                                          <p:stCondLst>
                                            <p:cond delay="0"/>
                                          </p:stCondLst>
                                        </p:cTn>
                                        <p:tgtEl>
                                          <p:spTgt spid="90"/>
                                        </p:tgtEl>
                                        <p:attrNameLst>
                                          <p:attrName>style.visibility</p:attrName>
                                        </p:attrNameLst>
                                      </p:cBhvr>
                                      <p:to>
                                        <p:strVal val="visible"/>
                                      </p:to>
                                    </p:set>
                                  </p:childTnLst>
                                </p:cTn>
                              </p:par>
                            </p:childTnLst>
                          </p:cTn>
                        </p:par>
                      </p:childTnLst>
                    </p:cTn>
                  </p:par>
                  <p:par>
                    <p:cTn id="358" fill="hold">
                      <p:stCondLst>
                        <p:cond delay="indefinite"/>
                      </p:stCondLst>
                      <p:childTnLst>
                        <p:par>
                          <p:cTn id="359" fill="hold">
                            <p:stCondLst>
                              <p:cond delay="0"/>
                            </p:stCondLst>
                            <p:childTnLst>
                              <p:par>
                                <p:cTn id="360" presetID="1" presetClass="entr" presetSubtype="0" fill="hold" grpId="0" nodeType="clickEffect">
                                  <p:stCondLst>
                                    <p:cond delay="0"/>
                                  </p:stCondLst>
                                  <p:childTnLst>
                                    <p:set>
                                      <p:cBhvr>
                                        <p:cTn id="361" dur="1" fill="hold">
                                          <p:stCondLst>
                                            <p:cond delay="0"/>
                                          </p:stCondLst>
                                        </p:cTn>
                                        <p:tgtEl>
                                          <p:spTgt spid="48"/>
                                        </p:tgtEl>
                                        <p:attrNameLst>
                                          <p:attrName>style.visibility</p:attrName>
                                        </p:attrNameLst>
                                      </p:cBhvr>
                                      <p:to>
                                        <p:strVal val="visible"/>
                                      </p:to>
                                    </p:set>
                                  </p:childTnLst>
                                </p:cTn>
                              </p:par>
                            </p:childTnLst>
                          </p:cTn>
                        </p:par>
                        <p:par>
                          <p:cTn id="362" fill="hold">
                            <p:stCondLst>
                              <p:cond delay="0"/>
                            </p:stCondLst>
                            <p:childTnLst>
                              <p:par>
                                <p:cTn id="363" presetID="1" presetClass="entr" presetSubtype="0" fill="hold" grpId="0" nodeType="afterEffect">
                                  <p:stCondLst>
                                    <p:cond delay="0"/>
                                  </p:stCondLst>
                                  <p:childTnLst>
                                    <p:set>
                                      <p:cBhvr>
                                        <p:cTn id="364" dur="1" fill="hold">
                                          <p:stCondLst>
                                            <p:cond delay="0"/>
                                          </p:stCondLst>
                                        </p:cTn>
                                        <p:tgtEl>
                                          <p:spTgt spid="99"/>
                                        </p:tgtEl>
                                        <p:attrNameLst>
                                          <p:attrName>style.visibility</p:attrName>
                                        </p:attrNameLst>
                                      </p:cBhvr>
                                      <p:to>
                                        <p:strVal val="visible"/>
                                      </p:to>
                                    </p:set>
                                  </p:childTnLst>
                                </p:cTn>
                              </p:par>
                              <p:par>
                                <p:cTn id="365" presetID="1" presetClass="entr" presetSubtype="0" fill="hold" grpId="0" nodeType="withEffect">
                                  <p:stCondLst>
                                    <p:cond delay="0"/>
                                  </p:stCondLst>
                                  <p:childTnLst>
                                    <p:set>
                                      <p:cBhvr>
                                        <p:cTn id="366" dur="1" fill="hold">
                                          <p:stCondLst>
                                            <p:cond delay="0"/>
                                          </p:stCondLst>
                                        </p:cTn>
                                        <p:tgtEl>
                                          <p:spTgt spid="100"/>
                                        </p:tgtEl>
                                        <p:attrNameLst>
                                          <p:attrName>style.visibility</p:attrName>
                                        </p:attrNameLst>
                                      </p:cBhvr>
                                      <p:to>
                                        <p:strVal val="visible"/>
                                      </p:to>
                                    </p:set>
                                  </p:childTnLst>
                                </p:cTn>
                              </p:par>
                            </p:childTnLst>
                          </p:cTn>
                        </p:par>
                        <p:par>
                          <p:cTn id="367" fill="hold">
                            <p:stCondLst>
                              <p:cond delay="0"/>
                            </p:stCondLst>
                            <p:childTnLst>
                              <p:par>
                                <p:cTn id="368" presetID="27" presetClass="emph" presetSubtype="0" fill="remove" grpId="1" nodeType="afterEffect">
                                  <p:stCondLst>
                                    <p:cond delay="0"/>
                                  </p:stCondLst>
                                  <p:childTnLst>
                                    <p:animClr clrSpc="rgb" dir="cw">
                                      <p:cBhvr override="childStyle">
                                        <p:cTn id="369" dur="1000" autoRev="1" fill="remove"/>
                                        <p:tgtEl>
                                          <p:spTgt spid="100"/>
                                        </p:tgtEl>
                                        <p:attrNameLst>
                                          <p:attrName>style.color</p:attrName>
                                        </p:attrNameLst>
                                      </p:cBhvr>
                                      <p:to>
                                        <a:schemeClr val="bg1"/>
                                      </p:to>
                                    </p:animClr>
                                    <p:animClr clrSpc="rgb" dir="cw">
                                      <p:cBhvr>
                                        <p:cTn id="370" dur="1000" autoRev="1" fill="remove"/>
                                        <p:tgtEl>
                                          <p:spTgt spid="100"/>
                                        </p:tgtEl>
                                        <p:attrNameLst>
                                          <p:attrName>fillcolor</p:attrName>
                                        </p:attrNameLst>
                                      </p:cBhvr>
                                      <p:to>
                                        <a:schemeClr val="bg1"/>
                                      </p:to>
                                    </p:animClr>
                                    <p:set>
                                      <p:cBhvr>
                                        <p:cTn id="371" dur="1000" autoRev="1" fill="remove"/>
                                        <p:tgtEl>
                                          <p:spTgt spid="100"/>
                                        </p:tgtEl>
                                        <p:attrNameLst>
                                          <p:attrName>fill.type</p:attrName>
                                        </p:attrNameLst>
                                      </p:cBhvr>
                                      <p:to>
                                        <p:strVal val="solid"/>
                                      </p:to>
                                    </p:set>
                                    <p:set>
                                      <p:cBhvr>
                                        <p:cTn id="372" dur="1000" autoRev="1" fill="remove"/>
                                        <p:tgtEl>
                                          <p:spTgt spid="10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P spid="13" grpId="0" animBg="1"/>
      <p:bldP spid="15" grpId="0"/>
      <p:bldP spid="16" grpId="0" animBg="1"/>
      <p:bldP spid="17" grpId="0" animBg="1"/>
      <p:bldP spid="19" grpId="0"/>
      <p:bldP spid="20" grpId="0" animBg="1"/>
      <p:bldP spid="22" grpId="0" animBg="1"/>
      <p:bldP spid="24" grpId="0"/>
      <p:bldP spid="25" grpId="0" animBg="1"/>
      <p:bldP spid="26" grpId="0" animBg="1"/>
      <p:bldP spid="28" grpId="0"/>
      <p:bldP spid="31" grpId="0"/>
      <p:bldP spid="32" grpId="0" animBg="1"/>
      <p:bldP spid="35" grpId="0"/>
      <p:bldP spid="36" grpId="0" animBg="1"/>
      <p:bldP spid="37" grpId="0" animBg="1"/>
      <p:bldP spid="38" grpId="0" animBg="1"/>
      <p:bldP spid="40" grpId="0"/>
      <p:bldP spid="41" grpId="0" animBg="1"/>
      <p:bldP spid="42" grpId="0" animBg="1"/>
      <p:bldP spid="44" grpId="0"/>
      <p:bldP spid="45" grpId="0" animBg="1"/>
      <p:bldP spid="47" grpId="0"/>
      <p:bldP spid="48" grpId="0"/>
      <p:bldP spid="58" grpId="0"/>
      <p:bldP spid="59" grpId="0"/>
      <p:bldP spid="60" grpId="0"/>
      <p:bldP spid="64" grpId="0"/>
      <p:bldP spid="68" grpId="0"/>
      <p:bldP spid="69" grpId="0"/>
      <p:bldP spid="70" grpId="0"/>
      <p:bldP spid="71" grpId="0"/>
      <p:bldP spid="72" grpId="0"/>
      <p:bldP spid="82" grpId="0"/>
      <p:bldP spid="83" grpId="0"/>
      <p:bldP spid="84" grpId="0"/>
      <p:bldP spid="85" grpId="0"/>
      <p:bldP spid="86" grpId="0"/>
      <p:bldP spid="93" grpId="0"/>
      <p:bldP spid="94" grpId="0"/>
      <p:bldP spid="95" grpId="0"/>
      <p:bldP spid="96" grpId="0"/>
      <p:bldP spid="97" grpId="0"/>
      <p:bldP spid="98" grpId="0"/>
      <p:bldP spid="99" grpId="0" animBg="1"/>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animBg="1"/>
      <p:bldP spid="118" grpId="0" animBg="1"/>
      <p:bldP spid="119"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 name="TextBox 99"/>
          <p:cNvSpPr txBox="1"/>
          <p:nvPr/>
        </p:nvSpPr>
        <p:spPr>
          <a:xfrm>
            <a:off x="9898877" y="3967064"/>
            <a:ext cx="910827" cy="1200329"/>
          </a:xfrm>
          <a:prstGeom prst="rect">
            <a:avLst/>
          </a:prstGeom>
          <a:noFill/>
        </p:spPr>
        <p:txBody>
          <a:bodyPr wrap="none" rtlCol="0">
            <a:spAutoFit/>
          </a:bodyPr>
          <a:lstStyle/>
          <a:p>
            <a:r>
              <a:rPr lang="en-US" sz="7200" dirty="0">
                <a:solidFill>
                  <a:srgbClr val="00B050"/>
                </a:solidFill>
                <a:sym typeface="Wingdings" panose="05000000000000000000" pitchFamily="2" charset="2"/>
              </a:rPr>
              <a:t></a:t>
            </a:r>
            <a:endParaRPr lang="en-US" sz="7200" dirty="0">
              <a:solidFill>
                <a:srgbClr val="00B050"/>
              </a:solidFill>
            </a:endParaRPr>
          </a:p>
        </p:txBody>
      </p:sp>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Evaluation of Postfix Expression</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r>
              <a:rPr lang="en-US" b="1" dirty="0"/>
              <a:t>Example:  5 6 2 / + 1 3 * -</a:t>
            </a:r>
          </a:p>
          <a:p>
            <a:pPr marL="0" indent="0">
              <a:buNone/>
            </a:pPr>
            <a:endParaRPr lang="en-US" b="1" dirty="0">
              <a:solidFill>
                <a:schemeClr val="accent6"/>
              </a:solidFill>
            </a:endParaRPr>
          </a:p>
        </p:txBody>
      </p:sp>
      <p:cxnSp>
        <p:nvCxnSpPr>
          <p:cNvPr id="4" name="Straight Arrow Connector 3"/>
          <p:cNvCxnSpPr>
            <a:cxnSpLocks/>
          </p:cNvCxnSpPr>
          <p:nvPr/>
        </p:nvCxnSpPr>
        <p:spPr>
          <a:xfrm rot="5400000" flipH="1" flipV="1">
            <a:off x="1357359" y="140519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cxnSpLocks/>
          </p:cNvCxnSpPr>
          <p:nvPr/>
        </p:nvCxnSpPr>
        <p:spPr>
          <a:xfrm rot="5400000" flipH="1" flipV="1">
            <a:off x="1592029" y="140519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cxnSpLocks/>
          </p:cNvCxnSpPr>
          <p:nvPr/>
        </p:nvCxnSpPr>
        <p:spPr>
          <a:xfrm rot="5400000" flipH="1" flipV="1">
            <a:off x="1811664" y="140519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rot="5400000" flipH="1" flipV="1">
            <a:off x="2004405" y="140519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rot="5400000" flipH="1" flipV="1">
            <a:off x="2222455" y="140519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rot="5400000" flipH="1" flipV="1">
            <a:off x="2460021" y="140519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rot="5400000" flipH="1" flipV="1">
            <a:off x="2668449" y="140519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rot="5400000" flipH="1" flipV="1">
            <a:off x="2876877" y="140519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rot="5400000" flipH="1" flipV="1">
            <a:off x="3075688" y="1405198"/>
            <a:ext cx="304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66800" y="3581401"/>
            <a:ext cx="6096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4" name="Straight Arrow Connector 13"/>
          <p:cNvCxnSpPr/>
          <p:nvPr/>
        </p:nvCxnSpPr>
        <p:spPr>
          <a:xfrm>
            <a:off x="609600" y="3886201"/>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200" y="3733801"/>
            <a:ext cx="520014" cy="369332"/>
          </a:xfrm>
          <a:prstGeom prst="rect">
            <a:avLst/>
          </a:prstGeom>
          <a:noFill/>
        </p:spPr>
        <p:txBody>
          <a:bodyPr wrap="none" rtlCol="0">
            <a:spAutoFit/>
          </a:bodyPr>
          <a:lstStyle/>
          <a:p>
            <a:r>
              <a:rPr lang="en-US" dirty="0"/>
              <a:t>Top</a:t>
            </a:r>
          </a:p>
        </p:txBody>
      </p:sp>
      <p:sp>
        <p:nvSpPr>
          <p:cNvPr id="16" name="Rectangle 15"/>
          <p:cNvSpPr/>
          <p:nvPr/>
        </p:nvSpPr>
        <p:spPr>
          <a:xfrm>
            <a:off x="2810893" y="3048001"/>
            <a:ext cx="609600" cy="533400"/>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7" name="Rectangle 16"/>
          <p:cNvSpPr/>
          <p:nvPr/>
        </p:nvSpPr>
        <p:spPr>
          <a:xfrm>
            <a:off x="2810893" y="3581401"/>
            <a:ext cx="6096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8" name="Straight Arrow Connector 17"/>
          <p:cNvCxnSpPr/>
          <p:nvPr/>
        </p:nvCxnSpPr>
        <p:spPr>
          <a:xfrm>
            <a:off x="2353693" y="3352801"/>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20293" y="3200401"/>
            <a:ext cx="520014" cy="369332"/>
          </a:xfrm>
          <a:prstGeom prst="rect">
            <a:avLst/>
          </a:prstGeom>
          <a:noFill/>
        </p:spPr>
        <p:txBody>
          <a:bodyPr wrap="none" rtlCol="0">
            <a:spAutoFit/>
          </a:bodyPr>
          <a:lstStyle/>
          <a:p>
            <a:r>
              <a:rPr lang="en-US" dirty="0"/>
              <a:t>Top</a:t>
            </a:r>
          </a:p>
        </p:txBody>
      </p:sp>
      <p:sp>
        <p:nvSpPr>
          <p:cNvPr id="20" name="Rectangle 19"/>
          <p:cNvSpPr/>
          <p:nvPr/>
        </p:nvSpPr>
        <p:spPr>
          <a:xfrm>
            <a:off x="4792093" y="2514601"/>
            <a:ext cx="609600" cy="5334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1" name="Rectangle 20"/>
          <p:cNvSpPr/>
          <p:nvPr/>
        </p:nvSpPr>
        <p:spPr>
          <a:xfrm>
            <a:off x="4792093" y="3048001"/>
            <a:ext cx="609600" cy="533400"/>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22" name="Rectangle 21"/>
          <p:cNvSpPr/>
          <p:nvPr/>
        </p:nvSpPr>
        <p:spPr>
          <a:xfrm>
            <a:off x="4792093" y="3581401"/>
            <a:ext cx="6096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23" name="Straight Arrow Connector 22"/>
          <p:cNvCxnSpPr/>
          <p:nvPr/>
        </p:nvCxnSpPr>
        <p:spPr>
          <a:xfrm>
            <a:off x="4411093" y="2819401"/>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877693" y="2667001"/>
            <a:ext cx="520014" cy="369332"/>
          </a:xfrm>
          <a:prstGeom prst="rect">
            <a:avLst/>
          </a:prstGeom>
          <a:noFill/>
        </p:spPr>
        <p:txBody>
          <a:bodyPr wrap="none" rtlCol="0">
            <a:spAutoFit/>
          </a:bodyPr>
          <a:lstStyle/>
          <a:p>
            <a:r>
              <a:rPr lang="en-US" dirty="0"/>
              <a:t>Top</a:t>
            </a:r>
          </a:p>
        </p:txBody>
      </p:sp>
      <p:sp>
        <p:nvSpPr>
          <p:cNvPr id="25" name="Rectangle 24"/>
          <p:cNvSpPr/>
          <p:nvPr/>
        </p:nvSpPr>
        <p:spPr>
          <a:xfrm>
            <a:off x="7109467" y="2971801"/>
            <a:ext cx="609600" cy="533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6" name="Rectangle 25"/>
          <p:cNvSpPr/>
          <p:nvPr/>
        </p:nvSpPr>
        <p:spPr>
          <a:xfrm>
            <a:off x="7109467" y="3505201"/>
            <a:ext cx="6096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27" name="Straight Arrow Connector 26"/>
          <p:cNvCxnSpPr/>
          <p:nvPr/>
        </p:nvCxnSpPr>
        <p:spPr>
          <a:xfrm>
            <a:off x="6728467" y="3276601"/>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95067" y="3124201"/>
            <a:ext cx="520014" cy="369332"/>
          </a:xfrm>
          <a:prstGeom prst="rect">
            <a:avLst/>
          </a:prstGeom>
          <a:noFill/>
        </p:spPr>
        <p:txBody>
          <a:bodyPr wrap="none" rtlCol="0">
            <a:spAutoFit/>
          </a:bodyPr>
          <a:lstStyle/>
          <a:p>
            <a:r>
              <a:rPr lang="en-US" dirty="0"/>
              <a:t>Top</a:t>
            </a:r>
          </a:p>
        </p:txBody>
      </p:sp>
      <p:sp>
        <p:nvSpPr>
          <p:cNvPr id="29" name="Rectangle 28"/>
          <p:cNvSpPr/>
          <p:nvPr/>
        </p:nvSpPr>
        <p:spPr>
          <a:xfrm>
            <a:off x="9749111" y="3505201"/>
            <a:ext cx="609600" cy="53340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30" name="Straight Arrow Connector 29"/>
          <p:cNvCxnSpPr/>
          <p:nvPr/>
        </p:nvCxnSpPr>
        <p:spPr>
          <a:xfrm>
            <a:off x="9291911" y="3810001"/>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58511" y="3657601"/>
            <a:ext cx="520014" cy="369332"/>
          </a:xfrm>
          <a:prstGeom prst="rect">
            <a:avLst/>
          </a:prstGeom>
          <a:noFill/>
        </p:spPr>
        <p:txBody>
          <a:bodyPr wrap="none" rtlCol="0">
            <a:spAutoFit/>
          </a:bodyPr>
          <a:lstStyle/>
          <a:p>
            <a:r>
              <a:rPr lang="en-US" dirty="0"/>
              <a:t>Top</a:t>
            </a:r>
          </a:p>
        </p:txBody>
      </p:sp>
      <p:sp>
        <p:nvSpPr>
          <p:cNvPr id="32" name="Rectangle 31"/>
          <p:cNvSpPr/>
          <p:nvPr/>
        </p:nvSpPr>
        <p:spPr>
          <a:xfrm>
            <a:off x="1066800" y="5334000"/>
            <a:ext cx="609600" cy="5334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3" name="Rectangle 32"/>
          <p:cNvSpPr/>
          <p:nvPr/>
        </p:nvSpPr>
        <p:spPr>
          <a:xfrm>
            <a:off x="1066800" y="5867400"/>
            <a:ext cx="609600" cy="53340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34" name="Straight Arrow Connector 33"/>
          <p:cNvCxnSpPr/>
          <p:nvPr/>
        </p:nvCxnSpPr>
        <p:spPr>
          <a:xfrm>
            <a:off x="609600" y="5638800"/>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6200" y="5486400"/>
            <a:ext cx="520014" cy="369332"/>
          </a:xfrm>
          <a:prstGeom prst="rect">
            <a:avLst/>
          </a:prstGeom>
          <a:noFill/>
        </p:spPr>
        <p:txBody>
          <a:bodyPr wrap="none" rtlCol="0">
            <a:spAutoFit/>
          </a:bodyPr>
          <a:lstStyle/>
          <a:p>
            <a:r>
              <a:rPr lang="en-US" dirty="0"/>
              <a:t>Top</a:t>
            </a:r>
          </a:p>
        </p:txBody>
      </p:sp>
      <p:sp>
        <p:nvSpPr>
          <p:cNvPr id="36" name="Rectangle 35"/>
          <p:cNvSpPr/>
          <p:nvPr/>
        </p:nvSpPr>
        <p:spPr>
          <a:xfrm>
            <a:off x="2819401" y="4800600"/>
            <a:ext cx="609600" cy="5334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7" name="Rectangle 36"/>
          <p:cNvSpPr/>
          <p:nvPr/>
        </p:nvSpPr>
        <p:spPr>
          <a:xfrm>
            <a:off x="2819401" y="5334000"/>
            <a:ext cx="609600" cy="5334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8" name="Rectangle 37"/>
          <p:cNvSpPr/>
          <p:nvPr/>
        </p:nvSpPr>
        <p:spPr>
          <a:xfrm>
            <a:off x="2819401" y="5867400"/>
            <a:ext cx="609600" cy="53340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39" name="Straight Arrow Connector 38"/>
          <p:cNvCxnSpPr/>
          <p:nvPr/>
        </p:nvCxnSpPr>
        <p:spPr>
          <a:xfrm>
            <a:off x="2438401" y="5105400"/>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905001" y="4953000"/>
            <a:ext cx="520014" cy="369332"/>
          </a:xfrm>
          <a:prstGeom prst="rect">
            <a:avLst/>
          </a:prstGeom>
          <a:noFill/>
        </p:spPr>
        <p:txBody>
          <a:bodyPr wrap="none" rtlCol="0">
            <a:spAutoFit/>
          </a:bodyPr>
          <a:lstStyle/>
          <a:p>
            <a:r>
              <a:rPr lang="en-US" dirty="0"/>
              <a:t>Top</a:t>
            </a:r>
          </a:p>
        </p:txBody>
      </p:sp>
      <p:sp>
        <p:nvSpPr>
          <p:cNvPr id="41" name="Rectangle 40"/>
          <p:cNvSpPr/>
          <p:nvPr/>
        </p:nvSpPr>
        <p:spPr>
          <a:xfrm>
            <a:off x="4800600" y="5334000"/>
            <a:ext cx="609600" cy="5334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2" name="Rectangle 41"/>
          <p:cNvSpPr/>
          <p:nvPr/>
        </p:nvSpPr>
        <p:spPr>
          <a:xfrm>
            <a:off x="4800600" y="5867400"/>
            <a:ext cx="609600" cy="53340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43" name="Straight Arrow Connector 42"/>
          <p:cNvCxnSpPr/>
          <p:nvPr/>
        </p:nvCxnSpPr>
        <p:spPr>
          <a:xfrm>
            <a:off x="4419600" y="5638800"/>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886200" y="5486400"/>
            <a:ext cx="520014" cy="369332"/>
          </a:xfrm>
          <a:prstGeom prst="rect">
            <a:avLst/>
          </a:prstGeom>
          <a:noFill/>
        </p:spPr>
        <p:txBody>
          <a:bodyPr wrap="none" rtlCol="0">
            <a:spAutoFit/>
          </a:bodyPr>
          <a:lstStyle/>
          <a:p>
            <a:r>
              <a:rPr lang="en-US" dirty="0"/>
              <a:t>Top</a:t>
            </a:r>
          </a:p>
        </p:txBody>
      </p:sp>
      <p:sp>
        <p:nvSpPr>
          <p:cNvPr id="45" name="Rectangle 44"/>
          <p:cNvSpPr/>
          <p:nvPr/>
        </p:nvSpPr>
        <p:spPr>
          <a:xfrm>
            <a:off x="7128765" y="5830672"/>
            <a:ext cx="6096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46" name="Straight Arrow Connector 45"/>
          <p:cNvCxnSpPr/>
          <p:nvPr/>
        </p:nvCxnSpPr>
        <p:spPr>
          <a:xfrm>
            <a:off x="6747765" y="6059272"/>
            <a:ext cx="382588"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200144" y="5845534"/>
            <a:ext cx="520014" cy="369332"/>
          </a:xfrm>
          <a:prstGeom prst="rect">
            <a:avLst/>
          </a:prstGeom>
          <a:noFill/>
        </p:spPr>
        <p:txBody>
          <a:bodyPr wrap="none" rtlCol="0">
            <a:spAutoFit/>
          </a:bodyPr>
          <a:lstStyle/>
          <a:p>
            <a:r>
              <a:rPr lang="en-US" dirty="0"/>
              <a:t>Top</a:t>
            </a:r>
          </a:p>
        </p:txBody>
      </p:sp>
      <p:sp>
        <p:nvSpPr>
          <p:cNvPr id="48" name="TextBox 47"/>
          <p:cNvSpPr txBox="1"/>
          <p:nvPr/>
        </p:nvSpPr>
        <p:spPr>
          <a:xfrm>
            <a:off x="8519139" y="4365812"/>
            <a:ext cx="1329210" cy="400110"/>
          </a:xfrm>
          <a:prstGeom prst="rect">
            <a:avLst/>
          </a:prstGeom>
          <a:noFill/>
        </p:spPr>
        <p:txBody>
          <a:bodyPr wrap="none" rtlCol="0">
            <a:spAutoFit/>
          </a:bodyPr>
          <a:lstStyle/>
          <a:p>
            <a:r>
              <a:rPr lang="en-US" sz="2000" b="1" dirty="0">
                <a:solidFill>
                  <a:srgbClr val="C00000"/>
                </a:solidFill>
              </a:rPr>
              <a:t>Answer = 5</a:t>
            </a:r>
          </a:p>
        </p:txBody>
      </p:sp>
      <p:cxnSp>
        <p:nvCxnSpPr>
          <p:cNvPr id="49" name="Straight Connector 48"/>
          <p:cNvCxnSpPr/>
          <p:nvPr/>
        </p:nvCxnSpPr>
        <p:spPr>
          <a:xfrm rot="5400000">
            <a:off x="877094" y="33139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267494" y="33139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66800" y="4113213"/>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2629694" y="33139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2020094" y="33139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819400" y="4113213"/>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4610894" y="33139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4001294" y="33139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800600" y="4113213"/>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6926680" y="32377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6317080" y="32377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116386" y="4037013"/>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9557817" y="32377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8948217" y="3237707"/>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747523" y="4037013"/>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9368111" y="2057401"/>
            <a:ext cx="304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69" name="Rectangle 68"/>
          <p:cNvSpPr/>
          <p:nvPr/>
        </p:nvSpPr>
        <p:spPr>
          <a:xfrm>
            <a:off x="9825311" y="2057401"/>
            <a:ext cx="304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70" name="Rectangle 69"/>
          <p:cNvSpPr/>
          <p:nvPr/>
        </p:nvSpPr>
        <p:spPr>
          <a:xfrm>
            <a:off x="10282511" y="2057401"/>
            <a:ext cx="304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r>
              <a:rPr lang="en-US" dirty="0"/>
              <a:t> </a:t>
            </a:r>
          </a:p>
        </p:txBody>
      </p:sp>
      <p:sp>
        <p:nvSpPr>
          <p:cNvPr id="71" name="TextBox 70"/>
          <p:cNvSpPr txBox="1"/>
          <p:nvPr/>
        </p:nvSpPr>
        <p:spPr>
          <a:xfrm>
            <a:off x="9596711" y="2007077"/>
            <a:ext cx="304800" cy="369332"/>
          </a:xfrm>
          <a:prstGeom prst="rect">
            <a:avLst/>
          </a:prstGeom>
          <a:noFill/>
        </p:spPr>
        <p:txBody>
          <a:bodyPr wrap="square" rtlCol="0">
            <a:spAutoFit/>
          </a:bodyPr>
          <a:lstStyle/>
          <a:p>
            <a:r>
              <a:rPr lang="en-US" dirty="0"/>
              <a:t>+</a:t>
            </a:r>
          </a:p>
        </p:txBody>
      </p:sp>
      <p:sp>
        <p:nvSpPr>
          <p:cNvPr id="72" name="TextBox 71"/>
          <p:cNvSpPr txBox="1"/>
          <p:nvPr/>
        </p:nvSpPr>
        <p:spPr>
          <a:xfrm>
            <a:off x="10053911" y="2022575"/>
            <a:ext cx="304800" cy="369332"/>
          </a:xfrm>
          <a:prstGeom prst="rect">
            <a:avLst/>
          </a:prstGeom>
          <a:noFill/>
        </p:spPr>
        <p:txBody>
          <a:bodyPr wrap="square" rtlCol="0">
            <a:spAutoFit/>
          </a:bodyPr>
          <a:lstStyle/>
          <a:p>
            <a:r>
              <a:rPr lang="en-US" dirty="0"/>
              <a:t>=</a:t>
            </a:r>
          </a:p>
        </p:txBody>
      </p:sp>
      <p:cxnSp>
        <p:nvCxnSpPr>
          <p:cNvPr id="73" name="Straight Connector 72"/>
          <p:cNvCxnSpPr/>
          <p:nvPr/>
        </p:nvCxnSpPr>
        <p:spPr>
          <a:xfrm rot="5400000">
            <a:off x="877094"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267494"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66800" y="6399212"/>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a:off x="2629695"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2020095"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819401" y="6399212"/>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4610894"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4001294"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800600" y="6399212"/>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4673600" y="4419600"/>
            <a:ext cx="101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83" name="Rectangle 82"/>
          <p:cNvSpPr/>
          <p:nvPr/>
        </p:nvSpPr>
        <p:spPr>
          <a:xfrm>
            <a:off x="4876800" y="4419600"/>
            <a:ext cx="304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84" name="Rectangle 83"/>
          <p:cNvSpPr/>
          <p:nvPr/>
        </p:nvSpPr>
        <p:spPr>
          <a:xfrm>
            <a:off x="5257800" y="4419600"/>
            <a:ext cx="381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r>
              <a:rPr lang="en-US" dirty="0"/>
              <a:t> </a:t>
            </a:r>
          </a:p>
        </p:txBody>
      </p:sp>
      <p:sp>
        <p:nvSpPr>
          <p:cNvPr id="85" name="TextBox 84"/>
          <p:cNvSpPr txBox="1"/>
          <p:nvPr/>
        </p:nvSpPr>
        <p:spPr>
          <a:xfrm>
            <a:off x="4800600" y="4419600"/>
            <a:ext cx="76200" cy="381000"/>
          </a:xfrm>
          <a:prstGeom prst="rect">
            <a:avLst/>
          </a:prstGeom>
          <a:noFill/>
        </p:spPr>
        <p:txBody>
          <a:bodyPr wrap="square" rtlCol="0">
            <a:spAutoFit/>
          </a:bodyPr>
          <a:lstStyle/>
          <a:p>
            <a:r>
              <a:rPr lang="en-US" dirty="0"/>
              <a:t>*</a:t>
            </a:r>
          </a:p>
        </p:txBody>
      </p:sp>
      <p:sp>
        <p:nvSpPr>
          <p:cNvPr id="86" name="TextBox 85"/>
          <p:cNvSpPr txBox="1"/>
          <p:nvPr/>
        </p:nvSpPr>
        <p:spPr>
          <a:xfrm>
            <a:off x="5105400" y="4431268"/>
            <a:ext cx="381000" cy="369332"/>
          </a:xfrm>
          <a:prstGeom prst="rect">
            <a:avLst/>
          </a:prstGeom>
          <a:noFill/>
        </p:spPr>
        <p:txBody>
          <a:bodyPr wrap="square" rtlCol="0">
            <a:spAutoFit/>
          </a:bodyPr>
          <a:lstStyle/>
          <a:p>
            <a:r>
              <a:rPr lang="en-US" dirty="0"/>
              <a:t>=</a:t>
            </a:r>
          </a:p>
        </p:txBody>
      </p:sp>
      <p:cxnSp>
        <p:nvCxnSpPr>
          <p:cNvPr id="87" name="Straight Connector 86"/>
          <p:cNvCxnSpPr/>
          <p:nvPr/>
        </p:nvCxnSpPr>
        <p:spPr>
          <a:xfrm rot="5400000">
            <a:off x="6939059" y="5563178"/>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6329459" y="5563178"/>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128765" y="6362484"/>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8622597"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8012997" y="5599906"/>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8812303" y="6399212"/>
            <a:ext cx="6096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6810517" y="4382872"/>
            <a:ext cx="354106"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4" name="Rectangle 93"/>
          <p:cNvSpPr/>
          <p:nvPr/>
        </p:nvSpPr>
        <p:spPr>
          <a:xfrm>
            <a:off x="7128765" y="438287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95" name="Rectangle 94"/>
          <p:cNvSpPr/>
          <p:nvPr/>
        </p:nvSpPr>
        <p:spPr>
          <a:xfrm>
            <a:off x="7738365" y="438287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r>
              <a:rPr lang="en-US" dirty="0"/>
              <a:t> </a:t>
            </a:r>
          </a:p>
        </p:txBody>
      </p:sp>
      <p:sp>
        <p:nvSpPr>
          <p:cNvPr id="96" name="TextBox 95"/>
          <p:cNvSpPr txBox="1"/>
          <p:nvPr/>
        </p:nvSpPr>
        <p:spPr>
          <a:xfrm>
            <a:off x="7034635" y="4382872"/>
            <a:ext cx="243012" cy="381000"/>
          </a:xfrm>
          <a:prstGeom prst="rect">
            <a:avLst/>
          </a:prstGeom>
          <a:noFill/>
        </p:spPr>
        <p:txBody>
          <a:bodyPr wrap="square" rtlCol="0">
            <a:spAutoFit/>
          </a:bodyPr>
          <a:lstStyle/>
          <a:p>
            <a:r>
              <a:rPr lang="en-US" dirty="0"/>
              <a:t>-</a:t>
            </a:r>
          </a:p>
        </p:txBody>
      </p:sp>
      <p:sp>
        <p:nvSpPr>
          <p:cNvPr id="97" name="TextBox 96"/>
          <p:cNvSpPr txBox="1"/>
          <p:nvPr/>
        </p:nvSpPr>
        <p:spPr>
          <a:xfrm>
            <a:off x="7433565" y="4382872"/>
            <a:ext cx="304800" cy="369332"/>
          </a:xfrm>
          <a:prstGeom prst="rect">
            <a:avLst/>
          </a:prstGeom>
          <a:noFill/>
        </p:spPr>
        <p:txBody>
          <a:bodyPr wrap="square" rtlCol="0">
            <a:spAutoFit/>
          </a:bodyPr>
          <a:lstStyle/>
          <a:p>
            <a:r>
              <a:rPr lang="en-US" dirty="0"/>
              <a:t>=</a:t>
            </a:r>
          </a:p>
        </p:txBody>
      </p:sp>
      <p:sp>
        <p:nvSpPr>
          <p:cNvPr id="99" name="Rectangle 98"/>
          <p:cNvSpPr/>
          <p:nvPr/>
        </p:nvSpPr>
        <p:spPr>
          <a:xfrm>
            <a:off x="8451904" y="4379259"/>
            <a:ext cx="1485469" cy="369332"/>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0571BB18-BD86-ADC0-90B6-171C6331B6B0}"/>
              </a:ext>
            </a:extLst>
          </p:cNvPr>
          <p:cNvSpPr txBox="1"/>
          <p:nvPr/>
        </p:nvSpPr>
        <p:spPr>
          <a:xfrm>
            <a:off x="8709872" y="840830"/>
            <a:ext cx="909223" cy="430887"/>
          </a:xfrm>
          <a:prstGeom prst="rect">
            <a:avLst/>
          </a:prstGeom>
          <a:noFill/>
        </p:spPr>
        <p:txBody>
          <a:bodyPr wrap="none" rtlCol="0">
            <a:spAutoFit/>
          </a:bodyPr>
          <a:lstStyle/>
          <a:p>
            <a:r>
              <a:rPr lang="en-IN" sz="2200" dirty="0">
                <a:solidFill>
                  <a:srgbClr val="C00000"/>
                </a:solidFill>
              </a:rPr>
              <a:t>Opnd2</a:t>
            </a:r>
          </a:p>
        </p:txBody>
      </p:sp>
      <p:sp>
        <p:nvSpPr>
          <p:cNvPr id="102" name="TextBox 101">
            <a:extLst>
              <a:ext uri="{FF2B5EF4-FFF2-40B4-BE49-F238E27FC236}">
                <a16:creationId xmlns:a16="http://schemas.microsoft.com/office/drawing/2014/main" id="{BCDDD179-ED81-DFA2-0096-F46F1E00FF8A}"/>
              </a:ext>
            </a:extLst>
          </p:cNvPr>
          <p:cNvSpPr txBox="1"/>
          <p:nvPr/>
        </p:nvSpPr>
        <p:spPr>
          <a:xfrm>
            <a:off x="6988955" y="840830"/>
            <a:ext cx="909223" cy="430887"/>
          </a:xfrm>
          <a:prstGeom prst="rect">
            <a:avLst/>
          </a:prstGeom>
          <a:noFill/>
        </p:spPr>
        <p:txBody>
          <a:bodyPr wrap="none" rtlCol="0">
            <a:spAutoFit/>
          </a:bodyPr>
          <a:lstStyle/>
          <a:p>
            <a:r>
              <a:rPr lang="en-IN" sz="2200" dirty="0">
                <a:solidFill>
                  <a:srgbClr val="C00000"/>
                </a:solidFill>
              </a:rPr>
              <a:t>Opnd1</a:t>
            </a:r>
          </a:p>
        </p:txBody>
      </p:sp>
      <p:sp>
        <p:nvSpPr>
          <p:cNvPr id="103" name="TextBox 102">
            <a:extLst>
              <a:ext uri="{FF2B5EF4-FFF2-40B4-BE49-F238E27FC236}">
                <a16:creationId xmlns:a16="http://schemas.microsoft.com/office/drawing/2014/main" id="{26897AE0-871F-1E72-6786-D46FFDD45E5F}"/>
              </a:ext>
            </a:extLst>
          </p:cNvPr>
          <p:cNvSpPr txBox="1"/>
          <p:nvPr/>
        </p:nvSpPr>
        <p:spPr>
          <a:xfrm>
            <a:off x="7786719" y="840830"/>
            <a:ext cx="1024639" cy="430887"/>
          </a:xfrm>
          <a:prstGeom prst="rect">
            <a:avLst/>
          </a:prstGeom>
          <a:noFill/>
        </p:spPr>
        <p:txBody>
          <a:bodyPr wrap="none" rtlCol="0">
            <a:spAutoFit/>
          </a:bodyPr>
          <a:lstStyle/>
          <a:p>
            <a:r>
              <a:rPr lang="en-IN" sz="2200" b="1" dirty="0">
                <a:solidFill>
                  <a:srgbClr val="1D6FA9"/>
                </a:solidFill>
              </a:rPr>
              <a:t>Symbol</a:t>
            </a:r>
          </a:p>
        </p:txBody>
      </p:sp>
      <p:sp>
        <p:nvSpPr>
          <p:cNvPr id="104" name="TextBox 103">
            <a:extLst>
              <a:ext uri="{FF2B5EF4-FFF2-40B4-BE49-F238E27FC236}">
                <a16:creationId xmlns:a16="http://schemas.microsoft.com/office/drawing/2014/main" id="{41A5051E-7D9B-D0E1-788A-E89EB556A943}"/>
              </a:ext>
            </a:extLst>
          </p:cNvPr>
          <p:cNvSpPr txBox="1"/>
          <p:nvPr/>
        </p:nvSpPr>
        <p:spPr>
          <a:xfrm>
            <a:off x="6090256" y="840830"/>
            <a:ext cx="809837" cy="430887"/>
          </a:xfrm>
          <a:prstGeom prst="rect">
            <a:avLst/>
          </a:prstGeom>
          <a:noFill/>
        </p:spPr>
        <p:txBody>
          <a:bodyPr wrap="none" rtlCol="0">
            <a:spAutoFit/>
          </a:bodyPr>
          <a:lstStyle/>
          <a:p>
            <a:r>
              <a:rPr lang="en-IN" sz="2200" dirty="0">
                <a:solidFill>
                  <a:srgbClr val="C00000"/>
                </a:solidFill>
              </a:rPr>
              <a:t>Value</a:t>
            </a:r>
          </a:p>
        </p:txBody>
      </p:sp>
      <p:sp>
        <p:nvSpPr>
          <p:cNvPr id="105" name="TextBox 104">
            <a:extLst>
              <a:ext uri="{FF2B5EF4-FFF2-40B4-BE49-F238E27FC236}">
                <a16:creationId xmlns:a16="http://schemas.microsoft.com/office/drawing/2014/main" id="{4C65CC4E-304F-0E1E-0D12-637C0431200D}"/>
              </a:ext>
            </a:extLst>
          </p:cNvPr>
          <p:cNvSpPr txBox="1"/>
          <p:nvPr/>
        </p:nvSpPr>
        <p:spPr>
          <a:xfrm>
            <a:off x="6779546" y="840830"/>
            <a:ext cx="319318" cy="430887"/>
          </a:xfrm>
          <a:prstGeom prst="rect">
            <a:avLst/>
          </a:prstGeom>
          <a:noFill/>
        </p:spPr>
        <p:txBody>
          <a:bodyPr wrap="none" rtlCol="0">
            <a:spAutoFit/>
          </a:bodyPr>
          <a:lstStyle/>
          <a:p>
            <a:r>
              <a:rPr lang="en-IN" sz="2200" dirty="0">
                <a:solidFill>
                  <a:srgbClr val="C00000"/>
                </a:solidFill>
              </a:rPr>
              <a:t>=</a:t>
            </a:r>
          </a:p>
        </p:txBody>
      </p:sp>
      <p:sp>
        <p:nvSpPr>
          <p:cNvPr id="106" name="TextBox 105">
            <a:extLst>
              <a:ext uri="{FF2B5EF4-FFF2-40B4-BE49-F238E27FC236}">
                <a16:creationId xmlns:a16="http://schemas.microsoft.com/office/drawing/2014/main" id="{041F9D94-31D2-CC9C-938F-08ED4B1AAD9B}"/>
              </a:ext>
            </a:extLst>
          </p:cNvPr>
          <p:cNvSpPr txBox="1"/>
          <p:nvPr/>
        </p:nvSpPr>
        <p:spPr>
          <a:xfrm>
            <a:off x="7227802" y="1212445"/>
            <a:ext cx="324128" cy="430887"/>
          </a:xfrm>
          <a:prstGeom prst="rect">
            <a:avLst/>
          </a:prstGeom>
          <a:noFill/>
        </p:spPr>
        <p:txBody>
          <a:bodyPr wrap="none" rtlCol="0">
            <a:spAutoFit/>
          </a:bodyPr>
          <a:lstStyle/>
          <a:p>
            <a:r>
              <a:rPr lang="en-IN" sz="2200" dirty="0">
                <a:solidFill>
                  <a:srgbClr val="C00000"/>
                </a:solidFill>
              </a:rPr>
              <a:t>6</a:t>
            </a:r>
          </a:p>
        </p:txBody>
      </p:sp>
      <p:sp>
        <p:nvSpPr>
          <p:cNvPr id="107" name="TextBox 106">
            <a:extLst>
              <a:ext uri="{FF2B5EF4-FFF2-40B4-BE49-F238E27FC236}">
                <a16:creationId xmlns:a16="http://schemas.microsoft.com/office/drawing/2014/main" id="{A7846756-281F-BD53-67C9-DDE7A0699EE3}"/>
              </a:ext>
            </a:extLst>
          </p:cNvPr>
          <p:cNvSpPr txBox="1"/>
          <p:nvPr/>
        </p:nvSpPr>
        <p:spPr>
          <a:xfrm>
            <a:off x="8080068" y="1212445"/>
            <a:ext cx="288862" cy="430887"/>
          </a:xfrm>
          <a:prstGeom prst="rect">
            <a:avLst/>
          </a:prstGeom>
          <a:noFill/>
        </p:spPr>
        <p:txBody>
          <a:bodyPr wrap="none" rtlCol="0">
            <a:spAutoFit/>
          </a:bodyPr>
          <a:lstStyle/>
          <a:p>
            <a:r>
              <a:rPr lang="en-IN" sz="2200" dirty="0">
                <a:solidFill>
                  <a:srgbClr val="C00000"/>
                </a:solidFill>
              </a:rPr>
              <a:t>/</a:t>
            </a:r>
          </a:p>
        </p:txBody>
      </p:sp>
      <p:sp>
        <p:nvSpPr>
          <p:cNvPr id="108" name="TextBox 107">
            <a:extLst>
              <a:ext uri="{FF2B5EF4-FFF2-40B4-BE49-F238E27FC236}">
                <a16:creationId xmlns:a16="http://schemas.microsoft.com/office/drawing/2014/main" id="{21A47005-E01F-CEAC-7F3D-704720499D92}"/>
              </a:ext>
            </a:extLst>
          </p:cNvPr>
          <p:cNvSpPr txBox="1"/>
          <p:nvPr/>
        </p:nvSpPr>
        <p:spPr>
          <a:xfrm>
            <a:off x="8948719" y="1212445"/>
            <a:ext cx="324128" cy="430887"/>
          </a:xfrm>
          <a:prstGeom prst="rect">
            <a:avLst/>
          </a:prstGeom>
          <a:noFill/>
        </p:spPr>
        <p:txBody>
          <a:bodyPr wrap="none" rtlCol="0">
            <a:spAutoFit/>
          </a:bodyPr>
          <a:lstStyle/>
          <a:p>
            <a:r>
              <a:rPr lang="en-IN" sz="2200" dirty="0">
                <a:solidFill>
                  <a:srgbClr val="C00000"/>
                </a:solidFill>
              </a:rPr>
              <a:t>2</a:t>
            </a:r>
          </a:p>
        </p:txBody>
      </p:sp>
      <p:sp>
        <p:nvSpPr>
          <p:cNvPr id="109" name="TextBox 108">
            <a:extLst>
              <a:ext uri="{FF2B5EF4-FFF2-40B4-BE49-F238E27FC236}">
                <a16:creationId xmlns:a16="http://schemas.microsoft.com/office/drawing/2014/main" id="{646B893C-882D-D68D-9834-C761792C986A}"/>
              </a:ext>
            </a:extLst>
          </p:cNvPr>
          <p:cNvSpPr txBox="1"/>
          <p:nvPr/>
        </p:nvSpPr>
        <p:spPr>
          <a:xfrm>
            <a:off x="6090256" y="1212445"/>
            <a:ext cx="809837" cy="430887"/>
          </a:xfrm>
          <a:prstGeom prst="rect">
            <a:avLst/>
          </a:prstGeom>
          <a:noFill/>
        </p:spPr>
        <p:txBody>
          <a:bodyPr wrap="none" rtlCol="0">
            <a:spAutoFit/>
          </a:bodyPr>
          <a:lstStyle/>
          <a:p>
            <a:r>
              <a:rPr lang="en-IN" sz="2200" dirty="0">
                <a:solidFill>
                  <a:srgbClr val="C00000"/>
                </a:solidFill>
              </a:rPr>
              <a:t>Value</a:t>
            </a:r>
          </a:p>
        </p:txBody>
      </p:sp>
      <p:sp>
        <p:nvSpPr>
          <p:cNvPr id="110" name="TextBox 109">
            <a:extLst>
              <a:ext uri="{FF2B5EF4-FFF2-40B4-BE49-F238E27FC236}">
                <a16:creationId xmlns:a16="http://schemas.microsoft.com/office/drawing/2014/main" id="{9FB0932B-09C7-2D6D-F35E-F95AAADFA529}"/>
              </a:ext>
            </a:extLst>
          </p:cNvPr>
          <p:cNvSpPr txBox="1"/>
          <p:nvPr/>
        </p:nvSpPr>
        <p:spPr>
          <a:xfrm>
            <a:off x="6779546" y="1212445"/>
            <a:ext cx="319318" cy="430887"/>
          </a:xfrm>
          <a:prstGeom prst="rect">
            <a:avLst/>
          </a:prstGeom>
          <a:noFill/>
        </p:spPr>
        <p:txBody>
          <a:bodyPr wrap="none" rtlCol="0">
            <a:spAutoFit/>
          </a:bodyPr>
          <a:lstStyle/>
          <a:p>
            <a:r>
              <a:rPr lang="en-IN" sz="2200" dirty="0">
                <a:solidFill>
                  <a:srgbClr val="C00000"/>
                </a:solidFill>
              </a:rPr>
              <a:t>=</a:t>
            </a:r>
          </a:p>
        </p:txBody>
      </p:sp>
      <p:sp>
        <p:nvSpPr>
          <p:cNvPr id="111" name="TextBox 110">
            <a:extLst>
              <a:ext uri="{FF2B5EF4-FFF2-40B4-BE49-F238E27FC236}">
                <a16:creationId xmlns:a16="http://schemas.microsoft.com/office/drawing/2014/main" id="{6B8634AF-5790-A950-085A-F94771F89008}"/>
              </a:ext>
            </a:extLst>
          </p:cNvPr>
          <p:cNvSpPr txBox="1"/>
          <p:nvPr/>
        </p:nvSpPr>
        <p:spPr>
          <a:xfrm>
            <a:off x="6090256" y="1618619"/>
            <a:ext cx="825867" cy="430887"/>
          </a:xfrm>
          <a:prstGeom prst="rect">
            <a:avLst/>
          </a:prstGeom>
          <a:noFill/>
        </p:spPr>
        <p:txBody>
          <a:bodyPr wrap="none" rtlCol="0">
            <a:spAutoFit/>
          </a:bodyPr>
          <a:lstStyle/>
          <a:p>
            <a:r>
              <a:rPr lang="en-IN" sz="2200" b="1" dirty="0">
                <a:solidFill>
                  <a:srgbClr val="C00000"/>
                </a:solidFill>
              </a:rPr>
              <a:t>Value</a:t>
            </a:r>
          </a:p>
        </p:txBody>
      </p:sp>
      <p:sp>
        <p:nvSpPr>
          <p:cNvPr id="112" name="TextBox 111">
            <a:extLst>
              <a:ext uri="{FF2B5EF4-FFF2-40B4-BE49-F238E27FC236}">
                <a16:creationId xmlns:a16="http://schemas.microsoft.com/office/drawing/2014/main" id="{CE2F8073-1110-73D1-9A5D-0434C5D7B451}"/>
              </a:ext>
            </a:extLst>
          </p:cNvPr>
          <p:cNvSpPr txBox="1"/>
          <p:nvPr/>
        </p:nvSpPr>
        <p:spPr>
          <a:xfrm>
            <a:off x="6779546" y="1618619"/>
            <a:ext cx="327334" cy="430887"/>
          </a:xfrm>
          <a:prstGeom prst="rect">
            <a:avLst/>
          </a:prstGeom>
          <a:noFill/>
        </p:spPr>
        <p:txBody>
          <a:bodyPr wrap="none" rtlCol="0">
            <a:spAutoFit/>
          </a:bodyPr>
          <a:lstStyle/>
          <a:p>
            <a:r>
              <a:rPr lang="en-IN" sz="2200" b="1" dirty="0">
                <a:solidFill>
                  <a:srgbClr val="C00000"/>
                </a:solidFill>
              </a:rPr>
              <a:t>=</a:t>
            </a:r>
          </a:p>
        </p:txBody>
      </p:sp>
      <p:sp>
        <p:nvSpPr>
          <p:cNvPr id="113" name="TextBox 112">
            <a:extLst>
              <a:ext uri="{FF2B5EF4-FFF2-40B4-BE49-F238E27FC236}">
                <a16:creationId xmlns:a16="http://schemas.microsoft.com/office/drawing/2014/main" id="{2E9C93AE-C246-8B60-A9CE-A24C3CB67075}"/>
              </a:ext>
            </a:extLst>
          </p:cNvPr>
          <p:cNvSpPr txBox="1"/>
          <p:nvPr/>
        </p:nvSpPr>
        <p:spPr>
          <a:xfrm>
            <a:off x="7227802" y="1618619"/>
            <a:ext cx="327334" cy="430887"/>
          </a:xfrm>
          <a:prstGeom prst="rect">
            <a:avLst/>
          </a:prstGeom>
          <a:noFill/>
        </p:spPr>
        <p:txBody>
          <a:bodyPr wrap="none" rtlCol="0">
            <a:spAutoFit/>
          </a:bodyPr>
          <a:lstStyle/>
          <a:p>
            <a:r>
              <a:rPr lang="en-IN" sz="2200" b="1" dirty="0">
                <a:solidFill>
                  <a:srgbClr val="C00000"/>
                </a:solidFill>
              </a:rPr>
              <a:t>3</a:t>
            </a:r>
          </a:p>
        </p:txBody>
      </p:sp>
    </p:spTree>
    <p:extLst>
      <p:ext uri="{BB962C8B-B14F-4D97-AF65-F5344CB8AC3E}">
        <p14:creationId xmlns:p14="http://schemas.microsoft.com/office/powerpoint/2010/main" val="394110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1000" fill="hold"/>
                                        <p:tgtEl>
                                          <p:spTgt spid="13"/>
                                        </p:tgtEl>
                                        <p:attrNameLst>
                                          <p:attrName>ppt_x</p:attrName>
                                        </p:attrNameLst>
                                      </p:cBhvr>
                                      <p:tavLst>
                                        <p:tav tm="0">
                                          <p:val>
                                            <p:strVal val="#ppt_x"/>
                                          </p:val>
                                        </p:tav>
                                        <p:tav tm="100000">
                                          <p:val>
                                            <p:strVal val="#ppt_x"/>
                                          </p:val>
                                        </p:tav>
                                      </p:tavLst>
                                    </p:anim>
                                    <p:anim calcmode="lin" valueType="num">
                                      <p:cBhvr additive="base">
                                        <p:cTn id="26" dur="10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499"/>
                                          </p:stCondLst>
                                        </p:cTn>
                                        <p:tgtEl>
                                          <p:spTgt spid="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3"/>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1"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1000" fill="hold"/>
                                        <p:tgtEl>
                                          <p:spTgt spid="16"/>
                                        </p:tgtEl>
                                        <p:attrNameLst>
                                          <p:attrName>ppt_x</p:attrName>
                                        </p:attrNameLst>
                                      </p:cBhvr>
                                      <p:tavLst>
                                        <p:tav tm="0">
                                          <p:val>
                                            <p:strVal val="#ppt_x"/>
                                          </p:val>
                                        </p:tav>
                                        <p:tav tm="100000">
                                          <p:val>
                                            <p:strVal val="#ppt_x"/>
                                          </p:val>
                                        </p:tav>
                                      </p:tavLst>
                                    </p:anim>
                                    <p:anim calcmode="lin" valueType="num">
                                      <p:cBhvr additive="base">
                                        <p:cTn id="55" dur="10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5"/>
                                        </p:tgtEl>
                                      </p:cBhvr>
                                    </p:animEffect>
                                    <p:set>
                                      <p:cBhvr>
                                        <p:cTn id="60" dur="1" fill="hold">
                                          <p:stCondLst>
                                            <p:cond delay="499"/>
                                          </p:stCondLst>
                                        </p:cTn>
                                        <p:tgtEl>
                                          <p:spTgt spid="5"/>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499"/>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1000" fill="hold"/>
                                        <p:tgtEl>
                                          <p:spTgt spid="20"/>
                                        </p:tgtEl>
                                        <p:attrNameLst>
                                          <p:attrName>ppt_x</p:attrName>
                                        </p:attrNameLst>
                                      </p:cBhvr>
                                      <p:tavLst>
                                        <p:tav tm="0">
                                          <p:val>
                                            <p:strVal val="#ppt_x"/>
                                          </p:val>
                                        </p:tav>
                                        <p:tav tm="100000">
                                          <p:val>
                                            <p:strVal val="#ppt_x"/>
                                          </p:val>
                                        </p:tav>
                                      </p:tavLst>
                                    </p:anim>
                                    <p:anim calcmode="lin" valueType="num">
                                      <p:cBhvr additive="base">
                                        <p:cTn id="86" dur="10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nodeType="clickEffect">
                                  <p:stCondLst>
                                    <p:cond delay="0"/>
                                  </p:stCondLst>
                                  <p:childTnLst>
                                    <p:animEffect transition="out" filter="fade">
                                      <p:cBhvr>
                                        <p:cTn id="90" dur="500"/>
                                        <p:tgtEl>
                                          <p:spTgt spid="6"/>
                                        </p:tgtEl>
                                      </p:cBhvr>
                                    </p:animEffect>
                                    <p:set>
                                      <p:cBhvr>
                                        <p:cTn id="91" dur="1" fill="hold">
                                          <p:stCondLst>
                                            <p:cond delay="499"/>
                                          </p:stCondLst>
                                        </p:cTn>
                                        <p:tgtEl>
                                          <p:spTgt spid="6"/>
                                        </p:tgtEl>
                                        <p:attrNameLst>
                                          <p:attrName>style.visibility</p:attrName>
                                        </p:attrNameLst>
                                      </p:cBhvr>
                                      <p:to>
                                        <p:strVal val="hidden"/>
                                      </p:to>
                                    </p:set>
                                  </p:childTnLst>
                                </p:cTn>
                              </p:par>
                              <p:par>
                                <p:cTn id="92" presetID="1" presetClass="entr" presetSubtype="0" fill="hold" nodeType="withEffect">
                                  <p:stCondLst>
                                    <p:cond delay="0"/>
                                  </p:stCondLst>
                                  <p:childTnLst>
                                    <p:set>
                                      <p:cBhvr>
                                        <p:cTn id="93" dur="1" fill="hold">
                                          <p:stCondLst>
                                            <p:cond delay="499"/>
                                          </p:stCondLst>
                                        </p:cTn>
                                        <p:tgtEl>
                                          <p:spTgt spid="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03"/>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7"/>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10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02"/>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104"/>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05"/>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110"/>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10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08"/>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06"/>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111"/>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112"/>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113"/>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62"/>
                                        </p:tgtEl>
                                        <p:attrNameLst>
                                          <p:attrName>style.visibility</p:attrName>
                                        </p:attrNameLst>
                                      </p:cBhvr>
                                      <p:to>
                                        <p:strVal val="visible"/>
                                      </p:to>
                                    </p:set>
                                  </p:childTnLst>
                                </p:cTn>
                              </p:par>
                              <p:par>
                                <p:cTn id="142" presetID="1" presetClass="entr" presetSubtype="0" fill="hold" nodeType="withEffect">
                                  <p:stCondLst>
                                    <p:cond delay="0"/>
                                  </p:stCondLst>
                                  <p:childTnLst>
                                    <p:set>
                                      <p:cBhvr>
                                        <p:cTn id="143" dur="1" fill="hold">
                                          <p:stCondLst>
                                            <p:cond delay="0"/>
                                          </p:stCondLst>
                                        </p:cTn>
                                        <p:tgtEl>
                                          <p:spTgt spid="61"/>
                                        </p:tgtEl>
                                        <p:attrNameLst>
                                          <p:attrName>style.visibility</p:attrName>
                                        </p:attrNameLst>
                                      </p:cBhvr>
                                      <p:to>
                                        <p:strVal val="visible"/>
                                      </p:to>
                                    </p:set>
                                  </p:childTnLst>
                                </p:cTn>
                              </p:par>
                              <p:par>
                                <p:cTn id="144" presetID="1" presetClass="entr" presetSubtype="0" fill="hold" nodeType="withEffect">
                                  <p:stCondLst>
                                    <p:cond delay="0"/>
                                  </p:stCondLst>
                                  <p:childTnLst>
                                    <p:set>
                                      <p:cBhvr>
                                        <p:cTn id="145" dur="1" fill="hold">
                                          <p:stCondLst>
                                            <p:cond delay="0"/>
                                          </p:stCondLst>
                                        </p:cTn>
                                        <p:tgtEl>
                                          <p:spTgt spid="63"/>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26"/>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27"/>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28"/>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 presetClass="entr" presetSubtype="1" fill="hold" grpId="0" nodeType="clickEffect">
                                  <p:stCondLst>
                                    <p:cond delay="0"/>
                                  </p:stCondLst>
                                  <p:childTnLst>
                                    <p:set>
                                      <p:cBhvr>
                                        <p:cTn id="157" dur="1" fill="hold">
                                          <p:stCondLst>
                                            <p:cond delay="0"/>
                                          </p:stCondLst>
                                        </p:cTn>
                                        <p:tgtEl>
                                          <p:spTgt spid="25"/>
                                        </p:tgtEl>
                                        <p:attrNameLst>
                                          <p:attrName>style.visibility</p:attrName>
                                        </p:attrNameLst>
                                      </p:cBhvr>
                                      <p:to>
                                        <p:strVal val="visible"/>
                                      </p:to>
                                    </p:set>
                                    <p:anim calcmode="lin" valueType="num">
                                      <p:cBhvr additive="base">
                                        <p:cTn id="158" dur="1000" fill="hold"/>
                                        <p:tgtEl>
                                          <p:spTgt spid="25"/>
                                        </p:tgtEl>
                                        <p:attrNameLst>
                                          <p:attrName>ppt_x</p:attrName>
                                        </p:attrNameLst>
                                      </p:cBhvr>
                                      <p:tavLst>
                                        <p:tav tm="0">
                                          <p:val>
                                            <p:strVal val="#ppt_x"/>
                                          </p:val>
                                        </p:tav>
                                        <p:tav tm="100000">
                                          <p:val>
                                            <p:strVal val="#ppt_x"/>
                                          </p:val>
                                        </p:tav>
                                      </p:tavLst>
                                    </p:anim>
                                    <p:anim calcmode="lin" valueType="num">
                                      <p:cBhvr additive="base">
                                        <p:cTn id="159" dur="10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10" presetClass="exit" presetSubtype="0" fill="hold" nodeType="clickEffect">
                                  <p:stCondLst>
                                    <p:cond delay="0"/>
                                  </p:stCondLst>
                                  <p:childTnLst>
                                    <p:animEffect transition="out" filter="fade">
                                      <p:cBhvr>
                                        <p:cTn id="163" dur="500"/>
                                        <p:tgtEl>
                                          <p:spTgt spid="7"/>
                                        </p:tgtEl>
                                      </p:cBhvr>
                                    </p:animEffect>
                                    <p:set>
                                      <p:cBhvr>
                                        <p:cTn id="164" dur="1" fill="hold">
                                          <p:stCondLst>
                                            <p:cond delay="499"/>
                                          </p:stCondLst>
                                        </p:cTn>
                                        <p:tgtEl>
                                          <p:spTgt spid="7"/>
                                        </p:tgtEl>
                                        <p:attrNameLst>
                                          <p:attrName>style.visibility</p:attrName>
                                        </p:attrNameLst>
                                      </p:cBhvr>
                                      <p:to>
                                        <p:strVal val="hidden"/>
                                      </p:to>
                                    </p:set>
                                  </p:childTnLst>
                                </p:cTn>
                              </p:par>
                              <p:par>
                                <p:cTn id="165" presetID="1" presetClass="entr" presetSubtype="0" fill="hold" nodeType="withEffect">
                                  <p:stCondLst>
                                    <p:cond delay="0"/>
                                  </p:stCondLst>
                                  <p:childTnLst>
                                    <p:set>
                                      <p:cBhvr>
                                        <p:cTn id="166" dur="1" fill="hold">
                                          <p:stCondLst>
                                            <p:cond delay="499"/>
                                          </p:stCondLst>
                                        </p:cTn>
                                        <p:tgtEl>
                                          <p:spTgt spid="8"/>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66"/>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67"/>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65"/>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71"/>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68"/>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70"/>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72"/>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69"/>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66"/>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30"/>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31"/>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2" presetClass="entr" presetSubtype="1" fill="hold" grpId="0" nodeType="clickEffect">
                                  <p:stCondLst>
                                    <p:cond delay="0"/>
                                  </p:stCondLst>
                                  <p:childTnLst>
                                    <p:set>
                                      <p:cBhvr>
                                        <p:cTn id="198" dur="1" fill="hold">
                                          <p:stCondLst>
                                            <p:cond delay="0"/>
                                          </p:stCondLst>
                                        </p:cTn>
                                        <p:tgtEl>
                                          <p:spTgt spid="29"/>
                                        </p:tgtEl>
                                        <p:attrNameLst>
                                          <p:attrName>style.visibility</p:attrName>
                                        </p:attrNameLst>
                                      </p:cBhvr>
                                      <p:to>
                                        <p:strVal val="visible"/>
                                      </p:to>
                                    </p:set>
                                    <p:anim calcmode="lin" valueType="num">
                                      <p:cBhvr additive="base">
                                        <p:cTn id="199" dur="1000" fill="hold"/>
                                        <p:tgtEl>
                                          <p:spTgt spid="29"/>
                                        </p:tgtEl>
                                        <p:attrNameLst>
                                          <p:attrName>ppt_x</p:attrName>
                                        </p:attrNameLst>
                                      </p:cBhvr>
                                      <p:tavLst>
                                        <p:tav tm="0">
                                          <p:val>
                                            <p:strVal val="#ppt_x"/>
                                          </p:val>
                                        </p:tav>
                                        <p:tav tm="100000">
                                          <p:val>
                                            <p:strVal val="#ppt_x"/>
                                          </p:val>
                                        </p:tav>
                                      </p:tavLst>
                                    </p:anim>
                                    <p:anim calcmode="lin" valueType="num">
                                      <p:cBhvr additive="base">
                                        <p:cTn id="200" dur="10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10" presetClass="exit" presetSubtype="0" fill="hold" nodeType="clickEffect">
                                  <p:stCondLst>
                                    <p:cond delay="0"/>
                                  </p:stCondLst>
                                  <p:childTnLst>
                                    <p:animEffect transition="out" filter="fade">
                                      <p:cBhvr>
                                        <p:cTn id="204" dur="500"/>
                                        <p:tgtEl>
                                          <p:spTgt spid="8"/>
                                        </p:tgtEl>
                                      </p:cBhvr>
                                    </p:animEffect>
                                    <p:set>
                                      <p:cBhvr>
                                        <p:cTn id="205" dur="1" fill="hold">
                                          <p:stCondLst>
                                            <p:cond delay="499"/>
                                          </p:stCondLst>
                                        </p:cTn>
                                        <p:tgtEl>
                                          <p:spTgt spid="8"/>
                                        </p:tgtEl>
                                        <p:attrNameLst>
                                          <p:attrName>style.visibility</p:attrName>
                                        </p:attrNameLst>
                                      </p:cBhvr>
                                      <p:to>
                                        <p:strVal val="hidden"/>
                                      </p:to>
                                    </p:set>
                                  </p:childTnLst>
                                </p:cTn>
                              </p:par>
                              <p:par>
                                <p:cTn id="206" presetID="1" presetClass="entr" presetSubtype="0" fill="hold" nodeType="withEffect">
                                  <p:stCondLst>
                                    <p:cond delay="0"/>
                                  </p:stCondLst>
                                  <p:childTnLst>
                                    <p:set>
                                      <p:cBhvr>
                                        <p:cTn id="207" dur="1" fill="hold">
                                          <p:stCondLst>
                                            <p:cond delay="499"/>
                                          </p:stCondLst>
                                        </p:cTn>
                                        <p:tgtEl>
                                          <p:spTgt spid="9"/>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nodeType="clickEffect">
                                  <p:stCondLst>
                                    <p:cond delay="0"/>
                                  </p:stCondLst>
                                  <p:childTnLst>
                                    <p:set>
                                      <p:cBhvr>
                                        <p:cTn id="211" dur="1" fill="hold">
                                          <p:stCondLst>
                                            <p:cond delay="0"/>
                                          </p:stCondLst>
                                        </p:cTn>
                                        <p:tgtEl>
                                          <p:spTgt spid="74"/>
                                        </p:tgtEl>
                                        <p:attrNameLst>
                                          <p:attrName>style.visibility</p:attrName>
                                        </p:attrNameLst>
                                      </p:cBhvr>
                                      <p:to>
                                        <p:strVal val="visible"/>
                                      </p:to>
                                    </p:set>
                                  </p:childTnLst>
                                </p:cTn>
                              </p:par>
                              <p:par>
                                <p:cTn id="212" presetID="1" presetClass="entr" presetSubtype="0" fill="hold" nodeType="withEffect">
                                  <p:stCondLst>
                                    <p:cond delay="0"/>
                                  </p:stCondLst>
                                  <p:childTnLst>
                                    <p:set>
                                      <p:cBhvr>
                                        <p:cTn id="213" dur="1" fill="hold">
                                          <p:stCondLst>
                                            <p:cond delay="0"/>
                                          </p:stCondLst>
                                        </p:cTn>
                                        <p:tgtEl>
                                          <p:spTgt spid="75"/>
                                        </p:tgtEl>
                                        <p:attrNameLst>
                                          <p:attrName>style.visibility</p:attrName>
                                        </p:attrNameLst>
                                      </p:cBhvr>
                                      <p:to>
                                        <p:strVal val="visible"/>
                                      </p:to>
                                    </p:set>
                                  </p:childTnLst>
                                </p:cTn>
                              </p:par>
                              <p:par>
                                <p:cTn id="214" presetID="1" presetClass="entr" presetSubtype="0" fill="hold" nodeType="withEffect">
                                  <p:stCondLst>
                                    <p:cond delay="0"/>
                                  </p:stCondLst>
                                  <p:childTnLst>
                                    <p:set>
                                      <p:cBhvr>
                                        <p:cTn id="215" dur="1" fill="hold">
                                          <p:stCondLst>
                                            <p:cond delay="0"/>
                                          </p:stCondLst>
                                        </p:cTn>
                                        <p:tgtEl>
                                          <p:spTgt spid="73"/>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3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1" presetClass="entr" presetSubtype="0" fill="hold" grpId="0" nodeType="clickEffect">
                                  <p:stCondLst>
                                    <p:cond delay="0"/>
                                  </p:stCondLst>
                                  <p:childTnLst>
                                    <p:set>
                                      <p:cBhvr>
                                        <p:cTn id="221" dur="1" fill="hold">
                                          <p:stCondLst>
                                            <p:cond delay="0"/>
                                          </p:stCondLst>
                                        </p:cTn>
                                        <p:tgtEl>
                                          <p:spTgt spid="35"/>
                                        </p:tgtEl>
                                        <p:attrNameLst>
                                          <p:attrName>style.visibility</p:attrName>
                                        </p:attrNameLst>
                                      </p:cBhvr>
                                      <p:to>
                                        <p:strVal val="visible"/>
                                      </p:to>
                                    </p:set>
                                  </p:childTnLst>
                                </p:cTn>
                              </p:par>
                              <p:par>
                                <p:cTn id="222" presetID="1" presetClass="entr" presetSubtype="0" fill="hold" nodeType="withEffect">
                                  <p:stCondLst>
                                    <p:cond delay="0"/>
                                  </p:stCondLst>
                                  <p:childTnLst>
                                    <p:set>
                                      <p:cBhvr>
                                        <p:cTn id="223" dur="1" fill="hold">
                                          <p:stCondLst>
                                            <p:cond delay="0"/>
                                          </p:stCondLst>
                                        </p:cTn>
                                        <p:tgtEl>
                                          <p:spTgt spid="34"/>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2" presetClass="entr" presetSubtype="1" fill="hold" grpId="0" nodeType="clickEffect">
                                  <p:stCondLst>
                                    <p:cond delay="0"/>
                                  </p:stCondLst>
                                  <p:childTnLst>
                                    <p:set>
                                      <p:cBhvr>
                                        <p:cTn id="227" dur="1" fill="hold">
                                          <p:stCondLst>
                                            <p:cond delay="0"/>
                                          </p:stCondLst>
                                        </p:cTn>
                                        <p:tgtEl>
                                          <p:spTgt spid="32"/>
                                        </p:tgtEl>
                                        <p:attrNameLst>
                                          <p:attrName>style.visibility</p:attrName>
                                        </p:attrNameLst>
                                      </p:cBhvr>
                                      <p:to>
                                        <p:strVal val="visible"/>
                                      </p:to>
                                    </p:set>
                                    <p:anim calcmode="lin" valueType="num">
                                      <p:cBhvr additive="base">
                                        <p:cTn id="228" dur="1000" fill="hold"/>
                                        <p:tgtEl>
                                          <p:spTgt spid="32"/>
                                        </p:tgtEl>
                                        <p:attrNameLst>
                                          <p:attrName>ppt_x</p:attrName>
                                        </p:attrNameLst>
                                      </p:cBhvr>
                                      <p:tavLst>
                                        <p:tav tm="0">
                                          <p:val>
                                            <p:strVal val="#ppt_x"/>
                                          </p:val>
                                        </p:tav>
                                        <p:tav tm="100000">
                                          <p:val>
                                            <p:strVal val="#ppt_x"/>
                                          </p:val>
                                        </p:tav>
                                      </p:tavLst>
                                    </p:anim>
                                    <p:anim calcmode="lin" valueType="num">
                                      <p:cBhvr additive="base">
                                        <p:cTn id="229" dur="10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presetID="10" presetClass="exit" presetSubtype="0" fill="hold" nodeType="clickEffect">
                                  <p:stCondLst>
                                    <p:cond delay="0"/>
                                  </p:stCondLst>
                                  <p:childTnLst>
                                    <p:animEffect transition="out" filter="fade">
                                      <p:cBhvr>
                                        <p:cTn id="233" dur="500"/>
                                        <p:tgtEl>
                                          <p:spTgt spid="9"/>
                                        </p:tgtEl>
                                      </p:cBhvr>
                                    </p:animEffect>
                                    <p:set>
                                      <p:cBhvr>
                                        <p:cTn id="234" dur="1" fill="hold">
                                          <p:stCondLst>
                                            <p:cond delay="499"/>
                                          </p:stCondLst>
                                        </p:cTn>
                                        <p:tgtEl>
                                          <p:spTgt spid="9"/>
                                        </p:tgtEl>
                                        <p:attrNameLst>
                                          <p:attrName>style.visibility</p:attrName>
                                        </p:attrNameLst>
                                      </p:cBhvr>
                                      <p:to>
                                        <p:strVal val="hidden"/>
                                      </p:to>
                                    </p:set>
                                  </p:childTnLst>
                                </p:cTn>
                              </p:par>
                              <p:par>
                                <p:cTn id="235" presetID="1" presetClass="entr" presetSubtype="0" fill="hold" nodeType="withEffect">
                                  <p:stCondLst>
                                    <p:cond delay="0"/>
                                  </p:stCondLst>
                                  <p:childTnLst>
                                    <p:set>
                                      <p:cBhvr>
                                        <p:cTn id="236" dur="1" fill="hold">
                                          <p:stCondLst>
                                            <p:cond delay="499"/>
                                          </p:stCondLst>
                                        </p:cTn>
                                        <p:tgtEl>
                                          <p:spTgt spid="1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77"/>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78"/>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76"/>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38"/>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37"/>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40"/>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39"/>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2" presetClass="entr" presetSubtype="1" fill="hold" grpId="0" nodeType="clickEffect">
                                  <p:stCondLst>
                                    <p:cond delay="0"/>
                                  </p:stCondLst>
                                  <p:childTnLst>
                                    <p:set>
                                      <p:cBhvr>
                                        <p:cTn id="258" dur="1" fill="hold">
                                          <p:stCondLst>
                                            <p:cond delay="0"/>
                                          </p:stCondLst>
                                        </p:cTn>
                                        <p:tgtEl>
                                          <p:spTgt spid="36"/>
                                        </p:tgtEl>
                                        <p:attrNameLst>
                                          <p:attrName>style.visibility</p:attrName>
                                        </p:attrNameLst>
                                      </p:cBhvr>
                                      <p:to>
                                        <p:strVal val="visible"/>
                                      </p:to>
                                    </p:set>
                                    <p:anim calcmode="lin" valueType="num">
                                      <p:cBhvr additive="base">
                                        <p:cTn id="259" dur="1000" fill="hold"/>
                                        <p:tgtEl>
                                          <p:spTgt spid="36"/>
                                        </p:tgtEl>
                                        <p:attrNameLst>
                                          <p:attrName>ppt_x</p:attrName>
                                        </p:attrNameLst>
                                      </p:cBhvr>
                                      <p:tavLst>
                                        <p:tav tm="0">
                                          <p:val>
                                            <p:strVal val="#ppt_x"/>
                                          </p:val>
                                        </p:tav>
                                        <p:tav tm="100000">
                                          <p:val>
                                            <p:strVal val="#ppt_x"/>
                                          </p:val>
                                        </p:tav>
                                      </p:tavLst>
                                    </p:anim>
                                    <p:anim calcmode="lin" valueType="num">
                                      <p:cBhvr additive="base">
                                        <p:cTn id="260" dur="10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10" presetClass="exit" presetSubtype="0" fill="hold" nodeType="clickEffect">
                                  <p:stCondLst>
                                    <p:cond delay="0"/>
                                  </p:stCondLst>
                                  <p:childTnLst>
                                    <p:animEffect transition="out" filter="fade">
                                      <p:cBhvr>
                                        <p:cTn id="264" dur="500"/>
                                        <p:tgtEl>
                                          <p:spTgt spid="10"/>
                                        </p:tgtEl>
                                      </p:cBhvr>
                                    </p:animEffect>
                                    <p:set>
                                      <p:cBhvr>
                                        <p:cTn id="265" dur="1" fill="hold">
                                          <p:stCondLst>
                                            <p:cond delay="499"/>
                                          </p:stCondLst>
                                        </p:cTn>
                                        <p:tgtEl>
                                          <p:spTgt spid="10"/>
                                        </p:tgtEl>
                                        <p:attrNameLst>
                                          <p:attrName>style.visibility</p:attrName>
                                        </p:attrNameLst>
                                      </p:cBhvr>
                                      <p:to>
                                        <p:strVal val="hidden"/>
                                      </p:to>
                                    </p:set>
                                  </p:childTnLst>
                                </p:cTn>
                              </p:par>
                              <p:par>
                                <p:cTn id="266" presetID="1" presetClass="entr" presetSubtype="0" fill="hold" nodeType="withEffect">
                                  <p:stCondLst>
                                    <p:cond delay="0"/>
                                  </p:stCondLst>
                                  <p:childTnLst>
                                    <p:set>
                                      <p:cBhvr>
                                        <p:cTn id="267" dur="1" fill="hold">
                                          <p:stCondLst>
                                            <p:cond delay="499"/>
                                          </p:stCondLst>
                                        </p:cTn>
                                        <p:tgtEl>
                                          <p:spTgt spid="11"/>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nodeType="clickEffect">
                                  <p:stCondLst>
                                    <p:cond delay="0"/>
                                  </p:stCondLst>
                                  <p:childTnLst>
                                    <p:set>
                                      <p:cBhvr>
                                        <p:cTn id="271" dur="1" fill="hold">
                                          <p:stCondLst>
                                            <p:cond delay="0"/>
                                          </p:stCondLst>
                                        </p:cTn>
                                        <p:tgtEl>
                                          <p:spTgt spid="80"/>
                                        </p:tgtEl>
                                        <p:attrNameLst>
                                          <p:attrName>style.visibility</p:attrName>
                                        </p:attrNameLst>
                                      </p:cBhvr>
                                      <p:to>
                                        <p:strVal val="visible"/>
                                      </p:to>
                                    </p:set>
                                  </p:childTnLst>
                                </p:cTn>
                              </p:par>
                              <p:par>
                                <p:cTn id="272" presetID="1" presetClass="entr" presetSubtype="0" fill="hold" nodeType="withEffect">
                                  <p:stCondLst>
                                    <p:cond delay="0"/>
                                  </p:stCondLst>
                                  <p:childTnLst>
                                    <p:set>
                                      <p:cBhvr>
                                        <p:cTn id="273" dur="1" fill="hold">
                                          <p:stCondLst>
                                            <p:cond delay="0"/>
                                          </p:stCondLst>
                                        </p:cTn>
                                        <p:tgtEl>
                                          <p:spTgt spid="79"/>
                                        </p:tgtEl>
                                        <p:attrNameLst>
                                          <p:attrName>style.visibility</p:attrName>
                                        </p:attrNameLst>
                                      </p:cBhvr>
                                      <p:to>
                                        <p:strVal val="visible"/>
                                      </p:to>
                                    </p:set>
                                  </p:childTnLst>
                                </p:cTn>
                              </p:par>
                              <p:par>
                                <p:cTn id="274" presetID="1" presetClass="entr" presetSubtype="0" fill="hold" nodeType="withEffect">
                                  <p:stCondLst>
                                    <p:cond delay="0"/>
                                  </p:stCondLst>
                                  <p:childTnLst>
                                    <p:set>
                                      <p:cBhvr>
                                        <p:cTn id="275" dur="1" fill="hold">
                                          <p:stCondLst>
                                            <p:cond delay="0"/>
                                          </p:stCondLst>
                                        </p:cTn>
                                        <p:tgtEl>
                                          <p:spTgt spid="81"/>
                                        </p:tgtEl>
                                        <p:attrNameLst>
                                          <p:attrName>style.visibility</p:attrName>
                                        </p:attrNameLst>
                                      </p:cBhvr>
                                      <p:to>
                                        <p:strVal val="visible"/>
                                      </p:to>
                                    </p:set>
                                  </p:childTnLst>
                                </p:cTn>
                              </p:par>
                              <p:par>
                                <p:cTn id="276" presetID="1" presetClass="entr" presetSubtype="0" fill="hold" grpId="0" nodeType="withEffect">
                                  <p:stCondLst>
                                    <p:cond delay="0"/>
                                  </p:stCondLst>
                                  <p:childTnLst>
                                    <p:set>
                                      <p:cBhvr>
                                        <p:cTn id="277" dur="1" fill="hold">
                                          <p:stCondLst>
                                            <p:cond delay="0"/>
                                          </p:stCondLst>
                                        </p:cTn>
                                        <p:tgtEl>
                                          <p:spTgt spid="42"/>
                                        </p:tgtEl>
                                        <p:attrNameLst>
                                          <p:attrName>style.visibility</p:attrName>
                                        </p:attrNameLst>
                                      </p:cBhvr>
                                      <p:to>
                                        <p:strVal val="visible"/>
                                      </p:to>
                                    </p:set>
                                  </p:childTnLst>
                                </p:cTn>
                              </p:par>
                            </p:childTnLst>
                          </p:cTn>
                        </p:par>
                      </p:childTnLst>
                    </p:cTn>
                  </p:par>
                  <p:par>
                    <p:cTn id="278" fill="hold">
                      <p:stCondLst>
                        <p:cond delay="indefinite"/>
                      </p:stCondLst>
                      <p:childTnLst>
                        <p:par>
                          <p:cTn id="279" fill="hold">
                            <p:stCondLst>
                              <p:cond delay="0"/>
                            </p:stCondLst>
                            <p:childTnLst>
                              <p:par>
                                <p:cTn id="280" presetID="1" presetClass="entr" presetSubtype="0" fill="hold" grpId="0" nodeType="clickEffect">
                                  <p:stCondLst>
                                    <p:cond delay="0"/>
                                  </p:stCondLst>
                                  <p:childTnLst>
                                    <p:set>
                                      <p:cBhvr>
                                        <p:cTn id="281" dur="1" fill="hold">
                                          <p:stCondLst>
                                            <p:cond delay="0"/>
                                          </p:stCondLst>
                                        </p:cTn>
                                        <p:tgtEl>
                                          <p:spTgt spid="83"/>
                                        </p:tgtEl>
                                        <p:attrNameLst>
                                          <p:attrName>style.visibility</p:attrName>
                                        </p:attrNameLst>
                                      </p:cBhvr>
                                      <p:to>
                                        <p:strVal val="visible"/>
                                      </p:to>
                                    </p:set>
                                  </p:childTnLst>
                                </p:cTn>
                              </p:par>
                              <p:par>
                                <p:cTn id="282" presetID="1" presetClass="entr" presetSubtype="0" fill="hold" grpId="0" nodeType="withEffect">
                                  <p:stCondLst>
                                    <p:cond delay="0"/>
                                  </p:stCondLst>
                                  <p:childTnLst>
                                    <p:set>
                                      <p:cBhvr>
                                        <p:cTn id="283" dur="1" fill="hold">
                                          <p:stCondLst>
                                            <p:cond delay="0"/>
                                          </p:stCondLst>
                                        </p:cTn>
                                        <p:tgtEl>
                                          <p:spTgt spid="85"/>
                                        </p:tgtEl>
                                        <p:attrNameLst>
                                          <p:attrName>style.visibility</p:attrName>
                                        </p:attrNameLst>
                                      </p:cBhvr>
                                      <p:to>
                                        <p:strVal val="visible"/>
                                      </p:to>
                                    </p:set>
                                  </p:childTnLst>
                                </p:cTn>
                              </p:par>
                              <p:par>
                                <p:cTn id="284" presetID="1" presetClass="entr" presetSubtype="0" fill="hold" grpId="0" nodeType="withEffect">
                                  <p:stCondLst>
                                    <p:cond delay="0"/>
                                  </p:stCondLst>
                                  <p:childTnLst>
                                    <p:set>
                                      <p:cBhvr>
                                        <p:cTn id="285" dur="1" fill="hold">
                                          <p:stCondLst>
                                            <p:cond delay="0"/>
                                          </p:stCondLst>
                                        </p:cTn>
                                        <p:tgtEl>
                                          <p:spTgt spid="82"/>
                                        </p:tgtEl>
                                        <p:attrNameLst>
                                          <p:attrName>style.visibility</p:attrName>
                                        </p:attrNameLst>
                                      </p:cBhvr>
                                      <p:to>
                                        <p:strVal val="visible"/>
                                      </p:to>
                                    </p:set>
                                  </p:childTnLst>
                                </p:cTn>
                              </p:par>
                              <p:par>
                                <p:cTn id="286" presetID="1" presetClass="entr" presetSubtype="0" fill="hold" grpId="0" nodeType="withEffect">
                                  <p:stCondLst>
                                    <p:cond delay="0"/>
                                  </p:stCondLst>
                                  <p:childTnLst>
                                    <p:set>
                                      <p:cBhvr>
                                        <p:cTn id="287" dur="1" fill="hold">
                                          <p:stCondLst>
                                            <p:cond delay="0"/>
                                          </p:stCondLst>
                                        </p:cTn>
                                        <p:tgtEl>
                                          <p:spTgt spid="86"/>
                                        </p:tgtEl>
                                        <p:attrNameLst>
                                          <p:attrName>style.visibility</p:attrName>
                                        </p:attrNameLst>
                                      </p:cBhvr>
                                      <p:to>
                                        <p:strVal val="visible"/>
                                      </p:to>
                                    </p:set>
                                  </p:childTnLst>
                                </p:cTn>
                              </p:par>
                              <p:par>
                                <p:cTn id="288" presetID="1" presetClass="entr" presetSubtype="0" fill="hold" grpId="0" nodeType="withEffect">
                                  <p:stCondLst>
                                    <p:cond delay="0"/>
                                  </p:stCondLst>
                                  <p:childTnLst>
                                    <p:set>
                                      <p:cBhvr>
                                        <p:cTn id="289" dur="1" fill="hold">
                                          <p:stCondLst>
                                            <p:cond delay="0"/>
                                          </p:stCondLst>
                                        </p:cTn>
                                        <p:tgtEl>
                                          <p:spTgt spid="84"/>
                                        </p:tgtEl>
                                        <p:attrNameLst>
                                          <p:attrName>style.visibility</p:attrName>
                                        </p:attrNameLst>
                                      </p:cBhvr>
                                      <p:to>
                                        <p:strVal val="visible"/>
                                      </p:to>
                                    </p:set>
                                  </p:childTnLst>
                                </p:cTn>
                              </p:par>
                            </p:childTnLst>
                          </p:cTn>
                        </p:par>
                      </p:childTnLst>
                    </p:cTn>
                  </p:par>
                  <p:par>
                    <p:cTn id="290" fill="hold">
                      <p:stCondLst>
                        <p:cond delay="indefinite"/>
                      </p:stCondLst>
                      <p:childTnLst>
                        <p:par>
                          <p:cTn id="291" fill="hold">
                            <p:stCondLst>
                              <p:cond delay="0"/>
                            </p:stCondLst>
                            <p:childTnLst>
                              <p:par>
                                <p:cTn id="292" presetID="1" presetClass="entr" presetSubtype="0" fill="hold" nodeType="clickEffect">
                                  <p:stCondLst>
                                    <p:cond delay="0"/>
                                  </p:stCondLst>
                                  <p:childTnLst>
                                    <p:set>
                                      <p:cBhvr>
                                        <p:cTn id="293" dur="1" fill="hold">
                                          <p:stCondLst>
                                            <p:cond delay="0"/>
                                          </p:stCondLst>
                                        </p:cTn>
                                        <p:tgtEl>
                                          <p:spTgt spid="43"/>
                                        </p:tgtEl>
                                        <p:attrNameLst>
                                          <p:attrName>style.visibility</p:attrName>
                                        </p:attrNameLst>
                                      </p:cBhvr>
                                      <p:to>
                                        <p:strVal val="visible"/>
                                      </p:to>
                                    </p:set>
                                  </p:childTnLst>
                                </p:cTn>
                              </p:par>
                              <p:par>
                                <p:cTn id="294" presetID="1" presetClass="entr" presetSubtype="0" fill="hold" grpId="0" nodeType="withEffect">
                                  <p:stCondLst>
                                    <p:cond delay="0"/>
                                  </p:stCondLst>
                                  <p:childTnLst>
                                    <p:set>
                                      <p:cBhvr>
                                        <p:cTn id="295" dur="1" fill="hold">
                                          <p:stCondLst>
                                            <p:cond delay="0"/>
                                          </p:stCondLst>
                                        </p:cTn>
                                        <p:tgtEl>
                                          <p:spTgt spid="44"/>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2" presetClass="entr" presetSubtype="1" fill="hold" grpId="0" nodeType="clickEffect">
                                  <p:stCondLst>
                                    <p:cond delay="0"/>
                                  </p:stCondLst>
                                  <p:childTnLst>
                                    <p:set>
                                      <p:cBhvr>
                                        <p:cTn id="299" dur="1" fill="hold">
                                          <p:stCondLst>
                                            <p:cond delay="0"/>
                                          </p:stCondLst>
                                        </p:cTn>
                                        <p:tgtEl>
                                          <p:spTgt spid="41"/>
                                        </p:tgtEl>
                                        <p:attrNameLst>
                                          <p:attrName>style.visibility</p:attrName>
                                        </p:attrNameLst>
                                      </p:cBhvr>
                                      <p:to>
                                        <p:strVal val="visible"/>
                                      </p:to>
                                    </p:set>
                                    <p:anim calcmode="lin" valueType="num">
                                      <p:cBhvr additive="base">
                                        <p:cTn id="300" dur="1000" fill="hold"/>
                                        <p:tgtEl>
                                          <p:spTgt spid="41"/>
                                        </p:tgtEl>
                                        <p:attrNameLst>
                                          <p:attrName>ppt_x</p:attrName>
                                        </p:attrNameLst>
                                      </p:cBhvr>
                                      <p:tavLst>
                                        <p:tav tm="0">
                                          <p:val>
                                            <p:strVal val="#ppt_x"/>
                                          </p:val>
                                        </p:tav>
                                        <p:tav tm="100000">
                                          <p:val>
                                            <p:strVal val="#ppt_x"/>
                                          </p:val>
                                        </p:tav>
                                      </p:tavLst>
                                    </p:anim>
                                    <p:anim calcmode="lin" valueType="num">
                                      <p:cBhvr additive="base">
                                        <p:cTn id="301" dur="1000" fill="hold"/>
                                        <p:tgtEl>
                                          <p:spTgt spid="41"/>
                                        </p:tgtEl>
                                        <p:attrNameLst>
                                          <p:attrName>ppt_y</p:attrName>
                                        </p:attrNameLst>
                                      </p:cBhvr>
                                      <p:tavLst>
                                        <p:tav tm="0">
                                          <p:val>
                                            <p:strVal val="0-#ppt_h/2"/>
                                          </p:val>
                                        </p:tav>
                                        <p:tav tm="100000">
                                          <p:val>
                                            <p:strVal val="#ppt_y"/>
                                          </p:val>
                                        </p:tav>
                                      </p:tavLst>
                                    </p:anim>
                                  </p:childTnLst>
                                </p:cTn>
                              </p:par>
                            </p:childTnLst>
                          </p:cTn>
                        </p:par>
                      </p:childTnLst>
                    </p:cTn>
                  </p:par>
                  <p:par>
                    <p:cTn id="302" fill="hold">
                      <p:stCondLst>
                        <p:cond delay="indefinite"/>
                      </p:stCondLst>
                      <p:childTnLst>
                        <p:par>
                          <p:cTn id="303" fill="hold">
                            <p:stCondLst>
                              <p:cond delay="0"/>
                            </p:stCondLst>
                            <p:childTnLst>
                              <p:par>
                                <p:cTn id="304" presetID="10" presetClass="exit" presetSubtype="0" fill="hold" nodeType="clickEffect">
                                  <p:stCondLst>
                                    <p:cond delay="0"/>
                                  </p:stCondLst>
                                  <p:childTnLst>
                                    <p:animEffect transition="out" filter="fade">
                                      <p:cBhvr>
                                        <p:cTn id="305" dur="500"/>
                                        <p:tgtEl>
                                          <p:spTgt spid="11"/>
                                        </p:tgtEl>
                                      </p:cBhvr>
                                    </p:animEffect>
                                    <p:set>
                                      <p:cBhvr>
                                        <p:cTn id="306" dur="1" fill="hold">
                                          <p:stCondLst>
                                            <p:cond delay="499"/>
                                          </p:stCondLst>
                                        </p:cTn>
                                        <p:tgtEl>
                                          <p:spTgt spid="11"/>
                                        </p:tgtEl>
                                        <p:attrNameLst>
                                          <p:attrName>style.visibility</p:attrName>
                                        </p:attrNameLst>
                                      </p:cBhvr>
                                      <p:to>
                                        <p:strVal val="hidden"/>
                                      </p:to>
                                    </p:set>
                                  </p:childTnLst>
                                </p:cTn>
                              </p:par>
                              <p:par>
                                <p:cTn id="307" presetID="1" presetClass="entr" presetSubtype="0" fill="hold" nodeType="withEffect">
                                  <p:stCondLst>
                                    <p:cond delay="0"/>
                                  </p:stCondLst>
                                  <p:childTnLst>
                                    <p:set>
                                      <p:cBhvr>
                                        <p:cTn id="308" dur="1" fill="hold">
                                          <p:stCondLst>
                                            <p:cond delay="499"/>
                                          </p:stCondLst>
                                        </p:cTn>
                                        <p:tgtEl>
                                          <p:spTgt spid="12"/>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ntr" presetSubtype="0" fill="hold" nodeType="clickEffect">
                                  <p:stCondLst>
                                    <p:cond delay="0"/>
                                  </p:stCondLst>
                                  <p:childTnLst>
                                    <p:set>
                                      <p:cBhvr>
                                        <p:cTn id="312" dur="1" fill="hold">
                                          <p:stCondLst>
                                            <p:cond delay="0"/>
                                          </p:stCondLst>
                                        </p:cTn>
                                        <p:tgtEl>
                                          <p:spTgt spid="88"/>
                                        </p:tgtEl>
                                        <p:attrNameLst>
                                          <p:attrName>style.visibility</p:attrName>
                                        </p:attrNameLst>
                                      </p:cBhvr>
                                      <p:to>
                                        <p:strVal val="visible"/>
                                      </p:to>
                                    </p:set>
                                  </p:childTnLst>
                                </p:cTn>
                              </p:par>
                              <p:par>
                                <p:cTn id="313" presetID="1" presetClass="entr" presetSubtype="0" fill="hold" nodeType="withEffect">
                                  <p:stCondLst>
                                    <p:cond delay="0"/>
                                  </p:stCondLst>
                                  <p:childTnLst>
                                    <p:set>
                                      <p:cBhvr>
                                        <p:cTn id="314" dur="1" fill="hold">
                                          <p:stCondLst>
                                            <p:cond delay="0"/>
                                          </p:stCondLst>
                                        </p:cTn>
                                        <p:tgtEl>
                                          <p:spTgt spid="89"/>
                                        </p:tgtEl>
                                        <p:attrNameLst>
                                          <p:attrName>style.visibility</p:attrName>
                                        </p:attrNameLst>
                                      </p:cBhvr>
                                      <p:to>
                                        <p:strVal val="visible"/>
                                      </p:to>
                                    </p:set>
                                  </p:childTnLst>
                                </p:cTn>
                              </p:par>
                              <p:par>
                                <p:cTn id="315" presetID="1" presetClass="entr" presetSubtype="0" fill="hold" nodeType="withEffect">
                                  <p:stCondLst>
                                    <p:cond delay="0"/>
                                  </p:stCondLst>
                                  <p:childTnLst>
                                    <p:set>
                                      <p:cBhvr>
                                        <p:cTn id="316" dur="1" fill="hold">
                                          <p:stCondLst>
                                            <p:cond delay="0"/>
                                          </p:stCondLst>
                                        </p:cTn>
                                        <p:tgtEl>
                                          <p:spTgt spid="87"/>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presetID="1" presetClass="entr" presetSubtype="0" fill="hold" grpId="0" nodeType="clickEffect">
                                  <p:stCondLst>
                                    <p:cond delay="0"/>
                                  </p:stCondLst>
                                  <p:childTnLst>
                                    <p:set>
                                      <p:cBhvr>
                                        <p:cTn id="320" dur="1" fill="hold">
                                          <p:stCondLst>
                                            <p:cond delay="0"/>
                                          </p:stCondLst>
                                        </p:cTn>
                                        <p:tgtEl>
                                          <p:spTgt spid="96"/>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93"/>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94"/>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97"/>
                                        </p:tgtEl>
                                        <p:attrNameLst>
                                          <p:attrName>style.visibility</p:attrName>
                                        </p:attrNameLst>
                                      </p:cBhvr>
                                      <p:to>
                                        <p:strVal val="visible"/>
                                      </p:to>
                                    </p:set>
                                  </p:childTnLst>
                                </p:cTn>
                              </p:par>
                              <p:par>
                                <p:cTn id="327" presetID="1" presetClass="entr" presetSubtype="0" fill="hold" grpId="0" nodeType="withEffect">
                                  <p:stCondLst>
                                    <p:cond delay="0"/>
                                  </p:stCondLst>
                                  <p:childTnLst>
                                    <p:set>
                                      <p:cBhvr>
                                        <p:cTn id="328" dur="1" fill="hold">
                                          <p:stCondLst>
                                            <p:cond delay="0"/>
                                          </p:stCondLst>
                                        </p:cTn>
                                        <p:tgtEl>
                                          <p:spTgt spid="95"/>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presetID="1" presetClass="entr" presetSubtype="0" fill="hold" grpId="0" nodeType="clickEffect">
                                  <p:stCondLst>
                                    <p:cond delay="0"/>
                                  </p:stCondLst>
                                  <p:childTnLst>
                                    <p:set>
                                      <p:cBhvr>
                                        <p:cTn id="332" dur="1" fill="hold">
                                          <p:stCondLst>
                                            <p:cond delay="0"/>
                                          </p:stCondLst>
                                        </p:cTn>
                                        <p:tgtEl>
                                          <p:spTgt spid="47"/>
                                        </p:tgtEl>
                                        <p:attrNameLst>
                                          <p:attrName>style.visibility</p:attrName>
                                        </p:attrNameLst>
                                      </p:cBhvr>
                                      <p:to>
                                        <p:strVal val="visible"/>
                                      </p:to>
                                    </p:set>
                                  </p:childTnLst>
                                </p:cTn>
                              </p:par>
                              <p:par>
                                <p:cTn id="333" presetID="1" presetClass="entr" presetSubtype="0" fill="hold" nodeType="withEffect">
                                  <p:stCondLst>
                                    <p:cond delay="0"/>
                                  </p:stCondLst>
                                  <p:childTnLst>
                                    <p:set>
                                      <p:cBhvr>
                                        <p:cTn id="334" dur="1" fill="hold">
                                          <p:stCondLst>
                                            <p:cond delay="0"/>
                                          </p:stCondLst>
                                        </p:cTn>
                                        <p:tgtEl>
                                          <p:spTgt spid="46"/>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presetID="2" presetClass="entr" presetSubtype="1" fill="hold" grpId="0" nodeType="clickEffect">
                                  <p:stCondLst>
                                    <p:cond delay="0"/>
                                  </p:stCondLst>
                                  <p:childTnLst>
                                    <p:set>
                                      <p:cBhvr>
                                        <p:cTn id="338" dur="1" fill="hold">
                                          <p:stCondLst>
                                            <p:cond delay="0"/>
                                          </p:stCondLst>
                                        </p:cTn>
                                        <p:tgtEl>
                                          <p:spTgt spid="45"/>
                                        </p:tgtEl>
                                        <p:attrNameLst>
                                          <p:attrName>style.visibility</p:attrName>
                                        </p:attrNameLst>
                                      </p:cBhvr>
                                      <p:to>
                                        <p:strVal val="visible"/>
                                      </p:to>
                                    </p:set>
                                    <p:anim calcmode="lin" valueType="num">
                                      <p:cBhvr additive="base">
                                        <p:cTn id="339" dur="1000" fill="hold"/>
                                        <p:tgtEl>
                                          <p:spTgt spid="45"/>
                                        </p:tgtEl>
                                        <p:attrNameLst>
                                          <p:attrName>ppt_x</p:attrName>
                                        </p:attrNameLst>
                                      </p:cBhvr>
                                      <p:tavLst>
                                        <p:tav tm="0">
                                          <p:val>
                                            <p:strVal val="#ppt_x"/>
                                          </p:val>
                                        </p:tav>
                                        <p:tav tm="100000">
                                          <p:val>
                                            <p:strVal val="#ppt_x"/>
                                          </p:val>
                                        </p:tav>
                                      </p:tavLst>
                                    </p:anim>
                                    <p:anim calcmode="lin" valueType="num">
                                      <p:cBhvr additive="base">
                                        <p:cTn id="340" dur="1000" fill="hold"/>
                                        <p:tgtEl>
                                          <p:spTgt spid="45"/>
                                        </p:tgtEl>
                                        <p:attrNameLst>
                                          <p:attrName>ppt_y</p:attrName>
                                        </p:attrNameLst>
                                      </p:cBhvr>
                                      <p:tavLst>
                                        <p:tav tm="0">
                                          <p:val>
                                            <p:strVal val="0-#ppt_h/2"/>
                                          </p:val>
                                        </p:tav>
                                        <p:tav tm="100000">
                                          <p:val>
                                            <p:strVal val="#ppt_y"/>
                                          </p:val>
                                        </p:tav>
                                      </p:tavLst>
                                    </p:anim>
                                  </p:childTnLst>
                                </p:cTn>
                              </p:par>
                            </p:childTnLst>
                          </p:cTn>
                        </p:par>
                      </p:childTnLst>
                    </p:cTn>
                  </p:par>
                  <p:par>
                    <p:cTn id="341" fill="hold">
                      <p:stCondLst>
                        <p:cond delay="indefinite"/>
                      </p:stCondLst>
                      <p:childTnLst>
                        <p:par>
                          <p:cTn id="342" fill="hold">
                            <p:stCondLst>
                              <p:cond delay="0"/>
                            </p:stCondLst>
                            <p:childTnLst>
                              <p:par>
                                <p:cTn id="343" presetID="1" presetClass="entr" presetSubtype="0" fill="hold" nodeType="clickEffect">
                                  <p:stCondLst>
                                    <p:cond delay="0"/>
                                  </p:stCondLst>
                                  <p:childTnLst>
                                    <p:set>
                                      <p:cBhvr>
                                        <p:cTn id="344" dur="1" fill="hold">
                                          <p:stCondLst>
                                            <p:cond delay="0"/>
                                          </p:stCondLst>
                                        </p:cTn>
                                        <p:tgtEl>
                                          <p:spTgt spid="91"/>
                                        </p:tgtEl>
                                        <p:attrNameLst>
                                          <p:attrName>style.visibility</p:attrName>
                                        </p:attrNameLst>
                                      </p:cBhvr>
                                      <p:to>
                                        <p:strVal val="visible"/>
                                      </p:to>
                                    </p:set>
                                  </p:childTnLst>
                                </p:cTn>
                              </p:par>
                              <p:par>
                                <p:cTn id="345" presetID="1" presetClass="entr" presetSubtype="0" fill="hold" nodeType="withEffect">
                                  <p:stCondLst>
                                    <p:cond delay="0"/>
                                  </p:stCondLst>
                                  <p:childTnLst>
                                    <p:set>
                                      <p:cBhvr>
                                        <p:cTn id="346" dur="1" fill="hold">
                                          <p:stCondLst>
                                            <p:cond delay="0"/>
                                          </p:stCondLst>
                                        </p:cTn>
                                        <p:tgtEl>
                                          <p:spTgt spid="92"/>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presetID="1" presetClass="entr" presetSubtype="0" fill="hold" nodeType="clickEffect">
                                  <p:stCondLst>
                                    <p:cond delay="0"/>
                                  </p:stCondLst>
                                  <p:childTnLst>
                                    <p:set>
                                      <p:cBhvr>
                                        <p:cTn id="350" dur="1" fill="hold">
                                          <p:stCondLst>
                                            <p:cond delay="0"/>
                                          </p:stCondLst>
                                        </p:cTn>
                                        <p:tgtEl>
                                          <p:spTgt spid="90"/>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ntr" presetSubtype="0" fill="hold" grpId="0" nodeType="clickEffect">
                                  <p:stCondLst>
                                    <p:cond delay="0"/>
                                  </p:stCondLst>
                                  <p:childTnLst>
                                    <p:set>
                                      <p:cBhvr>
                                        <p:cTn id="354" dur="1" fill="hold">
                                          <p:stCondLst>
                                            <p:cond delay="0"/>
                                          </p:stCondLst>
                                        </p:cTn>
                                        <p:tgtEl>
                                          <p:spTgt spid="48"/>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presetID="1" presetClass="entr" presetSubtype="0" fill="hold" grpId="0" nodeType="clickEffect">
                                  <p:stCondLst>
                                    <p:cond delay="0"/>
                                  </p:stCondLst>
                                  <p:childTnLst>
                                    <p:set>
                                      <p:cBhvr>
                                        <p:cTn id="358" dur="1" fill="hold">
                                          <p:stCondLst>
                                            <p:cond delay="0"/>
                                          </p:stCondLst>
                                        </p:cTn>
                                        <p:tgtEl>
                                          <p:spTgt spid="99"/>
                                        </p:tgtEl>
                                        <p:attrNameLst>
                                          <p:attrName>style.visibility</p:attrName>
                                        </p:attrNameLst>
                                      </p:cBhvr>
                                      <p:to>
                                        <p:strVal val="visible"/>
                                      </p:to>
                                    </p:set>
                                  </p:childTnLst>
                                </p:cTn>
                              </p:par>
                              <p:par>
                                <p:cTn id="359" presetID="1" presetClass="entr" presetSubtype="0" fill="hold" grpId="1" nodeType="withEffect">
                                  <p:stCondLst>
                                    <p:cond delay="0"/>
                                  </p:stCondLst>
                                  <p:childTnLst>
                                    <p:set>
                                      <p:cBhvr>
                                        <p:cTn id="360" dur="1" fill="hold">
                                          <p:stCondLst>
                                            <p:cond delay="0"/>
                                          </p:stCondLst>
                                        </p:cTn>
                                        <p:tgtEl>
                                          <p:spTgt spid="100"/>
                                        </p:tgtEl>
                                        <p:attrNameLst>
                                          <p:attrName>style.visibility</p:attrName>
                                        </p:attrNameLst>
                                      </p:cBhvr>
                                      <p:to>
                                        <p:strVal val="visible"/>
                                      </p:to>
                                    </p:set>
                                  </p:childTnLst>
                                </p:cTn>
                              </p:par>
                              <p:par>
                                <p:cTn id="361"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362" dur="1000" autoRev="1" fill="remove"/>
                                        <p:tgtEl>
                                          <p:spTgt spid="100"/>
                                        </p:tgtEl>
                                        <p:attrNameLst>
                                          <p:attrName>style.color</p:attrName>
                                        </p:attrNameLst>
                                      </p:cBhvr>
                                      <p:to>
                                        <a:schemeClr val="bg1"/>
                                      </p:to>
                                    </p:animClr>
                                    <p:animClr clrSpc="rgb" dir="cw">
                                      <p:cBhvr>
                                        <p:cTn id="363" dur="1000" autoRev="1" fill="remove"/>
                                        <p:tgtEl>
                                          <p:spTgt spid="100"/>
                                        </p:tgtEl>
                                        <p:attrNameLst>
                                          <p:attrName>fillcolor</p:attrName>
                                        </p:attrNameLst>
                                      </p:cBhvr>
                                      <p:to>
                                        <a:schemeClr val="bg1"/>
                                      </p:to>
                                    </p:animClr>
                                    <p:set>
                                      <p:cBhvr>
                                        <p:cTn id="364" dur="1000" autoRev="1" fill="remove"/>
                                        <p:tgtEl>
                                          <p:spTgt spid="100"/>
                                        </p:tgtEl>
                                        <p:attrNameLst>
                                          <p:attrName>fill.type</p:attrName>
                                        </p:attrNameLst>
                                      </p:cBhvr>
                                      <p:to>
                                        <p:strVal val="solid"/>
                                      </p:to>
                                    </p:set>
                                    <p:set>
                                      <p:cBhvr>
                                        <p:cTn id="365" dur="1000" autoRev="1" fill="remove"/>
                                        <p:tgtEl>
                                          <p:spTgt spid="10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P spid="13" grpId="0" animBg="1"/>
      <p:bldP spid="15" grpId="0"/>
      <p:bldP spid="16" grpId="0" animBg="1"/>
      <p:bldP spid="17" grpId="0" animBg="1"/>
      <p:bldP spid="19" grpId="0"/>
      <p:bldP spid="20" grpId="0" animBg="1"/>
      <p:bldP spid="21" grpId="0" animBg="1"/>
      <p:bldP spid="22" grpId="0" animBg="1"/>
      <p:bldP spid="24" grpId="0"/>
      <p:bldP spid="25" grpId="0" animBg="1"/>
      <p:bldP spid="26" grpId="0" animBg="1"/>
      <p:bldP spid="28" grpId="0"/>
      <p:bldP spid="29" grpId="0" animBg="1"/>
      <p:bldP spid="31" grpId="0"/>
      <p:bldP spid="32" grpId="0" animBg="1"/>
      <p:bldP spid="33" grpId="0" animBg="1"/>
      <p:bldP spid="35" grpId="0"/>
      <p:bldP spid="36" grpId="0" animBg="1"/>
      <p:bldP spid="37" grpId="0" animBg="1"/>
      <p:bldP spid="38" grpId="0" animBg="1"/>
      <p:bldP spid="40" grpId="0"/>
      <p:bldP spid="41" grpId="0" animBg="1"/>
      <p:bldP spid="42" grpId="0" animBg="1"/>
      <p:bldP spid="44" grpId="0"/>
      <p:bldP spid="45" grpId="0" animBg="1"/>
      <p:bldP spid="47" grpId="0"/>
      <p:bldP spid="48" grpId="0"/>
      <p:bldP spid="68" grpId="0"/>
      <p:bldP spid="69" grpId="0"/>
      <p:bldP spid="70" grpId="0"/>
      <p:bldP spid="71" grpId="0"/>
      <p:bldP spid="72" grpId="0"/>
      <p:bldP spid="82" grpId="0"/>
      <p:bldP spid="83" grpId="0"/>
      <p:bldP spid="84" grpId="0"/>
      <p:bldP spid="85" grpId="0"/>
      <p:bldP spid="86" grpId="0"/>
      <p:bldP spid="93" grpId="0"/>
      <p:bldP spid="94" grpId="0"/>
      <p:bldP spid="95" grpId="0"/>
      <p:bldP spid="96" grpId="0"/>
      <p:bldP spid="97" grpId="0"/>
      <p:bldP spid="99" grpId="0" animBg="1"/>
      <p:bldP spid="101" grpId="0"/>
      <p:bldP spid="102" grpId="0"/>
      <p:bldP spid="103" grpId="0"/>
      <p:bldP spid="104" grpId="0"/>
      <p:bldP spid="105" grpId="0"/>
      <p:bldP spid="106" grpId="0"/>
      <p:bldP spid="107" grpId="0"/>
      <p:bldP spid="108" grpId="0"/>
      <p:bldP spid="109" grpId="0"/>
      <p:bldP spid="110" grpId="0"/>
      <p:bldP spid="111" grpId="0"/>
      <p:bldP spid="112" grpId="0"/>
      <p:bldP spid="1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49" y="1709738"/>
            <a:ext cx="10893985" cy="2852737"/>
          </a:xfrm>
        </p:spPr>
        <p:txBody>
          <a:bodyPr/>
          <a:lstStyle/>
          <a:p>
            <a:r>
              <a:rPr lang="en-US" dirty="0">
                <a:gradFill flip="none" rotWithShape="1">
                  <a:gsLst>
                    <a:gs pos="0">
                      <a:srgbClr val="88570A"/>
                    </a:gs>
                    <a:gs pos="53000">
                      <a:srgbClr val="E99718"/>
                    </a:gs>
                  </a:gsLst>
                  <a:lin ang="0" scaled="1"/>
                  <a:tileRect/>
                </a:gradFill>
              </a:rPr>
              <a:t>Recursion</a:t>
            </a:r>
          </a:p>
        </p:txBody>
      </p:sp>
      <p:sp>
        <p:nvSpPr>
          <p:cNvPr id="3" name="Text Placeholder 2">
            <a:extLst>
              <a:ext uri="{FF2B5EF4-FFF2-40B4-BE49-F238E27FC236}">
                <a16:creationId xmlns:a16="http://schemas.microsoft.com/office/drawing/2014/main" id="{2CED1B91-C4E2-F984-3A77-DA5C5EF352CE}"/>
              </a:ext>
            </a:extLst>
          </p:cNvPr>
          <p:cNvSpPr>
            <a:spLocks noGrp="1"/>
          </p:cNvSpPr>
          <p:nvPr>
            <p:ph type="body" idx="1"/>
          </p:nvPr>
        </p:nvSpPr>
        <p:spPr>
          <a:xfrm>
            <a:off x="831850" y="4589463"/>
            <a:ext cx="10515600" cy="1500187"/>
          </a:xfrm>
        </p:spPr>
        <p:txBody>
          <a:bodyPr/>
          <a:lstStyle/>
          <a:p>
            <a:r>
              <a:rPr lang="en-US" dirty="0"/>
              <a:t>Section-9</a:t>
            </a:r>
          </a:p>
        </p:txBody>
      </p:sp>
    </p:spTree>
    <p:extLst>
      <p:ext uri="{BB962C8B-B14F-4D97-AF65-F5344CB8AC3E}">
        <p14:creationId xmlns:p14="http://schemas.microsoft.com/office/powerpoint/2010/main" val="4285039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Recursion</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a:xfrm>
            <a:off x="131180" y="863445"/>
            <a:ext cx="11929641" cy="5649046"/>
          </a:xfrm>
        </p:spPr>
        <p:txBody>
          <a:bodyPr/>
          <a:lstStyle/>
          <a:p>
            <a:pPr>
              <a:lnSpc>
                <a:spcPct val="112000"/>
              </a:lnSpc>
              <a:spcBef>
                <a:spcPts val="300"/>
              </a:spcBef>
              <a:buClr>
                <a:srgbClr val="C00000"/>
              </a:buClr>
              <a:buFont typeface="Wingdings 3" panose="05040102010807070707" pitchFamily="18" charset="2"/>
              <a:buChar char="}"/>
            </a:pPr>
            <a:r>
              <a:rPr lang="en-US" sz="2200" b="1" dirty="0"/>
              <a:t>Recursion means function call itself</a:t>
            </a:r>
            <a:r>
              <a:rPr lang="en-US" sz="2200" dirty="0">
                <a:solidFill>
                  <a:srgbClr val="0070C0"/>
                </a:solidFill>
              </a:rPr>
              <a:t>.</a:t>
            </a:r>
          </a:p>
          <a:p>
            <a:pPr>
              <a:lnSpc>
                <a:spcPct val="112000"/>
              </a:lnSpc>
              <a:spcBef>
                <a:spcPts val="300"/>
              </a:spcBef>
              <a:buClr>
                <a:srgbClr val="C00000"/>
              </a:buClr>
              <a:buFont typeface="Wingdings 3" panose="05040102010807070707" pitchFamily="18" charset="2"/>
              <a:buChar char="}"/>
            </a:pPr>
            <a:r>
              <a:rPr lang="en-US" dirty="0"/>
              <a:t>Function either </a:t>
            </a:r>
            <a:r>
              <a:rPr lang="en-US" dirty="0">
                <a:solidFill>
                  <a:srgbClr val="C00000"/>
                </a:solidFill>
              </a:rPr>
              <a:t>calls itself directly </a:t>
            </a:r>
            <a:r>
              <a:rPr lang="en-US" dirty="0"/>
              <a:t>or </a:t>
            </a:r>
            <a:r>
              <a:rPr lang="en-US" dirty="0">
                <a:solidFill>
                  <a:srgbClr val="C00000"/>
                </a:solidFill>
              </a:rPr>
              <a:t>calls another function </a:t>
            </a:r>
            <a:r>
              <a:rPr lang="en-US" dirty="0"/>
              <a:t>that in turn calls the original function called recursive function.</a:t>
            </a:r>
          </a:p>
          <a:p>
            <a:pPr>
              <a:lnSpc>
                <a:spcPct val="112000"/>
              </a:lnSpc>
              <a:spcBef>
                <a:spcPts val="300"/>
              </a:spcBef>
              <a:buClr>
                <a:srgbClr val="C00000"/>
              </a:buClr>
              <a:buFont typeface="Wingdings 3" panose="05040102010807070707" pitchFamily="18" charset="2"/>
              <a:buChar char="}"/>
            </a:pPr>
            <a:r>
              <a:rPr lang="en-US" sz="2200" b="1" dirty="0"/>
              <a:t> Two important conditions must be satisfied for any recursive function:</a:t>
            </a:r>
          </a:p>
          <a:p>
            <a:pPr marL="739775" lvl="1" indent="-390525">
              <a:lnSpc>
                <a:spcPct val="112000"/>
              </a:lnSpc>
              <a:buClr>
                <a:srgbClr val="C00000"/>
              </a:buClr>
              <a:buFont typeface="+mj-lt"/>
              <a:buAutoNum type="arabicParenR"/>
            </a:pPr>
            <a:r>
              <a:rPr lang="en-US" sz="2200" dirty="0"/>
              <a:t>Each time a function calls itself it must be nearer in some sense to a solution.</a:t>
            </a:r>
          </a:p>
          <a:p>
            <a:pPr marL="739775" lvl="1" indent="-390525">
              <a:lnSpc>
                <a:spcPct val="112000"/>
              </a:lnSpc>
              <a:buClr>
                <a:srgbClr val="C00000"/>
              </a:buClr>
              <a:buFont typeface="+mj-lt"/>
              <a:buAutoNum type="arabicParenR"/>
            </a:pPr>
            <a:r>
              <a:rPr lang="en-US" sz="2200" dirty="0"/>
              <a:t>Terminating conditions</a:t>
            </a:r>
            <a:r>
              <a:rPr lang="en-US" sz="2200" b="1" dirty="0">
                <a:solidFill>
                  <a:srgbClr val="0070C0"/>
                </a:solidFill>
              </a:rPr>
              <a:t> </a:t>
            </a:r>
            <a:r>
              <a:rPr lang="en-US" sz="2200" dirty="0"/>
              <a:t>must be there which can terminate the process.</a:t>
            </a:r>
          </a:p>
          <a:p>
            <a:pPr marL="0" indent="0">
              <a:lnSpc>
                <a:spcPts val="2600"/>
              </a:lnSpc>
              <a:spcBef>
                <a:spcPts val="300"/>
              </a:spcBef>
              <a:buClr>
                <a:srgbClr val="C00000"/>
              </a:buClr>
              <a:buNone/>
            </a:pPr>
            <a:endParaRPr lang="en-US" sz="2200" b="1" dirty="0"/>
          </a:p>
          <a:p>
            <a:pPr marL="0" indent="0">
              <a:lnSpc>
                <a:spcPts val="2600"/>
              </a:lnSpc>
              <a:spcBef>
                <a:spcPts val="300"/>
              </a:spcBef>
              <a:buClr>
                <a:srgbClr val="C00000"/>
              </a:buClr>
              <a:buNone/>
            </a:pPr>
            <a:endParaRPr lang="en-US" sz="2200" b="1" dirty="0"/>
          </a:p>
        </p:txBody>
      </p:sp>
    </p:spTree>
    <p:extLst>
      <p:ext uri="{BB962C8B-B14F-4D97-AF65-F5344CB8AC3E}">
        <p14:creationId xmlns:p14="http://schemas.microsoft.com/office/powerpoint/2010/main" val="139864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0">
                      <a:srgbClr val="88570A"/>
                    </a:gs>
                    <a:gs pos="53000">
                      <a:srgbClr val="E99718"/>
                    </a:gs>
                  </a:gsLst>
                  <a:lin ang="0" scaled="1"/>
                  <a:tileRect/>
                </a:gradFill>
              </a:rPr>
              <a:t>Introduction of Queue</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a:xfrm>
            <a:off x="831850" y="4589463"/>
            <a:ext cx="10515600" cy="1500187"/>
          </a:xfrm>
        </p:spPr>
        <p:txBody>
          <a:bodyPr/>
          <a:lstStyle/>
          <a:p>
            <a:r>
              <a:rPr lang="en-US" dirty="0"/>
              <a:t>Section-10</a:t>
            </a:r>
          </a:p>
        </p:txBody>
      </p:sp>
    </p:spTree>
    <p:extLst>
      <p:ext uri="{BB962C8B-B14F-4D97-AF65-F5344CB8AC3E}">
        <p14:creationId xmlns:p14="http://schemas.microsoft.com/office/powerpoint/2010/main" val="1359507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Introduction of Queue</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Clr>
                <a:srgbClr val="C00000"/>
              </a:buClr>
              <a:buFont typeface="Wingdings 3" panose="05040102010807070707" pitchFamily="18" charset="2"/>
              <a:buChar char="}"/>
            </a:pPr>
            <a:r>
              <a:rPr lang="en-US" dirty="0"/>
              <a:t>Queue is a data structure in which elements are </a:t>
            </a:r>
            <a:r>
              <a:rPr lang="en-US" dirty="0">
                <a:solidFill>
                  <a:srgbClr val="0070C0"/>
                </a:solidFill>
              </a:rPr>
              <a:t>added at one end </a:t>
            </a:r>
            <a:r>
              <a:rPr lang="en-US" dirty="0">
                <a:solidFill>
                  <a:srgbClr val="C00000"/>
                </a:solidFill>
              </a:rPr>
              <a:t>(Rear) </a:t>
            </a:r>
            <a:r>
              <a:rPr lang="en-US" dirty="0"/>
              <a:t>and </a:t>
            </a:r>
            <a:r>
              <a:rPr lang="en-US" dirty="0">
                <a:solidFill>
                  <a:srgbClr val="0070C0"/>
                </a:solidFill>
              </a:rPr>
              <a:t>removed from the other end </a:t>
            </a:r>
            <a:r>
              <a:rPr lang="en-US" dirty="0">
                <a:solidFill>
                  <a:srgbClr val="C00000"/>
                </a:solidFill>
              </a:rPr>
              <a:t>(Front) </a:t>
            </a:r>
            <a:r>
              <a:rPr lang="en-US" dirty="0"/>
              <a:t>in </a:t>
            </a:r>
            <a:r>
              <a:rPr lang="en-US" b="1" dirty="0">
                <a:solidFill>
                  <a:srgbClr val="C00000"/>
                </a:solidFill>
              </a:rPr>
              <a:t>First In First Out (FIFO) </a:t>
            </a:r>
            <a:r>
              <a:rPr lang="en-US" dirty="0" err="1"/>
              <a:t>mannar</a:t>
            </a:r>
            <a:r>
              <a:rPr lang="en-US" dirty="0"/>
              <a:t>.</a:t>
            </a:r>
          </a:p>
          <a:p>
            <a:pPr>
              <a:buClr>
                <a:srgbClr val="C00000"/>
              </a:buClr>
            </a:pPr>
            <a:r>
              <a:rPr lang="en-US" b="1" dirty="0"/>
              <a:t>Rear</a:t>
            </a:r>
            <a:r>
              <a:rPr lang="en-US" dirty="0"/>
              <a:t> is the end of the queue from where </a:t>
            </a:r>
            <a:r>
              <a:rPr lang="en-US" dirty="0">
                <a:solidFill>
                  <a:srgbClr val="1D6FA9"/>
                </a:solidFill>
              </a:rPr>
              <a:t>insertion</a:t>
            </a:r>
            <a:r>
              <a:rPr lang="en-US" dirty="0"/>
              <a:t> is performed.</a:t>
            </a:r>
          </a:p>
          <a:p>
            <a:pPr>
              <a:buClr>
                <a:srgbClr val="C00000"/>
              </a:buClr>
            </a:pPr>
            <a:r>
              <a:rPr lang="en-US" b="1" dirty="0"/>
              <a:t>Front</a:t>
            </a:r>
            <a:r>
              <a:rPr lang="en-US" dirty="0"/>
              <a:t> is the end of the queue from where </a:t>
            </a:r>
            <a:r>
              <a:rPr lang="en-US" dirty="0">
                <a:solidFill>
                  <a:srgbClr val="1D6FA9"/>
                </a:solidFill>
              </a:rPr>
              <a:t>deletion</a:t>
            </a:r>
            <a:r>
              <a:rPr lang="en-US" dirty="0"/>
              <a:t> is performed.</a:t>
            </a:r>
          </a:p>
          <a:p>
            <a:pPr>
              <a:buClr>
                <a:srgbClr val="C00000"/>
              </a:buClr>
            </a:pPr>
            <a:r>
              <a:rPr lang="en-US" dirty="0"/>
              <a:t>Insertion operation is called </a:t>
            </a:r>
            <a:r>
              <a:rPr lang="en-US" b="1" dirty="0">
                <a:solidFill>
                  <a:srgbClr val="C00000"/>
                </a:solidFill>
              </a:rPr>
              <a:t>Enqueue</a:t>
            </a:r>
            <a:r>
              <a:rPr lang="en-US" dirty="0"/>
              <a:t> and deletion operation is called </a:t>
            </a:r>
            <a:r>
              <a:rPr lang="en-US" b="1" dirty="0">
                <a:solidFill>
                  <a:srgbClr val="C00000"/>
                </a:solidFill>
              </a:rPr>
              <a:t>Dequeue</a:t>
            </a:r>
            <a:r>
              <a:rPr lang="en-US" dirty="0"/>
              <a:t>.</a:t>
            </a:r>
            <a:endParaRPr lang="en-US" sz="2200" dirty="0"/>
          </a:p>
        </p:txBody>
      </p:sp>
      <p:sp>
        <p:nvSpPr>
          <p:cNvPr id="5" name="Rectangle 4">
            <a:extLst>
              <a:ext uri="{FF2B5EF4-FFF2-40B4-BE49-F238E27FC236}">
                <a16:creationId xmlns:a16="http://schemas.microsoft.com/office/drawing/2014/main" id="{89D8DBCF-7798-1397-3374-8949E28A5358}"/>
              </a:ext>
            </a:extLst>
          </p:cNvPr>
          <p:cNvSpPr/>
          <p:nvPr/>
        </p:nvSpPr>
        <p:spPr>
          <a:xfrm>
            <a:off x="4533050" y="3967795"/>
            <a:ext cx="6858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6" name="Rectangle 5">
            <a:extLst>
              <a:ext uri="{FF2B5EF4-FFF2-40B4-BE49-F238E27FC236}">
                <a16:creationId xmlns:a16="http://schemas.microsoft.com/office/drawing/2014/main" id="{DECAA725-0DAA-0D70-F5DB-635EC110E73F}"/>
              </a:ext>
            </a:extLst>
          </p:cNvPr>
          <p:cNvSpPr/>
          <p:nvPr/>
        </p:nvSpPr>
        <p:spPr>
          <a:xfrm>
            <a:off x="5218850" y="3967795"/>
            <a:ext cx="685800"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7" name="Rectangle 6">
            <a:extLst>
              <a:ext uri="{FF2B5EF4-FFF2-40B4-BE49-F238E27FC236}">
                <a16:creationId xmlns:a16="http://schemas.microsoft.com/office/drawing/2014/main" id="{9154AE30-A245-2E09-3650-F33DDE52AEBF}"/>
              </a:ext>
            </a:extLst>
          </p:cNvPr>
          <p:cNvSpPr/>
          <p:nvPr/>
        </p:nvSpPr>
        <p:spPr>
          <a:xfrm>
            <a:off x="5904650" y="3967795"/>
            <a:ext cx="6858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8" name="Rectangle 7">
            <a:extLst>
              <a:ext uri="{FF2B5EF4-FFF2-40B4-BE49-F238E27FC236}">
                <a16:creationId xmlns:a16="http://schemas.microsoft.com/office/drawing/2014/main" id="{DA11FE60-D0B7-641E-9BAA-72482DDE685E}"/>
              </a:ext>
            </a:extLst>
          </p:cNvPr>
          <p:cNvSpPr/>
          <p:nvPr/>
        </p:nvSpPr>
        <p:spPr>
          <a:xfrm>
            <a:off x="6590450" y="3967795"/>
            <a:ext cx="685800" cy="533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9" name="TextBox 8">
            <a:extLst>
              <a:ext uri="{FF2B5EF4-FFF2-40B4-BE49-F238E27FC236}">
                <a16:creationId xmlns:a16="http://schemas.microsoft.com/office/drawing/2014/main" id="{656FD727-01F7-B665-BFE3-7A2FD5B993F3}"/>
              </a:ext>
            </a:extLst>
          </p:cNvPr>
          <p:cNvSpPr txBox="1"/>
          <p:nvPr/>
        </p:nvSpPr>
        <p:spPr>
          <a:xfrm>
            <a:off x="6546730" y="5027392"/>
            <a:ext cx="732893" cy="461665"/>
          </a:xfrm>
          <a:prstGeom prst="rect">
            <a:avLst/>
          </a:prstGeom>
          <a:noFill/>
        </p:spPr>
        <p:txBody>
          <a:bodyPr wrap="none" rtlCol="0">
            <a:spAutoFit/>
          </a:bodyPr>
          <a:lstStyle/>
          <a:p>
            <a:r>
              <a:rPr lang="en-US" sz="2400" dirty="0">
                <a:latin typeface="+mj-lt"/>
              </a:rPr>
              <a:t>Rear</a:t>
            </a:r>
          </a:p>
        </p:txBody>
      </p:sp>
      <p:sp>
        <p:nvSpPr>
          <p:cNvPr id="10" name="TextBox 9">
            <a:extLst>
              <a:ext uri="{FF2B5EF4-FFF2-40B4-BE49-F238E27FC236}">
                <a16:creationId xmlns:a16="http://schemas.microsoft.com/office/drawing/2014/main" id="{5C493C78-4EE4-687D-3DAA-D5724CEF0215}"/>
              </a:ext>
            </a:extLst>
          </p:cNvPr>
          <p:cNvSpPr txBox="1"/>
          <p:nvPr/>
        </p:nvSpPr>
        <p:spPr>
          <a:xfrm>
            <a:off x="4425620" y="5027392"/>
            <a:ext cx="819455" cy="461665"/>
          </a:xfrm>
          <a:prstGeom prst="rect">
            <a:avLst/>
          </a:prstGeom>
          <a:noFill/>
        </p:spPr>
        <p:txBody>
          <a:bodyPr wrap="none" rtlCol="0">
            <a:spAutoFit/>
          </a:bodyPr>
          <a:lstStyle/>
          <a:p>
            <a:r>
              <a:rPr lang="en-US" sz="2400" dirty="0">
                <a:latin typeface="+mj-lt"/>
              </a:rPr>
              <a:t>Front</a:t>
            </a:r>
          </a:p>
        </p:txBody>
      </p:sp>
      <p:cxnSp>
        <p:nvCxnSpPr>
          <p:cNvPr id="11" name="Straight Arrow Connector 10">
            <a:extLst>
              <a:ext uri="{FF2B5EF4-FFF2-40B4-BE49-F238E27FC236}">
                <a16:creationId xmlns:a16="http://schemas.microsoft.com/office/drawing/2014/main" id="{A2378F63-A051-8A54-FDF5-41E402FF2F1A}"/>
              </a:ext>
            </a:extLst>
          </p:cNvPr>
          <p:cNvCxnSpPr>
            <a:cxnSpLocks/>
          </p:cNvCxnSpPr>
          <p:nvPr/>
        </p:nvCxnSpPr>
        <p:spPr>
          <a:xfrm rot="5400000" flipH="1" flipV="1">
            <a:off x="4614896" y="4794396"/>
            <a:ext cx="449997"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59B119-CD8C-1385-6FEB-CB587D349BC8}"/>
              </a:ext>
            </a:extLst>
          </p:cNvPr>
          <p:cNvCxnSpPr>
            <a:cxnSpLocks/>
          </p:cNvCxnSpPr>
          <p:nvPr/>
        </p:nvCxnSpPr>
        <p:spPr>
          <a:xfrm rot="5400000" flipH="1" flipV="1">
            <a:off x="6687286" y="4794396"/>
            <a:ext cx="449997"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D40083E-CC0C-54C5-07BE-175ED94B0A9A}"/>
              </a:ext>
            </a:extLst>
          </p:cNvPr>
          <p:cNvCxnSpPr>
            <a:cxnSpLocks/>
          </p:cNvCxnSpPr>
          <p:nvPr/>
        </p:nvCxnSpPr>
        <p:spPr>
          <a:xfrm>
            <a:off x="3927423" y="3967795"/>
            <a:ext cx="37025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313941-AD81-9968-530F-6BCA037214DF}"/>
              </a:ext>
            </a:extLst>
          </p:cNvPr>
          <p:cNvCxnSpPr>
            <a:cxnSpLocks/>
          </p:cNvCxnSpPr>
          <p:nvPr/>
        </p:nvCxnSpPr>
        <p:spPr>
          <a:xfrm>
            <a:off x="3927423" y="4513863"/>
            <a:ext cx="37025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B6AB495-D227-7D4A-2DC3-5C1A7F2FF410}"/>
              </a:ext>
            </a:extLst>
          </p:cNvPr>
          <p:cNvCxnSpPr>
            <a:cxnSpLocks/>
          </p:cNvCxnSpPr>
          <p:nvPr/>
        </p:nvCxnSpPr>
        <p:spPr>
          <a:xfrm flipH="1">
            <a:off x="3193613" y="4231518"/>
            <a:ext cx="968770"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46D2E68-7C7A-4EB8-03D2-404E4FE769A6}"/>
              </a:ext>
            </a:extLst>
          </p:cNvPr>
          <p:cNvCxnSpPr>
            <a:cxnSpLocks/>
          </p:cNvCxnSpPr>
          <p:nvPr/>
        </p:nvCxnSpPr>
        <p:spPr>
          <a:xfrm>
            <a:off x="7629993" y="4231518"/>
            <a:ext cx="899410" cy="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4C18CC2-548D-6EB0-2F1A-8D8B4B85A621}"/>
              </a:ext>
            </a:extLst>
          </p:cNvPr>
          <p:cNvSpPr txBox="1"/>
          <p:nvPr/>
        </p:nvSpPr>
        <p:spPr>
          <a:xfrm>
            <a:off x="2053650" y="4036648"/>
            <a:ext cx="950901" cy="369332"/>
          </a:xfrm>
          <a:prstGeom prst="rect">
            <a:avLst/>
          </a:prstGeom>
          <a:noFill/>
        </p:spPr>
        <p:txBody>
          <a:bodyPr wrap="none" rtlCol="0">
            <a:spAutoFit/>
          </a:bodyPr>
          <a:lstStyle/>
          <a:p>
            <a:r>
              <a:rPr lang="en-IN" b="1" dirty="0"/>
              <a:t>Deletion</a:t>
            </a:r>
          </a:p>
        </p:txBody>
      </p:sp>
      <p:sp>
        <p:nvSpPr>
          <p:cNvPr id="22" name="TextBox 21">
            <a:extLst>
              <a:ext uri="{FF2B5EF4-FFF2-40B4-BE49-F238E27FC236}">
                <a16:creationId xmlns:a16="http://schemas.microsoft.com/office/drawing/2014/main" id="{A29DC141-772B-8951-3DDD-9E5F79104B82}"/>
              </a:ext>
            </a:extLst>
          </p:cNvPr>
          <p:cNvSpPr txBox="1"/>
          <p:nvPr/>
        </p:nvSpPr>
        <p:spPr>
          <a:xfrm>
            <a:off x="8564253" y="4066628"/>
            <a:ext cx="1010213" cy="369332"/>
          </a:xfrm>
          <a:prstGeom prst="rect">
            <a:avLst/>
          </a:prstGeom>
          <a:noFill/>
        </p:spPr>
        <p:txBody>
          <a:bodyPr wrap="none" rtlCol="0">
            <a:spAutoFit/>
          </a:bodyPr>
          <a:lstStyle/>
          <a:p>
            <a:r>
              <a:rPr lang="en-IN" b="1" dirty="0"/>
              <a:t>Insertion</a:t>
            </a:r>
          </a:p>
        </p:txBody>
      </p:sp>
    </p:spTree>
    <p:extLst>
      <p:ext uri="{BB962C8B-B14F-4D97-AF65-F5344CB8AC3E}">
        <p14:creationId xmlns:p14="http://schemas.microsoft.com/office/powerpoint/2010/main" val="429111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49" y="1709738"/>
            <a:ext cx="10893985" cy="2852737"/>
          </a:xfrm>
        </p:spPr>
        <p:txBody>
          <a:bodyPr/>
          <a:lstStyle/>
          <a:p>
            <a:r>
              <a:rPr lang="en-US" dirty="0">
                <a:gradFill flip="none" rotWithShape="1">
                  <a:gsLst>
                    <a:gs pos="0">
                      <a:srgbClr val="88570A"/>
                    </a:gs>
                    <a:gs pos="53000">
                      <a:srgbClr val="E99718"/>
                    </a:gs>
                  </a:gsLst>
                  <a:lin ang="0" scaled="1"/>
                  <a:tileRect/>
                </a:gradFill>
              </a:rPr>
              <a:t>Introduction of Stack</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Section-1</a:t>
            </a:r>
          </a:p>
        </p:txBody>
      </p:sp>
    </p:spTree>
    <p:extLst>
      <p:ext uri="{BB962C8B-B14F-4D97-AF65-F5344CB8AC3E}">
        <p14:creationId xmlns:p14="http://schemas.microsoft.com/office/powerpoint/2010/main" val="1943949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50" y="1709738"/>
            <a:ext cx="11620126" cy="2852737"/>
          </a:xfrm>
        </p:spPr>
        <p:txBody>
          <a:bodyPr/>
          <a:lstStyle/>
          <a:p>
            <a:r>
              <a:rPr lang="en-US" dirty="0">
                <a:gradFill flip="none" rotWithShape="1">
                  <a:gsLst>
                    <a:gs pos="0">
                      <a:srgbClr val="88570A"/>
                    </a:gs>
                    <a:gs pos="53000">
                      <a:srgbClr val="E99718"/>
                    </a:gs>
                  </a:gsLst>
                  <a:lin ang="0" scaled="1"/>
                  <a:tileRect/>
                </a:gradFill>
              </a:rPr>
              <a:t>Application of Queue</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a:xfrm>
            <a:off x="831850" y="4589463"/>
            <a:ext cx="10515600" cy="1500187"/>
          </a:xfrm>
        </p:spPr>
        <p:txBody>
          <a:bodyPr/>
          <a:lstStyle/>
          <a:p>
            <a:r>
              <a:rPr lang="en-US" dirty="0"/>
              <a:t>Section-11</a:t>
            </a:r>
          </a:p>
        </p:txBody>
      </p:sp>
    </p:spTree>
    <p:extLst>
      <p:ext uri="{BB962C8B-B14F-4D97-AF65-F5344CB8AC3E}">
        <p14:creationId xmlns:p14="http://schemas.microsoft.com/office/powerpoint/2010/main" val="1589006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Application of Queue</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Clr>
                <a:srgbClr val="C00000"/>
              </a:buClr>
            </a:pPr>
            <a:r>
              <a:rPr lang="en-US" dirty="0"/>
              <a:t>Web servers</a:t>
            </a:r>
          </a:p>
          <a:p>
            <a:pPr>
              <a:buClr>
                <a:srgbClr val="C00000"/>
              </a:buClr>
            </a:pPr>
            <a:r>
              <a:rPr lang="en-US" dirty="0"/>
              <a:t>Task Scheduling</a:t>
            </a:r>
          </a:p>
          <a:p>
            <a:pPr>
              <a:buClr>
                <a:srgbClr val="C00000"/>
              </a:buClr>
            </a:pPr>
            <a:r>
              <a:rPr lang="en-US" dirty="0"/>
              <a:t>Resource Allocation</a:t>
            </a:r>
          </a:p>
          <a:p>
            <a:pPr>
              <a:buClr>
                <a:srgbClr val="C00000"/>
              </a:buClr>
            </a:pPr>
            <a:r>
              <a:rPr lang="en-US" dirty="0"/>
              <a:t>Event Handling</a:t>
            </a:r>
          </a:p>
          <a:p>
            <a:pPr>
              <a:buClr>
                <a:srgbClr val="C00000"/>
              </a:buClr>
            </a:pPr>
            <a:r>
              <a:rPr lang="en-US" dirty="0"/>
              <a:t>Message Buffering</a:t>
            </a:r>
          </a:p>
        </p:txBody>
      </p:sp>
    </p:spTree>
    <p:extLst>
      <p:ext uri="{BB962C8B-B14F-4D97-AF65-F5344CB8AC3E}">
        <p14:creationId xmlns:p14="http://schemas.microsoft.com/office/powerpoint/2010/main" val="349451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50" y="1709738"/>
            <a:ext cx="11620126" cy="2852737"/>
          </a:xfrm>
        </p:spPr>
        <p:txBody>
          <a:bodyPr/>
          <a:lstStyle/>
          <a:p>
            <a:r>
              <a:rPr lang="en-US" dirty="0">
                <a:gradFill flip="none" rotWithShape="1">
                  <a:gsLst>
                    <a:gs pos="0">
                      <a:srgbClr val="88570A"/>
                    </a:gs>
                    <a:gs pos="53000">
                      <a:srgbClr val="E99718"/>
                    </a:gs>
                  </a:gsLst>
                  <a:lin ang="0" scaled="1"/>
                  <a:tileRect/>
                </a:gradFill>
              </a:rPr>
              <a:t>Queue Operations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a:xfrm>
            <a:off x="831850" y="4589463"/>
            <a:ext cx="10515600" cy="1500187"/>
          </a:xfrm>
        </p:spPr>
        <p:txBody>
          <a:bodyPr/>
          <a:lstStyle/>
          <a:p>
            <a:r>
              <a:rPr lang="en-US" dirty="0"/>
              <a:t>Section-12</a:t>
            </a:r>
          </a:p>
        </p:txBody>
      </p:sp>
    </p:spTree>
    <p:extLst>
      <p:ext uri="{BB962C8B-B14F-4D97-AF65-F5344CB8AC3E}">
        <p14:creationId xmlns:p14="http://schemas.microsoft.com/office/powerpoint/2010/main" val="1200998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Queue Operations: Enqueue &amp; Dequeue</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Clr>
                <a:srgbClr val="C00000"/>
              </a:buClr>
              <a:buFont typeface="Wingdings 3" panose="05040102010807070707" pitchFamily="18" charset="2"/>
              <a:buChar char="}"/>
            </a:pPr>
            <a:r>
              <a:rPr lang="en-US" dirty="0"/>
              <a:t>Queue is represented by vector </a:t>
            </a:r>
            <a:r>
              <a:rPr lang="en-US" b="1" dirty="0">
                <a:solidFill>
                  <a:srgbClr val="C00000"/>
                </a:solidFill>
              </a:rPr>
              <a:t>Q </a:t>
            </a:r>
            <a:r>
              <a:rPr lang="en-US" dirty="0"/>
              <a:t>contains </a:t>
            </a:r>
            <a:r>
              <a:rPr lang="en-US" b="1" dirty="0">
                <a:solidFill>
                  <a:srgbClr val="C00000"/>
                </a:solidFill>
              </a:rPr>
              <a:t>N</a:t>
            </a:r>
            <a:r>
              <a:rPr lang="en-US" b="1" dirty="0"/>
              <a:t> </a:t>
            </a:r>
            <a:r>
              <a:rPr lang="en-US" dirty="0"/>
              <a:t>elements</a:t>
            </a:r>
            <a:r>
              <a:rPr lang="en-US" b="1" dirty="0"/>
              <a:t> </a:t>
            </a:r>
            <a:r>
              <a:rPr lang="en-US" dirty="0"/>
              <a:t>and an element </a:t>
            </a:r>
            <a:r>
              <a:rPr lang="en-US" b="1" dirty="0">
                <a:solidFill>
                  <a:srgbClr val="C00000"/>
                </a:solidFill>
              </a:rPr>
              <a:t>value</a:t>
            </a:r>
            <a:r>
              <a:rPr lang="en-US" dirty="0"/>
              <a:t>,</a:t>
            </a:r>
            <a:r>
              <a:rPr lang="en-US" b="1" dirty="0"/>
              <a:t> </a:t>
            </a:r>
            <a:r>
              <a:rPr lang="en-US" dirty="0"/>
              <a:t>which we want to insert or delete from the queue.</a:t>
            </a:r>
          </a:p>
          <a:p>
            <a:pPr>
              <a:buClr>
                <a:srgbClr val="C00000"/>
              </a:buClr>
            </a:pPr>
            <a:r>
              <a:rPr lang="en-US" dirty="0"/>
              <a:t>The value </a:t>
            </a:r>
            <a:r>
              <a:rPr lang="en-US" b="1" dirty="0">
                <a:solidFill>
                  <a:srgbClr val="1D6FA9"/>
                </a:solidFill>
              </a:rPr>
              <a:t>-1</a:t>
            </a:r>
            <a:r>
              <a:rPr lang="en-US" b="1" dirty="0">
                <a:solidFill>
                  <a:srgbClr val="0070C0"/>
                </a:solidFill>
              </a:rPr>
              <a:t> </a:t>
            </a:r>
            <a:r>
              <a:rPr lang="en-US" dirty="0"/>
              <a:t>of</a:t>
            </a:r>
            <a:r>
              <a:rPr lang="en-US" b="1" dirty="0"/>
              <a:t> </a:t>
            </a:r>
            <a:r>
              <a:rPr lang="en-US" b="1" dirty="0">
                <a:solidFill>
                  <a:srgbClr val="C00000"/>
                </a:solidFill>
              </a:rPr>
              <a:t>front</a:t>
            </a:r>
            <a:r>
              <a:rPr lang="en-US" b="1" dirty="0">
                <a:solidFill>
                  <a:srgbClr val="0070C0"/>
                </a:solidFill>
              </a:rPr>
              <a:t> </a:t>
            </a:r>
            <a:r>
              <a:rPr lang="en-US" dirty="0">
                <a:solidFill>
                  <a:srgbClr val="0070C0"/>
                </a:solidFill>
              </a:rPr>
              <a:t>pointer</a:t>
            </a:r>
            <a:r>
              <a:rPr lang="en-US" b="1" dirty="0">
                <a:solidFill>
                  <a:srgbClr val="0070C0"/>
                </a:solidFill>
              </a:rPr>
              <a:t> </a:t>
            </a:r>
            <a:r>
              <a:rPr lang="en-US" dirty="0"/>
              <a:t>indicates </a:t>
            </a:r>
            <a:r>
              <a:rPr lang="en-US" dirty="0">
                <a:solidFill>
                  <a:srgbClr val="1D6FA9"/>
                </a:solidFill>
              </a:rPr>
              <a:t>queue is empty,</a:t>
            </a:r>
            <a:r>
              <a:rPr lang="en-US" b="1" dirty="0"/>
              <a:t> </a:t>
            </a:r>
            <a:r>
              <a:rPr lang="en-US" dirty="0"/>
              <a:t>so we cannot perform </a:t>
            </a:r>
            <a:r>
              <a:rPr lang="en-US" dirty="0">
                <a:solidFill>
                  <a:srgbClr val="1D6FA9"/>
                </a:solidFill>
              </a:rPr>
              <a:t>delete operation.</a:t>
            </a:r>
            <a:r>
              <a:rPr lang="en-US" dirty="0"/>
              <a:t> </a:t>
            </a:r>
          </a:p>
          <a:p>
            <a:pPr>
              <a:buClr>
                <a:srgbClr val="C00000"/>
              </a:buClr>
            </a:pPr>
            <a:r>
              <a:rPr lang="en-US" dirty="0"/>
              <a:t>If </a:t>
            </a:r>
            <a:r>
              <a:rPr lang="en-US" b="1" dirty="0">
                <a:solidFill>
                  <a:srgbClr val="C00000"/>
                </a:solidFill>
              </a:rPr>
              <a:t>rear</a:t>
            </a:r>
            <a:r>
              <a:rPr lang="en-US" dirty="0">
                <a:solidFill>
                  <a:srgbClr val="0070C0"/>
                </a:solidFill>
              </a:rPr>
              <a:t> </a:t>
            </a:r>
            <a:r>
              <a:rPr lang="en-US" dirty="0">
                <a:solidFill>
                  <a:srgbClr val="1D6FA9"/>
                </a:solidFill>
              </a:rPr>
              <a:t>pointer</a:t>
            </a:r>
            <a:r>
              <a:rPr lang="en-US" dirty="0">
                <a:solidFill>
                  <a:srgbClr val="0070C0"/>
                </a:solidFill>
              </a:rPr>
              <a:t> </a:t>
            </a:r>
            <a:r>
              <a:rPr lang="en-US" dirty="0"/>
              <a:t>value is increase and it becomes </a:t>
            </a:r>
            <a:r>
              <a:rPr lang="en-US" dirty="0">
                <a:solidFill>
                  <a:srgbClr val="1D6FA9"/>
                </a:solidFill>
              </a:rPr>
              <a:t>greater than or equal to</a:t>
            </a:r>
            <a:r>
              <a:rPr lang="en-US" dirty="0">
                <a:solidFill>
                  <a:srgbClr val="0070C0"/>
                </a:solidFill>
              </a:rPr>
              <a:t> </a:t>
            </a:r>
            <a:r>
              <a:rPr lang="en-US" b="1" dirty="0">
                <a:solidFill>
                  <a:srgbClr val="C00000"/>
                </a:solidFill>
              </a:rPr>
              <a:t>N</a:t>
            </a:r>
            <a:r>
              <a:rPr lang="en-US" dirty="0"/>
              <a:t>,</a:t>
            </a:r>
            <a:r>
              <a:rPr lang="en-US" b="1" dirty="0">
                <a:solidFill>
                  <a:srgbClr val="0070C0"/>
                </a:solidFill>
              </a:rPr>
              <a:t> </a:t>
            </a:r>
            <a:r>
              <a:rPr lang="en-US" b="1" dirty="0">
                <a:solidFill>
                  <a:srgbClr val="1D6FA9"/>
                </a:solidFill>
              </a:rPr>
              <a:t>rear &gt;= N </a:t>
            </a:r>
            <a:r>
              <a:rPr lang="en-US" dirty="0"/>
              <a:t>indicates</a:t>
            </a:r>
            <a:r>
              <a:rPr lang="en-US" b="1" dirty="0"/>
              <a:t> </a:t>
            </a:r>
            <a:r>
              <a:rPr lang="en-US" dirty="0">
                <a:solidFill>
                  <a:srgbClr val="1D6FA9"/>
                </a:solidFill>
              </a:rPr>
              <a:t>queue is full.</a:t>
            </a:r>
            <a:r>
              <a:rPr lang="en-US" dirty="0"/>
              <a:t> So, we cannot perform </a:t>
            </a:r>
            <a:r>
              <a:rPr lang="en-US" dirty="0">
                <a:solidFill>
                  <a:srgbClr val="1D6FA9"/>
                </a:solidFill>
              </a:rPr>
              <a:t>insertion operation.</a:t>
            </a:r>
          </a:p>
          <a:p>
            <a:pPr marL="231775" indent="0">
              <a:buNone/>
            </a:pPr>
            <a:r>
              <a:rPr lang="en-US" b="1" dirty="0"/>
              <a:t>Example:</a:t>
            </a:r>
          </a:p>
        </p:txBody>
      </p:sp>
      <p:cxnSp>
        <p:nvCxnSpPr>
          <p:cNvPr id="7" name="Straight Arrow Connector 6"/>
          <p:cNvCxnSpPr/>
          <p:nvPr/>
        </p:nvCxnSpPr>
        <p:spPr>
          <a:xfrm rot="5400000" flipH="1" flipV="1">
            <a:off x="2672926" y="4634293"/>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2979314" y="4634293"/>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78420" y="4901787"/>
            <a:ext cx="1747594" cy="400110"/>
          </a:xfrm>
          <a:prstGeom prst="rect">
            <a:avLst/>
          </a:prstGeom>
          <a:noFill/>
        </p:spPr>
        <p:txBody>
          <a:bodyPr wrap="none" rtlCol="0">
            <a:spAutoFit/>
          </a:bodyPr>
          <a:lstStyle/>
          <a:p>
            <a:r>
              <a:rPr lang="en-US" sz="2000" dirty="0"/>
              <a:t>front = rear = -1</a:t>
            </a:r>
          </a:p>
        </p:txBody>
      </p:sp>
      <p:sp>
        <p:nvSpPr>
          <p:cNvPr id="11" name="Rectangle 10"/>
          <p:cNvSpPr/>
          <p:nvPr/>
        </p:nvSpPr>
        <p:spPr>
          <a:xfrm>
            <a:off x="6979020" y="4063587"/>
            <a:ext cx="533400" cy="3810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11</a:t>
            </a:r>
          </a:p>
        </p:txBody>
      </p:sp>
      <p:sp>
        <p:nvSpPr>
          <p:cNvPr id="12" name="TextBox 11"/>
          <p:cNvSpPr txBox="1"/>
          <p:nvPr/>
        </p:nvSpPr>
        <p:spPr>
          <a:xfrm>
            <a:off x="7512420" y="3530187"/>
            <a:ext cx="1418978" cy="430887"/>
          </a:xfrm>
          <a:prstGeom prst="rect">
            <a:avLst/>
          </a:prstGeom>
          <a:noFill/>
        </p:spPr>
        <p:txBody>
          <a:bodyPr wrap="none" rtlCol="0">
            <a:spAutoFit/>
          </a:bodyPr>
          <a:lstStyle/>
          <a:p>
            <a:r>
              <a:rPr lang="en-US" sz="2200" b="1" dirty="0"/>
              <a:t>Insert = 11</a:t>
            </a:r>
          </a:p>
        </p:txBody>
      </p:sp>
      <p:cxnSp>
        <p:nvCxnSpPr>
          <p:cNvPr id="13" name="Straight Arrow Connector 12"/>
          <p:cNvCxnSpPr/>
          <p:nvPr/>
        </p:nvCxnSpPr>
        <p:spPr>
          <a:xfrm rot="5400000" flipH="1" flipV="1">
            <a:off x="6940126" y="4634293"/>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7092526" y="4634293"/>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293220" y="4825587"/>
            <a:ext cx="1940668" cy="400110"/>
          </a:xfrm>
          <a:prstGeom prst="rect">
            <a:avLst/>
          </a:prstGeom>
          <a:noFill/>
        </p:spPr>
        <p:txBody>
          <a:bodyPr wrap="square" rtlCol="0">
            <a:spAutoFit/>
          </a:bodyPr>
          <a:lstStyle/>
          <a:p>
            <a:r>
              <a:rPr lang="en-US" sz="2000" dirty="0"/>
              <a:t>front = rear = 0</a:t>
            </a:r>
          </a:p>
        </p:txBody>
      </p:sp>
      <p:sp>
        <p:nvSpPr>
          <p:cNvPr id="16" name="TextBox 15"/>
          <p:cNvSpPr txBox="1"/>
          <p:nvPr/>
        </p:nvSpPr>
        <p:spPr>
          <a:xfrm>
            <a:off x="4047752" y="4596987"/>
            <a:ext cx="1559668" cy="400110"/>
          </a:xfrm>
          <a:prstGeom prst="rect">
            <a:avLst/>
          </a:prstGeom>
          <a:noFill/>
        </p:spPr>
        <p:txBody>
          <a:bodyPr wrap="square" rtlCol="0">
            <a:spAutoFit/>
          </a:bodyPr>
          <a:lstStyle/>
          <a:p>
            <a:r>
              <a:rPr lang="en-US" sz="2000" b="1" dirty="0">
                <a:solidFill>
                  <a:srgbClr val="0070C0"/>
                </a:solidFill>
              </a:rPr>
              <a:t>Empty Queue</a:t>
            </a:r>
          </a:p>
        </p:txBody>
      </p:sp>
      <p:cxnSp>
        <p:nvCxnSpPr>
          <p:cNvPr id="17" name="Straight Connector 16"/>
          <p:cNvCxnSpPr/>
          <p:nvPr/>
        </p:nvCxnSpPr>
        <p:spPr>
          <a:xfrm>
            <a:off x="3473820" y="4061999"/>
            <a:ext cx="2667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473820" y="4444587"/>
            <a:ext cx="2667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979020" y="4063587"/>
            <a:ext cx="2667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979020" y="4444587"/>
            <a:ext cx="2667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02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1000" fill="hold"/>
                                        <p:tgtEl>
                                          <p:spTgt spid="11"/>
                                        </p:tgtEl>
                                        <p:attrNameLst>
                                          <p:attrName>ppt_x</p:attrName>
                                        </p:attrNameLst>
                                      </p:cBhvr>
                                      <p:tavLst>
                                        <p:tav tm="0">
                                          <p:val>
                                            <p:strVal val="1+#ppt_w/2"/>
                                          </p:val>
                                        </p:tav>
                                        <p:tav tm="100000">
                                          <p:val>
                                            <p:strVal val="#ppt_x"/>
                                          </p:val>
                                        </p:tav>
                                      </p:tavLst>
                                    </p:anim>
                                    <p:anim calcmode="lin" valueType="num">
                                      <p:cBhvr additive="base">
                                        <p:cTn id="58"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5" grpId="0"/>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Queue Operations: Enqueue &amp; Dequeue</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231775" indent="0">
              <a:buNone/>
            </a:pPr>
            <a:r>
              <a:rPr lang="en-IN" b="1" dirty="0"/>
              <a:t>Example: (Cont.)</a:t>
            </a:r>
            <a:endParaRPr lang="en-US" dirty="0"/>
          </a:p>
        </p:txBody>
      </p:sp>
      <p:sp>
        <p:nvSpPr>
          <p:cNvPr id="21" name="Rectangle 20"/>
          <p:cNvSpPr/>
          <p:nvPr/>
        </p:nvSpPr>
        <p:spPr>
          <a:xfrm>
            <a:off x="591674" y="2154840"/>
            <a:ext cx="533400" cy="3810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11</a:t>
            </a:r>
          </a:p>
        </p:txBody>
      </p:sp>
      <p:sp>
        <p:nvSpPr>
          <p:cNvPr id="22" name="Rectangle 21"/>
          <p:cNvSpPr/>
          <p:nvPr/>
        </p:nvSpPr>
        <p:spPr>
          <a:xfrm>
            <a:off x="1125074" y="2154840"/>
            <a:ext cx="533400" cy="3810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12</a:t>
            </a:r>
          </a:p>
        </p:txBody>
      </p:sp>
      <p:sp>
        <p:nvSpPr>
          <p:cNvPr id="23" name="TextBox 22"/>
          <p:cNvSpPr txBox="1"/>
          <p:nvPr/>
        </p:nvSpPr>
        <p:spPr>
          <a:xfrm>
            <a:off x="1125074" y="1621440"/>
            <a:ext cx="1418978" cy="430887"/>
          </a:xfrm>
          <a:prstGeom prst="rect">
            <a:avLst/>
          </a:prstGeom>
          <a:noFill/>
        </p:spPr>
        <p:txBody>
          <a:bodyPr wrap="none" rtlCol="0">
            <a:spAutoFit/>
          </a:bodyPr>
          <a:lstStyle/>
          <a:p>
            <a:r>
              <a:rPr lang="en-US" sz="2200" b="1" dirty="0"/>
              <a:t>Insert = 12</a:t>
            </a:r>
          </a:p>
        </p:txBody>
      </p:sp>
      <p:cxnSp>
        <p:nvCxnSpPr>
          <p:cNvPr id="24" name="Straight Arrow Connector 23"/>
          <p:cNvCxnSpPr/>
          <p:nvPr/>
        </p:nvCxnSpPr>
        <p:spPr>
          <a:xfrm rot="5400000" flipH="1" flipV="1">
            <a:off x="630568" y="2725546"/>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1163968" y="2725546"/>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34474" y="2916840"/>
            <a:ext cx="1040670" cy="400110"/>
          </a:xfrm>
          <a:prstGeom prst="rect">
            <a:avLst/>
          </a:prstGeom>
          <a:noFill/>
        </p:spPr>
        <p:txBody>
          <a:bodyPr wrap="none" rtlCol="0">
            <a:spAutoFit/>
          </a:bodyPr>
          <a:lstStyle/>
          <a:p>
            <a:r>
              <a:rPr lang="en-US" sz="2000" dirty="0"/>
              <a:t>front = 0</a:t>
            </a:r>
          </a:p>
        </p:txBody>
      </p:sp>
      <p:sp>
        <p:nvSpPr>
          <p:cNvPr id="27" name="TextBox 26"/>
          <p:cNvSpPr txBox="1"/>
          <p:nvPr/>
        </p:nvSpPr>
        <p:spPr>
          <a:xfrm>
            <a:off x="1044202" y="2913010"/>
            <a:ext cx="954107" cy="400110"/>
          </a:xfrm>
          <a:prstGeom prst="rect">
            <a:avLst/>
          </a:prstGeom>
          <a:noFill/>
        </p:spPr>
        <p:txBody>
          <a:bodyPr wrap="none" rtlCol="0">
            <a:spAutoFit/>
          </a:bodyPr>
          <a:lstStyle/>
          <a:p>
            <a:r>
              <a:rPr lang="en-US" sz="2000" dirty="0"/>
              <a:t>rear = 1</a:t>
            </a:r>
          </a:p>
        </p:txBody>
      </p:sp>
      <p:sp>
        <p:nvSpPr>
          <p:cNvPr id="28" name="Rectangle 27"/>
          <p:cNvSpPr/>
          <p:nvPr/>
        </p:nvSpPr>
        <p:spPr>
          <a:xfrm>
            <a:off x="5392274" y="2139342"/>
            <a:ext cx="533400" cy="408166"/>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13</a:t>
            </a:r>
          </a:p>
        </p:txBody>
      </p:sp>
      <p:sp>
        <p:nvSpPr>
          <p:cNvPr id="29" name="TextBox 28"/>
          <p:cNvSpPr txBox="1"/>
          <p:nvPr/>
        </p:nvSpPr>
        <p:spPr>
          <a:xfrm>
            <a:off x="4858874" y="1633108"/>
            <a:ext cx="1418978" cy="430887"/>
          </a:xfrm>
          <a:prstGeom prst="rect">
            <a:avLst/>
          </a:prstGeom>
          <a:noFill/>
        </p:spPr>
        <p:txBody>
          <a:bodyPr wrap="none" rtlCol="0">
            <a:spAutoFit/>
          </a:bodyPr>
          <a:lstStyle/>
          <a:p>
            <a:r>
              <a:rPr lang="en-US" sz="2200" b="1" dirty="0"/>
              <a:t>Insert = 13</a:t>
            </a:r>
          </a:p>
        </p:txBody>
      </p:sp>
      <p:cxnSp>
        <p:nvCxnSpPr>
          <p:cNvPr id="30" name="Straight Arrow Connector 29"/>
          <p:cNvCxnSpPr/>
          <p:nvPr/>
        </p:nvCxnSpPr>
        <p:spPr>
          <a:xfrm rot="5400000" flipH="1" flipV="1">
            <a:off x="5431168" y="2737214"/>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3674" y="2847826"/>
            <a:ext cx="954107" cy="400110"/>
          </a:xfrm>
          <a:prstGeom prst="rect">
            <a:avLst/>
          </a:prstGeom>
          <a:noFill/>
        </p:spPr>
        <p:txBody>
          <a:bodyPr wrap="none" rtlCol="0">
            <a:spAutoFit/>
          </a:bodyPr>
          <a:lstStyle/>
          <a:p>
            <a:r>
              <a:rPr lang="en-US" sz="2000" dirty="0"/>
              <a:t>rear = 2</a:t>
            </a:r>
          </a:p>
        </p:txBody>
      </p:sp>
      <p:sp>
        <p:nvSpPr>
          <p:cNvPr id="32" name="TextBox 31"/>
          <p:cNvSpPr txBox="1"/>
          <p:nvPr/>
        </p:nvSpPr>
        <p:spPr>
          <a:xfrm>
            <a:off x="8694646" y="1633108"/>
            <a:ext cx="1690335" cy="430887"/>
          </a:xfrm>
          <a:prstGeom prst="rect">
            <a:avLst/>
          </a:prstGeom>
          <a:noFill/>
        </p:spPr>
        <p:txBody>
          <a:bodyPr wrap="none" rtlCol="0">
            <a:spAutoFit/>
          </a:bodyPr>
          <a:lstStyle/>
          <a:p>
            <a:r>
              <a:rPr lang="en-US" sz="2200" b="1" dirty="0"/>
              <a:t>Remove = 11</a:t>
            </a:r>
          </a:p>
        </p:txBody>
      </p:sp>
      <p:cxnSp>
        <p:nvCxnSpPr>
          <p:cNvPr id="33" name="Straight Arrow Connector 32"/>
          <p:cNvCxnSpPr/>
          <p:nvPr/>
        </p:nvCxnSpPr>
        <p:spPr>
          <a:xfrm rot="5400000" flipH="1" flipV="1">
            <a:off x="8733540" y="2737214"/>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9266940" y="2737214"/>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9205825" y="2872941"/>
            <a:ext cx="954107" cy="400110"/>
          </a:xfrm>
          <a:prstGeom prst="rect">
            <a:avLst/>
          </a:prstGeom>
          <a:noFill/>
        </p:spPr>
        <p:txBody>
          <a:bodyPr wrap="none" rtlCol="0">
            <a:spAutoFit/>
          </a:bodyPr>
          <a:lstStyle/>
          <a:p>
            <a:r>
              <a:rPr lang="en-US" sz="2000" dirty="0"/>
              <a:t>rear = 2</a:t>
            </a:r>
          </a:p>
        </p:txBody>
      </p:sp>
      <p:sp>
        <p:nvSpPr>
          <p:cNvPr id="36" name="TextBox 35"/>
          <p:cNvSpPr txBox="1"/>
          <p:nvPr/>
        </p:nvSpPr>
        <p:spPr>
          <a:xfrm>
            <a:off x="8313646" y="2888167"/>
            <a:ext cx="1040670" cy="400110"/>
          </a:xfrm>
          <a:prstGeom prst="rect">
            <a:avLst/>
          </a:prstGeom>
          <a:noFill/>
        </p:spPr>
        <p:txBody>
          <a:bodyPr wrap="none" rtlCol="0">
            <a:spAutoFit/>
          </a:bodyPr>
          <a:lstStyle/>
          <a:p>
            <a:r>
              <a:rPr lang="en-US" sz="2000" dirty="0"/>
              <a:t>front = 1</a:t>
            </a:r>
          </a:p>
        </p:txBody>
      </p:sp>
      <p:cxnSp>
        <p:nvCxnSpPr>
          <p:cNvPr id="37" name="Straight Arrow Connector 36"/>
          <p:cNvCxnSpPr/>
          <p:nvPr/>
        </p:nvCxnSpPr>
        <p:spPr>
          <a:xfrm rot="5400000" flipH="1" flipV="1">
            <a:off x="4364368" y="2737214"/>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868274" y="2874720"/>
            <a:ext cx="1040670" cy="400110"/>
          </a:xfrm>
          <a:prstGeom prst="rect">
            <a:avLst/>
          </a:prstGeom>
          <a:noFill/>
        </p:spPr>
        <p:txBody>
          <a:bodyPr wrap="none" rtlCol="0">
            <a:spAutoFit/>
          </a:bodyPr>
          <a:lstStyle/>
          <a:p>
            <a:r>
              <a:rPr lang="en-US" sz="2000" dirty="0"/>
              <a:t>front = 0</a:t>
            </a:r>
          </a:p>
        </p:txBody>
      </p:sp>
      <p:sp>
        <p:nvSpPr>
          <p:cNvPr id="39" name="Rectangle 38"/>
          <p:cNvSpPr/>
          <p:nvPr/>
        </p:nvSpPr>
        <p:spPr>
          <a:xfrm>
            <a:off x="2160500" y="4483310"/>
            <a:ext cx="533400" cy="381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14</a:t>
            </a:r>
          </a:p>
        </p:txBody>
      </p:sp>
      <p:sp>
        <p:nvSpPr>
          <p:cNvPr id="40" name="TextBox 39"/>
          <p:cNvSpPr txBox="1"/>
          <p:nvPr/>
        </p:nvSpPr>
        <p:spPr>
          <a:xfrm>
            <a:off x="1093700" y="3949910"/>
            <a:ext cx="1418978" cy="430887"/>
          </a:xfrm>
          <a:prstGeom prst="rect">
            <a:avLst/>
          </a:prstGeom>
          <a:noFill/>
        </p:spPr>
        <p:txBody>
          <a:bodyPr wrap="none" rtlCol="0">
            <a:spAutoFit/>
          </a:bodyPr>
          <a:lstStyle/>
          <a:p>
            <a:r>
              <a:rPr lang="en-US" sz="2200" b="1" dirty="0"/>
              <a:t>Insert = 14</a:t>
            </a:r>
          </a:p>
        </p:txBody>
      </p:sp>
      <p:cxnSp>
        <p:nvCxnSpPr>
          <p:cNvPr id="41" name="Straight Arrow Connector 40"/>
          <p:cNvCxnSpPr/>
          <p:nvPr/>
        </p:nvCxnSpPr>
        <p:spPr>
          <a:xfrm rot="5400000" flipH="1" flipV="1">
            <a:off x="1132594" y="5054016"/>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2199394" y="5054016"/>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896232" y="5203190"/>
            <a:ext cx="954107" cy="400110"/>
          </a:xfrm>
          <a:prstGeom prst="rect">
            <a:avLst/>
          </a:prstGeom>
          <a:noFill/>
        </p:spPr>
        <p:txBody>
          <a:bodyPr wrap="none" rtlCol="0">
            <a:spAutoFit/>
          </a:bodyPr>
          <a:lstStyle/>
          <a:p>
            <a:r>
              <a:rPr lang="en-US" sz="2000" dirty="0"/>
              <a:t>rear = 3</a:t>
            </a:r>
          </a:p>
        </p:txBody>
      </p:sp>
      <p:sp>
        <p:nvSpPr>
          <p:cNvPr id="44" name="TextBox 43"/>
          <p:cNvSpPr txBox="1"/>
          <p:nvPr/>
        </p:nvSpPr>
        <p:spPr>
          <a:xfrm>
            <a:off x="712700" y="5191522"/>
            <a:ext cx="1040670" cy="400110"/>
          </a:xfrm>
          <a:prstGeom prst="rect">
            <a:avLst/>
          </a:prstGeom>
          <a:noFill/>
        </p:spPr>
        <p:txBody>
          <a:bodyPr wrap="none" rtlCol="0">
            <a:spAutoFit/>
          </a:bodyPr>
          <a:lstStyle/>
          <a:p>
            <a:r>
              <a:rPr lang="en-US" sz="2000" dirty="0"/>
              <a:t>front = 1</a:t>
            </a:r>
          </a:p>
        </p:txBody>
      </p:sp>
      <p:cxnSp>
        <p:nvCxnSpPr>
          <p:cNvPr id="45" name="Straight Connector 44"/>
          <p:cNvCxnSpPr/>
          <p:nvPr/>
        </p:nvCxnSpPr>
        <p:spPr>
          <a:xfrm>
            <a:off x="591674" y="2154840"/>
            <a:ext cx="2667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91674" y="2535840"/>
            <a:ext cx="2667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25474" y="2139342"/>
            <a:ext cx="2667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325474" y="2566836"/>
            <a:ext cx="2667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325474" y="2154840"/>
            <a:ext cx="533400" cy="3810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11</a:t>
            </a:r>
          </a:p>
        </p:txBody>
      </p:sp>
      <p:sp>
        <p:nvSpPr>
          <p:cNvPr id="50" name="Rectangle 49"/>
          <p:cNvSpPr/>
          <p:nvPr/>
        </p:nvSpPr>
        <p:spPr>
          <a:xfrm>
            <a:off x="4858874" y="2154840"/>
            <a:ext cx="533400" cy="38996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12</a:t>
            </a:r>
          </a:p>
        </p:txBody>
      </p:sp>
      <p:cxnSp>
        <p:nvCxnSpPr>
          <p:cNvPr id="51" name="Straight Connector 50"/>
          <p:cNvCxnSpPr/>
          <p:nvPr/>
        </p:nvCxnSpPr>
        <p:spPr>
          <a:xfrm>
            <a:off x="8161246" y="2153061"/>
            <a:ext cx="2667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8161246" y="2574402"/>
            <a:ext cx="2667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9228046" y="2166508"/>
            <a:ext cx="533400" cy="39266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13</a:t>
            </a:r>
          </a:p>
        </p:txBody>
      </p:sp>
      <p:sp>
        <p:nvSpPr>
          <p:cNvPr id="54" name="Rectangle 53"/>
          <p:cNvSpPr/>
          <p:nvPr/>
        </p:nvSpPr>
        <p:spPr>
          <a:xfrm>
            <a:off x="8694646" y="2166508"/>
            <a:ext cx="533400" cy="392668"/>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12</a:t>
            </a:r>
          </a:p>
        </p:txBody>
      </p:sp>
      <p:sp>
        <p:nvSpPr>
          <p:cNvPr id="55" name="Rectangle 54"/>
          <p:cNvSpPr/>
          <p:nvPr/>
        </p:nvSpPr>
        <p:spPr>
          <a:xfrm>
            <a:off x="8161246" y="2166508"/>
            <a:ext cx="533400" cy="3810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11</a:t>
            </a:r>
          </a:p>
        </p:txBody>
      </p:sp>
      <p:cxnSp>
        <p:nvCxnSpPr>
          <p:cNvPr id="56" name="Straight Connector 55"/>
          <p:cNvCxnSpPr/>
          <p:nvPr/>
        </p:nvCxnSpPr>
        <p:spPr>
          <a:xfrm>
            <a:off x="560300" y="4483310"/>
            <a:ext cx="2667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60300" y="4877757"/>
            <a:ext cx="2667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1627100" y="4483310"/>
            <a:ext cx="533400" cy="381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13</a:t>
            </a:r>
          </a:p>
        </p:txBody>
      </p:sp>
      <p:sp>
        <p:nvSpPr>
          <p:cNvPr id="59" name="Rectangle 58"/>
          <p:cNvSpPr/>
          <p:nvPr/>
        </p:nvSpPr>
        <p:spPr>
          <a:xfrm>
            <a:off x="1093700" y="4483310"/>
            <a:ext cx="533400" cy="3810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12</a:t>
            </a:r>
          </a:p>
        </p:txBody>
      </p:sp>
      <p:sp>
        <p:nvSpPr>
          <p:cNvPr id="60" name="Rectangle 59"/>
          <p:cNvSpPr/>
          <p:nvPr/>
        </p:nvSpPr>
        <p:spPr>
          <a:xfrm>
            <a:off x="6393149" y="4494978"/>
            <a:ext cx="5334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15</a:t>
            </a:r>
          </a:p>
        </p:txBody>
      </p:sp>
      <p:sp>
        <p:nvSpPr>
          <p:cNvPr id="61" name="TextBox 60"/>
          <p:cNvSpPr txBox="1"/>
          <p:nvPr/>
        </p:nvSpPr>
        <p:spPr>
          <a:xfrm>
            <a:off x="4792949" y="3961578"/>
            <a:ext cx="1418978" cy="430887"/>
          </a:xfrm>
          <a:prstGeom prst="rect">
            <a:avLst/>
          </a:prstGeom>
          <a:noFill/>
        </p:spPr>
        <p:txBody>
          <a:bodyPr wrap="none" rtlCol="0">
            <a:spAutoFit/>
          </a:bodyPr>
          <a:lstStyle/>
          <a:p>
            <a:r>
              <a:rPr lang="en-US" sz="2200" b="1" dirty="0"/>
              <a:t>Insert = 15</a:t>
            </a:r>
          </a:p>
        </p:txBody>
      </p:sp>
      <p:cxnSp>
        <p:nvCxnSpPr>
          <p:cNvPr id="62" name="Straight Arrow Connector 61"/>
          <p:cNvCxnSpPr/>
          <p:nvPr/>
        </p:nvCxnSpPr>
        <p:spPr>
          <a:xfrm rot="5400000" flipH="1" flipV="1">
            <a:off x="4831843" y="5065684"/>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6432043" y="5065684"/>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164549" y="5203190"/>
            <a:ext cx="954107" cy="400110"/>
          </a:xfrm>
          <a:prstGeom prst="rect">
            <a:avLst/>
          </a:prstGeom>
          <a:noFill/>
        </p:spPr>
        <p:txBody>
          <a:bodyPr wrap="none" rtlCol="0">
            <a:spAutoFit/>
          </a:bodyPr>
          <a:lstStyle/>
          <a:p>
            <a:r>
              <a:rPr lang="en-US" sz="2000" dirty="0"/>
              <a:t>rear = 4</a:t>
            </a:r>
          </a:p>
        </p:txBody>
      </p:sp>
      <p:sp>
        <p:nvSpPr>
          <p:cNvPr id="65" name="TextBox 64"/>
          <p:cNvSpPr txBox="1"/>
          <p:nvPr/>
        </p:nvSpPr>
        <p:spPr>
          <a:xfrm>
            <a:off x="4411949" y="5203190"/>
            <a:ext cx="1040670" cy="400110"/>
          </a:xfrm>
          <a:prstGeom prst="rect">
            <a:avLst/>
          </a:prstGeom>
          <a:noFill/>
        </p:spPr>
        <p:txBody>
          <a:bodyPr wrap="none" rtlCol="0">
            <a:spAutoFit/>
          </a:bodyPr>
          <a:lstStyle/>
          <a:p>
            <a:r>
              <a:rPr lang="en-US" sz="2000" dirty="0"/>
              <a:t>front = 1</a:t>
            </a:r>
          </a:p>
        </p:txBody>
      </p:sp>
      <p:sp>
        <p:nvSpPr>
          <p:cNvPr id="66" name="Rectangle 65"/>
          <p:cNvSpPr/>
          <p:nvPr/>
        </p:nvSpPr>
        <p:spPr>
          <a:xfrm>
            <a:off x="5859749" y="4483310"/>
            <a:ext cx="533400" cy="411724"/>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14</a:t>
            </a:r>
          </a:p>
        </p:txBody>
      </p:sp>
      <p:cxnSp>
        <p:nvCxnSpPr>
          <p:cNvPr id="67" name="Straight Connector 66"/>
          <p:cNvCxnSpPr/>
          <p:nvPr/>
        </p:nvCxnSpPr>
        <p:spPr>
          <a:xfrm>
            <a:off x="4259549" y="4483310"/>
            <a:ext cx="2667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259549" y="4893255"/>
            <a:ext cx="2667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5326349" y="4483309"/>
            <a:ext cx="533400" cy="39444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13</a:t>
            </a:r>
          </a:p>
        </p:txBody>
      </p:sp>
      <p:sp>
        <p:nvSpPr>
          <p:cNvPr id="70" name="Rectangle 69"/>
          <p:cNvSpPr/>
          <p:nvPr/>
        </p:nvSpPr>
        <p:spPr>
          <a:xfrm>
            <a:off x="4792949" y="4483309"/>
            <a:ext cx="533400" cy="392667"/>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12</a:t>
            </a:r>
          </a:p>
        </p:txBody>
      </p:sp>
      <p:sp>
        <p:nvSpPr>
          <p:cNvPr id="71" name="TextBox 70"/>
          <p:cNvSpPr txBox="1"/>
          <p:nvPr/>
        </p:nvSpPr>
        <p:spPr>
          <a:xfrm>
            <a:off x="8882617" y="3898793"/>
            <a:ext cx="1418978" cy="430887"/>
          </a:xfrm>
          <a:prstGeom prst="rect">
            <a:avLst/>
          </a:prstGeom>
          <a:noFill/>
        </p:spPr>
        <p:txBody>
          <a:bodyPr wrap="none" rtlCol="0">
            <a:spAutoFit/>
          </a:bodyPr>
          <a:lstStyle/>
          <a:p>
            <a:r>
              <a:rPr lang="en-US" sz="2200" b="1" dirty="0"/>
              <a:t>Insert = 16</a:t>
            </a:r>
          </a:p>
        </p:txBody>
      </p:sp>
      <p:cxnSp>
        <p:nvCxnSpPr>
          <p:cNvPr id="72" name="Straight Arrow Connector 71"/>
          <p:cNvCxnSpPr/>
          <p:nvPr/>
        </p:nvCxnSpPr>
        <p:spPr>
          <a:xfrm rot="5400000" flipH="1" flipV="1">
            <a:off x="8921511" y="5002899"/>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5400000" flipH="1" flipV="1">
            <a:off x="10521711" y="5002899"/>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0178017" y="5140405"/>
            <a:ext cx="954107" cy="400110"/>
          </a:xfrm>
          <a:prstGeom prst="rect">
            <a:avLst/>
          </a:prstGeom>
          <a:noFill/>
        </p:spPr>
        <p:txBody>
          <a:bodyPr wrap="none" rtlCol="0">
            <a:spAutoFit/>
          </a:bodyPr>
          <a:lstStyle/>
          <a:p>
            <a:r>
              <a:rPr lang="en-US" sz="2000" dirty="0"/>
              <a:t>rear = 4</a:t>
            </a:r>
          </a:p>
        </p:txBody>
      </p:sp>
      <p:sp>
        <p:nvSpPr>
          <p:cNvPr id="75" name="TextBox 74"/>
          <p:cNvSpPr txBox="1"/>
          <p:nvPr/>
        </p:nvSpPr>
        <p:spPr>
          <a:xfrm>
            <a:off x="8501617" y="5140405"/>
            <a:ext cx="1040670" cy="400110"/>
          </a:xfrm>
          <a:prstGeom prst="rect">
            <a:avLst/>
          </a:prstGeom>
          <a:noFill/>
        </p:spPr>
        <p:txBody>
          <a:bodyPr wrap="none" rtlCol="0">
            <a:spAutoFit/>
          </a:bodyPr>
          <a:lstStyle/>
          <a:p>
            <a:r>
              <a:rPr lang="en-US" sz="2000" dirty="0"/>
              <a:t>front = 1</a:t>
            </a:r>
          </a:p>
        </p:txBody>
      </p:sp>
      <p:sp>
        <p:nvSpPr>
          <p:cNvPr id="76" name="Rectangle 75"/>
          <p:cNvSpPr/>
          <p:nvPr/>
        </p:nvSpPr>
        <p:spPr>
          <a:xfrm>
            <a:off x="10482817" y="4420525"/>
            <a:ext cx="533400" cy="39266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15</a:t>
            </a:r>
          </a:p>
        </p:txBody>
      </p:sp>
      <p:sp>
        <p:nvSpPr>
          <p:cNvPr id="77" name="Rectangle 76"/>
          <p:cNvSpPr/>
          <p:nvPr/>
        </p:nvSpPr>
        <p:spPr>
          <a:xfrm>
            <a:off x="9949417" y="4420525"/>
            <a:ext cx="533400" cy="392668"/>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14</a:t>
            </a:r>
          </a:p>
        </p:txBody>
      </p:sp>
      <p:cxnSp>
        <p:nvCxnSpPr>
          <p:cNvPr id="78" name="Straight Connector 77"/>
          <p:cNvCxnSpPr/>
          <p:nvPr/>
        </p:nvCxnSpPr>
        <p:spPr>
          <a:xfrm>
            <a:off x="8349217" y="4407078"/>
            <a:ext cx="2667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349217" y="4828419"/>
            <a:ext cx="2667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9416017" y="4420525"/>
            <a:ext cx="533400" cy="39266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13</a:t>
            </a:r>
          </a:p>
        </p:txBody>
      </p:sp>
      <p:sp>
        <p:nvSpPr>
          <p:cNvPr id="81" name="Rectangle 80"/>
          <p:cNvSpPr/>
          <p:nvPr/>
        </p:nvSpPr>
        <p:spPr>
          <a:xfrm>
            <a:off x="8882617" y="4420525"/>
            <a:ext cx="533400" cy="392668"/>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12</a:t>
            </a:r>
          </a:p>
        </p:txBody>
      </p:sp>
      <p:sp>
        <p:nvSpPr>
          <p:cNvPr id="5" name="TextBox 4"/>
          <p:cNvSpPr txBox="1"/>
          <p:nvPr/>
        </p:nvSpPr>
        <p:spPr>
          <a:xfrm>
            <a:off x="3652650" y="5876724"/>
            <a:ext cx="5849678" cy="461665"/>
          </a:xfrm>
          <a:prstGeom prst="rect">
            <a:avLst/>
          </a:prstGeom>
          <a:noFill/>
          <a:ln w="25400">
            <a:solidFill>
              <a:srgbClr val="C00000"/>
            </a:solidFill>
          </a:ln>
        </p:spPr>
        <p:txBody>
          <a:bodyPr wrap="none" rtlCol="0">
            <a:spAutoFit/>
          </a:bodyPr>
          <a:lstStyle/>
          <a:p>
            <a:r>
              <a:rPr lang="en-US" sz="2400" b="1" dirty="0">
                <a:solidFill>
                  <a:srgbClr val="C00000"/>
                </a:solidFill>
              </a:rPr>
              <a:t>Queue overflow Occur. Because, Queue is Full</a:t>
            </a:r>
          </a:p>
        </p:txBody>
      </p:sp>
      <p:sp>
        <p:nvSpPr>
          <p:cNvPr id="6" name="Rounded Rectangle 5"/>
          <p:cNvSpPr/>
          <p:nvPr/>
        </p:nvSpPr>
        <p:spPr>
          <a:xfrm>
            <a:off x="8161246" y="3800999"/>
            <a:ext cx="3268754" cy="173951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endCxn id="6" idx="1"/>
          </p:cNvCxnSpPr>
          <p:nvPr/>
        </p:nvCxnSpPr>
        <p:spPr>
          <a:xfrm flipV="1">
            <a:off x="7328647" y="4670757"/>
            <a:ext cx="832599" cy="1202836"/>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13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1000" fill="hold"/>
                                        <p:tgtEl>
                                          <p:spTgt spid="22"/>
                                        </p:tgtEl>
                                        <p:attrNameLst>
                                          <p:attrName>ppt_x</p:attrName>
                                        </p:attrNameLst>
                                      </p:cBhvr>
                                      <p:tavLst>
                                        <p:tav tm="0">
                                          <p:val>
                                            <p:strVal val="1+#ppt_w/2"/>
                                          </p:val>
                                        </p:tav>
                                        <p:tav tm="100000">
                                          <p:val>
                                            <p:strVal val="#ppt_x"/>
                                          </p:val>
                                        </p:tav>
                                      </p:tavLst>
                                    </p:anim>
                                    <p:anim calcmode="lin" valueType="num">
                                      <p:cBhvr additive="base">
                                        <p:cTn id="32"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1000" fill="hold"/>
                                        <p:tgtEl>
                                          <p:spTgt spid="28"/>
                                        </p:tgtEl>
                                        <p:attrNameLst>
                                          <p:attrName>ppt_x</p:attrName>
                                        </p:attrNameLst>
                                      </p:cBhvr>
                                      <p:tavLst>
                                        <p:tav tm="0">
                                          <p:val>
                                            <p:strVal val="1+#ppt_w/2"/>
                                          </p:val>
                                        </p:tav>
                                        <p:tav tm="100000">
                                          <p:val>
                                            <p:strVal val="#ppt_x"/>
                                          </p:val>
                                        </p:tav>
                                      </p:tavLst>
                                    </p:anim>
                                    <p:anim calcmode="lin" valueType="num">
                                      <p:cBhvr additive="base">
                                        <p:cTn id="64" dur="10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 presetClass="exit" presetSubtype="8" fill="hold" grpId="1" nodeType="clickEffect">
                                  <p:stCondLst>
                                    <p:cond delay="0"/>
                                  </p:stCondLst>
                                  <p:childTnLst>
                                    <p:anim calcmode="lin" valueType="num">
                                      <p:cBhvr additive="base">
                                        <p:cTn id="90" dur="1000"/>
                                        <p:tgtEl>
                                          <p:spTgt spid="55"/>
                                        </p:tgtEl>
                                        <p:attrNameLst>
                                          <p:attrName>ppt_x</p:attrName>
                                        </p:attrNameLst>
                                      </p:cBhvr>
                                      <p:tavLst>
                                        <p:tav tm="0">
                                          <p:val>
                                            <p:strVal val="ppt_x"/>
                                          </p:val>
                                        </p:tav>
                                        <p:tav tm="100000">
                                          <p:val>
                                            <p:strVal val="0-ppt_w/2"/>
                                          </p:val>
                                        </p:tav>
                                      </p:tavLst>
                                    </p:anim>
                                    <p:anim calcmode="lin" valueType="num">
                                      <p:cBhvr additive="base">
                                        <p:cTn id="91" dur="1000"/>
                                        <p:tgtEl>
                                          <p:spTgt spid="55"/>
                                        </p:tgtEl>
                                        <p:attrNameLst>
                                          <p:attrName>ppt_y</p:attrName>
                                        </p:attrNameLst>
                                      </p:cBhvr>
                                      <p:tavLst>
                                        <p:tav tm="0">
                                          <p:val>
                                            <p:strVal val="ppt_y"/>
                                          </p:val>
                                        </p:tav>
                                        <p:tav tm="100000">
                                          <p:val>
                                            <p:strVal val="ppt_y"/>
                                          </p:val>
                                        </p:tav>
                                      </p:tavLst>
                                    </p:anim>
                                    <p:set>
                                      <p:cBhvr>
                                        <p:cTn id="92" dur="1" fill="hold">
                                          <p:stCondLst>
                                            <p:cond delay="999"/>
                                          </p:stCondLst>
                                        </p:cTn>
                                        <p:tgtEl>
                                          <p:spTgt spid="55"/>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 presetClass="entr" presetSubtype="2" fill="hold" grpId="0" nodeType="clickEffect">
                                  <p:stCondLst>
                                    <p:cond delay="0"/>
                                  </p:stCondLst>
                                  <p:childTnLst>
                                    <p:set>
                                      <p:cBhvr>
                                        <p:cTn id="128" dur="1" fill="hold">
                                          <p:stCondLst>
                                            <p:cond delay="0"/>
                                          </p:stCondLst>
                                        </p:cTn>
                                        <p:tgtEl>
                                          <p:spTgt spid="39"/>
                                        </p:tgtEl>
                                        <p:attrNameLst>
                                          <p:attrName>style.visibility</p:attrName>
                                        </p:attrNameLst>
                                      </p:cBhvr>
                                      <p:to>
                                        <p:strVal val="visible"/>
                                      </p:to>
                                    </p:set>
                                    <p:anim calcmode="lin" valueType="num">
                                      <p:cBhvr additive="base">
                                        <p:cTn id="129" dur="1000" fill="hold"/>
                                        <p:tgtEl>
                                          <p:spTgt spid="39"/>
                                        </p:tgtEl>
                                        <p:attrNameLst>
                                          <p:attrName>ppt_x</p:attrName>
                                        </p:attrNameLst>
                                      </p:cBhvr>
                                      <p:tavLst>
                                        <p:tav tm="0">
                                          <p:val>
                                            <p:strVal val="1+#ppt_w/2"/>
                                          </p:val>
                                        </p:tav>
                                        <p:tav tm="100000">
                                          <p:val>
                                            <p:strVal val="#ppt_x"/>
                                          </p:val>
                                        </p:tav>
                                      </p:tavLst>
                                    </p:anim>
                                    <p:anim calcmode="lin" valueType="num">
                                      <p:cBhvr additive="base">
                                        <p:cTn id="130" dur="10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1"/>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67"/>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62"/>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65"/>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63"/>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64"/>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2" presetClass="entr" presetSubtype="2" fill="hold" grpId="0" nodeType="clickEffect">
                                  <p:stCondLst>
                                    <p:cond delay="0"/>
                                  </p:stCondLst>
                                  <p:childTnLst>
                                    <p:set>
                                      <p:cBhvr>
                                        <p:cTn id="162" dur="1" fill="hold">
                                          <p:stCondLst>
                                            <p:cond delay="0"/>
                                          </p:stCondLst>
                                        </p:cTn>
                                        <p:tgtEl>
                                          <p:spTgt spid="60"/>
                                        </p:tgtEl>
                                        <p:attrNameLst>
                                          <p:attrName>style.visibility</p:attrName>
                                        </p:attrNameLst>
                                      </p:cBhvr>
                                      <p:to>
                                        <p:strVal val="visible"/>
                                      </p:to>
                                    </p:set>
                                    <p:anim calcmode="lin" valueType="num">
                                      <p:cBhvr additive="base">
                                        <p:cTn id="163" dur="1000" fill="hold"/>
                                        <p:tgtEl>
                                          <p:spTgt spid="60"/>
                                        </p:tgtEl>
                                        <p:attrNameLst>
                                          <p:attrName>ppt_x</p:attrName>
                                        </p:attrNameLst>
                                      </p:cBhvr>
                                      <p:tavLst>
                                        <p:tav tm="0">
                                          <p:val>
                                            <p:strVal val="1+#ppt_w/2"/>
                                          </p:val>
                                        </p:tav>
                                        <p:tav tm="100000">
                                          <p:val>
                                            <p:strVal val="#ppt_x"/>
                                          </p:val>
                                        </p:tav>
                                      </p:tavLst>
                                    </p:anim>
                                    <p:anim calcmode="lin" valueType="num">
                                      <p:cBhvr additive="base">
                                        <p:cTn id="164" dur="10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71"/>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79"/>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8"/>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0"/>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77"/>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72"/>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75"/>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73"/>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74"/>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5"/>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82"/>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6"/>
                                        </p:tgtEl>
                                        <p:attrNameLst>
                                          <p:attrName>style.visibility</p:attrName>
                                        </p:attrNameLst>
                                      </p:cBhvr>
                                      <p:to>
                                        <p:strVal val="visible"/>
                                      </p:to>
                                    </p:set>
                                  </p:childTnLst>
                                </p:cTn>
                              </p:par>
                              <p:par>
                                <p:cTn id="203" presetID="27" presetClass="emph" presetSubtype="0" repeatCount="indefinite" fill="remove" grpId="1" nodeType="withEffect">
                                  <p:stCondLst>
                                    <p:cond delay="0"/>
                                  </p:stCondLst>
                                  <p:endCondLst>
                                    <p:cond evt="onNext" delay="0">
                                      <p:tgtEl>
                                        <p:sldTgt/>
                                      </p:tgtEl>
                                    </p:cond>
                                  </p:endCondLst>
                                  <p:childTnLst>
                                    <p:animClr clrSpc="rgb" dir="cw">
                                      <p:cBhvr override="childStyle">
                                        <p:cTn id="204" dur="500" autoRev="1" fill="remove"/>
                                        <p:tgtEl>
                                          <p:spTgt spid="5"/>
                                        </p:tgtEl>
                                        <p:attrNameLst>
                                          <p:attrName>style.color</p:attrName>
                                        </p:attrNameLst>
                                      </p:cBhvr>
                                      <p:to>
                                        <a:schemeClr val="bg1"/>
                                      </p:to>
                                    </p:animClr>
                                    <p:animClr clrSpc="rgb" dir="cw">
                                      <p:cBhvr>
                                        <p:cTn id="205" dur="500" autoRev="1" fill="remove"/>
                                        <p:tgtEl>
                                          <p:spTgt spid="5"/>
                                        </p:tgtEl>
                                        <p:attrNameLst>
                                          <p:attrName>fillcolor</p:attrName>
                                        </p:attrNameLst>
                                      </p:cBhvr>
                                      <p:to>
                                        <a:schemeClr val="bg1"/>
                                      </p:to>
                                    </p:animClr>
                                    <p:set>
                                      <p:cBhvr>
                                        <p:cTn id="206" dur="500" autoRev="1" fill="remove"/>
                                        <p:tgtEl>
                                          <p:spTgt spid="5"/>
                                        </p:tgtEl>
                                        <p:attrNameLst>
                                          <p:attrName>fill.type</p:attrName>
                                        </p:attrNameLst>
                                      </p:cBhvr>
                                      <p:to>
                                        <p:strVal val="solid"/>
                                      </p:to>
                                    </p:set>
                                    <p:set>
                                      <p:cBhvr>
                                        <p:cTn id="207" dur="50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6" grpId="0"/>
      <p:bldP spid="27" grpId="0"/>
      <p:bldP spid="28" grpId="0" animBg="1"/>
      <p:bldP spid="29" grpId="0"/>
      <p:bldP spid="31" grpId="0"/>
      <p:bldP spid="32" grpId="0"/>
      <p:bldP spid="35" grpId="0"/>
      <p:bldP spid="36" grpId="0"/>
      <p:bldP spid="38" grpId="0"/>
      <p:bldP spid="39" grpId="0" animBg="1"/>
      <p:bldP spid="40" grpId="0"/>
      <p:bldP spid="43" grpId="0"/>
      <p:bldP spid="44" grpId="0"/>
      <p:bldP spid="49" grpId="0" animBg="1"/>
      <p:bldP spid="50" grpId="0" animBg="1"/>
      <p:bldP spid="53" grpId="0" animBg="1"/>
      <p:bldP spid="54" grpId="0" animBg="1"/>
      <p:bldP spid="55" grpId="0" animBg="1"/>
      <p:bldP spid="55" grpId="1" animBg="1"/>
      <p:bldP spid="58" grpId="0" animBg="1"/>
      <p:bldP spid="59" grpId="0" animBg="1"/>
      <p:bldP spid="60" grpId="0" animBg="1"/>
      <p:bldP spid="61" grpId="0"/>
      <p:bldP spid="64" grpId="0"/>
      <p:bldP spid="65" grpId="0"/>
      <p:bldP spid="66" grpId="0" animBg="1"/>
      <p:bldP spid="69" grpId="0" animBg="1"/>
      <p:bldP spid="70" grpId="0" animBg="1"/>
      <p:bldP spid="71" grpId="0"/>
      <p:bldP spid="74" grpId="0"/>
      <p:bldP spid="75" grpId="0"/>
      <p:bldP spid="76" grpId="0" animBg="1"/>
      <p:bldP spid="77" grpId="0" animBg="1"/>
      <p:bldP spid="80" grpId="0" animBg="1"/>
      <p:bldP spid="81" grpId="0" animBg="1"/>
      <p:bldP spid="5" grpId="0" animBg="1"/>
      <p:bldP spid="5" grpId="1"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Queue Operations: Enqueue</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r>
              <a:rPr lang="en-US" b="1" dirty="0"/>
              <a:t>Algorithm: ENQUEUE(Q, front, rear, x)</a:t>
            </a:r>
          </a:p>
          <a:p>
            <a:pPr marL="0" indent="0">
              <a:lnSpc>
                <a:spcPts val="2700"/>
              </a:lnSpc>
              <a:spcBef>
                <a:spcPts val="300"/>
              </a:spcBef>
              <a:buNone/>
            </a:pPr>
            <a:r>
              <a:rPr lang="en-US" b="1" dirty="0"/>
              <a:t>Step 1:</a:t>
            </a:r>
            <a:r>
              <a:rPr lang="en-US" dirty="0"/>
              <a:t>[Check for Queue Overflow]</a:t>
            </a:r>
          </a:p>
          <a:p>
            <a:pPr marL="876300" lvl="2" indent="0">
              <a:lnSpc>
                <a:spcPts val="2700"/>
              </a:lnSpc>
              <a:spcBef>
                <a:spcPts val="300"/>
              </a:spcBef>
              <a:buNone/>
            </a:pPr>
            <a:r>
              <a:rPr lang="en-US" sz="2400" dirty="0">
                <a:solidFill>
                  <a:srgbClr val="1D6FA9"/>
                </a:solidFill>
              </a:rPr>
              <a:t>if</a:t>
            </a:r>
            <a:r>
              <a:rPr lang="en-US" sz="2400" dirty="0"/>
              <a:t>(</a:t>
            </a:r>
            <a:r>
              <a:rPr lang="en-US" sz="2400" dirty="0">
                <a:solidFill>
                  <a:srgbClr val="C00000"/>
                </a:solidFill>
              </a:rPr>
              <a:t>rear &gt;= size</a:t>
            </a:r>
            <a:r>
              <a:rPr lang="en-US" sz="2400" dirty="0"/>
              <a:t>) then </a:t>
            </a:r>
          </a:p>
          <a:p>
            <a:pPr marL="1333500" lvl="3" indent="0">
              <a:lnSpc>
                <a:spcPts val="2700"/>
              </a:lnSpc>
              <a:spcBef>
                <a:spcPts val="300"/>
              </a:spcBef>
              <a:buNone/>
            </a:pPr>
            <a:r>
              <a:rPr lang="en-US" sz="2400" dirty="0"/>
              <a:t>write (“Queue is overflow”) </a:t>
            </a:r>
          </a:p>
          <a:p>
            <a:pPr marL="1333500" lvl="3" indent="0">
              <a:lnSpc>
                <a:spcPts val="2700"/>
              </a:lnSpc>
              <a:spcBef>
                <a:spcPts val="300"/>
              </a:spcBef>
              <a:buNone/>
            </a:pPr>
            <a:r>
              <a:rPr lang="en-US" sz="2400" dirty="0"/>
              <a:t>Exit </a:t>
            </a:r>
          </a:p>
          <a:p>
            <a:pPr marL="0" indent="0">
              <a:lnSpc>
                <a:spcPts val="2700"/>
              </a:lnSpc>
              <a:spcBef>
                <a:spcPts val="300"/>
              </a:spcBef>
              <a:buNone/>
            </a:pPr>
            <a:r>
              <a:rPr lang="en-US" b="1" dirty="0"/>
              <a:t>Step 2:</a:t>
            </a:r>
            <a:r>
              <a:rPr lang="en-US" dirty="0"/>
              <a:t>[Increment rear pointer by 1]</a:t>
            </a:r>
          </a:p>
          <a:p>
            <a:pPr marL="877887" lvl="2" indent="0">
              <a:lnSpc>
                <a:spcPts val="2700"/>
              </a:lnSpc>
              <a:spcBef>
                <a:spcPts val="300"/>
              </a:spcBef>
              <a:buNone/>
            </a:pPr>
            <a:r>
              <a:rPr lang="en-US" sz="2400" dirty="0">
                <a:solidFill>
                  <a:srgbClr val="1D6FA9"/>
                </a:solidFill>
              </a:rPr>
              <a:t>rear </a:t>
            </a:r>
            <a:r>
              <a:rPr lang="en-IN" sz="2400" dirty="0">
                <a:solidFill>
                  <a:srgbClr val="1D6FA9"/>
                </a:solidFill>
              </a:rPr>
              <a:t>←</a:t>
            </a:r>
            <a:r>
              <a:rPr lang="en-US" sz="2400" dirty="0">
                <a:solidFill>
                  <a:srgbClr val="1D6FA9"/>
                </a:solidFill>
              </a:rPr>
              <a:t> rear + 1 </a:t>
            </a:r>
          </a:p>
          <a:p>
            <a:pPr marL="0" indent="0">
              <a:lnSpc>
                <a:spcPts val="2700"/>
              </a:lnSpc>
              <a:spcBef>
                <a:spcPts val="300"/>
              </a:spcBef>
              <a:buNone/>
            </a:pPr>
            <a:r>
              <a:rPr lang="en-US" b="1" dirty="0"/>
              <a:t>Step 3:</a:t>
            </a:r>
            <a:r>
              <a:rPr lang="en-US" dirty="0"/>
              <a:t>[Insert an element at rear end of queue]</a:t>
            </a:r>
          </a:p>
          <a:p>
            <a:pPr marL="877887" lvl="2" indent="0">
              <a:lnSpc>
                <a:spcPts val="2700"/>
              </a:lnSpc>
              <a:spcBef>
                <a:spcPts val="300"/>
              </a:spcBef>
              <a:buNone/>
            </a:pPr>
            <a:r>
              <a:rPr lang="en-US" sz="2400" dirty="0">
                <a:solidFill>
                  <a:srgbClr val="C00000"/>
                </a:solidFill>
              </a:rPr>
              <a:t>Q[</a:t>
            </a:r>
            <a:r>
              <a:rPr lang="en-US" sz="2400" dirty="0">
                <a:solidFill>
                  <a:srgbClr val="0070C0"/>
                </a:solidFill>
              </a:rPr>
              <a:t>rear</a:t>
            </a:r>
            <a:r>
              <a:rPr lang="en-US" sz="2400" dirty="0">
                <a:solidFill>
                  <a:srgbClr val="C00000"/>
                </a:solidFill>
              </a:rPr>
              <a:t>]</a:t>
            </a:r>
            <a:r>
              <a:rPr lang="en-US" sz="2400" dirty="0">
                <a:solidFill>
                  <a:srgbClr val="0070C0"/>
                </a:solidFill>
              </a:rPr>
              <a:t> </a:t>
            </a:r>
            <a:r>
              <a:rPr lang="en-IN" sz="2400" dirty="0">
                <a:solidFill>
                  <a:srgbClr val="0070C0"/>
                </a:solidFill>
              </a:rPr>
              <a:t>←</a:t>
            </a:r>
            <a:r>
              <a:rPr lang="en-IN" sz="2400" dirty="0"/>
              <a:t> </a:t>
            </a:r>
            <a:r>
              <a:rPr lang="en-US" sz="2400" b="1" dirty="0">
                <a:solidFill>
                  <a:srgbClr val="C00000"/>
                </a:solidFill>
              </a:rPr>
              <a:t>x </a:t>
            </a:r>
          </a:p>
          <a:p>
            <a:pPr marL="0" indent="0">
              <a:lnSpc>
                <a:spcPts val="2700"/>
              </a:lnSpc>
              <a:spcBef>
                <a:spcPts val="300"/>
              </a:spcBef>
              <a:buNone/>
            </a:pPr>
            <a:r>
              <a:rPr lang="en-US" b="1" dirty="0"/>
              <a:t>Step 4:</a:t>
            </a:r>
            <a:r>
              <a:rPr lang="en-US" dirty="0"/>
              <a:t>[Set the front pointer to 0]</a:t>
            </a:r>
          </a:p>
          <a:p>
            <a:pPr marL="877887" lvl="2" indent="0">
              <a:lnSpc>
                <a:spcPts val="2700"/>
              </a:lnSpc>
              <a:spcBef>
                <a:spcPts val="300"/>
              </a:spcBef>
              <a:buNone/>
            </a:pPr>
            <a:r>
              <a:rPr lang="en-US" sz="2400" dirty="0">
                <a:solidFill>
                  <a:srgbClr val="1D6FA9"/>
                </a:solidFill>
              </a:rPr>
              <a:t>if</a:t>
            </a:r>
            <a:r>
              <a:rPr lang="en-US" sz="2400" dirty="0"/>
              <a:t>(</a:t>
            </a:r>
            <a:r>
              <a:rPr lang="en-US" sz="2400" dirty="0">
                <a:solidFill>
                  <a:srgbClr val="C00000"/>
                </a:solidFill>
              </a:rPr>
              <a:t>front = -1</a:t>
            </a:r>
            <a:r>
              <a:rPr lang="en-US" sz="2400" dirty="0">
                <a:solidFill>
                  <a:srgbClr val="1D6FA9"/>
                </a:solidFill>
              </a:rPr>
              <a:t>) </a:t>
            </a:r>
            <a:r>
              <a:rPr lang="en-US" sz="2400" dirty="0"/>
              <a:t>then</a:t>
            </a:r>
          </a:p>
          <a:p>
            <a:pPr marL="1335087" lvl="3" indent="0">
              <a:lnSpc>
                <a:spcPts val="2700"/>
              </a:lnSpc>
              <a:spcBef>
                <a:spcPts val="300"/>
              </a:spcBef>
              <a:buNone/>
            </a:pPr>
            <a:r>
              <a:rPr lang="en-US" sz="2200" dirty="0">
                <a:solidFill>
                  <a:srgbClr val="0070C0"/>
                </a:solidFill>
              </a:rPr>
              <a:t>front </a:t>
            </a:r>
            <a:r>
              <a:rPr lang="en-IN" sz="2200" dirty="0">
                <a:solidFill>
                  <a:srgbClr val="0070C0"/>
                </a:solidFill>
              </a:rPr>
              <a:t>←</a:t>
            </a:r>
            <a:r>
              <a:rPr lang="en-US" sz="2200" dirty="0">
                <a:solidFill>
                  <a:srgbClr val="0070C0"/>
                </a:solidFill>
              </a:rPr>
              <a:t> 0 </a:t>
            </a:r>
          </a:p>
          <a:p>
            <a:pPr marL="0" indent="0">
              <a:lnSpc>
                <a:spcPts val="2700"/>
              </a:lnSpc>
              <a:spcBef>
                <a:spcPts val="300"/>
              </a:spcBef>
              <a:buNone/>
            </a:pPr>
            <a:r>
              <a:rPr lang="en-US" b="1" dirty="0"/>
              <a:t>step 5:</a:t>
            </a:r>
            <a:r>
              <a:rPr lang="en-US" dirty="0"/>
              <a:t>[Finished]</a:t>
            </a:r>
          </a:p>
          <a:p>
            <a:pPr marL="876300" lvl="2" indent="0">
              <a:lnSpc>
                <a:spcPts val="2700"/>
              </a:lnSpc>
              <a:spcBef>
                <a:spcPts val="300"/>
              </a:spcBef>
              <a:buNone/>
            </a:pPr>
            <a:r>
              <a:rPr lang="en-US" sz="2400" dirty="0"/>
              <a:t>Exit</a:t>
            </a:r>
          </a:p>
        </p:txBody>
      </p:sp>
      <p:sp>
        <p:nvSpPr>
          <p:cNvPr id="21" name="TextBox 20"/>
          <p:cNvSpPr txBox="1"/>
          <p:nvPr/>
        </p:nvSpPr>
        <p:spPr>
          <a:xfrm>
            <a:off x="1842316" y="1611945"/>
            <a:ext cx="2103525" cy="369332"/>
          </a:xfrm>
          <a:prstGeom prst="rect">
            <a:avLst/>
          </a:prstGeom>
          <a:noFill/>
        </p:spPr>
        <p:txBody>
          <a:bodyPr wrap="none" rtlCol="0">
            <a:spAutoFit/>
          </a:bodyPr>
          <a:lstStyle/>
          <a:p>
            <a:r>
              <a:rPr lang="en-US" dirty="0"/>
              <a:t>Array of N Elements</a:t>
            </a:r>
          </a:p>
        </p:txBody>
      </p:sp>
      <p:sp>
        <p:nvSpPr>
          <p:cNvPr id="22" name="TextBox 21"/>
          <p:cNvSpPr txBox="1"/>
          <p:nvPr/>
        </p:nvSpPr>
        <p:spPr>
          <a:xfrm>
            <a:off x="1867305" y="1600277"/>
            <a:ext cx="3276859" cy="369332"/>
          </a:xfrm>
          <a:prstGeom prst="rect">
            <a:avLst/>
          </a:prstGeom>
          <a:noFill/>
        </p:spPr>
        <p:txBody>
          <a:bodyPr wrap="none" rtlCol="0">
            <a:spAutoFit/>
          </a:bodyPr>
          <a:lstStyle/>
          <a:p>
            <a:r>
              <a:rPr lang="en-US" dirty="0"/>
              <a:t>Rear pointer  (Last end of queue)</a:t>
            </a:r>
          </a:p>
        </p:txBody>
      </p:sp>
      <p:sp>
        <p:nvSpPr>
          <p:cNvPr id="23" name="TextBox 22"/>
          <p:cNvSpPr txBox="1"/>
          <p:nvPr/>
        </p:nvSpPr>
        <p:spPr>
          <a:xfrm>
            <a:off x="1766116" y="1600277"/>
            <a:ext cx="3376886" cy="369332"/>
          </a:xfrm>
          <a:prstGeom prst="rect">
            <a:avLst/>
          </a:prstGeom>
          <a:noFill/>
        </p:spPr>
        <p:txBody>
          <a:bodyPr wrap="none" rtlCol="0">
            <a:spAutoFit/>
          </a:bodyPr>
          <a:lstStyle/>
          <a:p>
            <a:r>
              <a:rPr lang="en-US" dirty="0"/>
              <a:t>Front pointer  (First end of queue)</a:t>
            </a:r>
          </a:p>
        </p:txBody>
      </p:sp>
      <p:sp>
        <p:nvSpPr>
          <p:cNvPr id="24" name="TextBox 23"/>
          <p:cNvSpPr txBox="1"/>
          <p:nvPr/>
        </p:nvSpPr>
        <p:spPr>
          <a:xfrm>
            <a:off x="3518716" y="1600277"/>
            <a:ext cx="1988814" cy="369332"/>
          </a:xfrm>
          <a:prstGeom prst="rect">
            <a:avLst/>
          </a:prstGeom>
          <a:noFill/>
        </p:spPr>
        <p:txBody>
          <a:bodyPr wrap="none" rtlCol="0">
            <a:spAutoFit/>
          </a:bodyPr>
          <a:lstStyle/>
          <a:p>
            <a:r>
              <a:rPr lang="en-US" dirty="0"/>
              <a:t>X value to be insert</a:t>
            </a:r>
          </a:p>
        </p:txBody>
      </p:sp>
      <p:cxnSp>
        <p:nvCxnSpPr>
          <p:cNvPr id="25" name="Straight Arrow Connector 24"/>
          <p:cNvCxnSpPr>
            <a:cxnSpLocks/>
          </p:cNvCxnSpPr>
          <p:nvPr/>
        </p:nvCxnSpPr>
        <p:spPr>
          <a:xfrm rot="5400000" flipH="1" flipV="1">
            <a:off x="2732857" y="1408983"/>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p:cNvCxnSpPr>
          <p:nvPr/>
        </p:nvCxnSpPr>
        <p:spPr>
          <a:xfrm rot="5400000" flipH="1" flipV="1">
            <a:off x="3252810" y="1408983"/>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rot="5400000" flipH="1" flipV="1">
            <a:off x="3938610" y="1408983"/>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rot="5400000" flipH="1" flipV="1">
            <a:off x="4413739" y="1408983"/>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6981352" y="5682214"/>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9114952" y="5682214"/>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843311" y="5844768"/>
            <a:ext cx="954107" cy="400110"/>
          </a:xfrm>
          <a:prstGeom prst="rect">
            <a:avLst/>
          </a:prstGeom>
          <a:noFill/>
        </p:spPr>
        <p:txBody>
          <a:bodyPr wrap="none" rtlCol="0">
            <a:spAutoFit/>
          </a:bodyPr>
          <a:lstStyle/>
          <a:p>
            <a:r>
              <a:rPr lang="en-US" sz="2000" dirty="0"/>
              <a:t>rear = 4</a:t>
            </a:r>
          </a:p>
        </p:txBody>
      </p:sp>
      <p:sp>
        <p:nvSpPr>
          <p:cNvPr id="32" name="Rectangle 31"/>
          <p:cNvSpPr/>
          <p:nvPr/>
        </p:nvSpPr>
        <p:spPr>
          <a:xfrm>
            <a:off x="8542658" y="5099840"/>
            <a:ext cx="5334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15</a:t>
            </a:r>
          </a:p>
        </p:txBody>
      </p:sp>
      <p:sp>
        <p:nvSpPr>
          <p:cNvPr id="33" name="Rectangle 32"/>
          <p:cNvSpPr/>
          <p:nvPr/>
        </p:nvSpPr>
        <p:spPr>
          <a:xfrm>
            <a:off x="8009258" y="5099840"/>
            <a:ext cx="533400" cy="381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14</a:t>
            </a:r>
          </a:p>
        </p:txBody>
      </p:sp>
      <p:cxnSp>
        <p:nvCxnSpPr>
          <p:cNvPr id="34" name="Straight Connector 33"/>
          <p:cNvCxnSpPr/>
          <p:nvPr/>
        </p:nvCxnSpPr>
        <p:spPr>
          <a:xfrm>
            <a:off x="6942458" y="5099840"/>
            <a:ext cx="26670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942458" y="5494287"/>
            <a:ext cx="26670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475858" y="5099840"/>
            <a:ext cx="533400" cy="381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13</a:t>
            </a:r>
          </a:p>
        </p:txBody>
      </p:sp>
      <p:sp>
        <p:nvSpPr>
          <p:cNvPr id="37" name="Rectangle 36"/>
          <p:cNvSpPr/>
          <p:nvPr/>
        </p:nvSpPr>
        <p:spPr>
          <a:xfrm>
            <a:off x="6970085" y="5098855"/>
            <a:ext cx="533400" cy="3810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12</a:t>
            </a:r>
          </a:p>
        </p:txBody>
      </p:sp>
      <p:cxnSp>
        <p:nvCxnSpPr>
          <p:cNvPr id="38" name="Straight Arrow Connector 37"/>
          <p:cNvCxnSpPr/>
          <p:nvPr/>
        </p:nvCxnSpPr>
        <p:spPr>
          <a:xfrm rot="5400000" flipH="1" flipV="1">
            <a:off x="6219352" y="5822946"/>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flipH="1" flipV="1">
            <a:off x="6488484" y="5834614"/>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951858" y="5938040"/>
            <a:ext cx="1018227" cy="400110"/>
          </a:xfrm>
          <a:prstGeom prst="rect">
            <a:avLst/>
          </a:prstGeom>
          <a:noFill/>
        </p:spPr>
        <p:txBody>
          <a:bodyPr wrap="none" rtlCol="0">
            <a:spAutoFit/>
          </a:bodyPr>
          <a:lstStyle/>
          <a:p>
            <a:r>
              <a:rPr lang="en-US" sz="2000" dirty="0"/>
              <a:t>rear = -1</a:t>
            </a:r>
          </a:p>
        </p:txBody>
      </p:sp>
      <p:sp>
        <p:nvSpPr>
          <p:cNvPr id="41" name="TextBox 40"/>
          <p:cNvSpPr txBox="1"/>
          <p:nvPr/>
        </p:nvSpPr>
        <p:spPr>
          <a:xfrm>
            <a:off x="5217486" y="5938040"/>
            <a:ext cx="886772" cy="400110"/>
          </a:xfrm>
          <a:prstGeom prst="rect">
            <a:avLst/>
          </a:prstGeom>
          <a:noFill/>
        </p:spPr>
        <p:txBody>
          <a:bodyPr wrap="square" rtlCol="0">
            <a:spAutoFit/>
          </a:bodyPr>
          <a:lstStyle/>
          <a:p>
            <a:r>
              <a:rPr lang="en-US" sz="2000" dirty="0"/>
              <a:t>front = </a:t>
            </a:r>
          </a:p>
        </p:txBody>
      </p:sp>
      <p:sp>
        <p:nvSpPr>
          <p:cNvPr id="42" name="Rectangle 41"/>
          <p:cNvSpPr/>
          <p:nvPr/>
        </p:nvSpPr>
        <p:spPr>
          <a:xfrm>
            <a:off x="9076058" y="5099839"/>
            <a:ext cx="533400" cy="38100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10</a:t>
            </a:r>
          </a:p>
        </p:txBody>
      </p:sp>
      <p:sp>
        <p:nvSpPr>
          <p:cNvPr id="43" name="TextBox 42"/>
          <p:cNvSpPr txBox="1"/>
          <p:nvPr/>
        </p:nvSpPr>
        <p:spPr>
          <a:xfrm>
            <a:off x="6409058" y="5785640"/>
            <a:ext cx="1487074" cy="369332"/>
          </a:xfrm>
          <a:prstGeom prst="rect">
            <a:avLst/>
          </a:prstGeom>
          <a:noFill/>
        </p:spPr>
        <p:txBody>
          <a:bodyPr wrap="none" rtlCol="0">
            <a:spAutoFit/>
          </a:bodyPr>
          <a:lstStyle/>
          <a:p>
            <a:r>
              <a:rPr lang="en-US" dirty="0"/>
              <a:t>front = rear=0</a:t>
            </a:r>
          </a:p>
        </p:txBody>
      </p:sp>
      <p:sp>
        <p:nvSpPr>
          <p:cNvPr id="44" name="TextBox 43"/>
          <p:cNvSpPr txBox="1"/>
          <p:nvPr/>
        </p:nvSpPr>
        <p:spPr>
          <a:xfrm>
            <a:off x="6561458" y="5785640"/>
            <a:ext cx="981359" cy="400110"/>
          </a:xfrm>
          <a:prstGeom prst="rect">
            <a:avLst/>
          </a:prstGeom>
          <a:noFill/>
        </p:spPr>
        <p:txBody>
          <a:bodyPr wrap="none" rtlCol="0">
            <a:spAutoFit/>
          </a:bodyPr>
          <a:lstStyle/>
          <a:p>
            <a:r>
              <a:rPr lang="en-US" sz="2000" dirty="0"/>
              <a:t>front =0</a:t>
            </a:r>
          </a:p>
        </p:txBody>
      </p:sp>
      <p:cxnSp>
        <p:nvCxnSpPr>
          <p:cNvPr id="45" name="Straight Arrow Connector 44"/>
          <p:cNvCxnSpPr/>
          <p:nvPr/>
        </p:nvCxnSpPr>
        <p:spPr>
          <a:xfrm rot="5400000" flipH="1" flipV="1">
            <a:off x="7590952" y="5670546"/>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363990" y="5785640"/>
            <a:ext cx="954107" cy="400110"/>
          </a:xfrm>
          <a:prstGeom prst="rect">
            <a:avLst/>
          </a:prstGeom>
          <a:noFill/>
        </p:spPr>
        <p:txBody>
          <a:bodyPr wrap="none" rtlCol="0">
            <a:spAutoFit/>
          </a:bodyPr>
          <a:lstStyle/>
          <a:p>
            <a:r>
              <a:rPr lang="en-US" sz="2000" dirty="0"/>
              <a:t>rear = 1</a:t>
            </a:r>
          </a:p>
        </p:txBody>
      </p:sp>
      <p:cxnSp>
        <p:nvCxnSpPr>
          <p:cNvPr id="47" name="Straight Arrow Connector 46"/>
          <p:cNvCxnSpPr/>
          <p:nvPr/>
        </p:nvCxnSpPr>
        <p:spPr>
          <a:xfrm rot="5400000" flipH="1" flipV="1">
            <a:off x="8048152" y="5670546"/>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704458" y="5861840"/>
            <a:ext cx="954107" cy="400110"/>
          </a:xfrm>
          <a:prstGeom prst="rect">
            <a:avLst/>
          </a:prstGeom>
          <a:noFill/>
        </p:spPr>
        <p:txBody>
          <a:bodyPr wrap="none" rtlCol="0">
            <a:spAutoFit/>
          </a:bodyPr>
          <a:lstStyle/>
          <a:p>
            <a:r>
              <a:rPr lang="en-US" sz="2000" dirty="0"/>
              <a:t>rear = 2</a:t>
            </a:r>
          </a:p>
        </p:txBody>
      </p:sp>
      <p:cxnSp>
        <p:nvCxnSpPr>
          <p:cNvPr id="49" name="Straight Arrow Connector 48"/>
          <p:cNvCxnSpPr/>
          <p:nvPr/>
        </p:nvCxnSpPr>
        <p:spPr>
          <a:xfrm rot="5400000" flipH="1" flipV="1">
            <a:off x="8581552" y="5670546"/>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237858" y="5861840"/>
            <a:ext cx="894797" cy="400110"/>
          </a:xfrm>
          <a:prstGeom prst="rect">
            <a:avLst/>
          </a:prstGeom>
          <a:noFill/>
        </p:spPr>
        <p:txBody>
          <a:bodyPr wrap="none" rtlCol="0">
            <a:spAutoFit/>
          </a:bodyPr>
          <a:lstStyle/>
          <a:p>
            <a:r>
              <a:rPr lang="en-US" sz="2000" dirty="0"/>
              <a:t>rear =3</a:t>
            </a:r>
          </a:p>
        </p:txBody>
      </p:sp>
      <p:sp>
        <p:nvSpPr>
          <p:cNvPr id="4" name="TextBox 3"/>
          <p:cNvSpPr txBox="1"/>
          <p:nvPr/>
        </p:nvSpPr>
        <p:spPr>
          <a:xfrm>
            <a:off x="5862254" y="860066"/>
            <a:ext cx="6251692" cy="4016484"/>
          </a:xfrm>
          <a:prstGeom prst="rect">
            <a:avLst/>
          </a:prstGeom>
          <a:noFill/>
        </p:spPr>
        <p:txBody>
          <a:bodyPr wrap="square" rtlCol="0">
            <a:spAutoFit/>
          </a:bodyPr>
          <a:lstStyle/>
          <a:p>
            <a:pPr marL="342900" indent="-342900" algn="just">
              <a:buClr>
                <a:srgbClr val="C00000"/>
              </a:buClr>
              <a:buFont typeface="Wingdings" panose="05000000000000000000" pitchFamily="2" charset="2"/>
              <a:buChar char="§"/>
            </a:pPr>
            <a:r>
              <a:rPr lang="en-US" sz="2400" dirty="0"/>
              <a:t>The first step of algorithm is to check the </a:t>
            </a:r>
            <a:r>
              <a:rPr lang="en-US" sz="2400" b="1" dirty="0">
                <a:solidFill>
                  <a:srgbClr val="1D6FA9"/>
                </a:solidFill>
              </a:rPr>
              <a:t>overflow condition</a:t>
            </a:r>
            <a:r>
              <a:rPr lang="en-US" sz="2400" dirty="0">
                <a:solidFill>
                  <a:srgbClr val="1D6FA9"/>
                </a:solidFill>
              </a:rPr>
              <a:t>.</a:t>
            </a:r>
          </a:p>
          <a:p>
            <a:pPr marL="342900" indent="-342900" algn="just">
              <a:spcBef>
                <a:spcPts val="600"/>
              </a:spcBef>
              <a:buClr>
                <a:srgbClr val="C00000"/>
              </a:buClr>
              <a:buFont typeface="Wingdings" panose="05000000000000000000" pitchFamily="2" charset="2"/>
              <a:buChar char="§"/>
            </a:pPr>
            <a:r>
              <a:rPr lang="en-US" sz="2400" dirty="0"/>
              <a:t>If </a:t>
            </a:r>
            <a:r>
              <a:rPr lang="en-US" sz="2400" dirty="0">
                <a:solidFill>
                  <a:srgbClr val="C00000"/>
                </a:solidFill>
              </a:rPr>
              <a:t>queue is already full </a:t>
            </a:r>
            <a:r>
              <a:rPr lang="en-US" sz="2400" dirty="0"/>
              <a:t>means </a:t>
            </a:r>
            <a:r>
              <a:rPr lang="en-US" sz="2400" b="1" dirty="0">
                <a:solidFill>
                  <a:srgbClr val="1D6FA9"/>
                </a:solidFill>
              </a:rPr>
              <a:t>rear &gt;= N (Size) </a:t>
            </a:r>
            <a:r>
              <a:rPr lang="en-US" sz="2400" dirty="0"/>
              <a:t>and if we try to insert an element in queue</a:t>
            </a:r>
            <a:r>
              <a:rPr lang="en-US" sz="2400" b="1" dirty="0"/>
              <a:t> </a:t>
            </a:r>
            <a:r>
              <a:rPr lang="en-US" sz="2400" dirty="0"/>
              <a:t>then it will indicate an </a:t>
            </a:r>
            <a:r>
              <a:rPr lang="en-US" sz="2400" b="1" dirty="0">
                <a:solidFill>
                  <a:srgbClr val="1D6FA9"/>
                </a:solidFill>
              </a:rPr>
              <a:t>‘Queue Overflow’ </a:t>
            </a:r>
            <a:r>
              <a:rPr lang="en-US" sz="2400" dirty="0"/>
              <a:t>error. </a:t>
            </a:r>
          </a:p>
          <a:p>
            <a:pPr marL="342900" indent="-342900" algn="just">
              <a:spcBef>
                <a:spcPts val="600"/>
              </a:spcBef>
              <a:buClr>
                <a:srgbClr val="C00000"/>
              </a:buClr>
              <a:buFont typeface="Wingdings" panose="05000000000000000000" pitchFamily="2" charset="2"/>
              <a:buChar char="§"/>
            </a:pPr>
            <a:r>
              <a:rPr lang="en-US" sz="2400" dirty="0"/>
              <a:t>In second step, if </a:t>
            </a:r>
            <a:r>
              <a:rPr lang="en-US" sz="2400" dirty="0">
                <a:solidFill>
                  <a:srgbClr val="C00000"/>
                </a:solidFill>
              </a:rPr>
              <a:t>queue is not full </a:t>
            </a:r>
            <a:r>
              <a:rPr lang="en-US" sz="2400" dirty="0"/>
              <a:t>then we can insert an element in queue. So, </a:t>
            </a:r>
            <a:r>
              <a:rPr lang="en-US" sz="2400" dirty="0">
                <a:solidFill>
                  <a:srgbClr val="C00000"/>
                </a:solidFill>
              </a:rPr>
              <a:t>rear pointer </a:t>
            </a:r>
            <a:r>
              <a:rPr lang="en-US" sz="2400" dirty="0"/>
              <a:t>is</a:t>
            </a:r>
            <a:r>
              <a:rPr lang="en-US" sz="2400" b="1" dirty="0"/>
              <a:t> </a:t>
            </a:r>
            <a:r>
              <a:rPr lang="en-US" sz="2400" dirty="0">
                <a:solidFill>
                  <a:srgbClr val="1D6FA9"/>
                </a:solidFill>
              </a:rPr>
              <a:t>increment by one.</a:t>
            </a:r>
          </a:p>
          <a:p>
            <a:pPr marL="342900" indent="-342900" algn="just">
              <a:spcBef>
                <a:spcPts val="600"/>
              </a:spcBef>
              <a:buClr>
                <a:srgbClr val="C00000"/>
              </a:buClr>
              <a:buFont typeface="Wingdings" panose="05000000000000000000" pitchFamily="2" charset="2"/>
              <a:buChar char="§"/>
            </a:pPr>
            <a:r>
              <a:rPr lang="en-US" sz="2400" dirty="0"/>
              <a:t>In third step, insert element </a:t>
            </a:r>
            <a:r>
              <a:rPr lang="en-US" sz="2400" b="1" dirty="0">
                <a:solidFill>
                  <a:srgbClr val="C00000"/>
                </a:solidFill>
              </a:rPr>
              <a:t>x</a:t>
            </a:r>
            <a:r>
              <a:rPr lang="en-US" sz="2400" dirty="0"/>
              <a:t> at the rear end of the queue.</a:t>
            </a:r>
          </a:p>
        </p:txBody>
      </p:sp>
    </p:spTree>
    <p:extLst>
      <p:ext uri="{BB962C8B-B14F-4D97-AF65-F5344CB8AC3E}">
        <p14:creationId xmlns:p14="http://schemas.microsoft.com/office/powerpoint/2010/main" val="348343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5"/>
                                        </p:tgtEl>
                                      </p:cBhvr>
                                    </p:animEffect>
                                    <p:set>
                                      <p:cBhvr>
                                        <p:cTn id="16" dur="1" fill="hold">
                                          <p:stCondLst>
                                            <p:cond delay="499"/>
                                          </p:stCondLst>
                                        </p:cTn>
                                        <p:tgtEl>
                                          <p:spTgt spid="2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6"/>
                                        </p:tgtEl>
                                      </p:cBhvr>
                                    </p:animEffect>
                                    <p:set>
                                      <p:cBhvr>
                                        <p:cTn id="25" dur="1" fill="hold">
                                          <p:stCondLst>
                                            <p:cond delay="499"/>
                                          </p:stCondLst>
                                        </p:cTn>
                                        <p:tgtEl>
                                          <p:spTgt spid="2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22"/>
                                        </p:tgtEl>
                                      </p:cBhvr>
                                    </p:animEffect>
                                    <p:set>
                                      <p:cBhvr>
                                        <p:cTn id="37" dur="1" fill="hold">
                                          <p:stCondLst>
                                            <p:cond delay="499"/>
                                          </p:stCondLst>
                                        </p:cTn>
                                        <p:tgtEl>
                                          <p:spTgt spid="2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27"/>
                                        </p:tgtEl>
                                      </p:cBhvr>
                                    </p:animEffect>
                                    <p:set>
                                      <p:cBhvr>
                                        <p:cTn id="40" dur="1" fill="hold">
                                          <p:stCondLst>
                                            <p:cond delay="499"/>
                                          </p:stCondLst>
                                        </p:cTn>
                                        <p:tgtEl>
                                          <p:spTgt spid="27"/>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24"/>
                                        </p:tgtEl>
                                      </p:cBhvr>
                                    </p:animEffect>
                                    <p:set>
                                      <p:cBhvr>
                                        <p:cTn id="49" dur="1" fill="hold">
                                          <p:stCondLst>
                                            <p:cond delay="499"/>
                                          </p:stCondLst>
                                        </p:cTn>
                                        <p:tgtEl>
                                          <p:spTgt spid="24"/>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28"/>
                                        </p:tgtEl>
                                      </p:cBhvr>
                                    </p:animEffect>
                                    <p:set>
                                      <p:cBhvr>
                                        <p:cTn id="52" dur="1" fill="hold">
                                          <p:stCondLst>
                                            <p:cond delay="499"/>
                                          </p:stCondLst>
                                        </p:cTn>
                                        <p:tgtEl>
                                          <p:spTgt spid="2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3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3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1"/>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0" presetClass="exit" presetSubtype="0" fill="hold" nodeType="clickEffect">
                                  <p:stCondLst>
                                    <p:cond delay="0"/>
                                  </p:stCondLst>
                                  <p:childTnLst>
                                    <p:animEffect transition="out" filter="fade">
                                      <p:cBhvr>
                                        <p:cTn id="138" dur="500"/>
                                        <p:tgtEl>
                                          <p:spTgt spid="39"/>
                                        </p:tgtEl>
                                      </p:cBhvr>
                                    </p:animEffect>
                                    <p:set>
                                      <p:cBhvr>
                                        <p:cTn id="139" dur="1" fill="hold">
                                          <p:stCondLst>
                                            <p:cond delay="499"/>
                                          </p:stCondLst>
                                        </p:cTn>
                                        <p:tgtEl>
                                          <p:spTgt spid="39"/>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38"/>
                                        </p:tgtEl>
                                      </p:cBhvr>
                                    </p:animEffect>
                                    <p:set>
                                      <p:cBhvr>
                                        <p:cTn id="142" dur="1" fill="hold">
                                          <p:stCondLst>
                                            <p:cond delay="499"/>
                                          </p:stCondLst>
                                        </p:cTn>
                                        <p:tgtEl>
                                          <p:spTgt spid="38"/>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41"/>
                                        </p:tgtEl>
                                      </p:cBhvr>
                                    </p:animEffect>
                                    <p:set>
                                      <p:cBhvr>
                                        <p:cTn id="145" dur="1" fill="hold">
                                          <p:stCondLst>
                                            <p:cond delay="499"/>
                                          </p:stCondLst>
                                        </p:cTn>
                                        <p:tgtEl>
                                          <p:spTgt spid="41"/>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500"/>
                                        <p:tgtEl>
                                          <p:spTgt spid="40"/>
                                        </p:tgtEl>
                                      </p:cBhvr>
                                    </p:animEffect>
                                    <p:set>
                                      <p:cBhvr>
                                        <p:cTn id="148" dur="1" fill="hold">
                                          <p:stCondLst>
                                            <p:cond delay="499"/>
                                          </p:stCondLst>
                                        </p:cTn>
                                        <p:tgtEl>
                                          <p:spTgt spid="40"/>
                                        </p:tgtEl>
                                        <p:attrNameLst>
                                          <p:attrName>style.visibility</p:attrName>
                                        </p:attrNameLst>
                                      </p:cBhvr>
                                      <p:to>
                                        <p:strVal val="hidden"/>
                                      </p:to>
                                    </p:set>
                                  </p:childTnLst>
                                </p:cTn>
                              </p:par>
                              <p:par>
                                <p:cTn id="149" presetID="1" presetClass="entr" presetSubtype="0" fill="hold" grpId="0" nodeType="withEffect">
                                  <p:stCondLst>
                                    <p:cond delay="0"/>
                                  </p:stCondLst>
                                  <p:childTnLst>
                                    <p:set>
                                      <p:cBhvr>
                                        <p:cTn id="150" dur="1" fill="hold">
                                          <p:stCondLst>
                                            <p:cond delay="0"/>
                                          </p:stCondLst>
                                        </p:cTn>
                                        <p:tgtEl>
                                          <p:spTgt spid="43"/>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9"/>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 presetClass="entr" presetSubtype="2" fill="hold" grpId="0" nodeType="clickEffect">
                                  <p:stCondLst>
                                    <p:cond delay="0"/>
                                  </p:stCondLst>
                                  <p:childTnLst>
                                    <p:set>
                                      <p:cBhvr>
                                        <p:cTn id="156" dur="1" fill="hold">
                                          <p:stCondLst>
                                            <p:cond delay="0"/>
                                          </p:stCondLst>
                                        </p:cTn>
                                        <p:tgtEl>
                                          <p:spTgt spid="37"/>
                                        </p:tgtEl>
                                        <p:attrNameLst>
                                          <p:attrName>style.visibility</p:attrName>
                                        </p:attrNameLst>
                                      </p:cBhvr>
                                      <p:to>
                                        <p:strVal val="visible"/>
                                      </p:to>
                                    </p:set>
                                    <p:anim calcmode="lin" valueType="num">
                                      <p:cBhvr additive="base">
                                        <p:cTn id="157" dur="1000" fill="hold"/>
                                        <p:tgtEl>
                                          <p:spTgt spid="37"/>
                                        </p:tgtEl>
                                        <p:attrNameLst>
                                          <p:attrName>ppt_x</p:attrName>
                                        </p:attrNameLst>
                                      </p:cBhvr>
                                      <p:tavLst>
                                        <p:tav tm="0">
                                          <p:val>
                                            <p:strVal val="1+#ppt_w/2"/>
                                          </p:val>
                                        </p:tav>
                                        <p:tav tm="100000">
                                          <p:val>
                                            <p:strVal val="#ppt_x"/>
                                          </p:val>
                                        </p:tav>
                                      </p:tavLst>
                                    </p:anim>
                                    <p:anim calcmode="lin" valueType="num">
                                      <p:cBhvr additive="base">
                                        <p:cTn id="158" dur="10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10" presetClass="exit" presetSubtype="0" fill="hold" grpId="1" nodeType="clickEffect">
                                  <p:stCondLst>
                                    <p:cond delay="0"/>
                                  </p:stCondLst>
                                  <p:childTnLst>
                                    <p:animEffect transition="out" filter="fade">
                                      <p:cBhvr>
                                        <p:cTn id="162" dur="500"/>
                                        <p:tgtEl>
                                          <p:spTgt spid="43"/>
                                        </p:tgtEl>
                                      </p:cBhvr>
                                    </p:animEffect>
                                    <p:set>
                                      <p:cBhvr>
                                        <p:cTn id="163" dur="1" fill="hold">
                                          <p:stCondLst>
                                            <p:cond delay="499"/>
                                          </p:stCondLst>
                                        </p:cTn>
                                        <p:tgtEl>
                                          <p:spTgt spid="43"/>
                                        </p:tgtEl>
                                        <p:attrNameLst>
                                          <p:attrName>style.visibility</p:attrName>
                                        </p:attrNameLst>
                                      </p:cBhvr>
                                      <p:to>
                                        <p:strVal val="hidden"/>
                                      </p:to>
                                    </p:set>
                                  </p:childTnLst>
                                </p:cTn>
                              </p:par>
                              <p:par>
                                <p:cTn id="164" presetID="1" presetClass="entr" presetSubtype="0" fill="hold" grpId="0" nodeType="withEffect">
                                  <p:stCondLst>
                                    <p:cond delay="0"/>
                                  </p:stCondLst>
                                  <p:childTnLst>
                                    <p:set>
                                      <p:cBhvr>
                                        <p:cTn id="165" dur="1" fill="hold">
                                          <p:stCondLst>
                                            <p:cond delay="0"/>
                                          </p:stCondLst>
                                        </p:cTn>
                                        <p:tgtEl>
                                          <p:spTgt spid="44"/>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46"/>
                                        </p:tgtEl>
                                        <p:attrNameLst>
                                          <p:attrName>style.visibility</p:attrName>
                                        </p:attrNameLst>
                                      </p:cBhvr>
                                      <p:to>
                                        <p:strVal val="visible"/>
                                      </p:to>
                                    </p:set>
                                  </p:childTnLst>
                                </p:cTn>
                              </p:par>
                              <p:par>
                                <p:cTn id="168" presetID="1" presetClass="entr" presetSubtype="0" fill="hold" nodeType="withEffect">
                                  <p:stCondLst>
                                    <p:cond delay="0"/>
                                  </p:stCondLst>
                                  <p:childTnLst>
                                    <p:set>
                                      <p:cBhvr>
                                        <p:cTn id="169" dur="1" fill="hold">
                                          <p:stCondLst>
                                            <p:cond delay="0"/>
                                          </p:stCondLst>
                                        </p:cTn>
                                        <p:tgtEl>
                                          <p:spTgt spid="45"/>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2" presetClass="entr" presetSubtype="2" fill="hold" grpId="0" nodeType="clickEffect">
                                  <p:stCondLst>
                                    <p:cond delay="0"/>
                                  </p:stCondLst>
                                  <p:childTnLst>
                                    <p:set>
                                      <p:cBhvr>
                                        <p:cTn id="173" dur="1" fill="hold">
                                          <p:stCondLst>
                                            <p:cond delay="0"/>
                                          </p:stCondLst>
                                        </p:cTn>
                                        <p:tgtEl>
                                          <p:spTgt spid="36"/>
                                        </p:tgtEl>
                                        <p:attrNameLst>
                                          <p:attrName>style.visibility</p:attrName>
                                        </p:attrNameLst>
                                      </p:cBhvr>
                                      <p:to>
                                        <p:strVal val="visible"/>
                                      </p:to>
                                    </p:set>
                                    <p:anim calcmode="lin" valueType="num">
                                      <p:cBhvr additive="base">
                                        <p:cTn id="174" dur="1000" fill="hold"/>
                                        <p:tgtEl>
                                          <p:spTgt spid="36"/>
                                        </p:tgtEl>
                                        <p:attrNameLst>
                                          <p:attrName>ppt_x</p:attrName>
                                        </p:attrNameLst>
                                      </p:cBhvr>
                                      <p:tavLst>
                                        <p:tav tm="0">
                                          <p:val>
                                            <p:strVal val="1+#ppt_w/2"/>
                                          </p:val>
                                        </p:tav>
                                        <p:tav tm="100000">
                                          <p:val>
                                            <p:strVal val="#ppt_x"/>
                                          </p:val>
                                        </p:tav>
                                      </p:tavLst>
                                    </p:anim>
                                    <p:anim calcmode="lin" valueType="num">
                                      <p:cBhvr additive="base">
                                        <p:cTn id="175" dur="10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10" presetClass="exit" presetSubtype="0" fill="hold" nodeType="clickEffect">
                                  <p:stCondLst>
                                    <p:cond delay="0"/>
                                  </p:stCondLst>
                                  <p:childTnLst>
                                    <p:animEffect transition="out" filter="fade">
                                      <p:cBhvr>
                                        <p:cTn id="179" dur="500"/>
                                        <p:tgtEl>
                                          <p:spTgt spid="45"/>
                                        </p:tgtEl>
                                      </p:cBhvr>
                                    </p:animEffect>
                                    <p:set>
                                      <p:cBhvr>
                                        <p:cTn id="180" dur="1" fill="hold">
                                          <p:stCondLst>
                                            <p:cond delay="499"/>
                                          </p:stCondLst>
                                        </p:cTn>
                                        <p:tgtEl>
                                          <p:spTgt spid="45"/>
                                        </p:tgtEl>
                                        <p:attrNameLst>
                                          <p:attrName>style.visibility</p:attrName>
                                        </p:attrNameLst>
                                      </p:cBhvr>
                                      <p:to>
                                        <p:strVal val="hidden"/>
                                      </p:to>
                                    </p:set>
                                  </p:childTnLst>
                                </p:cTn>
                              </p:par>
                              <p:par>
                                <p:cTn id="181" presetID="10" presetClass="exit" presetSubtype="0" fill="hold" grpId="1" nodeType="withEffect">
                                  <p:stCondLst>
                                    <p:cond delay="0"/>
                                  </p:stCondLst>
                                  <p:childTnLst>
                                    <p:animEffect transition="out" filter="fade">
                                      <p:cBhvr>
                                        <p:cTn id="182" dur="500"/>
                                        <p:tgtEl>
                                          <p:spTgt spid="46"/>
                                        </p:tgtEl>
                                      </p:cBhvr>
                                    </p:animEffect>
                                    <p:set>
                                      <p:cBhvr>
                                        <p:cTn id="183" dur="1" fill="hold">
                                          <p:stCondLst>
                                            <p:cond delay="499"/>
                                          </p:stCondLst>
                                        </p:cTn>
                                        <p:tgtEl>
                                          <p:spTgt spid="46"/>
                                        </p:tgtEl>
                                        <p:attrNameLst>
                                          <p:attrName>style.visibility</p:attrName>
                                        </p:attrNameLst>
                                      </p:cBhvr>
                                      <p:to>
                                        <p:strVal val="hidden"/>
                                      </p:to>
                                    </p:set>
                                  </p:childTnLst>
                                </p:cTn>
                              </p:par>
                              <p:par>
                                <p:cTn id="184" presetID="1" presetClass="entr" presetSubtype="0" fill="hold" nodeType="withEffect">
                                  <p:stCondLst>
                                    <p:cond delay="0"/>
                                  </p:stCondLst>
                                  <p:childTnLst>
                                    <p:set>
                                      <p:cBhvr>
                                        <p:cTn id="185" dur="1" fill="hold">
                                          <p:stCondLst>
                                            <p:cond delay="0"/>
                                          </p:stCondLst>
                                        </p:cTn>
                                        <p:tgtEl>
                                          <p:spTgt spid="47"/>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48"/>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2" presetClass="entr" presetSubtype="2" fill="hold" grpId="0" nodeType="clickEffect">
                                  <p:stCondLst>
                                    <p:cond delay="0"/>
                                  </p:stCondLst>
                                  <p:childTnLst>
                                    <p:set>
                                      <p:cBhvr>
                                        <p:cTn id="191" dur="1" fill="hold">
                                          <p:stCondLst>
                                            <p:cond delay="0"/>
                                          </p:stCondLst>
                                        </p:cTn>
                                        <p:tgtEl>
                                          <p:spTgt spid="33"/>
                                        </p:tgtEl>
                                        <p:attrNameLst>
                                          <p:attrName>style.visibility</p:attrName>
                                        </p:attrNameLst>
                                      </p:cBhvr>
                                      <p:to>
                                        <p:strVal val="visible"/>
                                      </p:to>
                                    </p:set>
                                    <p:anim calcmode="lin" valueType="num">
                                      <p:cBhvr additive="base">
                                        <p:cTn id="192" dur="1000" fill="hold"/>
                                        <p:tgtEl>
                                          <p:spTgt spid="33"/>
                                        </p:tgtEl>
                                        <p:attrNameLst>
                                          <p:attrName>ppt_x</p:attrName>
                                        </p:attrNameLst>
                                      </p:cBhvr>
                                      <p:tavLst>
                                        <p:tav tm="0">
                                          <p:val>
                                            <p:strVal val="1+#ppt_w/2"/>
                                          </p:val>
                                        </p:tav>
                                        <p:tav tm="100000">
                                          <p:val>
                                            <p:strVal val="#ppt_x"/>
                                          </p:val>
                                        </p:tav>
                                      </p:tavLst>
                                    </p:anim>
                                    <p:anim calcmode="lin" valueType="num">
                                      <p:cBhvr additive="base">
                                        <p:cTn id="193" dur="10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94" fill="hold">
                      <p:stCondLst>
                        <p:cond delay="indefinite"/>
                      </p:stCondLst>
                      <p:childTnLst>
                        <p:par>
                          <p:cTn id="195" fill="hold">
                            <p:stCondLst>
                              <p:cond delay="0"/>
                            </p:stCondLst>
                            <p:childTnLst>
                              <p:par>
                                <p:cTn id="196" presetID="10" presetClass="exit" presetSubtype="0" fill="hold" nodeType="clickEffect">
                                  <p:stCondLst>
                                    <p:cond delay="0"/>
                                  </p:stCondLst>
                                  <p:childTnLst>
                                    <p:animEffect transition="out" filter="fade">
                                      <p:cBhvr>
                                        <p:cTn id="197" dur="500"/>
                                        <p:tgtEl>
                                          <p:spTgt spid="47"/>
                                        </p:tgtEl>
                                      </p:cBhvr>
                                    </p:animEffect>
                                    <p:set>
                                      <p:cBhvr>
                                        <p:cTn id="198" dur="1" fill="hold">
                                          <p:stCondLst>
                                            <p:cond delay="499"/>
                                          </p:stCondLst>
                                        </p:cTn>
                                        <p:tgtEl>
                                          <p:spTgt spid="47"/>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500"/>
                                        <p:tgtEl>
                                          <p:spTgt spid="48"/>
                                        </p:tgtEl>
                                      </p:cBhvr>
                                    </p:animEffect>
                                    <p:set>
                                      <p:cBhvr>
                                        <p:cTn id="201" dur="1" fill="hold">
                                          <p:stCondLst>
                                            <p:cond delay="499"/>
                                          </p:stCondLst>
                                        </p:cTn>
                                        <p:tgtEl>
                                          <p:spTgt spid="48"/>
                                        </p:tgtEl>
                                        <p:attrNameLst>
                                          <p:attrName>style.visibility</p:attrName>
                                        </p:attrNameLst>
                                      </p:cBhvr>
                                      <p:to>
                                        <p:strVal val="hidden"/>
                                      </p:to>
                                    </p:set>
                                  </p:childTnLst>
                                </p:cTn>
                              </p:par>
                              <p:par>
                                <p:cTn id="202" presetID="1" presetClass="entr" presetSubtype="0" fill="hold" nodeType="withEffect">
                                  <p:stCondLst>
                                    <p:cond delay="0"/>
                                  </p:stCondLst>
                                  <p:childTnLst>
                                    <p:set>
                                      <p:cBhvr>
                                        <p:cTn id="203" dur="1" fill="hold">
                                          <p:stCondLst>
                                            <p:cond delay="0"/>
                                          </p:stCondLst>
                                        </p:cTn>
                                        <p:tgtEl>
                                          <p:spTgt spid="49"/>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50"/>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2" presetClass="entr" presetSubtype="2" fill="hold" grpId="0" nodeType="clickEffect">
                                  <p:stCondLst>
                                    <p:cond delay="0"/>
                                  </p:stCondLst>
                                  <p:childTnLst>
                                    <p:set>
                                      <p:cBhvr>
                                        <p:cTn id="209" dur="1" fill="hold">
                                          <p:stCondLst>
                                            <p:cond delay="0"/>
                                          </p:stCondLst>
                                        </p:cTn>
                                        <p:tgtEl>
                                          <p:spTgt spid="32"/>
                                        </p:tgtEl>
                                        <p:attrNameLst>
                                          <p:attrName>style.visibility</p:attrName>
                                        </p:attrNameLst>
                                      </p:cBhvr>
                                      <p:to>
                                        <p:strVal val="visible"/>
                                      </p:to>
                                    </p:set>
                                    <p:anim calcmode="lin" valueType="num">
                                      <p:cBhvr additive="base">
                                        <p:cTn id="210" dur="1000" fill="hold"/>
                                        <p:tgtEl>
                                          <p:spTgt spid="32"/>
                                        </p:tgtEl>
                                        <p:attrNameLst>
                                          <p:attrName>ppt_x</p:attrName>
                                        </p:attrNameLst>
                                      </p:cBhvr>
                                      <p:tavLst>
                                        <p:tav tm="0">
                                          <p:val>
                                            <p:strVal val="1+#ppt_w/2"/>
                                          </p:val>
                                        </p:tav>
                                        <p:tav tm="100000">
                                          <p:val>
                                            <p:strVal val="#ppt_x"/>
                                          </p:val>
                                        </p:tav>
                                      </p:tavLst>
                                    </p:anim>
                                    <p:anim calcmode="lin" valueType="num">
                                      <p:cBhvr additive="base">
                                        <p:cTn id="211" dur="10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10" presetClass="exit" presetSubtype="0" fill="hold" nodeType="clickEffect">
                                  <p:stCondLst>
                                    <p:cond delay="0"/>
                                  </p:stCondLst>
                                  <p:childTnLst>
                                    <p:animEffect transition="out" filter="fade">
                                      <p:cBhvr>
                                        <p:cTn id="215" dur="500"/>
                                        <p:tgtEl>
                                          <p:spTgt spid="49"/>
                                        </p:tgtEl>
                                      </p:cBhvr>
                                    </p:animEffect>
                                    <p:set>
                                      <p:cBhvr>
                                        <p:cTn id="216" dur="1" fill="hold">
                                          <p:stCondLst>
                                            <p:cond delay="499"/>
                                          </p:stCondLst>
                                        </p:cTn>
                                        <p:tgtEl>
                                          <p:spTgt spid="49"/>
                                        </p:tgtEl>
                                        <p:attrNameLst>
                                          <p:attrName>style.visibility</p:attrName>
                                        </p:attrNameLst>
                                      </p:cBhvr>
                                      <p:to>
                                        <p:strVal val="hidden"/>
                                      </p:to>
                                    </p:set>
                                  </p:childTnLst>
                                </p:cTn>
                              </p:par>
                              <p:par>
                                <p:cTn id="217" presetID="10" presetClass="exit" presetSubtype="0" fill="hold" grpId="1" nodeType="withEffect">
                                  <p:stCondLst>
                                    <p:cond delay="0"/>
                                  </p:stCondLst>
                                  <p:childTnLst>
                                    <p:animEffect transition="out" filter="fade">
                                      <p:cBhvr>
                                        <p:cTn id="218" dur="500"/>
                                        <p:tgtEl>
                                          <p:spTgt spid="50"/>
                                        </p:tgtEl>
                                      </p:cBhvr>
                                    </p:animEffect>
                                    <p:set>
                                      <p:cBhvr>
                                        <p:cTn id="219" dur="1" fill="hold">
                                          <p:stCondLst>
                                            <p:cond delay="499"/>
                                          </p:stCondLst>
                                        </p:cTn>
                                        <p:tgtEl>
                                          <p:spTgt spid="50"/>
                                        </p:tgtEl>
                                        <p:attrNameLst>
                                          <p:attrName>style.visibility</p:attrName>
                                        </p:attrNameLst>
                                      </p:cBhvr>
                                      <p:to>
                                        <p:strVal val="hidden"/>
                                      </p:to>
                                    </p:set>
                                  </p:childTnLst>
                                </p:cTn>
                              </p:par>
                              <p:par>
                                <p:cTn id="220" presetID="1" presetClass="entr" presetSubtype="0" fill="hold" nodeType="withEffect">
                                  <p:stCondLst>
                                    <p:cond delay="0"/>
                                  </p:stCondLst>
                                  <p:childTnLst>
                                    <p:set>
                                      <p:cBhvr>
                                        <p:cTn id="221" dur="1" fill="hold">
                                          <p:stCondLst>
                                            <p:cond delay="0"/>
                                          </p:stCondLst>
                                        </p:cTn>
                                        <p:tgtEl>
                                          <p:spTgt spid="30"/>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31"/>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2" presetClass="entr" presetSubtype="2" fill="hold" grpId="0" nodeType="clickEffect">
                                  <p:stCondLst>
                                    <p:cond delay="0"/>
                                  </p:stCondLst>
                                  <p:childTnLst>
                                    <p:set>
                                      <p:cBhvr>
                                        <p:cTn id="227" dur="1" fill="hold">
                                          <p:stCondLst>
                                            <p:cond delay="0"/>
                                          </p:stCondLst>
                                        </p:cTn>
                                        <p:tgtEl>
                                          <p:spTgt spid="42"/>
                                        </p:tgtEl>
                                        <p:attrNameLst>
                                          <p:attrName>style.visibility</p:attrName>
                                        </p:attrNameLst>
                                      </p:cBhvr>
                                      <p:to>
                                        <p:strVal val="visible"/>
                                      </p:to>
                                    </p:set>
                                    <p:anim calcmode="lin" valueType="num">
                                      <p:cBhvr additive="base">
                                        <p:cTn id="228" dur="1000" fill="hold"/>
                                        <p:tgtEl>
                                          <p:spTgt spid="42"/>
                                        </p:tgtEl>
                                        <p:attrNameLst>
                                          <p:attrName>ppt_x</p:attrName>
                                        </p:attrNameLst>
                                      </p:cBhvr>
                                      <p:tavLst>
                                        <p:tav tm="0">
                                          <p:val>
                                            <p:strVal val="1+#ppt_w/2"/>
                                          </p:val>
                                        </p:tav>
                                        <p:tav tm="100000">
                                          <p:val>
                                            <p:strVal val="#ppt_x"/>
                                          </p:val>
                                        </p:tav>
                                      </p:tavLst>
                                    </p:anim>
                                    <p:anim calcmode="lin" valueType="num">
                                      <p:cBhvr additive="base">
                                        <p:cTn id="229" dur="10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22" grpId="1"/>
      <p:bldP spid="23" grpId="0"/>
      <p:bldP spid="23" grpId="1"/>
      <p:bldP spid="24" grpId="0"/>
      <p:bldP spid="24" grpId="1"/>
      <p:bldP spid="31" grpId="0"/>
      <p:bldP spid="32" grpId="0" animBg="1"/>
      <p:bldP spid="33" grpId="0" animBg="1"/>
      <p:bldP spid="36" grpId="0" animBg="1"/>
      <p:bldP spid="37" grpId="0" animBg="1"/>
      <p:bldP spid="40" grpId="0"/>
      <p:bldP spid="40" grpId="1"/>
      <p:bldP spid="41" grpId="0"/>
      <p:bldP spid="41" grpId="1"/>
      <p:bldP spid="42" grpId="0" animBg="1"/>
      <p:bldP spid="43" grpId="0"/>
      <p:bldP spid="43" grpId="1"/>
      <p:bldP spid="44" grpId="0"/>
      <p:bldP spid="46" grpId="0"/>
      <p:bldP spid="46" grpId="1"/>
      <p:bldP spid="48" grpId="0"/>
      <p:bldP spid="48" grpId="1"/>
      <p:bldP spid="50" grpId="0"/>
      <p:bldP spid="50"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Queue Operations: Dequeue</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r>
              <a:rPr lang="en-US" b="1" dirty="0"/>
              <a:t>Algorithm: DEQUEUE (Q, front, rear, x)</a:t>
            </a:r>
          </a:p>
          <a:p>
            <a:pPr marL="0" indent="0">
              <a:lnSpc>
                <a:spcPts val="2300"/>
              </a:lnSpc>
              <a:spcBef>
                <a:spcPts val="300"/>
              </a:spcBef>
              <a:buNone/>
            </a:pPr>
            <a:r>
              <a:rPr lang="en-US" b="1" dirty="0"/>
              <a:t>Step 1:</a:t>
            </a:r>
            <a:r>
              <a:rPr lang="en-US" dirty="0"/>
              <a:t>[Check for Queue Underflow]</a:t>
            </a:r>
          </a:p>
          <a:p>
            <a:pPr marL="876300" lvl="2" indent="0">
              <a:lnSpc>
                <a:spcPts val="2300"/>
              </a:lnSpc>
              <a:spcBef>
                <a:spcPts val="300"/>
              </a:spcBef>
              <a:buNone/>
            </a:pPr>
            <a:r>
              <a:rPr lang="en-US" sz="2400" dirty="0">
                <a:solidFill>
                  <a:srgbClr val="1D6FA9"/>
                </a:solidFill>
              </a:rPr>
              <a:t>if</a:t>
            </a:r>
            <a:r>
              <a:rPr lang="en-US" sz="2400" dirty="0"/>
              <a:t>(</a:t>
            </a:r>
            <a:r>
              <a:rPr lang="en-US" sz="2400" dirty="0">
                <a:solidFill>
                  <a:srgbClr val="C00000"/>
                </a:solidFill>
              </a:rPr>
              <a:t>front = -1</a:t>
            </a:r>
            <a:r>
              <a:rPr lang="en-US" sz="2400" dirty="0"/>
              <a:t>)</a:t>
            </a:r>
            <a:r>
              <a:rPr lang="en-US" sz="2400" b="1" dirty="0">
                <a:solidFill>
                  <a:srgbClr val="0070C0"/>
                </a:solidFill>
              </a:rPr>
              <a:t> </a:t>
            </a:r>
            <a:r>
              <a:rPr lang="en-US" sz="2400" dirty="0"/>
              <a:t>then</a:t>
            </a:r>
          </a:p>
          <a:p>
            <a:pPr marL="1333500" lvl="3" indent="0">
              <a:lnSpc>
                <a:spcPts val="2300"/>
              </a:lnSpc>
              <a:spcBef>
                <a:spcPts val="300"/>
              </a:spcBef>
              <a:buNone/>
            </a:pPr>
            <a:r>
              <a:rPr lang="en-US" sz="2400" dirty="0"/>
              <a:t>write(“Queue is underflow”)</a:t>
            </a:r>
          </a:p>
          <a:p>
            <a:pPr marL="1333500" lvl="3" indent="0">
              <a:lnSpc>
                <a:spcPts val="2300"/>
              </a:lnSpc>
              <a:spcBef>
                <a:spcPts val="300"/>
              </a:spcBef>
              <a:buNone/>
            </a:pPr>
            <a:r>
              <a:rPr lang="en-US" sz="2400" dirty="0"/>
              <a:t>Exit </a:t>
            </a:r>
          </a:p>
          <a:p>
            <a:pPr marL="0" indent="0">
              <a:lnSpc>
                <a:spcPts val="2300"/>
              </a:lnSpc>
              <a:spcBef>
                <a:spcPts val="300"/>
              </a:spcBef>
              <a:buNone/>
            </a:pPr>
            <a:r>
              <a:rPr lang="en-US" b="1" dirty="0"/>
              <a:t>Step 2:</a:t>
            </a:r>
            <a:r>
              <a:rPr lang="en-US" dirty="0"/>
              <a:t>[Remove an element from queue]</a:t>
            </a:r>
          </a:p>
          <a:p>
            <a:pPr marL="877887" lvl="2" indent="0">
              <a:lnSpc>
                <a:spcPts val="2300"/>
              </a:lnSpc>
              <a:spcBef>
                <a:spcPts val="300"/>
              </a:spcBef>
              <a:buNone/>
            </a:pPr>
            <a:r>
              <a:rPr lang="en-US" sz="2400" b="1" dirty="0">
                <a:solidFill>
                  <a:srgbClr val="C00000"/>
                </a:solidFill>
              </a:rPr>
              <a:t>x</a:t>
            </a:r>
            <a:r>
              <a:rPr lang="en-US" sz="2400" dirty="0">
                <a:solidFill>
                  <a:srgbClr val="0070C0"/>
                </a:solidFill>
              </a:rPr>
              <a:t> </a:t>
            </a:r>
            <a:r>
              <a:rPr lang="en-IN" sz="2400" dirty="0">
                <a:solidFill>
                  <a:srgbClr val="0070C0"/>
                </a:solidFill>
              </a:rPr>
              <a:t>←</a:t>
            </a:r>
            <a:r>
              <a:rPr lang="en-US" sz="2400" dirty="0">
                <a:solidFill>
                  <a:srgbClr val="0070C0"/>
                </a:solidFill>
              </a:rPr>
              <a:t> </a:t>
            </a:r>
            <a:r>
              <a:rPr lang="en-US" sz="2400" dirty="0">
                <a:solidFill>
                  <a:srgbClr val="C00000"/>
                </a:solidFill>
              </a:rPr>
              <a:t>Q[</a:t>
            </a:r>
            <a:r>
              <a:rPr lang="en-US" sz="2400" dirty="0">
                <a:solidFill>
                  <a:srgbClr val="1D6FA9"/>
                </a:solidFill>
              </a:rPr>
              <a:t>front</a:t>
            </a:r>
            <a:r>
              <a:rPr lang="en-US" sz="2400" dirty="0">
                <a:solidFill>
                  <a:srgbClr val="C00000"/>
                </a:solidFill>
              </a:rPr>
              <a:t>] </a:t>
            </a:r>
          </a:p>
          <a:p>
            <a:pPr marL="0" indent="0">
              <a:lnSpc>
                <a:spcPts val="2300"/>
              </a:lnSpc>
              <a:spcBef>
                <a:spcPts val="300"/>
              </a:spcBef>
              <a:buNone/>
            </a:pPr>
            <a:r>
              <a:rPr lang="en-US" b="1" dirty="0"/>
              <a:t>Step 3:</a:t>
            </a:r>
            <a:r>
              <a:rPr lang="en-US" dirty="0"/>
              <a:t>[Display the popped element]</a:t>
            </a:r>
          </a:p>
          <a:p>
            <a:pPr marL="877887" lvl="2" indent="0">
              <a:lnSpc>
                <a:spcPts val="2300"/>
              </a:lnSpc>
              <a:spcBef>
                <a:spcPts val="300"/>
              </a:spcBef>
              <a:buNone/>
            </a:pPr>
            <a:r>
              <a:rPr lang="en-US" sz="2400" dirty="0"/>
              <a:t>Write(</a:t>
            </a:r>
            <a:r>
              <a:rPr lang="en-US" sz="2400" b="1" dirty="0">
                <a:solidFill>
                  <a:srgbClr val="C00000"/>
                </a:solidFill>
              </a:rPr>
              <a:t>x</a:t>
            </a:r>
            <a:r>
              <a:rPr lang="en-US" sz="2400" dirty="0"/>
              <a:t>) </a:t>
            </a:r>
          </a:p>
          <a:p>
            <a:pPr marL="0" indent="0">
              <a:lnSpc>
                <a:spcPts val="2300"/>
              </a:lnSpc>
              <a:spcBef>
                <a:spcPts val="300"/>
              </a:spcBef>
              <a:buNone/>
            </a:pPr>
            <a:r>
              <a:rPr lang="en-US" b="1" dirty="0"/>
              <a:t>Step 4:</a:t>
            </a:r>
            <a:r>
              <a:rPr lang="en-US" dirty="0"/>
              <a:t>[Check for empty queue]</a:t>
            </a:r>
          </a:p>
          <a:p>
            <a:pPr marL="877887" lvl="2" indent="0">
              <a:lnSpc>
                <a:spcPts val="2300"/>
              </a:lnSpc>
              <a:spcBef>
                <a:spcPts val="300"/>
              </a:spcBef>
              <a:buNone/>
            </a:pPr>
            <a:r>
              <a:rPr lang="en-US" sz="2400" dirty="0">
                <a:solidFill>
                  <a:srgbClr val="1D6FA9"/>
                </a:solidFill>
              </a:rPr>
              <a:t>if</a:t>
            </a:r>
            <a:r>
              <a:rPr lang="en-US" sz="2400" dirty="0"/>
              <a:t>(</a:t>
            </a:r>
            <a:r>
              <a:rPr lang="en-US" sz="2400" dirty="0">
                <a:solidFill>
                  <a:srgbClr val="C00000"/>
                </a:solidFill>
              </a:rPr>
              <a:t>front = rear</a:t>
            </a:r>
            <a:r>
              <a:rPr lang="en-US" sz="2400" dirty="0"/>
              <a:t>)</a:t>
            </a:r>
            <a:r>
              <a:rPr lang="en-US" sz="2400" b="1" dirty="0">
                <a:solidFill>
                  <a:srgbClr val="1D6FA9"/>
                </a:solidFill>
              </a:rPr>
              <a:t> </a:t>
            </a:r>
            <a:r>
              <a:rPr lang="en-US" sz="2400" dirty="0"/>
              <a:t>then</a:t>
            </a:r>
          </a:p>
          <a:p>
            <a:pPr marL="1335087" lvl="3" indent="0">
              <a:lnSpc>
                <a:spcPts val="2300"/>
              </a:lnSpc>
              <a:spcBef>
                <a:spcPts val="300"/>
              </a:spcBef>
              <a:buNone/>
            </a:pPr>
            <a:r>
              <a:rPr lang="en-US" sz="2400" dirty="0">
                <a:solidFill>
                  <a:srgbClr val="1D6FA9"/>
                </a:solidFill>
              </a:rPr>
              <a:t>front </a:t>
            </a:r>
            <a:r>
              <a:rPr lang="en-IN" sz="2400" dirty="0">
                <a:solidFill>
                  <a:srgbClr val="1D6FA9"/>
                </a:solidFill>
              </a:rPr>
              <a:t>←</a:t>
            </a:r>
            <a:r>
              <a:rPr lang="en-US" sz="2400" dirty="0">
                <a:solidFill>
                  <a:srgbClr val="1D6FA9"/>
                </a:solidFill>
              </a:rPr>
              <a:t> </a:t>
            </a:r>
            <a:r>
              <a:rPr lang="en-US" sz="2400" dirty="0">
                <a:solidFill>
                  <a:srgbClr val="C00000"/>
                </a:solidFill>
              </a:rPr>
              <a:t>-1</a:t>
            </a:r>
            <a:r>
              <a:rPr lang="en-US" sz="2400" dirty="0">
                <a:solidFill>
                  <a:srgbClr val="1D6FA9"/>
                </a:solidFill>
              </a:rPr>
              <a:t>, rear </a:t>
            </a:r>
            <a:r>
              <a:rPr lang="en-IN" sz="2400" dirty="0">
                <a:solidFill>
                  <a:srgbClr val="1D6FA9"/>
                </a:solidFill>
              </a:rPr>
              <a:t>←</a:t>
            </a:r>
            <a:r>
              <a:rPr lang="en-US" sz="2400" dirty="0">
                <a:solidFill>
                  <a:srgbClr val="1D6FA9"/>
                </a:solidFill>
              </a:rPr>
              <a:t> </a:t>
            </a:r>
            <a:r>
              <a:rPr lang="en-US" sz="2400" dirty="0">
                <a:solidFill>
                  <a:srgbClr val="C00000"/>
                </a:solidFill>
              </a:rPr>
              <a:t>-1</a:t>
            </a:r>
          </a:p>
          <a:p>
            <a:pPr marL="877887" lvl="2" indent="0">
              <a:lnSpc>
                <a:spcPts val="2300"/>
              </a:lnSpc>
              <a:spcBef>
                <a:spcPts val="300"/>
              </a:spcBef>
              <a:buNone/>
            </a:pPr>
            <a:r>
              <a:rPr lang="en-US" sz="2400" dirty="0">
                <a:solidFill>
                  <a:srgbClr val="1D6FA9"/>
                </a:solidFill>
              </a:rPr>
              <a:t>else</a:t>
            </a:r>
          </a:p>
          <a:p>
            <a:pPr marL="1335087" lvl="3" indent="0">
              <a:lnSpc>
                <a:spcPts val="2300"/>
              </a:lnSpc>
              <a:spcBef>
                <a:spcPts val="300"/>
              </a:spcBef>
              <a:buNone/>
            </a:pPr>
            <a:r>
              <a:rPr lang="en-US" sz="2400" dirty="0">
                <a:solidFill>
                  <a:srgbClr val="1D6FA9"/>
                </a:solidFill>
              </a:rPr>
              <a:t>front </a:t>
            </a:r>
            <a:r>
              <a:rPr lang="en-IN" sz="2400" dirty="0">
                <a:solidFill>
                  <a:srgbClr val="1D6FA9"/>
                </a:solidFill>
              </a:rPr>
              <a:t>←</a:t>
            </a:r>
            <a:r>
              <a:rPr lang="en-US" sz="2400" dirty="0">
                <a:solidFill>
                  <a:srgbClr val="1D6FA9"/>
                </a:solidFill>
              </a:rPr>
              <a:t> front + 1 </a:t>
            </a:r>
          </a:p>
          <a:p>
            <a:pPr marL="0" indent="0">
              <a:lnSpc>
                <a:spcPts val="2300"/>
              </a:lnSpc>
              <a:spcBef>
                <a:spcPts val="300"/>
              </a:spcBef>
              <a:buNone/>
            </a:pPr>
            <a:r>
              <a:rPr lang="en-US" b="1" dirty="0"/>
              <a:t>Step 5:</a:t>
            </a:r>
            <a:r>
              <a:rPr lang="en-US" dirty="0"/>
              <a:t>[Finished]</a:t>
            </a:r>
          </a:p>
          <a:p>
            <a:pPr marL="877887" lvl="2" indent="0">
              <a:lnSpc>
                <a:spcPts val="2300"/>
              </a:lnSpc>
              <a:spcBef>
                <a:spcPts val="300"/>
              </a:spcBef>
              <a:buNone/>
            </a:pPr>
            <a:r>
              <a:rPr lang="en-US" sz="2400" dirty="0"/>
              <a:t>Exit</a:t>
            </a:r>
          </a:p>
        </p:txBody>
      </p:sp>
      <p:sp>
        <p:nvSpPr>
          <p:cNvPr id="51" name="TextBox 50"/>
          <p:cNvSpPr txBox="1"/>
          <p:nvPr/>
        </p:nvSpPr>
        <p:spPr>
          <a:xfrm>
            <a:off x="1924984" y="1621440"/>
            <a:ext cx="2103525" cy="369332"/>
          </a:xfrm>
          <a:prstGeom prst="rect">
            <a:avLst/>
          </a:prstGeom>
          <a:noFill/>
        </p:spPr>
        <p:txBody>
          <a:bodyPr wrap="none" rtlCol="0">
            <a:spAutoFit/>
          </a:bodyPr>
          <a:lstStyle/>
          <a:p>
            <a:r>
              <a:rPr lang="en-US" dirty="0"/>
              <a:t>Array of N Elements</a:t>
            </a:r>
          </a:p>
        </p:txBody>
      </p:sp>
      <p:sp>
        <p:nvSpPr>
          <p:cNvPr id="52" name="TextBox 51"/>
          <p:cNvSpPr txBox="1"/>
          <p:nvPr/>
        </p:nvSpPr>
        <p:spPr>
          <a:xfrm>
            <a:off x="2610784" y="1621440"/>
            <a:ext cx="3276859" cy="369332"/>
          </a:xfrm>
          <a:prstGeom prst="rect">
            <a:avLst/>
          </a:prstGeom>
          <a:noFill/>
        </p:spPr>
        <p:txBody>
          <a:bodyPr wrap="none" rtlCol="0">
            <a:spAutoFit/>
          </a:bodyPr>
          <a:lstStyle/>
          <a:p>
            <a:r>
              <a:rPr lang="en-US" dirty="0"/>
              <a:t>Rear pointer  (Last end of queue)</a:t>
            </a:r>
          </a:p>
        </p:txBody>
      </p:sp>
      <p:sp>
        <p:nvSpPr>
          <p:cNvPr id="53" name="TextBox 52"/>
          <p:cNvSpPr txBox="1"/>
          <p:nvPr/>
        </p:nvSpPr>
        <p:spPr>
          <a:xfrm>
            <a:off x="2510498" y="1697640"/>
            <a:ext cx="3376886" cy="369332"/>
          </a:xfrm>
          <a:prstGeom prst="rect">
            <a:avLst/>
          </a:prstGeom>
          <a:noFill/>
        </p:spPr>
        <p:txBody>
          <a:bodyPr wrap="none" rtlCol="0">
            <a:spAutoFit/>
          </a:bodyPr>
          <a:lstStyle/>
          <a:p>
            <a:r>
              <a:rPr lang="en-US" dirty="0"/>
              <a:t>Front pointer  (First end of queue)</a:t>
            </a:r>
          </a:p>
        </p:txBody>
      </p:sp>
      <p:sp>
        <p:nvSpPr>
          <p:cNvPr id="54" name="TextBox 53"/>
          <p:cNvSpPr txBox="1"/>
          <p:nvPr/>
        </p:nvSpPr>
        <p:spPr>
          <a:xfrm>
            <a:off x="3315191" y="1664575"/>
            <a:ext cx="2697020" cy="369332"/>
          </a:xfrm>
          <a:prstGeom prst="rect">
            <a:avLst/>
          </a:prstGeom>
          <a:noFill/>
        </p:spPr>
        <p:txBody>
          <a:bodyPr wrap="none" rtlCol="0">
            <a:spAutoFit/>
          </a:bodyPr>
          <a:lstStyle/>
          <a:p>
            <a:r>
              <a:rPr lang="en-US" dirty="0"/>
              <a:t>X stores value to be deleted</a:t>
            </a:r>
          </a:p>
        </p:txBody>
      </p:sp>
      <p:cxnSp>
        <p:nvCxnSpPr>
          <p:cNvPr id="55" name="Straight Arrow Connector 54"/>
          <p:cNvCxnSpPr>
            <a:cxnSpLocks/>
          </p:cNvCxnSpPr>
          <p:nvPr/>
        </p:nvCxnSpPr>
        <p:spPr>
          <a:xfrm rot="5400000" flipH="1" flipV="1">
            <a:off x="2806560" y="1457040"/>
            <a:ext cx="381000" cy="1588"/>
          </a:xfrm>
          <a:prstGeom prst="straightConnector1">
            <a:avLst/>
          </a:prstGeom>
          <a:ln w="25400">
            <a:solidFill>
              <a:srgbClr val="C00000">
                <a:alpha val="98000"/>
              </a:srgb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cxnSpLocks/>
          </p:cNvCxnSpPr>
          <p:nvPr/>
        </p:nvCxnSpPr>
        <p:spPr>
          <a:xfrm rot="5400000" flipH="1" flipV="1">
            <a:off x="3339960" y="1457040"/>
            <a:ext cx="381000" cy="1588"/>
          </a:xfrm>
          <a:prstGeom prst="straightConnector1">
            <a:avLst/>
          </a:prstGeom>
          <a:ln w="25400">
            <a:solidFill>
              <a:srgbClr val="C00000">
                <a:alpha val="98000"/>
              </a:srgbClr>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p:cNvCxnSpPr>
          <p:nvPr/>
        </p:nvCxnSpPr>
        <p:spPr>
          <a:xfrm rot="5400000" flipH="1" flipV="1">
            <a:off x="3949560" y="1457040"/>
            <a:ext cx="381000" cy="1588"/>
          </a:xfrm>
          <a:prstGeom prst="straightConnector1">
            <a:avLst/>
          </a:prstGeom>
          <a:ln w="25400">
            <a:solidFill>
              <a:srgbClr val="C00000">
                <a:alpha val="98000"/>
              </a:srgb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cxnSpLocks/>
          </p:cNvCxnSpPr>
          <p:nvPr/>
        </p:nvCxnSpPr>
        <p:spPr>
          <a:xfrm rot="5400000" flipH="1" flipV="1">
            <a:off x="4473995" y="1457040"/>
            <a:ext cx="381000" cy="1588"/>
          </a:xfrm>
          <a:prstGeom prst="straightConnector1">
            <a:avLst/>
          </a:prstGeom>
          <a:ln w="25400">
            <a:solidFill>
              <a:srgbClr val="C00000">
                <a:alpha val="98000"/>
              </a:srgbClr>
            </a:solidFill>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7884383" y="5027110"/>
            <a:ext cx="5334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15</a:t>
            </a:r>
          </a:p>
        </p:txBody>
      </p:sp>
      <p:cxnSp>
        <p:nvCxnSpPr>
          <p:cNvPr id="80" name="Straight Arrow Connector 79"/>
          <p:cNvCxnSpPr/>
          <p:nvPr/>
        </p:nvCxnSpPr>
        <p:spPr>
          <a:xfrm rot="5400000" flipH="1" flipV="1">
            <a:off x="6323077" y="5586148"/>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5400000" flipH="1" flipV="1">
            <a:off x="7999477" y="5586148"/>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987476" y="5696760"/>
            <a:ext cx="954107" cy="400110"/>
          </a:xfrm>
          <a:prstGeom prst="rect">
            <a:avLst/>
          </a:prstGeom>
          <a:noFill/>
        </p:spPr>
        <p:txBody>
          <a:bodyPr wrap="none" rtlCol="0">
            <a:spAutoFit/>
          </a:bodyPr>
          <a:lstStyle/>
          <a:p>
            <a:r>
              <a:rPr lang="en-US" sz="2000" dirty="0"/>
              <a:t>rear = 3</a:t>
            </a:r>
          </a:p>
        </p:txBody>
      </p:sp>
      <p:sp>
        <p:nvSpPr>
          <p:cNvPr id="83" name="TextBox 82"/>
          <p:cNvSpPr txBox="1"/>
          <p:nvPr/>
        </p:nvSpPr>
        <p:spPr>
          <a:xfrm>
            <a:off x="5750783" y="5701242"/>
            <a:ext cx="1040670" cy="400110"/>
          </a:xfrm>
          <a:prstGeom prst="rect">
            <a:avLst/>
          </a:prstGeom>
          <a:noFill/>
        </p:spPr>
        <p:txBody>
          <a:bodyPr wrap="none" rtlCol="0">
            <a:spAutoFit/>
          </a:bodyPr>
          <a:lstStyle/>
          <a:p>
            <a:r>
              <a:rPr lang="en-US" sz="2000" dirty="0"/>
              <a:t>front = 0</a:t>
            </a:r>
          </a:p>
        </p:txBody>
      </p:sp>
      <p:sp>
        <p:nvSpPr>
          <p:cNvPr id="84" name="Rectangle 83"/>
          <p:cNvSpPr/>
          <p:nvPr/>
        </p:nvSpPr>
        <p:spPr>
          <a:xfrm>
            <a:off x="7350983" y="5015442"/>
            <a:ext cx="533400" cy="381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14</a:t>
            </a:r>
          </a:p>
        </p:txBody>
      </p:sp>
      <p:cxnSp>
        <p:nvCxnSpPr>
          <p:cNvPr id="85" name="Straight Connector 84"/>
          <p:cNvCxnSpPr/>
          <p:nvPr/>
        </p:nvCxnSpPr>
        <p:spPr>
          <a:xfrm>
            <a:off x="6284183" y="5015442"/>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284183" y="5396442"/>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7583" y="5015442"/>
            <a:ext cx="533400" cy="381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13</a:t>
            </a:r>
          </a:p>
        </p:txBody>
      </p:sp>
      <p:sp>
        <p:nvSpPr>
          <p:cNvPr id="88" name="Rectangle 87"/>
          <p:cNvSpPr/>
          <p:nvPr/>
        </p:nvSpPr>
        <p:spPr>
          <a:xfrm>
            <a:off x="6284183" y="5015442"/>
            <a:ext cx="533400" cy="3810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12</a:t>
            </a:r>
          </a:p>
        </p:txBody>
      </p:sp>
      <p:cxnSp>
        <p:nvCxnSpPr>
          <p:cNvPr id="89" name="Straight Arrow Connector 88"/>
          <p:cNvCxnSpPr/>
          <p:nvPr/>
        </p:nvCxnSpPr>
        <p:spPr>
          <a:xfrm rot="5400000" flipH="1" flipV="1">
            <a:off x="6932677" y="5586148"/>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667436" y="5701242"/>
            <a:ext cx="1040670" cy="400110"/>
          </a:xfrm>
          <a:prstGeom prst="rect">
            <a:avLst/>
          </a:prstGeom>
          <a:noFill/>
        </p:spPr>
        <p:txBody>
          <a:bodyPr wrap="none" rtlCol="0">
            <a:spAutoFit/>
          </a:bodyPr>
          <a:lstStyle/>
          <a:p>
            <a:r>
              <a:rPr lang="en-US" sz="2000" dirty="0"/>
              <a:t>front = 1</a:t>
            </a:r>
          </a:p>
        </p:txBody>
      </p:sp>
      <p:cxnSp>
        <p:nvCxnSpPr>
          <p:cNvPr id="91" name="Straight Arrow Connector 90"/>
          <p:cNvCxnSpPr/>
          <p:nvPr/>
        </p:nvCxnSpPr>
        <p:spPr>
          <a:xfrm rot="5400000" flipH="1" flipV="1">
            <a:off x="7463824" y="5586148"/>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7122383" y="5701242"/>
            <a:ext cx="1040670" cy="400110"/>
          </a:xfrm>
          <a:prstGeom prst="rect">
            <a:avLst/>
          </a:prstGeom>
          <a:noFill/>
        </p:spPr>
        <p:txBody>
          <a:bodyPr wrap="none" rtlCol="0">
            <a:spAutoFit/>
          </a:bodyPr>
          <a:lstStyle/>
          <a:p>
            <a:r>
              <a:rPr lang="en-US" sz="2000" dirty="0"/>
              <a:t>front = 2</a:t>
            </a:r>
          </a:p>
        </p:txBody>
      </p:sp>
      <p:sp>
        <p:nvSpPr>
          <p:cNvPr id="93" name="TextBox 92"/>
          <p:cNvSpPr txBox="1"/>
          <p:nvPr/>
        </p:nvSpPr>
        <p:spPr>
          <a:xfrm>
            <a:off x="7974029" y="6006042"/>
            <a:ext cx="1040670" cy="400110"/>
          </a:xfrm>
          <a:prstGeom prst="rect">
            <a:avLst/>
          </a:prstGeom>
          <a:noFill/>
        </p:spPr>
        <p:txBody>
          <a:bodyPr wrap="none" rtlCol="0">
            <a:spAutoFit/>
          </a:bodyPr>
          <a:lstStyle/>
          <a:p>
            <a:r>
              <a:rPr lang="en-US" sz="2000" dirty="0"/>
              <a:t>front = 3</a:t>
            </a:r>
          </a:p>
        </p:txBody>
      </p:sp>
      <p:cxnSp>
        <p:nvCxnSpPr>
          <p:cNvPr id="94" name="Straight Arrow Connector 93"/>
          <p:cNvCxnSpPr/>
          <p:nvPr/>
        </p:nvCxnSpPr>
        <p:spPr>
          <a:xfrm rot="5400000" flipH="1" flipV="1">
            <a:off x="5713477" y="5622007"/>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5445983" y="5853642"/>
            <a:ext cx="1018227" cy="400110"/>
          </a:xfrm>
          <a:prstGeom prst="rect">
            <a:avLst/>
          </a:prstGeom>
          <a:noFill/>
        </p:spPr>
        <p:txBody>
          <a:bodyPr wrap="none" rtlCol="0">
            <a:spAutoFit/>
          </a:bodyPr>
          <a:lstStyle/>
          <a:p>
            <a:r>
              <a:rPr lang="en-US" sz="2000" dirty="0"/>
              <a:t>rear = -1</a:t>
            </a:r>
          </a:p>
        </p:txBody>
      </p:sp>
      <p:sp>
        <p:nvSpPr>
          <p:cNvPr id="96" name="TextBox 95"/>
          <p:cNvSpPr txBox="1"/>
          <p:nvPr/>
        </p:nvSpPr>
        <p:spPr>
          <a:xfrm>
            <a:off x="5432536" y="6136030"/>
            <a:ext cx="1104790" cy="400110"/>
          </a:xfrm>
          <a:prstGeom prst="rect">
            <a:avLst/>
          </a:prstGeom>
          <a:noFill/>
        </p:spPr>
        <p:txBody>
          <a:bodyPr wrap="none" rtlCol="0">
            <a:spAutoFit/>
          </a:bodyPr>
          <a:lstStyle/>
          <a:p>
            <a:r>
              <a:rPr lang="en-US" sz="2000" dirty="0"/>
              <a:t>front = -1</a:t>
            </a:r>
          </a:p>
        </p:txBody>
      </p:sp>
      <p:sp>
        <p:nvSpPr>
          <p:cNvPr id="97" name="Oval Callout 96"/>
          <p:cNvSpPr/>
          <p:nvPr/>
        </p:nvSpPr>
        <p:spPr>
          <a:xfrm>
            <a:off x="6665183" y="4101042"/>
            <a:ext cx="2209800" cy="685800"/>
          </a:xfrm>
          <a:prstGeom prst="wedgeEllipseCallout">
            <a:avLst/>
          </a:prstGeom>
          <a:no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6965501" y="4226548"/>
            <a:ext cx="1669047" cy="430887"/>
          </a:xfrm>
          <a:prstGeom prst="rect">
            <a:avLst/>
          </a:prstGeom>
          <a:noFill/>
        </p:spPr>
        <p:txBody>
          <a:bodyPr wrap="none" rtlCol="0">
            <a:spAutoFit/>
          </a:bodyPr>
          <a:lstStyle/>
          <a:p>
            <a:r>
              <a:rPr lang="en-US" sz="2200" b="1" dirty="0">
                <a:solidFill>
                  <a:srgbClr val="C00000"/>
                </a:solidFill>
              </a:rPr>
              <a:t>Empty Queue</a:t>
            </a:r>
          </a:p>
        </p:txBody>
      </p:sp>
      <p:sp>
        <p:nvSpPr>
          <p:cNvPr id="4" name="TextBox 3"/>
          <p:cNvSpPr txBox="1"/>
          <p:nvPr/>
        </p:nvSpPr>
        <p:spPr>
          <a:xfrm>
            <a:off x="5862940" y="828070"/>
            <a:ext cx="6197880" cy="3200876"/>
          </a:xfrm>
          <a:prstGeom prst="rect">
            <a:avLst/>
          </a:prstGeom>
          <a:noFill/>
        </p:spPr>
        <p:txBody>
          <a:bodyPr wrap="square" rtlCol="0">
            <a:spAutoFit/>
          </a:bodyPr>
          <a:lstStyle/>
          <a:p>
            <a:pPr marL="342900" indent="-342900" algn="just">
              <a:buClr>
                <a:srgbClr val="C00000"/>
              </a:buClr>
              <a:buFont typeface="Wingdings" panose="05000000000000000000" pitchFamily="2" charset="2"/>
              <a:buChar char="§"/>
            </a:pPr>
            <a:r>
              <a:rPr lang="en-US" sz="2400" dirty="0"/>
              <a:t>The first step of an algorithm is to check the </a:t>
            </a:r>
            <a:r>
              <a:rPr lang="en-US" sz="2400" b="1" dirty="0">
                <a:solidFill>
                  <a:srgbClr val="1D6FA9"/>
                </a:solidFill>
              </a:rPr>
              <a:t>underflow condition</a:t>
            </a:r>
            <a:r>
              <a:rPr lang="en-US" sz="2400" dirty="0">
                <a:solidFill>
                  <a:srgbClr val="1D6FA9"/>
                </a:solidFill>
              </a:rPr>
              <a:t>. </a:t>
            </a:r>
          </a:p>
          <a:p>
            <a:pPr marL="342900" indent="-342900" algn="just">
              <a:spcBef>
                <a:spcPts val="600"/>
              </a:spcBef>
              <a:buClr>
                <a:srgbClr val="C00000"/>
              </a:buClr>
              <a:buFont typeface="Wingdings" panose="05000000000000000000" pitchFamily="2" charset="2"/>
              <a:buChar char="§"/>
            </a:pPr>
            <a:r>
              <a:rPr lang="en-US" sz="2400" dirty="0"/>
              <a:t>If </a:t>
            </a:r>
            <a:r>
              <a:rPr lang="en-US" sz="2400" dirty="0">
                <a:solidFill>
                  <a:srgbClr val="C00000"/>
                </a:solidFill>
              </a:rPr>
              <a:t>queue is empty </a:t>
            </a:r>
            <a:r>
              <a:rPr lang="en-US" sz="2400" b="1" dirty="0">
                <a:solidFill>
                  <a:srgbClr val="1D6FA9"/>
                </a:solidFill>
              </a:rPr>
              <a:t>(front = -1) </a:t>
            </a:r>
            <a:r>
              <a:rPr lang="en-US" sz="2400" dirty="0"/>
              <a:t>and if we try to delete an element from queue then it will indicate an </a:t>
            </a:r>
            <a:r>
              <a:rPr lang="en-US" sz="2400" b="1" dirty="0">
                <a:solidFill>
                  <a:srgbClr val="1D6FA9"/>
                </a:solidFill>
              </a:rPr>
              <a:t>‘Queue underflow’ </a:t>
            </a:r>
            <a:r>
              <a:rPr lang="en-US" sz="2400" dirty="0"/>
              <a:t>error. </a:t>
            </a:r>
          </a:p>
          <a:p>
            <a:pPr marL="342900" indent="-342900" algn="just">
              <a:spcBef>
                <a:spcPts val="600"/>
              </a:spcBef>
              <a:buClr>
                <a:srgbClr val="C00000"/>
              </a:buClr>
              <a:buFont typeface="Wingdings" panose="05000000000000000000" pitchFamily="2" charset="2"/>
              <a:buChar char="§"/>
            </a:pPr>
            <a:r>
              <a:rPr lang="en-US" sz="2400" dirty="0"/>
              <a:t>In forth step, if </a:t>
            </a:r>
            <a:r>
              <a:rPr lang="en-US" sz="2400" dirty="0">
                <a:solidFill>
                  <a:srgbClr val="C00000"/>
                </a:solidFill>
              </a:rPr>
              <a:t>queue is not empty </a:t>
            </a:r>
            <a:r>
              <a:rPr lang="en-US" sz="2400" dirty="0"/>
              <a:t>and we want to delete an element from queue. So, </a:t>
            </a:r>
            <a:r>
              <a:rPr lang="en-US" sz="2400" dirty="0">
                <a:solidFill>
                  <a:srgbClr val="C00000"/>
                </a:solidFill>
              </a:rPr>
              <a:t>front pointer</a:t>
            </a:r>
            <a:r>
              <a:rPr lang="en-US" sz="2400" b="1" dirty="0">
                <a:solidFill>
                  <a:srgbClr val="C00000"/>
                </a:solidFill>
              </a:rPr>
              <a:t> </a:t>
            </a:r>
            <a:r>
              <a:rPr lang="en-US" sz="2400" dirty="0"/>
              <a:t>value will </a:t>
            </a:r>
            <a:r>
              <a:rPr lang="en-US" sz="2400" dirty="0">
                <a:solidFill>
                  <a:srgbClr val="1D6FA9"/>
                </a:solidFill>
              </a:rPr>
              <a:t>increment by one.</a:t>
            </a:r>
          </a:p>
        </p:txBody>
      </p:sp>
    </p:spTree>
    <p:extLst>
      <p:ext uri="{BB962C8B-B14F-4D97-AF65-F5344CB8AC3E}">
        <p14:creationId xmlns:p14="http://schemas.microsoft.com/office/powerpoint/2010/main" val="295894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1000"/>
                                        <p:tgtEl>
                                          <p:spTgt spid="51"/>
                                        </p:tgtEl>
                                      </p:cBhvr>
                                    </p:animEffect>
                                    <p:set>
                                      <p:cBhvr>
                                        <p:cTn id="13" dur="1" fill="hold">
                                          <p:stCondLst>
                                            <p:cond delay="999"/>
                                          </p:stCondLst>
                                        </p:cTn>
                                        <p:tgtEl>
                                          <p:spTgt spid="5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1000"/>
                                        <p:tgtEl>
                                          <p:spTgt spid="55"/>
                                        </p:tgtEl>
                                      </p:cBhvr>
                                    </p:animEffect>
                                    <p:set>
                                      <p:cBhvr>
                                        <p:cTn id="16" dur="1" fill="hold">
                                          <p:stCondLst>
                                            <p:cond delay="999"/>
                                          </p:stCondLst>
                                        </p:cTn>
                                        <p:tgtEl>
                                          <p:spTgt spid="5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1000"/>
                                        <p:tgtEl>
                                          <p:spTgt spid="53"/>
                                        </p:tgtEl>
                                      </p:cBhvr>
                                    </p:animEffect>
                                    <p:set>
                                      <p:cBhvr>
                                        <p:cTn id="25" dur="1" fill="hold">
                                          <p:stCondLst>
                                            <p:cond delay="999"/>
                                          </p:stCondLst>
                                        </p:cTn>
                                        <p:tgtEl>
                                          <p:spTgt spid="5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1000"/>
                                        <p:tgtEl>
                                          <p:spTgt spid="56"/>
                                        </p:tgtEl>
                                      </p:cBhvr>
                                    </p:animEffect>
                                    <p:set>
                                      <p:cBhvr>
                                        <p:cTn id="28" dur="1" fill="hold">
                                          <p:stCondLst>
                                            <p:cond delay="999"/>
                                          </p:stCondLst>
                                        </p:cTn>
                                        <p:tgtEl>
                                          <p:spTgt spid="5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1000"/>
                                        <p:tgtEl>
                                          <p:spTgt spid="52"/>
                                        </p:tgtEl>
                                      </p:cBhvr>
                                    </p:animEffect>
                                    <p:set>
                                      <p:cBhvr>
                                        <p:cTn id="37" dur="1" fill="hold">
                                          <p:stCondLst>
                                            <p:cond delay="999"/>
                                          </p:stCondLst>
                                        </p:cTn>
                                        <p:tgtEl>
                                          <p:spTgt spid="5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1000"/>
                                        <p:tgtEl>
                                          <p:spTgt spid="57"/>
                                        </p:tgtEl>
                                      </p:cBhvr>
                                    </p:animEffect>
                                    <p:set>
                                      <p:cBhvr>
                                        <p:cTn id="40" dur="1" fill="hold">
                                          <p:stCondLst>
                                            <p:cond delay="999"/>
                                          </p:stCondLst>
                                        </p:cTn>
                                        <p:tgtEl>
                                          <p:spTgt spid="57"/>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1000"/>
                                        <p:tgtEl>
                                          <p:spTgt spid="58"/>
                                        </p:tgtEl>
                                      </p:cBhvr>
                                    </p:animEffect>
                                    <p:set>
                                      <p:cBhvr>
                                        <p:cTn id="49" dur="1" fill="hold">
                                          <p:stCondLst>
                                            <p:cond delay="999"/>
                                          </p:stCondLst>
                                        </p:cTn>
                                        <p:tgtEl>
                                          <p:spTgt spid="5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1000"/>
                                        <p:tgtEl>
                                          <p:spTgt spid="54"/>
                                        </p:tgtEl>
                                      </p:cBhvr>
                                    </p:animEffect>
                                    <p:set>
                                      <p:cBhvr>
                                        <p:cTn id="52" dur="1" fill="hold">
                                          <p:stCondLst>
                                            <p:cond delay="999"/>
                                          </p:stCondLst>
                                        </p:cTn>
                                        <p:tgtEl>
                                          <p:spTgt spid="5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8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5"/>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8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3"/>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1"/>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8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2" presetClass="exit" presetSubtype="8" fill="hold" grpId="1" nodeType="clickEffect">
                                  <p:stCondLst>
                                    <p:cond delay="0"/>
                                  </p:stCondLst>
                                  <p:childTnLst>
                                    <p:anim calcmode="lin" valueType="num">
                                      <p:cBhvr additive="base">
                                        <p:cTn id="150" dur="1000"/>
                                        <p:tgtEl>
                                          <p:spTgt spid="88"/>
                                        </p:tgtEl>
                                        <p:attrNameLst>
                                          <p:attrName>ppt_x</p:attrName>
                                        </p:attrNameLst>
                                      </p:cBhvr>
                                      <p:tavLst>
                                        <p:tav tm="0">
                                          <p:val>
                                            <p:strVal val="ppt_x"/>
                                          </p:val>
                                        </p:tav>
                                        <p:tav tm="100000">
                                          <p:val>
                                            <p:strVal val="0-ppt_w/2"/>
                                          </p:val>
                                        </p:tav>
                                      </p:tavLst>
                                    </p:anim>
                                    <p:anim calcmode="lin" valueType="num">
                                      <p:cBhvr additive="base">
                                        <p:cTn id="151" dur="1000"/>
                                        <p:tgtEl>
                                          <p:spTgt spid="88"/>
                                        </p:tgtEl>
                                        <p:attrNameLst>
                                          <p:attrName>ppt_y</p:attrName>
                                        </p:attrNameLst>
                                      </p:cBhvr>
                                      <p:tavLst>
                                        <p:tav tm="0">
                                          <p:val>
                                            <p:strVal val="ppt_y"/>
                                          </p:val>
                                        </p:tav>
                                        <p:tav tm="100000">
                                          <p:val>
                                            <p:strVal val="ppt_y"/>
                                          </p:val>
                                        </p:tav>
                                      </p:tavLst>
                                    </p:anim>
                                    <p:set>
                                      <p:cBhvr>
                                        <p:cTn id="152" dur="1" fill="hold">
                                          <p:stCondLst>
                                            <p:cond delay="999"/>
                                          </p:stCondLst>
                                        </p:cTn>
                                        <p:tgtEl>
                                          <p:spTgt spid="88"/>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0" presetClass="exit" presetSubtype="0" fill="hold" nodeType="clickEffect">
                                  <p:stCondLst>
                                    <p:cond delay="0"/>
                                  </p:stCondLst>
                                  <p:childTnLst>
                                    <p:animEffect transition="out" filter="fade">
                                      <p:cBhvr>
                                        <p:cTn id="156" dur="500"/>
                                        <p:tgtEl>
                                          <p:spTgt spid="80"/>
                                        </p:tgtEl>
                                      </p:cBhvr>
                                    </p:animEffect>
                                    <p:set>
                                      <p:cBhvr>
                                        <p:cTn id="157" dur="1" fill="hold">
                                          <p:stCondLst>
                                            <p:cond delay="499"/>
                                          </p:stCondLst>
                                        </p:cTn>
                                        <p:tgtEl>
                                          <p:spTgt spid="80"/>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83"/>
                                        </p:tgtEl>
                                      </p:cBhvr>
                                    </p:animEffect>
                                    <p:set>
                                      <p:cBhvr>
                                        <p:cTn id="160" dur="1" fill="hold">
                                          <p:stCondLst>
                                            <p:cond delay="499"/>
                                          </p:stCondLst>
                                        </p:cTn>
                                        <p:tgtEl>
                                          <p:spTgt spid="83"/>
                                        </p:tgtEl>
                                        <p:attrNameLst>
                                          <p:attrName>style.visibility</p:attrName>
                                        </p:attrNameLst>
                                      </p:cBhvr>
                                      <p:to>
                                        <p:strVal val="hidden"/>
                                      </p:to>
                                    </p:set>
                                  </p:childTnLst>
                                </p:cTn>
                              </p:par>
                              <p:par>
                                <p:cTn id="161" presetID="1" presetClass="entr" presetSubtype="0" fill="hold" nodeType="withEffect">
                                  <p:stCondLst>
                                    <p:cond delay="0"/>
                                  </p:stCondLst>
                                  <p:childTnLst>
                                    <p:set>
                                      <p:cBhvr>
                                        <p:cTn id="162" dur="1" fill="hold">
                                          <p:stCondLst>
                                            <p:cond delay="0"/>
                                          </p:stCondLst>
                                        </p:cTn>
                                        <p:tgtEl>
                                          <p:spTgt spid="89"/>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90"/>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2" presetClass="exit" presetSubtype="8" fill="hold" grpId="1" nodeType="clickEffect">
                                  <p:stCondLst>
                                    <p:cond delay="0"/>
                                  </p:stCondLst>
                                  <p:childTnLst>
                                    <p:anim calcmode="lin" valueType="num">
                                      <p:cBhvr additive="base">
                                        <p:cTn id="168" dur="1000"/>
                                        <p:tgtEl>
                                          <p:spTgt spid="87"/>
                                        </p:tgtEl>
                                        <p:attrNameLst>
                                          <p:attrName>ppt_x</p:attrName>
                                        </p:attrNameLst>
                                      </p:cBhvr>
                                      <p:tavLst>
                                        <p:tav tm="0">
                                          <p:val>
                                            <p:strVal val="ppt_x"/>
                                          </p:val>
                                        </p:tav>
                                        <p:tav tm="100000">
                                          <p:val>
                                            <p:strVal val="0-ppt_w/2"/>
                                          </p:val>
                                        </p:tav>
                                      </p:tavLst>
                                    </p:anim>
                                    <p:anim calcmode="lin" valueType="num">
                                      <p:cBhvr additive="base">
                                        <p:cTn id="169" dur="1000"/>
                                        <p:tgtEl>
                                          <p:spTgt spid="87"/>
                                        </p:tgtEl>
                                        <p:attrNameLst>
                                          <p:attrName>ppt_y</p:attrName>
                                        </p:attrNameLst>
                                      </p:cBhvr>
                                      <p:tavLst>
                                        <p:tav tm="0">
                                          <p:val>
                                            <p:strVal val="ppt_y"/>
                                          </p:val>
                                        </p:tav>
                                        <p:tav tm="100000">
                                          <p:val>
                                            <p:strVal val="ppt_y"/>
                                          </p:val>
                                        </p:tav>
                                      </p:tavLst>
                                    </p:anim>
                                    <p:set>
                                      <p:cBhvr>
                                        <p:cTn id="170" dur="1" fill="hold">
                                          <p:stCondLst>
                                            <p:cond delay="999"/>
                                          </p:stCondLst>
                                        </p:cTn>
                                        <p:tgtEl>
                                          <p:spTgt spid="87"/>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0" presetClass="exit" presetSubtype="0" fill="hold" nodeType="clickEffect">
                                  <p:stCondLst>
                                    <p:cond delay="0"/>
                                  </p:stCondLst>
                                  <p:childTnLst>
                                    <p:animEffect transition="out" filter="fade">
                                      <p:cBhvr>
                                        <p:cTn id="174" dur="500"/>
                                        <p:tgtEl>
                                          <p:spTgt spid="89"/>
                                        </p:tgtEl>
                                      </p:cBhvr>
                                    </p:animEffect>
                                    <p:set>
                                      <p:cBhvr>
                                        <p:cTn id="175" dur="1" fill="hold">
                                          <p:stCondLst>
                                            <p:cond delay="499"/>
                                          </p:stCondLst>
                                        </p:cTn>
                                        <p:tgtEl>
                                          <p:spTgt spid="89"/>
                                        </p:tgtEl>
                                        <p:attrNameLst>
                                          <p:attrName>style.visibility</p:attrName>
                                        </p:attrNameLst>
                                      </p:cBhvr>
                                      <p:to>
                                        <p:strVal val="hidden"/>
                                      </p:to>
                                    </p:set>
                                  </p:childTnLst>
                                </p:cTn>
                              </p:par>
                              <p:par>
                                <p:cTn id="176" presetID="10" presetClass="exit" presetSubtype="0" fill="hold" grpId="1" nodeType="withEffect">
                                  <p:stCondLst>
                                    <p:cond delay="0"/>
                                  </p:stCondLst>
                                  <p:childTnLst>
                                    <p:animEffect transition="out" filter="fade">
                                      <p:cBhvr>
                                        <p:cTn id="177" dur="500"/>
                                        <p:tgtEl>
                                          <p:spTgt spid="90"/>
                                        </p:tgtEl>
                                      </p:cBhvr>
                                    </p:animEffect>
                                    <p:set>
                                      <p:cBhvr>
                                        <p:cTn id="178" dur="1" fill="hold">
                                          <p:stCondLst>
                                            <p:cond delay="499"/>
                                          </p:stCondLst>
                                        </p:cTn>
                                        <p:tgtEl>
                                          <p:spTgt spid="90"/>
                                        </p:tgtEl>
                                        <p:attrNameLst>
                                          <p:attrName>style.visibility</p:attrName>
                                        </p:attrNameLst>
                                      </p:cBhvr>
                                      <p:to>
                                        <p:strVal val="hidden"/>
                                      </p:to>
                                    </p:set>
                                  </p:childTnLst>
                                </p:cTn>
                              </p:par>
                              <p:par>
                                <p:cTn id="179" presetID="1" presetClass="entr" presetSubtype="0" fill="hold" nodeType="withEffect">
                                  <p:stCondLst>
                                    <p:cond delay="0"/>
                                  </p:stCondLst>
                                  <p:childTnLst>
                                    <p:set>
                                      <p:cBhvr>
                                        <p:cTn id="180" dur="1" fill="hold">
                                          <p:stCondLst>
                                            <p:cond delay="0"/>
                                          </p:stCondLst>
                                        </p:cTn>
                                        <p:tgtEl>
                                          <p:spTgt spid="9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92"/>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2" presetClass="exit" presetSubtype="8" fill="hold" grpId="1" nodeType="clickEffect">
                                  <p:stCondLst>
                                    <p:cond delay="0"/>
                                  </p:stCondLst>
                                  <p:childTnLst>
                                    <p:anim calcmode="lin" valueType="num">
                                      <p:cBhvr additive="base">
                                        <p:cTn id="186" dur="1000"/>
                                        <p:tgtEl>
                                          <p:spTgt spid="84"/>
                                        </p:tgtEl>
                                        <p:attrNameLst>
                                          <p:attrName>ppt_x</p:attrName>
                                        </p:attrNameLst>
                                      </p:cBhvr>
                                      <p:tavLst>
                                        <p:tav tm="0">
                                          <p:val>
                                            <p:strVal val="ppt_x"/>
                                          </p:val>
                                        </p:tav>
                                        <p:tav tm="100000">
                                          <p:val>
                                            <p:strVal val="0-ppt_w/2"/>
                                          </p:val>
                                        </p:tav>
                                      </p:tavLst>
                                    </p:anim>
                                    <p:anim calcmode="lin" valueType="num">
                                      <p:cBhvr additive="base">
                                        <p:cTn id="187" dur="1000"/>
                                        <p:tgtEl>
                                          <p:spTgt spid="84"/>
                                        </p:tgtEl>
                                        <p:attrNameLst>
                                          <p:attrName>ppt_y</p:attrName>
                                        </p:attrNameLst>
                                      </p:cBhvr>
                                      <p:tavLst>
                                        <p:tav tm="0">
                                          <p:val>
                                            <p:strVal val="ppt_y"/>
                                          </p:val>
                                        </p:tav>
                                        <p:tav tm="100000">
                                          <p:val>
                                            <p:strVal val="ppt_y"/>
                                          </p:val>
                                        </p:tav>
                                      </p:tavLst>
                                    </p:anim>
                                    <p:set>
                                      <p:cBhvr>
                                        <p:cTn id="188" dur="1" fill="hold">
                                          <p:stCondLst>
                                            <p:cond delay="999"/>
                                          </p:stCondLst>
                                        </p:cTn>
                                        <p:tgtEl>
                                          <p:spTgt spid="84"/>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0" presetClass="exit" presetSubtype="0" fill="hold" nodeType="clickEffect">
                                  <p:stCondLst>
                                    <p:cond delay="0"/>
                                  </p:stCondLst>
                                  <p:childTnLst>
                                    <p:animEffect transition="out" filter="fade">
                                      <p:cBhvr>
                                        <p:cTn id="192" dur="500"/>
                                        <p:tgtEl>
                                          <p:spTgt spid="91"/>
                                        </p:tgtEl>
                                      </p:cBhvr>
                                    </p:animEffect>
                                    <p:set>
                                      <p:cBhvr>
                                        <p:cTn id="193" dur="1" fill="hold">
                                          <p:stCondLst>
                                            <p:cond delay="499"/>
                                          </p:stCondLst>
                                        </p:cTn>
                                        <p:tgtEl>
                                          <p:spTgt spid="91"/>
                                        </p:tgtEl>
                                        <p:attrNameLst>
                                          <p:attrName>style.visibility</p:attrName>
                                        </p:attrNameLst>
                                      </p:cBhvr>
                                      <p:to>
                                        <p:strVal val="hidden"/>
                                      </p:to>
                                    </p:set>
                                  </p:childTnLst>
                                </p:cTn>
                              </p:par>
                              <p:par>
                                <p:cTn id="194" presetID="10" presetClass="exit" presetSubtype="0" fill="hold" grpId="1" nodeType="withEffect">
                                  <p:stCondLst>
                                    <p:cond delay="0"/>
                                  </p:stCondLst>
                                  <p:childTnLst>
                                    <p:animEffect transition="out" filter="fade">
                                      <p:cBhvr>
                                        <p:cTn id="195" dur="500"/>
                                        <p:tgtEl>
                                          <p:spTgt spid="92"/>
                                        </p:tgtEl>
                                      </p:cBhvr>
                                    </p:animEffect>
                                    <p:set>
                                      <p:cBhvr>
                                        <p:cTn id="196" dur="1" fill="hold">
                                          <p:stCondLst>
                                            <p:cond delay="499"/>
                                          </p:stCondLst>
                                        </p:cTn>
                                        <p:tgtEl>
                                          <p:spTgt spid="92"/>
                                        </p:tgtEl>
                                        <p:attrNameLst>
                                          <p:attrName>style.visibility</p:attrName>
                                        </p:attrNameLst>
                                      </p:cBhvr>
                                      <p:to>
                                        <p:strVal val="hidden"/>
                                      </p:to>
                                    </p:set>
                                  </p:childTnLst>
                                </p:cTn>
                              </p:par>
                              <p:par>
                                <p:cTn id="197" presetID="1" presetClass="entr" presetSubtype="0" fill="hold" grpId="0" nodeType="withEffect">
                                  <p:stCondLst>
                                    <p:cond delay="0"/>
                                  </p:stCondLst>
                                  <p:childTnLst>
                                    <p:set>
                                      <p:cBhvr>
                                        <p:cTn id="198" dur="1" fill="hold">
                                          <p:stCondLst>
                                            <p:cond delay="0"/>
                                          </p:stCondLst>
                                        </p:cTn>
                                        <p:tgtEl>
                                          <p:spTgt spid="93"/>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2" presetClass="exit" presetSubtype="8" fill="hold" grpId="1" nodeType="clickEffect">
                                  <p:stCondLst>
                                    <p:cond delay="0"/>
                                  </p:stCondLst>
                                  <p:childTnLst>
                                    <p:anim calcmode="lin" valueType="num">
                                      <p:cBhvr additive="base">
                                        <p:cTn id="202" dur="1000"/>
                                        <p:tgtEl>
                                          <p:spTgt spid="79"/>
                                        </p:tgtEl>
                                        <p:attrNameLst>
                                          <p:attrName>ppt_x</p:attrName>
                                        </p:attrNameLst>
                                      </p:cBhvr>
                                      <p:tavLst>
                                        <p:tav tm="0">
                                          <p:val>
                                            <p:strVal val="ppt_x"/>
                                          </p:val>
                                        </p:tav>
                                        <p:tav tm="100000">
                                          <p:val>
                                            <p:strVal val="0-ppt_w/2"/>
                                          </p:val>
                                        </p:tav>
                                      </p:tavLst>
                                    </p:anim>
                                    <p:anim calcmode="lin" valueType="num">
                                      <p:cBhvr additive="base">
                                        <p:cTn id="203" dur="1000"/>
                                        <p:tgtEl>
                                          <p:spTgt spid="79"/>
                                        </p:tgtEl>
                                        <p:attrNameLst>
                                          <p:attrName>ppt_y</p:attrName>
                                        </p:attrNameLst>
                                      </p:cBhvr>
                                      <p:tavLst>
                                        <p:tav tm="0">
                                          <p:val>
                                            <p:strVal val="ppt_y"/>
                                          </p:val>
                                        </p:tav>
                                        <p:tav tm="100000">
                                          <p:val>
                                            <p:strVal val="ppt_y"/>
                                          </p:val>
                                        </p:tav>
                                      </p:tavLst>
                                    </p:anim>
                                    <p:set>
                                      <p:cBhvr>
                                        <p:cTn id="204" dur="1" fill="hold">
                                          <p:stCondLst>
                                            <p:cond delay="999"/>
                                          </p:stCondLst>
                                        </p:cTn>
                                        <p:tgtEl>
                                          <p:spTgt spid="79"/>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10" presetClass="exit" presetSubtype="0" fill="hold" nodeType="clickEffect">
                                  <p:stCondLst>
                                    <p:cond delay="0"/>
                                  </p:stCondLst>
                                  <p:childTnLst>
                                    <p:animEffect transition="out" filter="fade">
                                      <p:cBhvr>
                                        <p:cTn id="208" dur="500"/>
                                        <p:tgtEl>
                                          <p:spTgt spid="81"/>
                                        </p:tgtEl>
                                      </p:cBhvr>
                                    </p:animEffect>
                                    <p:set>
                                      <p:cBhvr>
                                        <p:cTn id="209" dur="1" fill="hold">
                                          <p:stCondLst>
                                            <p:cond delay="499"/>
                                          </p:stCondLst>
                                        </p:cTn>
                                        <p:tgtEl>
                                          <p:spTgt spid="81"/>
                                        </p:tgtEl>
                                        <p:attrNameLst>
                                          <p:attrName>style.visibility</p:attrName>
                                        </p:attrNameLst>
                                      </p:cBhvr>
                                      <p:to>
                                        <p:strVal val="hidden"/>
                                      </p:to>
                                    </p:set>
                                  </p:childTnLst>
                                </p:cTn>
                              </p:par>
                              <p:par>
                                <p:cTn id="210" presetID="10" presetClass="exit" presetSubtype="0" fill="hold" grpId="1" nodeType="withEffect">
                                  <p:stCondLst>
                                    <p:cond delay="0"/>
                                  </p:stCondLst>
                                  <p:childTnLst>
                                    <p:animEffect transition="out" filter="fade">
                                      <p:cBhvr>
                                        <p:cTn id="211" dur="500"/>
                                        <p:tgtEl>
                                          <p:spTgt spid="82"/>
                                        </p:tgtEl>
                                      </p:cBhvr>
                                    </p:animEffect>
                                    <p:set>
                                      <p:cBhvr>
                                        <p:cTn id="212" dur="1" fill="hold">
                                          <p:stCondLst>
                                            <p:cond delay="499"/>
                                          </p:stCondLst>
                                        </p:cTn>
                                        <p:tgtEl>
                                          <p:spTgt spid="82"/>
                                        </p:tgtEl>
                                        <p:attrNameLst>
                                          <p:attrName>style.visibility</p:attrName>
                                        </p:attrNameLst>
                                      </p:cBhvr>
                                      <p:to>
                                        <p:strVal val="hidden"/>
                                      </p:to>
                                    </p:set>
                                  </p:childTnLst>
                                </p:cTn>
                              </p:par>
                              <p:par>
                                <p:cTn id="213" presetID="10" presetClass="exit" presetSubtype="0" fill="hold" grpId="1" nodeType="withEffect">
                                  <p:stCondLst>
                                    <p:cond delay="0"/>
                                  </p:stCondLst>
                                  <p:childTnLst>
                                    <p:animEffect transition="out" filter="fade">
                                      <p:cBhvr>
                                        <p:cTn id="214" dur="500"/>
                                        <p:tgtEl>
                                          <p:spTgt spid="93"/>
                                        </p:tgtEl>
                                      </p:cBhvr>
                                    </p:animEffect>
                                    <p:set>
                                      <p:cBhvr>
                                        <p:cTn id="215" dur="1" fill="hold">
                                          <p:stCondLst>
                                            <p:cond delay="499"/>
                                          </p:stCondLst>
                                        </p:cTn>
                                        <p:tgtEl>
                                          <p:spTgt spid="93"/>
                                        </p:tgtEl>
                                        <p:attrNameLst>
                                          <p:attrName>style.visibility</p:attrName>
                                        </p:attrNameLst>
                                      </p:cBhvr>
                                      <p:to>
                                        <p:strVal val="hidden"/>
                                      </p:to>
                                    </p:set>
                                  </p:childTnLst>
                                </p:cTn>
                              </p:par>
                              <p:par>
                                <p:cTn id="216" presetID="1" presetClass="entr" presetSubtype="0" fill="hold" nodeType="withEffect">
                                  <p:stCondLst>
                                    <p:cond delay="0"/>
                                  </p:stCondLst>
                                  <p:childTnLst>
                                    <p:set>
                                      <p:cBhvr>
                                        <p:cTn id="217" dur="1" fill="hold">
                                          <p:stCondLst>
                                            <p:cond delay="0"/>
                                          </p:stCondLst>
                                        </p:cTn>
                                        <p:tgtEl>
                                          <p:spTgt spid="94"/>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96"/>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95"/>
                                        </p:tgtEl>
                                        <p:attrNameLst>
                                          <p:attrName>style.visibility</p:attrName>
                                        </p:attrNameLst>
                                      </p:cBhvr>
                                      <p:to>
                                        <p:strVal val="visible"/>
                                      </p:to>
                                    </p:set>
                                  </p:childTnLst>
                                </p:cTn>
                              </p:par>
                            </p:childTnLst>
                          </p:cTn>
                        </p:par>
                      </p:childTnLst>
                    </p:cTn>
                  </p:par>
                  <p:par>
                    <p:cTn id="222" fill="hold">
                      <p:stCondLst>
                        <p:cond delay="indefinite"/>
                      </p:stCondLst>
                      <p:childTnLst>
                        <p:par>
                          <p:cTn id="223" fill="hold">
                            <p:stCondLst>
                              <p:cond delay="0"/>
                            </p:stCondLst>
                            <p:childTnLst>
                              <p:par>
                                <p:cTn id="224" presetID="1" presetClass="entr" presetSubtype="0" fill="hold" grpId="0" nodeType="clickEffect">
                                  <p:stCondLst>
                                    <p:cond delay="0"/>
                                  </p:stCondLst>
                                  <p:childTnLst>
                                    <p:set>
                                      <p:cBhvr>
                                        <p:cTn id="225" dur="1" fill="hold">
                                          <p:stCondLst>
                                            <p:cond delay="0"/>
                                          </p:stCondLst>
                                        </p:cTn>
                                        <p:tgtEl>
                                          <p:spTgt spid="97"/>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1" grpId="1"/>
      <p:bldP spid="52" grpId="0"/>
      <p:bldP spid="52" grpId="1"/>
      <p:bldP spid="53" grpId="0"/>
      <p:bldP spid="53" grpId="1"/>
      <p:bldP spid="54" grpId="0"/>
      <p:bldP spid="54" grpId="1"/>
      <p:bldP spid="79" grpId="0" animBg="1"/>
      <p:bldP spid="79" grpId="1" animBg="1"/>
      <p:bldP spid="82" grpId="0"/>
      <p:bldP spid="82" grpId="1"/>
      <p:bldP spid="83" grpId="0"/>
      <p:bldP spid="83" grpId="1"/>
      <p:bldP spid="84" grpId="0" animBg="1"/>
      <p:bldP spid="84" grpId="1" animBg="1"/>
      <p:bldP spid="87" grpId="0" animBg="1"/>
      <p:bldP spid="87" grpId="1" animBg="1"/>
      <p:bldP spid="88" grpId="0" animBg="1"/>
      <p:bldP spid="88" grpId="1" animBg="1"/>
      <p:bldP spid="90" grpId="0"/>
      <p:bldP spid="90" grpId="1"/>
      <p:bldP spid="92" grpId="0"/>
      <p:bldP spid="92" grpId="1"/>
      <p:bldP spid="93" grpId="0"/>
      <p:bldP spid="93" grpId="1"/>
      <p:bldP spid="95" grpId="0"/>
      <p:bldP spid="96" grpId="0"/>
      <p:bldP spid="97" grpId="0" animBg="1"/>
      <p:bldP spid="9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50" y="1709738"/>
            <a:ext cx="11620126" cy="2852737"/>
          </a:xfrm>
        </p:spPr>
        <p:txBody>
          <a:bodyPr/>
          <a:lstStyle/>
          <a:p>
            <a:r>
              <a:rPr lang="en-US" dirty="0">
                <a:gradFill flip="none" rotWithShape="1">
                  <a:gsLst>
                    <a:gs pos="0">
                      <a:srgbClr val="88570A"/>
                    </a:gs>
                    <a:gs pos="53000">
                      <a:srgbClr val="E99718"/>
                    </a:gs>
                  </a:gsLst>
                  <a:lin ang="0" scaled="1"/>
                  <a:tileRect/>
                </a:gradFill>
              </a:rPr>
              <a:t>Application of Queue</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a:xfrm>
            <a:off x="831850" y="4589463"/>
            <a:ext cx="10515600" cy="1500187"/>
          </a:xfrm>
        </p:spPr>
        <p:txBody>
          <a:bodyPr/>
          <a:lstStyle/>
          <a:p>
            <a:r>
              <a:rPr lang="en-US" dirty="0"/>
              <a:t>Section-13</a:t>
            </a:r>
          </a:p>
        </p:txBody>
      </p:sp>
    </p:spTree>
    <p:extLst>
      <p:ext uri="{BB962C8B-B14F-4D97-AF65-F5344CB8AC3E}">
        <p14:creationId xmlns:p14="http://schemas.microsoft.com/office/powerpoint/2010/main" val="18799709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Limitation of Simple Queue</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a:xfrm>
            <a:off x="131180" y="848455"/>
            <a:ext cx="11929641" cy="5649046"/>
          </a:xfrm>
        </p:spPr>
        <p:txBody>
          <a:bodyPr/>
          <a:lstStyle/>
          <a:p>
            <a:pPr>
              <a:lnSpc>
                <a:spcPct val="120000"/>
              </a:lnSpc>
              <a:buClr>
                <a:srgbClr val="C00000"/>
              </a:buClr>
            </a:pPr>
            <a:r>
              <a:rPr lang="en-US" dirty="0">
                <a:solidFill>
                  <a:srgbClr val="C00000"/>
                </a:solidFill>
              </a:rPr>
              <a:t>Queue overflow </a:t>
            </a:r>
            <a:r>
              <a:rPr lang="en-US" dirty="0"/>
              <a:t>is a common problem in a linear/simple queue, even when </a:t>
            </a:r>
            <a:r>
              <a:rPr lang="en-US" dirty="0">
                <a:solidFill>
                  <a:srgbClr val="1D6FA9"/>
                </a:solidFill>
              </a:rPr>
              <a:t>there is some space available at the front end and rear reached at the queue limit. </a:t>
            </a:r>
          </a:p>
          <a:p>
            <a:pPr>
              <a:buClr>
                <a:srgbClr val="C00000"/>
              </a:buClr>
            </a:pPr>
            <a:r>
              <a:rPr lang="en-US" dirty="0"/>
              <a:t>This problem can be solved by using </a:t>
            </a:r>
            <a:r>
              <a:rPr lang="en-US" dirty="0">
                <a:solidFill>
                  <a:srgbClr val="C00000"/>
                </a:solidFill>
              </a:rPr>
              <a:t>Circular Queue instead of Linear Queue.</a:t>
            </a:r>
          </a:p>
        </p:txBody>
      </p:sp>
    </p:spTree>
    <p:extLst>
      <p:ext uri="{BB962C8B-B14F-4D97-AF65-F5344CB8AC3E}">
        <p14:creationId xmlns:p14="http://schemas.microsoft.com/office/powerpoint/2010/main" val="268450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0">
                      <a:srgbClr val="88570A"/>
                    </a:gs>
                    <a:gs pos="53000">
                      <a:srgbClr val="E99718"/>
                    </a:gs>
                  </a:gsLst>
                  <a:lin ang="0" scaled="1"/>
                  <a:tileRect/>
                </a:gradFill>
              </a:rPr>
              <a:t>Introduction of Circular Queue</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a:xfrm>
            <a:off x="831850" y="4589463"/>
            <a:ext cx="10515600" cy="1500187"/>
          </a:xfrm>
        </p:spPr>
        <p:txBody>
          <a:bodyPr/>
          <a:lstStyle/>
          <a:p>
            <a:r>
              <a:rPr lang="en-US" dirty="0"/>
              <a:t>Section-14</a:t>
            </a:r>
          </a:p>
        </p:txBody>
      </p:sp>
    </p:spTree>
    <p:extLst>
      <p:ext uri="{BB962C8B-B14F-4D97-AF65-F5344CB8AC3E}">
        <p14:creationId xmlns:p14="http://schemas.microsoft.com/office/powerpoint/2010/main" val="3836029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Introduction of Stack</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Clr>
                <a:srgbClr val="C00000"/>
              </a:buClr>
              <a:buFont typeface="Wingdings 3" panose="05040102010807070707" pitchFamily="18" charset="2"/>
              <a:buChar char="}"/>
            </a:pPr>
            <a:r>
              <a:rPr lang="en-US" dirty="0"/>
              <a:t>A stack is a data structure in which elements are </a:t>
            </a:r>
            <a:r>
              <a:rPr lang="en-US" dirty="0">
                <a:solidFill>
                  <a:srgbClr val="1D6FA9"/>
                </a:solidFill>
              </a:rPr>
              <a:t>added and removed from one end</a:t>
            </a:r>
            <a:r>
              <a:rPr lang="en-US" dirty="0"/>
              <a:t>, </a:t>
            </a:r>
            <a:r>
              <a:rPr lang="en-US" b="1" dirty="0">
                <a:solidFill>
                  <a:srgbClr val="C00000"/>
                </a:solidFill>
              </a:rPr>
              <a:t>Last In First Out structures (LIFO)</a:t>
            </a:r>
            <a:r>
              <a:rPr lang="en-US" dirty="0">
                <a:solidFill>
                  <a:srgbClr val="C00000"/>
                </a:solidFill>
              </a:rPr>
              <a:t>.</a:t>
            </a:r>
            <a:r>
              <a:rPr lang="en-US" b="1" dirty="0">
                <a:solidFill>
                  <a:srgbClr val="C00000"/>
                </a:solidFill>
              </a:rPr>
              <a:t> </a:t>
            </a:r>
          </a:p>
          <a:p>
            <a:pPr>
              <a:buClr>
                <a:srgbClr val="C00000"/>
              </a:buClr>
              <a:buFont typeface="Wingdings 3" panose="05040102010807070707" pitchFamily="18" charset="2"/>
              <a:buChar char="}"/>
            </a:pPr>
            <a:r>
              <a:rPr lang="en-US" dirty="0"/>
              <a:t>In stack </a:t>
            </a:r>
            <a:r>
              <a:rPr lang="en-US" dirty="0">
                <a:solidFill>
                  <a:srgbClr val="1D6FA9"/>
                </a:solidFill>
              </a:rPr>
              <a:t>insertion and deletions </a:t>
            </a:r>
            <a:r>
              <a:rPr lang="en-US" dirty="0"/>
              <a:t>are made at one end called </a:t>
            </a:r>
            <a:r>
              <a:rPr lang="en-US" b="1" dirty="0">
                <a:solidFill>
                  <a:srgbClr val="1D6FA9"/>
                </a:solidFill>
              </a:rPr>
              <a:t>Top of Stack</a:t>
            </a:r>
            <a:r>
              <a:rPr lang="en-US" dirty="0">
                <a:solidFill>
                  <a:srgbClr val="1D6FA9"/>
                </a:solidFill>
              </a:rPr>
              <a:t>.</a:t>
            </a:r>
          </a:p>
          <a:p>
            <a:pPr>
              <a:buClr>
                <a:srgbClr val="C00000"/>
              </a:buClr>
              <a:buFont typeface="Wingdings 3" panose="05040102010807070707" pitchFamily="18" charset="2"/>
              <a:buChar char="}"/>
            </a:pPr>
            <a:r>
              <a:rPr lang="en-US" b="1" dirty="0"/>
              <a:t>Example</a:t>
            </a:r>
            <a:r>
              <a:rPr lang="en-US" dirty="0"/>
              <a:t>, stack of plates on the counter in cafeteria, at the time of dinner, customers take plates from the top of the stack and waiter puts the washed plates on the top of the stack. </a:t>
            </a:r>
          </a:p>
          <a:p>
            <a:pPr>
              <a:buClr>
                <a:srgbClr val="C00000"/>
              </a:buClr>
              <a:buFont typeface="Wingdings 3" panose="05040102010807070707" pitchFamily="18" charset="2"/>
              <a:buChar char="}"/>
            </a:pPr>
            <a:r>
              <a:rPr lang="en-US" dirty="0"/>
              <a:t>So, a new plate is put on top and old one is yet bottom.</a:t>
            </a:r>
          </a:p>
        </p:txBody>
      </p:sp>
      <p:sp>
        <p:nvSpPr>
          <p:cNvPr id="5" name="Rectangle 4"/>
          <p:cNvSpPr/>
          <p:nvPr/>
        </p:nvSpPr>
        <p:spPr>
          <a:xfrm>
            <a:off x="5256006" y="5970894"/>
            <a:ext cx="900953" cy="21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56728" y="4689635"/>
            <a:ext cx="98611" cy="13081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44034" y="3759756"/>
            <a:ext cx="1425388" cy="160785"/>
          </a:xfrm>
          <a:prstGeom prst="ellipse">
            <a:avLst/>
          </a:prstGeom>
          <a:solidFill>
            <a:schemeClr val="accent6"/>
          </a:solidFill>
          <a:ln>
            <a:solidFill>
              <a:schemeClr val="accent6"/>
            </a:solidFill>
          </a:ln>
          <a:effectLst>
            <a:outerShdw dist="76200" dir="3540000" sx="92000" sy="92000" algn="ctr" rotWithShape="0">
              <a:schemeClr val="tx1">
                <a:lumMod val="25000"/>
                <a:lumOff val="75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944034" y="3759756"/>
            <a:ext cx="1425388" cy="160785"/>
          </a:xfrm>
          <a:prstGeom prst="ellipse">
            <a:avLst/>
          </a:prstGeom>
          <a:solidFill>
            <a:schemeClr val="accent4">
              <a:lumMod val="75000"/>
            </a:schemeClr>
          </a:solidFill>
          <a:ln>
            <a:solidFill>
              <a:schemeClr val="accent4">
                <a:lumMod val="75000"/>
              </a:schemeClr>
            </a:solidFill>
          </a:ln>
          <a:effectLst>
            <a:outerShdw dist="76200" dir="3540000" sx="92000" sy="92000" algn="ctr" rotWithShape="0">
              <a:schemeClr val="tx1">
                <a:lumMod val="25000"/>
                <a:lumOff val="75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993339" y="3759756"/>
            <a:ext cx="1425388" cy="160785"/>
          </a:xfrm>
          <a:prstGeom prst="ellipse">
            <a:avLst/>
          </a:prstGeom>
          <a:solidFill>
            <a:schemeClr val="accent5"/>
          </a:solidFill>
          <a:ln>
            <a:solidFill>
              <a:schemeClr val="accent5"/>
            </a:solidFill>
          </a:ln>
          <a:effectLst>
            <a:outerShdw dist="76200" dir="3540000" sx="92000" sy="92000" algn="ctr" rotWithShape="0">
              <a:schemeClr val="tx1">
                <a:lumMod val="25000"/>
                <a:lumOff val="75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44034" y="3759756"/>
            <a:ext cx="1425388" cy="160785"/>
          </a:xfrm>
          <a:prstGeom prst="ellipse">
            <a:avLst/>
          </a:prstGeom>
          <a:solidFill>
            <a:schemeClr val="tx2">
              <a:lumMod val="75000"/>
            </a:schemeClr>
          </a:solidFill>
          <a:ln>
            <a:solidFill>
              <a:schemeClr val="tx2"/>
            </a:solidFill>
          </a:ln>
          <a:effectLst>
            <a:outerShdw dist="76200" dir="3540000" sx="92000" sy="92000" algn="ctr" rotWithShape="0">
              <a:schemeClr val="tx1">
                <a:lumMod val="25000"/>
                <a:lumOff val="75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4639235" y="6196686"/>
            <a:ext cx="2124299" cy="461665"/>
          </a:xfrm>
          <a:prstGeom prst="rect">
            <a:avLst/>
          </a:prstGeom>
          <a:noFill/>
        </p:spPr>
        <p:txBody>
          <a:bodyPr wrap="none" rtlCol="0">
            <a:spAutoFit/>
          </a:bodyPr>
          <a:lstStyle/>
          <a:p>
            <a:r>
              <a:rPr lang="en-US" sz="2400" b="1" dirty="0">
                <a:solidFill>
                  <a:srgbClr val="C00000"/>
                </a:solidFill>
              </a:rPr>
              <a:t>Tower of Plates</a:t>
            </a:r>
          </a:p>
        </p:txBody>
      </p:sp>
      <p:sp>
        <p:nvSpPr>
          <p:cNvPr id="13" name="Oval 12"/>
          <p:cNvSpPr/>
          <p:nvPr/>
        </p:nvSpPr>
        <p:spPr>
          <a:xfrm>
            <a:off x="4984040" y="5685634"/>
            <a:ext cx="1425388" cy="160785"/>
          </a:xfrm>
          <a:prstGeom prst="ellipse">
            <a:avLst/>
          </a:prstGeom>
          <a:solidFill>
            <a:schemeClr val="accent6"/>
          </a:solidFill>
          <a:ln>
            <a:solidFill>
              <a:schemeClr val="accent6"/>
            </a:solidFill>
          </a:ln>
          <a:effectLst>
            <a:outerShdw dist="76200" dir="3540000" sx="92000" sy="92000" algn="ctr" rotWithShape="0">
              <a:schemeClr val="tx1">
                <a:lumMod val="25000"/>
                <a:lumOff val="75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984040" y="5045005"/>
            <a:ext cx="1425388" cy="160785"/>
          </a:xfrm>
          <a:prstGeom prst="ellipse">
            <a:avLst/>
          </a:prstGeom>
          <a:solidFill>
            <a:schemeClr val="accent4">
              <a:lumMod val="75000"/>
            </a:schemeClr>
          </a:solidFill>
          <a:ln>
            <a:solidFill>
              <a:schemeClr val="accent4">
                <a:lumMod val="75000"/>
              </a:schemeClr>
            </a:solidFill>
          </a:ln>
          <a:effectLst>
            <a:outerShdw dist="76200" dir="3540000" sx="92000" sy="92000" algn="ctr" rotWithShape="0">
              <a:schemeClr val="tx1">
                <a:lumMod val="25000"/>
                <a:lumOff val="75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984040" y="5354655"/>
            <a:ext cx="1425388" cy="160785"/>
          </a:xfrm>
          <a:prstGeom prst="ellipse">
            <a:avLst/>
          </a:prstGeom>
          <a:solidFill>
            <a:schemeClr val="accent5"/>
          </a:solidFill>
          <a:ln>
            <a:solidFill>
              <a:schemeClr val="accent5"/>
            </a:solidFill>
          </a:ln>
          <a:effectLst>
            <a:outerShdw dist="76200" dir="3540000" sx="92000" sy="92000" algn="ctr" rotWithShape="0">
              <a:schemeClr val="tx1">
                <a:lumMod val="25000"/>
                <a:lumOff val="75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84040" y="4735355"/>
            <a:ext cx="1425388" cy="160785"/>
          </a:xfrm>
          <a:prstGeom prst="ellipse">
            <a:avLst/>
          </a:prstGeom>
          <a:solidFill>
            <a:schemeClr val="tx2">
              <a:lumMod val="75000"/>
            </a:schemeClr>
          </a:solidFill>
          <a:ln>
            <a:solidFill>
              <a:schemeClr val="tx2"/>
            </a:solidFill>
          </a:ln>
          <a:effectLst>
            <a:outerShdw dist="76200" dir="3540000" sx="92000" sy="92000" algn="ctr" rotWithShape="0">
              <a:schemeClr val="tx1">
                <a:lumMod val="25000"/>
                <a:lumOff val="75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269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42" presetClass="path" presetSubtype="0" accel="50000" decel="50000" fill="hold" grpId="0" nodeType="withEffect">
                                  <p:stCondLst>
                                    <p:cond delay="0"/>
                                  </p:stCondLst>
                                  <p:childTnLst>
                                    <p:animMotion origin="layout" path="M -2.29167E-6 -3.7037E-6 L -2.29167E-6 0.28519 " pathEditMode="relative" rAng="0" ptsTypes="AA">
                                      <p:cBhvr>
                                        <p:cTn id="34" dur="2000" fill="hold"/>
                                        <p:tgtEl>
                                          <p:spTgt spid="7"/>
                                        </p:tgtEl>
                                        <p:attrNameLst>
                                          <p:attrName>ppt_x</p:attrName>
                                          <p:attrName>ppt_y</p:attrName>
                                        </p:attrNameLst>
                                      </p:cBhvr>
                                      <p:rCtr x="0" y="14259"/>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42" presetClass="path" presetSubtype="0" accel="50000" decel="50000" fill="hold" grpId="0" nodeType="withEffect">
                                  <p:stCondLst>
                                    <p:cond delay="0"/>
                                  </p:stCondLst>
                                  <p:childTnLst>
                                    <p:animMotion origin="layout" path="M 1.25E-6 -3.7037E-6 L 1.25E-6 0.24699 " pathEditMode="relative" rAng="0" ptsTypes="AA">
                                      <p:cBhvr>
                                        <p:cTn id="40" dur="2000" fill="hold"/>
                                        <p:tgtEl>
                                          <p:spTgt spid="9"/>
                                        </p:tgtEl>
                                        <p:attrNameLst>
                                          <p:attrName>ppt_x</p:attrName>
                                          <p:attrName>ppt_y</p:attrName>
                                        </p:attrNameLst>
                                      </p:cBhvr>
                                      <p:rCtr x="0" y="123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42" presetClass="path" presetSubtype="0" accel="50000" decel="50000" fill="hold" grpId="0" nodeType="withEffect">
                                  <p:stCondLst>
                                    <p:cond delay="0"/>
                                  </p:stCondLst>
                                  <p:childTnLst>
                                    <p:animMotion origin="layout" path="M -2.29167E-6 -3.7037E-6 L -2.29167E-6 0.20186 " pathEditMode="relative" rAng="0" ptsTypes="AA">
                                      <p:cBhvr>
                                        <p:cTn id="46" dur="2000" fill="hold"/>
                                        <p:tgtEl>
                                          <p:spTgt spid="8"/>
                                        </p:tgtEl>
                                        <p:attrNameLst>
                                          <p:attrName>ppt_x</p:attrName>
                                          <p:attrName>ppt_y</p:attrName>
                                        </p:attrNameLst>
                                      </p:cBhvr>
                                      <p:rCtr x="0" y="10093"/>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42" presetClass="path" presetSubtype="0" accel="50000" decel="50000" fill="hold" grpId="0" nodeType="withEffect">
                                  <p:stCondLst>
                                    <p:cond delay="0"/>
                                  </p:stCondLst>
                                  <p:childTnLst>
                                    <p:animMotion origin="layout" path="M -2.29167E-6 -3.7037E-6 L -2.29167E-6 0.15301 " pathEditMode="relative" rAng="0" ptsTypes="AA">
                                      <p:cBhvr>
                                        <p:cTn id="52" dur="2000" fill="hold"/>
                                        <p:tgtEl>
                                          <p:spTgt spid="10"/>
                                        </p:tgtEl>
                                        <p:attrNameLst>
                                          <p:attrName>ppt_x</p:attrName>
                                          <p:attrName>ppt_y</p:attrName>
                                        </p:attrNameLst>
                                      </p:cBhvr>
                                      <p:rCtr x="0" y="7639"/>
                                    </p:animMotion>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2" nodeType="clickEffect">
                                  <p:stCondLst>
                                    <p:cond delay="0"/>
                                  </p:stCondLst>
                                  <p:childTnLst>
                                    <p:animEffect transition="out" filter="fade">
                                      <p:cBhvr>
                                        <p:cTn id="56" dur="10"/>
                                        <p:tgtEl>
                                          <p:spTgt spid="7"/>
                                        </p:tgtEl>
                                      </p:cBhvr>
                                    </p:animEffect>
                                    <p:set>
                                      <p:cBhvr>
                                        <p:cTn id="57" dur="1" fill="hold">
                                          <p:stCondLst>
                                            <p:cond delay="9"/>
                                          </p:stCondLst>
                                        </p:cTn>
                                        <p:tgtEl>
                                          <p:spTgt spid="7"/>
                                        </p:tgtEl>
                                        <p:attrNameLst>
                                          <p:attrName>style.visibility</p:attrName>
                                        </p:attrNameLst>
                                      </p:cBhvr>
                                      <p:to>
                                        <p:strVal val="hidden"/>
                                      </p:to>
                                    </p:set>
                                  </p:childTnLst>
                                </p:cTn>
                              </p:par>
                              <p:par>
                                <p:cTn id="58" presetID="10" presetClass="exit" presetSubtype="0" fill="hold" grpId="2" nodeType="withEffect">
                                  <p:stCondLst>
                                    <p:cond delay="0"/>
                                  </p:stCondLst>
                                  <p:childTnLst>
                                    <p:animEffect transition="out" filter="fade">
                                      <p:cBhvr>
                                        <p:cTn id="59" dur="10"/>
                                        <p:tgtEl>
                                          <p:spTgt spid="9"/>
                                        </p:tgtEl>
                                      </p:cBhvr>
                                    </p:animEffect>
                                    <p:set>
                                      <p:cBhvr>
                                        <p:cTn id="60" dur="1" fill="hold">
                                          <p:stCondLst>
                                            <p:cond delay="9"/>
                                          </p:stCondLst>
                                        </p:cTn>
                                        <p:tgtEl>
                                          <p:spTgt spid="9"/>
                                        </p:tgtEl>
                                        <p:attrNameLst>
                                          <p:attrName>style.visibility</p:attrName>
                                        </p:attrNameLst>
                                      </p:cBhvr>
                                      <p:to>
                                        <p:strVal val="hidden"/>
                                      </p:to>
                                    </p:set>
                                  </p:childTnLst>
                                </p:cTn>
                              </p:par>
                              <p:par>
                                <p:cTn id="61" presetID="10" presetClass="exit" presetSubtype="0" fill="hold" grpId="2" nodeType="withEffect">
                                  <p:stCondLst>
                                    <p:cond delay="0"/>
                                  </p:stCondLst>
                                  <p:childTnLst>
                                    <p:animEffect transition="out" filter="fade">
                                      <p:cBhvr>
                                        <p:cTn id="62" dur="10"/>
                                        <p:tgtEl>
                                          <p:spTgt spid="8"/>
                                        </p:tgtEl>
                                      </p:cBhvr>
                                    </p:animEffect>
                                    <p:set>
                                      <p:cBhvr>
                                        <p:cTn id="63" dur="1" fill="hold">
                                          <p:stCondLst>
                                            <p:cond delay="9"/>
                                          </p:stCondLst>
                                        </p:cTn>
                                        <p:tgtEl>
                                          <p:spTgt spid="8"/>
                                        </p:tgtEl>
                                        <p:attrNameLst>
                                          <p:attrName>style.visibility</p:attrName>
                                        </p:attrNameLst>
                                      </p:cBhvr>
                                      <p:to>
                                        <p:strVal val="hidden"/>
                                      </p:to>
                                    </p:set>
                                  </p:childTnLst>
                                </p:cTn>
                              </p:par>
                              <p:par>
                                <p:cTn id="64" presetID="10" presetClass="exit" presetSubtype="0" fill="hold" grpId="2" nodeType="withEffect">
                                  <p:stCondLst>
                                    <p:cond delay="0"/>
                                  </p:stCondLst>
                                  <p:childTnLst>
                                    <p:animEffect transition="out" filter="fade">
                                      <p:cBhvr>
                                        <p:cTn id="65" dur="10"/>
                                        <p:tgtEl>
                                          <p:spTgt spid="10"/>
                                        </p:tgtEl>
                                      </p:cBhvr>
                                    </p:animEffect>
                                    <p:set>
                                      <p:cBhvr>
                                        <p:cTn id="66" dur="1" fill="hold">
                                          <p:stCondLst>
                                            <p:cond delay="9"/>
                                          </p:stCondLst>
                                        </p:cTn>
                                        <p:tgtEl>
                                          <p:spTgt spid="10"/>
                                        </p:tgtEl>
                                        <p:attrNameLst>
                                          <p:attrName>style.visibility</p:attrName>
                                        </p:attrNameLst>
                                      </p:cBhvr>
                                      <p:to>
                                        <p:strVal val="hidden"/>
                                      </p:to>
                                    </p:set>
                                  </p:childTnLst>
                                </p:cTn>
                              </p:par>
                              <p:par>
                                <p:cTn id="67" presetID="1" presetClass="entr" presetSubtype="0" fill="hold" grpId="3" nodeType="withEffect">
                                  <p:stCondLst>
                                    <p:cond delay="0"/>
                                  </p:stCondLst>
                                  <p:childTnLst>
                                    <p:set>
                                      <p:cBhvr>
                                        <p:cTn id="68" dur="1" fill="hold">
                                          <p:stCondLst>
                                            <p:cond delay="9"/>
                                          </p:stCondLst>
                                        </p:cTn>
                                        <p:tgtEl>
                                          <p:spTgt spid="16"/>
                                        </p:tgtEl>
                                        <p:attrNameLst>
                                          <p:attrName>style.visibility</p:attrName>
                                        </p:attrNameLst>
                                      </p:cBhvr>
                                      <p:to>
                                        <p:strVal val="visible"/>
                                      </p:to>
                                    </p:set>
                                  </p:childTnLst>
                                </p:cTn>
                              </p:par>
                              <p:par>
                                <p:cTn id="69" presetID="1" presetClass="entr" presetSubtype="0" fill="hold" grpId="3" nodeType="withEffect">
                                  <p:stCondLst>
                                    <p:cond delay="0"/>
                                  </p:stCondLst>
                                  <p:childTnLst>
                                    <p:set>
                                      <p:cBhvr>
                                        <p:cTn id="70" dur="1" fill="hold">
                                          <p:stCondLst>
                                            <p:cond delay="9"/>
                                          </p:stCondLst>
                                        </p:cTn>
                                        <p:tgtEl>
                                          <p:spTgt spid="14"/>
                                        </p:tgtEl>
                                        <p:attrNameLst>
                                          <p:attrName>style.visibility</p:attrName>
                                        </p:attrNameLst>
                                      </p:cBhvr>
                                      <p:to>
                                        <p:strVal val="visible"/>
                                      </p:to>
                                    </p:set>
                                  </p:childTnLst>
                                </p:cTn>
                              </p:par>
                              <p:par>
                                <p:cTn id="71" presetID="1" presetClass="entr" presetSubtype="0" fill="hold" grpId="3" nodeType="withEffect">
                                  <p:stCondLst>
                                    <p:cond delay="0"/>
                                  </p:stCondLst>
                                  <p:childTnLst>
                                    <p:set>
                                      <p:cBhvr>
                                        <p:cTn id="72" dur="1" fill="hold">
                                          <p:stCondLst>
                                            <p:cond delay="9"/>
                                          </p:stCondLst>
                                        </p:cTn>
                                        <p:tgtEl>
                                          <p:spTgt spid="15"/>
                                        </p:tgtEl>
                                        <p:attrNameLst>
                                          <p:attrName>style.visibility</p:attrName>
                                        </p:attrNameLst>
                                      </p:cBhvr>
                                      <p:to>
                                        <p:strVal val="visible"/>
                                      </p:to>
                                    </p:set>
                                  </p:childTnLst>
                                </p:cTn>
                              </p:par>
                              <p:par>
                                <p:cTn id="73" presetID="1" presetClass="entr" presetSubtype="0" fill="hold" grpId="3" nodeType="withEffect">
                                  <p:stCondLst>
                                    <p:cond delay="0"/>
                                  </p:stCondLst>
                                  <p:childTnLst>
                                    <p:set>
                                      <p:cBhvr>
                                        <p:cTn id="74" dur="1" fill="hold">
                                          <p:stCondLst>
                                            <p:cond delay="9"/>
                                          </p:stCondLst>
                                        </p:cTn>
                                        <p:tgtEl>
                                          <p:spTgt spid="13"/>
                                        </p:tgtEl>
                                        <p:attrNameLst>
                                          <p:attrName>style.visibility</p:attrName>
                                        </p:attrNameLst>
                                      </p:cBhvr>
                                      <p:to>
                                        <p:strVal val="visible"/>
                                      </p:to>
                                    </p:set>
                                  </p:childTnLst>
                                </p:cTn>
                              </p:par>
                              <p:par>
                                <p:cTn id="75" presetID="64" presetClass="path" presetSubtype="0" accel="50000" decel="50000" fill="hold" grpId="0" nodeType="withEffect">
                                  <p:stCondLst>
                                    <p:cond delay="0"/>
                                  </p:stCondLst>
                                  <p:childTnLst>
                                    <p:animMotion origin="layout" path="M 2.5E-6 -3.33333E-6 L 2.5E-6 -0.09375 " pathEditMode="relative" rAng="0" ptsTypes="AA">
                                      <p:cBhvr>
                                        <p:cTn id="76" dur="1500" fill="hold"/>
                                        <p:tgtEl>
                                          <p:spTgt spid="16"/>
                                        </p:tgtEl>
                                        <p:attrNameLst>
                                          <p:attrName>ppt_x</p:attrName>
                                          <p:attrName>ppt_y</p:attrName>
                                        </p:attrNameLst>
                                      </p:cBhvr>
                                      <p:rCtr x="0" y="-4699"/>
                                    </p:animMotion>
                                  </p:childTnLst>
                                </p:cTn>
                              </p:par>
                              <p:par>
                                <p:cTn id="77" presetID="63" presetClass="path" presetSubtype="0" accel="50000" decel="50000" fill="hold" grpId="1" nodeType="withEffect">
                                  <p:stCondLst>
                                    <p:cond delay="1500"/>
                                  </p:stCondLst>
                                  <p:childTnLst>
                                    <p:animMotion origin="layout" path="M 2.5E-6 -0.0875 L 0.14036 -0.0875 " pathEditMode="relative" rAng="0" ptsTypes="AA">
                                      <p:cBhvr>
                                        <p:cTn id="78" dur="1500" fill="hold"/>
                                        <p:tgtEl>
                                          <p:spTgt spid="16"/>
                                        </p:tgtEl>
                                        <p:attrNameLst>
                                          <p:attrName>ppt_x</p:attrName>
                                          <p:attrName>ppt_y</p:attrName>
                                        </p:attrNameLst>
                                      </p:cBhvr>
                                      <p:rCtr x="7018" y="0"/>
                                    </p:animMotion>
                                  </p:childTnLst>
                                </p:cTn>
                              </p:par>
                              <p:par>
                                <p:cTn id="79" presetID="42" presetClass="path" presetSubtype="0" accel="50000" decel="50000" fill="hold" grpId="2" nodeType="withEffect">
                                  <p:stCondLst>
                                    <p:cond delay="3000"/>
                                  </p:stCondLst>
                                  <p:childTnLst>
                                    <p:animMotion origin="layout" path="M 0.14088 -0.08657 L 0.14088 0.16343 " pathEditMode="relative" rAng="0" ptsTypes="AA">
                                      <p:cBhvr>
                                        <p:cTn id="80" dur="1500" fill="hold"/>
                                        <p:tgtEl>
                                          <p:spTgt spid="16"/>
                                        </p:tgtEl>
                                        <p:attrNameLst>
                                          <p:attrName>ppt_x</p:attrName>
                                          <p:attrName>ppt_y</p:attrName>
                                        </p:attrNameLst>
                                      </p:cBhvr>
                                      <p:rCtr x="0" y="12500"/>
                                    </p:animMotion>
                                  </p:childTnLst>
                                </p:cTn>
                              </p:par>
                            </p:childTnLst>
                          </p:cTn>
                        </p:par>
                      </p:childTnLst>
                    </p:cTn>
                  </p:par>
                  <p:par>
                    <p:cTn id="81" fill="hold">
                      <p:stCondLst>
                        <p:cond delay="indefinite"/>
                      </p:stCondLst>
                      <p:childTnLst>
                        <p:par>
                          <p:cTn id="82" fill="hold">
                            <p:stCondLst>
                              <p:cond delay="0"/>
                            </p:stCondLst>
                            <p:childTnLst>
                              <p:par>
                                <p:cTn id="83" presetID="64" presetClass="path" presetSubtype="0" accel="50000" decel="50000" fill="hold" grpId="0" nodeType="clickEffect">
                                  <p:stCondLst>
                                    <p:cond delay="0"/>
                                  </p:stCondLst>
                                  <p:childTnLst>
                                    <p:animMotion origin="layout" path="M 2.5E-6 -2.22222E-6 L 2.5E-6 -0.13264 " pathEditMode="relative" rAng="0" ptsTypes="AA">
                                      <p:cBhvr>
                                        <p:cTn id="84" dur="1500" fill="hold"/>
                                        <p:tgtEl>
                                          <p:spTgt spid="14"/>
                                        </p:tgtEl>
                                        <p:attrNameLst>
                                          <p:attrName>ppt_x</p:attrName>
                                          <p:attrName>ppt_y</p:attrName>
                                        </p:attrNameLst>
                                      </p:cBhvr>
                                      <p:rCtr x="0" y="-6644"/>
                                    </p:animMotion>
                                  </p:childTnLst>
                                </p:cTn>
                              </p:par>
                              <p:par>
                                <p:cTn id="85" presetID="63" presetClass="path" presetSubtype="0" accel="50000" decel="50000" fill="hold" grpId="1" nodeType="withEffect">
                                  <p:stCondLst>
                                    <p:cond delay="1500"/>
                                  </p:stCondLst>
                                  <p:childTnLst>
                                    <p:animMotion origin="layout" path="M 2.5E-6 -0.13194 L 0.14088 -0.13171 " pathEditMode="relative" rAng="0" ptsTypes="AA">
                                      <p:cBhvr>
                                        <p:cTn id="86" dur="1500" fill="hold"/>
                                        <p:tgtEl>
                                          <p:spTgt spid="14"/>
                                        </p:tgtEl>
                                        <p:attrNameLst>
                                          <p:attrName>ppt_x</p:attrName>
                                          <p:attrName>ppt_y</p:attrName>
                                        </p:attrNameLst>
                                      </p:cBhvr>
                                      <p:rCtr x="7044" y="0"/>
                                    </p:animMotion>
                                  </p:childTnLst>
                                </p:cTn>
                              </p:par>
                              <p:par>
                                <p:cTn id="87" presetID="42" presetClass="path" presetSubtype="0" accel="50000" decel="50000" fill="hold" grpId="2" nodeType="withEffect">
                                  <p:stCondLst>
                                    <p:cond delay="3000"/>
                                  </p:stCondLst>
                                  <p:childTnLst>
                                    <p:animMotion origin="layout" path="M 0.14166 -0.13032 L 0.14166 0.06783 " pathEditMode="relative" rAng="0" ptsTypes="AA">
                                      <p:cBhvr>
                                        <p:cTn id="88" dur="1500" fill="hold"/>
                                        <p:tgtEl>
                                          <p:spTgt spid="14"/>
                                        </p:tgtEl>
                                        <p:attrNameLst>
                                          <p:attrName>ppt_x</p:attrName>
                                          <p:attrName>ppt_y</p:attrName>
                                        </p:attrNameLst>
                                      </p:cBhvr>
                                      <p:rCtr x="0" y="9907"/>
                                    </p:animMotion>
                                  </p:childTnLst>
                                </p:cTn>
                              </p:par>
                            </p:childTnLst>
                          </p:cTn>
                        </p:par>
                      </p:childTnLst>
                    </p:cTn>
                  </p:par>
                  <p:par>
                    <p:cTn id="89" fill="hold">
                      <p:stCondLst>
                        <p:cond delay="indefinite"/>
                      </p:stCondLst>
                      <p:childTnLst>
                        <p:par>
                          <p:cTn id="90" fill="hold">
                            <p:stCondLst>
                              <p:cond delay="0"/>
                            </p:stCondLst>
                            <p:childTnLst>
                              <p:par>
                                <p:cTn id="91" presetID="64" presetClass="path" presetSubtype="0" accel="50000" decel="50000" fill="hold" grpId="0" nodeType="clickEffect">
                                  <p:stCondLst>
                                    <p:cond delay="0"/>
                                  </p:stCondLst>
                                  <p:childTnLst>
                                    <p:animMotion origin="layout" path="M 2.5E-6 -1.11111E-6 L 2.5E-6 -0.17778 " pathEditMode="relative" rAng="0" ptsTypes="AA">
                                      <p:cBhvr>
                                        <p:cTn id="92" dur="1500" fill="hold"/>
                                        <p:tgtEl>
                                          <p:spTgt spid="15"/>
                                        </p:tgtEl>
                                        <p:attrNameLst>
                                          <p:attrName>ppt_x</p:attrName>
                                          <p:attrName>ppt_y</p:attrName>
                                        </p:attrNameLst>
                                      </p:cBhvr>
                                      <p:rCtr x="0" y="-8889"/>
                                    </p:animMotion>
                                  </p:childTnLst>
                                </p:cTn>
                              </p:par>
                              <p:par>
                                <p:cTn id="93" presetID="63" presetClass="path" presetSubtype="0" accel="50000" decel="50000" fill="hold" grpId="1" nodeType="withEffect">
                                  <p:stCondLst>
                                    <p:cond delay="1500"/>
                                  </p:stCondLst>
                                  <p:childTnLst>
                                    <p:animMotion origin="layout" path="M 2.5E-6 -0.17801 L 0.14088 -0.17685 " pathEditMode="relative" rAng="0" ptsTypes="AA">
                                      <p:cBhvr>
                                        <p:cTn id="94" dur="1500" fill="hold"/>
                                        <p:tgtEl>
                                          <p:spTgt spid="15"/>
                                        </p:tgtEl>
                                        <p:attrNameLst>
                                          <p:attrName>ppt_x</p:attrName>
                                          <p:attrName>ppt_y</p:attrName>
                                        </p:attrNameLst>
                                      </p:cBhvr>
                                      <p:rCtr x="7044" y="46"/>
                                    </p:animMotion>
                                  </p:childTnLst>
                                </p:cTn>
                              </p:par>
                              <p:par>
                                <p:cTn id="95" presetID="42" presetClass="path" presetSubtype="0" accel="50000" decel="50000" fill="hold" grpId="2" nodeType="withEffect">
                                  <p:stCondLst>
                                    <p:cond delay="3000"/>
                                  </p:stCondLst>
                                  <p:childTnLst>
                                    <p:animMotion origin="layout" path="M 0.14127 -0.17546 L 0.14127 -0.03333 " pathEditMode="relative" rAng="0" ptsTypes="AA">
                                      <p:cBhvr>
                                        <p:cTn id="96" dur="1500" fill="hold"/>
                                        <p:tgtEl>
                                          <p:spTgt spid="15"/>
                                        </p:tgtEl>
                                        <p:attrNameLst>
                                          <p:attrName>ppt_x</p:attrName>
                                          <p:attrName>ppt_y</p:attrName>
                                        </p:attrNameLst>
                                      </p:cBhvr>
                                      <p:rCtr x="0" y="7106"/>
                                    </p:animMotion>
                                  </p:childTnLst>
                                </p:cTn>
                              </p:par>
                            </p:childTnLst>
                          </p:cTn>
                        </p:par>
                      </p:childTnLst>
                    </p:cTn>
                  </p:par>
                  <p:par>
                    <p:cTn id="97" fill="hold">
                      <p:stCondLst>
                        <p:cond delay="indefinite"/>
                      </p:stCondLst>
                      <p:childTnLst>
                        <p:par>
                          <p:cTn id="98" fill="hold">
                            <p:stCondLst>
                              <p:cond delay="0"/>
                            </p:stCondLst>
                            <p:childTnLst>
                              <p:par>
                                <p:cTn id="99" presetID="64" presetClass="path" presetSubtype="0" accel="50000" decel="50000" fill="hold" grpId="0" nodeType="clickEffect">
                                  <p:stCondLst>
                                    <p:cond delay="0"/>
                                  </p:stCondLst>
                                  <p:childTnLst>
                                    <p:animMotion origin="layout" path="M 2.5E-6 -7.40741E-7 L 2.5E-6 -0.22616 " pathEditMode="relative" rAng="0" ptsTypes="AA">
                                      <p:cBhvr>
                                        <p:cTn id="100" dur="1500" fill="hold"/>
                                        <p:tgtEl>
                                          <p:spTgt spid="13"/>
                                        </p:tgtEl>
                                        <p:attrNameLst>
                                          <p:attrName>ppt_x</p:attrName>
                                          <p:attrName>ppt_y</p:attrName>
                                        </p:attrNameLst>
                                      </p:cBhvr>
                                      <p:rCtr x="0" y="-11319"/>
                                    </p:animMotion>
                                  </p:childTnLst>
                                </p:cTn>
                              </p:par>
                              <p:par>
                                <p:cTn id="101" presetID="63" presetClass="path" presetSubtype="0" accel="50000" decel="50000" fill="hold" grpId="1" nodeType="withEffect">
                                  <p:stCondLst>
                                    <p:cond delay="1500"/>
                                  </p:stCondLst>
                                  <p:childTnLst>
                                    <p:animMotion origin="layout" path="M 2.5E-6 -0.22685 L 0.14088 -0.22523 " pathEditMode="relative" rAng="0" ptsTypes="AA">
                                      <p:cBhvr>
                                        <p:cTn id="102" dur="1500" fill="hold"/>
                                        <p:tgtEl>
                                          <p:spTgt spid="13"/>
                                        </p:tgtEl>
                                        <p:attrNameLst>
                                          <p:attrName>ppt_x</p:attrName>
                                          <p:attrName>ppt_y</p:attrName>
                                        </p:attrNameLst>
                                      </p:cBhvr>
                                      <p:rCtr x="7044" y="69"/>
                                    </p:animMotion>
                                  </p:childTnLst>
                                </p:cTn>
                              </p:par>
                              <p:par>
                                <p:cTn id="103" presetID="42" presetClass="path" presetSubtype="0" accel="50000" decel="50000" fill="hold" grpId="2" nodeType="withEffect">
                                  <p:stCondLst>
                                    <p:cond delay="3000"/>
                                  </p:stCondLst>
                                  <p:childTnLst>
                                    <p:animMotion origin="layout" path="M 0.14101 -0.21991 L 0.14101 -0.12685 " pathEditMode="relative" rAng="0" ptsTypes="AA">
                                      <p:cBhvr>
                                        <p:cTn id="104" dur="1500" fill="hold"/>
                                        <p:tgtEl>
                                          <p:spTgt spid="13"/>
                                        </p:tgtEl>
                                        <p:attrNameLst>
                                          <p:attrName>ppt_x</p:attrName>
                                          <p:attrName>ppt_y</p:attrName>
                                        </p:attrNameLst>
                                      </p:cBhvr>
                                      <p:rCtr x="0" y="46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7" grpId="1" animBg="1"/>
      <p:bldP spid="7" grpId="2" animBg="1"/>
      <p:bldP spid="8" grpId="0" animBg="1"/>
      <p:bldP spid="8" grpId="1" animBg="1"/>
      <p:bldP spid="8" grpId="2" animBg="1"/>
      <p:bldP spid="9" grpId="0" animBg="1"/>
      <p:bldP spid="9" grpId="1" animBg="1"/>
      <p:bldP spid="9" grpId="2" animBg="1"/>
      <p:bldP spid="10" grpId="0" animBg="1"/>
      <p:bldP spid="10" grpId="1" animBg="1"/>
      <p:bldP spid="10" grpId="2" animBg="1"/>
      <p:bldP spid="11" grpId="0"/>
      <p:bldP spid="13" grpId="0" animBg="1"/>
      <p:bldP spid="13" grpId="1" animBg="1"/>
      <p:bldP spid="13" grpId="2" animBg="1"/>
      <p:bldP spid="13" grpId="3" animBg="1"/>
      <p:bldP spid="14" grpId="0" animBg="1"/>
      <p:bldP spid="14" grpId="1" animBg="1"/>
      <p:bldP spid="14" grpId="2" animBg="1"/>
      <p:bldP spid="14" grpId="3" animBg="1"/>
      <p:bldP spid="15" grpId="0" animBg="1"/>
      <p:bldP spid="15" grpId="1" animBg="1"/>
      <p:bldP spid="15" grpId="2" animBg="1"/>
      <p:bldP spid="15" grpId="3" animBg="1"/>
      <p:bldP spid="16" grpId="0" animBg="1"/>
      <p:bldP spid="16" grpId="1" animBg="1"/>
      <p:bldP spid="16" grpId="2" animBg="1"/>
      <p:bldP spid="16" grpId="3"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Introduction of Circular Queue</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a:ln>
            <a:noFill/>
          </a:ln>
        </p:spPr>
        <p:txBody>
          <a:bodyPr/>
          <a:lstStyle/>
          <a:p>
            <a:pPr>
              <a:lnSpc>
                <a:spcPct val="120000"/>
              </a:lnSpc>
              <a:buClr>
                <a:srgbClr val="C00000"/>
              </a:buClr>
              <a:buFont typeface="Wingdings 3" panose="05040102010807070707" pitchFamily="18" charset="2"/>
              <a:buChar char="}"/>
            </a:pPr>
            <a:r>
              <a:rPr lang="en-US" dirty="0"/>
              <a:t>Elements in the queue are arranged in such a way that the </a:t>
            </a:r>
            <a:r>
              <a:rPr lang="en-US" dirty="0">
                <a:solidFill>
                  <a:srgbClr val="1D6FA9"/>
                </a:solidFill>
              </a:rPr>
              <a:t>last element just comes before the first element</a:t>
            </a:r>
            <a:r>
              <a:rPr lang="en-US" dirty="0"/>
              <a:t> this type of structure is known as</a:t>
            </a:r>
            <a:r>
              <a:rPr lang="en-US" dirty="0">
                <a:solidFill>
                  <a:srgbClr val="C00000"/>
                </a:solidFill>
              </a:rPr>
              <a:t> Circular Queue.</a:t>
            </a:r>
          </a:p>
        </p:txBody>
      </p:sp>
      <p:sp>
        <p:nvSpPr>
          <p:cNvPr id="5" name="Oval 4"/>
          <p:cNvSpPr/>
          <p:nvPr/>
        </p:nvSpPr>
        <p:spPr>
          <a:xfrm>
            <a:off x="8055720" y="2890687"/>
            <a:ext cx="2743200" cy="2667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512920" y="3309787"/>
            <a:ext cx="1828800" cy="18288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7"/>
            <a:endCxn id="5" idx="7"/>
          </p:cNvCxnSpPr>
          <p:nvPr/>
        </p:nvCxnSpPr>
        <p:spPr>
          <a:xfrm flipV="1">
            <a:off x="10073898" y="3281260"/>
            <a:ext cx="323290" cy="29634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6"/>
            <a:endCxn id="5" idx="6"/>
          </p:cNvCxnSpPr>
          <p:nvPr/>
        </p:nvCxnSpPr>
        <p:spPr>
          <a:xfrm>
            <a:off x="10341720" y="4224187"/>
            <a:ext cx="4572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5"/>
            <a:endCxn id="5" idx="5"/>
          </p:cNvCxnSpPr>
          <p:nvPr/>
        </p:nvCxnSpPr>
        <p:spPr>
          <a:xfrm>
            <a:off x="10073898" y="4870765"/>
            <a:ext cx="323290" cy="29634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4"/>
          </p:cNvCxnSpPr>
          <p:nvPr/>
        </p:nvCxnSpPr>
        <p:spPr>
          <a:xfrm>
            <a:off x="9427320" y="5138587"/>
            <a:ext cx="0" cy="44762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3"/>
            <a:endCxn id="5" idx="3"/>
          </p:cNvCxnSpPr>
          <p:nvPr/>
        </p:nvCxnSpPr>
        <p:spPr>
          <a:xfrm flipH="1">
            <a:off x="8457452" y="4870765"/>
            <a:ext cx="323290" cy="29634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2"/>
            <a:endCxn id="5" idx="2"/>
          </p:cNvCxnSpPr>
          <p:nvPr/>
        </p:nvCxnSpPr>
        <p:spPr>
          <a:xfrm flipH="1">
            <a:off x="8055720" y="4224187"/>
            <a:ext cx="45720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1"/>
            <a:endCxn id="5" idx="1"/>
          </p:cNvCxnSpPr>
          <p:nvPr/>
        </p:nvCxnSpPr>
        <p:spPr>
          <a:xfrm flipH="1" flipV="1">
            <a:off x="8457452" y="3281260"/>
            <a:ext cx="323290" cy="29634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0"/>
            <a:endCxn id="5" idx="0"/>
          </p:cNvCxnSpPr>
          <p:nvPr/>
        </p:nvCxnSpPr>
        <p:spPr>
          <a:xfrm flipV="1">
            <a:off x="9427320" y="2890687"/>
            <a:ext cx="0" cy="4191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218805" y="3655228"/>
            <a:ext cx="562975" cy="369332"/>
          </a:xfrm>
          <a:prstGeom prst="rect">
            <a:avLst/>
          </a:prstGeom>
          <a:noFill/>
        </p:spPr>
        <p:txBody>
          <a:bodyPr wrap="none" rtlCol="0">
            <a:spAutoFit/>
          </a:bodyPr>
          <a:lstStyle/>
          <a:p>
            <a:r>
              <a:rPr lang="en-US" b="1" dirty="0"/>
              <a:t>Q[0]</a:t>
            </a:r>
          </a:p>
        </p:txBody>
      </p:sp>
      <p:sp>
        <p:nvSpPr>
          <p:cNvPr id="33" name="TextBox 32"/>
          <p:cNvSpPr txBox="1"/>
          <p:nvPr/>
        </p:nvSpPr>
        <p:spPr>
          <a:xfrm>
            <a:off x="10199156" y="4451665"/>
            <a:ext cx="562975" cy="369332"/>
          </a:xfrm>
          <a:prstGeom prst="rect">
            <a:avLst/>
          </a:prstGeom>
          <a:noFill/>
        </p:spPr>
        <p:txBody>
          <a:bodyPr wrap="none" rtlCol="0">
            <a:spAutoFit/>
          </a:bodyPr>
          <a:lstStyle/>
          <a:p>
            <a:r>
              <a:rPr lang="en-US" b="1" dirty="0"/>
              <a:t>Q[1]</a:t>
            </a:r>
          </a:p>
        </p:txBody>
      </p:sp>
      <p:sp>
        <p:nvSpPr>
          <p:cNvPr id="34" name="TextBox 33"/>
          <p:cNvSpPr txBox="1"/>
          <p:nvPr/>
        </p:nvSpPr>
        <p:spPr>
          <a:xfrm rot="20216157">
            <a:off x="9586245" y="5058392"/>
            <a:ext cx="562975" cy="369332"/>
          </a:xfrm>
          <a:prstGeom prst="rect">
            <a:avLst/>
          </a:prstGeom>
          <a:noFill/>
        </p:spPr>
        <p:txBody>
          <a:bodyPr wrap="none" rtlCol="0">
            <a:spAutoFit/>
          </a:bodyPr>
          <a:lstStyle/>
          <a:p>
            <a:r>
              <a:rPr lang="en-US" b="1" dirty="0"/>
              <a:t>Q[2]</a:t>
            </a:r>
          </a:p>
        </p:txBody>
      </p:sp>
      <p:sp>
        <p:nvSpPr>
          <p:cNvPr id="35" name="TextBox 34"/>
          <p:cNvSpPr txBox="1"/>
          <p:nvPr/>
        </p:nvSpPr>
        <p:spPr>
          <a:xfrm rot="515252">
            <a:off x="8675120" y="5072749"/>
            <a:ext cx="562975" cy="369332"/>
          </a:xfrm>
          <a:prstGeom prst="rect">
            <a:avLst/>
          </a:prstGeom>
          <a:noFill/>
        </p:spPr>
        <p:txBody>
          <a:bodyPr wrap="none" rtlCol="0">
            <a:spAutoFit/>
          </a:bodyPr>
          <a:lstStyle/>
          <a:p>
            <a:r>
              <a:rPr lang="en-US" b="1" dirty="0"/>
              <a:t>Q[3]</a:t>
            </a:r>
          </a:p>
        </p:txBody>
      </p:sp>
      <p:sp>
        <p:nvSpPr>
          <p:cNvPr id="36" name="TextBox 35"/>
          <p:cNvSpPr txBox="1"/>
          <p:nvPr/>
        </p:nvSpPr>
        <p:spPr>
          <a:xfrm>
            <a:off x="8080463" y="4451665"/>
            <a:ext cx="562975" cy="369332"/>
          </a:xfrm>
          <a:prstGeom prst="rect">
            <a:avLst/>
          </a:prstGeom>
          <a:noFill/>
        </p:spPr>
        <p:txBody>
          <a:bodyPr wrap="none" rtlCol="0">
            <a:spAutoFit/>
          </a:bodyPr>
          <a:lstStyle/>
          <a:p>
            <a:r>
              <a:rPr lang="en-US" b="1" dirty="0"/>
              <a:t>Q[4]</a:t>
            </a:r>
          </a:p>
        </p:txBody>
      </p:sp>
      <p:sp>
        <p:nvSpPr>
          <p:cNvPr id="37" name="TextBox 36"/>
          <p:cNvSpPr txBox="1"/>
          <p:nvPr/>
        </p:nvSpPr>
        <p:spPr>
          <a:xfrm rot="898557">
            <a:off x="9463553" y="3007203"/>
            <a:ext cx="760144" cy="369332"/>
          </a:xfrm>
          <a:prstGeom prst="rect">
            <a:avLst/>
          </a:prstGeom>
          <a:noFill/>
        </p:spPr>
        <p:txBody>
          <a:bodyPr wrap="none" rtlCol="0">
            <a:spAutoFit/>
          </a:bodyPr>
          <a:lstStyle/>
          <a:p>
            <a:r>
              <a:rPr lang="en-US" b="1" dirty="0"/>
              <a:t>Q[n-1]</a:t>
            </a:r>
          </a:p>
        </p:txBody>
      </p:sp>
      <p:sp>
        <p:nvSpPr>
          <p:cNvPr id="38" name="TextBox 37"/>
          <p:cNvSpPr txBox="1"/>
          <p:nvPr/>
        </p:nvSpPr>
        <p:spPr>
          <a:xfrm rot="19102189">
            <a:off x="8765492" y="3001329"/>
            <a:ext cx="371629" cy="369332"/>
          </a:xfrm>
          <a:prstGeom prst="rect">
            <a:avLst/>
          </a:prstGeom>
          <a:noFill/>
        </p:spPr>
        <p:txBody>
          <a:bodyPr wrap="square" rtlCol="0">
            <a:spAutoFit/>
          </a:bodyPr>
          <a:lstStyle/>
          <a:p>
            <a:r>
              <a:rPr lang="en-US" dirty="0"/>
              <a:t>--</a:t>
            </a:r>
          </a:p>
        </p:txBody>
      </p:sp>
      <p:sp>
        <p:nvSpPr>
          <p:cNvPr id="39" name="TextBox 38"/>
          <p:cNvSpPr txBox="1"/>
          <p:nvPr/>
        </p:nvSpPr>
        <p:spPr>
          <a:xfrm rot="17482745">
            <a:off x="8193925" y="3588809"/>
            <a:ext cx="371629" cy="369332"/>
          </a:xfrm>
          <a:prstGeom prst="rect">
            <a:avLst/>
          </a:prstGeom>
          <a:noFill/>
        </p:spPr>
        <p:txBody>
          <a:bodyPr wrap="square" rtlCol="0">
            <a:spAutoFit/>
          </a:bodyPr>
          <a:lstStyle/>
          <a:p>
            <a:r>
              <a:rPr lang="en-US" dirty="0"/>
              <a:t>--</a:t>
            </a:r>
          </a:p>
        </p:txBody>
      </p:sp>
      <p:graphicFrame>
        <p:nvGraphicFramePr>
          <p:cNvPr id="4" name="Table 3">
            <a:extLst>
              <a:ext uri="{FF2B5EF4-FFF2-40B4-BE49-F238E27FC236}">
                <a16:creationId xmlns:a16="http://schemas.microsoft.com/office/drawing/2014/main" id="{DA805474-A64D-A5B6-5409-5925EF5A9540}"/>
              </a:ext>
            </a:extLst>
          </p:cNvPr>
          <p:cNvGraphicFramePr>
            <a:graphicFrameLocks noGrp="1"/>
          </p:cNvGraphicFramePr>
          <p:nvPr>
            <p:extLst>
              <p:ext uri="{D42A27DB-BD31-4B8C-83A1-F6EECF244321}">
                <p14:modId xmlns:p14="http://schemas.microsoft.com/office/powerpoint/2010/main" val="1183684145"/>
              </p:ext>
            </p:extLst>
          </p:nvPr>
        </p:nvGraphicFramePr>
        <p:xfrm>
          <a:off x="1531667" y="4133830"/>
          <a:ext cx="4422085" cy="568959"/>
        </p:xfrm>
        <a:graphic>
          <a:graphicData uri="http://schemas.openxmlformats.org/drawingml/2006/table">
            <a:tbl>
              <a:tblPr firstRow="1" bandRow="1">
                <a:tableStyleId>{5940675A-B579-460E-94D1-54222C63F5DA}</a:tableStyleId>
              </a:tblPr>
              <a:tblGrid>
                <a:gridCol w="884417">
                  <a:extLst>
                    <a:ext uri="{9D8B030D-6E8A-4147-A177-3AD203B41FA5}">
                      <a16:colId xmlns:a16="http://schemas.microsoft.com/office/drawing/2014/main" val="645249156"/>
                    </a:ext>
                  </a:extLst>
                </a:gridCol>
                <a:gridCol w="884417">
                  <a:extLst>
                    <a:ext uri="{9D8B030D-6E8A-4147-A177-3AD203B41FA5}">
                      <a16:colId xmlns:a16="http://schemas.microsoft.com/office/drawing/2014/main" val="1819830690"/>
                    </a:ext>
                  </a:extLst>
                </a:gridCol>
                <a:gridCol w="884417">
                  <a:extLst>
                    <a:ext uri="{9D8B030D-6E8A-4147-A177-3AD203B41FA5}">
                      <a16:colId xmlns:a16="http://schemas.microsoft.com/office/drawing/2014/main" val="951733986"/>
                    </a:ext>
                  </a:extLst>
                </a:gridCol>
                <a:gridCol w="884417">
                  <a:extLst>
                    <a:ext uri="{9D8B030D-6E8A-4147-A177-3AD203B41FA5}">
                      <a16:colId xmlns:a16="http://schemas.microsoft.com/office/drawing/2014/main" val="1054021670"/>
                    </a:ext>
                  </a:extLst>
                </a:gridCol>
                <a:gridCol w="884417">
                  <a:extLst>
                    <a:ext uri="{9D8B030D-6E8A-4147-A177-3AD203B41FA5}">
                      <a16:colId xmlns:a16="http://schemas.microsoft.com/office/drawing/2014/main" val="220638638"/>
                    </a:ext>
                  </a:extLst>
                </a:gridCol>
              </a:tblGrid>
              <a:tr h="568959">
                <a:tc>
                  <a:txBody>
                    <a:bodyPr/>
                    <a:lstStyle/>
                    <a:p>
                      <a:pPr algn="ctr"/>
                      <a:r>
                        <a:rPr lang="en-IN" sz="2000" dirty="0">
                          <a:solidFill>
                            <a:schemeClr val="tx1"/>
                          </a:solidFill>
                        </a:rPr>
                        <a:t>Q[0]</a:t>
                      </a:r>
                    </a:p>
                  </a:txBody>
                  <a:tcPr anchor="ctr">
                    <a:solidFill>
                      <a:schemeClr val="bg1">
                        <a:lumMod val="85000"/>
                      </a:schemeClr>
                    </a:solidFill>
                  </a:tcPr>
                </a:tc>
                <a:tc>
                  <a:txBody>
                    <a:bodyPr/>
                    <a:lstStyle/>
                    <a:p>
                      <a:pPr algn="ctr"/>
                      <a:r>
                        <a:rPr lang="en-IN" sz="2000" dirty="0">
                          <a:solidFill>
                            <a:schemeClr val="tx1"/>
                          </a:solidFill>
                        </a:rPr>
                        <a:t>Q]1]</a:t>
                      </a:r>
                    </a:p>
                  </a:txBody>
                  <a:tcPr anchor="ctr">
                    <a:solidFill>
                      <a:schemeClr val="bg1">
                        <a:lumMod val="85000"/>
                      </a:schemeClr>
                    </a:solidFill>
                  </a:tcPr>
                </a:tc>
                <a:tc>
                  <a:txBody>
                    <a:bodyPr/>
                    <a:lstStyle/>
                    <a:p>
                      <a:pPr algn="ctr"/>
                      <a:r>
                        <a:rPr lang="en-IN" sz="2000" dirty="0">
                          <a:solidFill>
                            <a:schemeClr val="tx1"/>
                          </a:solidFill>
                        </a:rPr>
                        <a:t>--</a:t>
                      </a:r>
                    </a:p>
                  </a:txBody>
                  <a:tcPr anchor="ctr">
                    <a:solidFill>
                      <a:schemeClr val="bg1">
                        <a:lumMod val="85000"/>
                      </a:schemeClr>
                    </a:solidFill>
                  </a:tcPr>
                </a:tc>
                <a:tc>
                  <a:txBody>
                    <a:bodyPr/>
                    <a:lstStyle/>
                    <a:p>
                      <a:pPr algn="ctr"/>
                      <a:r>
                        <a:rPr lang="en-IN" sz="2000" dirty="0">
                          <a:solidFill>
                            <a:schemeClr val="tx1"/>
                          </a:solidFill>
                        </a:rPr>
                        <a:t>--</a:t>
                      </a:r>
                    </a:p>
                  </a:txBody>
                  <a:tcPr anchor="ctr">
                    <a:solidFill>
                      <a:schemeClr val="bg1">
                        <a:lumMod val="85000"/>
                      </a:schemeClr>
                    </a:solidFill>
                  </a:tcPr>
                </a:tc>
                <a:tc>
                  <a:txBody>
                    <a:bodyPr/>
                    <a:lstStyle/>
                    <a:p>
                      <a:pPr algn="ctr"/>
                      <a:r>
                        <a:rPr lang="en-IN" sz="2000" dirty="0">
                          <a:solidFill>
                            <a:schemeClr val="tx1"/>
                          </a:solidFill>
                        </a:rPr>
                        <a:t>Q[N-1]</a:t>
                      </a:r>
                    </a:p>
                  </a:txBody>
                  <a:tcPr anchor="ctr">
                    <a:solidFill>
                      <a:schemeClr val="bg1">
                        <a:lumMod val="85000"/>
                      </a:schemeClr>
                    </a:solidFill>
                  </a:tcPr>
                </a:tc>
                <a:extLst>
                  <a:ext uri="{0D108BD9-81ED-4DB2-BD59-A6C34878D82A}">
                    <a16:rowId xmlns:a16="http://schemas.microsoft.com/office/drawing/2014/main" val="2384701517"/>
                  </a:ext>
                </a:extLst>
              </a:tr>
            </a:tbl>
          </a:graphicData>
        </a:graphic>
      </p:graphicFrame>
      <p:cxnSp>
        <p:nvCxnSpPr>
          <p:cNvPr id="9" name="Straight Connector 8">
            <a:extLst>
              <a:ext uri="{FF2B5EF4-FFF2-40B4-BE49-F238E27FC236}">
                <a16:creationId xmlns:a16="http://schemas.microsoft.com/office/drawing/2014/main" id="{195EE3B2-9D10-3D33-8A71-4013B8696C7C}"/>
              </a:ext>
            </a:extLst>
          </p:cNvPr>
          <p:cNvCxnSpPr/>
          <p:nvPr/>
        </p:nvCxnSpPr>
        <p:spPr>
          <a:xfrm>
            <a:off x="1110467" y="5075092"/>
            <a:ext cx="520158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5A494C8-14BD-0D39-7DF9-98E8D951CB70}"/>
              </a:ext>
            </a:extLst>
          </p:cNvPr>
          <p:cNvCxnSpPr/>
          <p:nvPr/>
        </p:nvCxnSpPr>
        <p:spPr>
          <a:xfrm>
            <a:off x="5953752" y="4418309"/>
            <a:ext cx="36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FDCECD7-87B1-1306-73B2-63582009372A}"/>
              </a:ext>
            </a:extLst>
          </p:cNvPr>
          <p:cNvCxnSpPr/>
          <p:nvPr/>
        </p:nvCxnSpPr>
        <p:spPr>
          <a:xfrm>
            <a:off x="6305704" y="4411959"/>
            <a:ext cx="0" cy="6631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3C5E4B5-3751-43D1-CDBA-776341BF34EB}"/>
              </a:ext>
            </a:extLst>
          </p:cNvPr>
          <p:cNvCxnSpPr/>
          <p:nvPr/>
        </p:nvCxnSpPr>
        <p:spPr>
          <a:xfrm>
            <a:off x="1112966" y="4423002"/>
            <a:ext cx="0" cy="6631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F385ABD-2D36-493F-A4B6-00903F4A0D7A}"/>
              </a:ext>
            </a:extLst>
          </p:cNvPr>
          <p:cNvCxnSpPr>
            <a:cxnSpLocks/>
          </p:cNvCxnSpPr>
          <p:nvPr/>
        </p:nvCxnSpPr>
        <p:spPr>
          <a:xfrm>
            <a:off x="1110467" y="4437359"/>
            <a:ext cx="421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18BB52A-FFB1-01B2-D71D-C18166DBF3D7}"/>
              </a:ext>
            </a:extLst>
          </p:cNvPr>
          <p:cNvCxnSpPr/>
          <p:nvPr/>
        </p:nvCxnSpPr>
        <p:spPr>
          <a:xfrm>
            <a:off x="1949916" y="3549630"/>
            <a:ext cx="0" cy="539646"/>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285876-D1B4-91EA-D013-D0847BBE9C60}"/>
              </a:ext>
            </a:extLst>
          </p:cNvPr>
          <p:cNvCxnSpPr/>
          <p:nvPr/>
        </p:nvCxnSpPr>
        <p:spPr>
          <a:xfrm>
            <a:off x="5532565" y="3546591"/>
            <a:ext cx="0" cy="539646"/>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EAD7EB1-BE0B-BFE0-0AA5-5766DC02A192}"/>
              </a:ext>
            </a:extLst>
          </p:cNvPr>
          <p:cNvSpPr txBox="1"/>
          <p:nvPr/>
        </p:nvSpPr>
        <p:spPr>
          <a:xfrm>
            <a:off x="1631559" y="3221398"/>
            <a:ext cx="686406" cy="400110"/>
          </a:xfrm>
          <a:prstGeom prst="rect">
            <a:avLst/>
          </a:prstGeom>
          <a:noFill/>
        </p:spPr>
        <p:txBody>
          <a:bodyPr wrap="none" rtlCol="0">
            <a:spAutoFit/>
          </a:bodyPr>
          <a:lstStyle/>
          <a:p>
            <a:r>
              <a:rPr lang="en-US" sz="2000" b="1" dirty="0"/>
              <a:t>front</a:t>
            </a:r>
            <a:endParaRPr lang="en-IN" sz="2000" b="1" dirty="0"/>
          </a:p>
        </p:txBody>
      </p:sp>
      <p:sp>
        <p:nvSpPr>
          <p:cNvPr id="21" name="TextBox 20">
            <a:extLst>
              <a:ext uri="{FF2B5EF4-FFF2-40B4-BE49-F238E27FC236}">
                <a16:creationId xmlns:a16="http://schemas.microsoft.com/office/drawing/2014/main" id="{05B11857-D4AD-296C-EDD4-CBD23F5A19DB}"/>
              </a:ext>
            </a:extLst>
          </p:cNvPr>
          <p:cNvSpPr txBox="1"/>
          <p:nvPr/>
        </p:nvSpPr>
        <p:spPr>
          <a:xfrm>
            <a:off x="5189362" y="3221398"/>
            <a:ext cx="598241" cy="400110"/>
          </a:xfrm>
          <a:prstGeom prst="rect">
            <a:avLst/>
          </a:prstGeom>
          <a:noFill/>
        </p:spPr>
        <p:txBody>
          <a:bodyPr wrap="none" rtlCol="0">
            <a:spAutoFit/>
          </a:bodyPr>
          <a:lstStyle/>
          <a:p>
            <a:r>
              <a:rPr lang="en-US" sz="2000" b="1" dirty="0"/>
              <a:t>rear</a:t>
            </a:r>
            <a:endParaRPr lang="en-IN" sz="2000" b="1" dirty="0"/>
          </a:p>
        </p:txBody>
      </p:sp>
      <p:cxnSp>
        <p:nvCxnSpPr>
          <p:cNvPr id="22" name="Straight Arrow Connector 21">
            <a:extLst>
              <a:ext uri="{FF2B5EF4-FFF2-40B4-BE49-F238E27FC236}">
                <a16:creationId xmlns:a16="http://schemas.microsoft.com/office/drawing/2014/main" id="{38E76185-733B-6F64-B157-14836208F160}"/>
              </a:ext>
            </a:extLst>
          </p:cNvPr>
          <p:cNvCxnSpPr>
            <a:cxnSpLocks/>
          </p:cNvCxnSpPr>
          <p:nvPr/>
        </p:nvCxnSpPr>
        <p:spPr>
          <a:xfrm flipH="1">
            <a:off x="10654636" y="3394784"/>
            <a:ext cx="449955" cy="229344"/>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B09FE76-99F5-D71C-E67E-60027876CB1A}"/>
              </a:ext>
            </a:extLst>
          </p:cNvPr>
          <p:cNvCxnSpPr>
            <a:cxnSpLocks/>
          </p:cNvCxnSpPr>
          <p:nvPr/>
        </p:nvCxnSpPr>
        <p:spPr>
          <a:xfrm>
            <a:off x="9972666" y="2492886"/>
            <a:ext cx="1421" cy="47267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962C5F1-BAC2-5383-8D15-F6F516E198B0}"/>
              </a:ext>
            </a:extLst>
          </p:cNvPr>
          <p:cNvSpPr txBox="1"/>
          <p:nvPr/>
        </p:nvSpPr>
        <p:spPr>
          <a:xfrm>
            <a:off x="10828593" y="2994674"/>
            <a:ext cx="686406" cy="400110"/>
          </a:xfrm>
          <a:prstGeom prst="rect">
            <a:avLst/>
          </a:prstGeom>
          <a:noFill/>
        </p:spPr>
        <p:txBody>
          <a:bodyPr wrap="none" rtlCol="0">
            <a:spAutoFit/>
          </a:bodyPr>
          <a:lstStyle/>
          <a:p>
            <a:r>
              <a:rPr lang="en-US" sz="2000" b="1" dirty="0"/>
              <a:t>front</a:t>
            </a:r>
            <a:endParaRPr lang="en-IN" sz="2000" b="1" dirty="0"/>
          </a:p>
        </p:txBody>
      </p:sp>
      <p:sp>
        <p:nvSpPr>
          <p:cNvPr id="40" name="TextBox 39">
            <a:extLst>
              <a:ext uri="{FF2B5EF4-FFF2-40B4-BE49-F238E27FC236}">
                <a16:creationId xmlns:a16="http://schemas.microsoft.com/office/drawing/2014/main" id="{1EAE0684-B4AB-35E2-FAE8-84C0C6A5DAD0}"/>
              </a:ext>
            </a:extLst>
          </p:cNvPr>
          <p:cNvSpPr txBox="1"/>
          <p:nvPr/>
        </p:nvSpPr>
        <p:spPr>
          <a:xfrm>
            <a:off x="9673545" y="2082684"/>
            <a:ext cx="598241" cy="400110"/>
          </a:xfrm>
          <a:prstGeom prst="rect">
            <a:avLst/>
          </a:prstGeom>
          <a:noFill/>
        </p:spPr>
        <p:txBody>
          <a:bodyPr wrap="none" rtlCol="0">
            <a:spAutoFit/>
          </a:bodyPr>
          <a:lstStyle/>
          <a:p>
            <a:r>
              <a:rPr lang="en-US" sz="2000" b="1" dirty="0"/>
              <a:t>rear</a:t>
            </a:r>
            <a:endParaRPr lang="en-IN" sz="2000" b="1" dirty="0"/>
          </a:p>
        </p:txBody>
      </p:sp>
    </p:spTree>
    <p:extLst>
      <p:ext uri="{BB962C8B-B14F-4D97-AF65-F5344CB8AC3E}">
        <p14:creationId xmlns:p14="http://schemas.microsoft.com/office/powerpoint/2010/main" val="392082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8"/>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8"/>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1"/>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0"/>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2" grpId="0"/>
      <p:bldP spid="33" grpId="0"/>
      <p:bldP spid="34" grpId="0"/>
      <p:bldP spid="35" grpId="0"/>
      <p:bldP spid="36" grpId="0"/>
      <p:bldP spid="37" grpId="0"/>
      <p:bldP spid="38" grpId="0"/>
      <p:bldP spid="39" grpId="0"/>
      <p:bldP spid="18" grpId="0"/>
      <p:bldP spid="21" grpId="0"/>
      <p:bldP spid="31" grpId="0"/>
      <p:bldP spid="4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0">
                      <a:srgbClr val="88570A"/>
                    </a:gs>
                    <a:gs pos="53000">
                      <a:srgbClr val="E99718"/>
                    </a:gs>
                  </a:gsLst>
                  <a:lin ang="0" scaled="1"/>
                  <a:tileRect/>
                </a:gradFill>
              </a:rPr>
              <a:t>Circular Queue Operations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a:xfrm>
            <a:off x="831850" y="4589463"/>
            <a:ext cx="10515600" cy="1500187"/>
          </a:xfrm>
        </p:spPr>
        <p:txBody>
          <a:bodyPr/>
          <a:lstStyle/>
          <a:p>
            <a:r>
              <a:rPr lang="en-US" dirty="0"/>
              <a:t>Section-15</a:t>
            </a:r>
          </a:p>
        </p:txBody>
      </p:sp>
    </p:spTree>
    <p:extLst>
      <p:ext uri="{BB962C8B-B14F-4D97-AF65-F5344CB8AC3E}">
        <p14:creationId xmlns:p14="http://schemas.microsoft.com/office/powerpoint/2010/main" val="40107293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Circular Queue Operations: Enqueue &amp; Dequeue</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endParaRPr lang="en-US" b="1" dirty="0">
              <a:solidFill>
                <a:schemeClr val="accent6"/>
              </a:solidFill>
            </a:endParaRPr>
          </a:p>
          <a:p>
            <a:pPr marL="0" indent="0">
              <a:buNone/>
            </a:pPr>
            <a:endParaRPr lang="en-US" b="1" dirty="0">
              <a:solidFill>
                <a:schemeClr val="accent6"/>
              </a:solidFill>
            </a:endParaRPr>
          </a:p>
          <a:p>
            <a:endParaRPr lang="en-US" dirty="0"/>
          </a:p>
          <a:p>
            <a:pPr marL="0" indent="0">
              <a:buNone/>
            </a:pPr>
            <a:endParaRPr lang="en-US" dirty="0"/>
          </a:p>
        </p:txBody>
      </p:sp>
      <p:cxnSp>
        <p:nvCxnSpPr>
          <p:cNvPr id="5" name="Straight Arrow Connector 4"/>
          <p:cNvCxnSpPr/>
          <p:nvPr/>
        </p:nvCxnSpPr>
        <p:spPr>
          <a:xfrm rot="5400000" flipH="1" flipV="1">
            <a:off x="871023" y="2502600"/>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flipH="1" flipV="1">
            <a:off x="1101211" y="2502600"/>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6517" y="2770094"/>
            <a:ext cx="1747594" cy="400110"/>
          </a:xfrm>
          <a:prstGeom prst="rect">
            <a:avLst/>
          </a:prstGeom>
          <a:noFill/>
        </p:spPr>
        <p:txBody>
          <a:bodyPr wrap="none" rtlCol="0">
            <a:spAutoFit/>
          </a:bodyPr>
          <a:lstStyle/>
          <a:p>
            <a:r>
              <a:rPr lang="en-US" sz="2000" dirty="0"/>
              <a:t>front = rear = -1</a:t>
            </a:r>
          </a:p>
        </p:txBody>
      </p:sp>
      <p:sp>
        <p:nvSpPr>
          <p:cNvPr id="8" name="TextBox 7"/>
          <p:cNvSpPr txBox="1"/>
          <p:nvPr/>
        </p:nvSpPr>
        <p:spPr>
          <a:xfrm>
            <a:off x="1824317" y="2389094"/>
            <a:ext cx="1559668" cy="369332"/>
          </a:xfrm>
          <a:prstGeom prst="rect">
            <a:avLst/>
          </a:prstGeom>
          <a:noFill/>
        </p:spPr>
        <p:txBody>
          <a:bodyPr wrap="square" rtlCol="0">
            <a:spAutoFit/>
          </a:bodyPr>
          <a:lstStyle/>
          <a:p>
            <a:r>
              <a:rPr lang="en-US" b="1" dirty="0"/>
              <a:t>Empty Queue</a:t>
            </a:r>
          </a:p>
        </p:txBody>
      </p:sp>
      <p:cxnSp>
        <p:nvCxnSpPr>
          <p:cNvPr id="9" name="Straight Arrow Connector 8"/>
          <p:cNvCxnSpPr/>
          <p:nvPr/>
        </p:nvCxnSpPr>
        <p:spPr>
          <a:xfrm rot="5400000" flipH="1" flipV="1">
            <a:off x="5303619" y="2673144"/>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5533807" y="2673144"/>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809113" y="2998694"/>
            <a:ext cx="1683474" cy="400110"/>
          </a:xfrm>
          <a:prstGeom prst="rect">
            <a:avLst/>
          </a:prstGeom>
          <a:noFill/>
        </p:spPr>
        <p:txBody>
          <a:bodyPr wrap="none" rtlCol="0">
            <a:spAutoFit/>
          </a:bodyPr>
          <a:lstStyle/>
          <a:p>
            <a:r>
              <a:rPr lang="en-US" sz="2000" dirty="0"/>
              <a:t>front = rear = 0</a:t>
            </a:r>
          </a:p>
        </p:txBody>
      </p:sp>
      <p:sp>
        <p:nvSpPr>
          <p:cNvPr id="12" name="TextBox 11"/>
          <p:cNvSpPr txBox="1"/>
          <p:nvPr/>
        </p:nvSpPr>
        <p:spPr>
          <a:xfrm>
            <a:off x="5939117" y="1703294"/>
            <a:ext cx="1559668" cy="369332"/>
          </a:xfrm>
          <a:prstGeom prst="rect">
            <a:avLst/>
          </a:prstGeom>
          <a:noFill/>
        </p:spPr>
        <p:txBody>
          <a:bodyPr wrap="square" rtlCol="0">
            <a:spAutoFit/>
          </a:bodyPr>
          <a:lstStyle/>
          <a:p>
            <a:r>
              <a:rPr lang="en-US" b="1" dirty="0"/>
              <a:t>Insert  99</a:t>
            </a:r>
          </a:p>
        </p:txBody>
      </p:sp>
      <p:cxnSp>
        <p:nvCxnSpPr>
          <p:cNvPr id="13" name="Straight Arrow Connector 12"/>
          <p:cNvCxnSpPr/>
          <p:nvPr/>
        </p:nvCxnSpPr>
        <p:spPr>
          <a:xfrm rot="5400000" flipH="1" flipV="1">
            <a:off x="8925524" y="2731200"/>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9633996" y="2731200"/>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431018" y="2998694"/>
            <a:ext cx="981359" cy="400110"/>
          </a:xfrm>
          <a:prstGeom prst="rect">
            <a:avLst/>
          </a:prstGeom>
          <a:noFill/>
        </p:spPr>
        <p:txBody>
          <a:bodyPr wrap="none" rtlCol="0">
            <a:spAutoFit/>
          </a:bodyPr>
          <a:lstStyle/>
          <a:p>
            <a:r>
              <a:rPr lang="en-US" sz="2000" dirty="0"/>
              <a:t>front =0</a:t>
            </a:r>
          </a:p>
        </p:txBody>
      </p:sp>
      <p:sp>
        <p:nvSpPr>
          <p:cNvPr id="16" name="TextBox 15"/>
          <p:cNvSpPr txBox="1"/>
          <p:nvPr/>
        </p:nvSpPr>
        <p:spPr>
          <a:xfrm>
            <a:off x="9561022" y="1703294"/>
            <a:ext cx="1559668" cy="369332"/>
          </a:xfrm>
          <a:prstGeom prst="rect">
            <a:avLst/>
          </a:prstGeom>
          <a:noFill/>
        </p:spPr>
        <p:txBody>
          <a:bodyPr wrap="square" rtlCol="0">
            <a:spAutoFit/>
          </a:bodyPr>
          <a:lstStyle/>
          <a:p>
            <a:r>
              <a:rPr lang="en-US" b="1" dirty="0"/>
              <a:t>Insert  109</a:t>
            </a:r>
          </a:p>
        </p:txBody>
      </p:sp>
      <p:cxnSp>
        <p:nvCxnSpPr>
          <p:cNvPr id="17" name="Straight Arrow Connector 16"/>
          <p:cNvCxnSpPr/>
          <p:nvPr/>
        </p:nvCxnSpPr>
        <p:spPr>
          <a:xfrm rot="5400000" flipH="1" flipV="1">
            <a:off x="1404423" y="5074842"/>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2646295" y="5074842"/>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09917" y="5327822"/>
            <a:ext cx="981359" cy="400110"/>
          </a:xfrm>
          <a:prstGeom prst="rect">
            <a:avLst/>
          </a:prstGeom>
          <a:noFill/>
        </p:spPr>
        <p:txBody>
          <a:bodyPr wrap="none" rtlCol="0">
            <a:spAutoFit/>
          </a:bodyPr>
          <a:lstStyle/>
          <a:p>
            <a:r>
              <a:rPr lang="en-US" sz="2000" dirty="0"/>
              <a:t>front =0</a:t>
            </a:r>
          </a:p>
        </p:txBody>
      </p:sp>
      <p:sp>
        <p:nvSpPr>
          <p:cNvPr id="20" name="TextBox 19"/>
          <p:cNvSpPr txBox="1"/>
          <p:nvPr/>
        </p:nvSpPr>
        <p:spPr>
          <a:xfrm>
            <a:off x="1864849" y="4032422"/>
            <a:ext cx="1254868" cy="369332"/>
          </a:xfrm>
          <a:prstGeom prst="rect">
            <a:avLst/>
          </a:prstGeom>
          <a:noFill/>
        </p:spPr>
        <p:txBody>
          <a:bodyPr wrap="square" rtlCol="0">
            <a:spAutoFit/>
          </a:bodyPr>
          <a:lstStyle/>
          <a:p>
            <a:r>
              <a:rPr lang="en-US" b="1" dirty="0"/>
              <a:t>Insert  119</a:t>
            </a:r>
          </a:p>
        </p:txBody>
      </p:sp>
      <p:sp>
        <p:nvSpPr>
          <p:cNvPr id="21" name="TextBox 20"/>
          <p:cNvSpPr txBox="1"/>
          <p:nvPr/>
        </p:nvSpPr>
        <p:spPr>
          <a:xfrm>
            <a:off x="2357717" y="5316154"/>
            <a:ext cx="835485" cy="400110"/>
          </a:xfrm>
          <a:prstGeom prst="rect">
            <a:avLst/>
          </a:prstGeom>
          <a:noFill/>
        </p:spPr>
        <p:txBody>
          <a:bodyPr wrap="none" rtlCol="0">
            <a:spAutoFit/>
          </a:bodyPr>
          <a:lstStyle/>
          <a:p>
            <a:r>
              <a:rPr lang="en-US" sz="2000" dirty="0"/>
              <a:t>rear=2</a:t>
            </a:r>
          </a:p>
        </p:txBody>
      </p:sp>
      <p:sp>
        <p:nvSpPr>
          <p:cNvPr id="22" name="TextBox 21"/>
          <p:cNvSpPr txBox="1"/>
          <p:nvPr/>
        </p:nvSpPr>
        <p:spPr>
          <a:xfrm>
            <a:off x="9520490" y="2987026"/>
            <a:ext cx="894797" cy="400110"/>
          </a:xfrm>
          <a:prstGeom prst="rect">
            <a:avLst/>
          </a:prstGeom>
          <a:noFill/>
        </p:spPr>
        <p:txBody>
          <a:bodyPr wrap="none" rtlCol="0">
            <a:spAutoFit/>
          </a:bodyPr>
          <a:lstStyle/>
          <a:p>
            <a:r>
              <a:rPr lang="en-US" sz="2000" dirty="0"/>
              <a:t>rear =1</a:t>
            </a:r>
          </a:p>
        </p:txBody>
      </p:sp>
      <p:sp>
        <p:nvSpPr>
          <p:cNvPr id="23" name="Rectangle 22"/>
          <p:cNvSpPr/>
          <p:nvPr/>
        </p:nvSpPr>
        <p:spPr>
          <a:xfrm>
            <a:off x="2510117" y="4477954"/>
            <a:ext cx="533400" cy="381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119</a:t>
            </a:r>
          </a:p>
        </p:txBody>
      </p:sp>
      <p:cxnSp>
        <p:nvCxnSpPr>
          <p:cNvPr id="24" name="Straight Connector 23"/>
          <p:cNvCxnSpPr/>
          <p:nvPr/>
        </p:nvCxnSpPr>
        <p:spPr>
          <a:xfrm>
            <a:off x="1443317" y="1931894"/>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405717" y="2084294"/>
            <a:ext cx="533400" cy="3810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99</a:t>
            </a:r>
          </a:p>
        </p:txBody>
      </p:sp>
      <p:cxnSp>
        <p:nvCxnSpPr>
          <p:cNvPr id="26" name="Straight Connector 25"/>
          <p:cNvCxnSpPr/>
          <p:nvPr/>
        </p:nvCxnSpPr>
        <p:spPr>
          <a:xfrm>
            <a:off x="1443317" y="2312894"/>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405717" y="2082706"/>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405717" y="2463706"/>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910890" y="2150414"/>
            <a:ext cx="533400" cy="3810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99</a:t>
            </a:r>
          </a:p>
        </p:txBody>
      </p:sp>
      <p:cxnSp>
        <p:nvCxnSpPr>
          <p:cNvPr id="30" name="Straight Connector 29"/>
          <p:cNvCxnSpPr/>
          <p:nvPr/>
        </p:nvCxnSpPr>
        <p:spPr>
          <a:xfrm>
            <a:off x="8910890" y="2148826"/>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910890" y="2529826"/>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444290" y="2148826"/>
            <a:ext cx="533400" cy="381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109</a:t>
            </a:r>
          </a:p>
        </p:txBody>
      </p:sp>
      <p:sp>
        <p:nvSpPr>
          <p:cNvPr id="33" name="Rectangle 32"/>
          <p:cNvSpPr/>
          <p:nvPr/>
        </p:nvSpPr>
        <p:spPr>
          <a:xfrm>
            <a:off x="1443317" y="4479542"/>
            <a:ext cx="533400" cy="3810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99</a:t>
            </a:r>
          </a:p>
        </p:txBody>
      </p:sp>
      <p:cxnSp>
        <p:nvCxnSpPr>
          <p:cNvPr id="34" name="Straight Connector 33"/>
          <p:cNvCxnSpPr/>
          <p:nvPr/>
        </p:nvCxnSpPr>
        <p:spPr>
          <a:xfrm>
            <a:off x="1443317" y="4477954"/>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43317" y="4858954"/>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976717" y="4477954"/>
            <a:ext cx="533400" cy="381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109</a:t>
            </a:r>
          </a:p>
        </p:txBody>
      </p:sp>
      <p:cxnSp>
        <p:nvCxnSpPr>
          <p:cNvPr id="37" name="Straight Arrow Connector 36"/>
          <p:cNvCxnSpPr/>
          <p:nvPr/>
        </p:nvCxnSpPr>
        <p:spPr>
          <a:xfrm rot="5400000" flipH="1" flipV="1">
            <a:off x="4528623" y="2731200"/>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flipH="1" flipV="1">
            <a:off x="4758811" y="2731200"/>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034117" y="2998694"/>
            <a:ext cx="1747594" cy="400110"/>
          </a:xfrm>
          <a:prstGeom prst="rect">
            <a:avLst/>
          </a:prstGeom>
          <a:noFill/>
        </p:spPr>
        <p:txBody>
          <a:bodyPr wrap="none" rtlCol="0">
            <a:spAutoFit/>
          </a:bodyPr>
          <a:lstStyle/>
          <a:p>
            <a:r>
              <a:rPr lang="en-US" sz="2000" dirty="0"/>
              <a:t>front = rear = -1</a:t>
            </a:r>
          </a:p>
        </p:txBody>
      </p:sp>
      <p:cxnSp>
        <p:nvCxnSpPr>
          <p:cNvPr id="40" name="Straight Arrow Connector 39"/>
          <p:cNvCxnSpPr/>
          <p:nvPr/>
        </p:nvCxnSpPr>
        <p:spPr>
          <a:xfrm rot="5400000" flipH="1" flipV="1">
            <a:off x="2091811" y="5077688"/>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803233" y="5304486"/>
            <a:ext cx="835485" cy="400110"/>
          </a:xfrm>
          <a:prstGeom prst="rect">
            <a:avLst/>
          </a:prstGeom>
          <a:noFill/>
        </p:spPr>
        <p:txBody>
          <a:bodyPr wrap="none" rtlCol="0">
            <a:spAutoFit/>
          </a:bodyPr>
          <a:lstStyle/>
          <a:p>
            <a:r>
              <a:rPr lang="en-US" sz="2000" dirty="0"/>
              <a:t>rear=1</a:t>
            </a:r>
          </a:p>
        </p:txBody>
      </p:sp>
      <p:cxnSp>
        <p:nvCxnSpPr>
          <p:cNvPr id="42" name="Straight Arrow Connector 41"/>
          <p:cNvCxnSpPr>
            <a:cxnSpLocks/>
          </p:cNvCxnSpPr>
          <p:nvPr/>
        </p:nvCxnSpPr>
        <p:spPr>
          <a:xfrm rot="5400000" flipH="1" flipV="1">
            <a:off x="5942910" y="5063010"/>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rot="5400000" flipH="1" flipV="1">
            <a:off x="6510390" y="5063010"/>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599216" y="5297846"/>
            <a:ext cx="990600" cy="400110"/>
          </a:xfrm>
          <a:prstGeom prst="rect">
            <a:avLst/>
          </a:prstGeom>
          <a:noFill/>
        </p:spPr>
        <p:txBody>
          <a:bodyPr wrap="square" rtlCol="0">
            <a:spAutoFit/>
          </a:bodyPr>
          <a:lstStyle/>
          <a:p>
            <a:r>
              <a:rPr lang="en-US" sz="2000" dirty="0"/>
              <a:t>front =1</a:t>
            </a:r>
          </a:p>
        </p:txBody>
      </p:sp>
      <p:sp>
        <p:nvSpPr>
          <p:cNvPr id="45" name="TextBox 44"/>
          <p:cNvSpPr txBox="1"/>
          <p:nvPr/>
        </p:nvSpPr>
        <p:spPr>
          <a:xfrm>
            <a:off x="5765513" y="3999220"/>
            <a:ext cx="1389434" cy="369332"/>
          </a:xfrm>
          <a:prstGeom prst="rect">
            <a:avLst/>
          </a:prstGeom>
          <a:noFill/>
        </p:spPr>
        <p:txBody>
          <a:bodyPr wrap="square" rtlCol="0">
            <a:spAutoFit/>
          </a:bodyPr>
          <a:lstStyle/>
          <a:p>
            <a:r>
              <a:rPr lang="en-US" b="1" dirty="0"/>
              <a:t>Remove  99</a:t>
            </a:r>
          </a:p>
        </p:txBody>
      </p:sp>
      <p:sp>
        <p:nvSpPr>
          <p:cNvPr id="46" name="TextBox 45"/>
          <p:cNvSpPr txBox="1"/>
          <p:nvPr/>
        </p:nvSpPr>
        <p:spPr>
          <a:xfrm>
            <a:off x="6361216" y="5297846"/>
            <a:ext cx="990600" cy="400110"/>
          </a:xfrm>
          <a:prstGeom prst="rect">
            <a:avLst/>
          </a:prstGeom>
          <a:noFill/>
        </p:spPr>
        <p:txBody>
          <a:bodyPr wrap="square" rtlCol="0">
            <a:spAutoFit/>
          </a:bodyPr>
          <a:lstStyle/>
          <a:p>
            <a:r>
              <a:rPr lang="en-US" sz="2000" dirty="0"/>
              <a:t> rear =2</a:t>
            </a:r>
          </a:p>
        </p:txBody>
      </p:sp>
      <p:cxnSp>
        <p:nvCxnSpPr>
          <p:cNvPr id="47" name="Straight Arrow Connector 46"/>
          <p:cNvCxnSpPr>
            <a:cxnSpLocks/>
          </p:cNvCxnSpPr>
          <p:nvPr/>
        </p:nvCxnSpPr>
        <p:spPr>
          <a:xfrm rot="5400000" flipH="1" flipV="1">
            <a:off x="9535961" y="5005118"/>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rot="5400000" flipH="1" flipV="1">
            <a:off x="10601173" y="5005118"/>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92267" y="5239954"/>
            <a:ext cx="990600" cy="400110"/>
          </a:xfrm>
          <a:prstGeom prst="rect">
            <a:avLst/>
          </a:prstGeom>
          <a:noFill/>
        </p:spPr>
        <p:txBody>
          <a:bodyPr wrap="square" rtlCol="0">
            <a:spAutoFit/>
          </a:bodyPr>
          <a:lstStyle/>
          <a:p>
            <a:r>
              <a:rPr lang="en-US" sz="2000" dirty="0"/>
              <a:t>front =1</a:t>
            </a:r>
          </a:p>
        </p:txBody>
      </p:sp>
      <p:sp>
        <p:nvSpPr>
          <p:cNvPr id="50" name="TextBox 49"/>
          <p:cNvSpPr txBox="1"/>
          <p:nvPr/>
        </p:nvSpPr>
        <p:spPr>
          <a:xfrm>
            <a:off x="9497067" y="3953519"/>
            <a:ext cx="1559668" cy="369332"/>
          </a:xfrm>
          <a:prstGeom prst="rect">
            <a:avLst/>
          </a:prstGeom>
          <a:noFill/>
        </p:spPr>
        <p:txBody>
          <a:bodyPr wrap="square" rtlCol="0">
            <a:spAutoFit/>
          </a:bodyPr>
          <a:lstStyle/>
          <a:p>
            <a:r>
              <a:rPr lang="en-US" b="1" dirty="0"/>
              <a:t>Insert 129</a:t>
            </a:r>
          </a:p>
        </p:txBody>
      </p:sp>
      <p:sp>
        <p:nvSpPr>
          <p:cNvPr id="51" name="TextBox 50"/>
          <p:cNvSpPr txBox="1"/>
          <p:nvPr/>
        </p:nvSpPr>
        <p:spPr>
          <a:xfrm>
            <a:off x="10335267" y="5239954"/>
            <a:ext cx="990600" cy="400110"/>
          </a:xfrm>
          <a:prstGeom prst="rect">
            <a:avLst/>
          </a:prstGeom>
          <a:noFill/>
        </p:spPr>
        <p:txBody>
          <a:bodyPr wrap="square" rtlCol="0">
            <a:spAutoFit/>
          </a:bodyPr>
          <a:lstStyle/>
          <a:p>
            <a:r>
              <a:rPr lang="en-US" sz="2000" dirty="0"/>
              <a:t> rear =3</a:t>
            </a:r>
          </a:p>
        </p:txBody>
      </p:sp>
      <p:sp>
        <p:nvSpPr>
          <p:cNvPr id="52" name="Rectangle 51"/>
          <p:cNvSpPr/>
          <p:nvPr/>
        </p:nvSpPr>
        <p:spPr>
          <a:xfrm>
            <a:off x="6437416" y="4459646"/>
            <a:ext cx="533400" cy="381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119</a:t>
            </a:r>
          </a:p>
        </p:txBody>
      </p:sp>
      <p:sp>
        <p:nvSpPr>
          <p:cNvPr id="53" name="Rectangle 52"/>
          <p:cNvSpPr/>
          <p:nvPr/>
        </p:nvSpPr>
        <p:spPr>
          <a:xfrm>
            <a:off x="5370616" y="4461234"/>
            <a:ext cx="533400" cy="3810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99</a:t>
            </a:r>
          </a:p>
        </p:txBody>
      </p:sp>
      <p:cxnSp>
        <p:nvCxnSpPr>
          <p:cNvPr id="54" name="Straight Connector 53"/>
          <p:cNvCxnSpPr/>
          <p:nvPr/>
        </p:nvCxnSpPr>
        <p:spPr>
          <a:xfrm>
            <a:off x="5370616" y="4459646"/>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370616" y="4840646"/>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5904016" y="4459646"/>
            <a:ext cx="533400" cy="381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109</a:t>
            </a:r>
          </a:p>
        </p:txBody>
      </p:sp>
      <p:cxnSp>
        <p:nvCxnSpPr>
          <p:cNvPr id="57" name="Straight Arrow Connector 56"/>
          <p:cNvCxnSpPr>
            <a:cxnSpLocks/>
          </p:cNvCxnSpPr>
          <p:nvPr/>
        </p:nvCxnSpPr>
        <p:spPr>
          <a:xfrm rot="5400000" flipH="1" flipV="1">
            <a:off x="5409510" y="5063010"/>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065816" y="5309514"/>
            <a:ext cx="990600" cy="400110"/>
          </a:xfrm>
          <a:prstGeom prst="rect">
            <a:avLst/>
          </a:prstGeom>
          <a:noFill/>
        </p:spPr>
        <p:txBody>
          <a:bodyPr wrap="square" rtlCol="0">
            <a:spAutoFit/>
          </a:bodyPr>
          <a:lstStyle/>
          <a:p>
            <a:r>
              <a:rPr lang="en-US" sz="2000" dirty="0"/>
              <a:t>front =0</a:t>
            </a:r>
          </a:p>
        </p:txBody>
      </p:sp>
      <p:sp>
        <p:nvSpPr>
          <p:cNvPr id="59" name="Rectangle 58"/>
          <p:cNvSpPr/>
          <p:nvPr/>
        </p:nvSpPr>
        <p:spPr>
          <a:xfrm>
            <a:off x="10030467" y="4401754"/>
            <a:ext cx="533400" cy="381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119</a:t>
            </a:r>
          </a:p>
        </p:txBody>
      </p:sp>
      <p:cxnSp>
        <p:nvCxnSpPr>
          <p:cNvPr id="60" name="Straight Connector 59"/>
          <p:cNvCxnSpPr/>
          <p:nvPr/>
        </p:nvCxnSpPr>
        <p:spPr>
          <a:xfrm>
            <a:off x="8963667" y="4401754"/>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963667" y="4782754"/>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9497067" y="4401754"/>
            <a:ext cx="533400" cy="381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109</a:t>
            </a:r>
          </a:p>
        </p:txBody>
      </p:sp>
      <p:sp>
        <p:nvSpPr>
          <p:cNvPr id="63" name="Rectangle 62"/>
          <p:cNvSpPr/>
          <p:nvPr/>
        </p:nvSpPr>
        <p:spPr>
          <a:xfrm>
            <a:off x="10563867" y="4401754"/>
            <a:ext cx="5334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129</a:t>
            </a:r>
          </a:p>
        </p:txBody>
      </p:sp>
      <p:cxnSp>
        <p:nvCxnSpPr>
          <p:cNvPr id="64" name="Straight Arrow Connector 63"/>
          <p:cNvCxnSpPr>
            <a:cxnSpLocks/>
          </p:cNvCxnSpPr>
          <p:nvPr/>
        </p:nvCxnSpPr>
        <p:spPr>
          <a:xfrm rot="5400000" flipH="1" flipV="1">
            <a:off x="10143973" y="5005118"/>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9954267" y="5239954"/>
            <a:ext cx="990600" cy="400110"/>
          </a:xfrm>
          <a:prstGeom prst="rect">
            <a:avLst/>
          </a:prstGeom>
          <a:noFill/>
        </p:spPr>
        <p:txBody>
          <a:bodyPr wrap="square" rtlCol="0">
            <a:spAutoFit/>
          </a:bodyPr>
          <a:lstStyle/>
          <a:p>
            <a:r>
              <a:rPr lang="en-US" sz="2000" dirty="0"/>
              <a:t> rear =2</a:t>
            </a:r>
          </a:p>
        </p:txBody>
      </p:sp>
      <p:sp>
        <p:nvSpPr>
          <p:cNvPr id="4" name="TextBox 3">
            <a:extLst>
              <a:ext uri="{FF2B5EF4-FFF2-40B4-BE49-F238E27FC236}">
                <a16:creationId xmlns:a16="http://schemas.microsoft.com/office/drawing/2014/main" id="{AA36B70F-44E8-B1CA-57FF-1329AECE8A34}"/>
              </a:ext>
            </a:extLst>
          </p:cNvPr>
          <p:cNvSpPr txBox="1"/>
          <p:nvPr/>
        </p:nvSpPr>
        <p:spPr>
          <a:xfrm>
            <a:off x="245153" y="885010"/>
            <a:ext cx="1308371" cy="461665"/>
          </a:xfrm>
          <a:prstGeom prst="rect">
            <a:avLst/>
          </a:prstGeom>
          <a:noFill/>
        </p:spPr>
        <p:txBody>
          <a:bodyPr wrap="none" rtlCol="0">
            <a:spAutoFit/>
          </a:bodyPr>
          <a:lstStyle/>
          <a:p>
            <a:r>
              <a:rPr lang="en-IN" sz="2400" b="1" dirty="0"/>
              <a:t>Example:</a:t>
            </a:r>
            <a:endParaRPr lang="en-IN" sz="2400" dirty="0"/>
          </a:p>
        </p:txBody>
      </p:sp>
    </p:spTree>
    <p:extLst>
      <p:ext uri="{BB962C8B-B14F-4D97-AF65-F5344CB8AC3E}">
        <p14:creationId xmlns:p14="http://schemas.microsoft.com/office/powerpoint/2010/main" val="263215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37"/>
                                        </p:tgtEl>
                                      </p:cBhvr>
                                    </p:animEffect>
                                    <p:set>
                                      <p:cBhvr>
                                        <p:cTn id="43" dur="1" fill="hold">
                                          <p:stCondLst>
                                            <p:cond delay="499"/>
                                          </p:stCondLst>
                                        </p:cTn>
                                        <p:tgtEl>
                                          <p:spTgt spid="37"/>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8"/>
                                        </p:tgtEl>
                                      </p:cBhvr>
                                    </p:animEffect>
                                    <p:set>
                                      <p:cBhvr>
                                        <p:cTn id="46" dur="1" fill="hold">
                                          <p:stCondLst>
                                            <p:cond delay="499"/>
                                          </p:stCondLst>
                                        </p:cTn>
                                        <p:tgtEl>
                                          <p:spTgt spid="38"/>
                                        </p:tgtEl>
                                        <p:attrNameLst>
                                          <p:attrName>style.visibility</p:attrName>
                                        </p:attrNameLst>
                                      </p:cBhvr>
                                      <p:to>
                                        <p:strVal val="hidden"/>
                                      </p:to>
                                    </p:set>
                                  </p:childTnLst>
                                </p:cTn>
                              </p:par>
                              <p:par>
                                <p:cTn id="47" presetID="10" presetClass="exit" presetSubtype="0" fill="hold" grpId="2" nodeType="withEffect">
                                  <p:stCondLst>
                                    <p:cond delay="0"/>
                                  </p:stCondLst>
                                  <p:childTnLst>
                                    <p:animEffect transition="out" filter="fade">
                                      <p:cBhvr>
                                        <p:cTn id="48" dur="500"/>
                                        <p:tgtEl>
                                          <p:spTgt spid="39"/>
                                        </p:tgtEl>
                                      </p:cBhvr>
                                    </p:animEffect>
                                    <p:set>
                                      <p:cBhvr>
                                        <p:cTn id="49" dur="1" fill="hold">
                                          <p:stCondLst>
                                            <p:cond delay="499"/>
                                          </p:stCondLst>
                                        </p:cTn>
                                        <p:tgtEl>
                                          <p:spTgt spid="39"/>
                                        </p:tgtEl>
                                        <p:attrNameLst>
                                          <p:attrName>style.visibility</p:attrName>
                                        </p:attrNameLst>
                                      </p:cBhvr>
                                      <p:to>
                                        <p:strVal val="hidden"/>
                                      </p:to>
                                    </p:set>
                                  </p:childTnLst>
                                </p:cTn>
                              </p:par>
                              <p:par>
                                <p:cTn id="50" presetID="1" presetClass="entr" presetSubtype="0" fill="hold" nodeType="withEffect">
                                  <p:stCondLst>
                                    <p:cond delay="0"/>
                                  </p:stCondLst>
                                  <p:childTnLst>
                                    <p:set>
                                      <p:cBhvr>
                                        <p:cTn id="51" dur="1" fill="hold">
                                          <p:stCondLst>
                                            <p:cond delay="0"/>
                                          </p:stCondLst>
                                        </p:cTn>
                                        <p:tgtEl>
                                          <p:spTgt spid="9"/>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 calcmode="lin" valueType="num">
                                      <p:cBhvr additive="base">
                                        <p:cTn id="60" dur="1000" fill="hold"/>
                                        <p:tgtEl>
                                          <p:spTgt spid="25"/>
                                        </p:tgtEl>
                                        <p:attrNameLst>
                                          <p:attrName>ppt_x</p:attrName>
                                        </p:attrNameLst>
                                      </p:cBhvr>
                                      <p:tavLst>
                                        <p:tav tm="0">
                                          <p:val>
                                            <p:strVal val="1+#ppt_w/2"/>
                                          </p:val>
                                        </p:tav>
                                        <p:tav tm="100000">
                                          <p:val>
                                            <p:strVal val="#ppt_x"/>
                                          </p:val>
                                        </p:tav>
                                      </p:tavLst>
                                    </p:anim>
                                    <p:anim calcmode="lin" valueType="num">
                                      <p:cBhvr additive="base">
                                        <p:cTn id="61" dur="10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0"/>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31"/>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3"/>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14"/>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2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 presetClass="entr" presetSubtype="2" fill="hold" grpId="0" nodeType="clickEffect">
                                  <p:stCondLst>
                                    <p:cond delay="0"/>
                                  </p:stCondLst>
                                  <p:childTnLst>
                                    <p:set>
                                      <p:cBhvr>
                                        <p:cTn id="87" dur="1" fill="hold">
                                          <p:stCondLst>
                                            <p:cond delay="0"/>
                                          </p:stCondLst>
                                        </p:cTn>
                                        <p:tgtEl>
                                          <p:spTgt spid="32"/>
                                        </p:tgtEl>
                                        <p:attrNameLst>
                                          <p:attrName>style.visibility</p:attrName>
                                        </p:attrNameLst>
                                      </p:cBhvr>
                                      <p:to>
                                        <p:strVal val="visible"/>
                                      </p:to>
                                    </p:set>
                                    <p:anim calcmode="lin" valueType="num">
                                      <p:cBhvr additive="base">
                                        <p:cTn id="88" dur="1000" fill="hold"/>
                                        <p:tgtEl>
                                          <p:spTgt spid="32"/>
                                        </p:tgtEl>
                                        <p:attrNameLst>
                                          <p:attrName>ppt_x</p:attrName>
                                        </p:attrNameLst>
                                      </p:cBhvr>
                                      <p:tavLst>
                                        <p:tav tm="0">
                                          <p:val>
                                            <p:strVal val="1+#ppt_w/2"/>
                                          </p:val>
                                        </p:tav>
                                        <p:tav tm="100000">
                                          <p:val>
                                            <p:strVal val="#ppt_x"/>
                                          </p:val>
                                        </p:tav>
                                      </p:tavLst>
                                    </p:anim>
                                    <p:anim calcmode="lin" valueType="num">
                                      <p:cBhvr additive="base">
                                        <p:cTn id="89" dur="10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34"/>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3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17"/>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19"/>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40"/>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41"/>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nodeType="clickEffect">
                                  <p:stCondLst>
                                    <p:cond delay="0"/>
                                  </p:stCondLst>
                                  <p:childTnLst>
                                    <p:animEffect transition="out" filter="fade">
                                      <p:cBhvr>
                                        <p:cTn id="115" dur="500"/>
                                        <p:tgtEl>
                                          <p:spTgt spid="40"/>
                                        </p:tgtEl>
                                      </p:cBhvr>
                                    </p:animEffect>
                                    <p:set>
                                      <p:cBhvr>
                                        <p:cTn id="116" dur="1" fill="hold">
                                          <p:stCondLst>
                                            <p:cond delay="499"/>
                                          </p:stCondLst>
                                        </p:cTn>
                                        <p:tgtEl>
                                          <p:spTgt spid="40"/>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41"/>
                                        </p:tgtEl>
                                      </p:cBhvr>
                                    </p:animEffect>
                                    <p:set>
                                      <p:cBhvr>
                                        <p:cTn id="119" dur="1" fill="hold">
                                          <p:stCondLst>
                                            <p:cond delay="499"/>
                                          </p:stCondLst>
                                        </p:cTn>
                                        <p:tgtEl>
                                          <p:spTgt spid="41"/>
                                        </p:tgtEl>
                                        <p:attrNameLst>
                                          <p:attrName>style.visibility</p:attrName>
                                        </p:attrNameLst>
                                      </p:cBhvr>
                                      <p:to>
                                        <p:strVal val="hidden"/>
                                      </p:to>
                                    </p:set>
                                  </p:childTnLst>
                                </p:cTn>
                              </p:par>
                              <p:par>
                                <p:cTn id="120" presetID="1" presetClass="entr" presetSubtype="0" fill="hold" nodeType="withEffect">
                                  <p:stCondLst>
                                    <p:cond delay="0"/>
                                  </p:stCondLst>
                                  <p:childTnLst>
                                    <p:set>
                                      <p:cBhvr>
                                        <p:cTn id="121" dur="1" fill="hold">
                                          <p:stCondLst>
                                            <p:cond delay="0"/>
                                          </p:stCondLst>
                                        </p:cTn>
                                        <p:tgtEl>
                                          <p:spTgt spid="18"/>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21"/>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 presetClass="entr" presetSubtype="2" fill="hold" grpId="0" nodeType="clickEffect">
                                  <p:stCondLst>
                                    <p:cond delay="0"/>
                                  </p:stCondLst>
                                  <p:childTnLst>
                                    <p:set>
                                      <p:cBhvr>
                                        <p:cTn id="127" dur="1" fill="hold">
                                          <p:stCondLst>
                                            <p:cond delay="0"/>
                                          </p:stCondLst>
                                        </p:cTn>
                                        <p:tgtEl>
                                          <p:spTgt spid="23"/>
                                        </p:tgtEl>
                                        <p:attrNameLst>
                                          <p:attrName>style.visibility</p:attrName>
                                        </p:attrNameLst>
                                      </p:cBhvr>
                                      <p:to>
                                        <p:strVal val="visible"/>
                                      </p:to>
                                    </p:set>
                                    <p:anim calcmode="lin" valueType="num">
                                      <p:cBhvr additive="base">
                                        <p:cTn id="128" dur="1000" fill="hold"/>
                                        <p:tgtEl>
                                          <p:spTgt spid="23"/>
                                        </p:tgtEl>
                                        <p:attrNameLst>
                                          <p:attrName>ppt_x</p:attrName>
                                        </p:attrNameLst>
                                      </p:cBhvr>
                                      <p:tavLst>
                                        <p:tav tm="0">
                                          <p:val>
                                            <p:strVal val="1+#ppt_w/2"/>
                                          </p:val>
                                        </p:tav>
                                        <p:tav tm="100000">
                                          <p:val>
                                            <p:strVal val="#ppt_x"/>
                                          </p:val>
                                        </p:tav>
                                      </p:tavLst>
                                    </p:anim>
                                    <p:anim calcmode="lin" valueType="num">
                                      <p:cBhvr additive="base">
                                        <p:cTn id="129" dur="1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5"/>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54"/>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55"/>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53"/>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56"/>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52"/>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57"/>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43"/>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46"/>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58"/>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 presetClass="exit" presetSubtype="8" fill="hold" grpId="1" nodeType="clickEffect">
                                  <p:stCondLst>
                                    <p:cond delay="0"/>
                                  </p:stCondLst>
                                  <p:childTnLst>
                                    <p:anim calcmode="lin" valueType="num">
                                      <p:cBhvr additive="base">
                                        <p:cTn id="157" dur="1000"/>
                                        <p:tgtEl>
                                          <p:spTgt spid="53"/>
                                        </p:tgtEl>
                                        <p:attrNameLst>
                                          <p:attrName>ppt_x</p:attrName>
                                        </p:attrNameLst>
                                      </p:cBhvr>
                                      <p:tavLst>
                                        <p:tav tm="0">
                                          <p:val>
                                            <p:strVal val="ppt_x"/>
                                          </p:val>
                                        </p:tav>
                                        <p:tav tm="100000">
                                          <p:val>
                                            <p:strVal val="0-ppt_w/2"/>
                                          </p:val>
                                        </p:tav>
                                      </p:tavLst>
                                    </p:anim>
                                    <p:anim calcmode="lin" valueType="num">
                                      <p:cBhvr additive="base">
                                        <p:cTn id="158" dur="1000"/>
                                        <p:tgtEl>
                                          <p:spTgt spid="53"/>
                                        </p:tgtEl>
                                        <p:attrNameLst>
                                          <p:attrName>ppt_y</p:attrName>
                                        </p:attrNameLst>
                                      </p:cBhvr>
                                      <p:tavLst>
                                        <p:tav tm="0">
                                          <p:val>
                                            <p:strVal val="ppt_y"/>
                                          </p:val>
                                        </p:tav>
                                        <p:tav tm="100000">
                                          <p:val>
                                            <p:strVal val="ppt_y"/>
                                          </p:val>
                                        </p:tav>
                                      </p:tavLst>
                                    </p:anim>
                                    <p:set>
                                      <p:cBhvr>
                                        <p:cTn id="159" dur="1" fill="hold">
                                          <p:stCondLst>
                                            <p:cond delay="999"/>
                                          </p:stCondLst>
                                        </p:cTn>
                                        <p:tgtEl>
                                          <p:spTgt spid="53"/>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xit" presetSubtype="0" fill="hold" nodeType="clickEffect">
                                  <p:stCondLst>
                                    <p:cond delay="0"/>
                                  </p:stCondLst>
                                  <p:childTnLst>
                                    <p:animEffect transition="out" filter="fade">
                                      <p:cBhvr>
                                        <p:cTn id="163" dur="500"/>
                                        <p:tgtEl>
                                          <p:spTgt spid="57"/>
                                        </p:tgtEl>
                                      </p:cBhvr>
                                    </p:animEffect>
                                    <p:set>
                                      <p:cBhvr>
                                        <p:cTn id="164" dur="1" fill="hold">
                                          <p:stCondLst>
                                            <p:cond delay="499"/>
                                          </p:stCondLst>
                                        </p:cTn>
                                        <p:tgtEl>
                                          <p:spTgt spid="57"/>
                                        </p:tgtEl>
                                        <p:attrNameLst>
                                          <p:attrName>style.visibility</p:attrName>
                                        </p:attrNameLst>
                                      </p:cBhvr>
                                      <p:to>
                                        <p:strVal val="hidden"/>
                                      </p:to>
                                    </p:set>
                                  </p:childTnLst>
                                </p:cTn>
                              </p:par>
                              <p:par>
                                <p:cTn id="165" presetID="10" presetClass="exit" presetSubtype="0" fill="hold" grpId="1" nodeType="withEffect">
                                  <p:stCondLst>
                                    <p:cond delay="0"/>
                                  </p:stCondLst>
                                  <p:childTnLst>
                                    <p:animEffect transition="out" filter="fade">
                                      <p:cBhvr>
                                        <p:cTn id="166" dur="500"/>
                                        <p:tgtEl>
                                          <p:spTgt spid="58"/>
                                        </p:tgtEl>
                                      </p:cBhvr>
                                    </p:animEffect>
                                    <p:set>
                                      <p:cBhvr>
                                        <p:cTn id="167" dur="1" fill="hold">
                                          <p:stCondLst>
                                            <p:cond delay="499"/>
                                          </p:stCondLst>
                                        </p:cTn>
                                        <p:tgtEl>
                                          <p:spTgt spid="58"/>
                                        </p:tgtEl>
                                        <p:attrNameLst>
                                          <p:attrName>style.visibility</p:attrName>
                                        </p:attrNameLst>
                                      </p:cBhvr>
                                      <p:to>
                                        <p:strVal val="hidden"/>
                                      </p:to>
                                    </p:set>
                                  </p:childTnLst>
                                </p:cTn>
                              </p:par>
                              <p:par>
                                <p:cTn id="168" presetID="1" presetClass="entr" presetSubtype="0" fill="hold" nodeType="withEffect">
                                  <p:stCondLst>
                                    <p:cond delay="0"/>
                                  </p:stCondLst>
                                  <p:childTnLst>
                                    <p:set>
                                      <p:cBhvr>
                                        <p:cTn id="169" dur="1" fill="hold">
                                          <p:stCondLst>
                                            <p:cond delay="0"/>
                                          </p:stCondLst>
                                        </p:cTn>
                                        <p:tgtEl>
                                          <p:spTgt spid="4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44"/>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0"/>
                                          </p:stCondLst>
                                        </p:cTn>
                                        <p:tgtEl>
                                          <p:spTgt spid="50"/>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nodeType="clickEffect">
                                  <p:stCondLst>
                                    <p:cond delay="0"/>
                                  </p:stCondLst>
                                  <p:childTnLst>
                                    <p:set>
                                      <p:cBhvr>
                                        <p:cTn id="179" dur="1" fill="hold">
                                          <p:stCondLst>
                                            <p:cond delay="0"/>
                                          </p:stCondLst>
                                        </p:cTn>
                                        <p:tgtEl>
                                          <p:spTgt spid="60"/>
                                        </p:tgtEl>
                                        <p:attrNameLst>
                                          <p:attrName>style.visibility</p:attrName>
                                        </p:attrNameLst>
                                      </p:cBhvr>
                                      <p:to>
                                        <p:strVal val="visible"/>
                                      </p:to>
                                    </p:set>
                                  </p:childTnLst>
                                </p:cTn>
                              </p:par>
                              <p:par>
                                <p:cTn id="180" presetID="1" presetClass="entr" presetSubtype="0" fill="hold" nodeType="withEffect">
                                  <p:stCondLst>
                                    <p:cond delay="0"/>
                                  </p:stCondLst>
                                  <p:childTnLst>
                                    <p:set>
                                      <p:cBhvr>
                                        <p:cTn id="181" dur="1" fill="hold">
                                          <p:stCondLst>
                                            <p:cond delay="0"/>
                                          </p:stCondLst>
                                        </p:cTn>
                                        <p:tgtEl>
                                          <p:spTgt spid="61"/>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62"/>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59"/>
                                        </p:tgtEl>
                                        <p:attrNameLst>
                                          <p:attrName>style.visibility</p:attrName>
                                        </p:attrNameLst>
                                      </p:cBhvr>
                                      <p:to>
                                        <p:strVal val="visible"/>
                                      </p:to>
                                    </p:set>
                                  </p:childTnLst>
                                </p:cTn>
                              </p:par>
                              <p:par>
                                <p:cTn id="186" presetID="1" presetClass="entr" presetSubtype="0" fill="hold" nodeType="withEffect">
                                  <p:stCondLst>
                                    <p:cond delay="0"/>
                                  </p:stCondLst>
                                  <p:childTnLst>
                                    <p:set>
                                      <p:cBhvr>
                                        <p:cTn id="187" dur="1" fill="hold">
                                          <p:stCondLst>
                                            <p:cond delay="0"/>
                                          </p:stCondLst>
                                        </p:cTn>
                                        <p:tgtEl>
                                          <p:spTgt spid="47"/>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49"/>
                                        </p:tgtEl>
                                        <p:attrNameLst>
                                          <p:attrName>style.visibility</p:attrName>
                                        </p:attrNameLst>
                                      </p:cBhvr>
                                      <p:to>
                                        <p:strVal val="visible"/>
                                      </p:to>
                                    </p:set>
                                  </p:childTnLst>
                                </p:cTn>
                              </p:par>
                              <p:par>
                                <p:cTn id="190" presetID="1" presetClass="entr" presetSubtype="0" fill="hold" nodeType="withEffect">
                                  <p:stCondLst>
                                    <p:cond delay="0"/>
                                  </p:stCondLst>
                                  <p:childTnLst>
                                    <p:set>
                                      <p:cBhvr>
                                        <p:cTn id="191" dur="1" fill="hold">
                                          <p:stCondLst>
                                            <p:cond delay="0"/>
                                          </p:stCondLst>
                                        </p:cTn>
                                        <p:tgtEl>
                                          <p:spTgt spid="64"/>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65"/>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0" presetClass="exit" presetSubtype="0" fill="hold" nodeType="clickEffect">
                                  <p:stCondLst>
                                    <p:cond delay="0"/>
                                  </p:stCondLst>
                                  <p:childTnLst>
                                    <p:animEffect transition="out" filter="fade">
                                      <p:cBhvr>
                                        <p:cTn id="197" dur="500"/>
                                        <p:tgtEl>
                                          <p:spTgt spid="64"/>
                                        </p:tgtEl>
                                      </p:cBhvr>
                                    </p:animEffect>
                                    <p:set>
                                      <p:cBhvr>
                                        <p:cTn id="198" dur="1" fill="hold">
                                          <p:stCondLst>
                                            <p:cond delay="499"/>
                                          </p:stCondLst>
                                        </p:cTn>
                                        <p:tgtEl>
                                          <p:spTgt spid="64"/>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500"/>
                                        <p:tgtEl>
                                          <p:spTgt spid="65"/>
                                        </p:tgtEl>
                                      </p:cBhvr>
                                    </p:animEffect>
                                    <p:set>
                                      <p:cBhvr>
                                        <p:cTn id="201" dur="1" fill="hold">
                                          <p:stCondLst>
                                            <p:cond delay="499"/>
                                          </p:stCondLst>
                                        </p:cTn>
                                        <p:tgtEl>
                                          <p:spTgt spid="65"/>
                                        </p:tgtEl>
                                        <p:attrNameLst>
                                          <p:attrName>style.visibility</p:attrName>
                                        </p:attrNameLst>
                                      </p:cBhvr>
                                      <p:to>
                                        <p:strVal val="hidden"/>
                                      </p:to>
                                    </p:set>
                                  </p:childTnLst>
                                </p:cTn>
                              </p:par>
                              <p:par>
                                <p:cTn id="202" presetID="1" presetClass="entr" presetSubtype="0" fill="hold" nodeType="withEffect">
                                  <p:stCondLst>
                                    <p:cond delay="0"/>
                                  </p:stCondLst>
                                  <p:childTnLst>
                                    <p:set>
                                      <p:cBhvr>
                                        <p:cTn id="203" dur="1" fill="hold">
                                          <p:stCondLst>
                                            <p:cond delay="0"/>
                                          </p:stCondLst>
                                        </p:cTn>
                                        <p:tgtEl>
                                          <p:spTgt spid="48"/>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51"/>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2" presetClass="entr" presetSubtype="2" fill="hold" grpId="0" nodeType="clickEffect">
                                  <p:stCondLst>
                                    <p:cond delay="0"/>
                                  </p:stCondLst>
                                  <p:childTnLst>
                                    <p:set>
                                      <p:cBhvr>
                                        <p:cTn id="209" dur="1" fill="hold">
                                          <p:stCondLst>
                                            <p:cond delay="0"/>
                                          </p:stCondLst>
                                        </p:cTn>
                                        <p:tgtEl>
                                          <p:spTgt spid="63"/>
                                        </p:tgtEl>
                                        <p:attrNameLst>
                                          <p:attrName>style.visibility</p:attrName>
                                        </p:attrNameLst>
                                      </p:cBhvr>
                                      <p:to>
                                        <p:strVal val="visible"/>
                                      </p:to>
                                    </p:set>
                                    <p:anim calcmode="lin" valueType="num">
                                      <p:cBhvr additive="base">
                                        <p:cTn id="210" dur="1000" fill="hold"/>
                                        <p:tgtEl>
                                          <p:spTgt spid="63"/>
                                        </p:tgtEl>
                                        <p:attrNameLst>
                                          <p:attrName>ppt_x</p:attrName>
                                        </p:attrNameLst>
                                      </p:cBhvr>
                                      <p:tavLst>
                                        <p:tav tm="0">
                                          <p:val>
                                            <p:strVal val="1+#ppt_w/2"/>
                                          </p:val>
                                        </p:tav>
                                        <p:tav tm="100000">
                                          <p:val>
                                            <p:strVal val="#ppt_x"/>
                                          </p:val>
                                        </p:tav>
                                      </p:tavLst>
                                    </p:anim>
                                    <p:anim calcmode="lin" valueType="num">
                                      <p:cBhvr additive="base">
                                        <p:cTn id="211" dur="100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P spid="15" grpId="0"/>
      <p:bldP spid="16" grpId="0"/>
      <p:bldP spid="19" grpId="0"/>
      <p:bldP spid="20" grpId="0"/>
      <p:bldP spid="21" grpId="0"/>
      <p:bldP spid="22" grpId="0"/>
      <p:bldP spid="23" grpId="0" animBg="1"/>
      <p:bldP spid="25" grpId="0" animBg="1"/>
      <p:bldP spid="29" grpId="0" animBg="1"/>
      <p:bldP spid="32" grpId="0" animBg="1"/>
      <p:bldP spid="33" grpId="0" animBg="1"/>
      <p:bldP spid="36" grpId="0" animBg="1"/>
      <p:bldP spid="39" grpId="0"/>
      <p:bldP spid="39" grpId="1"/>
      <p:bldP spid="39" grpId="2"/>
      <p:bldP spid="41" grpId="0"/>
      <p:bldP spid="41" grpId="1"/>
      <p:bldP spid="44" grpId="0"/>
      <p:bldP spid="45" grpId="0"/>
      <p:bldP spid="46" grpId="0"/>
      <p:bldP spid="49" grpId="0"/>
      <p:bldP spid="50" grpId="0"/>
      <p:bldP spid="51" grpId="0"/>
      <p:bldP spid="52" grpId="0" animBg="1"/>
      <p:bldP spid="53" grpId="0" animBg="1"/>
      <p:bldP spid="53" grpId="1" animBg="1"/>
      <p:bldP spid="56" grpId="0" animBg="1"/>
      <p:bldP spid="58" grpId="0"/>
      <p:bldP spid="58" grpId="1"/>
      <p:bldP spid="59" grpId="0" animBg="1"/>
      <p:bldP spid="62" grpId="0" animBg="1"/>
      <p:bldP spid="63" grpId="0" animBg="1"/>
      <p:bldP spid="65" grpId="0"/>
      <p:bldP spid="65"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Circular Queue Operations: Enqueue &amp; Dequeue</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endParaRPr lang="en-US" b="1" dirty="0">
              <a:solidFill>
                <a:schemeClr val="accent6"/>
              </a:solidFill>
            </a:endParaRPr>
          </a:p>
          <a:p>
            <a:endParaRPr lang="en-US" dirty="0"/>
          </a:p>
          <a:p>
            <a:pPr marL="0" indent="0">
              <a:buNone/>
            </a:pPr>
            <a:endParaRPr lang="en-US" dirty="0"/>
          </a:p>
        </p:txBody>
      </p:sp>
      <p:cxnSp>
        <p:nvCxnSpPr>
          <p:cNvPr id="66" name="Straight Arrow Connector 65"/>
          <p:cNvCxnSpPr/>
          <p:nvPr/>
        </p:nvCxnSpPr>
        <p:spPr>
          <a:xfrm rot="5400000" flipH="1" flipV="1">
            <a:off x="2379582" y="2557044"/>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2987594" y="2557044"/>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59688" y="2748338"/>
            <a:ext cx="990600" cy="400110"/>
          </a:xfrm>
          <a:prstGeom prst="rect">
            <a:avLst/>
          </a:prstGeom>
          <a:noFill/>
        </p:spPr>
        <p:txBody>
          <a:bodyPr wrap="square" rtlCol="0">
            <a:spAutoFit/>
          </a:bodyPr>
          <a:lstStyle/>
          <a:p>
            <a:r>
              <a:rPr lang="en-US" sz="2000" dirty="0"/>
              <a:t>front =2</a:t>
            </a:r>
          </a:p>
        </p:txBody>
      </p:sp>
      <p:sp>
        <p:nvSpPr>
          <p:cNvPr id="69" name="TextBox 68"/>
          <p:cNvSpPr txBox="1"/>
          <p:nvPr/>
        </p:nvSpPr>
        <p:spPr>
          <a:xfrm>
            <a:off x="1883488" y="1452938"/>
            <a:ext cx="1559668" cy="369332"/>
          </a:xfrm>
          <a:prstGeom prst="rect">
            <a:avLst/>
          </a:prstGeom>
          <a:noFill/>
        </p:spPr>
        <p:txBody>
          <a:bodyPr wrap="square" rtlCol="0">
            <a:spAutoFit/>
          </a:bodyPr>
          <a:lstStyle/>
          <a:p>
            <a:r>
              <a:rPr lang="en-US" b="1" dirty="0"/>
              <a:t>Remove 109</a:t>
            </a:r>
          </a:p>
        </p:txBody>
      </p:sp>
      <p:sp>
        <p:nvSpPr>
          <p:cNvPr id="70" name="TextBox 69"/>
          <p:cNvSpPr txBox="1"/>
          <p:nvPr/>
        </p:nvSpPr>
        <p:spPr>
          <a:xfrm>
            <a:off x="2788923" y="2748338"/>
            <a:ext cx="990600" cy="400110"/>
          </a:xfrm>
          <a:prstGeom prst="rect">
            <a:avLst/>
          </a:prstGeom>
          <a:noFill/>
        </p:spPr>
        <p:txBody>
          <a:bodyPr wrap="square" rtlCol="0">
            <a:spAutoFit/>
          </a:bodyPr>
          <a:lstStyle/>
          <a:p>
            <a:r>
              <a:rPr lang="en-US" sz="2000" dirty="0"/>
              <a:t> rear =3</a:t>
            </a:r>
          </a:p>
        </p:txBody>
      </p:sp>
      <p:cxnSp>
        <p:nvCxnSpPr>
          <p:cNvPr id="71" name="Straight Arrow Connector 70"/>
          <p:cNvCxnSpPr/>
          <p:nvPr/>
        </p:nvCxnSpPr>
        <p:spPr>
          <a:xfrm rot="5400000" flipH="1" flipV="1">
            <a:off x="6264195" y="2545376"/>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flipH="1" flipV="1">
            <a:off x="5197395" y="2545376"/>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769689" y="2736670"/>
            <a:ext cx="990600" cy="400110"/>
          </a:xfrm>
          <a:prstGeom prst="rect">
            <a:avLst/>
          </a:prstGeom>
          <a:noFill/>
        </p:spPr>
        <p:txBody>
          <a:bodyPr wrap="square" rtlCol="0">
            <a:spAutoFit/>
          </a:bodyPr>
          <a:lstStyle/>
          <a:p>
            <a:r>
              <a:rPr lang="en-US" sz="2000" dirty="0"/>
              <a:t>front =2</a:t>
            </a:r>
          </a:p>
        </p:txBody>
      </p:sp>
      <p:sp>
        <p:nvSpPr>
          <p:cNvPr id="74" name="TextBox 73"/>
          <p:cNvSpPr txBox="1"/>
          <p:nvPr/>
        </p:nvSpPr>
        <p:spPr>
          <a:xfrm>
            <a:off x="5541089" y="1441270"/>
            <a:ext cx="1219200" cy="369332"/>
          </a:xfrm>
          <a:prstGeom prst="rect">
            <a:avLst/>
          </a:prstGeom>
          <a:noFill/>
        </p:spPr>
        <p:txBody>
          <a:bodyPr wrap="square" rtlCol="0">
            <a:spAutoFit/>
          </a:bodyPr>
          <a:lstStyle/>
          <a:p>
            <a:r>
              <a:rPr lang="en-US" b="1" dirty="0"/>
              <a:t>Insert 139</a:t>
            </a:r>
          </a:p>
        </p:txBody>
      </p:sp>
      <p:sp>
        <p:nvSpPr>
          <p:cNvPr id="75" name="TextBox 74"/>
          <p:cNvSpPr txBox="1"/>
          <p:nvPr/>
        </p:nvSpPr>
        <p:spPr>
          <a:xfrm>
            <a:off x="4931489" y="2736670"/>
            <a:ext cx="990600" cy="400110"/>
          </a:xfrm>
          <a:prstGeom prst="rect">
            <a:avLst/>
          </a:prstGeom>
          <a:noFill/>
        </p:spPr>
        <p:txBody>
          <a:bodyPr wrap="square" rtlCol="0">
            <a:spAutoFit/>
          </a:bodyPr>
          <a:lstStyle/>
          <a:p>
            <a:r>
              <a:rPr lang="en-US" sz="2000" dirty="0"/>
              <a:t> rear =0</a:t>
            </a:r>
          </a:p>
        </p:txBody>
      </p:sp>
      <p:sp>
        <p:nvSpPr>
          <p:cNvPr id="76" name="TextBox 75"/>
          <p:cNvSpPr txBox="1"/>
          <p:nvPr/>
        </p:nvSpPr>
        <p:spPr>
          <a:xfrm>
            <a:off x="5079406" y="3117670"/>
            <a:ext cx="2379947" cy="369332"/>
          </a:xfrm>
          <a:prstGeom prst="rect">
            <a:avLst/>
          </a:prstGeom>
          <a:noFill/>
        </p:spPr>
        <p:txBody>
          <a:bodyPr wrap="none" rtlCol="0">
            <a:spAutoFit/>
          </a:bodyPr>
          <a:lstStyle/>
          <a:p>
            <a:r>
              <a:rPr lang="en-US" b="1" dirty="0">
                <a:solidFill>
                  <a:srgbClr val="C00000"/>
                </a:solidFill>
              </a:rPr>
              <a:t>Reset rear Pointer to  0</a:t>
            </a:r>
          </a:p>
        </p:txBody>
      </p:sp>
      <p:sp>
        <p:nvSpPr>
          <p:cNvPr id="77" name="Rectangle 76"/>
          <p:cNvSpPr/>
          <p:nvPr/>
        </p:nvSpPr>
        <p:spPr>
          <a:xfrm>
            <a:off x="2340688" y="1973082"/>
            <a:ext cx="533400" cy="381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119</a:t>
            </a:r>
          </a:p>
        </p:txBody>
      </p:sp>
      <p:cxnSp>
        <p:nvCxnSpPr>
          <p:cNvPr id="78" name="Straight Connector 77"/>
          <p:cNvCxnSpPr/>
          <p:nvPr/>
        </p:nvCxnSpPr>
        <p:spPr>
          <a:xfrm>
            <a:off x="1273888" y="1973082"/>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73888" y="2354082"/>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1807288" y="1973082"/>
            <a:ext cx="533400" cy="381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109</a:t>
            </a:r>
          </a:p>
        </p:txBody>
      </p:sp>
      <p:sp>
        <p:nvSpPr>
          <p:cNvPr id="81" name="Rectangle 80"/>
          <p:cNvSpPr/>
          <p:nvPr/>
        </p:nvSpPr>
        <p:spPr>
          <a:xfrm>
            <a:off x="2874088" y="1973082"/>
            <a:ext cx="5334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129</a:t>
            </a:r>
          </a:p>
        </p:txBody>
      </p:sp>
      <p:cxnSp>
        <p:nvCxnSpPr>
          <p:cNvPr id="82" name="Straight Arrow Connector 81"/>
          <p:cNvCxnSpPr/>
          <p:nvPr/>
        </p:nvCxnSpPr>
        <p:spPr>
          <a:xfrm rot="5400000" flipH="1" flipV="1">
            <a:off x="1846182" y="2545376"/>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502488" y="2736670"/>
            <a:ext cx="990600" cy="400110"/>
          </a:xfrm>
          <a:prstGeom prst="rect">
            <a:avLst/>
          </a:prstGeom>
          <a:noFill/>
        </p:spPr>
        <p:txBody>
          <a:bodyPr wrap="square" rtlCol="0">
            <a:spAutoFit/>
          </a:bodyPr>
          <a:lstStyle/>
          <a:p>
            <a:r>
              <a:rPr lang="en-US" sz="2000" dirty="0"/>
              <a:t>front =1</a:t>
            </a:r>
          </a:p>
        </p:txBody>
      </p:sp>
      <p:sp>
        <p:nvSpPr>
          <p:cNvPr id="84" name="Rectangle 83"/>
          <p:cNvSpPr/>
          <p:nvPr/>
        </p:nvSpPr>
        <p:spPr>
          <a:xfrm>
            <a:off x="6150689" y="1974670"/>
            <a:ext cx="533400" cy="381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119</a:t>
            </a:r>
          </a:p>
        </p:txBody>
      </p:sp>
      <p:cxnSp>
        <p:nvCxnSpPr>
          <p:cNvPr id="85" name="Straight Connector 84"/>
          <p:cNvCxnSpPr/>
          <p:nvPr/>
        </p:nvCxnSpPr>
        <p:spPr>
          <a:xfrm>
            <a:off x="5083889" y="1974670"/>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083889" y="2355670"/>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684089" y="1974670"/>
            <a:ext cx="5334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129</a:t>
            </a:r>
          </a:p>
        </p:txBody>
      </p:sp>
      <p:sp>
        <p:nvSpPr>
          <p:cNvPr id="88" name="Rectangle 87"/>
          <p:cNvSpPr/>
          <p:nvPr/>
        </p:nvSpPr>
        <p:spPr>
          <a:xfrm>
            <a:off x="5083889" y="1974670"/>
            <a:ext cx="533400" cy="3810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139</a:t>
            </a:r>
          </a:p>
        </p:txBody>
      </p:sp>
      <p:cxnSp>
        <p:nvCxnSpPr>
          <p:cNvPr id="89" name="Straight Arrow Connector 88"/>
          <p:cNvCxnSpPr/>
          <p:nvPr/>
        </p:nvCxnSpPr>
        <p:spPr>
          <a:xfrm rot="5400000" flipH="1" flipV="1">
            <a:off x="6797595" y="2545376"/>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531689" y="2736670"/>
            <a:ext cx="990600" cy="400110"/>
          </a:xfrm>
          <a:prstGeom prst="rect">
            <a:avLst/>
          </a:prstGeom>
          <a:noFill/>
        </p:spPr>
        <p:txBody>
          <a:bodyPr wrap="square" rtlCol="0">
            <a:spAutoFit/>
          </a:bodyPr>
          <a:lstStyle/>
          <a:p>
            <a:r>
              <a:rPr lang="en-US" sz="2000" dirty="0"/>
              <a:t> rear =3</a:t>
            </a:r>
          </a:p>
        </p:txBody>
      </p:sp>
      <p:cxnSp>
        <p:nvCxnSpPr>
          <p:cNvPr id="130" name="Straight Arrow Connector 129"/>
          <p:cNvCxnSpPr/>
          <p:nvPr/>
        </p:nvCxnSpPr>
        <p:spPr>
          <a:xfrm rot="5400000" flipH="1" flipV="1">
            <a:off x="10161956" y="2512435"/>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rot="5400000" flipH="1" flipV="1">
            <a:off x="9628556" y="2512435"/>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0124650" y="2773453"/>
            <a:ext cx="990600" cy="400110"/>
          </a:xfrm>
          <a:prstGeom prst="rect">
            <a:avLst/>
          </a:prstGeom>
          <a:noFill/>
        </p:spPr>
        <p:txBody>
          <a:bodyPr wrap="square" rtlCol="0">
            <a:spAutoFit/>
          </a:bodyPr>
          <a:lstStyle/>
          <a:p>
            <a:r>
              <a:rPr lang="en-US" sz="2000" dirty="0"/>
              <a:t>front =2</a:t>
            </a:r>
          </a:p>
        </p:txBody>
      </p:sp>
      <p:sp>
        <p:nvSpPr>
          <p:cNvPr id="133" name="TextBox 132"/>
          <p:cNvSpPr txBox="1"/>
          <p:nvPr/>
        </p:nvSpPr>
        <p:spPr>
          <a:xfrm>
            <a:off x="9591250" y="1466385"/>
            <a:ext cx="1559668" cy="369332"/>
          </a:xfrm>
          <a:prstGeom prst="rect">
            <a:avLst/>
          </a:prstGeom>
          <a:noFill/>
        </p:spPr>
        <p:txBody>
          <a:bodyPr wrap="square" rtlCol="0">
            <a:spAutoFit/>
          </a:bodyPr>
          <a:lstStyle/>
          <a:p>
            <a:r>
              <a:rPr lang="en-US" b="1" dirty="0"/>
              <a:t>Insert 149</a:t>
            </a:r>
          </a:p>
        </p:txBody>
      </p:sp>
      <p:sp>
        <p:nvSpPr>
          <p:cNvPr id="134" name="TextBox 133"/>
          <p:cNvSpPr txBox="1"/>
          <p:nvPr/>
        </p:nvSpPr>
        <p:spPr>
          <a:xfrm>
            <a:off x="9286450" y="2761785"/>
            <a:ext cx="990600" cy="400110"/>
          </a:xfrm>
          <a:prstGeom prst="rect">
            <a:avLst/>
          </a:prstGeom>
          <a:noFill/>
        </p:spPr>
        <p:txBody>
          <a:bodyPr wrap="square" rtlCol="0">
            <a:spAutoFit/>
          </a:bodyPr>
          <a:lstStyle/>
          <a:p>
            <a:r>
              <a:rPr lang="en-US" sz="2000" dirty="0"/>
              <a:t> rear =1</a:t>
            </a:r>
          </a:p>
        </p:txBody>
      </p:sp>
      <p:cxnSp>
        <p:nvCxnSpPr>
          <p:cNvPr id="135" name="Straight Arrow Connector 134"/>
          <p:cNvCxnSpPr>
            <a:cxnSpLocks/>
          </p:cNvCxnSpPr>
          <p:nvPr/>
        </p:nvCxnSpPr>
        <p:spPr>
          <a:xfrm rot="5400000" flipH="1" flipV="1">
            <a:off x="2911394" y="5075274"/>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cxnSpLocks/>
          </p:cNvCxnSpPr>
          <p:nvPr/>
        </p:nvCxnSpPr>
        <p:spPr>
          <a:xfrm rot="5400000" flipH="1" flipV="1">
            <a:off x="1846182" y="5075274"/>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2645488" y="5339138"/>
            <a:ext cx="990600" cy="400110"/>
          </a:xfrm>
          <a:prstGeom prst="rect">
            <a:avLst/>
          </a:prstGeom>
          <a:noFill/>
        </p:spPr>
        <p:txBody>
          <a:bodyPr wrap="square" rtlCol="0">
            <a:spAutoFit/>
          </a:bodyPr>
          <a:lstStyle/>
          <a:p>
            <a:r>
              <a:rPr lang="en-US" sz="2000" dirty="0"/>
              <a:t>front =3</a:t>
            </a:r>
          </a:p>
        </p:txBody>
      </p:sp>
      <p:sp>
        <p:nvSpPr>
          <p:cNvPr id="138" name="TextBox 137"/>
          <p:cNvSpPr txBox="1"/>
          <p:nvPr/>
        </p:nvSpPr>
        <p:spPr>
          <a:xfrm>
            <a:off x="1807288" y="4043738"/>
            <a:ext cx="1559668" cy="369332"/>
          </a:xfrm>
          <a:prstGeom prst="rect">
            <a:avLst/>
          </a:prstGeom>
          <a:noFill/>
        </p:spPr>
        <p:txBody>
          <a:bodyPr wrap="square" rtlCol="0">
            <a:spAutoFit/>
          </a:bodyPr>
          <a:lstStyle/>
          <a:p>
            <a:r>
              <a:rPr lang="en-US" b="1" dirty="0"/>
              <a:t>Remove 119</a:t>
            </a:r>
          </a:p>
        </p:txBody>
      </p:sp>
      <p:sp>
        <p:nvSpPr>
          <p:cNvPr id="139" name="TextBox 138"/>
          <p:cNvSpPr txBox="1"/>
          <p:nvPr/>
        </p:nvSpPr>
        <p:spPr>
          <a:xfrm>
            <a:off x="1502488" y="5339138"/>
            <a:ext cx="990600" cy="400110"/>
          </a:xfrm>
          <a:prstGeom prst="rect">
            <a:avLst/>
          </a:prstGeom>
          <a:noFill/>
        </p:spPr>
        <p:txBody>
          <a:bodyPr wrap="square" rtlCol="0">
            <a:spAutoFit/>
          </a:bodyPr>
          <a:lstStyle/>
          <a:p>
            <a:r>
              <a:rPr lang="en-US" sz="2000" dirty="0"/>
              <a:t> rear =1</a:t>
            </a:r>
          </a:p>
        </p:txBody>
      </p:sp>
      <p:sp>
        <p:nvSpPr>
          <p:cNvPr id="140" name="Rectangle 139"/>
          <p:cNvSpPr/>
          <p:nvPr/>
        </p:nvSpPr>
        <p:spPr>
          <a:xfrm>
            <a:off x="10124650" y="1921997"/>
            <a:ext cx="533400" cy="381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119</a:t>
            </a:r>
          </a:p>
        </p:txBody>
      </p:sp>
      <p:cxnSp>
        <p:nvCxnSpPr>
          <p:cNvPr id="141" name="Straight Connector 140"/>
          <p:cNvCxnSpPr/>
          <p:nvPr/>
        </p:nvCxnSpPr>
        <p:spPr>
          <a:xfrm>
            <a:off x="9057850" y="1921997"/>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9057850" y="2302997"/>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10658050" y="1921997"/>
            <a:ext cx="5334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129</a:t>
            </a:r>
          </a:p>
        </p:txBody>
      </p:sp>
      <p:sp>
        <p:nvSpPr>
          <p:cNvPr id="144" name="Rectangle 143"/>
          <p:cNvSpPr/>
          <p:nvPr/>
        </p:nvSpPr>
        <p:spPr>
          <a:xfrm>
            <a:off x="9057850" y="1921997"/>
            <a:ext cx="533400" cy="3810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139</a:t>
            </a:r>
          </a:p>
        </p:txBody>
      </p:sp>
      <p:sp>
        <p:nvSpPr>
          <p:cNvPr id="145" name="Rectangle 144"/>
          <p:cNvSpPr/>
          <p:nvPr/>
        </p:nvSpPr>
        <p:spPr>
          <a:xfrm>
            <a:off x="9591250" y="1923585"/>
            <a:ext cx="533400" cy="381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149</a:t>
            </a:r>
          </a:p>
        </p:txBody>
      </p:sp>
      <p:cxnSp>
        <p:nvCxnSpPr>
          <p:cNvPr id="146" name="Straight Arrow Connector 145"/>
          <p:cNvCxnSpPr>
            <a:cxnSpLocks/>
          </p:cNvCxnSpPr>
          <p:nvPr/>
        </p:nvCxnSpPr>
        <p:spPr>
          <a:xfrm rot="5400000" flipH="1" flipV="1">
            <a:off x="2377994" y="5075274"/>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2340688" y="5352394"/>
            <a:ext cx="990600" cy="400110"/>
          </a:xfrm>
          <a:prstGeom prst="rect">
            <a:avLst/>
          </a:prstGeom>
          <a:noFill/>
        </p:spPr>
        <p:txBody>
          <a:bodyPr wrap="square" rtlCol="0">
            <a:spAutoFit/>
          </a:bodyPr>
          <a:lstStyle/>
          <a:p>
            <a:r>
              <a:rPr lang="en-US" sz="2000" dirty="0"/>
              <a:t>front =2</a:t>
            </a:r>
          </a:p>
        </p:txBody>
      </p:sp>
      <p:sp>
        <p:nvSpPr>
          <p:cNvPr id="148" name="Rectangle 147"/>
          <p:cNvSpPr/>
          <p:nvPr/>
        </p:nvSpPr>
        <p:spPr>
          <a:xfrm>
            <a:off x="2340688" y="4500938"/>
            <a:ext cx="533400" cy="381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119</a:t>
            </a:r>
          </a:p>
        </p:txBody>
      </p:sp>
      <p:cxnSp>
        <p:nvCxnSpPr>
          <p:cNvPr id="149" name="Straight Connector 148"/>
          <p:cNvCxnSpPr/>
          <p:nvPr/>
        </p:nvCxnSpPr>
        <p:spPr>
          <a:xfrm>
            <a:off x="1273888" y="4500938"/>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273888" y="4881938"/>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2874088" y="4500938"/>
            <a:ext cx="5334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129</a:t>
            </a:r>
          </a:p>
        </p:txBody>
      </p:sp>
      <p:sp>
        <p:nvSpPr>
          <p:cNvPr id="152" name="Rectangle 151"/>
          <p:cNvSpPr/>
          <p:nvPr/>
        </p:nvSpPr>
        <p:spPr>
          <a:xfrm>
            <a:off x="1273888" y="4500938"/>
            <a:ext cx="533400" cy="3810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139</a:t>
            </a:r>
          </a:p>
        </p:txBody>
      </p:sp>
      <p:sp>
        <p:nvSpPr>
          <p:cNvPr id="153" name="Rectangle 152"/>
          <p:cNvSpPr/>
          <p:nvPr/>
        </p:nvSpPr>
        <p:spPr>
          <a:xfrm>
            <a:off x="1807288" y="4502526"/>
            <a:ext cx="533400" cy="381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149</a:t>
            </a:r>
          </a:p>
        </p:txBody>
      </p:sp>
      <p:cxnSp>
        <p:nvCxnSpPr>
          <p:cNvPr id="154" name="Straight Arrow Connector 153"/>
          <p:cNvCxnSpPr/>
          <p:nvPr/>
        </p:nvCxnSpPr>
        <p:spPr>
          <a:xfrm rot="5400000" flipH="1" flipV="1">
            <a:off x="9095156" y="2512435"/>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8753050" y="2761785"/>
            <a:ext cx="990600" cy="400110"/>
          </a:xfrm>
          <a:prstGeom prst="rect">
            <a:avLst/>
          </a:prstGeom>
          <a:noFill/>
        </p:spPr>
        <p:txBody>
          <a:bodyPr wrap="square" rtlCol="0">
            <a:spAutoFit/>
          </a:bodyPr>
          <a:lstStyle/>
          <a:p>
            <a:r>
              <a:rPr lang="en-US" sz="2000" dirty="0"/>
              <a:t> rear =0</a:t>
            </a:r>
          </a:p>
        </p:txBody>
      </p:sp>
      <p:cxnSp>
        <p:nvCxnSpPr>
          <p:cNvPr id="156" name="Straight Arrow Connector 155"/>
          <p:cNvCxnSpPr>
            <a:cxnSpLocks/>
          </p:cNvCxnSpPr>
          <p:nvPr/>
        </p:nvCxnSpPr>
        <p:spPr>
          <a:xfrm rot="5400000" flipH="1" flipV="1">
            <a:off x="5711685" y="5105043"/>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cxnSpLocks/>
          </p:cNvCxnSpPr>
          <p:nvPr/>
        </p:nvCxnSpPr>
        <p:spPr>
          <a:xfrm rot="5400000" flipH="1" flipV="1">
            <a:off x="5120902" y="5105043"/>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5672791" y="5368907"/>
            <a:ext cx="990600" cy="400110"/>
          </a:xfrm>
          <a:prstGeom prst="rect">
            <a:avLst/>
          </a:prstGeom>
          <a:noFill/>
        </p:spPr>
        <p:txBody>
          <a:bodyPr wrap="square" rtlCol="0">
            <a:spAutoFit/>
          </a:bodyPr>
          <a:lstStyle/>
          <a:p>
            <a:r>
              <a:rPr lang="en-US" sz="2000" dirty="0"/>
              <a:t>rear =1</a:t>
            </a:r>
          </a:p>
        </p:txBody>
      </p:sp>
      <p:sp>
        <p:nvSpPr>
          <p:cNvPr id="159" name="TextBox 158"/>
          <p:cNvSpPr txBox="1"/>
          <p:nvPr/>
        </p:nvSpPr>
        <p:spPr>
          <a:xfrm>
            <a:off x="5616996" y="4073507"/>
            <a:ext cx="1559668" cy="369332"/>
          </a:xfrm>
          <a:prstGeom prst="rect">
            <a:avLst/>
          </a:prstGeom>
          <a:noFill/>
        </p:spPr>
        <p:txBody>
          <a:bodyPr wrap="square" rtlCol="0">
            <a:spAutoFit/>
          </a:bodyPr>
          <a:lstStyle/>
          <a:p>
            <a:r>
              <a:rPr lang="en-US" b="1" dirty="0"/>
              <a:t>Remove 129</a:t>
            </a:r>
          </a:p>
        </p:txBody>
      </p:sp>
      <p:sp>
        <p:nvSpPr>
          <p:cNvPr id="160" name="TextBox 159"/>
          <p:cNvSpPr txBox="1"/>
          <p:nvPr/>
        </p:nvSpPr>
        <p:spPr>
          <a:xfrm>
            <a:off x="4639235" y="5380575"/>
            <a:ext cx="1033556" cy="400110"/>
          </a:xfrm>
          <a:prstGeom prst="rect">
            <a:avLst/>
          </a:prstGeom>
          <a:noFill/>
        </p:spPr>
        <p:txBody>
          <a:bodyPr wrap="square" rtlCol="0">
            <a:spAutoFit/>
          </a:bodyPr>
          <a:lstStyle/>
          <a:p>
            <a:r>
              <a:rPr lang="en-US" sz="2000" dirty="0"/>
              <a:t> front =0</a:t>
            </a:r>
          </a:p>
        </p:txBody>
      </p:sp>
      <p:sp>
        <p:nvSpPr>
          <p:cNvPr id="161" name="TextBox 160"/>
          <p:cNvSpPr txBox="1"/>
          <p:nvPr/>
        </p:nvSpPr>
        <p:spPr>
          <a:xfrm>
            <a:off x="5016360" y="5749907"/>
            <a:ext cx="2414444" cy="369332"/>
          </a:xfrm>
          <a:prstGeom prst="rect">
            <a:avLst/>
          </a:prstGeom>
          <a:noFill/>
        </p:spPr>
        <p:txBody>
          <a:bodyPr wrap="none" rtlCol="0">
            <a:spAutoFit/>
          </a:bodyPr>
          <a:lstStyle/>
          <a:p>
            <a:r>
              <a:rPr lang="en-US" b="1" dirty="0">
                <a:solidFill>
                  <a:srgbClr val="C00000"/>
                </a:solidFill>
              </a:rPr>
              <a:t>Reset front Pointer to  0</a:t>
            </a:r>
          </a:p>
        </p:txBody>
      </p:sp>
      <p:cxnSp>
        <p:nvCxnSpPr>
          <p:cNvPr id="162" name="Straight Connector 161"/>
          <p:cNvCxnSpPr/>
          <p:nvPr/>
        </p:nvCxnSpPr>
        <p:spPr>
          <a:xfrm>
            <a:off x="5063191" y="4530707"/>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5063191" y="4911707"/>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6663391" y="4530707"/>
            <a:ext cx="5334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129</a:t>
            </a:r>
          </a:p>
        </p:txBody>
      </p:sp>
      <p:sp>
        <p:nvSpPr>
          <p:cNvPr id="165" name="Rectangle 164"/>
          <p:cNvSpPr/>
          <p:nvPr/>
        </p:nvSpPr>
        <p:spPr>
          <a:xfrm>
            <a:off x="5063191" y="4530707"/>
            <a:ext cx="533400" cy="3810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139</a:t>
            </a:r>
          </a:p>
        </p:txBody>
      </p:sp>
      <p:sp>
        <p:nvSpPr>
          <p:cNvPr id="166" name="Rectangle 165"/>
          <p:cNvSpPr/>
          <p:nvPr/>
        </p:nvSpPr>
        <p:spPr>
          <a:xfrm>
            <a:off x="5596591" y="4532295"/>
            <a:ext cx="533400" cy="381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149</a:t>
            </a:r>
          </a:p>
        </p:txBody>
      </p:sp>
      <p:cxnSp>
        <p:nvCxnSpPr>
          <p:cNvPr id="167" name="Straight Arrow Connector 166"/>
          <p:cNvCxnSpPr>
            <a:cxnSpLocks/>
          </p:cNvCxnSpPr>
          <p:nvPr/>
        </p:nvCxnSpPr>
        <p:spPr>
          <a:xfrm rot="5400000" flipH="1" flipV="1">
            <a:off x="6776897" y="5105043"/>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6510991" y="5380575"/>
            <a:ext cx="990600" cy="400110"/>
          </a:xfrm>
          <a:prstGeom prst="rect">
            <a:avLst/>
          </a:prstGeom>
          <a:noFill/>
        </p:spPr>
        <p:txBody>
          <a:bodyPr wrap="square" rtlCol="0">
            <a:spAutoFit/>
          </a:bodyPr>
          <a:lstStyle/>
          <a:p>
            <a:r>
              <a:rPr lang="en-US" sz="2000" dirty="0"/>
              <a:t>front =3</a:t>
            </a:r>
          </a:p>
        </p:txBody>
      </p:sp>
      <p:sp>
        <p:nvSpPr>
          <p:cNvPr id="4" name="TextBox 3">
            <a:extLst>
              <a:ext uri="{FF2B5EF4-FFF2-40B4-BE49-F238E27FC236}">
                <a16:creationId xmlns:a16="http://schemas.microsoft.com/office/drawing/2014/main" id="{5945619D-1FED-F93F-00F2-9577B0D75D3F}"/>
              </a:ext>
            </a:extLst>
          </p:cNvPr>
          <p:cNvSpPr txBox="1"/>
          <p:nvPr/>
        </p:nvSpPr>
        <p:spPr>
          <a:xfrm>
            <a:off x="245153" y="885010"/>
            <a:ext cx="2244525" cy="461665"/>
          </a:xfrm>
          <a:prstGeom prst="rect">
            <a:avLst/>
          </a:prstGeom>
          <a:noFill/>
        </p:spPr>
        <p:txBody>
          <a:bodyPr wrap="none" rtlCol="0">
            <a:spAutoFit/>
          </a:bodyPr>
          <a:lstStyle/>
          <a:p>
            <a:r>
              <a:rPr lang="en-IN" sz="2400" b="1" dirty="0"/>
              <a:t>Example: (Cont.)</a:t>
            </a:r>
            <a:endParaRPr lang="en-IN" sz="2400" dirty="0"/>
          </a:p>
        </p:txBody>
      </p:sp>
    </p:spTree>
    <p:extLst>
      <p:ext uri="{BB962C8B-B14F-4D97-AF65-F5344CB8AC3E}">
        <p14:creationId xmlns:p14="http://schemas.microsoft.com/office/powerpoint/2010/main" val="290531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8" fill="hold" grpId="1" nodeType="clickEffect">
                                  <p:stCondLst>
                                    <p:cond delay="0"/>
                                  </p:stCondLst>
                                  <p:childTnLst>
                                    <p:anim calcmode="lin" valueType="num">
                                      <p:cBhvr additive="base">
                                        <p:cTn id="30" dur="1000"/>
                                        <p:tgtEl>
                                          <p:spTgt spid="80"/>
                                        </p:tgtEl>
                                        <p:attrNameLst>
                                          <p:attrName>ppt_x</p:attrName>
                                        </p:attrNameLst>
                                      </p:cBhvr>
                                      <p:tavLst>
                                        <p:tav tm="0">
                                          <p:val>
                                            <p:strVal val="ppt_x"/>
                                          </p:val>
                                        </p:tav>
                                        <p:tav tm="100000">
                                          <p:val>
                                            <p:strVal val="0-ppt_w/2"/>
                                          </p:val>
                                        </p:tav>
                                      </p:tavLst>
                                    </p:anim>
                                    <p:anim calcmode="lin" valueType="num">
                                      <p:cBhvr additive="base">
                                        <p:cTn id="31" dur="1000"/>
                                        <p:tgtEl>
                                          <p:spTgt spid="80"/>
                                        </p:tgtEl>
                                        <p:attrNameLst>
                                          <p:attrName>ppt_y</p:attrName>
                                        </p:attrNameLst>
                                      </p:cBhvr>
                                      <p:tavLst>
                                        <p:tav tm="0">
                                          <p:val>
                                            <p:strVal val="ppt_y"/>
                                          </p:val>
                                        </p:tav>
                                        <p:tav tm="100000">
                                          <p:val>
                                            <p:strVal val="ppt_y"/>
                                          </p:val>
                                        </p:tav>
                                      </p:tavLst>
                                    </p:anim>
                                    <p:set>
                                      <p:cBhvr>
                                        <p:cTn id="32" dur="1" fill="hold">
                                          <p:stCondLst>
                                            <p:cond delay="999"/>
                                          </p:stCondLst>
                                        </p:cTn>
                                        <p:tgtEl>
                                          <p:spTgt spid="8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82"/>
                                        </p:tgtEl>
                                      </p:cBhvr>
                                    </p:animEffect>
                                    <p:set>
                                      <p:cBhvr>
                                        <p:cTn id="37" dur="1" fill="hold">
                                          <p:stCondLst>
                                            <p:cond delay="499"/>
                                          </p:stCondLst>
                                        </p:cTn>
                                        <p:tgtEl>
                                          <p:spTgt spid="82"/>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83"/>
                                        </p:tgtEl>
                                      </p:cBhvr>
                                    </p:animEffect>
                                    <p:set>
                                      <p:cBhvr>
                                        <p:cTn id="40" dur="1" fill="hold">
                                          <p:stCondLst>
                                            <p:cond delay="499"/>
                                          </p:stCondLst>
                                        </p:cTn>
                                        <p:tgtEl>
                                          <p:spTgt spid="83"/>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89"/>
                                        </p:tgtEl>
                                      </p:cBhvr>
                                    </p:animEffect>
                                    <p:set>
                                      <p:cBhvr>
                                        <p:cTn id="71" dur="1" fill="hold">
                                          <p:stCondLst>
                                            <p:cond delay="499"/>
                                          </p:stCondLst>
                                        </p:cTn>
                                        <p:tgtEl>
                                          <p:spTgt spid="89"/>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90"/>
                                        </p:tgtEl>
                                      </p:cBhvr>
                                    </p:animEffect>
                                    <p:set>
                                      <p:cBhvr>
                                        <p:cTn id="74" dur="1" fill="hold">
                                          <p:stCondLst>
                                            <p:cond delay="499"/>
                                          </p:stCondLst>
                                        </p:cTn>
                                        <p:tgtEl>
                                          <p:spTgt spid="90"/>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7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7" presetClass="emph" presetSubtype="0" repeatCount="5000" fill="remove" grpId="1" nodeType="clickEffect">
                                  <p:stCondLst>
                                    <p:cond delay="0"/>
                                  </p:stCondLst>
                                  <p:childTnLst>
                                    <p:animClr clrSpc="rgb" dir="cw">
                                      <p:cBhvr override="childStyle">
                                        <p:cTn id="84" dur="500" autoRev="1" fill="remove"/>
                                        <p:tgtEl>
                                          <p:spTgt spid="76"/>
                                        </p:tgtEl>
                                        <p:attrNameLst>
                                          <p:attrName>style.color</p:attrName>
                                        </p:attrNameLst>
                                      </p:cBhvr>
                                      <p:to>
                                        <a:schemeClr val="bg1"/>
                                      </p:to>
                                    </p:animClr>
                                    <p:animClr clrSpc="rgb" dir="cw">
                                      <p:cBhvr>
                                        <p:cTn id="85" dur="500" autoRev="1" fill="remove"/>
                                        <p:tgtEl>
                                          <p:spTgt spid="76"/>
                                        </p:tgtEl>
                                        <p:attrNameLst>
                                          <p:attrName>fillcolor</p:attrName>
                                        </p:attrNameLst>
                                      </p:cBhvr>
                                      <p:to>
                                        <a:schemeClr val="bg1"/>
                                      </p:to>
                                    </p:animClr>
                                    <p:set>
                                      <p:cBhvr>
                                        <p:cTn id="86" dur="500" autoRev="1" fill="remove"/>
                                        <p:tgtEl>
                                          <p:spTgt spid="76"/>
                                        </p:tgtEl>
                                        <p:attrNameLst>
                                          <p:attrName>fill.type</p:attrName>
                                        </p:attrNameLst>
                                      </p:cBhvr>
                                      <p:to>
                                        <p:strVal val="solid"/>
                                      </p:to>
                                    </p:set>
                                    <p:set>
                                      <p:cBhvr>
                                        <p:cTn id="87" dur="500" autoRev="1" fill="remove"/>
                                        <p:tgtEl>
                                          <p:spTgt spid="76"/>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2" presetClass="entr" presetSubtype="2" fill="hold" grpId="0" nodeType="clickEffect">
                                  <p:stCondLst>
                                    <p:cond delay="0"/>
                                  </p:stCondLst>
                                  <p:childTnLst>
                                    <p:set>
                                      <p:cBhvr>
                                        <p:cTn id="91" dur="1" fill="hold">
                                          <p:stCondLst>
                                            <p:cond delay="0"/>
                                          </p:stCondLst>
                                        </p:cTn>
                                        <p:tgtEl>
                                          <p:spTgt spid="88"/>
                                        </p:tgtEl>
                                        <p:attrNameLst>
                                          <p:attrName>style.visibility</p:attrName>
                                        </p:attrNameLst>
                                      </p:cBhvr>
                                      <p:to>
                                        <p:strVal val="visible"/>
                                      </p:to>
                                    </p:set>
                                    <p:anim calcmode="lin" valueType="num">
                                      <p:cBhvr additive="base">
                                        <p:cTn id="92" dur="1000" fill="hold"/>
                                        <p:tgtEl>
                                          <p:spTgt spid="88"/>
                                        </p:tgtEl>
                                        <p:attrNameLst>
                                          <p:attrName>ppt_x</p:attrName>
                                        </p:attrNameLst>
                                      </p:cBhvr>
                                      <p:tavLst>
                                        <p:tav tm="0">
                                          <p:val>
                                            <p:strVal val="1+#ppt_w/2"/>
                                          </p:val>
                                        </p:tav>
                                        <p:tav tm="100000">
                                          <p:val>
                                            <p:strVal val="#ppt_x"/>
                                          </p:val>
                                        </p:tav>
                                      </p:tavLst>
                                    </p:anim>
                                    <p:anim calcmode="lin" valueType="num">
                                      <p:cBhvr additive="base">
                                        <p:cTn id="93" dur="10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33"/>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43"/>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141"/>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142"/>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140"/>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44"/>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154"/>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55"/>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3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132"/>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nodeType="clickEffect">
                                  <p:stCondLst>
                                    <p:cond delay="0"/>
                                  </p:stCondLst>
                                  <p:childTnLst>
                                    <p:animEffect transition="out" filter="fade">
                                      <p:cBhvr>
                                        <p:cTn id="121" dur="500"/>
                                        <p:tgtEl>
                                          <p:spTgt spid="154"/>
                                        </p:tgtEl>
                                      </p:cBhvr>
                                    </p:animEffect>
                                    <p:set>
                                      <p:cBhvr>
                                        <p:cTn id="122" dur="1" fill="hold">
                                          <p:stCondLst>
                                            <p:cond delay="499"/>
                                          </p:stCondLst>
                                        </p:cTn>
                                        <p:tgtEl>
                                          <p:spTgt spid="154"/>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155"/>
                                        </p:tgtEl>
                                      </p:cBhvr>
                                    </p:animEffect>
                                    <p:set>
                                      <p:cBhvr>
                                        <p:cTn id="125" dur="1" fill="hold">
                                          <p:stCondLst>
                                            <p:cond delay="499"/>
                                          </p:stCondLst>
                                        </p:cTn>
                                        <p:tgtEl>
                                          <p:spTgt spid="155"/>
                                        </p:tgtEl>
                                        <p:attrNameLst>
                                          <p:attrName>style.visibility</p:attrName>
                                        </p:attrNameLst>
                                      </p:cBhvr>
                                      <p:to>
                                        <p:strVal val="hidden"/>
                                      </p:to>
                                    </p:set>
                                  </p:childTnLst>
                                </p:cTn>
                              </p:par>
                              <p:par>
                                <p:cTn id="126" presetID="1" presetClass="entr" presetSubtype="0" fill="hold" nodeType="withEffect">
                                  <p:stCondLst>
                                    <p:cond delay="0"/>
                                  </p:stCondLst>
                                  <p:childTnLst>
                                    <p:set>
                                      <p:cBhvr>
                                        <p:cTn id="127" dur="1" fill="hold">
                                          <p:stCondLst>
                                            <p:cond delay="0"/>
                                          </p:stCondLst>
                                        </p:cTn>
                                        <p:tgtEl>
                                          <p:spTgt spid="131"/>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134"/>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2" presetClass="entr" presetSubtype="2" fill="hold" grpId="0" nodeType="clickEffect">
                                  <p:stCondLst>
                                    <p:cond delay="0"/>
                                  </p:stCondLst>
                                  <p:childTnLst>
                                    <p:set>
                                      <p:cBhvr>
                                        <p:cTn id="133" dur="1" fill="hold">
                                          <p:stCondLst>
                                            <p:cond delay="0"/>
                                          </p:stCondLst>
                                        </p:cTn>
                                        <p:tgtEl>
                                          <p:spTgt spid="145"/>
                                        </p:tgtEl>
                                        <p:attrNameLst>
                                          <p:attrName>style.visibility</p:attrName>
                                        </p:attrNameLst>
                                      </p:cBhvr>
                                      <p:to>
                                        <p:strVal val="visible"/>
                                      </p:to>
                                    </p:set>
                                    <p:anim calcmode="lin" valueType="num">
                                      <p:cBhvr additive="base">
                                        <p:cTn id="134" dur="1000" fill="hold"/>
                                        <p:tgtEl>
                                          <p:spTgt spid="145"/>
                                        </p:tgtEl>
                                        <p:attrNameLst>
                                          <p:attrName>ppt_x</p:attrName>
                                        </p:attrNameLst>
                                      </p:cBhvr>
                                      <p:tavLst>
                                        <p:tav tm="0">
                                          <p:val>
                                            <p:strVal val="1+#ppt_w/2"/>
                                          </p:val>
                                        </p:tav>
                                        <p:tav tm="100000">
                                          <p:val>
                                            <p:strVal val="#ppt_x"/>
                                          </p:val>
                                        </p:tav>
                                      </p:tavLst>
                                    </p:anim>
                                    <p:anim calcmode="lin" valueType="num">
                                      <p:cBhvr additive="base">
                                        <p:cTn id="135" dur="1000" fill="hold"/>
                                        <p:tgtEl>
                                          <p:spTgt spid="145"/>
                                        </p:tgtEl>
                                        <p:attrNameLst>
                                          <p:attrName>ppt_y</p:attrName>
                                        </p:attrNameLst>
                                      </p:cBhvr>
                                      <p:tavLst>
                                        <p:tav tm="0">
                                          <p:val>
                                            <p:strVal val="#ppt_y"/>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138"/>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52"/>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153"/>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149"/>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151"/>
                                        </p:tgtEl>
                                        <p:attrNameLst>
                                          <p:attrName>style.visibility</p:attrName>
                                        </p:attrNameLst>
                                      </p:cBhvr>
                                      <p:to>
                                        <p:strVal val="visible"/>
                                      </p:to>
                                    </p:set>
                                  </p:childTnLst>
                                </p:cTn>
                              </p:par>
                              <p:par>
                                <p:cTn id="150" presetID="1" presetClass="entr" presetSubtype="0" fill="hold" nodeType="withEffect">
                                  <p:stCondLst>
                                    <p:cond delay="0"/>
                                  </p:stCondLst>
                                  <p:childTnLst>
                                    <p:set>
                                      <p:cBhvr>
                                        <p:cTn id="151" dur="1" fill="hold">
                                          <p:stCondLst>
                                            <p:cond delay="0"/>
                                          </p:stCondLst>
                                        </p:cTn>
                                        <p:tgtEl>
                                          <p:spTgt spid="150"/>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148"/>
                                        </p:tgtEl>
                                        <p:attrNameLst>
                                          <p:attrName>style.visibility</p:attrName>
                                        </p:attrNameLst>
                                      </p:cBhvr>
                                      <p:to>
                                        <p:strVal val="visible"/>
                                      </p:to>
                                    </p:set>
                                  </p:childTnLst>
                                </p:cTn>
                              </p:par>
                              <p:par>
                                <p:cTn id="154" presetID="1" presetClass="entr" presetSubtype="0" fill="hold" nodeType="withEffect">
                                  <p:stCondLst>
                                    <p:cond delay="0"/>
                                  </p:stCondLst>
                                  <p:childTnLst>
                                    <p:set>
                                      <p:cBhvr>
                                        <p:cTn id="155" dur="1" fill="hold">
                                          <p:stCondLst>
                                            <p:cond delay="0"/>
                                          </p:stCondLst>
                                        </p:cTn>
                                        <p:tgtEl>
                                          <p:spTgt spid="136"/>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139"/>
                                        </p:tgtEl>
                                        <p:attrNameLst>
                                          <p:attrName>style.visibility</p:attrName>
                                        </p:attrNameLst>
                                      </p:cBhvr>
                                      <p:to>
                                        <p:strVal val="visible"/>
                                      </p:to>
                                    </p:set>
                                  </p:childTnLst>
                                </p:cTn>
                              </p:par>
                              <p:par>
                                <p:cTn id="158" presetID="1" presetClass="entr" presetSubtype="0" fill="hold" nodeType="withEffect">
                                  <p:stCondLst>
                                    <p:cond delay="0"/>
                                  </p:stCondLst>
                                  <p:childTnLst>
                                    <p:set>
                                      <p:cBhvr>
                                        <p:cTn id="159" dur="1" fill="hold">
                                          <p:stCondLst>
                                            <p:cond delay="0"/>
                                          </p:stCondLst>
                                        </p:cTn>
                                        <p:tgtEl>
                                          <p:spTgt spid="146"/>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147"/>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2" presetClass="exit" presetSubtype="8" fill="hold" grpId="1" nodeType="clickEffect">
                                  <p:stCondLst>
                                    <p:cond delay="0"/>
                                  </p:stCondLst>
                                  <p:childTnLst>
                                    <p:anim calcmode="lin" valueType="num">
                                      <p:cBhvr additive="base">
                                        <p:cTn id="165" dur="1000"/>
                                        <p:tgtEl>
                                          <p:spTgt spid="148"/>
                                        </p:tgtEl>
                                        <p:attrNameLst>
                                          <p:attrName>ppt_x</p:attrName>
                                        </p:attrNameLst>
                                      </p:cBhvr>
                                      <p:tavLst>
                                        <p:tav tm="0">
                                          <p:val>
                                            <p:strVal val="ppt_x"/>
                                          </p:val>
                                        </p:tav>
                                        <p:tav tm="100000">
                                          <p:val>
                                            <p:strVal val="0-ppt_w/2"/>
                                          </p:val>
                                        </p:tav>
                                      </p:tavLst>
                                    </p:anim>
                                    <p:anim calcmode="lin" valueType="num">
                                      <p:cBhvr additive="base">
                                        <p:cTn id="166" dur="1000"/>
                                        <p:tgtEl>
                                          <p:spTgt spid="148"/>
                                        </p:tgtEl>
                                        <p:attrNameLst>
                                          <p:attrName>ppt_y</p:attrName>
                                        </p:attrNameLst>
                                      </p:cBhvr>
                                      <p:tavLst>
                                        <p:tav tm="0">
                                          <p:val>
                                            <p:strVal val="ppt_y"/>
                                          </p:val>
                                        </p:tav>
                                        <p:tav tm="100000">
                                          <p:val>
                                            <p:strVal val="ppt_y"/>
                                          </p:val>
                                        </p:tav>
                                      </p:tavLst>
                                    </p:anim>
                                    <p:set>
                                      <p:cBhvr>
                                        <p:cTn id="167" dur="1" fill="hold">
                                          <p:stCondLst>
                                            <p:cond delay="999"/>
                                          </p:stCondLst>
                                        </p:cTn>
                                        <p:tgtEl>
                                          <p:spTgt spid="148"/>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nodeType="clickEffect">
                                  <p:stCondLst>
                                    <p:cond delay="0"/>
                                  </p:stCondLst>
                                  <p:childTnLst>
                                    <p:animEffect transition="out" filter="fade">
                                      <p:cBhvr>
                                        <p:cTn id="171" dur="500"/>
                                        <p:tgtEl>
                                          <p:spTgt spid="146"/>
                                        </p:tgtEl>
                                      </p:cBhvr>
                                    </p:animEffect>
                                    <p:set>
                                      <p:cBhvr>
                                        <p:cTn id="172" dur="1" fill="hold">
                                          <p:stCondLst>
                                            <p:cond delay="499"/>
                                          </p:stCondLst>
                                        </p:cTn>
                                        <p:tgtEl>
                                          <p:spTgt spid="146"/>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147"/>
                                        </p:tgtEl>
                                      </p:cBhvr>
                                    </p:animEffect>
                                    <p:set>
                                      <p:cBhvr>
                                        <p:cTn id="175" dur="1" fill="hold">
                                          <p:stCondLst>
                                            <p:cond delay="499"/>
                                          </p:stCondLst>
                                        </p:cTn>
                                        <p:tgtEl>
                                          <p:spTgt spid="147"/>
                                        </p:tgtEl>
                                        <p:attrNameLst>
                                          <p:attrName>style.visibility</p:attrName>
                                        </p:attrNameLst>
                                      </p:cBhvr>
                                      <p:to>
                                        <p:strVal val="hidden"/>
                                      </p:to>
                                    </p:set>
                                  </p:childTnLst>
                                </p:cTn>
                              </p:par>
                              <p:par>
                                <p:cTn id="176" presetID="1" presetClass="entr" presetSubtype="0" fill="hold" nodeType="withEffect">
                                  <p:stCondLst>
                                    <p:cond delay="0"/>
                                  </p:stCondLst>
                                  <p:childTnLst>
                                    <p:set>
                                      <p:cBhvr>
                                        <p:cTn id="177" dur="1" fill="hold">
                                          <p:stCondLst>
                                            <p:cond delay="0"/>
                                          </p:stCondLst>
                                        </p:cTn>
                                        <p:tgtEl>
                                          <p:spTgt spid="135"/>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137"/>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159"/>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162"/>
                                        </p:tgtEl>
                                        <p:attrNameLst>
                                          <p:attrName>style.visibility</p:attrName>
                                        </p:attrNameLst>
                                      </p:cBhvr>
                                      <p:to>
                                        <p:strVal val="visible"/>
                                      </p:to>
                                    </p:set>
                                  </p:childTnLst>
                                </p:cTn>
                              </p:par>
                              <p:par>
                                <p:cTn id="188" presetID="1" presetClass="entr" presetSubtype="0" fill="hold" nodeType="withEffect">
                                  <p:stCondLst>
                                    <p:cond delay="0"/>
                                  </p:stCondLst>
                                  <p:childTnLst>
                                    <p:set>
                                      <p:cBhvr>
                                        <p:cTn id="189" dur="1" fill="hold">
                                          <p:stCondLst>
                                            <p:cond delay="0"/>
                                          </p:stCondLst>
                                        </p:cTn>
                                        <p:tgtEl>
                                          <p:spTgt spid="163"/>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65"/>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166"/>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164"/>
                                        </p:tgtEl>
                                        <p:attrNameLst>
                                          <p:attrName>style.visibility</p:attrName>
                                        </p:attrNameLst>
                                      </p:cBhvr>
                                      <p:to>
                                        <p:strVal val="visible"/>
                                      </p:to>
                                    </p:set>
                                  </p:childTnLst>
                                </p:cTn>
                              </p:par>
                              <p:par>
                                <p:cTn id="196" presetID="1" presetClass="entr" presetSubtype="0" fill="hold" nodeType="withEffect">
                                  <p:stCondLst>
                                    <p:cond delay="0"/>
                                  </p:stCondLst>
                                  <p:childTnLst>
                                    <p:set>
                                      <p:cBhvr>
                                        <p:cTn id="197" dur="1" fill="hold">
                                          <p:stCondLst>
                                            <p:cond delay="0"/>
                                          </p:stCondLst>
                                        </p:cTn>
                                        <p:tgtEl>
                                          <p:spTgt spid="156"/>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158"/>
                                        </p:tgtEl>
                                        <p:attrNameLst>
                                          <p:attrName>style.visibility</p:attrName>
                                        </p:attrNameLst>
                                      </p:cBhvr>
                                      <p:to>
                                        <p:strVal val="visible"/>
                                      </p:to>
                                    </p:set>
                                  </p:childTnLst>
                                </p:cTn>
                              </p:par>
                              <p:par>
                                <p:cTn id="200" presetID="1" presetClass="entr" presetSubtype="0" fill="hold" nodeType="withEffect">
                                  <p:stCondLst>
                                    <p:cond delay="0"/>
                                  </p:stCondLst>
                                  <p:childTnLst>
                                    <p:set>
                                      <p:cBhvr>
                                        <p:cTn id="201" dur="1" fill="hold">
                                          <p:stCondLst>
                                            <p:cond delay="0"/>
                                          </p:stCondLst>
                                        </p:cTn>
                                        <p:tgtEl>
                                          <p:spTgt spid="167"/>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168"/>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2" presetClass="exit" presetSubtype="8" fill="hold" grpId="1" nodeType="clickEffect">
                                  <p:stCondLst>
                                    <p:cond delay="0"/>
                                  </p:stCondLst>
                                  <p:childTnLst>
                                    <p:anim calcmode="lin" valueType="num">
                                      <p:cBhvr additive="base">
                                        <p:cTn id="207" dur="1000"/>
                                        <p:tgtEl>
                                          <p:spTgt spid="164"/>
                                        </p:tgtEl>
                                        <p:attrNameLst>
                                          <p:attrName>ppt_x</p:attrName>
                                        </p:attrNameLst>
                                      </p:cBhvr>
                                      <p:tavLst>
                                        <p:tav tm="0">
                                          <p:val>
                                            <p:strVal val="ppt_x"/>
                                          </p:val>
                                        </p:tav>
                                        <p:tav tm="100000">
                                          <p:val>
                                            <p:strVal val="0-ppt_w/2"/>
                                          </p:val>
                                        </p:tav>
                                      </p:tavLst>
                                    </p:anim>
                                    <p:anim calcmode="lin" valueType="num">
                                      <p:cBhvr additive="base">
                                        <p:cTn id="208" dur="1000"/>
                                        <p:tgtEl>
                                          <p:spTgt spid="164"/>
                                        </p:tgtEl>
                                        <p:attrNameLst>
                                          <p:attrName>ppt_y</p:attrName>
                                        </p:attrNameLst>
                                      </p:cBhvr>
                                      <p:tavLst>
                                        <p:tav tm="0">
                                          <p:val>
                                            <p:strVal val="ppt_y"/>
                                          </p:val>
                                        </p:tav>
                                        <p:tav tm="100000">
                                          <p:val>
                                            <p:strVal val="ppt_y"/>
                                          </p:val>
                                        </p:tav>
                                      </p:tavLst>
                                    </p:anim>
                                    <p:set>
                                      <p:cBhvr>
                                        <p:cTn id="209" dur="1" fill="hold">
                                          <p:stCondLst>
                                            <p:cond delay="999"/>
                                          </p:stCondLst>
                                        </p:cTn>
                                        <p:tgtEl>
                                          <p:spTgt spid="164"/>
                                        </p:tgtEl>
                                        <p:attrNameLst>
                                          <p:attrName>style.visibility</p:attrName>
                                        </p:attrNameLst>
                                      </p:cBhvr>
                                      <p:to>
                                        <p:strVal val="hidden"/>
                                      </p:to>
                                    </p:set>
                                  </p:childTnLst>
                                </p:cTn>
                              </p:par>
                            </p:childTnLst>
                          </p:cTn>
                        </p:par>
                      </p:childTnLst>
                    </p:cTn>
                  </p:par>
                  <p:par>
                    <p:cTn id="210" fill="hold">
                      <p:stCondLst>
                        <p:cond delay="indefinite"/>
                      </p:stCondLst>
                      <p:childTnLst>
                        <p:par>
                          <p:cTn id="211" fill="hold">
                            <p:stCondLst>
                              <p:cond delay="0"/>
                            </p:stCondLst>
                            <p:childTnLst>
                              <p:par>
                                <p:cTn id="212" presetID="10" presetClass="exit" presetSubtype="0" fill="hold" nodeType="clickEffect">
                                  <p:stCondLst>
                                    <p:cond delay="0"/>
                                  </p:stCondLst>
                                  <p:childTnLst>
                                    <p:animEffect transition="out" filter="fade">
                                      <p:cBhvr>
                                        <p:cTn id="213" dur="500"/>
                                        <p:tgtEl>
                                          <p:spTgt spid="167"/>
                                        </p:tgtEl>
                                      </p:cBhvr>
                                    </p:animEffect>
                                    <p:set>
                                      <p:cBhvr>
                                        <p:cTn id="214" dur="1" fill="hold">
                                          <p:stCondLst>
                                            <p:cond delay="499"/>
                                          </p:stCondLst>
                                        </p:cTn>
                                        <p:tgtEl>
                                          <p:spTgt spid="167"/>
                                        </p:tgtEl>
                                        <p:attrNameLst>
                                          <p:attrName>style.visibility</p:attrName>
                                        </p:attrNameLst>
                                      </p:cBhvr>
                                      <p:to>
                                        <p:strVal val="hidden"/>
                                      </p:to>
                                    </p:set>
                                  </p:childTnLst>
                                </p:cTn>
                              </p:par>
                              <p:par>
                                <p:cTn id="215" presetID="10" presetClass="exit" presetSubtype="0" fill="hold" grpId="1" nodeType="withEffect">
                                  <p:stCondLst>
                                    <p:cond delay="0"/>
                                  </p:stCondLst>
                                  <p:childTnLst>
                                    <p:animEffect transition="out" filter="fade">
                                      <p:cBhvr>
                                        <p:cTn id="216" dur="500"/>
                                        <p:tgtEl>
                                          <p:spTgt spid="168"/>
                                        </p:tgtEl>
                                      </p:cBhvr>
                                    </p:animEffect>
                                    <p:set>
                                      <p:cBhvr>
                                        <p:cTn id="217" dur="1" fill="hold">
                                          <p:stCondLst>
                                            <p:cond delay="499"/>
                                          </p:stCondLst>
                                        </p:cTn>
                                        <p:tgtEl>
                                          <p:spTgt spid="168"/>
                                        </p:tgtEl>
                                        <p:attrNameLst>
                                          <p:attrName>style.visibility</p:attrName>
                                        </p:attrNameLst>
                                      </p:cBhvr>
                                      <p:to>
                                        <p:strVal val="hidden"/>
                                      </p:to>
                                    </p:set>
                                  </p:childTnLst>
                                </p:cTn>
                              </p:par>
                              <p:par>
                                <p:cTn id="218" presetID="1" presetClass="entr" presetSubtype="0" fill="hold" grpId="0" nodeType="withEffect">
                                  <p:stCondLst>
                                    <p:cond delay="0"/>
                                  </p:stCondLst>
                                  <p:childTnLst>
                                    <p:set>
                                      <p:cBhvr>
                                        <p:cTn id="219" dur="1" fill="hold">
                                          <p:stCondLst>
                                            <p:cond delay="0"/>
                                          </p:stCondLst>
                                        </p:cTn>
                                        <p:tgtEl>
                                          <p:spTgt spid="161"/>
                                        </p:tgtEl>
                                        <p:attrNameLst>
                                          <p:attrName>style.visibility</p:attrName>
                                        </p:attrNameLst>
                                      </p:cBhvr>
                                      <p:to>
                                        <p:strVal val="visible"/>
                                      </p:to>
                                    </p:set>
                                  </p:childTnLst>
                                </p:cTn>
                              </p:par>
                              <p:par>
                                <p:cTn id="220" presetID="1" presetClass="entr" presetSubtype="0" fill="hold" nodeType="withEffect">
                                  <p:stCondLst>
                                    <p:cond delay="0"/>
                                  </p:stCondLst>
                                  <p:childTnLst>
                                    <p:set>
                                      <p:cBhvr>
                                        <p:cTn id="221" dur="1" fill="hold">
                                          <p:stCondLst>
                                            <p:cond delay="0"/>
                                          </p:stCondLst>
                                        </p:cTn>
                                        <p:tgtEl>
                                          <p:spTgt spid="157"/>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160"/>
                                        </p:tgtEl>
                                        <p:attrNameLst>
                                          <p:attrName>style.visibility</p:attrName>
                                        </p:attrNameLst>
                                      </p:cBhvr>
                                      <p:to>
                                        <p:strVal val="visible"/>
                                      </p:to>
                                    </p:set>
                                  </p:childTnLst>
                                </p:cTn>
                              </p:par>
                              <p:par>
                                <p:cTn id="224" presetID="27" presetClass="emph" presetSubtype="0" repeatCount="10000" fill="remove" grpId="1" nodeType="withEffect">
                                  <p:stCondLst>
                                    <p:cond delay="0"/>
                                  </p:stCondLst>
                                  <p:childTnLst>
                                    <p:animClr clrSpc="rgb" dir="cw">
                                      <p:cBhvr override="childStyle">
                                        <p:cTn id="225" dur="500" autoRev="1" fill="remove"/>
                                        <p:tgtEl>
                                          <p:spTgt spid="161"/>
                                        </p:tgtEl>
                                        <p:attrNameLst>
                                          <p:attrName>style.color</p:attrName>
                                        </p:attrNameLst>
                                      </p:cBhvr>
                                      <p:to>
                                        <a:schemeClr val="bg1"/>
                                      </p:to>
                                    </p:animClr>
                                    <p:animClr clrSpc="rgb" dir="cw">
                                      <p:cBhvr>
                                        <p:cTn id="226" dur="500" autoRev="1" fill="remove"/>
                                        <p:tgtEl>
                                          <p:spTgt spid="161"/>
                                        </p:tgtEl>
                                        <p:attrNameLst>
                                          <p:attrName>fillcolor</p:attrName>
                                        </p:attrNameLst>
                                      </p:cBhvr>
                                      <p:to>
                                        <a:schemeClr val="bg1"/>
                                      </p:to>
                                    </p:animClr>
                                    <p:set>
                                      <p:cBhvr>
                                        <p:cTn id="227" dur="500" autoRev="1" fill="remove"/>
                                        <p:tgtEl>
                                          <p:spTgt spid="161"/>
                                        </p:tgtEl>
                                        <p:attrNameLst>
                                          <p:attrName>fill.type</p:attrName>
                                        </p:attrNameLst>
                                      </p:cBhvr>
                                      <p:to>
                                        <p:strVal val="solid"/>
                                      </p:to>
                                    </p:set>
                                    <p:set>
                                      <p:cBhvr>
                                        <p:cTn id="228" dur="500" autoRev="1" fill="remove"/>
                                        <p:tgtEl>
                                          <p:spTgt spid="16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70" grpId="0"/>
      <p:bldP spid="73" grpId="0"/>
      <p:bldP spid="74" grpId="0"/>
      <p:bldP spid="75" grpId="0"/>
      <p:bldP spid="76" grpId="0"/>
      <p:bldP spid="76" grpId="1"/>
      <p:bldP spid="77" grpId="0" animBg="1"/>
      <p:bldP spid="80" grpId="0" animBg="1"/>
      <p:bldP spid="80" grpId="1" animBg="1"/>
      <p:bldP spid="81" grpId="0" animBg="1"/>
      <p:bldP spid="83" grpId="0"/>
      <p:bldP spid="83" grpId="1"/>
      <p:bldP spid="84" grpId="0" animBg="1"/>
      <p:bldP spid="87" grpId="0" animBg="1"/>
      <p:bldP spid="88" grpId="0" animBg="1"/>
      <p:bldP spid="90" grpId="0"/>
      <p:bldP spid="90" grpId="1"/>
      <p:bldP spid="132" grpId="0"/>
      <p:bldP spid="133" grpId="0"/>
      <p:bldP spid="134" grpId="0"/>
      <p:bldP spid="137" grpId="0"/>
      <p:bldP spid="138" grpId="0"/>
      <p:bldP spid="139" grpId="0"/>
      <p:bldP spid="140" grpId="0" animBg="1"/>
      <p:bldP spid="143" grpId="0" animBg="1"/>
      <p:bldP spid="144" grpId="0" animBg="1"/>
      <p:bldP spid="145" grpId="0" animBg="1"/>
      <p:bldP spid="147" grpId="0"/>
      <p:bldP spid="147" grpId="1"/>
      <p:bldP spid="148" grpId="0" animBg="1"/>
      <p:bldP spid="148" grpId="1" animBg="1"/>
      <p:bldP spid="151" grpId="0" animBg="1"/>
      <p:bldP spid="152" grpId="0" animBg="1"/>
      <p:bldP spid="153" grpId="0" animBg="1"/>
      <p:bldP spid="155" grpId="0"/>
      <p:bldP spid="155" grpId="1"/>
      <p:bldP spid="158" grpId="0"/>
      <p:bldP spid="159" grpId="0"/>
      <p:bldP spid="160" grpId="0"/>
      <p:bldP spid="161" grpId="0"/>
      <p:bldP spid="161" grpId="1"/>
      <p:bldP spid="164" grpId="0" animBg="1"/>
      <p:bldP spid="164" grpId="1" animBg="1"/>
      <p:bldP spid="165" grpId="0" animBg="1"/>
      <p:bldP spid="166" grpId="0" animBg="1"/>
      <p:bldP spid="168" grpId="0"/>
      <p:bldP spid="168"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Circular Queue Operations: Enqueue</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r>
              <a:rPr lang="en-US" b="1" dirty="0"/>
              <a:t>Algorithm: CQENQUEUE(Q, front, rear, x)</a:t>
            </a:r>
          </a:p>
          <a:p>
            <a:pPr marL="0" indent="0">
              <a:lnSpc>
                <a:spcPts val="2700"/>
              </a:lnSpc>
              <a:spcBef>
                <a:spcPts val="0"/>
              </a:spcBef>
              <a:buNone/>
            </a:pPr>
            <a:r>
              <a:rPr lang="en-US" b="1" dirty="0"/>
              <a:t>Step 1:</a:t>
            </a:r>
            <a:r>
              <a:rPr lang="en-US" dirty="0"/>
              <a:t>[Check for Circular Queue Overflow]</a:t>
            </a:r>
          </a:p>
          <a:p>
            <a:pPr marL="874800" lvl="2" indent="0">
              <a:lnSpc>
                <a:spcPts val="2700"/>
              </a:lnSpc>
              <a:spcBef>
                <a:spcPts val="0"/>
              </a:spcBef>
              <a:buNone/>
            </a:pPr>
            <a:r>
              <a:rPr lang="en-US" sz="2400" dirty="0">
                <a:solidFill>
                  <a:srgbClr val="1D6FA9"/>
                </a:solidFill>
              </a:rPr>
              <a:t>if</a:t>
            </a:r>
            <a:r>
              <a:rPr lang="en-US" sz="2400" dirty="0"/>
              <a:t>(</a:t>
            </a:r>
            <a:r>
              <a:rPr lang="en-US" sz="2400" dirty="0">
                <a:solidFill>
                  <a:srgbClr val="C00000"/>
                </a:solidFill>
              </a:rPr>
              <a:t>front = 0 and rear = n-1</a:t>
            </a:r>
            <a:r>
              <a:rPr lang="en-US" sz="2400" dirty="0"/>
              <a:t>) OR (</a:t>
            </a:r>
            <a:r>
              <a:rPr lang="en-US" sz="2400" dirty="0">
                <a:solidFill>
                  <a:srgbClr val="C00000"/>
                </a:solidFill>
              </a:rPr>
              <a:t>front = rear+1</a:t>
            </a:r>
            <a:r>
              <a:rPr lang="en-US" sz="2400" dirty="0"/>
              <a:t>) </a:t>
            </a:r>
          </a:p>
          <a:p>
            <a:pPr marL="874800" lvl="2" indent="0">
              <a:lnSpc>
                <a:spcPts val="2700"/>
              </a:lnSpc>
              <a:spcBef>
                <a:spcPts val="0"/>
              </a:spcBef>
              <a:buNone/>
            </a:pPr>
            <a:r>
              <a:rPr lang="en-US" sz="2400" dirty="0"/>
              <a:t>then</a:t>
            </a:r>
          </a:p>
          <a:p>
            <a:pPr marL="1332000" lvl="3" indent="0">
              <a:lnSpc>
                <a:spcPts val="2700"/>
              </a:lnSpc>
              <a:spcBef>
                <a:spcPts val="0"/>
              </a:spcBef>
              <a:buNone/>
            </a:pPr>
            <a:r>
              <a:rPr lang="en-US" sz="2400" dirty="0"/>
              <a:t>write (“Circular Queue is overflow”)</a:t>
            </a:r>
          </a:p>
          <a:p>
            <a:pPr marL="1332000" lvl="3" indent="0">
              <a:lnSpc>
                <a:spcPts val="2700"/>
              </a:lnSpc>
              <a:spcBef>
                <a:spcPts val="0"/>
              </a:spcBef>
              <a:buNone/>
            </a:pPr>
            <a:r>
              <a:rPr lang="en-US" sz="2400" dirty="0"/>
              <a:t>Exit </a:t>
            </a:r>
          </a:p>
          <a:p>
            <a:pPr marL="0" indent="0">
              <a:lnSpc>
                <a:spcPts val="2700"/>
              </a:lnSpc>
              <a:spcBef>
                <a:spcPts val="0"/>
              </a:spcBef>
              <a:buNone/>
            </a:pPr>
            <a:r>
              <a:rPr lang="en-US" b="1" dirty="0"/>
              <a:t>Step 2:</a:t>
            </a:r>
            <a:r>
              <a:rPr lang="en-US" dirty="0"/>
              <a:t>[Check circular Queue is empty or not]</a:t>
            </a:r>
          </a:p>
          <a:p>
            <a:pPr marL="874800" lvl="2" indent="0">
              <a:lnSpc>
                <a:spcPts val="2700"/>
              </a:lnSpc>
              <a:spcBef>
                <a:spcPts val="0"/>
              </a:spcBef>
              <a:buNone/>
            </a:pPr>
            <a:r>
              <a:rPr lang="en-US" sz="2400" dirty="0">
                <a:solidFill>
                  <a:srgbClr val="1D6FA9"/>
                </a:solidFill>
              </a:rPr>
              <a:t>else if</a:t>
            </a:r>
            <a:r>
              <a:rPr lang="en-US" sz="2400" dirty="0"/>
              <a:t>(</a:t>
            </a:r>
            <a:r>
              <a:rPr lang="en-US" sz="2400" dirty="0">
                <a:solidFill>
                  <a:srgbClr val="C00000"/>
                </a:solidFill>
              </a:rPr>
              <a:t>front = -1 and rear = -1</a:t>
            </a:r>
            <a:r>
              <a:rPr lang="en-US" sz="2400" dirty="0"/>
              <a:t>)</a:t>
            </a:r>
            <a:r>
              <a:rPr lang="en-US" sz="2400" b="1" dirty="0"/>
              <a:t> </a:t>
            </a:r>
            <a:r>
              <a:rPr lang="en-US" sz="2400" dirty="0"/>
              <a:t>then</a:t>
            </a:r>
          </a:p>
          <a:p>
            <a:pPr marL="1332000" lvl="3" indent="0">
              <a:lnSpc>
                <a:spcPts val="2700"/>
              </a:lnSpc>
              <a:spcBef>
                <a:spcPts val="0"/>
              </a:spcBef>
              <a:buNone/>
            </a:pPr>
            <a:r>
              <a:rPr lang="en-US" sz="2400" dirty="0">
                <a:solidFill>
                  <a:srgbClr val="1D6FA9"/>
                </a:solidFill>
              </a:rPr>
              <a:t>front</a:t>
            </a:r>
            <a:r>
              <a:rPr lang="en-IN" sz="2400" dirty="0">
                <a:solidFill>
                  <a:srgbClr val="1D6FA9"/>
                </a:solidFill>
              </a:rPr>
              <a:t> ←</a:t>
            </a:r>
            <a:r>
              <a:rPr lang="en-US" sz="2400" dirty="0"/>
              <a:t> </a:t>
            </a:r>
            <a:r>
              <a:rPr lang="en-US" sz="2400" dirty="0">
                <a:solidFill>
                  <a:srgbClr val="C00000"/>
                </a:solidFill>
              </a:rPr>
              <a:t>0</a:t>
            </a:r>
          </a:p>
          <a:p>
            <a:pPr marL="1332000" lvl="3" indent="0">
              <a:lnSpc>
                <a:spcPts val="2700"/>
              </a:lnSpc>
              <a:spcBef>
                <a:spcPts val="0"/>
              </a:spcBef>
              <a:buNone/>
            </a:pPr>
            <a:r>
              <a:rPr lang="en-US" sz="2400" dirty="0">
                <a:solidFill>
                  <a:srgbClr val="1D6FA9"/>
                </a:solidFill>
              </a:rPr>
              <a:t>rear</a:t>
            </a:r>
            <a:r>
              <a:rPr lang="en-IN" sz="2400" dirty="0">
                <a:solidFill>
                  <a:srgbClr val="1D6FA9"/>
                </a:solidFill>
              </a:rPr>
              <a:t> ←</a:t>
            </a:r>
            <a:r>
              <a:rPr lang="en-US" sz="2400" dirty="0">
                <a:solidFill>
                  <a:srgbClr val="C00000"/>
                </a:solidFill>
              </a:rPr>
              <a:t> 0</a:t>
            </a:r>
          </a:p>
          <a:p>
            <a:pPr marL="0" indent="0">
              <a:lnSpc>
                <a:spcPts val="2700"/>
              </a:lnSpc>
              <a:spcBef>
                <a:spcPts val="0"/>
              </a:spcBef>
              <a:buNone/>
            </a:pPr>
            <a:r>
              <a:rPr lang="en-US" b="1" dirty="0"/>
              <a:t>Step 3:</a:t>
            </a:r>
            <a:r>
              <a:rPr lang="en-US" dirty="0"/>
              <a:t>[Check if the rear is at the end of the circular queue or not] </a:t>
            </a:r>
          </a:p>
          <a:p>
            <a:pPr marL="874800" lvl="2" indent="0">
              <a:lnSpc>
                <a:spcPts val="2700"/>
              </a:lnSpc>
              <a:spcBef>
                <a:spcPts val="0"/>
              </a:spcBef>
              <a:buNone/>
            </a:pPr>
            <a:r>
              <a:rPr lang="en-US" sz="2400" dirty="0">
                <a:solidFill>
                  <a:srgbClr val="1D6FA9"/>
                </a:solidFill>
              </a:rPr>
              <a:t>else if</a:t>
            </a:r>
            <a:r>
              <a:rPr lang="en-US" sz="2400" dirty="0"/>
              <a:t>(</a:t>
            </a:r>
            <a:r>
              <a:rPr lang="en-US" sz="2400" dirty="0">
                <a:solidFill>
                  <a:srgbClr val="C00000"/>
                </a:solidFill>
              </a:rPr>
              <a:t>front &lt;&gt; 0 and rear = n-1</a:t>
            </a:r>
            <a:r>
              <a:rPr lang="en-US" sz="2400" dirty="0"/>
              <a:t>)</a:t>
            </a:r>
            <a:r>
              <a:rPr lang="en-US" sz="2400" b="1" dirty="0">
                <a:solidFill>
                  <a:srgbClr val="0070C0"/>
                </a:solidFill>
              </a:rPr>
              <a:t> </a:t>
            </a:r>
            <a:r>
              <a:rPr lang="en-US" sz="2400" dirty="0"/>
              <a:t>then</a:t>
            </a:r>
          </a:p>
          <a:p>
            <a:pPr marL="1332000" lvl="3" indent="0">
              <a:lnSpc>
                <a:spcPts val="2700"/>
              </a:lnSpc>
              <a:spcBef>
                <a:spcPts val="0"/>
              </a:spcBef>
              <a:buNone/>
            </a:pPr>
            <a:r>
              <a:rPr lang="en-US" sz="2400" dirty="0">
                <a:solidFill>
                  <a:srgbClr val="1D6FA9"/>
                </a:solidFill>
              </a:rPr>
              <a:t>rear </a:t>
            </a:r>
            <a:r>
              <a:rPr lang="en-IN" sz="2400" dirty="0">
                <a:solidFill>
                  <a:srgbClr val="1D6FA9"/>
                </a:solidFill>
              </a:rPr>
              <a:t>←</a:t>
            </a:r>
            <a:r>
              <a:rPr lang="en-IN" sz="2400" dirty="0">
                <a:solidFill>
                  <a:srgbClr val="0070C0"/>
                </a:solidFill>
              </a:rPr>
              <a:t> </a:t>
            </a:r>
            <a:r>
              <a:rPr lang="en-US" sz="2400" dirty="0">
                <a:solidFill>
                  <a:srgbClr val="C00000"/>
                </a:solidFill>
              </a:rPr>
              <a:t>0</a:t>
            </a:r>
            <a:endParaRPr lang="en-US" sz="2400" b="1" dirty="0">
              <a:solidFill>
                <a:srgbClr val="C00000"/>
              </a:solidFill>
            </a:endParaRPr>
          </a:p>
          <a:p>
            <a:pPr marL="874800" lvl="2" indent="0">
              <a:lnSpc>
                <a:spcPts val="2700"/>
              </a:lnSpc>
              <a:spcBef>
                <a:spcPts val="0"/>
              </a:spcBef>
              <a:buNone/>
            </a:pPr>
            <a:r>
              <a:rPr lang="en-US" sz="2400" dirty="0">
                <a:solidFill>
                  <a:srgbClr val="1D6FA9"/>
                </a:solidFill>
              </a:rPr>
              <a:t>else</a:t>
            </a:r>
          </a:p>
          <a:p>
            <a:pPr marL="1332000" lvl="3" indent="0">
              <a:lnSpc>
                <a:spcPts val="2700"/>
              </a:lnSpc>
              <a:spcBef>
                <a:spcPts val="0"/>
              </a:spcBef>
              <a:buNone/>
            </a:pPr>
            <a:r>
              <a:rPr lang="en-US" sz="2400" dirty="0">
                <a:solidFill>
                  <a:srgbClr val="1D6FA9"/>
                </a:solidFill>
              </a:rPr>
              <a:t>rear ← rear + 1</a:t>
            </a:r>
          </a:p>
        </p:txBody>
      </p:sp>
      <p:sp>
        <p:nvSpPr>
          <p:cNvPr id="21" name="TextBox 20"/>
          <p:cNvSpPr txBox="1"/>
          <p:nvPr/>
        </p:nvSpPr>
        <p:spPr>
          <a:xfrm>
            <a:off x="2213736" y="1595890"/>
            <a:ext cx="2103525" cy="369332"/>
          </a:xfrm>
          <a:prstGeom prst="rect">
            <a:avLst/>
          </a:prstGeom>
          <a:noFill/>
        </p:spPr>
        <p:txBody>
          <a:bodyPr wrap="none" rtlCol="0">
            <a:spAutoFit/>
          </a:bodyPr>
          <a:lstStyle/>
          <a:p>
            <a:r>
              <a:rPr lang="en-US" dirty="0"/>
              <a:t>Array of N Elements</a:t>
            </a:r>
          </a:p>
        </p:txBody>
      </p:sp>
      <p:sp>
        <p:nvSpPr>
          <p:cNvPr id="22" name="TextBox 21"/>
          <p:cNvSpPr txBox="1"/>
          <p:nvPr/>
        </p:nvSpPr>
        <p:spPr>
          <a:xfrm>
            <a:off x="3022431" y="1609646"/>
            <a:ext cx="3276859" cy="369332"/>
          </a:xfrm>
          <a:prstGeom prst="rect">
            <a:avLst/>
          </a:prstGeom>
          <a:noFill/>
        </p:spPr>
        <p:txBody>
          <a:bodyPr wrap="none" rtlCol="0">
            <a:spAutoFit/>
          </a:bodyPr>
          <a:lstStyle/>
          <a:p>
            <a:r>
              <a:rPr lang="en-US" dirty="0"/>
              <a:t>Rear pointer  (Last end of queue)</a:t>
            </a:r>
          </a:p>
        </p:txBody>
      </p:sp>
      <p:sp>
        <p:nvSpPr>
          <p:cNvPr id="23" name="TextBox 22"/>
          <p:cNvSpPr txBox="1"/>
          <p:nvPr/>
        </p:nvSpPr>
        <p:spPr>
          <a:xfrm>
            <a:off x="2331953" y="1584222"/>
            <a:ext cx="3376886" cy="369332"/>
          </a:xfrm>
          <a:prstGeom prst="rect">
            <a:avLst/>
          </a:prstGeom>
          <a:noFill/>
        </p:spPr>
        <p:txBody>
          <a:bodyPr wrap="none" rtlCol="0">
            <a:spAutoFit/>
          </a:bodyPr>
          <a:lstStyle/>
          <a:p>
            <a:r>
              <a:rPr lang="en-US" dirty="0"/>
              <a:t>Front pointer  (First end of queue)</a:t>
            </a:r>
          </a:p>
        </p:txBody>
      </p:sp>
      <p:sp>
        <p:nvSpPr>
          <p:cNvPr id="24" name="TextBox 23"/>
          <p:cNvSpPr txBox="1"/>
          <p:nvPr/>
        </p:nvSpPr>
        <p:spPr>
          <a:xfrm>
            <a:off x="3919730" y="1599564"/>
            <a:ext cx="1988814" cy="369332"/>
          </a:xfrm>
          <a:prstGeom prst="rect">
            <a:avLst/>
          </a:prstGeom>
          <a:noFill/>
        </p:spPr>
        <p:txBody>
          <a:bodyPr wrap="none" rtlCol="0">
            <a:spAutoFit/>
          </a:bodyPr>
          <a:lstStyle/>
          <a:p>
            <a:r>
              <a:rPr lang="en-US" dirty="0"/>
              <a:t>X value to be insert</a:t>
            </a:r>
          </a:p>
        </p:txBody>
      </p:sp>
      <p:cxnSp>
        <p:nvCxnSpPr>
          <p:cNvPr id="25" name="Straight Arrow Connector 24"/>
          <p:cNvCxnSpPr>
            <a:cxnSpLocks/>
          </p:cNvCxnSpPr>
          <p:nvPr/>
        </p:nvCxnSpPr>
        <p:spPr>
          <a:xfrm rot="5400000" flipH="1" flipV="1">
            <a:off x="3089763" y="1392928"/>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p:cNvCxnSpPr>
          <p:nvPr/>
        </p:nvCxnSpPr>
        <p:spPr>
          <a:xfrm rot="5400000" flipH="1" flipV="1">
            <a:off x="3640651" y="1392928"/>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rot="5400000" flipH="1" flipV="1">
            <a:off x="4282949" y="1392928"/>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rot="5400000" flipH="1" flipV="1">
            <a:off x="4800239" y="1392928"/>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055594" y="1203222"/>
            <a:ext cx="5118847" cy="1592744"/>
          </a:xfrm>
          <a:prstGeom prst="rect">
            <a:avLst/>
          </a:prstGeom>
          <a:noFill/>
        </p:spPr>
        <p:txBody>
          <a:bodyPr wrap="square" rtlCol="0">
            <a:spAutoFit/>
          </a:bodyPr>
          <a:lstStyle/>
          <a:p>
            <a:pPr>
              <a:lnSpc>
                <a:spcPts val="2700"/>
              </a:lnSpc>
              <a:spcBef>
                <a:spcPts val="300"/>
              </a:spcBef>
            </a:pPr>
            <a:r>
              <a:rPr lang="en-US" sz="2400" b="1" dirty="0"/>
              <a:t>Step 4:</a:t>
            </a:r>
            <a:r>
              <a:rPr lang="en-US" sz="2400" dirty="0"/>
              <a:t>[Insert element in circular Queue]</a:t>
            </a:r>
          </a:p>
          <a:p>
            <a:pPr marL="874713" lvl="2">
              <a:lnSpc>
                <a:spcPts val="2700"/>
              </a:lnSpc>
              <a:spcBef>
                <a:spcPts val="300"/>
              </a:spcBef>
            </a:pPr>
            <a:r>
              <a:rPr lang="en-US" sz="2400" dirty="0">
                <a:solidFill>
                  <a:srgbClr val="C00000"/>
                </a:solidFill>
              </a:rPr>
              <a:t>Q[</a:t>
            </a:r>
            <a:r>
              <a:rPr lang="en-US" sz="2400" dirty="0">
                <a:solidFill>
                  <a:srgbClr val="1D6FA9"/>
                </a:solidFill>
              </a:rPr>
              <a:t>rear</a:t>
            </a:r>
            <a:r>
              <a:rPr lang="en-US" sz="2400" dirty="0">
                <a:solidFill>
                  <a:srgbClr val="C00000"/>
                </a:solidFill>
              </a:rPr>
              <a:t>]</a:t>
            </a:r>
            <a:r>
              <a:rPr lang="en-US" sz="2400" dirty="0"/>
              <a:t> </a:t>
            </a:r>
            <a:r>
              <a:rPr lang="en-IN" sz="2400" dirty="0">
                <a:solidFill>
                  <a:srgbClr val="0070C0"/>
                </a:solidFill>
              </a:rPr>
              <a:t>← </a:t>
            </a:r>
            <a:r>
              <a:rPr lang="en-US" sz="2400" b="1" dirty="0">
                <a:solidFill>
                  <a:srgbClr val="C00000"/>
                </a:solidFill>
              </a:rPr>
              <a:t>x</a:t>
            </a:r>
            <a:r>
              <a:rPr lang="en-US" sz="2400" dirty="0"/>
              <a:t> </a:t>
            </a:r>
          </a:p>
          <a:p>
            <a:pPr>
              <a:lnSpc>
                <a:spcPts val="2700"/>
              </a:lnSpc>
              <a:spcBef>
                <a:spcPts val="300"/>
              </a:spcBef>
            </a:pPr>
            <a:r>
              <a:rPr lang="en-US" sz="2400" b="1" dirty="0"/>
              <a:t>Step 5:</a:t>
            </a:r>
            <a:r>
              <a:rPr lang="en-US" sz="2400" dirty="0"/>
              <a:t>[Finished]</a:t>
            </a:r>
          </a:p>
          <a:p>
            <a:pPr marL="874800" lvl="2">
              <a:lnSpc>
                <a:spcPts val="2700"/>
              </a:lnSpc>
              <a:spcBef>
                <a:spcPts val="300"/>
              </a:spcBef>
            </a:pPr>
            <a:r>
              <a:rPr lang="en-US" sz="2400" dirty="0"/>
              <a:t>Exit</a:t>
            </a:r>
          </a:p>
        </p:txBody>
      </p:sp>
      <p:sp>
        <p:nvSpPr>
          <p:cNvPr id="71" name="Rectangle 70"/>
          <p:cNvSpPr/>
          <p:nvPr/>
        </p:nvSpPr>
        <p:spPr>
          <a:xfrm>
            <a:off x="10718159" y="4426724"/>
            <a:ext cx="533400" cy="381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119</a:t>
            </a:r>
          </a:p>
        </p:txBody>
      </p:sp>
      <p:cxnSp>
        <p:nvCxnSpPr>
          <p:cNvPr id="72" name="Straight Connector 71"/>
          <p:cNvCxnSpPr/>
          <p:nvPr/>
        </p:nvCxnSpPr>
        <p:spPr>
          <a:xfrm>
            <a:off x="9651359" y="4426724"/>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651359" y="4807724"/>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11251559" y="4426724"/>
            <a:ext cx="5334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129</a:t>
            </a:r>
          </a:p>
        </p:txBody>
      </p:sp>
      <p:sp>
        <p:nvSpPr>
          <p:cNvPr id="75" name="Rectangle 74"/>
          <p:cNvSpPr/>
          <p:nvPr/>
        </p:nvSpPr>
        <p:spPr>
          <a:xfrm>
            <a:off x="9651359" y="4426724"/>
            <a:ext cx="533400" cy="3810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139</a:t>
            </a:r>
          </a:p>
        </p:txBody>
      </p:sp>
      <p:sp>
        <p:nvSpPr>
          <p:cNvPr id="76" name="Rectangle 75"/>
          <p:cNvSpPr/>
          <p:nvPr/>
        </p:nvSpPr>
        <p:spPr>
          <a:xfrm>
            <a:off x="10184759" y="4428312"/>
            <a:ext cx="533400" cy="381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149</a:t>
            </a:r>
          </a:p>
        </p:txBody>
      </p:sp>
      <p:cxnSp>
        <p:nvCxnSpPr>
          <p:cNvPr id="77" name="Straight Arrow Connector 76"/>
          <p:cNvCxnSpPr/>
          <p:nvPr/>
        </p:nvCxnSpPr>
        <p:spPr>
          <a:xfrm rot="5400000" flipH="1" flipV="1">
            <a:off x="8774265" y="4997430"/>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5400000" flipH="1" flipV="1">
            <a:off x="9004453" y="4997430"/>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79759" y="5264924"/>
            <a:ext cx="1663404" cy="369332"/>
          </a:xfrm>
          <a:prstGeom prst="rect">
            <a:avLst/>
          </a:prstGeom>
          <a:noFill/>
        </p:spPr>
        <p:txBody>
          <a:bodyPr wrap="none" rtlCol="0">
            <a:spAutoFit/>
          </a:bodyPr>
          <a:lstStyle/>
          <a:p>
            <a:r>
              <a:rPr lang="en-US" dirty="0"/>
              <a:t>front = rear = -1</a:t>
            </a:r>
          </a:p>
        </p:txBody>
      </p:sp>
      <p:cxnSp>
        <p:nvCxnSpPr>
          <p:cNvPr id="80" name="Straight Arrow Connector 79"/>
          <p:cNvCxnSpPr/>
          <p:nvPr/>
        </p:nvCxnSpPr>
        <p:spPr>
          <a:xfrm rot="5400000" flipH="1" flipV="1">
            <a:off x="9612465" y="4997430"/>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5400000" flipH="1" flipV="1">
            <a:off x="9842653" y="4997430"/>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965559" y="5264924"/>
            <a:ext cx="1592872" cy="369332"/>
          </a:xfrm>
          <a:prstGeom prst="rect">
            <a:avLst/>
          </a:prstGeom>
          <a:noFill/>
        </p:spPr>
        <p:txBody>
          <a:bodyPr wrap="none" rtlCol="0">
            <a:spAutoFit/>
          </a:bodyPr>
          <a:lstStyle/>
          <a:p>
            <a:r>
              <a:rPr lang="en-US" dirty="0"/>
              <a:t>front = rear = 0</a:t>
            </a:r>
          </a:p>
        </p:txBody>
      </p:sp>
      <p:cxnSp>
        <p:nvCxnSpPr>
          <p:cNvPr id="83" name="Straight Arrow Connector 82"/>
          <p:cNvCxnSpPr/>
          <p:nvPr/>
        </p:nvCxnSpPr>
        <p:spPr>
          <a:xfrm rot="5400000" flipH="1" flipV="1">
            <a:off x="9727082" y="4997430"/>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5400000" flipH="1" flipV="1">
            <a:off x="10223653" y="4997430"/>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9346559" y="5264924"/>
            <a:ext cx="935449" cy="369332"/>
          </a:xfrm>
          <a:prstGeom prst="rect">
            <a:avLst/>
          </a:prstGeom>
          <a:noFill/>
        </p:spPr>
        <p:txBody>
          <a:bodyPr wrap="none" rtlCol="0">
            <a:spAutoFit/>
          </a:bodyPr>
          <a:lstStyle/>
          <a:p>
            <a:r>
              <a:rPr lang="en-US" dirty="0"/>
              <a:t>front =0</a:t>
            </a:r>
          </a:p>
        </p:txBody>
      </p:sp>
      <p:sp>
        <p:nvSpPr>
          <p:cNvPr id="86" name="TextBox 85"/>
          <p:cNvSpPr txBox="1"/>
          <p:nvPr/>
        </p:nvSpPr>
        <p:spPr>
          <a:xfrm>
            <a:off x="10169648" y="5253256"/>
            <a:ext cx="853311" cy="369332"/>
          </a:xfrm>
          <a:prstGeom prst="rect">
            <a:avLst/>
          </a:prstGeom>
          <a:noFill/>
        </p:spPr>
        <p:txBody>
          <a:bodyPr wrap="none" rtlCol="0">
            <a:spAutoFit/>
          </a:bodyPr>
          <a:lstStyle/>
          <a:p>
            <a:r>
              <a:rPr lang="en-US" dirty="0"/>
              <a:t>rear =1</a:t>
            </a:r>
          </a:p>
        </p:txBody>
      </p:sp>
      <p:cxnSp>
        <p:nvCxnSpPr>
          <p:cNvPr id="87" name="Straight Arrow Connector 86"/>
          <p:cNvCxnSpPr/>
          <p:nvPr/>
        </p:nvCxnSpPr>
        <p:spPr>
          <a:xfrm rot="5400000" flipH="1" flipV="1">
            <a:off x="10818142" y="4997430"/>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0703048" y="5253256"/>
            <a:ext cx="853311" cy="369332"/>
          </a:xfrm>
          <a:prstGeom prst="rect">
            <a:avLst/>
          </a:prstGeom>
          <a:noFill/>
        </p:spPr>
        <p:txBody>
          <a:bodyPr wrap="none" rtlCol="0">
            <a:spAutoFit/>
          </a:bodyPr>
          <a:lstStyle/>
          <a:p>
            <a:r>
              <a:rPr lang="en-US" dirty="0"/>
              <a:t>rear =2</a:t>
            </a:r>
          </a:p>
        </p:txBody>
      </p:sp>
      <p:cxnSp>
        <p:nvCxnSpPr>
          <p:cNvPr id="89" name="Straight Arrow Connector 88"/>
          <p:cNvCxnSpPr/>
          <p:nvPr/>
        </p:nvCxnSpPr>
        <p:spPr>
          <a:xfrm rot="5400000" flipH="1" flipV="1">
            <a:off x="11351542" y="4997430"/>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1236448" y="5253256"/>
            <a:ext cx="821059" cy="369332"/>
          </a:xfrm>
          <a:prstGeom prst="rect">
            <a:avLst/>
          </a:prstGeom>
          <a:noFill/>
        </p:spPr>
        <p:txBody>
          <a:bodyPr wrap="none" rtlCol="0">
            <a:spAutoFit/>
          </a:bodyPr>
          <a:lstStyle/>
          <a:p>
            <a:r>
              <a:rPr lang="en-US"/>
              <a:t>rear =3</a:t>
            </a:r>
            <a:endParaRPr lang="en-US" dirty="0"/>
          </a:p>
        </p:txBody>
      </p:sp>
    </p:spTree>
    <p:extLst>
      <p:ext uri="{BB962C8B-B14F-4D97-AF65-F5344CB8AC3E}">
        <p14:creationId xmlns:p14="http://schemas.microsoft.com/office/powerpoint/2010/main" val="2489728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5"/>
                                        </p:tgtEl>
                                      </p:cBhvr>
                                    </p:animEffect>
                                    <p:set>
                                      <p:cBhvr>
                                        <p:cTn id="16" dur="1" fill="hold">
                                          <p:stCondLst>
                                            <p:cond delay="499"/>
                                          </p:stCondLst>
                                        </p:cTn>
                                        <p:tgtEl>
                                          <p:spTgt spid="2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6"/>
                                        </p:tgtEl>
                                      </p:cBhvr>
                                    </p:animEffect>
                                    <p:set>
                                      <p:cBhvr>
                                        <p:cTn id="25" dur="1" fill="hold">
                                          <p:stCondLst>
                                            <p:cond delay="499"/>
                                          </p:stCondLst>
                                        </p:cTn>
                                        <p:tgtEl>
                                          <p:spTgt spid="2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22"/>
                                        </p:tgtEl>
                                      </p:cBhvr>
                                    </p:animEffect>
                                    <p:set>
                                      <p:cBhvr>
                                        <p:cTn id="37" dur="1" fill="hold">
                                          <p:stCondLst>
                                            <p:cond delay="499"/>
                                          </p:stCondLst>
                                        </p:cTn>
                                        <p:tgtEl>
                                          <p:spTgt spid="2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27"/>
                                        </p:tgtEl>
                                      </p:cBhvr>
                                    </p:animEffect>
                                    <p:set>
                                      <p:cBhvr>
                                        <p:cTn id="40" dur="1" fill="hold">
                                          <p:stCondLst>
                                            <p:cond delay="499"/>
                                          </p:stCondLst>
                                        </p:cTn>
                                        <p:tgtEl>
                                          <p:spTgt spid="27"/>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24"/>
                                        </p:tgtEl>
                                      </p:cBhvr>
                                    </p:animEffect>
                                    <p:set>
                                      <p:cBhvr>
                                        <p:cTn id="49" dur="1" fill="hold">
                                          <p:stCondLst>
                                            <p:cond delay="499"/>
                                          </p:stCondLst>
                                        </p:cTn>
                                        <p:tgtEl>
                                          <p:spTgt spid="24"/>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28"/>
                                        </p:tgtEl>
                                      </p:cBhvr>
                                    </p:animEffect>
                                    <p:set>
                                      <p:cBhvr>
                                        <p:cTn id="52" dur="1" fill="hold">
                                          <p:stCondLst>
                                            <p:cond delay="499"/>
                                          </p:stCondLst>
                                        </p:cTn>
                                        <p:tgtEl>
                                          <p:spTgt spid="2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7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7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7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0" presetClass="exit" presetSubtype="0" fill="hold" nodeType="clickEffect">
                                  <p:stCondLst>
                                    <p:cond delay="0"/>
                                  </p:stCondLst>
                                  <p:childTnLst>
                                    <p:animEffect transition="out" filter="fade">
                                      <p:cBhvr>
                                        <p:cTn id="138" dur="500"/>
                                        <p:tgtEl>
                                          <p:spTgt spid="77"/>
                                        </p:tgtEl>
                                      </p:cBhvr>
                                    </p:animEffect>
                                    <p:set>
                                      <p:cBhvr>
                                        <p:cTn id="139" dur="1" fill="hold">
                                          <p:stCondLst>
                                            <p:cond delay="499"/>
                                          </p:stCondLst>
                                        </p:cTn>
                                        <p:tgtEl>
                                          <p:spTgt spid="77"/>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78"/>
                                        </p:tgtEl>
                                      </p:cBhvr>
                                    </p:animEffect>
                                    <p:set>
                                      <p:cBhvr>
                                        <p:cTn id="142" dur="1" fill="hold">
                                          <p:stCondLst>
                                            <p:cond delay="499"/>
                                          </p:stCondLst>
                                        </p:cTn>
                                        <p:tgtEl>
                                          <p:spTgt spid="78"/>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79"/>
                                        </p:tgtEl>
                                      </p:cBhvr>
                                    </p:animEffect>
                                    <p:set>
                                      <p:cBhvr>
                                        <p:cTn id="145" dur="1" fill="hold">
                                          <p:stCondLst>
                                            <p:cond delay="499"/>
                                          </p:stCondLst>
                                        </p:cTn>
                                        <p:tgtEl>
                                          <p:spTgt spid="79"/>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nodeType="clickEffect">
                                  <p:stCondLst>
                                    <p:cond delay="0"/>
                                  </p:stCondLst>
                                  <p:childTnLst>
                                    <p:set>
                                      <p:cBhvr>
                                        <p:cTn id="149" dur="1" fill="hold">
                                          <p:stCondLst>
                                            <p:cond delay="0"/>
                                          </p:stCondLst>
                                        </p:cTn>
                                        <p:tgtEl>
                                          <p:spTgt spid="80"/>
                                        </p:tgtEl>
                                        <p:attrNameLst>
                                          <p:attrName>style.visibility</p:attrName>
                                        </p:attrNameLst>
                                      </p:cBhvr>
                                      <p:to>
                                        <p:strVal val="visible"/>
                                      </p:to>
                                    </p:set>
                                  </p:childTnLst>
                                </p:cTn>
                              </p:par>
                              <p:par>
                                <p:cTn id="150" presetID="1" presetClass="entr" presetSubtype="0" fill="hold" nodeType="withEffect">
                                  <p:stCondLst>
                                    <p:cond delay="0"/>
                                  </p:stCondLst>
                                  <p:childTnLst>
                                    <p:set>
                                      <p:cBhvr>
                                        <p:cTn id="151" dur="1" fill="hold">
                                          <p:stCondLst>
                                            <p:cond delay="0"/>
                                          </p:stCondLst>
                                        </p:cTn>
                                        <p:tgtEl>
                                          <p:spTgt spid="8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82"/>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 presetClass="entr" presetSubtype="2" fill="hold" grpId="0" nodeType="clickEffect">
                                  <p:stCondLst>
                                    <p:cond delay="0"/>
                                  </p:stCondLst>
                                  <p:childTnLst>
                                    <p:set>
                                      <p:cBhvr>
                                        <p:cTn id="157" dur="1" fill="hold">
                                          <p:stCondLst>
                                            <p:cond delay="0"/>
                                          </p:stCondLst>
                                        </p:cTn>
                                        <p:tgtEl>
                                          <p:spTgt spid="75"/>
                                        </p:tgtEl>
                                        <p:attrNameLst>
                                          <p:attrName>style.visibility</p:attrName>
                                        </p:attrNameLst>
                                      </p:cBhvr>
                                      <p:to>
                                        <p:strVal val="visible"/>
                                      </p:to>
                                    </p:set>
                                    <p:anim calcmode="lin" valueType="num">
                                      <p:cBhvr additive="base">
                                        <p:cTn id="158" dur="1000" fill="hold"/>
                                        <p:tgtEl>
                                          <p:spTgt spid="75"/>
                                        </p:tgtEl>
                                        <p:attrNameLst>
                                          <p:attrName>ppt_x</p:attrName>
                                        </p:attrNameLst>
                                      </p:cBhvr>
                                      <p:tavLst>
                                        <p:tav tm="0">
                                          <p:val>
                                            <p:strVal val="1+#ppt_w/2"/>
                                          </p:val>
                                        </p:tav>
                                        <p:tav tm="100000">
                                          <p:val>
                                            <p:strVal val="#ppt_x"/>
                                          </p:val>
                                        </p:tav>
                                      </p:tavLst>
                                    </p:anim>
                                    <p:anim calcmode="lin" valueType="num">
                                      <p:cBhvr additive="base">
                                        <p:cTn id="159" dur="10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10" presetClass="exit" presetSubtype="0" fill="hold" nodeType="clickEffect">
                                  <p:stCondLst>
                                    <p:cond delay="0"/>
                                  </p:stCondLst>
                                  <p:childTnLst>
                                    <p:animEffect transition="out" filter="fade">
                                      <p:cBhvr>
                                        <p:cTn id="163" dur="500"/>
                                        <p:tgtEl>
                                          <p:spTgt spid="80"/>
                                        </p:tgtEl>
                                      </p:cBhvr>
                                    </p:animEffect>
                                    <p:set>
                                      <p:cBhvr>
                                        <p:cTn id="164" dur="1" fill="hold">
                                          <p:stCondLst>
                                            <p:cond delay="499"/>
                                          </p:stCondLst>
                                        </p:cTn>
                                        <p:tgtEl>
                                          <p:spTgt spid="80"/>
                                        </p:tgtEl>
                                        <p:attrNameLst>
                                          <p:attrName>style.visibility</p:attrName>
                                        </p:attrNameLst>
                                      </p:cBhvr>
                                      <p:to>
                                        <p:strVal val="hidden"/>
                                      </p:to>
                                    </p:set>
                                  </p:childTnLst>
                                </p:cTn>
                              </p:par>
                              <p:par>
                                <p:cTn id="165" presetID="10" presetClass="exit" presetSubtype="0" fill="hold" nodeType="withEffect">
                                  <p:stCondLst>
                                    <p:cond delay="0"/>
                                  </p:stCondLst>
                                  <p:childTnLst>
                                    <p:animEffect transition="out" filter="fade">
                                      <p:cBhvr>
                                        <p:cTn id="166" dur="500"/>
                                        <p:tgtEl>
                                          <p:spTgt spid="81"/>
                                        </p:tgtEl>
                                      </p:cBhvr>
                                    </p:animEffect>
                                    <p:set>
                                      <p:cBhvr>
                                        <p:cTn id="167" dur="1" fill="hold">
                                          <p:stCondLst>
                                            <p:cond delay="499"/>
                                          </p:stCondLst>
                                        </p:cTn>
                                        <p:tgtEl>
                                          <p:spTgt spid="81"/>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82"/>
                                        </p:tgtEl>
                                      </p:cBhvr>
                                    </p:animEffect>
                                    <p:set>
                                      <p:cBhvr>
                                        <p:cTn id="170" dur="1" fill="hold">
                                          <p:stCondLst>
                                            <p:cond delay="499"/>
                                          </p:stCondLst>
                                        </p:cTn>
                                        <p:tgtEl>
                                          <p:spTgt spid="82"/>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5"/>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3"/>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84"/>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2" presetClass="entr" presetSubtype="2" fill="hold" grpId="0" nodeType="clickEffect">
                                  <p:stCondLst>
                                    <p:cond delay="0"/>
                                  </p:stCondLst>
                                  <p:childTnLst>
                                    <p:set>
                                      <p:cBhvr>
                                        <p:cTn id="186" dur="1" fill="hold">
                                          <p:stCondLst>
                                            <p:cond delay="0"/>
                                          </p:stCondLst>
                                        </p:cTn>
                                        <p:tgtEl>
                                          <p:spTgt spid="76"/>
                                        </p:tgtEl>
                                        <p:attrNameLst>
                                          <p:attrName>style.visibility</p:attrName>
                                        </p:attrNameLst>
                                      </p:cBhvr>
                                      <p:to>
                                        <p:strVal val="visible"/>
                                      </p:to>
                                    </p:set>
                                    <p:anim calcmode="lin" valueType="num">
                                      <p:cBhvr additive="base">
                                        <p:cTn id="187" dur="1000" fill="hold"/>
                                        <p:tgtEl>
                                          <p:spTgt spid="76"/>
                                        </p:tgtEl>
                                        <p:attrNameLst>
                                          <p:attrName>ppt_x</p:attrName>
                                        </p:attrNameLst>
                                      </p:cBhvr>
                                      <p:tavLst>
                                        <p:tav tm="0">
                                          <p:val>
                                            <p:strVal val="1+#ppt_w/2"/>
                                          </p:val>
                                        </p:tav>
                                        <p:tav tm="100000">
                                          <p:val>
                                            <p:strVal val="#ppt_x"/>
                                          </p:val>
                                        </p:tav>
                                      </p:tavLst>
                                    </p:anim>
                                    <p:anim calcmode="lin" valueType="num">
                                      <p:cBhvr additive="base">
                                        <p:cTn id="188" dur="10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10" presetClass="exit" presetSubtype="0" fill="hold" nodeType="clickEffect">
                                  <p:stCondLst>
                                    <p:cond delay="0"/>
                                  </p:stCondLst>
                                  <p:childTnLst>
                                    <p:animEffect transition="out" filter="fade">
                                      <p:cBhvr>
                                        <p:cTn id="192" dur="500"/>
                                        <p:tgtEl>
                                          <p:spTgt spid="84"/>
                                        </p:tgtEl>
                                      </p:cBhvr>
                                    </p:animEffect>
                                    <p:set>
                                      <p:cBhvr>
                                        <p:cTn id="193" dur="1" fill="hold">
                                          <p:stCondLst>
                                            <p:cond delay="499"/>
                                          </p:stCondLst>
                                        </p:cTn>
                                        <p:tgtEl>
                                          <p:spTgt spid="84"/>
                                        </p:tgtEl>
                                        <p:attrNameLst>
                                          <p:attrName>style.visibility</p:attrName>
                                        </p:attrNameLst>
                                      </p:cBhvr>
                                      <p:to>
                                        <p:strVal val="hidden"/>
                                      </p:to>
                                    </p:set>
                                  </p:childTnLst>
                                </p:cTn>
                              </p:par>
                              <p:par>
                                <p:cTn id="194" presetID="10" presetClass="exit" presetSubtype="0" fill="hold" grpId="1" nodeType="withEffect">
                                  <p:stCondLst>
                                    <p:cond delay="0"/>
                                  </p:stCondLst>
                                  <p:childTnLst>
                                    <p:animEffect transition="out" filter="fade">
                                      <p:cBhvr>
                                        <p:cTn id="195" dur="500"/>
                                        <p:tgtEl>
                                          <p:spTgt spid="86"/>
                                        </p:tgtEl>
                                      </p:cBhvr>
                                    </p:animEffect>
                                    <p:set>
                                      <p:cBhvr>
                                        <p:cTn id="196" dur="1" fill="hold">
                                          <p:stCondLst>
                                            <p:cond delay="499"/>
                                          </p:stCondLst>
                                        </p:cTn>
                                        <p:tgtEl>
                                          <p:spTgt spid="86"/>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nodeType="clickEffect">
                                  <p:stCondLst>
                                    <p:cond delay="0"/>
                                  </p:stCondLst>
                                  <p:childTnLst>
                                    <p:set>
                                      <p:cBhvr>
                                        <p:cTn id="200" dur="1" fill="hold">
                                          <p:stCondLst>
                                            <p:cond delay="0"/>
                                          </p:stCondLst>
                                        </p:cTn>
                                        <p:tgtEl>
                                          <p:spTgt spid="87"/>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88"/>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2" presetClass="entr" presetSubtype="2" fill="hold" grpId="0" nodeType="clickEffect">
                                  <p:stCondLst>
                                    <p:cond delay="0"/>
                                  </p:stCondLst>
                                  <p:childTnLst>
                                    <p:set>
                                      <p:cBhvr>
                                        <p:cTn id="206" dur="1" fill="hold">
                                          <p:stCondLst>
                                            <p:cond delay="0"/>
                                          </p:stCondLst>
                                        </p:cTn>
                                        <p:tgtEl>
                                          <p:spTgt spid="71"/>
                                        </p:tgtEl>
                                        <p:attrNameLst>
                                          <p:attrName>style.visibility</p:attrName>
                                        </p:attrNameLst>
                                      </p:cBhvr>
                                      <p:to>
                                        <p:strVal val="visible"/>
                                      </p:to>
                                    </p:set>
                                    <p:anim calcmode="lin" valueType="num">
                                      <p:cBhvr additive="base">
                                        <p:cTn id="207" dur="1000" fill="hold"/>
                                        <p:tgtEl>
                                          <p:spTgt spid="71"/>
                                        </p:tgtEl>
                                        <p:attrNameLst>
                                          <p:attrName>ppt_x</p:attrName>
                                        </p:attrNameLst>
                                      </p:cBhvr>
                                      <p:tavLst>
                                        <p:tav tm="0">
                                          <p:val>
                                            <p:strVal val="1+#ppt_w/2"/>
                                          </p:val>
                                        </p:tav>
                                        <p:tav tm="100000">
                                          <p:val>
                                            <p:strVal val="#ppt_x"/>
                                          </p:val>
                                        </p:tav>
                                      </p:tavLst>
                                    </p:anim>
                                    <p:anim calcmode="lin" valueType="num">
                                      <p:cBhvr additive="base">
                                        <p:cTn id="208" dur="10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10" presetClass="exit" presetSubtype="0" fill="hold" nodeType="clickEffect">
                                  <p:stCondLst>
                                    <p:cond delay="0"/>
                                  </p:stCondLst>
                                  <p:childTnLst>
                                    <p:animEffect transition="out" filter="fade">
                                      <p:cBhvr>
                                        <p:cTn id="212" dur="500"/>
                                        <p:tgtEl>
                                          <p:spTgt spid="87"/>
                                        </p:tgtEl>
                                      </p:cBhvr>
                                    </p:animEffect>
                                    <p:set>
                                      <p:cBhvr>
                                        <p:cTn id="213" dur="1" fill="hold">
                                          <p:stCondLst>
                                            <p:cond delay="499"/>
                                          </p:stCondLst>
                                        </p:cTn>
                                        <p:tgtEl>
                                          <p:spTgt spid="87"/>
                                        </p:tgtEl>
                                        <p:attrNameLst>
                                          <p:attrName>style.visibility</p:attrName>
                                        </p:attrNameLst>
                                      </p:cBhvr>
                                      <p:to>
                                        <p:strVal val="hidden"/>
                                      </p:to>
                                    </p:set>
                                  </p:childTnLst>
                                </p:cTn>
                              </p:par>
                              <p:par>
                                <p:cTn id="214" presetID="10" presetClass="exit" presetSubtype="0" fill="hold" grpId="1" nodeType="withEffect">
                                  <p:stCondLst>
                                    <p:cond delay="0"/>
                                  </p:stCondLst>
                                  <p:childTnLst>
                                    <p:animEffect transition="out" filter="fade">
                                      <p:cBhvr>
                                        <p:cTn id="215" dur="500"/>
                                        <p:tgtEl>
                                          <p:spTgt spid="88"/>
                                        </p:tgtEl>
                                      </p:cBhvr>
                                    </p:animEffect>
                                    <p:set>
                                      <p:cBhvr>
                                        <p:cTn id="216" dur="1" fill="hold">
                                          <p:stCondLst>
                                            <p:cond delay="499"/>
                                          </p:stCondLst>
                                        </p:cTn>
                                        <p:tgtEl>
                                          <p:spTgt spid="88"/>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0"/>
                                          </p:stCondLst>
                                        </p:cTn>
                                        <p:tgtEl>
                                          <p:spTgt spid="89"/>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90"/>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2" presetClass="entr" presetSubtype="2" fill="hold" grpId="0" nodeType="clickEffect">
                                  <p:stCondLst>
                                    <p:cond delay="0"/>
                                  </p:stCondLst>
                                  <p:childTnLst>
                                    <p:set>
                                      <p:cBhvr>
                                        <p:cTn id="226" dur="1" fill="hold">
                                          <p:stCondLst>
                                            <p:cond delay="0"/>
                                          </p:stCondLst>
                                        </p:cTn>
                                        <p:tgtEl>
                                          <p:spTgt spid="74"/>
                                        </p:tgtEl>
                                        <p:attrNameLst>
                                          <p:attrName>style.visibility</p:attrName>
                                        </p:attrNameLst>
                                      </p:cBhvr>
                                      <p:to>
                                        <p:strVal val="visible"/>
                                      </p:to>
                                    </p:set>
                                    <p:anim calcmode="lin" valueType="num">
                                      <p:cBhvr additive="base">
                                        <p:cTn id="227" dur="1000" fill="hold"/>
                                        <p:tgtEl>
                                          <p:spTgt spid="74"/>
                                        </p:tgtEl>
                                        <p:attrNameLst>
                                          <p:attrName>ppt_x</p:attrName>
                                        </p:attrNameLst>
                                      </p:cBhvr>
                                      <p:tavLst>
                                        <p:tav tm="0">
                                          <p:val>
                                            <p:strVal val="1+#ppt_w/2"/>
                                          </p:val>
                                        </p:tav>
                                        <p:tav tm="100000">
                                          <p:val>
                                            <p:strVal val="#ppt_x"/>
                                          </p:val>
                                        </p:tav>
                                      </p:tavLst>
                                    </p:anim>
                                    <p:anim calcmode="lin" valueType="num">
                                      <p:cBhvr additive="base">
                                        <p:cTn id="228" dur="10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22" grpId="1"/>
      <p:bldP spid="23" grpId="0"/>
      <p:bldP spid="23" grpId="1"/>
      <p:bldP spid="24" grpId="0"/>
      <p:bldP spid="24" grpId="1"/>
      <p:bldP spid="71" grpId="0" animBg="1"/>
      <p:bldP spid="74" grpId="0" animBg="1"/>
      <p:bldP spid="75" grpId="0" animBg="1"/>
      <p:bldP spid="76" grpId="0" animBg="1"/>
      <p:bldP spid="79" grpId="0"/>
      <p:bldP spid="79" grpId="1"/>
      <p:bldP spid="82" grpId="0"/>
      <p:bldP spid="82" grpId="1"/>
      <p:bldP spid="85" grpId="0"/>
      <p:bldP spid="86" grpId="0"/>
      <p:bldP spid="86" grpId="1"/>
      <p:bldP spid="88" grpId="0"/>
      <p:bldP spid="88" grpId="1"/>
      <p:bldP spid="9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Circular Queue Operations: Dequeue</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r>
              <a:rPr lang="en-US" b="1" dirty="0"/>
              <a:t>Algorithm: CQDEQUEUE(Q, front, rear, x)</a:t>
            </a:r>
          </a:p>
          <a:p>
            <a:pPr marL="0" indent="0">
              <a:lnSpc>
                <a:spcPts val="2700"/>
              </a:lnSpc>
              <a:spcBef>
                <a:spcPts val="0"/>
              </a:spcBef>
              <a:buNone/>
            </a:pPr>
            <a:r>
              <a:rPr lang="en-US" b="1" dirty="0"/>
              <a:t>Step 1:</a:t>
            </a:r>
            <a:r>
              <a:rPr lang="en-US" dirty="0"/>
              <a:t>[Check for Circular Queue Underflow]</a:t>
            </a:r>
          </a:p>
          <a:p>
            <a:pPr marL="874800" lvl="2" indent="0">
              <a:lnSpc>
                <a:spcPts val="2700"/>
              </a:lnSpc>
              <a:spcBef>
                <a:spcPts val="0"/>
              </a:spcBef>
              <a:buNone/>
            </a:pPr>
            <a:r>
              <a:rPr lang="en-US" sz="2400" dirty="0">
                <a:solidFill>
                  <a:srgbClr val="1D6FA9"/>
                </a:solidFill>
              </a:rPr>
              <a:t>if</a:t>
            </a:r>
            <a:r>
              <a:rPr lang="en-US" sz="2400" dirty="0"/>
              <a:t>(</a:t>
            </a:r>
            <a:r>
              <a:rPr lang="en-US" sz="2400" dirty="0">
                <a:solidFill>
                  <a:srgbClr val="C00000"/>
                </a:solidFill>
              </a:rPr>
              <a:t>front = -1</a:t>
            </a:r>
            <a:r>
              <a:rPr lang="en-US" sz="2400" dirty="0"/>
              <a:t>)then</a:t>
            </a:r>
          </a:p>
          <a:p>
            <a:pPr marL="1332000" lvl="3" indent="0">
              <a:lnSpc>
                <a:spcPts val="2700"/>
              </a:lnSpc>
              <a:spcBef>
                <a:spcPts val="0"/>
              </a:spcBef>
              <a:buNone/>
            </a:pPr>
            <a:r>
              <a:rPr lang="en-US" sz="2400" dirty="0"/>
              <a:t>write (“Circular Queue is underflow”)</a:t>
            </a:r>
          </a:p>
          <a:p>
            <a:pPr marL="1332000" lvl="3" indent="0">
              <a:lnSpc>
                <a:spcPts val="2700"/>
              </a:lnSpc>
              <a:spcBef>
                <a:spcPts val="0"/>
              </a:spcBef>
              <a:buNone/>
            </a:pPr>
            <a:r>
              <a:rPr lang="en-US" sz="2400" dirty="0"/>
              <a:t>Exit </a:t>
            </a:r>
          </a:p>
          <a:p>
            <a:pPr marL="0" indent="0">
              <a:lnSpc>
                <a:spcPts val="2700"/>
              </a:lnSpc>
              <a:spcBef>
                <a:spcPts val="0"/>
              </a:spcBef>
              <a:buNone/>
            </a:pPr>
            <a:r>
              <a:rPr lang="en-US" b="1" dirty="0"/>
              <a:t>Step 2:</a:t>
            </a:r>
            <a:r>
              <a:rPr lang="en-US" dirty="0"/>
              <a:t>[Remove an element from circular queue]</a:t>
            </a:r>
          </a:p>
          <a:p>
            <a:pPr marL="874800" lvl="2" indent="0">
              <a:lnSpc>
                <a:spcPts val="2700"/>
              </a:lnSpc>
              <a:spcBef>
                <a:spcPts val="0"/>
              </a:spcBef>
              <a:buNone/>
            </a:pPr>
            <a:r>
              <a:rPr lang="en-US" sz="2400" b="1" dirty="0">
                <a:solidFill>
                  <a:srgbClr val="C00000"/>
                </a:solidFill>
              </a:rPr>
              <a:t>x</a:t>
            </a:r>
            <a:r>
              <a:rPr lang="en-US" sz="2400" dirty="0"/>
              <a:t> </a:t>
            </a:r>
            <a:r>
              <a:rPr lang="en-IN" sz="2400" dirty="0">
                <a:solidFill>
                  <a:srgbClr val="0070C0"/>
                </a:solidFill>
              </a:rPr>
              <a:t>←</a:t>
            </a:r>
            <a:r>
              <a:rPr lang="en-US" sz="2400" dirty="0"/>
              <a:t> </a:t>
            </a:r>
            <a:r>
              <a:rPr lang="en-US" sz="2400" dirty="0">
                <a:solidFill>
                  <a:srgbClr val="C00000"/>
                </a:solidFill>
              </a:rPr>
              <a:t>Q[</a:t>
            </a:r>
            <a:r>
              <a:rPr lang="en-US" sz="2400" dirty="0">
                <a:solidFill>
                  <a:srgbClr val="1D6FA9"/>
                </a:solidFill>
              </a:rPr>
              <a:t>front</a:t>
            </a:r>
            <a:r>
              <a:rPr lang="en-US" sz="2400" dirty="0">
                <a:solidFill>
                  <a:srgbClr val="C00000"/>
                </a:solidFill>
              </a:rPr>
              <a:t>]</a:t>
            </a:r>
            <a:r>
              <a:rPr lang="en-US" sz="2400" dirty="0"/>
              <a:t> </a:t>
            </a:r>
          </a:p>
          <a:p>
            <a:pPr marL="0" indent="0">
              <a:lnSpc>
                <a:spcPts val="2700"/>
              </a:lnSpc>
              <a:spcBef>
                <a:spcPts val="0"/>
              </a:spcBef>
              <a:buNone/>
            </a:pPr>
            <a:r>
              <a:rPr lang="en-US" b="1" dirty="0"/>
              <a:t>Step 3:</a:t>
            </a:r>
            <a:r>
              <a:rPr lang="en-US" dirty="0"/>
              <a:t>[Display the popped Element]</a:t>
            </a:r>
          </a:p>
          <a:p>
            <a:pPr marL="874800" lvl="2" indent="0">
              <a:lnSpc>
                <a:spcPts val="2700"/>
              </a:lnSpc>
              <a:spcBef>
                <a:spcPts val="0"/>
              </a:spcBef>
              <a:buNone/>
            </a:pPr>
            <a:r>
              <a:rPr lang="en-US" sz="2400" dirty="0"/>
              <a:t>write(</a:t>
            </a:r>
            <a:r>
              <a:rPr lang="en-US" sz="2400" b="1" dirty="0">
                <a:solidFill>
                  <a:srgbClr val="C00000"/>
                </a:solidFill>
              </a:rPr>
              <a:t>x</a:t>
            </a:r>
            <a:r>
              <a:rPr lang="en-US" sz="2400" dirty="0"/>
              <a:t>) </a:t>
            </a:r>
          </a:p>
          <a:p>
            <a:pPr marL="0" indent="0">
              <a:lnSpc>
                <a:spcPts val="2700"/>
              </a:lnSpc>
              <a:spcBef>
                <a:spcPts val="300"/>
              </a:spcBef>
              <a:buNone/>
            </a:pPr>
            <a:r>
              <a:rPr lang="en-US" b="1" dirty="0"/>
              <a:t>Step 4:</a:t>
            </a:r>
            <a:r>
              <a:rPr lang="en-US" dirty="0"/>
              <a:t>[Check only one element in circular queue or not]</a:t>
            </a:r>
          </a:p>
          <a:p>
            <a:pPr marL="874800" lvl="2" indent="0">
              <a:lnSpc>
                <a:spcPts val="2700"/>
              </a:lnSpc>
              <a:spcBef>
                <a:spcPts val="300"/>
              </a:spcBef>
              <a:buNone/>
            </a:pPr>
            <a:r>
              <a:rPr lang="en-US" sz="2400" dirty="0">
                <a:solidFill>
                  <a:srgbClr val="1D6FA9"/>
                </a:solidFill>
              </a:rPr>
              <a:t>if</a:t>
            </a:r>
            <a:r>
              <a:rPr lang="en-US" sz="2400" dirty="0"/>
              <a:t>(</a:t>
            </a:r>
            <a:r>
              <a:rPr lang="en-US" sz="2400" dirty="0">
                <a:solidFill>
                  <a:srgbClr val="C00000"/>
                </a:solidFill>
              </a:rPr>
              <a:t>front = rear</a:t>
            </a:r>
            <a:r>
              <a:rPr lang="en-US" sz="2400" dirty="0"/>
              <a:t>) then</a:t>
            </a:r>
          </a:p>
          <a:p>
            <a:pPr marL="1332000" lvl="3" indent="0">
              <a:lnSpc>
                <a:spcPts val="2700"/>
              </a:lnSpc>
              <a:spcBef>
                <a:spcPts val="300"/>
              </a:spcBef>
              <a:buNone/>
            </a:pPr>
            <a:r>
              <a:rPr lang="en-US" sz="2400" dirty="0">
                <a:solidFill>
                  <a:srgbClr val="1D6FA9"/>
                </a:solidFill>
              </a:rPr>
              <a:t>front </a:t>
            </a:r>
            <a:r>
              <a:rPr lang="en-IN" sz="2400" dirty="0">
                <a:solidFill>
                  <a:srgbClr val="1D6FA9"/>
                </a:solidFill>
              </a:rPr>
              <a:t>←</a:t>
            </a:r>
            <a:r>
              <a:rPr lang="en-US" sz="2400" dirty="0"/>
              <a:t>  </a:t>
            </a:r>
            <a:r>
              <a:rPr lang="en-US" sz="2400" dirty="0">
                <a:solidFill>
                  <a:srgbClr val="C00000"/>
                </a:solidFill>
              </a:rPr>
              <a:t>-1</a:t>
            </a:r>
          </a:p>
          <a:p>
            <a:pPr marL="1332000" lvl="3" indent="0">
              <a:lnSpc>
                <a:spcPts val="2700"/>
              </a:lnSpc>
              <a:spcBef>
                <a:spcPts val="300"/>
              </a:spcBef>
              <a:buNone/>
            </a:pPr>
            <a:r>
              <a:rPr lang="en-US" sz="2400" dirty="0">
                <a:solidFill>
                  <a:srgbClr val="1D6FA9"/>
                </a:solidFill>
              </a:rPr>
              <a:t>rear </a:t>
            </a:r>
            <a:r>
              <a:rPr lang="en-IN" sz="2400" dirty="0">
                <a:solidFill>
                  <a:srgbClr val="1D6FA9"/>
                </a:solidFill>
              </a:rPr>
              <a:t>←</a:t>
            </a:r>
            <a:r>
              <a:rPr lang="en-US" sz="2400" dirty="0">
                <a:solidFill>
                  <a:srgbClr val="1D6FA9"/>
                </a:solidFill>
              </a:rPr>
              <a:t>  </a:t>
            </a:r>
            <a:r>
              <a:rPr lang="en-US" sz="2400" dirty="0">
                <a:solidFill>
                  <a:srgbClr val="C00000"/>
                </a:solidFill>
              </a:rPr>
              <a:t>-1</a:t>
            </a:r>
          </a:p>
        </p:txBody>
      </p:sp>
      <p:sp>
        <p:nvSpPr>
          <p:cNvPr id="21" name="TextBox 20"/>
          <p:cNvSpPr txBox="1"/>
          <p:nvPr/>
        </p:nvSpPr>
        <p:spPr>
          <a:xfrm>
            <a:off x="2324624" y="1624190"/>
            <a:ext cx="2103525" cy="369332"/>
          </a:xfrm>
          <a:prstGeom prst="rect">
            <a:avLst/>
          </a:prstGeom>
          <a:noFill/>
        </p:spPr>
        <p:txBody>
          <a:bodyPr wrap="none" rtlCol="0">
            <a:spAutoFit/>
          </a:bodyPr>
          <a:lstStyle/>
          <a:p>
            <a:r>
              <a:rPr lang="en-US" dirty="0"/>
              <a:t>Array of N Elements</a:t>
            </a:r>
          </a:p>
        </p:txBody>
      </p:sp>
      <p:sp>
        <p:nvSpPr>
          <p:cNvPr id="22" name="TextBox 21"/>
          <p:cNvSpPr txBox="1"/>
          <p:nvPr/>
        </p:nvSpPr>
        <p:spPr>
          <a:xfrm>
            <a:off x="2822936" y="1538423"/>
            <a:ext cx="3276859" cy="369332"/>
          </a:xfrm>
          <a:prstGeom prst="rect">
            <a:avLst/>
          </a:prstGeom>
          <a:noFill/>
        </p:spPr>
        <p:txBody>
          <a:bodyPr wrap="none" rtlCol="0">
            <a:spAutoFit/>
          </a:bodyPr>
          <a:lstStyle/>
          <a:p>
            <a:r>
              <a:rPr lang="en-US" dirty="0"/>
              <a:t>Rear pointer  (Last end of queue)</a:t>
            </a:r>
          </a:p>
        </p:txBody>
      </p:sp>
      <p:sp>
        <p:nvSpPr>
          <p:cNvPr id="23" name="TextBox 22"/>
          <p:cNvSpPr txBox="1"/>
          <p:nvPr/>
        </p:nvSpPr>
        <p:spPr>
          <a:xfrm>
            <a:off x="2357841" y="1574360"/>
            <a:ext cx="3376886" cy="369332"/>
          </a:xfrm>
          <a:prstGeom prst="rect">
            <a:avLst/>
          </a:prstGeom>
          <a:noFill/>
        </p:spPr>
        <p:txBody>
          <a:bodyPr wrap="none" rtlCol="0">
            <a:spAutoFit/>
          </a:bodyPr>
          <a:lstStyle/>
          <a:p>
            <a:r>
              <a:rPr lang="en-US" dirty="0"/>
              <a:t>Front pointer  (First end of queue)</a:t>
            </a:r>
          </a:p>
        </p:txBody>
      </p:sp>
      <p:sp>
        <p:nvSpPr>
          <p:cNvPr id="24" name="TextBox 23"/>
          <p:cNvSpPr txBox="1"/>
          <p:nvPr/>
        </p:nvSpPr>
        <p:spPr>
          <a:xfrm>
            <a:off x="3704689" y="1559415"/>
            <a:ext cx="2603598" cy="369332"/>
          </a:xfrm>
          <a:prstGeom prst="rect">
            <a:avLst/>
          </a:prstGeom>
          <a:noFill/>
        </p:spPr>
        <p:txBody>
          <a:bodyPr wrap="none" rtlCol="0">
            <a:spAutoFit/>
          </a:bodyPr>
          <a:lstStyle/>
          <a:p>
            <a:r>
              <a:rPr lang="en-US" dirty="0"/>
              <a:t>X store value to be deleted</a:t>
            </a:r>
          </a:p>
        </p:txBody>
      </p:sp>
      <p:cxnSp>
        <p:nvCxnSpPr>
          <p:cNvPr id="25" name="Straight Arrow Connector 24"/>
          <p:cNvCxnSpPr>
            <a:cxnSpLocks/>
          </p:cNvCxnSpPr>
          <p:nvPr/>
        </p:nvCxnSpPr>
        <p:spPr>
          <a:xfrm rot="5400000" flipH="1" flipV="1">
            <a:off x="3080695" y="1379551"/>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p:cNvCxnSpPr>
          <p:nvPr/>
        </p:nvCxnSpPr>
        <p:spPr>
          <a:xfrm rot="5400000" flipH="1" flipV="1">
            <a:off x="3613947" y="1379551"/>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rot="5400000" flipH="1" flipV="1">
            <a:off x="4270071" y="1379551"/>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rot="5400000" flipH="1" flipV="1">
            <a:off x="4793390" y="1379551"/>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677125" y="1207701"/>
            <a:ext cx="5514876" cy="2746906"/>
          </a:xfrm>
          <a:prstGeom prst="rect">
            <a:avLst/>
          </a:prstGeom>
          <a:noFill/>
        </p:spPr>
        <p:txBody>
          <a:bodyPr wrap="square" rtlCol="0">
            <a:spAutoFit/>
          </a:bodyPr>
          <a:lstStyle/>
          <a:p>
            <a:pPr>
              <a:lnSpc>
                <a:spcPts val="2700"/>
              </a:lnSpc>
              <a:spcBef>
                <a:spcPts val="300"/>
              </a:spcBef>
            </a:pPr>
            <a:r>
              <a:rPr lang="en-US" sz="2400" b="1" dirty="0"/>
              <a:t>Step 5:</a:t>
            </a:r>
            <a:r>
              <a:rPr lang="en-US" sz="2400" dirty="0"/>
              <a:t>[Check front pointer position]</a:t>
            </a:r>
          </a:p>
          <a:p>
            <a:pPr marL="874713" lvl="2">
              <a:lnSpc>
                <a:spcPts val="2700"/>
              </a:lnSpc>
              <a:spcBef>
                <a:spcPts val="300"/>
              </a:spcBef>
            </a:pPr>
            <a:r>
              <a:rPr lang="en-US" sz="2400" dirty="0">
                <a:solidFill>
                  <a:srgbClr val="1D6FA9"/>
                </a:solidFill>
              </a:rPr>
              <a:t>else if</a:t>
            </a:r>
            <a:r>
              <a:rPr lang="en-US" sz="2400" dirty="0"/>
              <a:t>(</a:t>
            </a:r>
            <a:r>
              <a:rPr lang="en-US" sz="2400" dirty="0">
                <a:solidFill>
                  <a:srgbClr val="C00000"/>
                </a:solidFill>
              </a:rPr>
              <a:t>front = size</a:t>
            </a:r>
            <a:r>
              <a:rPr lang="en-US" sz="2400" dirty="0"/>
              <a:t>)</a:t>
            </a:r>
            <a:r>
              <a:rPr lang="en-US" sz="2400" dirty="0">
                <a:solidFill>
                  <a:srgbClr val="0070C0"/>
                </a:solidFill>
              </a:rPr>
              <a:t> </a:t>
            </a:r>
            <a:r>
              <a:rPr lang="en-US" sz="2400" dirty="0"/>
              <a:t>then</a:t>
            </a:r>
          </a:p>
          <a:p>
            <a:pPr marL="1332000" lvl="3">
              <a:lnSpc>
                <a:spcPts val="2700"/>
              </a:lnSpc>
              <a:spcBef>
                <a:spcPts val="300"/>
              </a:spcBef>
            </a:pPr>
            <a:r>
              <a:rPr lang="fr-FR" sz="2400" dirty="0">
                <a:solidFill>
                  <a:srgbClr val="1D6FA9"/>
                </a:solidFill>
              </a:rPr>
              <a:t>front </a:t>
            </a:r>
            <a:r>
              <a:rPr lang="en-IN" sz="2400" dirty="0">
                <a:solidFill>
                  <a:srgbClr val="0070C0"/>
                </a:solidFill>
              </a:rPr>
              <a:t>←</a:t>
            </a:r>
            <a:r>
              <a:rPr lang="fr-FR" sz="2400" dirty="0"/>
              <a:t> </a:t>
            </a:r>
            <a:r>
              <a:rPr lang="fr-FR" sz="2400" dirty="0">
                <a:solidFill>
                  <a:srgbClr val="C00000"/>
                </a:solidFill>
              </a:rPr>
              <a:t>0</a:t>
            </a:r>
            <a:r>
              <a:rPr lang="fr-FR" sz="2400" dirty="0"/>
              <a:t>    </a:t>
            </a:r>
            <a:r>
              <a:rPr lang="fr-FR" sz="2200" dirty="0">
                <a:solidFill>
                  <a:srgbClr val="C00000"/>
                </a:solidFill>
              </a:rPr>
              <a:t> </a:t>
            </a:r>
            <a:r>
              <a:rPr lang="fr-FR" sz="2200" b="1" dirty="0">
                <a:solidFill>
                  <a:srgbClr val="C00000"/>
                </a:solidFill>
              </a:rPr>
              <a:t>(Reset front pointer)</a:t>
            </a:r>
          </a:p>
          <a:p>
            <a:pPr marL="874800" lvl="2">
              <a:lnSpc>
                <a:spcPts val="2700"/>
              </a:lnSpc>
              <a:spcBef>
                <a:spcPts val="300"/>
              </a:spcBef>
            </a:pPr>
            <a:r>
              <a:rPr lang="en-US" sz="2400" dirty="0">
                <a:solidFill>
                  <a:srgbClr val="1D6FA9"/>
                </a:solidFill>
              </a:rPr>
              <a:t>else</a:t>
            </a:r>
          </a:p>
          <a:p>
            <a:pPr marL="1332000" lvl="3">
              <a:lnSpc>
                <a:spcPts val="2700"/>
              </a:lnSpc>
              <a:spcBef>
                <a:spcPts val="300"/>
              </a:spcBef>
            </a:pPr>
            <a:r>
              <a:rPr lang="en-US" sz="2400" dirty="0">
                <a:solidFill>
                  <a:srgbClr val="1D6FA9"/>
                </a:solidFill>
              </a:rPr>
              <a:t>front </a:t>
            </a:r>
            <a:r>
              <a:rPr lang="en-IN" sz="2400" dirty="0">
                <a:solidFill>
                  <a:srgbClr val="1D6FA9"/>
                </a:solidFill>
              </a:rPr>
              <a:t>←</a:t>
            </a:r>
            <a:r>
              <a:rPr lang="en-US" sz="2400" dirty="0">
                <a:solidFill>
                  <a:srgbClr val="1D6FA9"/>
                </a:solidFill>
              </a:rPr>
              <a:t> front + 1 </a:t>
            </a:r>
          </a:p>
          <a:p>
            <a:pPr>
              <a:lnSpc>
                <a:spcPts val="2700"/>
              </a:lnSpc>
              <a:spcBef>
                <a:spcPts val="300"/>
              </a:spcBef>
            </a:pPr>
            <a:r>
              <a:rPr lang="en-US" sz="2400" b="1" dirty="0"/>
              <a:t>Step 6:</a:t>
            </a:r>
            <a:r>
              <a:rPr lang="en-US" sz="2400" dirty="0"/>
              <a:t>[Finished]</a:t>
            </a:r>
          </a:p>
          <a:p>
            <a:pPr marL="874800" lvl="2">
              <a:lnSpc>
                <a:spcPts val="2700"/>
              </a:lnSpc>
              <a:spcBef>
                <a:spcPts val="300"/>
              </a:spcBef>
            </a:pPr>
            <a:r>
              <a:rPr lang="en-US" sz="2400" dirty="0"/>
              <a:t>Exit</a:t>
            </a:r>
          </a:p>
        </p:txBody>
      </p:sp>
      <p:sp>
        <p:nvSpPr>
          <p:cNvPr id="33" name="Rectangle 32"/>
          <p:cNvSpPr/>
          <p:nvPr/>
        </p:nvSpPr>
        <p:spPr>
          <a:xfrm>
            <a:off x="9435993" y="4449519"/>
            <a:ext cx="533400" cy="381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119</a:t>
            </a:r>
          </a:p>
        </p:txBody>
      </p:sp>
      <p:cxnSp>
        <p:nvCxnSpPr>
          <p:cNvPr id="34" name="Straight Connector 33"/>
          <p:cNvCxnSpPr/>
          <p:nvPr/>
        </p:nvCxnSpPr>
        <p:spPr>
          <a:xfrm>
            <a:off x="8369193" y="4449519"/>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369193" y="4830519"/>
            <a:ext cx="2133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9969393" y="4449519"/>
            <a:ext cx="5334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129</a:t>
            </a:r>
          </a:p>
        </p:txBody>
      </p:sp>
      <p:sp>
        <p:nvSpPr>
          <p:cNvPr id="37" name="Rectangle 36"/>
          <p:cNvSpPr/>
          <p:nvPr/>
        </p:nvSpPr>
        <p:spPr>
          <a:xfrm>
            <a:off x="8369193" y="4449519"/>
            <a:ext cx="533400" cy="3810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139</a:t>
            </a:r>
          </a:p>
        </p:txBody>
      </p:sp>
      <p:sp>
        <p:nvSpPr>
          <p:cNvPr id="38" name="Rectangle 37"/>
          <p:cNvSpPr/>
          <p:nvPr/>
        </p:nvSpPr>
        <p:spPr>
          <a:xfrm>
            <a:off x="8902593" y="4451107"/>
            <a:ext cx="533400" cy="381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149</a:t>
            </a:r>
          </a:p>
        </p:txBody>
      </p:sp>
      <p:cxnSp>
        <p:nvCxnSpPr>
          <p:cNvPr id="39" name="Straight Arrow Connector 38"/>
          <p:cNvCxnSpPr/>
          <p:nvPr/>
        </p:nvCxnSpPr>
        <p:spPr>
          <a:xfrm rot="5400000" flipH="1" flipV="1">
            <a:off x="10006698" y="5020225"/>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flipH="1" flipV="1">
            <a:off x="8426904" y="5020225"/>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893193" y="5135319"/>
            <a:ext cx="990600" cy="369332"/>
          </a:xfrm>
          <a:prstGeom prst="rect">
            <a:avLst/>
          </a:prstGeom>
          <a:noFill/>
        </p:spPr>
        <p:txBody>
          <a:bodyPr wrap="square" rtlCol="0">
            <a:spAutoFit/>
          </a:bodyPr>
          <a:lstStyle/>
          <a:p>
            <a:r>
              <a:rPr lang="en-US" dirty="0"/>
              <a:t>rear =3</a:t>
            </a:r>
          </a:p>
        </p:txBody>
      </p:sp>
      <p:sp>
        <p:nvSpPr>
          <p:cNvPr id="42" name="TextBox 41"/>
          <p:cNvSpPr txBox="1"/>
          <p:nvPr/>
        </p:nvSpPr>
        <p:spPr>
          <a:xfrm>
            <a:off x="7988193" y="5135319"/>
            <a:ext cx="990600" cy="369332"/>
          </a:xfrm>
          <a:prstGeom prst="rect">
            <a:avLst/>
          </a:prstGeom>
          <a:noFill/>
        </p:spPr>
        <p:txBody>
          <a:bodyPr wrap="square" rtlCol="0">
            <a:spAutoFit/>
          </a:bodyPr>
          <a:lstStyle/>
          <a:p>
            <a:r>
              <a:rPr lang="en-US" dirty="0"/>
              <a:t> front =0</a:t>
            </a:r>
          </a:p>
        </p:txBody>
      </p:sp>
      <p:cxnSp>
        <p:nvCxnSpPr>
          <p:cNvPr id="43" name="Straight Arrow Connector 42"/>
          <p:cNvCxnSpPr/>
          <p:nvPr/>
        </p:nvCxnSpPr>
        <p:spPr>
          <a:xfrm rot="5400000" flipH="1" flipV="1">
            <a:off x="8941487" y="5020225"/>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502776" y="5135319"/>
            <a:ext cx="990600" cy="369332"/>
          </a:xfrm>
          <a:prstGeom prst="rect">
            <a:avLst/>
          </a:prstGeom>
          <a:noFill/>
        </p:spPr>
        <p:txBody>
          <a:bodyPr wrap="square" rtlCol="0">
            <a:spAutoFit/>
          </a:bodyPr>
          <a:lstStyle/>
          <a:p>
            <a:r>
              <a:rPr lang="en-US" dirty="0"/>
              <a:t> front =1</a:t>
            </a:r>
          </a:p>
        </p:txBody>
      </p:sp>
      <p:cxnSp>
        <p:nvCxnSpPr>
          <p:cNvPr id="45" name="Straight Arrow Connector 44"/>
          <p:cNvCxnSpPr/>
          <p:nvPr/>
        </p:nvCxnSpPr>
        <p:spPr>
          <a:xfrm rot="5400000" flipH="1" flipV="1">
            <a:off x="9493704" y="5020225"/>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054993" y="5135319"/>
            <a:ext cx="990600" cy="369332"/>
          </a:xfrm>
          <a:prstGeom prst="rect">
            <a:avLst/>
          </a:prstGeom>
          <a:noFill/>
        </p:spPr>
        <p:txBody>
          <a:bodyPr wrap="square" rtlCol="0">
            <a:spAutoFit/>
          </a:bodyPr>
          <a:lstStyle/>
          <a:p>
            <a:r>
              <a:rPr lang="en-US" dirty="0"/>
              <a:t> front =2</a:t>
            </a:r>
          </a:p>
        </p:txBody>
      </p:sp>
      <p:cxnSp>
        <p:nvCxnSpPr>
          <p:cNvPr id="47" name="Straight Arrow Connector 46"/>
          <p:cNvCxnSpPr/>
          <p:nvPr/>
        </p:nvCxnSpPr>
        <p:spPr>
          <a:xfrm rot="5400000" flipH="1" flipV="1">
            <a:off x="10179504" y="5020225"/>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816993" y="5375587"/>
            <a:ext cx="990600" cy="369332"/>
          </a:xfrm>
          <a:prstGeom prst="rect">
            <a:avLst/>
          </a:prstGeom>
          <a:noFill/>
        </p:spPr>
        <p:txBody>
          <a:bodyPr wrap="square" rtlCol="0">
            <a:spAutoFit/>
          </a:bodyPr>
          <a:lstStyle/>
          <a:p>
            <a:r>
              <a:rPr lang="en-US" dirty="0"/>
              <a:t> front =3</a:t>
            </a:r>
          </a:p>
        </p:txBody>
      </p:sp>
      <p:cxnSp>
        <p:nvCxnSpPr>
          <p:cNvPr id="49" name="Straight Arrow Connector 48"/>
          <p:cNvCxnSpPr/>
          <p:nvPr/>
        </p:nvCxnSpPr>
        <p:spPr>
          <a:xfrm rot="5400000" flipH="1" flipV="1">
            <a:off x="7492098" y="4715425"/>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378593" y="4830519"/>
            <a:ext cx="990600" cy="369332"/>
          </a:xfrm>
          <a:prstGeom prst="rect">
            <a:avLst/>
          </a:prstGeom>
          <a:noFill/>
        </p:spPr>
        <p:txBody>
          <a:bodyPr wrap="square" rtlCol="0">
            <a:spAutoFit/>
          </a:bodyPr>
          <a:lstStyle/>
          <a:p>
            <a:r>
              <a:rPr lang="en-US" dirty="0"/>
              <a:t>rear = -1</a:t>
            </a:r>
          </a:p>
        </p:txBody>
      </p:sp>
      <p:cxnSp>
        <p:nvCxnSpPr>
          <p:cNvPr id="51" name="Straight Arrow Connector 50"/>
          <p:cNvCxnSpPr/>
          <p:nvPr/>
        </p:nvCxnSpPr>
        <p:spPr>
          <a:xfrm rot="5400000" flipH="1" flipV="1">
            <a:off x="7664904" y="4715425"/>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302393" y="5070787"/>
            <a:ext cx="1143000" cy="369332"/>
          </a:xfrm>
          <a:prstGeom prst="rect">
            <a:avLst/>
          </a:prstGeom>
          <a:noFill/>
        </p:spPr>
        <p:txBody>
          <a:bodyPr wrap="square" rtlCol="0">
            <a:spAutoFit/>
          </a:bodyPr>
          <a:lstStyle/>
          <a:p>
            <a:r>
              <a:rPr lang="en-US" dirty="0"/>
              <a:t> front = -1</a:t>
            </a:r>
          </a:p>
        </p:txBody>
      </p:sp>
    </p:spTree>
    <p:extLst>
      <p:ext uri="{BB962C8B-B14F-4D97-AF65-F5344CB8AC3E}">
        <p14:creationId xmlns:p14="http://schemas.microsoft.com/office/powerpoint/2010/main" val="332529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5"/>
                                        </p:tgtEl>
                                      </p:cBhvr>
                                    </p:animEffect>
                                    <p:set>
                                      <p:cBhvr>
                                        <p:cTn id="16" dur="1" fill="hold">
                                          <p:stCondLst>
                                            <p:cond delay="499"/>
                                          </p:stCondLst>
                                        </p:cTn>
                                        <p:tgtEl>
                                          <p:spTgt spid="2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6"/>
                                        </p:tgtEl>
                                      </p:cBhvr>
                                    </p:animEffect>
                                    <p:set>
                                      <p:cBhvr>
                                        <p:cTn id="25" dur="1" fill="hold">
                                          <p:stCondLst>
                                            <p:cond delay="499"/>
                                          </p:stCondLst>
                                        </p:cTn>
                                        <p:tgtEl>
                                          <p:spTgt spid="2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22"/>
                                        </p:tgtEl>
                                      </p:cBhvr>
                                    </p:animEffect>
                                    <p:set>
                                      <p:cBhvr>
                                        <p:cTn id="37" dur="1" fill="hold">
                                          <p:stCondLst>
                                            <p:cond delay="499"/>
                                          </p:stCondLst>
                                        </p:cTn>
                                        <p:tgtEl>
                                          <p:spTgt spid="2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27"/>
                                        </p:tgtEl>
                                      </p:cBhvr>
                                    </p:animEffect>
                                    <p:set>
                                      <p:cBhvr>
                                        <p:cTn id="40" dur="1" fill="hold">
                                          <p:stCondLst>
                                            <p:cond delay="499"/>
                                          </p:stCondLst>
                                        </p:cTn>
                                        <p:tgtEl>
                                          <p:spTgt spid="27"/>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24"/>
                                        </p:tgtEl>
                                      </p:cBhvr>
                                    </p:animEffect>
                                    <p:set>
                                      <p:cBhvr>
                                        <p:cTn id="49" dur="1" fill="hold">
                                          <p:stCondLst>
                                            <p:cond delay="499"/>
                                          </p:stCondLst>
                                        </p:cTn>
                                        <p:tgtEl>
                                          <p:spTgt spid="24"/>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28"/>
                                        </p:tgtEl>
                                      </p:cBhvr>
                                    </p:animEffect>
                                    <p:set>
                                      <p:cBhvr>
                                        <p:cTn id="52" dur="1" fill="hold">
                                          <p:stCondLst>
                                            <p:cond delay="499"/>
                                          </p:stCondLst>
                                        </p:cTn>
                                        <p:tgtEl>
                                          <p:spTgt spid="28"/>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3">
                                            <p:txEl>
                                              <p:pRg st="1" end="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3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6"/>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3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4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1"/>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3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2" presetClass="exit" presetSubtype="8" fill="hold" grpId="1" nodeType="clickEffect">
                                  <p:stCondLst>
                                    <p:cond delay="0"/>
                                  </p:stCondLst>
                                  <p:childTnLst>
                                    <p:anim calcmode="lin" valueType="num">
                                      <p:cBhvr additive="base">
                                        <p:cTn id="146" dur="1000"/>
                                        <p:tgtEl>
                                          <p:spTgt spid="37"/>
                                        </p:tgtEl>
                                        <p:attrNameLst>
                                          <p:attrName>ppt_x</p:attrName>
                                        </p:attrNameLst>
                                      </p:cBhvr>
                                      <p:tavLst>
                                        <p:tav tm="0">
                                          <p:val>
                                            <p:strVal val="ppt_x"/>
                                          </p:val>
                                        </p:tav>
                                        <p:tav tm="100000">
                                          <p:val>
                                            <p:strVal val="0-ppt_w/2"/>
                                          </p:val>
                                        </p:tav>
                                      </p:tavLst>
                                    </p:anim>
                                    <p:anim calcmode="lin" valueType="num">
                                      <p:cBhvr additive="base">
                                        <p:cTn id="147" dur="1000"/>
                                        <p:tgtEl>
                                          <p:spTgt spid="37"/>
                                        </p:tgtEl>
                                        <p:attrNameLst>
                                          <p:attrName>ppt_y</p:attrName>
                                        </p:attrNameLst>
                                      </p:cBhvr>
                                      <p:tavLst>
                                        <p:tav tm="0">
                                          <p:val>
                                            <p:strVal val="ppt_y"/>
                                          </p:val>
                                        </p:tav>
                                        <p:tav tm="100000">
                                          <p:val>
                                            <p:strVal val="ppt_y"/>
                                          </p:val>
                                        </p:tav>
                                      </p:tavLst>
                                    </p:anim>
                                    <p:set>
                                      <p:cBhvr>
                                        <p:cTn id="148" dur="1" fill="hold">
                                          <p:stCondLst>
                                            <p:cond delay="999"/>
                                          </p:stCondLst>
                                        </p:cTn>
                                        <p:tgtEl>
                                          <p:spTgt spid="37"/>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nodeType="clickEffect">
                                  <p:stCondLst>
                                    <p:cond delay="0"/>
                                  </p:stCondLst>
                                  <p:childTnLst>
                                    <p:animEffect transition="out" filter="fade">
                                      <p:cBhvr>
                                        <p:cTn id="152" dur="500"/>
                                        <p:tgtEl>
                                          <p:spTgt spid="40"/>
                                        </p:tgtEl>
                                      </p:cBhvr>
                                    </p:animEffect>
                                    <p:set>
                                      <p:cBhvr>
                                        <p:cTn id="153" dur="1" fill="hold">
                                          <p:stCondLst>
                                            <p:cond delay="499"/>
                                          </p:stCondLst>
                                        </p:cTn>
                                        <p:tgtEl>
                                          <p:spTgt spid="40"/>
                                        </p:tgtEl>
                                        <p:attrNameLst>
                                          <p:attrName>style.visibility</p:attrName>
                                        </p:attrNameLst>
                                      </p:cBhvr>
                                      <p:to>
                                        <p:strVal val="hidden"/>
                                      </p:to>
                                    </p:set>
                                  </p:childTnLst>
                                </p:cTn>
                              </p:par>
                              <p:par>
                                <p:cTn id="154" presetID="10" presetClass="exit" presetSubtype="0" fill="hold" grpId="1" nodeType="withEffect">
                                  <p:stCondLst>
                                    <p:cond delay="0"/>
                                  </p:stCondLst>
                                  <p:childTnLst>
                                    <p:animEffect transition="out" filter="fade">
                                      <p:cBhvr>
                                        <p:cTn id="155" dur="500"/>
                                        <p:tgtEl>
                                          <p:spTgt spid="42"/>
                                        </p:tgtEl>
                                      </p:cBhvr>
                                    </p:animEffect>
                                    <p:set>
                                      <p:cBhvr>
                                        <p:cTn id="156" dur="1" fill="hold">
                                          <p:stCondLst>
                                            <p:cond delay="499"/>
                                          </p:stCondLst>
                                        </p:cTn>
                                        <p:tgtEl>
                                          <p:spTgt spid="42"/>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4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43"/>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2" presetClass="exit" presetSubtype="8" fill="hold" grpId="1" nodeType="clickEffect">
                                  <p:stCondLst>
                                    <p:cond delay="0"/>
                                  </p:stCondLst>
                                  <p:childTnLst>
                                    <p:anim calcmode="lin" valueType="num">
                                      <p:cBhvr additive="base">
                                        <p:cTn id="164" dur="1000"/>
                                        <p:tgtEl>
                                          <p:spTgt spid="38"/>
                                        </p:tgtEl>
                                        <p:attrNameLst>
                                          <p:attrName>ppt_x</p:attrName>
                                        </p:attrNameLst>
                                      </p:cBhvr>
                                      <p:tavLst>
                                        <p:tav tm="0">
                                          <p:val>
                                            <p:strVal val="ppt_x"/>
                                          </p:val>
                                        </p:tav>
                                        <p:tav tm="100000">
                                          <p:val>
                                            <p:strVal val="0-ppt_w/2"/>
                                          </p:val>
                                        </p:tav>
                                      </p:tavLst>
                                    </p:anim>
                                    <p:anim calcmode="lin" valueType="num">
                                      <p:cBhvr additive="base">
                                        <p:cTn id="165" dur="1000"/>
                                        <p:tgtEl>
                                          <p:spTgt spid="38"/>
                                        </p:tgtEl>
                                        <p:attrNameLst>
                                          <p:attrName>ppt_y</p:attrName>
                                        </p:attrNameLst>
                                      </p:cBhvr>
                                      <p:tavLst>
                                        <p:tav tm="0">
                                          <p:val>
                                            <p:strVal val="ppt_y"/>
                                          </p:val>
                                        </p:tav>
                                        <p:tav tm="100000">
                                          <p:val>
                                            <p:strVal val="ppt_y"/>
                                          </p:val>
                                        </p:tav>
                                      </p:tavLst>
                                    </p:anim>
                                    <p:set>
                                      <p:cBhvr>
                                        <p:cTn id="166" dur="1" fill="hold">
                                          <p:stCondLst>
                                            <p:cond delay="999"/>
                                          </p:stCondLst>
                                        </p:cTn>
                                        <p:tgtEl>
                                          <p:spTgt spid="38"/>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0" presetClass="exit" presetSubtype="0" fill="hold" nodeType="clickEffect">
                                  <p:stCondLst>
                                    <p:cond delay="0"/>
                                  </p:stCondLst>
                                  <p:childTnLst>
                                    <p:animEffect transition="out" filter="fade">
                                      <p:cBhvr>
                                        <p:cTn id="170" dur="500"/>
                                        <p:tgtEl>
                                          <p:spTgt spid="43"/>
                                        </p:tgtEl>
                                      </p:cBhvr>
                                    </p:animEffect>
                                    <p:set>
                                      <p:cBhvr>
                                        <p:cTn id="171" dur="1" fill="hold">
                                          <p:stCondLst>
                                            <p:cond delay="499"/>
                                          </p:stCondLst>
                                        </p:cTn>
                                        <p:tgtEl>
                                          <p:spTgt spid="43"/>
                                        </p:tgtEl>
                                        <p:attrNameLst>
                                          <p:attrName>style.visibility</p:attrName>
                                        </p:attrNameLst>
                                      </p:cBhvr>
                                      <p:to>
                                        <p:strVal val="hidden"/>
                                      </p:to>
                                    </p:set>
                                  </p:childTnLst>
                                </p:cTn>
                              </p:par>
                              <p:par>
                                <p:cTn id="172" presetID="10" presetClass="exit" presetSubtype="0" fill="hold" grpId="1" nodeType="withEffect">
                                  <p:stCondLst>
                                    <p:cond delay="0"/>
                                  </p:stCondLst>
                                  <p:childTnLst>
                                    <p:animEffect transition="out" filter="fade">
                                      <p:cBhvr>
                                        <p:cTn id="173" dur="500"/>
                                        <p:tgtEl>
                                          <p:spTgt spid="44"/>
                                        </p:tgtEl>
                                      </p:cBhvr>
                                    </p:animEffect>
                                    <p:set>
                                      <p:cBhvr>
                                        <p:cTn id="174" dur="1" fill="hold">
                                          <p:stCondLst>
                                            <p:cond delay="499"/>
                                          </p:stCondLst>
                                        </p:cTn>
                                        <p:tgtEl>
                                          <p:spTgt spid="44"/>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46"/>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45"/>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2" presetClass="exit" presetSubtype="8" fill="hold" grpId="1" nodeType="clickEffect">
                                  <p:stCondLst>
                                    <p:cond delay="0"/>
                                  </p:stCondLst>
                                  <p:childTnLst>
                                    <p:anim calcmode="lin" valueType="num">
                                      <p:cBhvr additive="base">
                                        <p:cTn id="182" dur="1000"/>
                                        <p:tgtEl>
                                          <p:spTgt spid="33"/>
                                        </p:tgtEl>
                                        <p:attrNameLst>
                                          <p:attrName>ppt_x</p:attrName>
                                        </p:attrNameLst>
                                      </p:cBhvr>
                                      <p:tavLst>
                                        <p:tav tm="0">
                                          <p:val>
                                            <p:strVal val="ppt_x"/>
                                          </p:val>
                                        </p:tav>
                                        <p:tav tm="100000">
                                          <p:val>
                                            <p:strVal val="0-ppt_w/2"/>
                                          </p:val>
                                        </p:tav>
                                      </p:tavLst>
                                    </p:anim>
                                    <p:anim calcmode="lin" valueType="num">
                                      <p:cBhvr additive="base">
                                        <p:cTn id="183" dur="1000"/>
                                        <p:tgtEl>
                                          <p:spTgt spid="33"/>
                                        </p:tgtEl>
                                        <p:attrNameLst>
                                          <p:attrName>ppt_y</p:attrName>
                                        </p:attrNameLst>
                                      </p:cBhvr>
                                      <p:tavLst>
                                        <p:tav tm="0">
                                          <p:val>
                                            <p:strVal val="ppt_y"/>
                                          </p:val>
                                        </p:tav>
                                        <p:tav tm="100000">
                                          <p:val>
                                            <p:strVal val="ppt_y"/>
                                          </p:val>
                                        </p:tav>
                                      </p:tavLst>
                                    </p:anim>
                                    <p:set>
                                      <p:cBhvr>
                                        <p:cTn id="184" dur="1" fill="hold">
                                          <p:stCondLst>
                                            <p:cond delay="999"/>
                                          </p:stCondLst>
                                        </p:cTn>
                                        <p:tgtEl>
                                          <p:spTgt spid="33"/>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0" presetClass="exit" presetSubtype="0" fill="hold" nodeType="clickEffect">
                                  <p:stCondLst>
                                    <p:cond delay="0"/>
                                  </p:stCondLst>
                                  <p:childTnLst>
                                    <p:animEffect transition="out" filter="fade">
                                      <p:cBhvr>
                                        <p:cTn id="188" dur="500"/>
                                        <p:tgtEl>
                                          <p:spTgt spid="45"/>
                                        </p:tgtEl>
                                      </p:cBhvr>
                                    </p:animEffect>
                                    <p:set>
                                      <p:cBhvr>
                                        <p:cTn id="189" dur="1" fill="hold">
                                          <p:stCondLst>
                                            <p:cond delay="499"/>
                                          </p:stCondLst>
                                        </p:cTn>
                                        <p:tgtEl>
                                          <p:spTgt spid="45"/>
                                        </p:tgtEl>
                                        <p:attrNameLst>
                                          <p:attrName>style.visibility</p:attrName>
                                        </p:attrNameLst>
                                      </p:cBhvr>
                                      <p:to>
                                        <p:strVal val="hidden"/>
                                      </p:to>
                                    </p:set>
                                  </p:childTnLst>
                                </p:cTn>
                              </p:par>
                              <p:par>
                                <p:cTn id="190" presetID="10" presetClass="exit" presetSubtype="0" fill="hold" grpId="1" nodeType="withEffect">
                                  <p:stCondLst>
                                    <p:cond delay="0"/>
                                  </p:stCondLst>
                                  <p:childTnLst>
                                    <p:animEffect transition="out" filter="fade">
                                      <p:cBhvr>
                                        <p:cTn id="191" dur="500"/>
                                        <p:tgtEl>
                                          <p:spTgt spid="46"/>
                                        </p:tgtEl>
                                      </p:cBhvr>
                                    </p:animEffect>
                                    <p:set>
                                      <p:cBhvr>
                                        <p:cTn id="192" dur="1" fill="hold">
                                          <p:stCondLst>
                                            <p:cond delay="499"/>
                                          </p:stCondLst>
                                        </p:cTn>
                                        <p:tgtEl>
                                          <p:spTgt spid="46"/>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48"/>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47"/>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2" presetClass="exit" presetSubtype="8" fill="hold" grpId="1" nodeType="clickEffect">
                                  <p:stCondLst>
                                    <p:cond delay="0"/>
                                  </p:stCondLst>
                                  <p:childTnLst>
                                    <p:anim calcmode="lin" valueType="num">
                                      <p:cBhvr additive="base">
                                        <p:cTn id="200" dur="1000"/>
                                        <p:tgtEl>
                                          <p:spTgt spid="36"/>
                                        </p:tgtEl>
                                        <p:attrNameLst>
                                          <p:attrName>ppt_x</p:attrName>
                                        </p:attrNameLst>
                                      </p:cBhvr>
                                      <p:tavLst>
                                        <p:tav tm="0">
                                          <p:val>
                                            <p:strVal val="ppt_x"/>
                                          </p:val>
                                        </p:tav>
                                        <p:tav tm="100000">
                                          <p:val>
                                            <p:strVal val="0-ppt_w/2"/>
                                          </p:val>
                                        </p:tav>
                                      </p:tavLst>
                                    </p:anim>
                                    <p:anim calcmode="lin" valueType="num">
                                      <p:cBhvr additive="base">
                                        <p:cTn id="201" dur="1000"/>
                                        <p:tgtEl>
                                          <p:spTgt spid="36"/>
                                        </p:tgtEl>
                                        <p:attrNameLst>
                                          <p:attrName>ppt_y</p:attrName>
                                        </p:attrNameLst>
                                      </p:cBhvr>
                                      <p:tavLst>
                                        <p:tav tm="0">
                                          <p:val>
                                            <p:strVal val="ppt_y"/>
                                          </p:val>
                                        </p:tav>
                                        <p:tav tm="100000">
                                          <p:val>
                                            <p:strVal val="ppt_y"/>
                                          </p:val>
                                        </p:tav>
                                      </p:tavLst>
                                    </p:anim>
                                    <p:set>
                                      <p:cBhvr>
                                        <p:cTn id="202" dur="1" fill="hold">
                                          <p:stCondLst>
                                            <p:cond delay="999"/>
                                          </p:stCondLst>
                                        </p:cTn>
                                        <p:tgtEl>
                                          <p:spTgt spid="36"/>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10" presetClass="exit" presetSubtype="0" fill="hold" nodeType="clickEffect">
                                  <p:stCondLst>
                                    <p:cond delay="0"/>
                                  </p:stCondLst>
                                  <p:childTnLst>
                                    <p:animEffect transition="out" filter="fade">
                                      <p:cBhvr>
                                        <p:cTn id="206" dur="500"/>
                                        <p:tgtEl>
                                          <p:spTgt spid="39"/>
                                        </p:tgtEl>
                                      </p:cBhvr>
                                    </p:animEffect>
                                    <p:set>
                                      <p:cBhvr>
                                        <p:cTn id="207" dur="1" fill="hold">
                                          <p:stCondLst>
                                            <p:cond delay="499"/>
                                          </p:stCondLst>
                                        </p:cTn>
                                        <p:tgtEl>
                                          <p:spTgt spid="39"/>
                                        </p:tgtEl>
                                        <p:attrNameLst>
                                          <p:attrName>style.visibility</p:attrName>
                                        </p:attrNameLst>
                                      </p:cBhvr>
                                      <p:to>
                                        <p:strVal val="hidden"/>
                                      </p:to>
                                    </p:set>
                                  </p:childTnLst>
                                </p:cTn>
                              </p:par>
                              <p:par>
                                <p:cTn id="208" presetID="10" presetClass="exit" presetSubtype="0" fill="hold" nodeType="withEffect">
                                  <p:stCondLst>
                                    <p:cond delay="0"/>
                                  </p:stCondLst>
                                  <p:childTnLst>
                                    <p:animEffect transition="out" filter="fade">
                                      <p:cBhvr>
                                        <p:cTn id="209" dur="500"/>
                                        <p:tgtEl>
                                          <p:spTgt spid="47"/>
                                        </p:tgtEl>
                                      </p:cBhvr>
                                    </p:animEffect>
                                    <p:set>
                                      <p:cBhvr>
                                        <p:cTn id="210" dur="1" fill="hold">
                                          <p:stCondLst>
                                            <p:cond delay="499"/>
                                          </p:stCondLst>
                                        </p:cTn>
                                        <p:tgtEl>
                                          <p:spTgt spid="47"/>
                                        </p:tgtEl>
                                        <p:attrNameLst>
                                          <p:attrName>style.visibility</p:attrName>
                                        </p:attrNameLst>
                                      </p:cBhvr>
                                      <p:to>
                                        <p:strVal val="hidden"/>
                                      </p:to>
                                    </p:set>
                                  </p:childTnLst>
                                </p:cTn>
                              </p:par>
                              <p:par>
                                <p:cTn id="211" presetID="10" presetClass="exit" presetSubtype="0" fill="hold" grpId="1" nodeType="withEffect">
                                  <p:stCondLst>
                                    <p:cond delay="0"/>
                                  </p:stCondLst>
                                  <p:childTnLst>
                                    <p:animEffect transition="out" filter="fade">
                                      <p:cBhvr>
                                        <p:cTn id="212" dur="500"/>
                                        <p:tgtEl>
                                          <p:spTgt spid="41"/>
                                        </p:tgtEl>
                                      </p:cBhvr>
                                    </p:animEffect>
                                    <p:set>
                                      <p:cBhvr>
                                        <p:cTn id="213" dur="1" fill="hold">
                                          <p:stCondLst>
                                            <p:cond delay="499"/>
                                          </p:stCondLst>
                                        </p:cTn>
                                        <p:tgtEl>
                                          <p:spTgt spid="41"/>
                                        </p:tgtEl>
                                        <p:attrNameLst>
                                          <p:attrName>style.visibility</p:attrName>
                                        </p:attrNameLst>
                                      </p:cBhvr>
                                      <p:to>
                                        <p:strVal val="hidden"/>
                                      </p:to>
                                    </p:set>
                                  </p:childTnLst>
                                </p:cTn>
                              </p:par>
                              <p:par>
                                <p:cTn id="214" presetID="10" presetClass="exit" presetSubtype="0" fill="hold" grpId="1" nodeType="withEffect">
                                  <p:stCondLst>
                                    <p:cond delay="0"/>
                                  </p:stCondLst>
                                  <p:childTnLst>
                                    <p:animEffect transition="out" filter="fade">
                                      <p:cBhvr>
                                        <p:cTn id="215" dur="500"/>
                                        <p:tgtEl>
                                          <p:spTgt spid="48"/>
                                        </p:tgtEl>
                                      </p:cBhvr>
                                    </p:animEffect>
                                    <p:set>
                                      <p:cBhvr>
                                        <p:cTn id="216" dur="1" fill="hold">
                                          <p:stCondLst>
                                            <p:cond delay="499"/>
                                          </p:stCondLst>
                                        </p:cTn>
                                        <p:tgtEl>
                                          <p:spTgt spid="48"/>
                                        </p:tgtEl>
                                        <p:attrNameLst>
                                          <p:attrName>style.visibility</p:attrName>
                                        </p:attrNameLst>
                                      </p:cBhvr>
                                      <p:to>
                                        <p:strVal val="hidden"/>
                                      </p:to>
                                    </p:set>
                                  </p:childTnLst>
                                </p:cTn>
                              </p:par>
                              <p:par>
                                <p:cTn id="217" presetID="1" presetClass="entr" presetSubtype="0" fill="hold" nodeType="withEffect">
                                  <p:stCondLst>
                                    <p:cond delay="0"/>
                                  </p:stCondLst>
                                  <p:childTnLst>
                                    <p:set>
                                      <p:cBhvr>
                                        <p:cTn id="218" dur="1" fill="hold">
                                          <p:stCondLst>
                                            <p:cond delay="0"/>
                                          </p:stCondLst>
                                        </p:cTn>
                                        <p:tgtEl>
                                          <p:spTgt spid="49"/>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51"/>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52"/>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22" grpId="1"/>
      <p:bldP spid="23" grpId="0"/>
      <p:bldP spid="23" grpId="1"/>
      <p:bldP spid="24" grpId="0"/>
      <p:bldP spid="24" grpId="1"/>
      <p:bldP spid="33" grpId="0" animBg="1"/>
      <p:bldP spid="33" grpId="1" animBg="1"/>
      <p:bldP spid="36" grpId="0" animBg="1"/>
      <p:bldP spid="36" grpId="1" animBg="1"/>
      <p:bldP spid="37" grpId="0" animBg="1"/>
      <p:bldP spid="37" grpId="1" animBg="1"/>
      <p:bldP spid="38" grpId="0" animBg="1"/>
      <p:bldP spid="38" grpId="1" animBg="1"/>
      <p:bldP spid="41" grpId="0"/>
      <p:bldP spid="41" grpId="1"/>
      <p:bldP spid="42" grpId="0"/>
      <p:bldP spid="42" grpId="1"/>
      <p:bldP spid="44" grpId="0"/>
      <p:bldP spid="44" grpId="1"/>
      <p:bldP spid="46" grpId="0"/>
      <p:bldP spid="46" grpId="1"/>
      <p:bldP spid="48" grpId="0"/>
      <p:bldP spid="48" grpId="1"/>
      <p:bldP spid="50" grpId="0"/>
      <p:bldP spid="5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50" y="1709738"/>
            <a:ext cx="11620126" cy="2852737"/>
          </a:xfrm>
        </p:spPr>
        <p:txBody>
          <a:bodyPr/>
          <a:lstStyle/>
          <a:p>
            <a:r>
              <a:rPr lang="en-US">
                <a:gradFill flip="none" rotWithShape="1">
                  <a:gsLst>
                    <a:gs pos="0">
                      <a:srgbClr val="88570A"/>
                    </a:gs>
                    <a:gs pos="53000">
                      <a:srgbClr val="E99718"/>
                    </a:gs>
                  </a:gsLst>
                  <a:lin ang="0" scaled="1"/>
                  <a:tileRect/>
                </a:gradFill>
              </a:rPr>
              <a:t>Difference: </a:t>
            </a:r>
            <a:br>
              <a:rPr lang="en-US" dirty="0">
                <a:gradFill flip="none" rotWithShape="1">
                  <a:gsLst>
                    <a:gs pos="0">
                      <a:srgbClr val="88570A"/>
                    </a:gs>
                    <a:gs pos="53000">
                      <a:srgbClr val="E99718"/>
                    </a:gs>
                  </a:gsLst>
                  <a:lin ang="0" scaled="1"/>
                  <a:tileRect/>
                </a:gradFill>
              </a:rPr>
            </a:br>
            <a:r>
              <a:rPr lang="en-US" dirty="0">
                <a:gradFill flip="none" rotWithShape="1">
                  <a:gsLst>
                    <a:gs pos="0">
                      <a:srgbClr val="88570A"/>
                    </a:gs>
                    <a:gs pos="53000">
                      <a:srgbClr val="E99718"/>
                    </a:gs>
                  </a:gsLst>
                  <a:lin ang="0" scaled="1"/>
                  <a:tileRect/>
                </a:gradFill>
              </a:rPr>
              <a:t>Simple Queue v/s Circular Queue</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a:xfrm>
            <a:off x="831850" y="4589463"/>
            <a:ext cx="10515600" cy="1500187"/>
          </a:xfrm>
        </p:spPr>
        <p:txBody>
          <a:bodyPr/>
          <a:lstStyle/>
          <a:p>
            <a:r>
              <a:rPr lang="en-US" dirty="0"/>
              <a:t>Section-16</a:t>
            </a:r>
          </a:p>
        </p:txBody>
      </p:sp>
    </p:spTree>
    <p:extLst>
      <p:ext uri="{BB962C8B-B14F-4D97-AF65-F5344CB8AC3E}">
        <p14:creationId xmlns:p14="http://schemas.microsoft.com/office/powerpoint/2010/main" val="23687849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Difference: Simple Queue v/s Circular Queue</a:t>
            </a:r>
          </a:p>
        </p:txBody>
      </p:sp>
      <p:sp>
        <p:nvSpPr>
          <p:cNvPr id="32" name="Content Placeholder 2">
            <a:extLst>
              <a:ext uri="{FF2B5EF4-FFF2-40B4-BE49-F238E27FC236}">
                <a16:creationId xmlns:a16="http://schemas.microsoft.com/office/drawing/2014/main" id="{1AD4FF3A-116D-4E54-8192-6C6183B873BA}"/>
              </a:ext>
            </a:extLst>
          </p:cNvPr>
          <p:cNvSpPr>
            <a:spLocks noGrp="1"/>
          </p:cNvSpPr>
          <p:nvPr>
            <p:ph idx="1"/>
          </p:nvPr>
        </p:nvSpPr>
        <p:spPr>
          <a:xfrm>
            <a:off x="131180" y="937185"/>
            <a:ext cx="11929641" cy="5593943"/>
          </a:xfrm>
        </p:spPr>
        <p:txBody>
          <a:bodyPr/>
          <a:lstStyle/>
          <a:p>
            <a:pPr algn="l">
              <a:lnSpc>
                <a:spcPct val="100000"/>
              </a:lnSpc>
              <a:spcBef>
                <a:spcPts val="0"/>
              </a:spcBef>
              <a:buNone/>
            </a:pPr>
            <a:r>
              <a:rPr lang="en-US" dirty="0"/>
              <a:t>		</a:t>
            </a:r>
            <a:endParaRPr lang="en-US" sz="3000" dirty="0">
              <a:solidFill>
                <a:schemeClr val="accent6"/>
              </a:solidFill>
            </a:endParaRPr>
          </a:p>
        </p:txBody>
      </p:sp>
      <p:sp>
        <p:nvSpPr>
          <p:cNvPr id="33" name="Oval 32"/>
          <p:cNvSpPr/>
          <p:nvPr/>
        </p:nvSpPr>
        <p:spPr>
          <a:xfrm>
            <a:off x="5651500" y="775619"/>
            <a:ext cx="863600" cy="863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prstClr val="white"/>
                </a:solidFill>
              </a:rPr>
              <a:t>v/s</a:t>
            </a:r>
          </a:p>
        </p:txBody>
      </p:sp>
      <p:cxnSp>
        <p:nvCxnSpPr>
          <p:cNvPr id="34" name="Straight Connector 33"/>
          <p:cNvCxnSpPr/>
          <p:nvPr/>
        </p:nvCxnSpPr>
        <p:spPr>
          <a:xfrm>
            <a:off x="6083300" y="1613819"/>
            <a:ext cx="0" cy="4412408"/>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76300" y="832420"/>
            <a:ext cx="4635500" cy="461665"/>
          </a:xfrm>
          <a:prstGeom prst="rect">
            <a:avLst/>
          </a:prstGeom>
          <a:noFill/>
          <a:ln>
            <a:noFill/>
          </a:ln>
        </p:spPr>
        <p:txBody>
          <a:bodyPr wrap="square" rtlCol="0">
            <a:spAutoFit/>
          </a:bodyPr>
          <a:lstStyle/>
          <a:p>
            <a:pPr algn="ctr"/>
            <a:r>
              <a:rPr lang="en-US" sz="2400" b="1" dirty="0">
                <a:solidFill>
                  <a:srgbClr val="C00000"/>
                </a:solidFill>
              </a:rPr>
              <a:t>Simple Queue</a:t>
            </a:r>
          </a:p>
        </p:txBody>
      </p:sp>
      <p:sp>
        <p:nvSpPr>
          <p:cNvPr id="36" name="TextBox 35"/>
          <p:cNvSpPr txBox="1"/>
          <p:nvPr/>
        </p:nvSpPr>
        <p:spPr>
          <a:xfrm>
            <a:off x="6654800" y="834653"/>
            <a:ext cx="4631944" cy="461665"/>
          </a:xfrm>
          <a:prstGeom prst="rect">
            <a:avLst/>
          </a:prstGeom>
          <a:noFill/>
          <a:ln>
            <a:noFill/>
          </a:ln>
        </p:spPr>
        <p:txBody>
          <a:bodyPr wrap="square" rtlCol="0">
            <a:spAutoFit/>
          </a:bodyPr>
          <a:lstStyle/>
          <a:p>
            <a:pPr algn="ctr"/>
            <a:r>
              <a:rPr lang="en-US" sz="2400" b="1" dirty="0">
                <a:solidFill>
                  <a:srgbClr val="C00000"/>
                </a:solidFill>
              </a:rPr>
              <a:t>Circular Queue</a:t>
            </a:r>
          </a:p>
        </p:txBody>
      </p:sp>
      <p:sp>
        <p:nvSpPr>
          <p:cNvPr id="37" name="TextBox 36"/>
          <p:cNvSpPr txBox="1"/>
          <p:nvPr/>
        </p:nvSpPr>
        <p:spPr>
          <a:xfrm>
            <a:off x="1016000" y="1282276"/>
            <a:ext cx="4635500" cy="769441"/>
          </a:xfrm>
          <a:prstGeom prst="rect">
            <a:avLst/>
          </a:prstGeom>
          <a:noFill/>
          <a:ln>
            <a:noFill/>
          </a:ln>
        </p:spPr>
        <p:txBody>
          <a:bodyPr wrap="square" rtlCol="0">
            <a:spAutoFit/>
          </a:bodyPr>
          <a:lstStyle/>
          <a:p>
            <a:pPr marL="228600" indent="-228600" algn="just">
              <a:buFont typeface="Arial" panose="020B0604020202020204" pitchFamily="34" charset="0"/>
              <a:buChar char="•"/>
            </a:pPr>
            <a:r>
              <a:rPr lang="en-US" sz="2200" dirty="0"/>
              <a:t>In simple queue last element </a:t>
            </a:r>
            <a:r>
              <a:rPr lang="en-US" sz="2200" dirty="0">
                <a:solidFill>
                  <a:srgbClr val="1D6FA9"/>
                </a:solidFill>
                <a:ea typeface="Calibri"/>
                <a:cs typeface="Calibri"/>
              </a:rPr>
              <a:t>does not come</a:t>
            </a:r>
            <a:r>
              <a:rPr lang="en-US" sz="2200" dirty="0"/>
              <a:t> just before the first element</a:t>
            </a:r>
            <a:r>
              <a:rPr lang="en-US" sz="2200" dirty="0">
                <a:solidFill>
                  <a:srgbClr val="212121"/>
                </a:solidFill>
              </a:rPr>
              <a:t>.</a:t>
            </a:r>
          </a:p>
        </p:txBody>
      </p:sp>
      <p:sp>
        <p:nvSpPr>
          <p:cNvPr id="38" name="TextBox 37"/>
          <p:cNvSpPr txBox="1"/>
          <p:nvPr/>
        </p:nvSpPr>
        <p:spPr>
          <a:xfrm>
            <a:off x="1016000" y="2059555"/>
            <a:ext cx="4635500" cy="769441"/>
          </a:xfrm>
          <a:prstGeom prst="rect">
            <a:avLst/>
          </a:prstGeom>
          <a:noFill/>
          <a:ln>
            <a:noFill/>
          </a:ln>
        </p:spPr>
        <p:txBody>
          <a:bodyPr wrap="square" rtlCol="0">
            <a:spAutoFit/>
          </a:bodyPr>
          <a:lstStyle/>
          <a:p>
            <a:pPr marL="228600" indent="-228600" algn="just">
              <a:buFont typeface="Arial" panose="020B0604020202020204" pitchFamily="34" charset="0"/>
              <a:buChar char="•"/>
            </a:pPr>
            <a:r>
              <a:rPr lang="en-US" sz="2200" dirty="0"/>
              <a:t>In simple queue there is </a:t>
            </a:r>
            <a:r>
              <a:rPr lang="en-US" sz="2200" dirty="0">
                <a:solidFill>
                  <a:srgbClr val="1D6FA9"/>
                </a:solidFill>
                <a:ea typeface="Calibri"/>
                <a:cs typeface="Calibri"/>
              </a:rPr>
              <a:t>frequently problem of overflow</a:t>
            </a:r>
            <a:r>
              <a:rPr lang="en-IN" sz="2200" dirty="0">
                <a:solidFill>
                  <a:srgbClr val="1D6FA9"/>
                </a:solidFill>
                <a:ea typeface="Calibri"/>
                <a:cs typeface="Times New Roman"/>
              </a:rPr>
              <a:t>.</a:t>
            </a:r>
            <a:endParaRPr lang="en-US" sz="2200" dirty="0">
              <a:solidFill>
                <a:srgbClr val="1D6FA9"/>
              </a:solidFill>
              <a:ea typeface="Calibri"/>
              <a:cs typeface="Times New Roman"/>
            </a:endParaRPr>
          </a:p>
        </p:txBody>
      </p:sp>
      <p:sp>
        <p:nvSpPr>
          <p:cNvPr id="39" name="TextBox 38"/>
          <p:cNvSpPr txBox="1"/>
          <p:nvPr/>
        </p:nvSpPr>
        <p:spPr>
          <a:xfrm>
            <a:off x="6515100" y="1282276"/>
            <a:ext cx="5029200" cy="769441"/>
          </a:xfrm>
          <a:prstGeom prst="rect">
            <a:avLst/>
          </a:prstGeom>
          <a:noFill/>
          <a:ln>
            <a:noFill/>
          </a:ln>
        </p:spPr>
        <p:txBody>
          <a:bodyPr wrap="square" rtlCol="0">
            <a:spAutoFit/>
          </a:bodyPr>
          <a:lstStyle/>
          <a:p>
            <a:pPr marL="228600" indent="-228600" algn="just">
              <a:buFont typeface="Arial" panose="020B0604020202020204" pitchFamily="34" charset="0"/>
              <a:buChar char="•"/>
            </a:pPr>
            <a:r>
              <a:rPr lang="en-US" sz="2200" dirty="0"/>
              <a:t>In circular queue last element </a:t>
            </a:r>
            <a:r>
              <a:rPr lang="en-US" sz="2200" dirty="0">
                <a:solidFill>
                  <a:srgbClr val="1D6FA9"/>
                </a:solidFill>
                <a:ea typeface="Calibri"/>
                <a:cs typeface="Calibri"/>
              </a:rPr>
              <a:t>comes</a:t>
            </a:r>
            <a:r>
              <a:rPr lang="en-US" sz="2200" dirty="0"/>
              <a:t> just before the first element</a:t>
            </a:r>
            <a:r>
              <a:rPr lang="en-US" sz="2200" dirty="0">
                <a:solidFill>
                  <a:srgbClr val="212121"/>
                </a:solidFill>
              </a:rPr>
              <a:t>.</a:t>
            </a:r>
            <a:endParaRPr lang="en-US" sz="2200" dirty="0"/>
          </a:p>
        </p:txBody>
      </p:sp>
      <p:sp>
        <p:nvSpPr>
          <p:cNvPr id="40" name="TextBox 39"/>
          <p:cNvSpPr txBox="1"/>
          <p:nvPr/>
        </p:nvSpPr>
        <p:spPr>
          <a:xfrm>
            <a:off x="1016000" y="2850012"/>
            <a:ext cx="4635500" cy="446276"/>
          </a:xfrm>
          <a:prstGeom prst="rect">
            <a:avLst/>
          </a:prstGeom>
          <a:noFill/>
          <a:ln>
            <a:noFill/>
          </a:ln>
        </p:spPr>
        <p:txBody>
          <a:bodyPr wrap="square" rtlCol="0">
            <a:spAutoFit/>
          </a:bodyPr>
          <a:lstStyle/>
          <a:p>
            <a:pPr marL="228600" indent="-228600" algn="just">
              <a:buFont typeface="Arial" panose="020B0604020202020204" pitchFamily="34" charset="0"/>
              <a:buChar char="•"/>
            </a:pPr>
            <a:r>
              <a:rPr lang="en-US" sz="2200" dirty="0"/>
              <a:t>It is </a:t>
            </a:r>
            <a:r>
              <a:rPr lang="en-US" sz="2200" dirty="0">
                <a:solidFill>
                  <a:srgbClr val="1D6FA9"/>
                </a:solidFill>
                <a:ea typeface="Calibri"/>
                <a:cs typeface="Calibri"/>
              </a:rPr>
              <a:t>less flexible </a:t>
            </a:r>
            <a:r>
              <a:rPr lang="en-US" sz="2200" dirty="0"/>
              <a:t>than circular queue</a:t>
            </a:r>
            <a:r>
              <a:rPr lang="en-IN" sz="2200" dirty="0">
                <a:solidFill>
                  <a:srgbClr val="212121"/>
                </a:solidFill>
                <a:ea typeface="Calibri"/>
                <a:cs typeface="Times New Roman"/>
              </a:rPr>
              <a:t>.</a:t>
            </a:r>
            <a:endParaRPr lang="en-US" sz="2200" dirty="0">
              <a:solidFill>
                <a:srgbClr val="212121"/>
              </a:solidFill>
              <a:ea typeface="Calibri"/>
              <a:cs typeface="Times New Roman"/>
            </a:endParaRPr>
          </a:p>
        </p:txBody>
      </p:sp>
      <p:sp>
        <p:nvSpPr>
          <p:cNvPr id="41" name="TextBox 40"/>
          <p:cNvSpPr txBox="1"/>
          <p:nvPr/>
        </p:nvSpPr>
        <p:spPr>
          <a:xfrm>
            <a:off x="1016000" y="3307978"/>
            <a:ext cx="4635500" cy="769441"/>
          </a:xfrm>
          <a:prstGeom prst="rect">
            <a:avLst/>
          </a:prstGeom>
          <a:noFill/>
          <a:ln>
            <a:noFill/>
          </a:ln>
        </p:spPr>
        <p:txBody>
          <a:bodyPr wrap="square" rtlCol="0">
            <a:spAutoFit/>
          </a:bodyPr>
          <a:lstStyle/>
          <a:p>
            <a:pPr marL="228600" indent="-228600" algn="just">
              <a:buFont typeface="Arial" panose="020B0604020202020204" pitchFamily="34" charset="0"/>
              <a:buChar char="•"/>
            </a:pPr>
            <a:r>
              <a:rPr lang="en-US" sz="2200" dirty="0">
                <a:solidFill>
                  <a:srgbClr val="1D6FA9"/>
                </a:solidFill>
                <a:ea typeface="Calibri"/>
                <a:cs typeface="Calibri"/>
              </a:rPr>
              <a:t>More memory wastage </a:t>
            </a:r>
            <a:r>
              <a:rPr lang="en-US" sz="2200" dirty="0"/>
              <a:t>in simple queue</a:t>
            </a:r>
            <a:r>
              <a:rPr lang="en-IN" sz="2200" dirty="0">
                <a:solidFill>
                  <a:srgbClr val="212121"/>
                </a:solidFill>
                <a:ea typeface="Calibri"/>
                <a:cs typeface="Times New Roman"/>
              </a:rPr>
              <a:t>.</a:t>
            </a:r>
            <a:endParaRPr lang="en-US" sz="2200" dirty="0">
              <a:solidFill>
                <a:srgbClr val="212121"/>
              </a:solidFill>
              <a:ea typeface="Calibri"/>
              <a:cs typeface="Times New Roman"/>
            </a:endParaRPr>
          </a:p>
        </p:txBody>
      </p:sp>
      <p:sp>
        <p:nvSpPr>
          <p:cNvPr id="42" name="TextBox 41"/>
          <p:cNvSpPr txBox="1"/>
          <p:nvPr/>
        </p:nvSpPr>
        <p:spPr>
          <a:xfrm>
            <a:off x="6513322" y="2056122"/>
            <a:ext cx="4914900" cy="769441"/>
          </a:xfrm>
          <a:prstGeom prst="rect">
            <a:avLst/>
          </a:prstGeom>
          <a:noFill/>
          <a:ln>
            <a:noFill/>
          </a:ln>
        </p:spPr>
        <p:txBody>
          <a:bodyPr wrap="square" rtlCol="0">
            <a:spAutoFit/>
          </a:bodyPr>
          <a:lstStyle/>
          <a:p>
            <a:pPr marL="228600" indent="-228600" algn="just">
              <a:buFont typeface="Arial" panose="020B0604020202020204" pitchFamily="34" charset="0"/>
              <a:buChar char="•"/>
            </a:pPr>
            <a:r>
              <a:rPr lang="en-US" sz="2200" dirty="0"/>
              <a:t>Compare to single queue it has </a:t>
            </a:r>
            <a:r>
              <a:rPr lang="en-US" sz="2200" dirty="0">
                <a:solidFill>
                  <a:srgbClr val="1D6FA9"/>
                </a:solidFill>
                <a:ea typeface="Calibri"/>
                <a:cs typeface="Calibri"/>
              </a:rPr>
              <a:t>less overflow problem</a:t>
            </a:r>
            <a:r>
              <a:rPr lang="en-IN" sz="2200" dirty="0">
                <a:solidFill>
                  <a:srgbClr val="1D6FA9"/>
                </a:solidFill>
                <a:ea typeface="Calibri"/>
                <a:cs typeface="Times New Roman"/>
              </a:rPr>
              <a:t>.</a:t>
            </a:r>
            <a:endParaRPr lang="en-US" sz="2200" dirty="0">
              <a:solidFill>
                <a:srgbClr val="1D6FA9"/>
              </a:solidFill>
            </a:endParaRPr>
          </a:p>
        </p:txBody>
      </p:sp>
      <p:sp>
        <p:nvSpPr>
          <p:cNvPr id="43" name="TextBox 42"/>
          <p:cNvSpPr txBox="1"/>
          <p:nvPr/>
        </p:nvSpPr>
        <p:spPr>
          <a:xfrm>
            <a:off x="6513322" y="2850012"/>
            <a:ext cx="4914900" cy="430887"/>
          </a:xfrm>
          <a:prstGeom prst="rect">
            <a:avLst/>
          </a:prstGeom>
          <a:noFill/>
          <a:ln>
            <a:noFill/>
          </a:ln>
        </p:spPr>
        <p:txBody>
          <a:bodyPr wrap="square" rtlCol="0">
            <a:spAutoFit/>
          </a:bodyPr>
          <a:lstStyle/>
          <a:p>
            <a:pPr marL="228600" indent="-228600" algn="just">
              <a:buFont typeface="Arial" panose="020B0604020202020204" pitchFamily="34" charset="0"/>
              <a:buChar char="•"/>
            </a:pPr>
            <a:r>
              <a:rPr lang="en-US" sz="2200" dirty="0"/>
              <a:t>It is </a:t>
            </a:r>
            <a:r>
              <a:rPr lang="en-US" sz="2200" dirty="0">
                <a:solidFill>
                  <a:srgbClr val="1D6FA9"/>
                </a:solidFill>
                <a:ea typeface="Calibri"/>
                <a:cs typeface="Calibri"/>
              </a:rPr>
              <a:t>more flexible </a:t>
            </a:r>
            <a:r>
              <a:rPr lang="en-US" sz="2200" dirty="0"/>
              <a:t>than single queue</a:t>
            </a:r>
            <a:r>
              <a:rPr lang="en-IN" sz="2200" dirty="0">
                <a:solidFill>
                  <a:srgbClr val="212121"/>
                </a:solidFill>
                <a:ea typeface="Calibri"/>
                <a:cs typeface="Times New Roman"/>
              </a:rPr>
              <a:t>.</a:t>
            </a:r>
            <a:endParaRPr lang="en-US" sz="2200" dirty="0">
              <a:solidFill>
                <a:srgbClr val="212121"/>
              </a:solidFill>
            </a:endParaRPr>
          </a:p>
        </p:txBody>
      </p:sp>
      <p:sp>
        <p:nvSpPr>
          <p:cNvPr id="44" name="TextBox 43"/>
          <p:cNvSpPr txBox="1"/>
          <p:nvPr/>
        </p:nvSpPr>
        <p:spPr>
          <a:xfrm>
            <a:off x="6513322" y="3293464"/>
            <a:ext cx="4914900" cy="430887"/>
          </a:xfrm>
          <a:prstGeom prst="rect">
            <a:avLst/>
          </a:prstGeom>
          <a:noFill/>
          <a:ln>
            <a:noFill/>
          </a:ln>
        </p:spPr>
        <p:txBody>
          <a:bodyPr wrap="square" rtlCol="0">
            <a:spAutoFit/>
          </a:bodyPr>
          <a:lstStyle/>
          <a:p>
            <a:pPr marL="228600" indent="-228600" algn="just">
              <a:buFont typeface="Arial" panose="020B0604020202020204" pitchFamily="34" charset="0"/>
              <a:buChar char="•"/>
            </a:pPr>
            <a:r>
              <a:rPr lang="en-US" sz="2200" dirty="0">
                <a:solidFill>
                  <a:srgbClr val="1D6FA9"/>
                </a:solidFill>
                <a:ea typeface="Calibri"/>
                <a:cs typeface="Calibri"/>
              </a:rPr>
              <a:t>Less memory wastage </a:t>
            </a:r>
            <a:r>
              <a:rPr lang="en-US" sz="2200" dirty="0"/>
              <a:t>in circular queue</a:t>
            </a:r>
            <a:r>
              <a:rPr lang="en-IN" sz="2200" dirty="0">
                <a:solidFill>
                  <a:srgbClr val="212121"/>
                </a:solidFill>
                <a:ea typeface="Calibri"/>
                <a:cs typeface="Times New Roman"/>
              </a:rPr>
              <a:t>.</a:t>
            </a:r>
            <a:endParaRPr lang="en-US" sz="2200" dirty="0">
              <a:solidFill>
                <a:srgbClr val="212121"/>
              </a:solidFill>
            </a:endParaRPr>
          </a:p>
        </p:txBody>
      </p:sp>
      <p:sp>
        <p:nvSpPr>
          <p:cNvPr id="45" name="TextBox 44"/>
          <p:cNvSpPr txBox="1"/>
          <p:nvPr/>
        </p:nvSpPr>
        <p:spPr>
          <a:xfrm>
            <a:off x="1016000" y="4089967"/>
            <a:ext cx="4635500" cy="446276"/>
          </a:xfrm>
          <a:prstGeom prst="rect">
            <a:avLst/>
          </a:prstGeom>
          <a:noFill/>
          <a:ln>
            <a:noFill/>
          </a:ln>
        </p:spPr>
        <p:txBody>
          <a:bodyPr wrap="square" rtlCol="0">
            <a:spAutoFit/>
          </a:bodyPr>
          <a:lstStyle/>
          <a:p>
            <a:pPr marL="228600" indent="-228600" algn="just">
              <a:buFont typeface="Arial" panose="020B0604020202020204" pitchFamily="34" charset="0"/>
              <a:buChar char="•"/>
            </a:pPr>
            <a:r>
              <a:rPr lang="en-US" sz="2200" dirty="0"/>
              <a:t>Graphical representation:</a:t>
            </a:r>
          </a:p>
        </p:txBody>
      </p:sp>
      <p:sp>
        <p:nvSpPr>
          <p:cNvPr id="46" name="TextBox 45"/>
          <p:cNvSpPr txBox="1"/>
          <p:nvPr/>
        </p:nvSpPr>
        <p:spPr>
          <a:xfrm>
            <a:off x="6513322" y="4089967"/>
            <a:ext cx="4914900" cy="430887"/>
          </a:xfrm>
          <a:prstGeom prst="rect">
            <a:avLst/>
          </a:prstGeom>
          <a:noFill/>
          <a:ln>
            <a:noFill/>
          </a:ln>
        </p:spPr>
        <p:txBody>
          <a:bodyPr wrap="square" rtlCol="0">
            <a:spAutoFit/>
          </a:bodyPr>
          <a:lstStyle/>
          <a:p>
            <a:pPr marL="228600" indent="-228600" algn="just">
              <a:buFont typeface="Arial" panose="020B0604020202020204" pitchFamily="34" charset="0"/>
              <a:buChar char="•"/>
            </a:pPr>
            <a:r>
              <a:rPr lang="en-US" sz="2200" dirty="0"/>
              <a:t>Graphical representation:</a:t>
            </a:r>
          </a:p>
        </p:txBody>
      </p:sp>
      <p:sp>
        <p:nvSpPr>
          <p:cNvPr id="47" name="Rectangle 46"/>
          <p:cNvSpPr/>
          <p:nvPr/>
        </p:nvSpPr>
        <p:spPr>
          <a:xfrm>
            <a:off x="2127411" y="4685781"/>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8" name="Rectangle 47"/>
          <p:cNvSpPr/>
          <p:nvPr/>
        </p:nvSpPr>
        <p:spPr>
          <a:xfrm>
            <a:off x="2737011" y="4685781"/>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9" name="Rectangle 48"/>
          <p:cNvSpPr/>
          <p:nvPr/>
        </p:nvSpPr>
        <p:spPr>
          <a:xfrm>
            <a:off x="3346611" y="4685781"/>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50" name="Straight Arrow Connector 49"/>
          <p:cNvCxnSpPr/>
          <p:nvPr/>
        </p:nvCxnSpPr>
        <p:spPr>
          <a:xfrm rot="5400000" flipH="1" flipV="1">
            <a:off x="3423605" y="5446987"/>
            <a:ext cx="4572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flipH="1" flipV="1">
            <a:off x="2204405" y="5446987"/>
            <a:ext cx="4572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127411" y="5676381"/>
            <a:ext cx="650114" cy="369332"/>
          </a:xfrm>
          <a:prstGeom prst="rect">
            <a:avLst/>
          </a:prstGeom>
          <a:noFill/>
        </p:spPr>
        <p:txBody>
          <a:bodyPr wrap="none" rtlCol="0">
            <a:spAutoFit/>
          </a:bodyPr>
          <a:lstStyle/>
          <a:p>
            <a:r>
              <a:rPr lang="en-US" dirty="0"/>
              <a:t>front</a:t>
            </a:r>
          </a:p>
        </p:txBody>
      </p:sp>
      <p:sp>
        <p:nvSpPr>
          <p:cNvPr id="53" name="TextBox 52"/>
          <p:cNvSpPr txBox="1"/>
          <p:nvPr/>
        </p:nvSpPr>
        <p:spPr>
          <a:xfrm>
            <a:off x="3346611" y="5676381"/>
            <a:ext cx="567976" cy="369332"/>
          </a:xfrm>
          <a:prstGeom prst="rect">
            <a:avLst/>
          </a:prstGeom>
          <a:noFill/>
        </p:spPr>
        <p:txBody>
          <a:bodyPr wrap="none" rtlCol="0">
            <a:spAutoFit/>
          </a:bodyPr>
          <a:lstStyle/>
          <a:p>
            <a:r>
              <a:rPr lang="en-US" dirty="0"/>
              <a:t>rear</a:t>
            </a:r>
          </a:p>
        </p:txBody>
      </p:sp>
      <p:sp>
        <p:nvSpPr>
          <p:cNvPr id="54" name="Oval 53"/>
          <p:cNvSpPr/>
          <p:nvPr/>
        </p:nvSpPr>
        <p:spPr>
          <a:xfrm>
            <a:off x="7780194" y="4691055"/>
            <a:ext cx="1828800" cy="182880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8389794" y="5224455"/>
            <a:ext cx="685800" cy="76200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rot="16200000" flipH="1">
            <a:off x="8046894" y="4957755"/>
            <a:ext cx="457200" cy="38100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5" idx="5"/>
          </p:cNvCxnSpPr>
          <p:nvPr/>
        </p:nvCxnSpPr>
        <p:spPr>
          <a:xfrm rot="16200000" flipH="1">
            <a:off x="8931481" y="5918542"/>
            <a:ext cx="416392" cy="32903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7932594" y="5834055"/>
            <a:ext cx="533400" cy="30480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8999394" y="5072055"/>
            <a:ext cx="457200" cy="30480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542194" y="4855123"/>
            <a:ext cx="301686" cy="369332"/>
          </a:xfrm>
          <a:prstGeom prst="rect">
            <a:avLst/>
          </a:prstGeom>
          <a:noFill/>
        </p:spPr>
        <p:txBody>
          <a:bodyPr wrap="none" rtlCol="0">
            <a:spAutoFit/>
          </a:bodyPr>
          <a:lstStyle/>
          <a:p>
            <a:r>
              <a:rPr lang="en-US" dirty="0"/>
              <a:t>1</a:t>
            </a:r>
          </a:p>
        </p:txBody>
      </p:sp>
      <p:sp>
        <p:nvSpPr>
          <p:cNvPr id="61" name="TextBox 60"/>
          <p:cNvSpPr txBox="1"/>
          <p:nvPr/>
        </p:nvSpPr>
        <p:spPr>
          <a:xfrm>
            <a:off x="9151794" y="5453055"/>
            <a:ext cx="301686" cy="369332"/>
          </a:xfrm>
          <a:prstGeom prst="rect">
            <a:avLst/>
          </a:prstGeom>
          <a:noFill/>
        </p:spPr>
        <p:txBody>
          <a:bodyPr wrap="none" rtlCol="0">
            <a:spAutoFit/>
          </a:bodyPr>
          <a:lstStyle/>
          <a:p>
            <a:r>
              <a:rPr lang="en-US" dirty="0"/>
              <a:t>5</a:t>
            </a:r>
          </a:p>
        </p:txBody>
      </p:sp>
      <p:sp>
        <p:nvSpPr>
          <p:cNvPr id="62" name="TextBox 61"/>
          <p:cNvSpPr txBox="1"/>
          <p:nvPr/>
        </p:nvSpPr>
        <p:spPr>
          <a:xfrm>
            <a:off x="8542194" y="6062655"/>
            <a:ext cx="301686" cy="369332"/>
          </a:xfrm>
          <a:prstGeom prst="rect">
            <a:avLst/>
          </a:prstGeom>
          <a:noFill/>
        </p:spPr>
        <p:txBody>
          <a:bodyPr wrap="none" rtlCol="0">
            <a:spAutoFit/>
          </a:bodyPr>
          <a:lstStyle/>
          <a:p>
            <a:r>
              <a:rPr lang="en-US" dirty="0"/>
              <a:t>7</a:t>
            </a:r>
          </a:p>
        </p:txBody>
      </p:sp>
      <p:sp>
        <p:nvSpPr>
          <p:cNvPr id="63" name="TextBox 62"/>
          <p:cNvSpPr txBox="1"/>
          <p:nvPr/>
        </p:nvSpPr>
        <p:spPr>
          <a:xfrm>
            <a:off x="7932594" y="5376855"/>
            <a:ext cx="304800" cy="369332"/>
          </a:xfrm>
          <a:prstGeom prst="rect">
            <a:avLst/>
          </a:prstGeom>
          <a:noFill/>
        </p:spPr>
        <p:txBody>
          <a:bodyPr wrap="square" rtlCol="0">
            <a:spAutoFit/>
          </a:bodyPr>
          <a:lstStyle/>
          <a:p>
            <a:r>
              <a:rPr lang="en-US" dirty="0"/>
              <a:t>2</a:t>
            </a:r>
          </a:p>
        </p:txBody>
      </p:sp>
      <p:cxnSp>
        <p:nvCxnSpPr>
          <p:cNvPr id="64" name="Straight Arrow Connector 63"/>
          <p:cNvCxnSpPr/>
          <p:nvPr/>
        </p:nvCxnSpPr>
        <p:spPr>
          <a:xfrm rot="10800000" flipV="1">
            <a:off x="9119136" y="4658397"/>
            <a:ext cx="457200" cy="152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7322994" y="5300655"/>
            <a:ext cx="457200" cy="152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9532794" y="4485791"/>
            <a:ext cx="625492" cy="369332"/>
          </a:xfrm>
          <a:prstGeom prst="rect">
            <a:avLst/>
          </a:prstGeom>
          <a:noFill/>
        </p:spPr>
        <p:txBody>
          <a:bodyPr wrap="none" rtlCol="0">
            <a:spAutoFit/>
          </a:bodyPr>
          <a:lstStyle/>
          <a:p>
            <a:r>
              <a:rPr lang="en-US" dirty="0"/>
              <a:t>front</a:t>
            </a:r>
          </a:p>
        </p:txBody>
      </p:sp>
      <p:sp>
        <p:nvSpPr>
          <p:cNvPr id="67" name="TextBox 66"/>
          <p:cNvSpPr txBox="1"/>
          <p:nvPr/>
        </p:nvSpPr>
        <p:spPr>
          <a:xfrm>
            <a:off x="6789594" y="5072055"/>
            <a:ext cx="543739" cy="369332"/>
          </a:xfrm>
          <a:prstGeom prst="rect">
            <a:avLst/>
          </a:prstGeom>
          <a:noFill/>
        </p:spPr>
        <p:txBody>
          <a:bodyPr wrap="none" rtlCol="0">
            <a:spAutoFit/>
          </a:bodyPr>
          <a:lstStyle/>
          <a:p>
            <a:r>
              <a:rPr lang="en-US" dirty="0"/>
              <a:t>rear</a:t>
            </a:r>
          </a:p>
        </p:txBody>
      </p:sp>
    </p:spTree>
    <p:extLst>
      <p:ext uri="{BB962C8B-B14F-4D97-AF65-F5344CB8AC3E}">
        <p14:creationId xmlns:p14="http://schemas.microsoft.com/office/powerpoint/2010/main" val="366424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22" presetClass="entr" presetSubtype="1"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50"/>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5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56"/>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5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58"/>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59"/>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1"/>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2"/>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63"/>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65"/>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66"/>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p:bldP spid="36" grpId="0"/>
      <p:bldP spid="37" grpId="0"/>
      <p:bldP spid="38" grpId="0"/>
      <p:bldP spid="39" grpId="0"/>
      <p:bldP spid="40" grpId="0"/>
      <p:bldP spid="41" grpId="0"/>
      <p:bldP spid="42" grpId="0"/>
      <p:bldP spid="43" grpId="0"/>
      <p:bldP spid="44" grpId="0"/>
      <p:bldP spid="45" grpId="0"/>
      <p:bldP spid="46" grpId="0"/>
      <p:bldP spid="47" grpId="0" animBg="1"/>
      <p:bldP spid="48" grpId="0" animBg="1"/>
      <p:bldP spid="49" grpId="0" animBg="1"/>
      <p:bldP spid="52" grpId="0"/>
      <p:bldP spid="53" grpId="0"/>
      <p:bldP spid="54" grpId="0" animBg="1"/>
      <p:bldP spid="55" grpId="0" animBg="1"/>
      <p:bldP spid="60" grpId="0"/>
      <p:bldP spid="61" grpId="0"/>
      <p:bldP spid="62" grpId="0"/>
      <p:bldP spid="63" grpId="0"/>
      <p:bldP spid="66" grpId="0"/>
      <p:bldP spid="6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50" y="1709738"/>
            <a:ext cx="11620126" cy="2852737"/>
          </a:xfrm>
        </p:spPr>
        <p:txBody>
          <a:bodyPr/>
          <a:lstStyle/>
          <a:p>
            <a:r>
              <a:rPr lang="en-US" dirty="0">
                <a:gradFill flip="none" rotWithShape="1">
                  <a:gsLst>
                    <a:gs pos="0">
                      <a:srgbClr val="88570A"/>
                    </a:gs>
                    <a:gs pos="53000">
                      <a:srgbClr val="E99718"/>
                    </a:gs>
                  </a:gsLst>
                  <a:lin ang="0" scaled="1"/>
                  <a:tileRect/>
                </a:gradFill>
              </a:rPr>
              <a:t>Priority Queue</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a:xfrm>
            <a:off x="831850" y="4589463"/>
            <a:ext cx="10515600" cy="1500187"/>
          </a:xfrm>
        </p:spPr>
        <p:txBody>
          <a:bodyPr/>
          <a:lstStyle/>
          <a:p>
            <a:r>
              <a:rPr lang="en-US" dirty="0"/>
              <a:t>Section-17</a:t>
            </a:r>
          </a:p>
        </p:txBody>
      </p:sp>
    </p:spTree>
    <p:extLst>
      <p:ext uri="{BB962C8B-B14F-4D97-AF65-F5344CB8AC3E}">
        <p14:creationId xmlns:p14="http://schemas.microsoft.com/office/powerpoint/2010/main" val="324981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Priority Queue</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lnSpc>
                <a:spcPct val="120000"/>
              </a:lnSpc>
              <a:spcBef>
                <a:spcPts val="0"/>
              </a:spcBef>
              <a:buClr>
                <a:srgbClr val="C00000"/>
              </a:buClr>
              <a:buFont typeface="Wingdings 3" panose="05040102010807070707" pitchFamily="18" charset="2"/>
              <a:buChar char="}"/>
            </a:pPr>
            <a:r>
              <a:rPr lang="en-US" sz="2400" dirty="0"/>
              <a:t>Priority Queue is a special type of queue in </a:t>
            </a:r>
            <a:r>
              <a:rPr lang="en-US" sz="2400" dirty="0">
                <a:solidFill>
                  <a:srgbClr val="C00000"/>
                </a:solidFill>
              </a:rPr>
              <a:t>which elements are arranged based on their priority value.</a:t>
            </a:r>
          </a:p>
          <a:p>
            <a:pPr>
              <a:lnSpc>
                <a:spcPct val="120000"/>
              </a:lnSpc>
              <a:spcBef>
                <a:spcPts val="0"/>
              </a:spcBef>
              <a:buClr>
                <a:srgbClr val="C00000"/>
              </a:buClr>
              <a:buFont typeface="Wingdings 3" panose="05040102010807070707" pitchFamily="18" charset="2"/>
              <a:buChar char="}"/>
            </a:pPr>
            <a:r>
              <a:rPr lang="en-US" dirty="0"/>
              <a:t>Each element in the priority queue has </a:t>
            </a:r>
            <a:r>
              <a:rPr lang="en-US" dirty="0">
                <a:solidFill>
                  <a:srgbClr val="1D6FA9"/>
                </a:solidFill>
              </a:rPr>
              <a:t>priority value associated with it</a:t>
            </a:r>
            <a:r>
              <a:rPr lang="en-US" dirty="0"/>
              <a:t>.</a:t>
            </a:r>
          </a:p>
          <a:p>
            <a:pPr>
              <a:lnSpc>
                <a:spcPct val="120000"/>
              </a:lnSpc>
              <a:spcBef>
                <a:spcPts val="0"/>
              </a:spcBef>
              <a:buClr>
                <a:srgbClr val="C00000"/>
              </a:buClr>
              <a:buFont typeface="Wingdings 3" panose="05040102010807070707" pitchFamily="18" charset="2"/>
              <a:buChar char="}"/>
            </a:pPr>
            <a:r>
              <a:rPr lang="en-US" dirty="0"/>
              <a:t>Highest priority elements are processed before the lowest priority elements.</a:t>
            </a:r>
          </a:p>
          <a:p>
            <a:pPr>
              <a:lnSpc>
                <a:spcPct val="120000"/>
              </a:lnSpc>
              <a:spcBef>
                <a:spcPts val="0"/>
              </a:spcBef>
              <a:buClr>
                <a:srgbClr val="C00000"/>
              </a:buClr>
              <a:buFont typeface="Wingdings 3" panose="05040102010807070707" pitchFamily="18" charset="2"/>
              <a:buChar char="}"/>
            </a:pPr>
            <a:r>
              <a:rPr lang="en-US" dirty="0"/>
              <a:t>While inserting, </a:t>
            </a:r>
            <a:r>
              <a:rPr lang="en-US" dirty="0">
                <a:solidFill>
                  <a:srgbClr val="C00000"/>
                </a:solidFill>
              </a:rPr>
              <a:t>the</a:t>
            </a:r>
            <a:r>
              <a:rPr lang="en-US" dirty="0"/>
              <a:t> </a:t>
            </a:r>
            <a:r>
              <a:rPr lang="en-US" dirty="0">
                <a:solidFill>
                  <a:srgbClr val="C00000"/>
                </a:solidFill>
              </a:rPr>
              <a:t>highest priority </a:t>
            </a:r>
            <a:r>
              <a:rPr lang="en-US" dirty="0"/>
              <a:t>value element will be </a:t>
            </a:r>
            <a:r>
              <a:rPr lang="en-US" dirty="0">
                <a:solidFill>
                  <a:srgbClr val="1D6FA9"/>
                </a:solidFill>
              </a:rPr>
              <a:t>inserted at the front end </a:t>
            </a:r>
            <a:r>
              <a:rPr lang="en-US" dirty="0"/>
              <a:t>and </a:t>
            </a:r>
            <a:r>
              <a:rPr lang="en-US" dirty="0">
                <a:solidFill>
                  <a:srgbClr val="C00000"/>
                </a:solidFill>
              </a:rPr>
              <a:t>the lowest priority</a:t>
            </a:r>
            <a:r>
              <a:rPr lang="en-US" dirty="0"/>
              <a:t> value element will be </a:t>
            </a:r>
            <a:r>
              <a:rPr lang="en-US" dirty="0">
                <a:solidFill>
                  <a:srgbClr val="1D6FA9"/>
                </a:solidFill>
              </a:rPr>
              <a:t>inserted at the rear end</a:t>
            </a:r>
            <a:r>
              <a:rPr lang="en-US" dirty="0"/>
              <a:t>.</a:t>
            </a:r>
          </a:p>
          <a:p>
            <a:pPr>
              <a:lnSpc>
                <a:spcPct val="120000"/>
              </a:lnSpc>
              <a:spcBef>
                <a:spcPts val="0"/>
              </a:spcBef>
              <a:buClr>
                <a:srgbClr val="C00000"/>
              </a:buClr>
              <a:buFont typeface="Wingdings 3" panose="05040102010807070707" pitchFamily="18" charset="2"/>
              <a:buChar char="}"/>
            </a:pPr>
            <a:r>
              <a:rPr lang="en-US" dirty="0"/>
              <a:t>Elements </a:t>
            </a:r>
            <a:r>
              <a:rPr lang="en-US" dirty="0">
                <a:solidFill>
                  <a:srgbClr val="C00000"/>
                </a:solidFill>
              </a:rPr>
              <a:t>removed</a:t>
            </a:r>
            <a:r>
              <a:rPr lang="en-US" dirty="0"/>
              <a:t> from the priority queue based on the priority. </a:t>
            </a:r>
          </a:p>
          <a:p>
            <a:pPr>
              <a:lnSpc>
                <a:spcPct val="120000"/>
              </a:lnSpc>
              <a:spcBef>
                <a:spcPts val="0"/>
              </a:spcBef>
              <a:buClr>
                <a:srgbClr val="C00000"/>
              </a:buClr>
              <a:buFont typeface="Wingdings 3" panose="05040102010807070707" pitchFamily="18" charset="2"/>
              <a:buChar char="}"/>
            </a:pPr>
            <a:r>
              <a:rPr lang="en-US" dirty="0"/>
              <a:t>The element with the </a:t>
            </a:r>
            <a:r>
              <a:rPr lang="en-US" dirty="0">
                <a:solidFill>
                  <a:srgbClr val="1D6FA9"/>
                </a:solidFill>
              </a:rPr>
              <a:t>highest priority is removed first</a:t>
            </a:r>
            <a:r>
              <a:rPr lang="en-US" dirty="0"/>
              <a:t>.</a:t>
            </a:r>
            <a:endParaRPr lang="en-US" sz="2400" dirty="0"/>
          </a:p>
        </p:txBody>
      </p:sp>
    </p:spTree>
    <p:extLst>
      <p:ext uri="{BB962C8B-B14F-4D97-AF65-F5344CB8AC3E}">
        <p14:creationId xmlns:p14="http://schemas.microsoft.com/office/powerpoint/2010/main" val="370194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Introduction of Stack</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Clr>
                <a:srgbClr val="C00000"/>
              </a:buClr>
              <a:buFont typeface="Wingdings 3" panose="05040102010807070707" pitchFamily="18" charset="2"/>
              <a:buChar char="}"/>
            </a:pPr>
            <a:r>
              <a:rPr lang="en-US" dirty="0"/>
              <a:t>A stack is a data structure in which elements are </a:t>
            </a:r>
            <a:r>
              <a:rPr lang="en-US" dirty="0">
                <a:solidFill>
                  <a:srgbClr val="1D6FA9"/>
                </a:solidFill>
              </a:rPr>
              <a:t>added and removed from one end</a:t>
            </a:r>
            <a:r>
              <a:rPr lang="en-US" dirty="0"/>
              <a:t>, </a:t>
            </a:r>
            <a:r>
              <a:rPr lang="en-US" b="1" dirty="0">
                <a:solidFill>
                  <a:srgbClr val="C00000"/>
                </a:solidFill>
              </a:rPr>
              <a:t>Last In First Out (LIFO) </a:t>
            </a:r>
            <a:r>
              <a:rPr lang="en-US" dirty="0">
                <a:solidFill>
                  <a:schemeClr val="tx1">
                    <a:lumMod val="75000"/>
                    <a:lumOff val="25000"/>
                  </a:schemeClr>
                </a:solidFill>
              </a:rPr>
              <a:t>manner</a:t>
            </a:r>
            <a:r>
              <a:rPr lang="en-US" dirty="0">
                <a:solidFill>
                  <a:srgbClr val="C00000"/>
                </a:solidFill>
              </a:rPr>
              <a:t>.</a:t>
            </a:r>
            <a:r>
              <a:rPr lang="en-US" b="1" dirty="0">
                <a:solidFill>
                  <a:srgbClr val="C00000"/>
                </a:solidFill>
              </a:rPr>
              <a:t> </a:t>
            </a:r>
          </a:p>
          <a:p>
            <a:pPr>
              <a:buClr>
                <a:srgbClr val="C00000"/>
              </a:buClr>
              <a:buFont typeface="Wingdings 3" panose="05040102010807070707" pitchFamily="18" charset="2"/>
              <a:buChar char="}"/>
            </a:pPr>
            <a:r>
              <a:rPr lang="en-US" dirty="0"/>
              <a:t>In stack </a:t>
            </a:r>
            <a:r>
              <a:rPr lang="en-US" dirty="0">
                <a:solidFill>
                  <a:srgbClr val="1D6FA9"/>
                </a:solidFill>
              </a:rPr>
              <a:t>insertion and deletions </a:t>
            </a:r>
            <a:r>
              <a:rPr lang="en-US" dirty="0"/>
              <a:t>are made at one end called </a:t>
            </a:r>
            <a:r>
              <a:rPr lang="en-US" b="1" dirty="0">
                <a:solidFill>
                  <a:srgbClr val="1D6FA9"/>
                </a:solidFill>
              </a:rPr>
              <a:t>Top of Stack</a:t>
            </a:r>
            <a:r>
              <a:rPr lang="en-US" dirty="0">
                <a:solidFill>
                  <a:srgbClr val="1D6FA9"/>
                </a:solidFill>
              </a:rPr>
              <a:t>.</a:t>
            </a:r>
          </a:p>
          <a:p>
            <a:pPr>
              <a:buClr>
                <a:srgbClr val="C00000"/>
              </a:buClr>
              <a:buFont typeface="Wingdings 3" panose="05040102010807070707" pitchFamily="18" charset="2"/>
              <a:buChar char="}"/>
            </a:pPr>
            <a:r>
              <a:rPr lang="en-US" b="1" dirty="0"/>
              <a:t>Example</a:t>
            </a:r>
            <a:r>
              <a:rPr lang="en-US" dirty="0"/>
              <a:t>, stack of plates on the counter in cafeteria, at the time of dinner, customers take plates from the top of the stack and waiter puts the washed plates on the top of the stack. </a:t>
            </a:r>
          </a:p>
          <a:p>
            <a:pPr>
              <a:buClr>
                <a:srgbClr val="C00000"/>
              </a:buClr>
              <a:buFont typeface="Wingdings 3" panose="05040102010807070707" pitchFamily="18" charset="2"/>
              <a:buChar char="}"/>
            </a:pPr>
            <a:r>
              <a:rPr lang="en-US" dirty="0"/>
              <a:t>So, a new plate is put on top and old one is yet bottom.</a:t>
            </a:r>
          </a:p>
        </p:txBody>
      </p:sp>
      <p:sp>
        <p:nvSpPr>
          <p:cNvPr id="5" name="Rectangle 4"/>
          <p:cNvSpPr/>
          <p:nvPr/>
        </p:nvSpPr>
        <p:spPr>
          <a:xfrm>
            <a:off x="5256006" y="5776024"/>
            <a:ext cx="900953" cy="21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56728" y="4494765"/>
            <a:ext cx="98611" cy="13081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44034" y="3564886"/>
            <a:ext cx="1425388" cy="160785"/>
          </a:xfrm>
          <a:prstGeom prst="ellipse">
            <a:avLst/>
          </a:prstGeom>
          <a:solidFill>
            <a:schemeClr val="accent6"/>
          </a:solidFill>
          <a:ln>
            <a:solidFill>
              <a:schemeClr val="accent6"/>
            </a:solidFill>
          </a:ln>
          <a:effectLst>
            <a:outerShdw dist="76200" dir="3540000" sx="92000" sy="92000" algn="ctr" rotWithShape="0">
              <a:schemeClr val="tx1">
                <a:lumMod val="25000"/>
                <a:lumOff val="75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944034" y="3564886"/>
            <a:ext cx="1425388" cy="160785"/>
          </a:xfrm>
          <a:prstGeom prst="ellipse">
            <a:avLst/>
          </a:prstGeom>
          <a:solidFill>
            <a:schemeClr val="accent4">
              <a:lumMod val="75000"/>
            </a:schemeClr>
          </a:solidFill>
          <a:ln>
            <a:solidFill>
              <a:schemeClr val="accent4">
                <a:lumMod val="75000"/>
              </a:schemeClr>
            </a:solidFill>
          </a:ln>
          <a:effectLst>
            <a:outerShdw dist="76200" dir="3540000" sx="92000" sy="92000" algn="ctr" rotWithShape="0">
              <a:schemeClr val="tx1">
                <a:lumMod val="25000"/>
                <a:lumOff val="75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993339" y="3564886"/>
            <a:ext cx="1425388" cy="160785"/>
          </a:xfrm>
          <a:prstGeom prst="ellipse">
            <a:avLst/>
          </a:prstGeom>
          <a:solidFill>
            <a:schemeClr val="accent5"/>
          </a:solidFill>
          <a:ln>
            <a:solidFill>
              <a:schemeClr val="accent5"/>
            </a:solidFill>
          </a:ln>
          <a:effectLst>
            <a:outerShdw dist="76200" dir="3540000" sx="92000" sy="92000" algn="ctr" rotWithShape="0">
              <a:schemeClr val="tx1">
                <a:lumMod val="25000"/>
                <a:lumOff val="75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44034" y="3564886"/>
            <a:ext cx="1425388" cy="160785"/>
          </a:xfrm>
          <a:prstGeom prst="ellipse">
            <a:avLst/>
          </a:prstGeom>
          <a:solidFill>
            <a:schemeClr val="tx2">
              <a:lumMod val="75000"/>
            </a:schemeClr>
          </a:solidFill>
          <a:ln>
            <a:solidFill>
              <a:schemeClr val="tx2"/>
            </a:solidFill>
          </a:ln>
          <a:effectLst>
            <a:outerShdw dist="76200" dir="3540000" sx="92000" sy="92000" algn="ctr" rotWithShape="0">
              <a:schemeClr val="tx1">
                <a:lumMod val="25000"/>
                <a:lumOff val="75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4639235" y="6001816"/>
            <a:ext cx="2124299" cy="461665"/>
          </a:xfrm>
          <a:prstGeom prst="rect">
            <a:avLst/>
          </a:prstGeom>
          <a:noFill/>
        </p:spPr>
        <p:txBody>
          <a:bodyPr wrap="none" rtlCol="0">
            <a:spAutoFit/>
          </a:bodyPr>
          <a:lstStyle/>
          <a:p>
            <a:r>
              <a:rPr lang="en-US" sz="2400" b="1" dirty="0">
                <a:solidFill>
                  <a:srgbClr val="C00000"/>
                </a:solidFill>
              </a:rPr>
              <a:t>Tower of Plates</a:t>
            </a:r>
          </a:p>
        </p:txBody>
      </p:sp>
      <p:sp>
        <p:nvSpPr>
          <p:cNvPr id="13" name="Oval 12"/>
          <p:cNvSpPr/>
          <p:nvPr/>
        </p:nvSpPr>
        <p:spPr>
          <a:xfrm>
            <a:off x="4984040" y="5490764"/>
            <a:ext cx="1425388" cy="160785"/>
          </a:xfrm>
          <a:prstGeom prst="ellipse">
            <a:avLst/>
          </a:prstGeom>
          <a:solidFill>
            <a:schemeClr val="accent6"/>
          </a:solidFill>
          <a:ln>
            <a:solidFill>
              <a:schemeClr val="accent6"/>
            </a:solidFill>
          </a:ln>
          <a:effectLst>
            <a:outerShdw dist="76200" dir="3540000" sx="92000" sy="92000" algn="ctr" rotWithShape="0">
              <a:schemeClr val="tx1">
                <a:lumMod val="25000"/>
                <a:lumOff val="75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984040" y="4850135"/>
            <a:ext cx="1425388" cy="160785"/>
          </a:xfrm>
          <a:prstGeom prst="ellipse">
            <a:avLst/>
          </a:prstGeom>
          <a:solidFill>
            <a:schemeClr val="accent4">
              <a:lumMod val="75000"/>
            </a:schemeClr>
          </a:solidFill>
          <a:ln>
            <a:solidFill>
              <a:schemeClr val="accent4">
                <a:lumMod val="75000"/>
              </a:schemeClr>
            </a:solidFill>
          </a:ln>
          <a:effectLst>
            <a:outerShdw dist="76200" dir="3540000" sx="92000" sy="92000" algn="ctr" rotWithShape="0">
              <a:schemeClr val="tx1">
                <a:lumMod val="25000"/>
                <a:lumOff val="75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984040" y="5159785"/>
            <a:ext cx="1425388" cy="160785"/>
          </a:xfrm>
          <a:prstGeom prst="ellipse">
            <a:avLst/>
          </a:prstGeom>
          <a:solidFill>
            <a:schemeClr val="accent5"/>
          </a:solidFill>
          <a:ln>
            <a:solidFill>
              <a:schemeClr val="accent5"/>
            </a:solidFill>
          </a:ln>
          <a:effectLst>
            <a:outerShdw dist="76200" dir="3540000" sx="92000" sy="92000" algn="ctr" rotWithShape="0">
              <a:schemeClr val="tx1">
                <a:lumMod val="25000"/>
                <a:lumOff val="75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84040" y="4540485"/>
            <a:ext cx="1425388" cy="160785"/>
          </a:xfrm>
          <a:prstGeom prst="ellipse">
            <a:avLst/>
          </a:prstGeom>
          <a:solidFill>
            <a:schemeClr val="tx2">
              <a:lumMod val="75000"/>
            </a:schemeClr>
          </a:solidFill>
          <a:ln>
            <a:solidFill>
              <a:schemeClr val="tx2"/>
            </a:solidFill>
          </a:ln>
          <a:effectLst>
            <a:outerShdw dist="76200" dir="3540000" sx="92000" sy="92000" algn="ctr" rotWithShape="0">
              <a:schemeClr val="tx1">
                <a:lumMod val="25000"/>
                <a:lumOff val="75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20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42" presetClass="path" presetSubtype="0" accel="50000" decel="50000" fill="hold" grpId="0" nodeType="withEffect">
                                  <p:stCondLst>
                                    <p:cond delay="0"/>
                                  </p:stCondLst>
                                  <p:childTnLst>
                                    <p:animMotion origin="layout" path="M -2.29167E-6 -1.48148E-6 L -2.29167E-6 0.28519 " pathEditMode="relative" rAng="0" ptsTypes="AA">
                                      <p:cBhvr>
                                        <p:cTn id="32" dur="2000" fill="hold"/>
                                        <p:tgtEl>
                                          <p:spTgt spid="7"/>
                                        </p:tgtEl>
                                        <p:attrNameLst>
                                          <p:attrName>ppt_x</p:attrName>
                                          <p:attrName>ppt_y</p:attrName>
                                        </p:attrNameLst>
                                      </p:cBhvr>
                                      <p:rCtr x="0" y="14259"/>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42" presetClass="path" presetSubtype="0" accel="50000" decel="50000" fill="hold" grpId="0" nodeType="withEffect">
                                  <p:stCondLst>
                                    <p:cond delay="0"/>
                                  </p:stCondLst>
                                  <p:childTnLst>
                                    <p:animMotion origin="layout" path="M 1.25E-6 -1.48148E-6 L 1.25E-6 0.24699 " pathEditMode="relative" rAng="0" ptsTypes="AA">
                                      <p:cBhvr>
                                        <p:cTn id="38" dur="2000" fill="hold"/>
                                        <p:tgtEl>
                                          <p:spTgt spid="9"/>
                                        </p:tgtEl>
                                        <p:attrNameLst>
                                          <p:attrName>ppt_x</p:attrName>
                                          <p:attrName>ppt_y</p:attrName>
                                        </p:attrNameLst>
                                      </p:cBhvr>
                                      <p:rCtr x="0" y="12338"/>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42" presetClass="path" presetSubtype="0" accel="50000" decel="50000" fill="hold" grpId="0" nodeType="withEffect">
                                  <p:stCondLst>
                                    <p:cond delay="0"/>
                                  </p:stCondLst>
                                  <p:childTnLst>
                                    <p:animMotion origin="layout" path="M -2.29167E-6 -1.48148E-6 L -2.29167E-6 0.20185 " pathEditMode="relative" rAng="0" ptsTypes="AA">
                                      <p:cBhvr>
                                        <p:cTn id="44" dur="2000" fill="hold"/>
                                        <p:tgtEl>
                                          <p:spTgt spid="8"/>
                                        </p:tgtEl>
                                        <p:attrNameLst>
                                          <p:attrName>ppt_x</p:attrName>
                                          <p:attrName>ppt_y</p:attrName>
                                        </p:attrNameLst>
                                      </p:cBhvr>
                                      <p:rCtr x="0" y="10093"/>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42" presetClass="path" presetSubtype="0" accel="50000" decel="50000" fill="hold" grpId="0" nodeType="withEffect">
                                  <p:stCondLst>
                                    <p:cond delay="0"/>
                                  </p:stCondLst>
                                  <p:childTnLst>
                                    <p:animMotion origin="layout" path="M -2.29167E-6 -1.48148E-6 L -2.29167E-6 0.15301 " pathEditMode="relative" rAng="0" ptsTypes="AA">
                                      <p:cBhvr>
                                        <p:cTn id="50" dur="2000" fill="hold"/>
                                        <p:tgtEl>
                                          <p:spTgt spid="10"/>
                                        </p:tgtEl>
                                        <p:attrNameLst>
                                          <p:attrName>ppt_x</p:attrName>
                                          <p:attrName>ppt_y</p:attrName>
                                        </p:attrNameLst>
                                      </p:cBhvr>
                                      <p:rCtr x="0" y="7639"/>
                                    </p:animMotion>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2" nodeType="clickEffect">
                                  <p:stCondLst>
                                    <p:cond delay="0"/>
                                  </p:stCondLst>
                                  <p:childTnLst>
                                    <p:animEffect transition="out" filter="fade">
                                      <p:cBhvr>
                                        <p:cTn id="54" dur="10"/>
                                        <p:tgtEl>
                                          <p:spTgt spid="7"/>
                                        </p:tgtEl>
                                      </p:cBhvr>
                                    </p:animEffect>
                                    <p:set>
                                      <p:cBhvr>
                                        <p:cTn id="55" dur="1" fill="hold">
                                          <p:stCondLst>
                                            <p:cond delay="9"/>
                                          </p:stCondLst>
                                        </p:cTn>
                                        <p:tgtEl>
                                          <p:spTgt spid="7"/>
                                        </p:tgtEl>
                                        <p:attrNameLst>
                                          <p:attrName>style.visibility</p:attrName>
                                        </p:attrNameLst>
                                      </p:cBhvr>
                                      <p:to>
                                        <p:strVal val="hidden"/>
                                      </p:to>
                                    </p:set>
                                  </p:childTnLst>
                                </p:cTn>
                              </p:par>
                              <p:par>
                                <p:cTn id="56" presetID="10" presetClass="exit" presetSubtype="0" fill="hold" grpId="2" nodeType="withEffect">
                                  <p:stCondLst>
                                    <p:cond delay="0"/>
                                  </p:stCondLst>
                                  <p:childTnLst>
                                    <p:animEffect transition="out" filter="fade">
                                      <p:cBhvr>
                                        <p:cTn id="57" dur="10"/>
                                        <p:tgtEl>
                                          <p:spTgt spid="9"/>
                                        </p:tgtEl>
                                      </p:cBhvr>
                                    </p:animEffect>
                                    <p:set>
                                      <p:cBhvr>
                                        <p:cTn id="58" dur="1" fill="hold">
                                          <p:stCondLst>
                                            <p:cond delay="9"/>
                                          </p:stCondLst>
                                        </p:cTn>
                                        <p:tgtEl>
                                          <p:spTgt spid="9"/>
                                        </p:tgtEl>
                                        <p:attrNameLst>
                                          <p:attrName>style.visibility</p:attrName>
                                        </p:attrNameLst>
                                      </p:cBhvr>
                                      <p:to>
                                        <p:strVal val="hidden"/>
                                      </p:to>
                                    </p:set>
                                  </p:childTnLst>
                                </p:cTn>
                              </p:par>
                              <p:par>
                                <p:cTn id="59" presetID="10" presetClass="exit" presetSubtype="0" fill="hold" grpId="2" nodeType="withEffect">
                                  <p:stCondLst>
                                    <p:cond delay="0"/>
                                  </p:stCondLst>
                                  <p:childTnLst>
                                    <p:animEffect transition="out" filter="fade">
                                      <p:cBhvr>
                                        <p:cTn id="60" dur="10"/>
                                        <p:tgtEl>
                                          <p:spTgt spid="8"/>
                                        </p:tgtEl>
                                      </p:cBhvr>
                                    </p:animEffect>
                                    <p:set>
                                      <p:cBhvr>
                                        <p:cTn id="61" dur="1" fill="hold">
                                          <p:stCondLst>
                                            <p:cond delay="9"/>
                                          </p:stCondLst>
                                        </p:cTn>
                                        <p:tgtEl>
                                          <p:spTgt spid="8"/>
                                        </p:tgtEl>
                                        <p:attrNameLst>
                                          <p:attrName>style.visibility</p:attrName>
                                        </p:attrNameLst>
                                      </p:cBhvr>
                                      <p:to>
                                        <p:strVal val="hidden"/>
                                      </p:to>
                                    </p:set>
                                  </p:childTnLst>
                                </p:cTn>
                              </p:par>
                              <p:par>
                                <p:cTn id="62" presetID="10" presetClass="exit" presetSubtype="0" fill="hold" grpId="2" nodeType="withEffect">
                                  <p:stCondLst>
                                    <p:cond delay="0"/>
                                  </p:stCondLst>
                                  <p:childTnLst>
                                    <p:animEffect transition="out" filter="fade">
                                      <p:cBhvr>
                                        <p:cTn id="63" dur="10"/>
                                        <p:tgtEl>
                                          <p:spTgt spid="10"/>
                                        </p:tgtEl>
                                      </p:cBhvr>
                                    </p:animEffect>
                                    <p:set>
                                      <p:cBhvr>
                                        <p:cTn id="64" dur="1" fill="hold">
                                          <p:stCondLst>
                                            <p:cond delay="9"/>
                                          </p:stCondLst>
                                        </p:cTn>
                                        <p:tgtEl>
                                          <p:spTgt spid="10"/>
                                        </p:tgtEl>
                                        <p:attrNameLst>
                                          <p:attrName>style.visibility</p:attrName>
                                        </p:attrNameLst>
                                      </p:cBhvr>
                                      <p:to>
                                        <p:strVal val="hidden"/>
                                      </p:to>
                                    </p:set>
                                  </p:childTnLst>
                                </p:cTn>
                              </p:par>
                              <p:par>
                                <p:cTn id="65" presetID="1" presetClass="entr" presetSubtype="0" fill="hold" grpId="3" nodeType="withEffect">
                                  <p:stCondLst>
                                    <p:cond delay="0"/>
                                  </p:stCondLst>
                                  <p:childTnLst>
                                    <p:set>
                                      <p:cBhvr>
                                        <p:cTn id="66" dur="1" fill="hold">
                                          <p:stCondLst>
                                            <p:cond delay="9"/>
                                          </p:stCondLst>
                                        </p:cTn>
                                        <p:tgtEl>
                                          <p:spTgt spid="16"/>
                                        </p:tgtEl>
                                        <p:attrNameLst>
                                          <p:attrName>style.visibility</p:attrName>
                                        </p:attrNameLst>
                                      </p:cBhvr>
                                      <p:to>
                                        <p:strVal val="visible"/>
                                      </p:to>
                                    </p:set>
                                  </p:childTnLst>
                                </p:cTn>
                              </p:par>
                              <p:par>
                                <p:cTn id="67" presetID="1" presetClass="entr" presetSubtype="0" fill="hold" grpId="3" nodeType="withEffect">
                                  <p:stCondLst>
                                    <p:cond delay="0"/>
                                  </p:stCondLst>
                                  <p:childTnLst>
                                    <p:set>
                                      <p:cBhvr>
                                        <p:cTn id="68" dur="1" fill="hold">
                                          <p:stCondLst>
                                            <p:cond delay="9"/>
                                          </p:stCondLst>
                                        </p:cTn>
                                        <p:tgtEl>
                                          <p:spTgt spid="14"/>
                                        </p:tgtEl>
                                        <p:attrNameLst>
                                          <p:attrName>style.visibility</p:attrName>
                                        </p:attrNameLst>
                                      </p:cBhvr>
                                      <p:to>
                                        <p:strVal val="visible"/>
                                      </p:to>
                                    </p:set>
                                  </p:childTnLst>
                                </p:cTn>
                              </p:par>
                              <p:par>
                                <p:cTn id="69" presetID="1" presetClass="entr" presetSubtype="0" fill="hold" grpId="3" nodeType="withEffect">
                                  <p:stCondLst>
                                    <p:cond delay="0"/>
                                  </p:stCondLst>
                                  <p:childTnLst>
                                    <p:set>
                                      <p:cBhvr>
                                        <p:cTn id="70" dur="1" fill="hold">
                                          <p:stCondLst>
                                            <p:cond delay="9"/>
                                          </p:stCondLst>
                                        </p:cTn>
                                        <p:tgtEl>
                                          <p:spTgt spid="15"/>
                                        </p:tgtEl>
                                        <p:attrNameLst>
                                          <p:attrName>style.visibility</p:attrName>
                                        </p:attrNameLst>
                                      </p:cBhvr>
                                      <p:to>
                                        <p:strVal val="visible"/>
                                      </p:to>
                                    </p:set>
                                  </p:childTnLst>
                                </p:cTn>
                              </p:par>
                              <p:par>
                                <p:cTn id="71" presetID="1" presetClass="entr" presetSubtype="0" fill="hold" grpId="3" nodeType="withEffect">
                                  <p:stCondLst>
                                    <p:cond delay="0"/>
                                  </p:stCondLst>
                                  <p:childTnLst>
                                    <p:set>
                                      <p:cBhvr>
                                        <p:cTn id="72" dur="1" fill="hold">
                                          <p:stCondLst>
                                            <p:cond delay="9"/>
                                          </p:stCondLst>
                                        </p:cTn>
                                        <p:tgtEl>
                                          <p:spTgt spid="13"/>
                                        </p:tgtEl>
                                        <p:attrNameLst>
                                          <p:attrName>style.visibility</p:attrName>
                                        </p:attrNameLst>
                                      </p:cBhvr>
                                      <p:to>
                                        <p:strVal val="visible"/>
                                      </p:to>
                                    </p:set>
                                  </p:childTnLst>
                                </p:cTn>
                              </p:par>
                              <p:par>
                                <p:cTn id="73" presetID="64" presetClass="path" presetSubtype="0" accel="50000" decel="50000" fill="hold" grpId="0" nodeType="withEffect">
                                  <p:stCondLst>
                                    <p:cond delay="0"/>
                                  </p:stCondLst>
                                  <p:childTnLst>
                                    <p:animMotion origin="layout" path="M 2.5E-6 -1.11111E-6 L 2.5E-6 -0.09375 " pathEditMode="relative" rAng="0" ptsTypes="AA">
                                      <p:cBhvr>
                                        <p:cTn id="74" dur="1500" fill="hold"/>
                                        <p:tgtEl>
                                          <p:spTgt spid="16"/>
                                        </p:tgtEl>
                                        <p:attrNameLst>
                                          <p:attrName>ppt_x</p:attrName>
                                          <p:attrName>ppt_y</p:attrName>
                                        </p:attrNameLst>
                                      </p:cBhvr>
                                      <p:rCtr x="0" y="-4699"/>
                                    </p:animMotion>
                                  </p:childTnLst>
                                </p:cTn>
                              </p:par>
                              <p:par>
                                <p:cTn id="75" presetID="63" presetClass="path" presetSubtype="0" accel="50000" decel="50000" fill="hold" grpId="1" nodeType="withEffect">
                                  <p:stCondLst>
                                    <p:cond delay="1500"/>
                                  </p:stCondLst>
                                  <p:childTnLst>
                                    <p:animMotion origin="layout" path="M 2.5E-6 -0.0875 L 0.14036 -0.0875 " pathEditMode="relative" rAng="0" ptsTypes="AA">
                                      <p:cBhvr>
                                        <p:cTn id="76" dur="1500" fill="hold"/>
                                        <p:tgtEl>
                                          <p:spTgt spid="16"/>
                                        </p:tgtEl>
                                        <p:attrNameLst>
                                          <p:attrName>ppt_x</p:attrName>
                                          <p:attrName>ppt_y</p:attrName>
                                        </p:attrNameLst>
                                      </p:cBhvr>
                                      <p:rCtr x="7018" y="0"/>
                                    </p:animMotion>
                                  </p:childTnLst>
                                </p:cTn>
                              </p:par>
                            </p:childTnLst>
                          </p:cTn>
                        </p:par>
                        <p:par>
                          <p:cTn id="77" fill="hold">
                            <p:stCondLst>
                              <p:cond delay="3000"/>
                            </p:stCondLst>
                            <p:childTnLst>
                              <p:par>
                                <p:cTn id="78" presetID="10" presetClass="exit" presetSubtype="0" fill="hold" grpId="4" nodeType="afterEffect">
                                  <p:stCondLst>
                                    <p:cond delay="0"/>
                                  </p:stCondLst>
                                  <p:childTnLst>
                                    <p:animEffect transition="out" filter="fade">
                                      <p:cBhvr>
                                        <p:cTn id="79" dur="500"/>
                                        <p:tgtEl>
                                          <p:spTgt spid="16"/>
                                        </p:tgtEl>
                                      </p:cBhvr>
                                    </p:animEffect>
                                    <p:set>
                                      <p:cBhvr>
                                        <p:cTn id="80" dur="1" fill="hold">
                                          <p:stCondLst>
                                            <p:cond delay="499"/>
                                          </p:stCondLst>
                                        </p:cTn>
                                        <p:tgtEl>
                                          <p:spTgt spid="1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64" presetClass="path" presetSubtype="0" accel="50000" decel="50000" fill="hold" grpId="0" nodeType="clickEffect">
                                  <p:stCondLst>
                                    <p:cond delay="0"/>
                                  </p:stCondLst>
                                  <p:childTnLst>
                                    <p:animMotion origin="layout" path="M 2.5E-6 1.11022E-16 L 2.5E-6 -0.13264 " pathEditMode="relative" rAng="0" ptsTypes="AA">
                                      <p:cBhvr>
                                        <p:cTn id="84" dur="1500" fill="hold"/>
                                        <p:tgtEl>
                                          <p:spTgt spid="14"/>
                                        </p:tgtEl>
                                        <p:attrNameLst>
                                          <p:attrName>ppt_x</p:attrName>
                                          <p:attrName>ppt_y</p:attrName>
                                        </p:attrNameLst>
                                      </p:cBhvr>
                                      <p:rCtr x="0" y="-6644"/>
                                    </p:animMotion>
                                  </p:childTnLst>
                                </p:cTn>
                              </p:par>
                              <p:par>
                                <p:cTn id="85" presetID="63" presetClass="path" presetSubtype="0" accel="50000" decel="50000" fill="hold" grpId="1" nodeType="withEffect">
                                  <p:stCondLst>
                                    <p:cond delay="1500"/>
                                  </p:stCondLst>
                                  <p:childTnLst>
                                    <p:animMotion origin="layout" path="M 2.5E-6 -0.13194 L 0.14088 -0.13171 " pathEditMode="relative" rAng="0" ptsTypes="AA">
                                      <p:cBhvr>
                                        <p:cTn id="86" dur="1500" fill="hold"/>
                                        <p:tgtEl>
                                          <p:spTgt spid="14"/>
                                        </p:tgtEl>
                                        <p:attrNameLst>
                                          <p:attrName>ppt_x</p:attrName>
                                          <p:attrName>ppt_y</p:attrName>
                                        </p:attrNameLst>
                                      </p:cBhvr>
                                      <p:rCtr x="7044" y="0"/>
                                    </p:animMotion>
                                  </p:childTnLst>
                                </p:cTn>
                              </p:par>
                            </p:childTnLst>
                          </p:cTn>
                        </p:par>
                        <p:par>
                          <p:cTn id="87" fill="hold">
                            <p:stCondLst>
                              <p:cond delay="3000"/>
                            </p:stCondLst>
                            <p:childTnLst>
                              <p:par>
                                <p:cTn id="88" presetID="10" presetClass="exit" presetSubtype="0" fill="hold" grpId="4" nodeType="afterEffect">
                                  <p:stCondLst>
                                    <p:cond delay="0"/>
                                  </p:stCondLst>
                                  <p:childTnLst>
                                    <p:animEffect transition="out" filter="fade">
                                      <p:cBhvr>
                                        <p:cTn id="89" dur="500"/>
                                        <p:tgtEl>
                                          <p:spTgt spid="14"/>
                                        </p:tgtEl>
                                      </p:cBhvr>
                                    </p:animEffect>
                                    <p:set>
                                      <p:cBhvr>
                                        <p:cTn id="90" dur="1" fill="hold">
                                          <p:stCondLst>
                                            <p:cond delay="499"/>
                                          </p:stCondLst>
                                        </p:cTn>
                                        <p:tgtEl>
                                          <p:spTgt spid="14"/>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64" presetClass="path" presetSubtype="0" accel="50000" decel="50000" fill="hold" grpId="0" nodeType="clickEffect">
                                  <p:stCondLst>
                                    <p:cond delay="0"/>
                                  </p:stCondLst>
                                  <p:childTnLst>
                                    <p:animMotion origin="layout" path="M 2.5E-6 -3.7037E-7 L 2.5E-6 -0.17778 " pathEditMode="relative" rAng="0" ptsTypes="AA">
                                      <p:cBhvr>
                                        <p:cTn id="94" dur="1500" fill="hold"/>
                                        <p:tgtEl>
                                          <p:spTgt spid="15"/>
                                        </p:tgtEl>
                                        <p:attrNameLst>
                                          <p:attrName>ppt_x</p:attrName>
                                          <p:attrName>ppt_y</p:attrName>
                                        </p:attrNameLst>
                                      </p:cBhvr>
                                      <p:rCtr x="0" y="-8889"/>
                                    </p:animMotion>
                                  </p:childTnLst>
                                </p:cTn>
                              </p:par>
                              <p:par>
                                <p:cTn id="95" presetID="63" presetClass="path" presetSubtype="0" accel="50000" decel="50000" fill="hold" grpId="1" nodeType="withEffect">
                                  <p:stCondLst>
                                    <p:cond delay="1500"/>
                                  </p:stCondLst>
                                  <p:childTnLst>
                                    <p:animMotion origin="layout" path="M 2.5E-6 -0.17801 L 0.14088 -0.17685 " pathEditMode="relative" rAng="0" ptsTypes="AA">
                                      <p:cBhvr>
                                        <p:cTn id="96" dur="1500" fill="hold"/>
                                        <p:tgtEl>
                                          <p:spTgt spid="15"/>
                                        </p:tgtEl>
                                        <p:attrNameLst>
                                          <p:attrName>ppt_x</p:attrName>
                                          <p:attrName>ppt_y</p:attrName>
                                        </p:attrNameLst>
                                      </p:cBhvr>
                                      <p:rCtr x="7044" y="46"/>
                                    </p:animMotion>
                                  </p:childTnLst>
                                </p:cTn>
                              </p:par>
                            </p:childTnLst>
                          </p:cTn>
                        </p:par>
                        <p:par>
                          <p:cTn id="97" fill="hold">
                            <p:stCondLst>
                              <p:cond delay="3000"/>
                            </p:stCondLst>
                            <p:childTnLst>
                              <p:par>
                                <p:cTn id="98" presetID="10" presetClass="exit" presetSubtype="0" fill="hold" grpId="4" nodeType="afterEffect">
                                  <p:stCondLst>
                                    <p:cond delay="0"/>
                                  </p:stCondLst>
                                  <p:childTnLst>
                                    <p:animEffect transition="out" filter="fade">
                                      <p:cBhvr>
                                        <p:cTn id="99" dur="500"/>
                                        <p:tgtEl>
                                          <p:spTgt spid="15"/>
                                        </p:tgtEl>
                                      </p:cBhvr>
                                    </p:animEffect>
                                    <p:set>
                                      <p:cBhvr>
                                        <p:cTn id="100" dur="1" fill="hold">
                                          <p:stCondLst>
                                            <p:cond delay="499"/>
                                          </p:stCondLst>
                                        </p:cTn>
                                        <p:tgtEl>
                                          <p:spTgt spid="1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64" presetClass="path" presetSubtype="0" accel="50000" decel="50000" fill="hold" grpId="0" nodeType="clickEffect">
                                  <p:stCondLst>
                                    <p:cond delay="0"/>
                                  </p:stCondLst>
                                  <p:childTnLst>
                                    <p:animMotion origin="layout" path="M 2.5E-6 1.48148E-6 L 2.5E-6 -0.22616 " pathEditMode="relative" rAng="0" ptsTypes="AA">
                                      <p:cBhvr>
                                        <p:cTn id="104" dur="1500" fill="hold"/>
                                        <p:tgtEl>
                                          <p:spTgt spid="13"/>
                                        </p:tgtEl>
                                        <p:attrNameLst>
                                          <p:attrName>ppt_x</p:attrName>
                                          <p:attrName>ppt_y</p:attrName>
                                        </p:attrNameLst>
                                      </p:cBhvr>
                                      <p:rCtr x="0" y="-11319"/>
                                    </p:animMotion>
                                  </p:childTnLst>
                                </p:cTn>
                              </p:par>
                              <p:par>
                                <p:cTn id="105" presetID="63" presetClass="path" presetSubtype="0" accel="50000" decel="50000" fill="hold" grpId="1" nodeType="withEffect">
                                  <p:stCondLst>
                                    <p:cond delay="1500"/>
                                  </p:stCondLst>
                                  <p:childTnLst>
                                    <p:animMotion origin="layout" path="M 2.5E-6 -0.22685 L 0.14088 -0.22523 " pathEditMode="relative" rAng="0" ptsTypes="AA">
                                      <p:cBhvr>
                                        <p:cTn id="106" dur="1500" fill="hold"/>
                                        <p:tgtEl>
                                          <p:spTgt spid="13"/>
                                        </p:tgtEl>
                                        <p:attrNameLst>
                                          <p:attrName>ppt_x</p:attrName>
                                          <p:attrName>ppt_y</p:attrName>
                                        </p:attrNameLst>
                                      </p:cBhvr>
                                      <p:rCtr x="7044" y="69"/>
                                    </p:animMotion>
                                  </p:childTnLst>
                                </p:cTn>
                              </p:par>
                            </p:childTnLst>
                          </p:cTn>
                        </p:par>
                        <p:par>
                          <p:cTn id="107" fill="hold">
                            <p:stCondLst>
                              <p:cond delay="3000"/>
                            </p:stCondLst>
                            <p:childTnLst>
                              <p:par>
                                <p:cTn id="108" presetID="10" presetClass="exit" presetSubtype="0" fill="hold" grpId="4" nodeType="afterEffect">
                                  <p:stCondLst>
                                    <p:cond delay="0"/>
                                  </p:stCondLst>
                                  <p:childTnLst>
                                    <p:animEffect transition="out" filter="fade">
                                      <p:cBhvr>
                                        <p:cTn id="109" dur="500"/>
                                        <p:tgtEl>
                                          <p:spTgt spid="13"/>
                                        </p:tgtEl>
                                      </p:cBhvr>
                                    </p:animEffect>
                                    <p:set>
                                      <p:cBhvr>
                                        <p:cTn id="11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7" grpId="1" animBg="1"/>
      <p:bldP spid="7" grpId="2" animBg="1"/>
      <p:bldP spid="8" grpId="0" animBg="1"/>
      <p:bldP spid="8" grpId="1" animBg="1"/>
      <p:bldP spid="8" grpId="2" animBg="1"/>
      <p:bldP spid="9" grpId="0" animBg="1"/>
      <p:bldP spid="9" grpId="1" animBg="1"/>
      <p:bldP spid="9" grpId="2" animBg="1"/>
      <p:bldP spid="10" grpId="0" animBg="1"/>
      <p:bldP spid="10" grpId="1" animBg="1"/>
      <p:bldP spid="10" grpId="2" animBg="1"/>
      <p:bldP spid="11" grpId="0"/>
      <p:bldP spid="13" grpId="0" animBg="1"/>
      <p:bldP spid="13" grpId="1" animBg="1"/>
      <p:bldP spid="13" grpId="3" animBg="1"/>
      <p:bldP spid="13" grpId="4" animBg="1"/>
      <p:bldP spid="14" grpId="0" animBg="1"/>
      <p:bldP spid="14" grpId="1" animBg="1"/>
      <p:bldP spid="14" grpId="3" animBg="1"/>
      <p:bldP spid="14" grpId="4" animBg="1"/>
      <p:bldP spid="15" grpId="0" animBg="1"/>
      <p:bldP spid="15" grpId="1" animBg="1"/>
      <p:bldP spid="15" grpId="3" animBg="1"/>
      <p:bldP spid="15" grpId="4" animBg="1"/>
      <p:bldP spid="16" grpId="0" animBg="1"/>
      <p:bldP spid="16" grpId="1" animBg="1"/>
      <p:bldP spid="16" grpId="3" animBg="1"/>
      <p:bldP spid="16" grpId="4"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Priority Queue</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lnSpc>
                <a:spcPts val="2700"/>
              </a:lnSpc>
              <a:spcBef>
                <a:spcPts val="0"/>
              </a:spcBef>
              <a:buClr>
                <a:srgbClr val="C00000"/>
              </a:buClr>
              <a:buNone/>
            </a:pPr>
            <a:r>
              <a:rPr lang="en-US" b="1" dirty="0"/>
              <a:t>Example: </a:t>
            </a:r>
            <a:r>
              <a:rPr lang="en-US" dirty="0"/>
              <a:t>A-5, B-3, C-1, D-3, E-2</a:t>
            </a:r>
          </a:p>
          <a:p>
            <a:pPr marL="0" indent="0">
              <a:lnSpc>
                <a:spcPts val="2700"/>
              </a:lnSpc>
              <a:spcBef>
                <a:spcPts val="0"/>
              </a:spcBef>
              <a:buClr>
                <a:srgbClr val="C00000"/>
              </a:buClr>
              <a:buNone/>
            </a:pPr>
            <a:endParaRPr lang="en-US" sz="2400" dirty="0"/>
          </a:p>
        </p:txBody>
      </p:sp>
      <p:cxnSp>
        <p:nvCxnSpPr>
          <p:cNvPr id="5" name="Straight Connector 4">
            <a:extLst>
              <a:ext uri="{FF2B5EF4-FFF2-40B4-BE49-F238E27FC236}">
                <a16:creationId xmlns:a16="http://schemas.microsoft.com/office/drawing/2014/main" id="{B7303E4E-ABB8-99DB-CAA4-DBF944A7CEB3}"/>
              </a:ext>
            </a:extLst>
          </p:cNvPr>
          <p:cNvCxnSpPr>
            <a:cxnSpLocks/>
          </p:cNvCxnSpPr>
          <p:nvPr/>
        </p:nvCxnSpPr>
        <p:spPr>
          <a:xfrm>
            <a:off x="1045374" y="2480738"/>
            <a:ext cx="266700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ACCCC43-0067-1EBB-6FD0-77292F30468E}"/>
              </a:ext>
            </a:extLst>
          </p:cNvPr>
          <p:cNvCxnSpPr>
            <a:cxnSpLocks/>
          </p:cNvCxnSpPr>
          <p:nvPr/>
        </p:nvCxnSpPr>
        <p:spPr>
          <a:xfrm>
            <a:off x="1045374" y="2861738"/>
            <a:ext cx="266700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F67106F-4953-6FD4-8773-71A1E1720FE3}"/>
              </a:ext>
            </a:extLst>
          </p:cNvPr>
          <p:cNvSpPr/>
          <p:nvPr/>
        </p:nvSpPr>
        <p:spPr>
          <a:xfrm>
            <a:off x="1045374" y="2480738"/>
            <a:ext cx="533400" cy="3810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a:t>
            </a:r>
          </a:p>
        </p:txBody>
      </p:sp>
      <p:sp>
        <p:nvSpPr>
          <p:cNvPr id="24" name="TextBox 23">
            <a:extLst>
              <a:ext uri="{FF2B5EF4-FFF2-40B4-BE49-F238E27FC236}">
                <a16:creationId xmlns:a16="http://schemas.microsoft.com/office/drawing/2014/main" id="{F4E415A5-ADBF-76D4-A4D3-B813E19ACB34}"/>
              </a:ext>
            </a:extLst>
          </p:cNvPr>
          <p:cNvSpPr txBox="1"/>
          <p:nvPr/>
        </p:nvSpPr>
        <p:spPr>
          <a:xfrm>
            <a:off x="576637" y="1566417"/>
            <a:ext cx="2249334" cy="461665"/>
          </a:xfrm>
          <a:prstGeom prst="rect">
            <a:avLst/>
          </a:prstGeom>
          <a:noFill/>
        </p:spPr>
        <p:txBody>
          <a:bodyPr wrap="none" rtlCol="0">
            <a:spAutoFit/>
          </a:bodyPr>
          <a:lstStyle/>
          <a:p>
            <a:r>
              <a:rPr lang="en-US" sz="2400" b="1" dirty="0"/>
              <a:t>1) Enqueue(</a:t>
            </a:r>
            <a:r>
              <a:rPr lang="en-US" sz="2400" b="1" dirty="0">
                <a:solidFill>
                  <a:srgbClr val="C00000"/>
                </a:solidFill>
              </a:rPr>
              <a:t>A</a:t>
            </a:r>
            <a:r>
              <a:rPr lang="en-US" sz="2400" b="1" dirty="0"/>
              <a:t>, </a:t>
            </a:r>
            <a:r>
              <a:rPr lang="en-US" sz="2400" b="1" dirty="0">
                <a:solidFill>
                  <a:srgbClr val="1D6FA9"/>
                </a:solidFill>
              </a:rPr>
              <a:t>5</a:t>
            </a:r>
            <a:r>
              <a:rPr lang="en-US" sz="2400" b="1" dirty="0"/>
              <a:t>)</a:t>
            </a:r>
            <a:endParaRPr lang="en-IN" sz="2400" b="1" dirty="0"/>
          </a:p>
        </p:txBody>
      </p:sp>
      <p:cxnSp>
        <p:nvCxnSpPr>
          <p:cNvPr id="26" name="Straight Connector 25">
            <a:extLst>
              <a:ext uri="{FF2B5EF4-FFF2-40B4-BE49-F238E27FC236}">
                <a16:creationId xmlns:a16="http://schemas.microsoft.com/office/drawing/2014/main" id="{1F32AD2E-AD0B-9073-8353-F318D0F7EFA8}"/>
              </a:ext>
            </a:extLst>
          </p:cNvPr>
          <p:cNvCxnSpPr>
            <a:cxnSpLocks/>
          </p:cNvCxnSpPr>
          <p:nvPr/>
        </p:nvCxnSpPr>
        <p:spPr>
          <a:xfrm>
            <a:off x="4899660" y="2480738"/>
            <a:ext cx="2792543"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DBB3D1-EAB0-2620-5147-E94634918F48}"/>
              </a:ext>
            </a:extLst>
          </p:cNvPr>
          <p:cNvCxnSpPr>
            <a:cxnSpLocks/>
          </p:cNvCxnSpPr>
          <p:nvPr/>
        </p:nvCxnSpPr>
        <p:spPr>
          <a:xfrm>
            <a:off x="4899660" y="2861738"/>
            <a:ext cx="2792543"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A5314FE-72D8-1F56-98E6-B3F5EC531F7B}"/>
              </a:ext>
            </a:extLst>
          </p:cNvPr>
          <p:cNvSpPr/>
          <p:nvPr/>
        </p:nvSpPr>
        <p:spPr>
          <a:xfrm>
            <a:off x="4899660" y="2480738"/>
            <a:ext cx="533400" cy="3810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a:t>
            </a:r>
          </a:p>
        </p:txBody>
      </p:sp>
      <p:sp>
        <p:nvSpPr>
          <p:cNvPr id="30" name="Rectangle 29">
            <a:extLst>
              <a:ext uri="{FF2B5EF4-FFF2-40B4-BE49-F238E27FC236}">
                <a16:creationId xmlns:a16="http://schemas.microsoft.com/office/drawing/2014/main" id="{2F6DE5F9-D477-A1C6-0C42-641B96BF3CF0}"/>
              </a:ext>
            </a:extLst>
          </p:cNvPr>
          <p:cNvSpPr/>
          <p:nvPr/>
        </p:nvSpPr>
        <p:spPr>
          <a:xfrm>
            <a:off x="4922642" y="2480737"/>
            <a:ext cx="533400" cy="381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B</a:t>
            </a:r>
          </a:p>
        </p:txBody>
      </p:sp>
      <p:cxnSp>
        <p:nvCxnSpPr>
          <p:cNvPr id="32" name="Straight Connector 31">
            <a:extLst>
              <a:ext uri="{FF2B5EF4-FFF2-40B4-BE49-F238E27FC236}">
                <a16:creationId xmlns:a16="http://schemas.microsoft.com/office/drawing/2014/main" id="{EE560A0C-268E-05A2-443C-197E25B839BC}"/>
              </a:ext>
            </a:extLst>
          </p:cNvPr>
          <p:cNvCxnSpPr>
            <a:cxnSpLocks/>
          </p:cNvCxnSpPr>
          <p:nvPr/>
        </p:nvCxnSpPr>
        <p:spPr>
          <a:xfrm>
            <a:off x="8715846" y="2479151"/>
            <a:ext cx="2810216"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E5710BE-6D95-7429-A89B-FF31A643331C}"/>
              </a:ext>
            </a:extLst>
          </p:cNvPr>
          <p:cNvCxnSpPr>
            <a:cxnSpLocks/>
          </p:cNvCxnSpPr>
          <p:nvPr/>
        </p:nvCxnSpPr>
        <p:spPr>
          <a:xfrm>
            <a:off x="8715846" y="2861738"/>
            <a:ext cx="2810216"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72A242A2-554B-7674-977A-7DD6E58AAE77}"/>
              </a:ext>
            </a:extLst>
          </p:cNvPr>
          <p:cNvSpPr/>
          <p:nvPr/>
        </p:nvSpPr>
        <p:spPr>
          <a:xfrm>
            <a:off x="8715846" y="2479151"/>
            <a:ext cx="533400" cy="381000"/>
          </a:xfrm>
          <a:prstGeom prst="rect">
            <a:avLst/>
          </a:prstGeom>
          <a:solidFill>
            <a:srgbClr val="8A353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B</a:t>
            </a:r>
          </a:p>
        </p:txBody>
      </p:sp>
      <p:sp>
        <p:nvSpPr>
          <p:cNvPr id="36" name="Rectangle 35">
            <a:extLst>
              <a:ext uri="{FF2B5EF4-FFF2-40B4-BE49-F238E27FC236}">
                <a16:creationId xmlns:a16="http://schemas.microsoft.com/office/drawing/2014/main" id="{247B65AE-376D-7361-F85A-E9F0461CE6D8}"/>
              </a:ext>
            </a:extLst>
          </p:cNvPr>
          <p:cNvSpPr/>
          <p:nvPr/>
        </p:nvSpPr>
        <p:spPr>
          <a:xfrm>
            <a:off x="9249246" y="2479151"/>
            <a:ext cx="533400" cy="381000"/>
          </a:xfrm>
          <a:prstGeom prst="rect">
            <a:avLst/>
          </a:prstGeom>
          <a:solidFill>
            <a:srgbClr val="005D69"/>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a:t>
            </a:r>
          </a:p>
        </p:txBody>
      </p:sp>
      <p:sp>
        <p:nvSpPr>
          <p:cNvPr id="49" name="TextBox 48">
            <a:extLst>
              <a:ext uri="{FF2B5EF4-FFF2-40B4-BE49-F238E27FC236}">
                <a16:creationId xmlns:a16="http://schemas.microsoft.com/office/drawing/2014/main" id="{CE2568BB-08D5-C6E2-BAEF-8C384B681C25}"/>
              </a:ext>
            </a:extLst>
          </p:cNvPr>
          <p:cNvSpPr txBox="1"/>
          <p:nvPr/>
        </p:nvSpPr>
        <p:spPr>
          <a:xfrm>
            <a:off x="4437933" y="1566417"/>
            <a:ext cx="2238113" cy="461665"/>
          </a:xfrm>
          <a:prstGeom prst="rect">
            <a:avLst/>
          </a:prstGeom>
          <a:noFill/>
        </p:spPr>
        <p:txBody>
          <a:bodyPr wrap="none" rtlCol="0">
            <a:spAutoFit/>
          </a:bodyPr>
          <a:lstStyle/>
          <a:p>
            <a:r>
              <a:rPr lang="en-US" sz="2400" b="1" dirty="0"/>
              <a:t>2) Enqueue(</a:t>
            </a:r>
            <a:r>
              <a:rPr lang="en-US" sz="2400" b="1" dirty="0">
                <a:solidFill>
                  <a:srgbClr val="C00000"/>
                </a:solidFill>
              </a:rPr>
              <a:t>B</a:t>
            </a:r>
            <a:r>
              <a:rPr lang="en-US" sz="2400" b="1" dirty="0"/>
              <a:t>, </a:t>
            </a:r>
            <a:r>
              <a:rPr lang="en-US" sz="2400" b="1" dirty="0">
                <a:solidFill>
                  <a:srgbClr val="1D6FA9"/>
                </a:solidFill>
              </a:rPr>
              <a:t>3</a:t>
            </a:r>
            <a:r>
              <a:rPr lang="en-US" sz="2400" b="1" dirty="0"/>
              <a:t>)</a:t>
            </a:r>
            <a:endParaRPr lang="en-IN" sz="2400" b="1" dirty="0"/>
          </a:p>
        </p:txBody>
      </p:sp>
      <p:sp>
        <p:nvSpPr>
          <p:cNvPr id="50" name="TextBox 49">
            <a:extLst>
              <a:ext uri="{FF2B5EF4-FFF2-40B4-BE49-F238E27FC236}">
                <a16:creationId xmlns:a16="http://schemas.microsoft.com/office/drawing/2014/main" id="{2B9C450C-3DDC-BC5F-CBE5-68D81E560087}"/>
              </a:ext>
            </a:extLst>
          </p:cNvPr>
          <p:cNvSpPr txBox="1"/>
          <p:nvPr/>
        </p:nvSpPr>
        <p:spPr>
          <a:xfrm>
            <a:off x="8249377" y="1566417"/>
            <a:ext cx="2241319" cy="461665"/>
          </a:xfrm>
          <a:prstGeom prst="rect">
            <a:avLst/>
          </a:prstGeom>
          <a:noFill/>
        </p:spPr>
        <p:txBody>
          <a:bodyPr wrap="none" rtlCol="0">
            <a:spAutoFit/>
          </a:bodyPr>
          <a:lstStyle/>
          <a:p>
            <a:r>
              <a:rPr lang="en-US" sz="2400" b="1" dirty="0"/>
              <a:t>3) Enqueue(</a:t>
            </a:r>
            <a:r>
              <a:rPr lang="en-US" sz="2400" b="1" dirty="0">
                <a:solidFill>
                  <a:srgbClr val="C00000"/>
                </a:solidFill>
              </a:rPr>
              <a:t>C</a:t>
            </a:r>
            <a:r>
              <a:rPr lang="en-US" sz="2400" b="1" dirty="0"/>
              <a:t>, </a:t>
            </a:r>
            <a:r>
              <a:rPr lang="en-US" sz="2400" b="1" dirty="0">
                <a:solidFill>
                  <a:srgbClr val="1D6FA9"/>
                </a:solidFill>
              </a:rPr>
              <a:t>1</a:t>
            </a:r>
            <a:r>
              <a:rPr lang="en-US" sz="2400" b="1" dirty="0"/>
              <a:t>)</a:t>
            </a:r>
            <a:endParaRPr lang="en-IN" sz="2400" b="1" dirty="0"/>
          </a:p>
        </p:txBody>
      </p:sp>
      <p:sp>
        <p:nvSpPr>
          <p:cNvPr id="51" name="Rectangle 50">
            <a:extLst>
              <a:ext uri="{FF2B5EF4-FFF2-40B4-BE49-F238E27FC236}">
                <a16:creationId xmlns:a16="http://schemas.microsoft.com/office/drawing/2014/main" id="{559BCB0D-0358-F5FF-AC6A-7C8D7DB87B0A}"/>
              </a:ext>
            </a:extLst>
          </p:cNvPr>
          <p:cNvSpPr/>
          <p:nvPr/>
        </p:nvSpPr>
        <p:spPr>
          <a:xfrm>
            <a:off x="8715846" y="2479151"/>
            <a:ext cx="533400" cy="381000"/>
          </a:xfrm>
          <a:prstGeom prst="rect">
            <a:avLst/>
          </a:prstGeom>
          <a:solidFill>
            <a:schemeClr val="accent5">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a:t>
            </a:r>
          </a:p>
        </p:txBody>
      </p:sp>
      <p:sp>
        <p:nvSpPr>
          <p:cNvPr id="52" name="TextBox 51">
            <a:extLst>
              <a:ext uri="{FF2B5EF4-FFF2-40B4-BE49-F238E27FC236}">
                <a16:creationId xmlns:a16="http://schemas.microsoft.com/office/drawing/2014/main" id="{F1ED7280-68D1-CEB0-7A1F-16061189DC02}"/>
              </a:ext>
            </a:extLst>
          </p:cNvPr>
          <p:cNvSpPr txBox="1"/>
          <p:nvPr/>
        </p:nvSpPr>
        <p:spPr>
          <a:xfrm>
            <a:off x="576637" y="4254127"/>
            <a:ext cx="2238113" cy="461665"/>
          </a:xfrm>
          <a:prstGeom prst="rect">
            <a:avLst/>
          </a:prstGeom>
          <a:noFill/>
        </p:spPr>
        <p:txBody>
          <a:bodyPr wrap="none" rtlCol="0">
            <a:spAutoFit/>
          </a:bodyPr>
          <a:lstStyle/>
          <a:p>
            <a:r>
              <a:rPr lang="en-US" sz="2400" b="1" dirty="0"/>
              <a:t>4) Enqueue(</a:t>
            </a:r>
            <a:r>
              <a:rPr lang="en-US" sz="2400" b="1" dirty="0">
                <a:solidFill>
                  <a:srgbClr val="C00000"/>
                </a:solidFill>
              </a:rPr>
              <a:t>D</a:t>
            </a:r>
            <a:r>
              <a:rPr lang="en-US" sz="2400" b="1" dirty="0"/>
              <a:t>, </a:t>
            </a:r>
            <a:r>
              <a:rPr lang="en-US" sz="2400" b="1" dirty="0">
                <a:solidFill>
                  <a:srgbClr val="1D6FA9"/>
                </a:solidFill>
              </a:rPr>
              <a:t>3</a:t>
            </a:r>
            <a:r>
              <a:rPr lang="en-US" sz="2400" b="1" dirty="0"/>
              <a:t>)</a:t>
            </a:r>
            <a:endParaRPr lang="en-IN" sz="2400" b="1" dirty="0"/>
          </a:p>
        </p:txBody>
      </p:sp>
      <p:cxnSp>
        <p:nvCxnSpPr>
          <p:cNvPr id="53" name="Straight Connector 52">
            <a:extLst>
              <a:ext uri="{FF2B5EF4-FFF2-40B4-BE49-F238E27FC236}">
                <a16:creationId xmlns:a16="http://schemas.microsoft.com/office/drawing/2014/main" id="{91097E9A-5DDA-ACDF-9683-2474708DE6AE}"/>
              </a:ext>
            </a:extLst>
          </p:cNvPr>
          <p:cNvCxnSpPr>
            <a:cxnSpLocks/>
          </p:cNvCxnSpPr>
          <p:nvPr/>
        </p:nvCxnSpPr>
        <p:spPr>
          <a:xfrm>
            <a:off x="1037754" y="5241446"/>
            <a:ext cx="266700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7FF8AC-8238-DD53-BA5B-91245977C6B9}"/>
              </a:ext>
            </a:extLst>
          </p:cNvPr>
          <p:cNvCxnSpPr>
            <a:cxnSpLocks/>
          </p:cNvCxnSpPr>
          <p:nvPr/>
        </p:nvCxnSpPr>
        <p:spPr>
          <a:xfrm>
            <a:off x="1037754" y="5622447"/>
            <a:ext cx="266700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2DEE2E4E-BF04-3AE4-86C9-EBF5DCA08A0A}"/>
              </a:ext>
            </a:extLst>
          </p:cNvPr>
          <p:cNvSpPr/>
          <p:nvPr/>
        </p:nvSpPr>
        <p:spPr>
          <a:xfrm>
            <a:off x="2102054" y="5241446"/>
            <a:ext cx="533400" cy="3810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a:t>
            </a:r>
          </a:p>
        </p:txBody>
      </p:sp>
      <p:sp>
        <p:nvSpPr>
          <p:cNvPr id="56" name="Rectangle 55">
            <a:extLst>
              <a:ext uri="{FF2B5EF4-FFF2-40B4-BE49-F238E27FC236}">
                <a16:creationId xmlns:a16="http://schemas.microsoft.com/office/drawing/2014/main" id="{73BA5E0E-D7D5-D982-5E4F-732E1E653AFC}"/>
              </a:ext>
            </a:extLst>
          </p:cNvPr>
          <p:cNvSpPr/>
          <p:nvPr/>
        </p:nvSpPr>
        <p:spPr>
          <a:xfrm>
            <a:off x="1568654" y="5241446"/>
            <a:ext cx="533400" cy="381000"/>
          </a:xfrm>
          <a:prstGeom prst="rect">
            <a:avLst/>
          </a:prstGeom>
          <a:solidFill>
            <a:srgbClr val="8A353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B</a:t>
            </a:r>
          </a:p>
        </p:txBody>
      </p:sp>
      <p:sp>
        <p:nvSpPr>
          <p:cNvPr id="57" name="Rectangle 56">
            <a:extLst>
              <a:ext uri="{FF2B5EF4-FFF2-40B4-BE49-F238E27FC236}">
                <a16:creationId xmlns:a16="http://schemas.microsoft.com/office/drawing/2014/main" id="{C370E35D-BD5E-560B-76EF-FBD6CEB7630C}"/>
              </a:ext>
            </a:extLst>
          </p:cNvPr>
          <p:cNvSpPr/>
          <p:nvPr/>
        </p:nvSpPr>
        <p:spPr>
          <a:xfrm>
            <a:off x="1035254" y="5241446"/>
            <a:ext cx="533400" cy="381000"/>
          </a:xfrm>
          <a:prstGeom prst="rect">
            <a:avLst/>
          </a:prstGeom>
          <a:solidFill>
            <a:srgbClr val="BC770B"/>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a:t>
            </a:r>
          </a:p>
        </p:txBody>
      </p:sp>
      <p:sp>
        <p:nvSpPr>
          <p:cNvPr id="59" name="Rectangle 58">
            <a:extLst>
              <a:ext uri="{FF2B5EF4-FFF2-40B4-BE49-F238E27FC236}">
                <a16:creationId xmlns:a16="http://schemas.microsoft.com/office/drawing/2014/main" id="{D5E25DCE-4A51-4670-D9A0-0873BFA58415}"/>
              </a:ext>
            </a:extLst>
          </p:cNvPr>
          <p:cNvSpPr/>
          <p:nvPr/>
        </p:nvSpPr>
        <p:spPr>
          <a:xfrm>
            <a:off x="2099098" y="5241446"/>
            <a:ext cx="533400" cy="381000"/>
          </a:xfrm>
          <a:prstGeom prst="rect">
            <a:avLst/>
          </a:prstGeom>
          <a:solidFill>
            <a:schemeClr val="tx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
            </a:r>
          </a:p>
        </p:txBody>
      </p:sp>
      <p:cxnSp>
        <p:nvCxnSpPr>
          <p:cNvPr id="60" name="Straight Connector 59">
            <a:extLst>
              <a:ext uri="{FF2B5EF4-FFF2-40B4-BE49-F238E27FC236}">
                <a16:creationId xmlns:a16="http://schemas.microsoft.com/office/drawing/2014/main" id="{9FFBF56E-4020-2FF1-6591-EC89F88F3368}"/>
              </a:ext>
            </a:extLst>
          </p:cNvPr>
          <p:cNvCxnSpPr>
            <a:cxnSpLocks/>
          </p:cNvCxnSpPr>
          <p:nvPr/>
        </p:nvCxnSpPr>
        <p:spPr>
          <a:xfrm>
            <a:off x="4925363" y="5205268"/>
            <a:ext cx="266700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B466793-1226-35F8-51A9-9F44D28790A3}"/>
              </a:ext>
            </a:extLst>
          </p:cNvPr>
          <p:cNvCxnSpPr>
            <a:cxnSpLocks/>
          </p:cNvCxnSpPr>
          <p:nvPr/>
        </p:nvCxnSpPr>
        <p:spPr>
          <a:xfrm>
            <a:off x="4925363" y="5586268"/>
            <a:ext cx="266700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4AED2035-74B7-3A2B-BCD1-76655C29E2A2}"/>
              </a:ext>
            </a:extLst>
          </p:cNvPr>
          <p:cNvSpPr/>
          <p:nvPr/>
        </p:nvSpPr>
        <p:spPr>
          <a:xfrm>
            <a:off x="6520670" y="5195136"/>
            <a:ext cx="533400" cy="3810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a:t>
            </a:r>
          </a:p>
        </p:txBody>
      </p:sp>
      <p:sp>
        <p:nvSpPr>
          <p:cNvPr id="63" name="Rectangle 62">
            <a:extLst>
              <a:ext uri="{FF2B5EF4-FFF2-40B4-BE49-F238E27FC236}">
                <a16:creationId xmlns:a16="http://schemas.microsoft.com/office/drawing/2014/main" id="{1DF8BEC4-A010-7E83-1436-5DD6CD87D508}"/>
              </a:ext>
            </a:extLst>
          </p:cNvPr>
          <p:cNvSpPr/>
          <p:nvPr/>
        </p:nvSpPr>
        <p:spPr>
          <a:xfrm>
            <a:off x="5456263" y="5195136"/>
            <a:ext cx="533400" cy="381000"/>
          </a:xfrm>
          <a:prstGeom prst="rect">
            <a:avLst/>
          </a:prstGeom>
          <a:solidFill>
            <a:srgbClr val="8A353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B</a:t>
            </a:r>
          </a:p>
        </p:txBody>
      </p:sp>
      <p:sp>
        <p:nvSpPr>
          <p:cNvPr id="64" name="Rectangle 63">
            <a:extLst>
              <a:ext uri="{FF2B5EF4-FFF2-40B4-BE49-F238E27FC236}">
                <a16:creationId xmlns:a16="http://schemas.microsoft.com/office/drawing/2014/main" id="{58447740-015F-496D-A22B-15AD91ADACA5}"/>
              </a:ext>
            </a:extLst>
          </p:cNvPr>
          <p:cNvSpPr/>
          <p:nvPr/>
        </p:nvSpPr>
        <p:spPr>
          <a:xfrm>
            <a:off x="4922863" y="5195136"/>
            <a:ext cx="533400" cy="381000"/>
          </a:xfrm>
          <a:prstGeom prst="rect">
            <a:avLst/>
          </a:prstGeom>
          <a:solidFill>
            <a:srgbClr val="BC770B"/>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a:t>
            </a:r>
          </a:p>
        </p:txBody>
      </p:sp>
      <p:sp>
        <p:nvSpPr>
          <p:cNvPr id="65" name="Rectangle 64">
            <a:extLst>
              <a:ext uri="{FF2B5EF4-FFF2-40B4-BE49-F238E27FC236}">
                <a16:creationId xmlns:a16="http://schemas.microsoft.com/office/drawing/2014/main" id="{8F8468C3-F7BB-19ED-A2B0-B34DD2FC785B}"/>
              </a:ext>
            </a:extLst>
          </p:cNvPr>
          <p:cNvSpPr/>
          <p:nvPr/>
        </p:nvSpPr>
        <p:spPr>
          <a:xfrm>
            <a:off x="5989663" y="5195136"/>
            <a:ext cx="533400" cy="381000"/>
          </a:xfrm>
          <a:prstGeom prst="rect">
            <a:avLst/>
          </a:prstGeom>
          <a:solidFill>
            <a:schemeClr val="tx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
            </a:r>
          </a:p>
        </p:txBody>
      </p:sp>
      <p:sp>
        <p:nvSpPr>
          <p:cNvPr id="66" name="TextBox 65">
            <a:extLst>
              <a:ext uri="{FF2B5EF4-FFF2-40B4-BE49-F238E27FC236}">
                <a16:creationId xmlns:a16="http://schemas.microsoft.com/office/drawing/2014/main" id="{76358B08-381F-52EF-4A9F-5D24110059BB}"/>
              </a:ext>
            </a:extLst>
          </p:cNvPr>
          <p:cNvSpPr txBox="1"/>
          <p:nvPr/>
        </p:nvSpPr>
        <p:spPr>
          <a:xfrm>
            <a:off x="4437933" y="4254126"/>
            <a:ext cx="2215671" cy="461665"/>
          </a:xfrm>
          <a:prstGeom prst="rect">
            <a:avLst/>
          </a:prstGeom>
          <a:noFill/>
        </p:spPr>
        <p:txBody>
          <a:bodyPr wrap="none" rtlCol="0">
            <a:spAutoFit/>
          </a:bodyPr>
          <a:lstStyle/>
          <a:p>
            <a:r>
              <a:rPr lang="en-US" sz="2400" b="1" dirty="0"/>
              <a:t>4) Enqueue(</a:t>
            </a:r>
            <a:r>
              <a:rPr lang="en-US" sz="2400" b="1" dirty="0">
                <a:solidFill>
                  <a:srgbClr val="C00000"/>
                </a:solidFill>
              </a:rPr>
              <a:t>E</a:t>
            </a:r>
            <a:r>
              <a:rPr lang="en-US" sz="2400" b="1" dirty="0"/>
              <a:t>, </a:t>
            </a:r>
            <a:r>
              <a:rPr lang="en-US" sz="2400" b="1" dirty="0">
                <a:solidFill>
                  <a:srgbClr val="1D6FA9"/>
                </a:solidFill>
              </a:rPr>
              <a:t>2</a:t>
            </a:r>
            <a:r>
              <a:rPr lang="en-US" sz="2400" b="1" dirty="0"/>
              <a:t>)</a:t>
            </a:r>
            <a:endParaRPr lang="en-IN" sz="2400" b="1" dirty="0"/>
          </a:p>
        </p:txBody>
      </p:sp>
      <p:sp>
        <p:nvSpPr>
          <p:cNvPr id="67" name="Rectangle 66">
            <a:extLst>
              <a:ext uri="{FF2B5EF4-FFF2-40B4-BE49-F238E27FC236}">
                <a16:creationId xmlns:a16="http://schemas.microsoft.com/office/drawing/2014/main" id="{DD8255BF-EEEC-A2E8-5375-6E6B705F6B83}"/>
              </a:ext>
            </a:extLst>
          </p:cNvPr>
          <p:cNvSpPr/>
          <p:nvPr/>
        </p:nvSpPr>
        <p:spPr>
          <a:xfrm>
            <a:off x="5461719" y="5195136"/>
            <a:ext cx="533400" cy="381000"/>
          </a:xfrm>
          <a:prstGeom prst="rect">
            <a:avLst/>
          </a:prstGeom>
          <a:solidFill>
            <a:schemeClr val="tx1">
              <a:lumMod val="75000"/>
              <a:lumOff val="2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E</a:t>
            </a:r>
          </a:p>
        </p:txBody>
      </p:sp>
      <p:cxnSp>
        <p:nvCxnSpPr>
          <p:cNvPr id="68" name="Straight Arrow Connector 67">
            <a:extLst>
              <a:ext uri="{FF2B5EF4-FFF2-40B4-BE49-F238E27FC236}">
                <a16:creationId xmlns:a16="http://schemas.microsoft.com/office/drawing/2014/main" id="{942BBDB0-2A7D-2501-468C-D979074D3B45}"/>
              </a:ext>
            </a:extLst>
          </p:cNvPr>
          <p:cNvCxnSpPr/>
          <p:nvPr/>
        </p:nvCxnSpPr>
        <p:spPr>
          <a:xfrm rot="5400000" flipH="1" flipV="1">
            <a:off x="1000216" y="3099381"/>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70E4C96-8CBA-B2E1-4709-B5D757CEE0CC}"/>
              </a:ext>
            </a:extLst>
          </p:cNvPr>
          <p:cNvSpPr txBox="1"/>
          <p:nvPr/>
        </p:nvSpPr>
        <p:spPr>
          <a:xfrm>
            <a:off x="836757" y="3290675"/>
            <a:ext cx="990600" cy="369332"/>
          </a:xfrm>
          <a:prstGeom prst="rect">
            <a:avLst/>
          </a:prstGeom>
          <a:noFill/>
        </p:spPr>
        <p:txBody>
          <a:bodyPr wrap="square" rtlCol="0">
            <a:spAutoFit/>
          </a:bodyPr>
          <a:lstStyle/>
          <a:p>
            <a:r>
              <a:rPr lang="en-US" dirty="0"/>
              <a:t>rear =0</a:t>
            </a:r>
          </a:p>
        </p:txBody>
      </p:sp>
      <p:cxnSp>
        <p:nvCxnSpPr>
          <p:cNvPr id="70" name="Straight Arrow Connector 69">
            <a:extLst>
              <a:ext uri="{FF2B5EF4-FFF2-40B4-BE49-F238E27FC236}">
                <a16:creationId xmlns:a16="http://schemas.microsoft.com/office/drawing/2014/main" id="{80D7E26A-2669-6013-3A36-4859AE1D8A58}"/>
              </a:ext>
            </a:extLst>
          </p:cNvPr>
          <p:cNvCxnSpPr/>
          <p:nvPr/>
        </p:nvCxnSpPr>
        <p:spPr>
          <a:xfrm rot="5400000" flipH="1" flipV="1">
            <a:off x="1173022" y="3099381"/>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ADA6EE2-D2AD-51D1-7A97-D0756D66A48D}"/>
              </a:ext>
            </a:extLst>
          </p:cNvPr>
          <p:cNvSpPr txBox="1"/>
          <p:nvPr/>
        </p:nvSpPr>
        <p:spPr>
          <a:xfrm>
            <a:off x="774731" y="3587735"/>
            <a:ext cx="990600" cy="369332"/>
          </a:xfrm>
          <a:prstGeom prst="rect">
            <a:avLst/>
          </a:prstGeom>
          <a:noFill/>
        </p:spPr>
        <p:txBody>
          <a:bodyPr wrap="square" rtlCol="0">
            <a:spAutoFit/>
          </a:bodyPr>
          <a:lstStyle/>
          <a:p>
            <a:r>
              <a:rPr lang="en-US" dirty="0"/>
              <a:t> front =0</a:t>
            </a:r>
          </a:p>
        </p:txBody>
      </p:sp>
      <p:cxnSp>
        <p:nvCxnSpPr>
          <p:cNvPr id="72" name="Straight Arrow Connector 71">
            <a:extLst>
              <a:ext uri="{FF2B5EF4-FFF2-40B4-BE49-F238E27FC236}">
                <a16:creationId xmlns:a16="http://schemas.microsoft.com/office/drawing/2014/main" id="{8BEB84F2-7B81-D22F-BD57-B42C8A8900C3}"/>
              </a:ext>
            </a:extLst>
          </p:cNvPr>
          <p:cNvCxnSpPr/>
          <p:nvPr/>
        </p:nvCxnSpPr>
        <p:spPr>
          <a:xfrm rot="5400000" flipH="1" flipV="1">
            <a:off x="4915147" y="3091629"/>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1DC1385-59E4-5244-FCE8-47E06495A62E}"/>
              </a:ext>
            </a:extLst>
          </p:cNvPr>
          <p:cNvSpPr txBox="1"/>
          <p:nvPr/>
        </p:nvSpPr>
        <p:spPr>
          <a:xfrm>
            <a:off x="5347389" y="3244334"/>
            <a:ext cx="990600" cy="369332"/>
          </a:xfrm>
          <a:prstGeom prst="rect">
            <a:avLst/>
          </a:prstGeom>
          <a:noFill/>
        </p:spPr>
        <p:txBody>
          <a:bodyPr wrap="square" rtlCol="0">
            <a:spAutoFit/>
          </a:bodyPr>
          <a:lstStyle/>
          <a:p>
            <a:r>
              <a:rPr lang="en-US" dirty="0"/>
              <a:t>rear =1</a:t>
            </a:r>
          </a:p>
        </p:txBody>
      </p:sp>
      <p:cxnSp>
        <p:nvCxnSpPr>
          <p:cNvPr id="74" name="Straight Arrow Connector 73">
            <a:extLst>
              <a:ext uri="{FF2B5EF4-FFF2-40B4-BE49-F238E27FC236}">
                <a16:creationId xmlns:a16="http://schemas.microsoft.com/office/drawing/2014/main" id="{5B1D1626-9C73-3D55-0907-46B6D772BAF0}"/>
              </a:ext>
            </a:extLst>
          </p:cNvPr>
          <p:cNvCxnSpPr/>
          <p:nvPr/>
        </p:nvCxnSpPr>
        <p:spPr>
          <a:xfrm rot="5400000" flipH="1" flipV="1">
            <a:off x="5510848" y="3077450"/>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1CDFBF44-6C44-5A17-9820-3BBFCCDADE47}"/>
              </a:ext>
            </a:extLst>
          </p:cNvPr>
          <p:cNvSpPr txBox="1"/>
          <p:nvPr/>
        </p:nvSpPr>
        <p:spPr>
          <a:xfrm>
            <a:off x="4533007" y="3248856"/>
            <a:ext cx="990600" cy="369332"/>
          </a:xfrm>
          <a:prstGeom prst="rect">
            <a:avLst/>
          </a:prstGeom>
          <a:noFill/>
        </p:spPr>
        <p:txBody>
          <a:bodyPr wrap="square" rtlCol="0">
            <a:spAutoFit/>
          </a:bodyPr>
          <a:lstStyle/>
          <a:p>
            <a:r>
              <a:rPr lang="en-US" dirty="0"/>
              <a:t> front =0</a:t>
            </a:r>
          </a:p>
        </p:txBody>
      </p:sp>
      <p:sp>
        <p:nvSpPr>
          <p:cNvPr id="76" name="TextBox 75">
            <a:extLst>
              <a:ext uri="{FF2B5EF4-FFF2-40B4-BE49-F238E27FC236}">
                <a16:creationId xmlns:a16="http://schemas.microsoft.com/office/drawing/2014/main" id="{8A8C9A5F-D271-1B31-D18B-5FC245042E9C}"/>
              </a:ext>
            </a:extLst>
          </p:cNvPr>
          <p:cNvSpPr txBox="1"/>
          <p:nvPr/>
        </p:nvSpPr>
        <p:spPr>
          <a:xfrm>
            <a:off x="9576208" y="3240366"/>
            <a:ext cx="990600" cy="369332"/>
          </a:xfrm>
          <a:prstGeom prst="rect">
            <a:avLst/>
          </a:prstGeom>
          <a:noFill/>
        </p:spPr>
        <p:txBody>
          <a:bodyPr wrap="square" rtlCol="0">
            <a:spAutoFit/>
          </a:bodyPr>
          <a:lstStyle/>
          <a:p>
            <a:r>
              <a:rPr lang="en-US" dirty="0"/>
              <a:t>rear =2</a:t>
            </a:r>
          </a:p>
        </p:txBody>
      </p:sp>
      <p:sp>
        <p:nvSpPr>
          <p:cNvPr id="77" name="TextBox 76">
            <a:extLst>
              <a:ext uri="{FF2B5EF4-FFF2-40B4-BE49-F238E27FC236}">
                <a16:creationId xmlns:a16="http://schemas.microsoft.com/office/drawing/2014/main" id="{DC07A233-59D6-2389-27F1-9E5E4D0D51E2}"/>
              </a:ext>
            </a:extLst>
          </p:cNvPr>
          <p:cNvSpPr txBox="1"/>
          <p:nvPr/>
        </p:nvSpPr>
        <p:spPr>
          <a:xfrm>
            <a:off x="8605011" y="3244093"/>
            <a:ext cx="990600" cy="369332"/>
          </a:xfrm>
          <a:prstGeom prst="rect">
            <a:avLst/>
          </a:prstGeom>
          <a:noFill/>
        </p:spPr>
        <p:txBody>
          <a:bodyPr wrap="square" rtlCol="0">
            <a:spAutoFit/>
          </a:bodyPr>
          <a:lstStyle/>
          <a:p>
            <a:r>
              <a:rPr lang="en-US" dirty="0"/>
              <a:t> front =0</a:t>
            </a:r>
          </a:p>
        </p:txBody>
      </p:sp>
      <p:cxnSp>
        <p:nvCxnSpPr>
          <p:cNvPr id="78" name="Straight Arrow Connector 77">
            <a:extLst>
              <a:ext uri="{FF2B5EF4-FFF2-40B4-BE49-F238E27FC236}">
                <a16:creationId xmlns:a16="http://schemas.microsoft.com/office/drawing/2014/main" id="{627F6B73-5719-5D3A-A3EE-BCDD13A399FA}"/>
              </a:ext>
            </a:extLst>
          </p:cNvPr>
          <p:cNvCxnSpPr/>
          <p:nvPr/>
        </p:nvCxnSpPr>
        <p:spPr>
          <a:xfrm rot="5400000" flipH="1" flipV="1">
            <a:off x="8834370" y="3091629"/>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FB3FD11-A5DB-BF6E-5FE2-DD18842CE079}"/>
              </a:ext>
            </a:extLst>
          </p:cNvPr>
          <p:cNvCxnSpPr/>
          <p:nvPr/>
        </p:nvCxnSpPr>
        <p:spPr>
          <a:xfrm rot="5400000" flipH="1" flipV="1">
            <a:off x="9871696" y="3078245"/>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B7E29B70-E790-4A75-3A9E-6BCD48D6FF79}"/>
              </a:ext>
            </a:extLst>
          </p:cNvPr>
          <p:cNvSpPr txBox="1"/>
          <p:nvPr/>
        </p:nvSpPr>
        <p:spPr>
          <a:xfrm>
            <a:off x="2423235" y="5989505"/>
            <a:ext cx="990600" cy="369332"/>
          </a:xfrm>
          <a:prstGeom prst="rect">
            <a:avLst/>
          </a:prstGeom>
          <a:noFill/>
        </p:spPr>
        <p:txBody>
          <a:bodyPr wrap="square" rtlCol="0">
            <a:spAutoFit/>
          </a:bodyPr>
          <a:lstStyle/>
          <a:p>
            <a:r>
              <a:rPr lang="en-US" dirty="0"/>
              <a:t>rear =3</a:t>
            </a:r>
          </a:p>
        </p:txBody>
      </p:sp>
      <p:sp>
        <p:nvSpPr>
          <p:cNvPr id="81" name="TextBox 80">
            <a:extLst>
              <a:ext uri="{FF2B5EF4-FFF2-40B4-BE49-F238E27FC236}">
                <a16:creationId xmlns:a16="http://schemas.microsoft.com/office/drawing/2014/main" id="{463F9DD0-5037-8A77-51F1-8392E8597938}"/>
              </a:ext>
            </a:extLst>
          </p:cNvPr>
          <p:cNvSpPr txBox="1"/>
          <p:nvPr/>
        </p:nvSpPr>
        <p:spPr>
          <a:xfrm>
            <a:off x="867428" y="5993232"/>
            <a:ext cx="990600" cy="369332"/>
          </a:xfrm>
          <a:prstGeom prst="rect">
            <a:avLst/>
          </a:prstGeom>
          <a:noFill/>
        </p:spPr>
        <p:txBody>
          <a:bodyPr wrap="square" rtlCol="0">
            <a:spAutoFit/>
          </a:bodyPr>
          <a:lstStyle/>
          <a:p>
            <a:r>
              <a:rPr lang="en-US" dirty="0"/>
              <a:t> front =0</a:t>
            </a:r>
          </a:p>
        </p:txBody>
      </p:sp>
      <p:cxnSp>
        <p:nvCxnSpPr>
          <p:cNvPr id="82" name="Straight Arrow Connector 81">
            <a:extLst>
              <a:ext uri="{FF2B5EF4-FFF2-40B4-BE49-F238E27FC236}">
                <a16:creationId xmlns:a16="http://schemas.microsoft.com/office/drawing/2014/main" id="{72603ADE-69AC-D34A-0B79-00412F94F42B}"/>
              </a:ext>
            </a:extLst>
          </p:cNvPr>
          <p:cNvCxnSpPr/>
          <p:nvPr/>
        </p:nvCxnSpPr>
        <p:spPr>
          <a:xfrm rot="5400000" flipH="1" flipV="1">
            <a:off x="1096787" y="5840768"/>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4581853-2442-6F7A-CE7D-04A1D42DF076}"/>
              </a:ext>
            </a:extLst>
          </p:cNvPr>
          <p:cNvCxnSpPr/>
          <p:nvPr/>
        </p:nvCxnSpPr>
        <p:spPr>
          <a:xfrm rot="5400000" flipH="1" flipV="1">
            <a:off x="2703733" y="5827384"/>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5234D371-4459-51F9-B2BD-539050398F0E}"/>
              </a:ext>
            </a:extLst>
          </p:cNvPr>
          <p:cNvSpPr txBox="1"/>
          <p:nvPr/>
        </p:nvSpPr>
        <p:spPr>
          <a:xfrm>
            <a:off x="6835612" y="5947063"/>
            <a:ext cx="990600" cy="369332"/>
          </a:xfrm>
          <a:prstGeom prst="rect">
            <a:avLst/>
          </a:prstGeom>
          <a:noFill/>
        </p:spPr>
        <p:txBody>
          <a:bodyPr wrap="square" rtlCol="0">
            <a:spAutoFit/>
          </a:bodyPr>
          <a:lstStyle/>
          <a:p>
            <a:r>
              <a:rPr lang="en-US" dirty="0"/>
              <a:t>rear =3</a:t>
            </a:r>
          </a:p>
        </p:txBody>
      </p:sp>
      <p:sp>
        <p:nvSpPr>
          <p:cNvPr id="85" name="TextBox 84">
            <a:extLst>
              <a:ext uri="{FF2B5EF4-FFF2-40B4-BE49-F238E27FC236}">
                <a16:creationId xmlns:a16="http://schemas.microsoft.com/office/drawing/2014/main" id="{1705EDE9-8A46-C6A1-FC43-6CE79C8F4172}"/>
              </a:ext>
            </a:extLst>
          </p:cNvPr>
          <p:cNvSpPr txBox="1"/>
          <p:nvPr/>
        </p:nvSpPr>
        <p:spPr>
          <a:xfrm>
            <a:off x="4740165" y="5950790"/>
            <a:ext cx="990600" cy="369332"/>
          </a:xfrm>
          <a:prstGeom prst="rect">
            <a:avLst/>
          </a:prstGeom>
          <a:noFill/>
        </p:spPr>
        <p:txBody>
          <a:bodyPr wrap="square" rtlCol="0">
            <a:spAutoFit/>
          </a:bodyPr>
          <a:lstStyle/>
          <a:p>
            <a:r>
              <a:rPr lang="en-US" dirty="0"/>
              <a:t> front =0</a:t>
            </a:r>
          </a:p>
        </p:txBody>
      </p:sp>
      <p:cxnSp>
        <p:nvCxnSpPr>
          <p:cNvPr id="86" name="Straight Arrow Connector 85">
            <a:extLst>
              <a:ext uri="{FF2B5EF4-FFF2-40B4-BE49-F238E27FC236}">
                <a16:creationId xmlns:a16="http://schemas.microsoft.com/office/drawing/2014/main" id="{202D67FF-AF58-55C7-FFB4-8B7E835B2021}"/>
              </a:ext>
            </a:extLst>
          </p:cNvPr>
          <p:cNvCxnSpPr/>
          <p:nvPr/>
        </p:nvCxnSpPr>
        <p:spPr>
          <a:xfrm rot="5400000" flipH="1" flipV="1">
            <a:off x="4969524" y="5798326"/>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57E4F805-7D1B-23D6-74A8-F3B7903962A8}"/>
              </a:ext>
            </a:extLst>
          </p:cNvPr>
          <p:cNvCxnSpPr/>
          <p:nvPr/>
        </p:nvCxnSpPr>
        <p:spPr>
          <a:xfrm rot="5400000" flipH="1" flipV="1">
            <a:off x="7116110" y="5784942"/>
            <a:ext cx="381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11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63" presetClass="path" presetSubtype="0" accel="50000" decel="50000" fill="hold" grpId="1" nodeType="clickEffect">
                                  <p:stCondLst>
                                    <p:cond delay="0"/>
                                  </p:stCondLst>
                                  <p:childTnLst>
                                    <p:animMotion origin="layout" path="M 2.08333E-6 -3.33333E-6 L 0.04323 -3.33333E-6 " pathEditMode="relative" rAng="0" ptsTypes="AA">
                                      <p:cBhvr>
                                        <p:cTn id="48" dur="2000" fill="hold"/>
                                        <p:tgtEl>
                                          <p:spTgt spid="29"/>
                                        </p:tgtEl>
                                        <p:attrNameLst>
                                          <p:attrName>ppt_x</p:attrName>
                                          <p:attrName>ppt_y</p:attrName>
                                        </p:attrNameLst>
                                      </p:cBhvr>
                                      <p:rCtr x="2161" y="0"/>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grpId="1" nodeType="clickEffect">
                                  <p:stCondLst>
                                    <p:cond delay="0"/>
                                  </p:stCondLst>
                                  <p:childTnLst>
                                    <p:animMotion origin="layout" path="M 1.25E-6 -1.85185E-6 L 0.0444 -1.85185E-6 " pathEditMode="relative" rAng="0" ptsTypes="AA">
                                      <p:cBhvr>
                                        <p:cTn id="82" dur="2000" fill="hold"/>
                                        <p:tgtEl>
                                          <p:spTgt spid="36"/>
                                        </p:tgtEl>
                                        <p:attrNameLst>
                                          <p:attrName>ppt_x</p:attrName>
                                          <p:attrName>ppt_y</p:attrName>
                                        </p:attrNameLst>
                                      </p:cBhvr>
                                      <p:rCtr x="2214" y="0"/>
                                    </p:animMotion>
                                  </p:childTnLst>
                                </p:cTn>
                              </p:par>
                            </p:childTnLst>
                          </p:cTn>
                        </p:par>
                      </p:childTnLst>
                    </p:cTn>
                  </p:par>
                  <p:par>
                    <p:cTn id="83" fill="hold">
                      <p:stCondLst>
                        <p:cond delay="indefinite"/>
                      </p:stCondLst>
                      <p:childTnLst>
                        <p:par>
                          <p:cTn id="84" fill="hold">
                            <p:stCondLst>
                              <p:cond delay="0"/>
                            </p:stCondLst>
                            <p:childTnLst>
                              <p:par>
                                <p:cTn id="85" presetID="63" presetClass="path" presetSubtype="0" accel="50000" decel="50000" fill="hold" grpId="1" nodeType="clickEffect">
                                  <p:stCondLst>
                                    <p:cond delay="0"/>
                                  </p:stCondLst>
                                  <p:childTnLst>
                                    <p:animMotion origin="layout" path="M 1.25E-6 -1.85185E-6 L 0.04375 0.00023 " pathEditMode="relative" rAng="0" ptsTypes="AA">
                                      <p:cBhvr>
                                        <p:cTn id="86" dur="2000" fill="hold"/>
                                        <p:tgtEl>
                                          <p:spTgt spid="35"/>
                                        </p:tgtEl>
                                        <p:attrNameLst>
                                          <p:attrName>ppt_x</p:attrName>
                                          <p:attrName>ppt_y</p:attrName>
                                        </p:attrNameLst>
                                      </p:cBhvr>
                                      <p:rCtr x="2187" y="0"/>
                                    </p:animMotion>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8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63" presetClass="path" presetSubtype="0" accel="50000" decel="50000" fill="hold" grpId="1" nodeType="clickEffect">
                                  <p:stCondLst>
                                    <p:cond delay="0"/>
                                  </p:stCondLst>
                                  <p:childTnLst>
                                    <p:animMotion origin="layout" path="M -8.33333E-7 3.7037E-7 L 0.04375 3.7037E-7 " pathEditMode="relative" rAng="0" ptsTypes="AA">
                                      <p:cBhvr>
                                        <p:cTn id="122" dur="2000" fill="hold"/>
                                        <p:tgtEl>
                                          <p:spTgt spid="55"/>
                                        </p:tgtEl>
                                        <p:attrNameLst>
                                          <p:attrName>ppt_x</p:attrName>
                                          <p:attrName>ppt_y</p:attrName>
                                        </p:attrNameLst>
                                      </p:cBhvr>
                                      <p:rCtr x="2187" y="0"/>
                                    </p:animMotion>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8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8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5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6"/>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60"/>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3"/>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4"/>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65"/>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85"/>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8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63" presetClass="path" presetSubtype="0" accel="50000" decel="50000" fill="hold" grpId="1" nodeType="clickEffect">
                                  <p:stCondLst>
                                    <p:cond delay="0"/>
                                  </p:stCondLst>
                                  <p:childTnLst>
                                    <p:animMotion origin="layout" path="M -8.33333E-7 3.33333E-6 L 0.04375 3.33333E-6 " pathEditMode="relative" rAng="0" ptsTypes="AA">
                                      <p:cBhvr>
                                        <p:cTn id="160" dur="2000" fill="hold"/>
                                        <p:tgtEl>
                                          <p:spTgt spid="62"/>
                                        </p:tgtEl>
                                        <p:attrNameLst>
                                          <p:attrName>ppt_x</p:attrName>
                                          <p:attrName>ppt_y</p:attrName>
                                        </p:attrNameLst>
                                      </p:cBhvr>
                                      <p:rCtr x="2187" y="0"/>
                                    </p:animMotion>
                                  </p:childTnLst>
                                </p:cTn>
                              </p:par>
                            </p:childTnLst>
                          </p:cTn>
                        </p:par>
                      </p:childTnLst>
                    </p:cTn>
                  </p:par>
                  <p:par>
                    <p:cTn id="161" fill="hold">
                      <p:stCondLst>
                        <p:cond delay="indefinite"/>
                      </p:stCondLst>
                      <p:childTnLst>
                        <p:par>
                          <p:cTn id="162" fill="hold">
                            <p:stCondLst>
                              <p:cond delay="0"/>
                            </p:stCondLst>
                            <p:childTnLst>
                              <p:par>
                                <p:cTn id="163" presetID="63" presetClass="path" presetSubtype="0" accel="50000" decel="50000" fill="hold" grpId="1" nodeType="clickEffect">
                                  <p:stCondLst>
                                    <p:cond delay="0"/>
                                  </p:stCondLst>
                                  <p:childTnLst>
                                    <p:animMotion origin="layout" path="M -1.04167E-6 3.33333E-6 L 0.04362 3.33333E-6 " pathEditMode="relative" rAng="0" ptsTypes="AA">
                                      <p:cBhvr>
                                        <p:cTn id="164" dur="2000" fill="hold"/>
                                        <p:tgtEl>
                                          <p:spTgt spid="65"/>
                                        </p:tgtEl>
                                        <p:attrNameLst>
                                          <p:attrName>ppt_x</p:attrName>
                                          <p:attrName>ppt_y</p:attrName>
                                        </p:attrNameLst>
                                      </p:cBhvr>
                                      <p:rCtr x="2174" y="0"/>
                                    </p:animMotion>
                                  </p:childTnLst>
                                </p:cTn>
                              </p:par>
                            </p:childTnLst>
                          </p:cTn>
                        </p:par>
                      </p:childTnLst>
                    </p:cTn>
                  </p:par>
                  <p:par>
                    <p:cTn id="165" fill="hold">
                      <p:stCondLst>
                        <p:cond delay="indefinite"/>
                      </p:stCondLst>
                      <p:childTnLst>
                        <p:par>
                          <p:cTn id="166" fill="hold">
                            <p:stCondLst>
                              <p:cond delay="0"/>
                            </p:stCondLst>
                            <p:childTnLst>
                              <p:par>
                                <p:cTn id="167" presetID="63" presetClass="path" presetSubtype="0" accel="50000" decel="50000" fill="hold" grpId="1" nodeType="clickEffect">
                                  <p:stCondLst>
                                    <p:cond delay="0"/>
                                  </p:stCondLst>
                                  <p:childTnLst>
                                    <p:animMotion origin="layout" path="M -1.04167E-6 3.33333E-6 L 0.04375 3.33333E-6 " pathEditMode="relative" rAng="0" ptsTypes="AA">
                                      <p:cBhvr>
                                        <p:cTn id="168" dur="2000" fill="hold"/>
                                        <p:tgtEl>
                                          <p:spTgt spid="63"/>
                                        </p:tgtEl>
                                        <p:attrNameLst>
                                          <p:attrName>ppt_x</p:attrName>
                                          <p:attrName>ppt_y</p:attrName>
                                        </p:attrNameLst>
                                      </p:cBhvr>
                                      <p:rCtr x="2187" y="0"/>
                                    </p:animMotion>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84"/>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87"/>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4" grpId="0"/>
      <p:bldP spid="29" grpId="0" animBg="1"/>
      <p:bldP spid="29" grpId="1" animBg="1"/>
      <p:bldP spid="30" grpId="0" animBg="1"/>
      <p:bldP spid="35" grpId="0" animBg="1"/>
      <p:bldP spid="35" grpId="1" animBg="1"/>
      <p:bldP spid="36" grpId="0" animBg="1"/>
      <p:bldP spid="36" grpId="1" animBg="1"/>
      <p:bldP spid="49" grpId="0"/>
      <p:bldP spid="50" grpId="0"/>
      <p:bldP spid="51" grpId="0" animBg="1"/>
      <p:bldP spid="52" grpId="0"/>
      <p:bldP spid="55" grpId="0" animBg="1"/>
      <p:bldP spid="55" grpId="1" animBg="1"/>
      <p:bldP spid="56" grpId="0" animBg="1"/>
      <p:bldP spid="57" grpId="0" animBg="1"/>
      <p:bldP spid="59" grpId="0" animBg="1"/>
      <p:bldP spid="62" grpId="0" animBg="1"/>
      <p:bldP spid="62" grpId="1" animBg="1"/>
      <p:bldP spid="63" grpId="0" animBg="1"/>
      <p:bldP spid="63" grpId="1" animBg="1"/>
      <p:bldP spid="64" grpId="0" animBg="1"/>
      <p:bldP spid="65" grpId="0" animBg="1"/>
      <p:bldP spid="65" grpId="1" animBg="1"/>
      <p:bldP spid="66" grpId="0"/>
      <p:bldP spid="67" grpId="0" animBg="1"/>
      <p:bldP spid="69" grpId="0"/>
      <p:bldP spid="71" grpId="0"/>
      <p:bldP spid="73" grpId="0"/>
      <p:bldP spid="75" grpId="0"/>
      <p:bldP spid="76" grpId="0"/>
      <p:bldP spid="77" grpId="0"/>
      <p:bldP spid="80" grpId="0"/>
      <p:bldP spid="81" grpId="0"/>
      <p:bldP spid="84" grpId="0"/>
      <p:bldP spid="8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vishal.makwana@darshan.ac.in</a:t>
            </a:r>
            <a:endParaRPr lang="en-IN" dirty="0"/>
          </a:p>
        </p:txBody>
      </p:sp>
      <p:sp>
        <p:nvSpPr>
          <p:cNvPr id="6" name="Text Placeholder 5"/>
          <p:cNvSpPr>
            <a:spLocks noGrp="1"/>
          </p:cNvSpPr>
          <p:nvPr>
            <p:ph type="body" sz="quarter" idx="12"/>
          </p:nvPr>
        </p:nvSpPr>
        <p:spPr/>
        <p:txBody>
          <a:bodyPr/>
          <a:lstStyle/>
          <a:p>
            <a:r>
              <a:rPr lang="en-US" dirty="0"/>
              <a:t>8671010867</a:t>
            </a:r>
            <a:endParaRPr lang="en-IN" dirty="0"/>
          </a:p>
        </p:txBody>
      </p:sp>
      <p:sp>
        <p:nvSpPr>
          <p:cNvPr id="7" name="Text Placeholder 6"/>
          <p:cNvSpPr>
            <a:spLocks noGrp="1"/>
          </p:cNvSpPr>
          <p:nvPr>
            <p:ph type="body" sz="quarter" idx="13"/>
          </p:nvPr>
        </p:nvSpPr>
        <p:spPr/>
        <p:txBody>
          <a:bodyPr/>
          <a:lstStyle/>
          <a:p>
            <a:r>
              <a:rPr lang="en-US" dirty="0"/>
              <a:t>Computer Engineering Department</a:t>
            </a:r>
          </a:p>
        </p:txBody>
      </p:sp>
      <p:sp>
        <p:nvSpPr>
          <p:cNvPr id="8" name="Text Placeholder 7"/>
          <p:cNvSpPr>
            <a:spLocks noGrp="1"/>
          </p:cNvSpPr>
          <p:nvPr>
            <p:ph type="body" sz="quarter" idx="14"/>
          </p:nvPr>
        </p:nvSpPr>
        <p:spPr/>
        <p:txBody>
          <a:bodyPr/>
          <a:lstStyle/>
          <a:p>
            <a:r>
              <a:rPr lang="en-IN" dirty="0" err="1"/>
              <a:t>Prof.</a:t>
            </a:r>
            <a:r>
              <a:rPr lang="en-IN" dirty="0"/>
              <a:t> Vishal K </a:t>
            </a:r>
            <a:r>
              <a:rPr lang="en-IN" dirty="0" err="1"/>
              <a:t>Makwana</a:t>
            </a:r>
            <a:endParaRPr lang="en-IN" dirty="0"/>
          </a:p>
        </p:txBody>
      </p:sp>
      <p:sp>
        <p:nvSpPr>
          <p:cNvPr id="9" name="Text Placeholder 8"/>
          <p:cNvSpPr>
            <a:spLocks noGrp="1"/>
          </p:cNvSpPr>
          <p:nvPr>
            <p:ph type="body" sz="quarter" idx="16"/>
          </p:nvPr>
        </p:nvSpPr>
        <p:spPr/>
        <p:txBody>
          <a:bodyPr/>
          <a:lstStyle/>
          <a:p>
            <a:r>
              <a:rPr lang="en-US" b="1" dirty="0"/>
              <a:t>Data Structure (DS)</a:t>
            </a:r>
            <a:endParaRPr lang="en-US" dirty="0">
              <a:latin typeface="Roboto Condensed Light" panose="02000000000000000000" pitchFamily="2" charset="0"/>
              <a:ea typeface="Roboto Condensed Light" panose="02000000000000000000" pitchFamily="2" charset="0"/>
            </a:endParaRPr>
          </a:p>
          <a:p>
            <a:r>
              <a:rPr lang="en-US" dirty="0">
                <a:latin typeface="Roboto Condensed Light" panose="02000000000000000000" pitchFamily="2" charset="0"/>
                <a:ea typeface="Roboto Condensed Light" panose="02000000000000000000" pitchFamily="2" charset="0"/>
              </a:rPr>
              <a:t>DU # 2302CS305</a:t>
            </a:r>
          </a:p>
        </p:txBody>
      </p:sp>
      <p:sp>
        <p:nvSpPr>
          <p:cNvPr id="2" name="Picture Placeholder 1"/>
          <p:cNvSpPr>
            <a:spLocks noGrp="1"/>
          </p:cNvSpPr>
          <p:nvPr>
            <p:ph type="pic" sz="quarter" idx="10"/>
          </p:nvPr>
        </p:nvSpPr>
        <p:spPr/>
      </p:sp>
      <p:pic>
        <p:nvPicPr>
          <p:cNvPr id="11" name="Picture Placeholder 14" descr="CEVKM01.jpg"/>
          <p:cNvPicPr>
            <a:picLocks noChangeAspect="1"/>
          </p:cNvPicPr>
          <p:nvPr/>
        </p:nvPicPr>
        <p:blipFill>
          <a:blip r:embed="rId2" cstate="print"/>
          <a:srcRect l="12500" r="12500"/>
          <a:stretch>
            <a:fillRect/>
          </a:stretch>
        </p:blipFill>
        <p:spPr>
          <a:xfrm>
            <a:off x="353569" y="5211250"/>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331560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Introduction of Stack</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r>
              <a:rPr lang="en-US" b="1" dirty="0">
                <a:solidFill>
                  <a:srgbClr val="C00000"/>
                </a:solidFill>
              </a:rPr>
              <a:t>Array Representation of Stack</a:t>
            </a:r>
          </a:p>
          <a:p>
            <a:pPr>
              <a:buFont typeface="Wingdings 3" panose="05040102010807070707" pitchFamily="18" charset="2"/>
              <a:buChar char="}"/>
            </a:pPr>
            <a:endParaRPr lang="en-US" dirty="0"/>
          </a:p>
          <a:p>
            <a:pPr marL="0" indent="0">
              <a:buNone/>
            </a:pPr>
            <a:endParaRPr lang="en-US" dirty="0"/>
          </a:p>
          <a:p>
            <a:pPr>
              <a:buFont typeface="Wingdings 3" panose="05040102010807070707" pitchFamily="18" charset="2"/>
              <a:buChar char="}"/>
            </a:pPr>
            <a:endParaRPr lang="en-US" dirty="0"/>
          </a:p>
          <a:p>
            <a:pPr>
              <a:buFont typeface="Wingdings 3" panose="05040102010807070707" pitchFamily="18" charset="2"/>
              <a:buChar char="}"/>
            </a:pPr>
            <a:endParaRPr lang="en-US" dirty="0"/>
          </a:p>
          <a:p>
            <a:pPr>
              <a:buFont typeface="Wingdings 3" panose="05040102010807070707" pitchFamily="18" charset="2"/>
              <a:buChar char="}"/>
            </a:pPr>
            <a:endParaRPr lang="en-US" dirty="0"/>
          </a:p>
          <a:p>
            <a:pPr>
              <a:buFont typeface="Wingdings 3" panose="05040102010807070707" pitchFamily="18" charset="2"/>
              <a:buChar char="}"/>
            </a:pPr>
            <a:endParaRPr lang="en-US" dirty="0"/>
          </a:p>
          <a:p>
            <a:pPr>
              <a:buFont typeface="Wingdings 3" panose="05040102010807070707" pitchFamily="18" charset="2"/>
              <a:buChar char="}"/>
            </a:pPr>
            <a:endParaRPr lang="en-US" dirty="0"/>
          </a:p>
          <a:p>
            <a:pPr>
              <a:buClr>
                <a:srgbClr val="C00000"/>
              </a:buClr>
              <a:buFont typeface="Wingdings 3" panose="05040102010807070707" pitchFamily="18" charset="2"/>
              <a:buChar char="}"/>
            </a:pPr>
            <a:r>
              <a:rPr lang="en-US" dirty="0"/>
              <a:t>Stack operation represent by </a:t>
            </a:r>
            <a:r>
              <a:rPr lang="en-US" dirty="0">
                <a:solidFill>
                  <a:srgbClr val="1D6FA9"/>
                </a:solidFill>
              </a:rPr>
              <a:t>vector</a:t>
            </a:r>
            <a:r>
              <a:rPr lang="en-US" dirty="0"/>
              <a:t>.</a:t>
            </a:r>
          </a:p>
          <a:p>
            <a:pPr>
              <a:buClr>
                <a:srgbClr val="C00000"/>
              </a:buClr>
              <a:buFont typeface="Wingdings 3" panose="05040102010807070707" pitchFamily="18" charset="2"/>
              <a:buChar char="}"/>
            </a:pPr>
            <a:r>
              <a:rPr lang="en-US" dirty="0"/>
              <a:t>A pointer </a:t>
            </a:r>
            <a:r>
              <a:rPr lang="en-US" b="1" dirty="0">
                <a:solidFill>
                  <a:srgbClr val="1D6FA9"/>
                </a:solidFill>
              </a:rPr>
              <a:t>Top</a:t>
            </a:r>
            <a:r>
              <a:rPr lang="en-US" dirty="0"/>
              <a:t> points the top elements, when stack is </a:t>
            </a:r>
            <a:r>
              <a:rPr lang="en-US" dirty="0">
                <a:solidFill>
                  <a:srgbClr val="1D6FA9"/>
                </a:solidFill>
              </a:rPr>
              <a:t>empty Top has a value </a:t>
            </a:r>
            <a:r>
              <a:rPr lang="en-US" b="1" dirty="0">
                <a:solidFill>
                  <a:srgbClr val="1D6FA9"/>
                </a:solidFill>
              </a:rPr>
              <a:t>0</a:t>
            </a:r>
            <a:r>
              <a:rPr lang="en-US" dirty="0">
                <a:solidFill>
                  <a:srgbClr val="1D6FA9"/>
                </a:solidFill>
              </a:rPr>
              <a:t> or </a:t>
            </a:r>
            <a:r>
              <a:rPr lang="en-US" b="1" dirty="0">
                <a:solidFill>
                  <a:srgbClr val="1D6FA9"/>
                </a:solidFill>
              </a:rPr>
              <a:t>-1</a:t>
            </a:r>
            <a:r>
              <a:rPr lang="en-US" dirty="0">
                <a:solidFill>
                  <a:srgbClr val="1D6FA9"/>
                </a:solidFill>
              </a:rPr>
              <a:t>.</a:t>
            </a:r>
            <a:r>
              <a:rPr lang="en-US" b="1" dirty="0"/>
              <a:t> </a:t>
            </a:r>
          </a:p>
          <a:p>
            <a:pPr>
              <a:buClr>
                <a:srgbClr val="C00000"/>
              </a:buClr>
              <a:buFont typeface="Wingdings 3" panose="05040102010807070707" pitchFamily="18" charset="2"/>
              <a:buChar char="}"/>
            </a:pPr>
            <a:r>
              <a:rPr lang="en-US" dirty="0"/>
              <a:t>When new element is </a:t>
            </a:r>
            <a:r>
              <a:rPr lang="en-US" b="1" dirty="0">
                <a:solidFill>
                  <a:srgbClr val="1D6FA9"/>
                </a:solidFill>
              </a:rPr>
              <a:t>added at top</a:t>
            </a:r>
            <a:r>
              <a:rPr lang="en-US" dirty="0">
                <a:solidFill>
                  <a:srgbClr val="1D6FA9"/>
                </a:solidFill>
              </a:rPr>
              <a:t>, Top is incremented by one. </a:t>
            </a:r>
          </a:p>
          <a:p>
            <a:pPr>
              <a:buClr>
                <a:srgbClr val="C00000"/>
              </a:buClr>
              <a:buFont typeface="Wingdings 3" panose="05040102010807070707" pitchFamily="18" charset="2"/>
              <a:buChar char="}"/>
            </a:pPr>
            <a:r>
              <a:rPr lang="en-US" dirty="0"/>
              <a:t>When an element is </a:t>
            </a:r>
            <a:r>
              <a:rPr lang="en-US" b="1" dirty="0">
                <a:solidFill>
                  <a:srgbClr val="1D6FA9"/>
                </a:solidFill>
              </a:rPr>
              <a:t>deleted from a top</a:t>
            </a:r>
            <a:r>
              <a:rPr lang="en-US" dirty="0">
                <a:solidFill>
                  <a:srgbClr val="1D6FA9"/>
                </a:solidFill>
              </a:rPr>
              <a:t>, Top is decremented by one.</a:t>
            </a:r>
          </a:p>
        </p:txBody>
      </p:sp>
      <p:sp>
        <p:nvSpPr>
          <p:cNvPr id="17" name="Rectangle 16"/>
          <p:cNvSpPr/>
          <p:nvPr/>
        </p:nvSpPr>
        <p:spPr>
          <a:xfrm>
            <a:off x="2734231" y="1389530"/>
            <a:ext cx="6858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8" name="Rectangle 17"/>
          <p:cNvSpPr/>
          <p:nvPr/>
        </p:nvSpPr>
        <p:spPr>
          <a:xfrm>
            <a:off x="2734231" y="1922930"/>
            <a:ext cx="685800"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19" name="Rectangle 18"/>
          <p:cNvSpPr/>
          <p:nvPr/>
        </p:nvSpPr>
        <p:spPr>
          <a:xfrm>
            <a:off x="2734231" y="2456330"/>
            <a:ext cx="6858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20" name="Rectangle 19"/>
          <p:cNvSpPr/>
          <p:nvPr/>
        </p:nvSpPr>
        <p:spPr>
          <a:xfrm>
            <a:off x="2734231" y="2989730"/>
            <a:ext cx="685800" cy="533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21" name="Straight Arrow Connector 20"/>
          <p:cNvCxnSpPr/>
          <p:nvPr/>
        </p:nvCxnSpPr>
        <p:spPr>
          <a:xfrm rot="10800000">
            <a:off x="3572431" y="3294530"/>
            <a:ext cx="7620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a:off x="3572431" y="1618130"/>
            <a:ext cx="7620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400722" y="1392709"/>
            <a:ext cx="631776" cy="461665"/>
          </a:xfrm>
          <a:prstGeom prst="rect">
            <a:avLst/>
          </a:prstGeom>
          <a:noFill/>
        </p:spPr>
        <p:txBody>
          <a:bodyPr wrap="none" rtlCol="0">
            <a:spAutoFit/>
          </a:bodyPr>
          <a:lstStyle/>
          <a:p>
            <a:r>
              <a:rPr lang="en-US" sz="2400" dirty="0">
                <a:latin typeface="+mj-lt"/>
              </a:rPr>
              <a:t>Top</a:t>
            </a:r>
          </a:p>
        </p:txBody>
      </p:sp>
      <p:sp>
        <p:nvSpPr>
          <p:cNvPr id="24" name="TextBox 23"/>
          <p:cNvSpPr txBox="1"/>
          <p:nvPr/>
        </p:nvSpPr>
        <p:spPr>
          <a:xfrm>
            <a:off x="4400722" y="3040975"/>
            <a:ext cx="1118255" cy="461665"/>
          </a:xfrm>
          <a:prstGeom prst="rect">
            <a:avLst/>
          </a:prstGeom>
          <a:noFill/>
        </p:spPr>
        <p:txBody>
          <a:bodyPr wrap="none" rtlCol="0">
            <a:spAutoFit/>
          </a:bodyPr>
          <a:lstStyle/>
          <a:p>
            <a:r>
              <a:rPr lang="en-US" sz="2400" dirty="0">
                <a:latin typeface="+mj-lt"/>
              </a:rPr>
              <a:t>Bottom</a:t>
            </a:r>
          </a:p>
        </p:txBody>
      </p:sp>
      <p:sp>
        <p:nvSpPr>
          <p:cNvPr id="25" name="TextBox 24"/>
          <p:cNvSpPr txBox="1"/>
          <p:nvPr/>
        </p:nvSpPr>
        <p:spPr>
          <a:xfrm>
            <a:off x="1569263" y="3523130"/>
            <a:ext cx="2993768" cy="769441"/>
          </a:xfrm>
          <a:prstGeom prst="rect">
            <a:avLst/>
          </a:prstGeom>
          <a:noFill/>
        </p:spPr>
        <p:txBody>
          <a:bodyPr wrap="none" rtlCol="0">
            <a:spAutoFit/>
          </a:bodyPr>
          <a:lstStyle/>
          <a:p>
            <a:r>
              <a:rPr lang="en-US" sz="2200" b="1" dirty="0">
                <a:latin typeface="+mj-lt"/>
              </a:rPr>
              <a:t>Vertical Representation </a:t>
            </a:r>
          </a:p>
          <a:p>
            <a:r>
              <a:rPr lang="en-US" sz="2200" b="1" dirty="0">
                <a:latin typeface="+mj-lt"/>
              </a:rPr>
              <a:t>	of Stack</a:t>
            </a:r>
          </a:p>
        </p:txBody>
      </p:sp>
      <p:sp>
        <p:nvSpPr>
          <p:cNvPr id="26" name="Rectangle 25"/>
          <p:cNvSpPr/>
          <p:nvPr/>
        </p:nvSpPr>
        <p:spPr>
          <a:xfrm>
            <a:off x="6391831" y="1853933"/>
            <a:ext cx="6858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27" name="Rectangle 26"/>
          <p:cNvSpPr/>
          <p:nvPr/>
        </p:nvSpPr>
        <p:spPr>
          <a:xfrm>
            <a:off x="7077631" y="1853933"/>
            <a:ext cx="685800"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28" name="Rectangle 27"/>
          <p:cNvSpPr/>
          <p:nvPr/>
        </p:nvSpPr>
        <p:spPr>
          <a:xfrm>
            <a:off x="7763431" y="1853933"/>
            <a:ext cx="6858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29" name="Rectangle 28"/>
          <p:cNvSpPr/>
          <p:nvPr/>
        </p:nvSpPr>
        <p:spPr>
          <a:xfrm>
            <a:off x="8449231" y="1853933"/>
            <a:ext cx="685800" cy="533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30" name="TextBox 29"/>
          <p:cNvSpPr txBox="1"/>
          <p:nvPr/>
        </p:nvSpPr>
        <p:spPr>
          <a:xfrm>
            <a:off x="8525431" y="2913530"/>
            <a:ext cx="631776" cy="461665"/>
          </a:xfrm>
          <a:prstGeom prst="rect">
            <a:avLst/>
          </a:prstGeom>
          <a:noFill/>
        </p:spPr>
        <p:txBody>
          <a:bodyPr wrap="none" rtlCol="0">
            <a:spAutoFit/>
          </a:bodyPr>
          <a:lstStyle/>
          <a:p>
            <a:r>
              <a:rPr lang="en-US" sz="2400" dirty="0">
                <a:latin typeface="+mj-lt"/>
              </a:rPr>
              <a:t>Top</a:t>
            </a:r>
          </a:p>
        </p:txBody>
      </p:sp>
      <p:sp>
        <p:nvSpPr>
          <p:cNvPr id="31" name="TextBox 30"/>
          <p:cNvSpPr txBox="1"/>
          <p:nvPr/>
        </p:nvSpPr>
        <p:spPr>
          <a:xfrm>
            <a:off x="6239431" y="2913530"/>
            <a:ext cx="1118255" cy="461665"/>
          </a:xfrm>
          <a:prstGeom prst="rect">
            <a:avLst/>
          </a:prstGeom>
          <a:noFill/>
        </p:spPr>
        <p:txBody>
          <a:bodyPr wrap="none" rtlCol="0">
            <a:spAutoFit/>
          </a:bodyPr>
          <a:lstStyle/>
          <a:p>
            <a:r>
              <a:rPr lang="en-US" sz="2400" dirty="0">
                <a:latin typeface="+mj-lt"/>
              </a:rPr>
              <a:t>Bottom</a:t>
            </a:r>
          </a:p>
        </p:txBody>
      </p:sp>
      <p:cxnSp>
        <p:nvCxnSpPr>
          <p:cNvPr id="32" name="Straight Arrow Connector 31"/>
          <p:cNvCxnSpPr/>
          <p:nvPr/>
        </p:nvCxnSpPr>
        <p:spPr>
          <a:xfrm rot="5400000" flipH="1" flipV="1">
            <a:off x="6548627" y="2687738"/>
            <a:ext cx="449997"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087031" y="3523130"/>
            <a:ext cx="3317127" cy="769441"/>
          </a:xfrm>
          <a:prstGeom prst="rect">
            <a:avLst/>
          </a:prstGeom>
          <a:noFill/>
        </p:spPr>
        <p:txBody>
          <a:bodyPr wrap="none" rtlCol="0">
            <a:spAutoFit/>
          </a:bodyPr>
          <a:lstStyle/>
          <a:p>
            <a:r>
              <a:rPr lang="en-US" sz="2200" b="1" dirty="0">
                <a:latin typeface="+mj-lt"/>
              </a:rPr>
              <a:t>Horizontal Representation </a:t>
            </a:r>
          </a:p>
          <a:p>
            <a:r>
              <a:rPr lang="en-US" sz="2200" b="1" dirty="0">
                <a:latin typeface="+mj-lt"/>
              </a:rPr>
              <a:t>	of Stack</a:t>
            </a:r>
          </a:p>
        </p:txBody>
      </p:sp>
      <p:cxnSp>
        <p:nvCxnSpPr>
          <p:cNvPr id="34" name="Straight Arrow Connector 33"/>
          <p:cNvCxnSpPr/>
          <p:nvPr/>
        </p:nvCxnSpPr>
        <p:spPr>
          <a:xfrm rot="5400000" flipH="1" flipV="1">
            <a:off x="8606027" y="2680534"/>
            <a:ext cx="449997"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77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3" grpId="0"/>
      <p:bldP spid="24" grpId="0"/>
      <p:bldP spid="25" grpId="0"/>
      <p:bldP spid="26" grpId="0" animBg="1"/>
      <p:bldP spid="27" grpId="0" animBg="1"/>
      <p:bldP spid="28" grpId="0" animBg="1"/>
      <p:bldP spid="29" grpId="0" animBg="1"/>
      <p:bldP spid="30" grpId="0"/>
      <p:bldP spid="31"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Introduction of Stack</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r>
              <a:rPr lang="en-US" b="1" dirty="0">
                <a:solidFill>
                  <a:srgbClr val="C00000"/>
                </a:solidFill>
              </a:rPr>
              <a:t>PUSH-POP Operation on Stack</a:t>
            </a:r>
          </a:p>
          <a:p>
            <a:pPr marL="457200" indent="-457200">
              <a:buClr>
                <a:srgbClr val="C00000"/>
              </a:buClr>
              <a:buFont typeface="+mj-lt"/>
              <a:buAutoNum type="arabicParenR"/>
            </a:pPr>
            <a:r>
              <a:rPr lang="en-US" dirty="0"/>
              <a:t>Create empty stack		</a:t>
            </a:r>
          </a:p>
          <a:p>
            <a:pPr marL="457200" indent="-457200">
              <a:spcBef>
                <a:spcPts val="1500"/>
              </a:spcBef>
              <a:buClr>
                <a:srgbClr val="C00000"/>
              </a:buClr>
              <a:buFont typeface="+mj-lt"/>
              <a:buAutoNum type="arabicParenR"/>
            </a:pPr>
            <a:r>
              <a:rPr lang="en-US" dirty="0"/>
              <a:t>Push (stack, Block 1)</a:t>
            </a:r>
          </a:p>
          <a:p>
            <a:pPr marL="457200" indent="-457200">
              <a:spcBef>
                <a:spcPts val="3200"/>
              </a:spcBef>
              <a:buClr>
                <a:srgbClr val="C00000"/>
              </a:buClr>
              <a:buFont typeface="+mj-lt"/>
              <a:buAutoNum type="arabicParenR"/>
            </a:pPr>
            <a:r>
              <a:rPr lang="en-US" dirty="0"/>
              <a:t>Push (stack, Block 2)</a:t>
            </a:r>
          </a:p>
          <a:p>
            <a:pPr marL="457200" indent="-457200">
              <a:spcBef>
                <a:spcPts val="5600"/>
              </a:spcBef>
              <a:buClr>
                <a:srgbClr val="C00000"/>
              </a:buClr>
              <a:buFont typeface="+mj-lt"/>
              <a:buAutoNum type="arabicParenR"/>
            </a:pPr>
            <a:r>
              <a:rPr lang="en-US" dirty="0"/>
              <a:t>Push (stack, Bock 3) </a:t>
            </a:r>
          </a:p>
          <a:p>
            <a:pPr marL="457200" indent="-457200">
              <a:spcBef>
                <a:spcPts val="12000"/>
              </a:spcBef>
              <a:buClr>
                <a:srgbClr val="C00000"/>
              </a:buClr>
              <a:buAutoNum type="arabicParenR" startAt="5"/>
              <a:tabLst>
                <a:tab pos="406400" algn="l"/>
              </a:tabLst>
            </a:pPr>
            <a:r>
              <a:rPr lang="en-US" dirty="0"/>
              <a:t>Pop (stack X) pop the top block </a:t>
            </a:r>
          </a:p>
          <a:p>
            <a:pPr marL="457200" indent="-457200">
              <a:buClr>
                <a:srgbClr val="C00000"/>
              </a:buClr>
              <a:buNone/>
              <a:tabLst>
                <a:tab pos="406400" algn="l"/>
              </a:tabLst>
            </a:pPr>
            <a:r>
              <a:rPr lang="en-US" dirty="0"/>
              <a:t>	&amp; store it into X </a:t>
            </a:r>
          </a:p>
          <a:p>
            <a:pPr marL="0" indent="0">
              <a:buNone/>
            </a:pPr>
            <a:endParaRPr lang="en-US" dirty="0"/>
          </a:p>
          <a:p>
            <a:pPr marL="0" indent="0">
              <a:buNone/>
            </a:pPr>
            <a:endParaRPr lang="en-US" dirty="0"/>
          </a:p>
          <a:p>
            <a:pPr>
              <a:buFont typeface="Wingdings 3" panose="05040102010807070707" pitchFamily="18" charset="2"/>
              <a:buChar char="}"/>
            </a:pPr>
            <a:endParaRPr lang="en-US" dirty="0"/>
          </a:p>
          <a:p>
            <a:pPr>
              <a:buFont typeface="Wingdings 3" panose="05040102010807070707" pitchFamily="18" charset="2"/>
              <a:buChar char="}"/>
            </a:pPr>
            <a:endParaRPr lang="en-US" dirty="0"/>
          </a:p>
          <a:p>
            <a:pPr>
              <a:buFont typeface="Wingdings 3" panose="05040102010807070707" pitchFamily="18" charset="2"/>
              <a:buChar char="}"/>
            </a:pPr>
            <a:endParaRPr lang="en-US" dirty="0"/>
          </a:p>
          <a:p>
            <a:pPr>
              <a:buFont typeface="Wingdings 3" panose="05040102010807070707" pitchFamily="18" charset="2"/>
              <a:buChar char="}"/>
            </a:pPr>
            <a:endParaRPr lang="en-US" dirty="0"/>
          </a:p>
          <a:p>
            <a:pPr marL="0" indent="0">
              <a:buNone/>
            </a:pPr>
            <a:endParaRPr lang="en-US" dirty="0"/>
          </a:p>
        </p:txBody>
      </p:sp>
      <p:sp>
        <p:nvSpPr>
          <p:cNvPr id="35" name="Rectangle 34"/>
          <p:cNvSpPr/>
          <p:nvPr/>
        </p:nvSpPr>
        <p:spPr>
          <a:xfrm>
            <a:off x="6512325" y="5692009"/>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rPr>
              <a:t>X</a:t>
            </a:r>
          </a:p>
        </p:txBody>
      </p:sp>
      <p:sp>
        <p:nvSpPr>
          <p:cNvPr id="36" name="Rectangle 35"/>
          <p:cNvSpPr/>
          <p:nvPr/>
        </p:nvSpPr>
        <p:spPr>
          <a:xfrm>
            <a:off x="4706478" y="1805809"/>
            <a:ext cx="609600" cy="4572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37" name="Straight Arrow Connector 36"/>
          <p:cNvCxnSpPr/>
          <p:nvPr/>
        </p:nvCxnSpPr>
        <p:spPr>
          <a:xfrm rot="10800000">
            <a:off x="5392278" y="2034409"/>
            <a:ext cx="6096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001878" y="1882009"/>
            <a:ext cx="525400" cy="369332"/>
          </a:xfrm>
          <a:prstGeom prst="rect">
            <a:avLst/>
          </a:prstGeom>
          <a:noFill/>
        </p:spPr>
        <p:txBody>
          <a:bodyPr wrap="none" rtlCol="0">
            <a:spAutoFit/>
          </a:bodyPr>
          <a:lstStyle/>
          <a:p>
            <a:r>
              <a:rPr lang="en-US" b="1" dirty="0"/>
              <a:t>Top</a:t>
            </a:r>
          </a:p>
        </p:txBody>
      </p:sp>
      <p:sp>
        <p:nvSpPr>
          <p:cNvPr id="39" name="Rectangle 38"/>
          <p:cNvSpPr/>
          <p:nvPr/>
        </p:nvSpPr>
        <p:spPr>
          <a:xfrm>
            <a:off x="4706478" y="3025009"/>
            <a:ext cx="609600" cy="4572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0" name="Rectangle 39"/>
          <p:cNvSpPr/>
          <p:nvPr/>
        </p:nvSpPr>
        <p:spPr>
          <a:xfrm>
            <a:off x="4706478" y="2567809"/>
            <a:ext cx="609600" cy="457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41" name="Straight Arrow Connector 40"/>
          <p:cNvCxnSpPr/>
          <p:nvPr/>
        </p:nvCxnSpPr>
        <p:spPr>
          <a:xfrm rot="10800000">
            <a:off x="5392278" y="2796409"/>
            <a:ext cx="6096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001878" y="2644009"/>
            <a:ext cx="525400" cy="369332"/>
          </a:xfrm>
          <a:prstGeom prst="rect">
            <a:avLst/>
          </a:prstGeom>
          <a:noFill/>
        </p:spPr>
        <p:txBody>
          <a:bodyPr wrap="none" rtlCol="0">
            <a:spAutoFit/>
          </a:bodyPr>
          <a:lstStyle/>
          <a:p>
            <a:r>
              <a:rPr lang="en-US" b="1" dirty="0"/>
              <a:t>Top</a:t>
            </a:r>
          </a:p>
        </p:txBody>
      </p:sp>
      <p:sp>
        <p:nvSpPr>
          <p:cNvPr id="43" name="Rectangle 42"/>
          <p:cNvSpPr/>
          <p:nvPr/>
        </p:nvSpPr>
        <p:spPr>
          <a:xfrm>
            <a:off x="4706478" y="4549009"/>
            <a:ext cx="609600" cy="4572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4" name="Rectangle 43"/>
          <p:cNvSpPr/>
          <p:nvPr/>
        </p:nvSpPr>
        <p:spPr>
          <a:xfrm>
            <a:off x="4706478" y="4091809"/>
            <a:ext cx="609600" cy="457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45" name="Straight Arrow Connector 44"/>
          <p:cNvCxnSpPr/>
          <p:nvPr/>
        </p:nvCxnSpPr>
        <p:spPr>
          <a:xfrm rot="10800000">
            <a:off x="5392278" y="3863209"/>
            <a:ext cx="609600"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001878" y="3710809"/>
            <a:ext cx="525400" cy="369332"/>
          </a:xfrm>
          <a:prstGeom prst="rect">
            <a:avLst/>
          </a:prstGeom>
          <a:noFill/>
        </p:spPr>
        <p:txBody>
          <a:bodyPr wrap="none" rtlCol="0">
            <a:spAutoFit/>
          </a:bodyPr>
          <a:lstStyle/>
          <a:p>
            <a:r>
              <a:rPr lang="en-US" b="1" dirty="0"/>
              <a:t>Top</a:t>
            </a:r>
          </a:p>
        </p:txBody>
      </p:sp>
      <p:sp>
        <p:nvSpPr>
          <p:cNvPr id="47" name="Rectangle 46"/>
          <p:cNvSpPr/>
          <p:nvPr/>
        </p:nvSpPr>
        <p:spPr>
          <a:xfrm>
            <a:off x="4706478" y="3634609"/>
            <a:ext cx="609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8" name="Rectangle 47"/>
          <p:cNvSpPr/>
          <p:nvPr/>
        </p:nvSpPr>
        <p:spPr>
          <a:xfrm>
            <a:off x="4706478" y="5996809"/>
            <a:ext cx="609600" cy="4572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9" name="Rectangle 48"/>
          <p:cNvSpPr/>
          <p:nvPr/>
        </p:nvSpPr>
        <p:spPr>
          <a:xfrm>
            <a:off x="4706478" y="5539609"/>
            <a:ext cx="609600" cy="457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50" name="Straight Arrow Connector 49"/>
          <p:cNvCxnSpPr/>
          <p:nvPr/>
        </p:nvCxnSpPr>
        <p:spPr>
          <a:xfrm flipH="1">
            <a:off x="5325040" y="5311009"/>
            <a:ext cx="295834" cy="1588"/>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436131" y="4941677"/>
            <a:ext cx="525400" cy="369332"/>
          </a:xfrm>
          <a:prstGeom prst="rect">
            <a:avLst/>
          </a:prstGeom>
          <a:noFill/>
        </p:spPr>
        <p:txBody>
          <a:bodyPr wrap="none" rtlCol="0">
            <a:spAutoFit/>
          </a:bodyPr>
          <a:lstStyle/>
          <a:p>
            <a:r>
              <a:rPr lang="en-US" b="1" dirty="0"/>
              <a:t>Top</a:t>
            </a:r>
          </a:p>
        </p:txBody>
      </p:sp>
      <p:sp>
        <p:nvSpPr>
          <p:cNvPr id="52" name="Rectangle 51"/>
          <p:cNvSpPr/>
          <p:nvPr/>
        </p:nvSpPr>
        <p:spPr>
          <a:xfrm>
            <a:off x="4706478" y="5081615"/>
            <a:ext cx="609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 name="TextBox 3"/>
          <p:cNvSpPr txBox="1"/>
          <p:nvPr/>
        </p:nvSpPr>
        <p:spPr>
          <a:xfrm>
            <a:off x="4231313" y="1275132"/>
            <a:ext cx="1712328" cy="461665"/>
          </a:xfrm>
          <a:prstGeom prst="rect">
            <a:avLst/>
          </a:prstGeom>
          <a:noFill/>
        </p:spPr>
        <p:txBody>
          <a:bodyPr wrap="none" rtlCol="0">
            <a:spAutoFit/>
          </a:bodyPr>
          <a:lstStyle/>
          <a:p>
            <a:r>
              <a:rPr lang="en-US" sz="2400" b="1" dirty="0">
                <a:solidFill>
                  <a:srgbClr val="1D6FA9"/>
                </a:solidFill>
              </a:rPr>
              <a:t>Empty Stack</a:t>
            </a:r>
          </a:p>
        </p:txBody>
      </p:sp>
      <p:sp>
        <p:nvSpPr>
          <p:cNvPr id="12" name="TextBox 11"/>
          <p:cNvSpPr txBox="1"/>
          <p:nvPr/>
        </p:nvSpPr>
        <p:spPr>
          <a:xfrm>
            <a:off x="6611478" y="820274"/>
            <a:ext cx="5449343" cy="5124480"/>
          </a:xfrm>
          <a:prstGeom prst="rect">
            <a:avLst/>
          </a:prstGeom>
          <a:noFill/>
        </p:spPr>
        <p:txBody>
          <a:bodyPr wrap="square" rtlCol="0">
            <a:spAutoFit/>
          </a:bodyPr>
          <a:lstStyle/>
          <a:p>
            <a:pPr marL="342900" indent="-342900" algn="just">
              <a:buClr>
                <a:srgbClr val="C00000"/>
              </a:buClr>
              <a:buSzPct val="80000"/>
              <a:buFont typeface="Wingdings 2" panose="05020102010507070707" pitchFamily="18" charset="2"/>
              <a:buChar char="¾"/>
            </a:pPr>
            <a:r>
              <a:rPr lang="en-US" sz="2400" dirty="0"/>
              <a:t>Initially, Stack should be </a:t>
            </a:r>
            <a:r>
              <a:rPr lang="en-US" sz="2400" b="1" dirty="0">
                <a:solidFill>
                  <a:srgbClr val="1D6FA9"/>
                </a:solidFill>
              </a:rPr>
              <a:t>empty.</a:t>
            </a:r>
            <a:r>
              <a:rPr lang="en-US" sz="2400" b="1" dirty="0"/>
              <a:t> </a:t>
            </a:r>
            <a:r>
              <a:rPr lang="en-US" sz="2400" dirty="0"/>
              <a:t>So, </a:t>
            </a:r>
            <a:r>
              <a:rPr lang="en-US" sz="2400" dirty="0">
                <a:solidFill>
                  <a:srgbClr val="1D6FA9"/>
                </a:solidFill>
              </a:rPr>
              <a:t>creates an empty stack. </a:t>
            </a:r>
            <a:endParaRPr lang="en-US" sz="2400" dirty="0"/>
          </a:p>
          <a:p>
            <a:pPr marL="342900" indent="-342900" algn="just">
              <a:buClr>
                <a:srgbClr val="C00000"/>
              </a:buClr>
              <a:buSzPct val="80000"/>
              <a:buFont typeface="Wingdings 2" panose="05020102010507070707" pitchFamily="18" charset="2"/>
              <a:buChar char="¾"/>
            </a:pPr>
            <a:r>
              <a:rPr lang="en-US" sz="2400" dirty="0"/>
              <a:t>Operation that add an element to the top of stack is called </a:t>
            </a:r>
            <a:r>
              <a:rPr lang="en-US" sz="2400" dirty="0">
                <a:solidFill>
                  <a:srgbClr val="1D6FA9"/>
                </a:solidFill>
              </a:rPr>
              <a:t>PUSH operation. </a:t>
            </a:r>
          </a:p>
          <a:p>
            <a:pPr marL="342900" indent="-342900" algn="just">
              <a:spcBef>
                <a:spcPts val="600"/>
              </a:spcBef>
              <a:buClr>
                <a:srgbClr val="C00000"/>
              </a:buClr>
              <a:buSzPct val="80000"/>
              <a:buFont typeface="Wingdings 2" panose="05020102010507070707" pitchFamily="18" charset="2"/>
              <a:buChar char="¾"/>
            </a:pPr>
            <a:r>
              <a:rPr lang="en-US" sz="2400" dirty="0"/>
              <a:t>Operation that takes the top element from the top of stack is called </a:t>
            </a:r>
            <a:r>
              <a:rPr lang="en-US" sz="2400" dirty="0">
                <a:solidFill>
                  <a:srgbClr val="1D6FA9"/>
                </a:solidFill>
              </a:rPr>
              <a:t>POP operation. </a:t>
            </a:r>
          </a:p>
          <a:p>
            <a:pPr marL="342900" indent="-342900" algn="just">
              <a:spcBef>
                <a:spcPts val="600"/>
              </a:spcBef>
              <a:buClr>
                <a:srgbClr val="C00000"/>
              </a:buClr>
              <a:buSzPct val="80000"/>
              <a:buFont typeface="Wingdings 2" panose="05020102010507070707" pitchFamily="18" charset="2"/>
              <a:buChar char="¾"/>
            </a:pPr>
            <a:r>
              <a:rPr lang="en-US" sz="2400" dirty="0"/>
              <a:t>We must also check that whether a stack contains any elements before we pop it from the stack. </a:t>
            </a:r>
          </a:p>
          <a:p>
            <a:pPr marL="342900" indent="-342900" algn="just">
              <a:spcBef>
                <a:spcPts val="600"/>
              </a:spcBef>
              <a:buClr>
                <a:srgbClr val="C00000"/>
              </a:buClr>
              <a:buSzPct val="80000"/>
              <a:buFont typeface="Wingdings 2" panose="05020102010507070707" pitchFamily="18" charset="2"/>
              <a:buChar char="¾"/>
            </a:pPr>
            <a:r>
              <a:rPr lang="en-US" sz="2400" dirty="0"/>
              <a:t>We also perform a operation that destroy a stack for leaving the stack empty, this is known as a </a:t>
            </a:r>
            <a:r>
              <a:rPr lang="en-US" sz="2400" b="1" dirty="0">
                <a:solidFill>
                  <a:srgbClr val="1D6FA9"/>
                </a:solidFill>
              </a:rPr>
              <a:t>destroy stack operation</a:t>
            </a:r>
            <a:r>
              <a:rPr lang="en-US" sz="2400" dirty="0">
                <a:solidFill>
                  <a:srgbClr val="1D6FA9"/>
                </a:solidFill>
              </a:rPr>
              <a:t>.</a:t>
            </a:r>
            <a:endParaRPr lang="en-US" dirty="0">
              <a:solidFill>
                <a:srgbClr val="1D6FA9"/>
              </a:solidFill>
            </a:endParaRPr>
          </a:p>
        </p:txBody>
      </p:sp>
    </p:spTree>
    <p:extLst>
      <p:ext uri="{BB962C8B-B14F-4D97-AF65-F5344CB8AC3E}">
        <p14:creationId xmlns:p14="http://schemas.microsoft.com/office/powerpoint/2010/main" val="87971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additive="base">
                                        <p:cTn id="49" dur="1000" fill="hold"/>
                                        <p:tgtEl>
                                          <p:spTgt spid="40"/>
                                        </p:tgtEl>
                                        <p:attrNameLst>
                                          <p:attrName>ppt_x</p:attrName>
                                        </p:attrNameLst>
                                      </p:cBhvr>
                                      <p:tavLst>
                                        <p:tav tm="0">
                                          <p:val>
                                            <p:strVal val="#ppt_x"/>
                                          </p:val>
                                        </p:tav>
                                        <p:tav tm="100000">
                                          <p:val>
                                            <p:strVal val="#ppt_x"/>
                                          </p:val>
                                        </p:tav>
                                      </p:tavLst>
                                    </p:anim>
                                    <p:anim calcmode="lin" valueType="num">
                                      <p:cBhvr additive="base">
                                        <p:cTn id="50" dur="1000" fill="hold"/>
                                        <p:tgtEl>
                                          <p:spTgt spid="40"/>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1" fill="hold" grpId="0" nodeType="clickEffect">
                                  <p:stCondLst>
                                    <p:cond delay="0"/>
                                  </p:stCondLst>
                                  <p:childTnLst>
                                    <p:set>
                                      <p:cBhvr>
                                        <p:cTn id="70" dur="1" fill="hold">
                                          <p:stCondLst>
                                            <p:cond delay="0"/>
                                          </p:stCondLst>
                                        </p:cTn>
                                        <p:tgtEl>
                                          <p:spTgt spid="47"/>
                                        </p:tgtEl>
                                        <p:attrNameLst>
                                          <p:attrName>style.visibility</p:attrName>
                                        </p:attrNameLst>
                                      </p:cBhvr>
                                      <p:to>
                                        <p:strVal val="visible"/>
                                      </p:to>
                                    </p:set>
                                    <p:anim calcmode="lin" valueType="num">
                                      <p:cBhvr additive="base">
                                        <p:cTn id="71" dur="1000" fill="hold"/>
                                        <p:tgtEl>
                                          <p:spTgt spid="47"/>
                                        </p:tgtEl>
                                        <p:attrNameLst>
                                          <p:attrName>ppt_x</p:attrName>
                                        </p:attrNameLst>
                                      </p:cBhvr>
                                      <p:tavLst>
                                        <p:tav tm="0">
                                          <p:val>
                                            <p:strVal val="#ppt_x"/>
                                          </p:val>
                                        </p:tav>
                                        <p:tav tm="100000">
                                          <p:val>
                                            <p:strVal val="#ppt_x"/>
                                          </p:val>
                                        </p:tav>
                                      </p:tavLst>
                                    </p:anim>
                                    <p:anim calcmode="lin" valueType="num">
                                      <p:cBhvr additive="base">
                                        <p:cTn id="72" dur="10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par>
                                <p:cTn id="93" presetID="1" presetClass="entr" presetSubtype="0" fill="hold" grpId="1" nodeType="with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63" presetClass="path" presetSubtype="0" accel="50000" decel="50000" fill="hold" grpId="2" nodeType="clickEffect">
                                  <p:stCondLst>
                                    <p:cond delay="0"/>
                                  </p:stCondLst>
                                  <p:childTnLst>
                                    <p:animMotion origin="layout" path="M 2.29167E-6 4.44444E-6 L 0.09909 4.44444E-6 " pathEditMode="relative" rAng="0" ptsTypes="AA">
                                      <p:cBhvr>
                                        <p:cTn id="104" dur="1500" fill="hold"/>
                                        <p:tgtEl>
                                          <p:spTgt spid="52"/>
                                        </p:tgtEl>
                                        <p:attrNameLst>
                                          <p:attrName>ppt_x</p:attrName>
                                          <p:attrName>ppt_y</p:attrName>
                                        </p:attrNameLst>
                                      </p:cBhvr>
                                      <p:rCtr x="4948" y="0"/>
                                    </p:animMotion>
                                  </p:childTnLst>
                                </p:cTn>
                              </p:par>
                              <p:par>
                                <p:cTn id="105" presetID="42" presetClass="path" presetSubtype="0" accel="50000" decel="50000" fill="hold" grpId="3" nodeType="withEffect">
                                  <p:stCondLst>
                                    <p:cond delay="1500"/>
                                  </p:stCondLst>
                                  <p:childTnLst>
                                    <p:animMotion origin="layout" path="M 0.10195 0.00277 L 0.10195 0.08078 " pathEditMode="relative" rAng="0" ptsTypes="AA">
                                      <p:cBhvr>
                                        <p:cTn id="106" dur="1500" fill="hold"/>
                                        <p:tgtEl>
                                          <p:spTgt spid="52"/>
                                        </p:tgtEl>
                                        <p:attrNameLst>
                                          <p:attrName>ppt_x</p:attrName>
                                          <p:attrName>ppt_y</p:attrName>
                                        </p:attrNameLst>
                                      </p:cBhvr>
                                      <p:rCtr x="0" y="3889"/>
                                    </p:animMotion>
                                  </p:childTnLst>
                                </p:cTn>
                              </p:par>
                              <p:par>
                                <p:cTn id="107" presetID="1" presetClass="entr" presetSubtype="0" fill="hold" grpId="0" nodeType="withEffect">
                                  <p:stCondLst>
                                    <p:cond delay="3000"/>
                                  </p:stCondLst>
                                  <p:childTnLst>
                                    <p:set>
                                      <p:cBhvr>
                                        <p:cTn id="108" dur="1" fill="hold">
                                          <p:stCondLst>
                                            <p:cond delay="0"/>
                                          </p:stCondLst>
                                        </p:cTn>
                                        <p:tgtEl>
                                          <p:spTgt spid="3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1" nodeType="clickEffect">
                                  <p:stCondLst>
                                    <p:cond delay="0"/>
                                  </p:stCondLst>
                                  <p:childTnLst>
                                    <p:animMotion origin="layout" path="M -0.00716 -0.00694 L -0.00716 0.05093 " pathEditMode="relative" rAng="0" ptsTypes="AA">
                                      <p:cBhvr>
                                        <p:cTn id="112" dur="2000" fill="hold"/>
                                        <p:tgtEl>
                                          <p:spTgt spid="51"/>
                                        </p:tgtEl>
                                        <p:attrNameLst>
                                          <p:attrName>ppt_x</p:attrName>
                                          <p:attrName>ppt_y</p:attrName>
                                        </p:attrNameLst>
                                      </p:cBhvr>
                                      <p:rCtr x="0" y="2894"/>
                                    </p:animMotion>
                                  </p:childTnLst>
                                </p:cTn>
                              </p:par>
                              <p:par>
                                <p:cTn id="113" presetID="42" presetClass="path" presetSubtype="0" accel="50000" decel="50000" fill="hold" nodeType="withEffect">
                                  <p:stCondLst>
                                    <p:cond delay="0"/>
                                  </p:stCondLst>
                                  <p:childTnLst>
                                    <p:animMotion origin="layout" path="M 0.00195 2.96296E-6 L 0.00195 0.06551 " pathEditMode="relative" rAng="0" ptsTypes="AA">
                                      <p:cBhvr>
                                        <p:cTn id="114" dur="2000" fill="hold"/>
                                        <p:tgtEl>
                                          <p:spTgt spid="50"/>
                                        </p:tgtEl>
                                        <p:attrNameLst>
                                          <p:attrName>ppt_x</p:attrName>
                                          <p:attrName>ppt_y</p:attrName>
                                        </p:attrNameLst>
                                      </p:cBhvr>
                                      <p:rCtr x="0" y="3264"/>
                                    </p:animMotion>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P spid="38" grpId="0"/>
      <p:bldP spid="39" grpId="0" animBg="1"/>
      <p:bldP spid="40" grpId="0" animBg="1"/>
      <p:bldP spid="42" grpId="0"/>
      <p:bldP spid="43" grpId="0" animBg="1"/>
      <p:bldP spid="44" grpId="0" animBg="1"/>
      <p:bldP spid="46" grpId="0"/>
      <p:bldP spid="47" grpId="0" animBg="1"/>
      <p:bldP spid="48" grpId="0" animBg="1"/>
      <p:bldP spid="49" grpId="0" animBg="1"/>
      <p:bldP spid="51" grpId="0"/>
      <p:bldP spid="51" grpId="1"/>
      <p:bldP spid="52" grpId="1" animBg="1"/>
      <p:bldP spid="52" grpId="2" animBg="1"/>
      <p:bldP spid="52" grpId="3"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49" y="1709738"/>
            <a:ext cx="10893985" cy="2852737"/>
          </a:xfrm>
        </p:spPr>
        <p:txBody>
          <a:bodyPr/>
          <a:lstStyle/>
          <a:p>
            <a:r>
              <a:rPr lang="en-US" dirty="0">
                <a:gradFill flip="none" rotWithShape="1">
                  <a:gsLst>
                    <a:gs pos="0">
                      <a:srgbClr val="88570A"/>
                    </a:gs>
                    <a:gs pos="53000">
                      <a:srgbClr val="E99718"/>
                    </a:gs>
                  </a:gsLst>
                  <a:lin ang="0" scaled="1"/>
                  <a:tileRect/>
                </a:gradFill>
              </a:rPr>
              <a:t>Application of Stack</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Section-2</a:t>
            </a:r>
          </a:p>
        </p:txBody>
      </p:sp>
    </p:spTree>
    <p:extLst>
      <p:ext uri="{BB962C8B-B14F-4D97-AF65-F5344CB8AC3E}">
        <p14:creationId xmlns:p14="http://schemas.microsoft.com/office/powerpoint/2010/main" val="3726978155"/>
      </p:ext>
    </p:extLst>
  </p:cSld>
  <p:clrMapOvr>
    <a:masterClrMapping/>
  </p:clrMapOvr>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4283</TotalTime>
  <Words>4924</Words>
  <Application>Microsoft Office PowerPoint</Application>
  <PresentationFormat>Widescreen</PresentationFormat>
  <Paragraphs>1019</Paragraphs>
  <Slides>61</Slides>
  <Notes>7</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Calibri</vt:lpstr>
      <vt:lpstr>Roboto Condensed</vt:lpstr>
      <vt:lpstr>Roboto Condensed Light</vt:lpstr>
      <vt:lpstr>Wingdings</vt:lpstr>
      <vt:lpstr>Wingdings 2</vt:lpstr>
      <vt:lpstr>Wingdings 3</vt:lpstr>
      <vt:lpstr>Office Theme</vt:lpstr>
      <vt:lpstr>Unit-2  Linear Data Structures: Stack &amp; Queue</vt:lpstr>
      <vt:lpstr>PowerPoint Presentation</vt:lpstr>
      <vt:lpstr>PowerPoint Presentation</vt:lpstr>
      <vt:lpstr>Introduction of Stack</vt:lpstr>
      <vt:lpstr>Introduction of Stack</vt:lpstr>
      <vt:lpstr>Introduction of Stack</vt:lpstr>
      <vt:lpstr>Introduction of Stack</vt:lpstr>
      <vt:lpstr>Introduction of Stack</vt:lpstr>
      <vt:lpstr>Application of Stack</vt:lpstr>
      <vt:lpstr>Application of Stack</vt:lpstr>
      <vt:lpstr>Stack Operations</vt:lpstr>
      <vt:lpstr>Stack Operations: Push</vt:lpstr>
      <vt:lpstr>Stack Operations: Push</vt:lpstr>
      <vt:lpstr>Stack Operations: Pop</vt:lpstr>
      <vt:lpstr>Stack Operations: Pop</vt:lpstr>
      <vt:lpstr>Stack Operations: Peep</vt:lpstr>
      <vt:lpstr>Stack Operations: Change</vt:lpstr>
      <vt:lpstr>Stack Operations: Display</vt:lpstr>
      <vt:lpstr>Polish Notation</vt:lpstr>
      <vt:lpstr>Polish Notation</vt:lpstr>
      <vt:lpstr>Polish Notation</vt:lpstr>
      <vt:lpstr>Conversion of Infix Expression to Postfix Expression</vt:lpstr>
      <vt:lpstr>Conversion of Infix Expression to Postfix Expression</vt:lpstr>
      <vt:lpstr>Conversion of Infix Expression to Postfix Expression</vt:lpstr>
      <vt:lpstr>Conversion of Infix Expression to Postfix Expression</vt:lpstr>
      <vt:lpstr>Conversion of Infix Expression to Prefix Expression</vt:lpstr>
      <vt:lpstr>Conversion of Infix Expression to Prefix Expression</vt:lpstr>
      <vt:lpstr>Conversion of Infix Expression to Prefix Expression</vt:lpstr>
      <vt:lpstr>Evaluation Postfix Expression</vt:lpstr>
      <vt:lpstr>Evaluation of Postfix Expression</vt:lpstr>
      <vt:lpstr>Evaluation of Postfix Expression</vt:lpstr>
      <vt:lpstr>Evaluation Prefix Expression</vt:lpstr>
      <vt:lpstr>Evaluation of Prefix Expression</vt:lpstr>
      <vt:lpstr>Evaluation of Prefix Expression</vt:lpstr>
      <vt:lpstr>Evaluation of Postfix Expression</vt:lpstr>
      <vt:lpstr>Recursion</vt:lpstr>
      <vt:lpstr>Recursion</vt:lpstr>
      <vt:lpstr>Introduction of Queue</vt:lpstr>
      <vt:lpstr>Introduction of Queue</vt:lpstr>
      <vt:lpstr>Application of Queue</vt:lpstr>
      <vt:lpstr>Application of Queue</vt:lpstr>
      <vt:lpstr>Queue Operations</vt:lpstr>
      <vt:lpstr>Queue Operations: Enqueue &amp; Dequeue</vt:lpstr>
      <vt:lpstr>Queue Operations: Enqueue &amp; Dequeue</vt:lpstr>
      <vt:lpstr>Queue Operations: Enqueue</vt:lpstr>
      <vt:lpstr>Queue Operations: Dequeue</vt:lpstr>
      <vt:lpstr>Application of Queue</vt:lpstr>
      <vt:lpstr>Limitation of Simple Queue</vt:lpstr>
      <vt:lpstr>Introduction of Circular Queue</vt:lpstr>
      <vt:lpstr>Introduction of Circular Queue</vt:lpstr>
      <vt:lpstr>Circular Queue Operations</vt:lpstr>
      <vt:lpstr>Circular Queue Operations: Enqueue &amp; Dequeue</vt:lpstr>
      <vt:lpstr>Circular Queue Operations: Enqueue &amp; Dequeue</vt:lpstr>
      <vt:lpstr>Circular Queue Operations: Enqueue</vt:lpstr>
      <vt:lpstr>Circular Queue Operations: Dequeue</vt:lpstr>
      <vt:lpstr>Difference:  Simple Queue v/s Circular Queue</vt:lpstr>
      <vt:lpstr>Difference: Simple Queue v/s Circular Queue</vt:lpstr>
      <vt:lpstr>Priority Queue</vt:lpstr>
      <vt:lpstr>Priority Queue</vt:lpstr>
      <vt:lpstr>Priority Queue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vishal.makwana620@gmail.com</cp:lastModifiedBy>
  <cp:revision>763</cp:revision>
  <dcterms:created xsi:type="dcterms:W3CDTF">2020-05-01T05:09:15Z</dcterms:created>
  <dcterms:modified xsi:type="dcterms:W3CDTF">2024-06-03T02:26:39Z</dcterms:modified>
</cp:coreProperties>
</file>