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08" r:id="rId2"/>
    <p:sldId id="627" r:id="rId3"/>
    <p:sldId id="485" r:id="rId4"/>
    <p:sldId id="499" r:id="rId5"/>
    <p:sldId id="500" r:id="rId6"/>
    <p:sldId id="628" r:id="rId7"/>
    <p:sldId id="532" r:id="rId8"/>
    <p:sldId id="501" r:id="rId9"/>
    <p:sldId id="629" r:id="rId10"/>
    <p:sldId id="535" r:id="rId11"/>
    <p:sldId id="633" r:id="rId12"/>
    <p:sldId id="631" r:id="rId13"/>
    <p:sldId id="635" r:id="rId14"/>
    <p:sldId id="503" r:id="rId15"/>
    <p:sldId id="640" r:id="rId16"/>
    <p:sldId id="641" r:id="rId17"/>
    <p:sldId id="568" r:id="rId18"/>
    <p:sldId id="439" r:id="rId19"/>
    <p:sldId id="569" r:id="rId20"/>
    <p:sldId id="529" r:id="rId21"/>
    <p:sldId id="636" r:id="rId22"/>
    <p:sldId id="632" r:id="rId23"/>
    <p:sldId id="554" r:id="rId24"/>
    <p:sldId id="519" r:id="rId25"/>
    <p:sldId id="634" r:id="rId26"/>
    <p:sldId id="502" r:id="rId27"/>
    <p:sldId id="536" r:id="rId28"/>
    <p:sldId id="504" r:id="rId29"/>
    <p:sldId id="642" r:id="rId30"/>
    <p:sldId id="505" r:id="rId31"/>
    <p:sldId id="506" r:id="rId32"/>
    <p:sldId id="507" r:id="rId33"/>
    <p:sldId id="509" r:id="rId34"/>
    <p:sldId id="510" r:id="rId35"/>
    <p:sldId id="643" r:id="rId36"/>
    <p:sldId id="513" r:id="rId37"/>
    <p:sldId id="514" r:id="rId38"/>
    <p:sldId id="515" r:id="rId39"/>
    <p:sldId id="550" r:id="rId40"/>
    <p:sldId id="516" r:id="rId41"/>
    <p:sldId id="551" r:id="rId42"/>
    <p:sldId id="517" r:id="rId43"/>
    <p:sldId id="62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3QdoP8snOp57p4OYU9fhw==" hashData="oBVlLfClaerGtlh90qhoRxZewJXOcE1tm3wSIibayf9fmuoIOlJc5gO4MGbx6PuYCDTpO8zYu9bN48KOHc+VX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.makwana620@gmail.com" initials="" lastIdx="1" clrIdx="0">
    <p:extLst>
      <p:ext uri="{19B8F6BF-5375-455C-9EA6-DF929625EA0E}">
        <p15:presenceInfo xmlns:p15="http://schemas.microsoft.com/office/powerpoint/2012/main" userId="78b9554114e46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50"/>
    <a:srgbClr val="1D6FA9"/>
    <a:srgbClr val="C00000"/>
    <a:srgbClr val="F19D19"/>
    <a:srgbClr val="00B050"/>
    <a:srgbClr val="E99718"/>
    <a:srgbClr val="88570A"/>
    <a:srgbClr val="000000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576" autoAdjust="0"/>
  </p:normalViewPr>
  <p:slideViewPr>
    <p:cSldViewPr snapToGrid="0">
      <p:cViewPr varScale="1">
        <p:scale>
          <a:sx n="64" d="100"/>
          <a:sy n="64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EF348C-494D-33ED-61F7-7AF566803A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C371-0F93-A994-D1EB-1DA137949A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29BF-1C0F-4B55-BFC0-552995E4F1B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7C72F-07E5-51AF-EC58-7A69346300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16936-6142-7EBF-BB94-26E123825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808F-245A-4425-B231-137B7F161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02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-63248" y="-78337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800E7D-BD33-C6F6-98B1-3B4C10EAACE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45B-FFDC-609B-C181-C9E9EEF1B7C8}"/>
              </a:ext>
            </a:extLst>
          </p:cNvPr>
          <p:cNvGrpSpPr/>
          <p:nvPr userDrawn="1"/>
        </p:nvGrpSpPr>
        <p:grpSpPr>
          <a:xfrm>
            <a:off x="8881950" y="1722580"/>
            <a:ext cx="2950472" cy="1706420"/>
            <a:chOff x="1386557" y="854869"/>
            <a:chExt cx="5592367" cy="2642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6CAC8B-A20F-AC73-505D-462531A3D461}"/>
                </a:ext>
              </a:extLst>
            </p:cNvPr>
            <p:cNvGrpSpPr/>
            <p:nvPr/>
          </p:nvGrpSpPr>
          <p:grpSpPr>
            <a:xfrm>
              <a:off x="1386557" y="854869"/>
              <a:ext cx="2008682" cy="569626"/>
              <a:chOff x="2233534" y="989351"/>
              <a:chExt cx="2008682" cy="5696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65E4DA-0FEC-C1F9-6978-2A6D57696089}"/>
                  </a:ext>
                </a:extLst>
              </p:cNvPr>
              <p:cNvSpPr/>
              <p:nvPr/>
            </p:nvSpPr>
            <p:spPr>
              <a:xfrm>
                <a:off x="2233534" y="989351"/>
                <a:ext cx="1004341" cy="5696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C3682D-EB30-F621-8D42-94BDCD089B51}"/>
                  </a:ext>
                </a:extLst>
              </p:cNvPr>
              <p:cNvSpPr/>
              <p:nvPr/>
            </p:nvSpPr>
            <p:spPr>
              <a:xfrm>
                <a:off x="3237875" y="989351"/>
                <a:ext cx="1004341" cy="569626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F2645D-0BBD-C30B-5BAD-EA9B60D349C6}"/>
                  </a:ext>
                </a:extLst>
              </p:cNvPr>
              <p:cNvSpPr txBox="1"/>
              <p:nvPr/>
            </p:nvSpPr>
            <p:spPr>
              <a:xfrm>
                <a:off x="2233568" y="1049350"/>
                <a:ext cx="1060994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INFO</a:t>
                </a:r>
                <a:endParaRPr lang="en-IN" sz="15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71D332-03C5-234F-B16A-885E0BD7B2D6}"/>
                  </a:ext>
                </a:extLst>
              </p:cNvPr>
              <p:cNvSpPr txBox="1"/>
              <p:nvPr/>
            </p:nvSpPr>
            <p:spPr>
              <a:xfrm>
                <a:off x="3285199" y="1049350"/>
                <a:ext cx="945537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Link</a:t>
                </a:r>
                <a:endParaRPr lang="en-IN" sz="15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862925-07F6-76B0-90DE-0AA2439C5710}"/>
                </a:ext>
              </a:extLst>
            </p:cNvPr>
            <p:cNvGrpSpPr/>
            <p:nvPr/>
          </p:nvGrpSpPr>
          <p:grpSpPr>
            <a:xfrm>
              <a:off x="3237874" y="1930521"/>
              <a:ext cx="2008682" cy="569626"/>
              <a:chOff x="2233534" y="989351"/>
              <a:chExt cx="2008682" cy="5696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3018DDE-CF68-303C-211B-2DE11D27D897}"/>
                  </a:ext>
                </a:extLst>
              </p:cNvPr>
              <p:cNvSpPr/>
              <p:nvPr/>
            </p:nvSpPr>
            <p:spPr>
              <a:xfrm>
                <a:off x="2233534" y="989351"/>
                <a:ext cx="1004341" cy="5696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920DF5-7E17-0832-78D2-D6A44BFF7802}"/>
                  </a:ext>
                </a:extLst>
              </p:cNvPr>
              <p:cNvSpPr/>
              <p:nvPr/>
            </p:nvSpPr>
            <p:spPr>
              <a:xfrm>
                <a:off x="3237875" y="989351"/>
                <a:ext cx="1004341" cy="569626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438842-EB82-5FAD-0032-03B4B8D0C3DD}"/>
                  </a:ext>
                </a:extLst>
              </p:cNvPr>
              <p:cNvSpPr txBox="1"/>
              <p:nvPr/>
            </p:nvSpPr>
            <p:spPr>
              <a:xfrm>
                <a:off x="2233568" y="1049350"/>
                <a:ext cx="1060994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INFO</a:t>
                </a:r>
                <a:endParaRPr lang="en-IN" sz="15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3A83F5-71E7-2006-EFD3-D707E1A44247}"/>
                  </a:ext>
                </a:extLst>
              </p:cNvPr>
              <p:cNvSpPr txBox="1"/>
              <p:nvPr/>
            </p:nvSpPr>
            <p:spPr>
              <a:xfrm>
                <a:off x="3285199" y="1049350"/>
                <a:ext cx="945537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Link</a:t>
                </a:r>
                <a:endParaRPr lang="en-IN" sz="15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D7265F-B305-0E0F-0109-30B95364E346}"/>
                </a:ext>
              </a:extLst>
            </p:cNvPr>
            <p:cNvGrpSpPr/>
            <p:nvPr/>
          </p:nvGrpSpPr>
          <p:grpSpPr>
            <a:xfrm>
              <a:off x="4954212" y="2927581"/>
              <a:ext cx="2024712" cy="569626"/>
              <a:chOff x="2233534" y="989351"/>
              <a:chExt cx="2024712" cy="5696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BA5B65-013A-C1A0-A25F-2A79AB29A283}"/>
                  </a:ext>
                </a:extLst>
              </p:cNvPr>
              <p:cNvSpPr/>
              <p:nvPr/>
            </p:nvSpPr>
            <p:spPr>
              <a:xfrm>
                <a:off x="2233534" y="989351"/>
                <a:ext cx="1004341" cy="5696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2D5E-469E-5965-C44F-33C31E131E8D}"/>
                  </a:ext>
                </a:extLst>
              </p:cNvPr>
              <p:cNvSpPr/>
              <p:nvPr/>
            </p:nvSpPr>
            <p:spPr>
              <a:xfrm>
                <a:off x="3237875" y="989351"/>
                <a:ext cx="1004341" cy="569626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DACB9-0EE1-31A8-0D6F-9717CBFC89AC}"/>
                  </a:ext>
                </a:extLst>
              </p:cNvPr>
              <p:cNvSpPr txBox="1"/>
              <p:nvPr/>
            </p:nvSpPr>
            <p:spPr>
              <a:xfrm>
                <a:off x="2261078" y="1049350"/>
                <a:ext cx="1060994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INFO</a:t>
                </a:r>
                <a:endParaRPr lang="en-IN" sz="15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2F9A3-CDB5-90B7-5EC7-A0F24EBCE736}"/>
                  </a:ext>
                </a:extLst>
              </p:cNvPr>
              <p:cNvSpPr txBox="1"/>
              <p:nvPr/>
            </p:nvSpPr>
            <p:spPr>
              <a:xfrm>
                <a:off x="3312709" y="1049350"/>
                <a:ext cx="945537" cy="50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Link</a:t>
                </a:r>
                <a:endParaRPr lang="en-IN" sz="150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9D1860-F077-C26B-C224-47776A0FC96D}"/>
                </a:ext>
              </a:extLst>
            </p:cNvPr>
            <p:cNvSpPr/>
            <p:nvPr/>
          </p:nvSpPr>
          <p:spPr>
            <a:xfrm>
              <a:off x="2788170" y="1417011"/>
              <a:ext cx="449704" cy="779059"/>
            </a:xfrm>
            <a:custGeom>
              <a:avLst/>
              <a:gdLst>
                <a:gd name="connsiteX0" fmla="*/ 47600 w 581043"/>
                <a:gd name="connsiteY0" fmla="*/ 0 h 805268"/>
                <a:gd name="connsiteX1" fmla="*/ 47600 w 581043"/>
                <a:gd name="connsiteY1" fmla="*/ 464695 h 805268"/>
                <a:gd name="connsiteX2" fmla="*/ 542276 w 581043"/>
                <a:gd name="connsiteY2" fmla="*/ 779489 h 805268"/>
                <a:gd name="connsiteX3" fmla="*/ 512296 w 581043"/>
                <a:gd name="connsiteY3" fmla="*/ 764498 h 80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43" h="805268">
                  <a:moveTo>
                    <a:pt x="47600" y="0"/>
                  </a:moveTo>
                  <a:cubicBezTo>
                    <a:pt x="6377" y="167390"/>
                    <a:pt x="-34846" y="334780"/>
                    <a:pt x="47600" y="464695"/>
                  </a:cubicBezTo>
                  <a:cubicBezTo>
                    <a:pt x="130046" y="594610"/>
                    <a:pt x="464827" y="729522"/>
                    <a:pt x="542276" y="779489"/>
                  </a:cubicBezTo>
                  <a:cubicBezTo>
                    <a:pt x="619725" y="829456"/>
                    <a:pt x="566010" y="796977"/>
                    <a:pt x="512296" y="764498"/>
                  </a:cubicBezTo>
                </a:path>
              </a:pathLst>
            </a:custGeom>
            <a:noFill/>
            <a:ln w="254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B6D326-6DEA-BDF3-AEF9-B4E72FCD7DF3}"/>
                </a:ext>
              </a:extLst>
            </p:cNvPr>
            <p:cNvSpPr/>
            <p:nvPr/>
          </p:nvSpPr>
          <p:spPr>
            <a:xfrm>
              <a:off x="5234038" y="2227805"/>
              <a:ext cx="369481" cy="695276"/>
            </a:xfrm>
            <a:custGeom>
              <a:avLst/>
              <a:gdLst>
                <a:gd name="connsiteX0" fmla="*/ 0 w 369481"/>
                <a:gd name="connsiteY0" fmla="*/ 50700 h 695277"/>
                <a:gd name="connsiteX1" fmla="*/ 344773 w 369481"/>
                <a:gd name="connsiteY1" fmla="*/ 65690 h 695277"/>
                <a:gd name="connsiteX2" fmla="*/ 314793 w 369481"/>
                <a:gd name="connsiteY2" fmla="*/ 695277 h 69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481" h="695277">
                  <a:moveTo>
                    <a:pt x="0" y="50700"/>
                  </a:moveTo>
                  <a:cubicBezTo>
                    <a:pt x="146154" y="4480"/>
                    <a:pt x="292308" y="-41740"/>
                    <a:pt x="344773" y="65690"/>
                  </a:cubicBezTo>
                  <a:cubicBezTo>
                    <a:pt x="397239" y="173120"/>
                    <a:pt x="356016" y="434198"/>
                    <a:pt x="314793" y="695277"/>
                  </a:cubicBezTo>
                </a:path>
              </a:pathLst>
            </a:custGeom>
            <a:noFill/>
            <a:ln w="254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Linear Data Structure: Linked List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A7F0B23-7769-2340-FC1C-688C80ECD4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5330" y="5841836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E99718">
                        <a:shade val="30000"/>
                        <a:satMod val="115000"/>
                      </a:srgbClr>
                    </a:gs>
                    <a:gs pos="50000">
                      <a:srgbClr val="E99718">
                        <a:shade val="67500"/>
                        <a:satMod val="115000"/>
                      </a:srgbClr>
                    </a:gs>
                    <a:gs pos="100000">
                      <a:srgbClr val="E99718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BB32699-4C62-4BBF-9A17-90008E297198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29415-F510-8729-152F-036DCC976AE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44" y="5835835"/>
            <a:ext cx="2551177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5843579"/>
            <a:ext cx="2551177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7D246-043F-23B9-3F2D-CFDB1253F7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0751" y="6167824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916" y="68080"/>
            <a:ext cx="2551177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20" y="5906175"/>
            <a:ext cx="2551177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3578"/>
            <a:ext cx="2551177" cy="7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52CC84-22B8-4A73-8C03-84C06D1D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238275"/>
            <a:ext cx="7820012" cy="2578780"/>
          </a:xfrm>
        </p:spPr>
        <p:txBody>
          <a:bodyPr/>
          <a:lstStyle/>
          <a:p>
            <a:r>
              <a:rPr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br>
              <a:rPr sz="4800" dirty="0"/>
            </a:br>
            <a:r>
              <a:rPr dirty="0"/>
              <a:t>Linear Data Structure: Linked List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dirty="0"/>
              <a:t>ishal.makwana@darshan.ac.in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8671010867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Prof. Vishal K Makwana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(DS)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pic>
        <p:nvPicPr>
          <p:cNvPr id="15" name="Picture Placeholder 14" descr="CEVKM0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of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Section-3</a:t>
            </a:r>
          </a:p>
        </p:txBody>
      </p:sp>
    </p:spTree>
    <p:extLst>
      <p:ext uri="{BB962C8B-B14F-4D97-AF65-F5344CB8AC3E}">
        <p14:creationId xmlns:p14="http://schemas.microsoft.com/office/powerpoint/2010/main" val="41748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A linked list is a </a:t>
            </a:r>
            <a:r>
              <a:rPr lang="en-US" dirty="0">
                <a:solidFill>
                  <a:srgbClr val="1D6FA9"/>
                </a:solidFill>
              </a:rPr>
              <a:t>linear data structure </a:t>
            </a:r>
            <a:r>
              <a:rPr lang="en-US" dirty="0"/>
              <a:t>used for storing collections of data in the form of</a:t>
            </a:r>
            <a:r>
              <a:rPr lang="en-US" b="1" dirty="0"/>
              <a:t> </a:t>
            </a:r>
            <a:r>
              <a:rPr lang="en-US" dirty="0">
                <a:solidFill>
                  <a:srgbClr val="1D6FA9"/>
                </a:solidFill>
              </a:rPr>
              <a:t>nodes and all the nodes connected through link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Linked list nodes are </a:t>
            </a:r>
            <a:r>
              <a:rPr lang="en-US" dirty="0">
                <a:solidFill>
                  <a:srgbClr val="C00000"/>
                </a:solidFill>
              </a:rPr>
              <a:t>not stored at continuous memory location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Each node of the linked list contains two elements: </a:t>
            </a: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/>
              <a:t>means actual information and </a:t>
            </a:r>
            <a:r>
              <a:rPr lang="en-US" dirty="0">
                <a:solidFill>
                  <a:srgbClr val="C00000"/>
                </a:solidFill>
              </a:rPr>
              <a:t>address of the next node.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The address part of the last node is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which represent end of the linked list.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There is no node in linked list is known as </a:t>
            </a:r>
            <a:r>
              <a:rPr lang="en-US" dirty="0">
                <a:solidFill>
                  <a:srgbClr val="C00000"/>
                </a:solidFill>
              </a:rPr>
              <a:t>empty linked list.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AA215B-C983-9CA1-2456-FBEA8C2AA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33625"/>
              </p:ext>
            </p:extLst>
          </p:nvPr>
        </p:nvGraphicFramePr>
        <p:xfrm>
          <a:off x="1746310" y="4889427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C2460-A8DA-D299-15DC-D41E97B3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69859"/>
              </p:ext>
            </p:extLst>
          </p:nvPr>
        </p:nvGraphicFramePr>
        <p:xfrm>
          <a:off x="3564094" y="488046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41883-B145-696C-86AE-99BE1566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79972"/>
              </p:ext>
            </p:extLst>
          </p:nvPr>
        </p:nvGraphicFramePr>
        <p:xfrm>
          <a:off x="5386387" y="486716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05AE3-4F2E-AA57-E5D3-16F8228B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91038"/>
              </p:ext>
            </p:extLst>
          </p:nvPr>
        </p:nvGraphicFramePr>
        <p:xfrm>
          <a:off x="7215187" y="486716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8039C-E279-ECAD-4D4D-09B108F8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9966"/>
              </p:ext>
            </p:extLst>
          </p:nvPr>
        </p:nvGraphicFramePr>
        <p:xfrm>
          <a:off x="9043987" y="486716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09FA28-CBCD-AB59-BA20-6448CB8C2693}"/>
              </a:ext>
            </a:extLst>
          </p:cNvPr>
          <p:cNvCxnSpPr/>
          <p:nvPr/>
        </p:nvCxnSpPr>
        <p:spPr>
          <a:xfrm>
            <a:off x="3076076" y="512729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F9D6D-EC61-681B-FEB0-74A123949E4F}"/>
              </a:ext>
            </a:extLst>
          </p:cNvPr>
          <p:cNvCxnSpPr/>
          <p:nvPr/>
        </p:nvCxnSpPr>
        <p:spPr>
          <a:xfrm>
            <a:off x="4902293" y="512926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841ED-36BF-4A23-AEF4-DAEB40368FBB}"/>
              </a:ext>
            </a:extLst>
          </p:cNvPr>
          <p:cNvCxnSpPr/>
          <p:nvPr/>
        </p:nvCxnSpPr>
        <p:spPr>
          <a:xfrm>
            <a:off x="6731093" y="512729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0FBFE0-4F51-AFE6-4191-DB81F89C0FCF}"/>
              </a:ext>
            </a:extLst>
          </p:cNvPr>
          <p:cNvCxnSpPr/>
          <p:nvPr/>
        </p:nvCxnSpPr>
        <p:spPr>
          <a:xfrm>
            <a:off x="8559893" y="512729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D5AC0-7131-AC79-95DC-A32D2DFBBAD4}"/>
              </a:ext>
            </a:extLst>
          </p:cNvPr>
          <p:cNvCxnSpPr>
            <a:endCxn id="8" idx="2"/>
          </p:cNvCxnSpPr>
          <p:nvPr/>
        </p:nvCxnSpPr>
        <p:spPr>
          <a:xfrm flipH="1">
            <a:off x="9715593" y="4890258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71C665-1DE1-847D-11EC-50AE57E837DE}"/>
              </a:ext>
            </a:extLst>
          </p:cNvPr>
          <p:cNvSpPr txBox="1"/>
          <p:nvPr/>
        </p:nvSpPr>
        <p:spPr>
          <a:xfrm>
            <a:off x="1881730" y="49148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3482B-45ED-EB91-A0DA-3679B323B7E8}"/>
              </a:ext>
            </a:extLst>
          </p:cNvPr>
          <p:cNvSpPr txBox="1"/>
          <p:nvPr/>
        </p:nvSpPr>
        <p:spPr>
          <a:xfrm>
            <a:off x="3686040" y="491031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47CD8-EE31-C355-283B-7CB3A4536C34}"/>
              </a:ext>
            </a:extLst>
          </p:cNvPr>
          <p:cNvSpPr txBox="1"/>
          <p:nvPr/>
        </p:nvSpPr>
        <p:spPr>
          <a:xfrm>
            <a:off x="5535375" y="48925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4CEFB-6816-AC4F-A0FE-62C052220042}"/>
              </a:ext>
            </a:extLst>
          </p:cNvPr>
          <p:cNvSpPr txBox="1"/>
          <p:nvPr/>
        </p:nvSpPr>
        <p:spPr>
          <a:xfrm>
            <a:off x="7374453" y="489025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16BF9-2431-68DD-688B-FF2B03D1D131}"/>
              </a:ext>
            </a:extLst>
          </p:cNvPr>
          <p:cNvSpPr txBox="1"/>
          <p:nvPr/>
        </p:nvSpPr>
        <p:spPr>
          <a:xfrm>
            <a:off x="9198581" y="489025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669B1-CE6F-DB16-1852-B1B7E694C573}"/>
              </a:ext>
            </a:extLst>
          </p:cNvPr>
          <p:cNvSpPr txBox="1"/>
          <p:nvPr/>
        </p:nvSpPr>
        <p:spPr>
          <a:xfrm>
            <a:off x="2352733" y="49212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D6FA9"/>
                </a:solidFill>
              </a:rPr>
              <a:t>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02B96-11F7-12FC-F927-760554FAC348}"/>
              </a:ext>
            </a:extLst>
          </p:cNvPr>
          <p:cNvSpPr txBox="1"/>
          <p:nvPr/>
        </p:nvSpPr>
        <p:spPr>
          <a:xfrm>
            <a:off x="4184874" y="49057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D6FA9"/>
                </a:solidFill>
              </a:rPr>
              <a:t>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D3213-C299-44FE-AEBD-B6D97E3CE076}"/>
              </a:ext>
            </a:extLst>
          </p:cNvPr>
          <p:cNvSpPr txBox="1"/>
          <p:nvPr/>
        </p:nvSpPr>
        <p:spPr>
          <a:xfrm>
            <a:off x="6001727" y="4890256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D6FA9"/>
                </a:solidFill>
              </a:rPr>
              <a:t>2500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D573DC-86A0-F2CE-4790-C66D204D3BA1}"/>
              </a:ext>
            </a:extLst>
          </p:cNvPr>
          <p:cNvSpPr txBox="1"/>
          <p:nvPr/>
        </p:nvSpPr>
        <p:spPr>
          <a:xfrm>
            <a:off x="7820887" y="489025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D6FA9"/>
                </a:solidFill>
              </a:rPr>
              <a:t>3000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1CE53-B29A-51C5-DBE7-0043E5EAD1D2}"/>
              </a:ext>
            </a:extLst>
          </p:cNvPr>
          <p:cNvSpPr txBox="1"/>
          <p:nvPr/>
        </p:nvSpPr>
        <p:spPr>
          <a:xfrm>
            <a:off x="5327200" y="5767101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Linked List</a:t>
            </a:r>
            <a:endParaRPr lang="en-IN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Types of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Section-4</a:t>
            </a:r>
          </a:p>
        </p:txBody>
      </p:sp>
    </p:spTree>
    <p:extLst>
      <p:ext uri="{BB962C8B-B14F-4D97-AF65-F5344CB8AC3E}">
        <p14:creationId xmlns:p14="http://schemas.microsoft.com/office/powerpoint/2010/main" val="28861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There are 3 types of linked list:</a:t>
            </a:r>
          </a:p>
          <a:p>
            <a:pPr marL="719138" indent="-45720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dirty="0"/>
              <a:t>Singly Linked List</a:t>
            </a:r>
          </a:p>
          <a:p>
            <a:pPr marL="719138" indent="-45720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dirty="0"/>
              <a:t>Doubly Linked List</a:t>
            </a:r>
          </a:p>
          <a:p>
            <a:pPr marL="719138" indent="-45720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dirty="0"/>
              <a:t>Circular Linked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Linked List–Singly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A simple way to represent a linear list is </a:t>
            </a:r>
            <a:r>
              <a:rPr lang="en-US" dirty="0">
                <a:solidFill>
                  <a:srgbClr val="1D6FA9"/>
                </a:solidFill>
              </a:rPr>
              <a:t>to expand each node to contain a link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1D6FA9"/>
                </a:solidFill>
              </a:rPr>
              <a:t>pointer to the next node. </a:t>
            </a:r>
          </a:p>
          <a:p>
            <a:pPr>
              <a:buClr>
                <a:srgbClr val="C00000"/>
              </a:buClr>
            </a:pPr>
            <a:r>
              <a:rPr lang="en-US" dirty="0"/>
              <a:t>This representation is called </a:t>
            </a:r>
            <a:r>
              <a:rPr lang="en-US" b="1" dirty="0">
                <a:solidFill>
                  <a:srgbClr val="C00000"/>
                </a:solidFill>
              </a:rPr>
              <a:t>a one way chain </a:t>
            </a:r>
            <a:r>
              <a:rPr lang="en-US" dirty="0">
                <a:solidFill>
                  <a:srgbClr val="C00000"/>
                </a:solidFill>
              </a:rPr>
              <a:t>or </a:t>
            </a:r>
            <a:r>
              <a:rPr lang="en-US" b="1" dirty="0">
                <a:solidFill>
                  <a:srgbClr val="C00000"/>
                </a:solidFill>
              </a:rPr>
              <a:t>singly Linked List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It is basic type of linked list.</a:t>
            </a:r>
          </a:p>
          <a:p>
            <a:pPr>
              <a:buClr>
                <a:srgbClr val="C00000"/>
              </a:buClr>
            </a:pPr>
            <a:r>
              <a:rPr lang="en-US" dirty="0"/>
              <a:t>Each node contains two part: </a:t>
            </a:r>
            <a:r>
              <a:rPr lang="en-US" b="1" dirty="0">
                <a:solidFill>
                  <a:srgbClr val="C00000"/>
                </a:solidFill>
              </a:rPr>
              <a:t>Info and Link.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Info</a:t>
            </a:r>
            <a:r>
              <a:rPr lang="en-US" dirty="0"/>
              <a:t>-Contains actual data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Link</a:t>
            </a:r>
            <a:r>
              <a:rPr lang="en-US" dirty="0"/>
              <a:t>-Contains address of the next node.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Limitation </a:t>
            </a:r>
            <a:r>
              <a:rPr lang="en-US" b="1" dirty="0"/>
              <a:t>of the singly linked list is</a:t>
            </a:r>
            <a:r>
              <a:rPr lang="en-US" b="1" dirty="0">
                <a:solidFill>
                  <a:srgbClr val="C00000"/>
                </a:solidFill>
              </a:rPr>
              <a:t> we can traverse only in only forward direction.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0D7150"/>
              </a:solidFill>
            </a:endParaRP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0D7150"/>
                </a:solidFill>
              </a:rPr>
              <a:t>FIRST</a:t>
            </a:r>
            <a:r>
              <a:rPr lang="en-US" dirty="0"/>
              <a:t> always contains address of first node of the linked list.</a:t>
            </a:r>
          </a:p>
          <a:p>
            <a:pPr>
              <a:buClr>
                <a:srgbClr val="C00000"/>
              </a:buClr>
            </a:pPr>
            <a:r>
              <a:rPr lang="en-US" dirty="0"/>
              <a:t>The list with </a:t>
            </a:r>
            <a:r>
              <a:rPr lang="en-US" dirty="0">
                <a:solidFill>
                  <a:srgbClr val="1D6FA9"/>
                </a:solidFill>
              </a:rPr>
              <a:t>no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called </a:t>
            </a:r>
            <a:r>
              <a:rPr lang="en-US" b="1" dirty="0">
                <a:solidFill>
                  <a:srgbClr val="1D6FA9"/>
                </a:solidFill>
              </a:rPr>
              <a:t>empty list</a:t>
            </a:r>
            <a:r>
              <a:rPr lang="en-US" dirty="0">
                <a:solidFill>
                  <a:srgbClr val="1D6FA9"/>
                </a:solidFill>
              </a:rPr>
              <a:t>.</a:t>
            </a:r>
            <a:r>
              <a:rPr lang="en-US" dirty="0"/>
              <a:t> The empty list has </a:t>
            </a:r>
            <a:r>
              <a:rPr lang="en-US" dirty="0">
                <a:solidFill>
                  <a:srgbClr val="C00000"/>
                </a:solidFill>
              </a:rPr>
              <a:t>FIRST = NULL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6398"/>
              </p:ext>
            </p:extLst>
          </p:nvPr>
        </p:nvGraphicFramePr>
        <p:xfrm>
          <a:off x="1731317" y="452965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5012"/>
              </p:ext>
            </p:extLst>
          </p:nvPr>
        </p:nvGraphicFramePr>
        <p:xfrm>
          <a:off x="3549101" y="452069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2943"/>
              </p:ext>
            </p:extLst>
          </p:nvPr>
        </p:nvGraphicFramePr>
        <p:xfrm>
          <a:off x="5371394" y="450739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46917"/>
              </p:ext>
            </p:extLst>
          </p:nvPr>
        </p:nvGraphicFramePr>
        <p:xfrm>
          <a:off x="7200194" y="450739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14360"/>
              </p:ext>
            </p:extLst>
          </p:nvPr>
        </p:nvGraphicFramePr>
        <p:xfrm>
          <a:off x="9028994" y="450739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61083" y="476751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87300" y="476949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16100" y="476751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544900" y="476751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4" idx="2"/>
          </p:cNvCxnSpPr>
          <p:nvPr/>
        </p:nvCxnSpPr>
        <p:spPr>
          <a:xfrm flipH="1">
            <a:off x="9700600" y="4530485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6737" y="455503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1047" y="45505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20382" y="45327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59460" y="45304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83588" y="45304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7740" y="456147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69881" y="454598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86734" y="4530483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5894" y="4530482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1427" y="5075629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59530" y="507562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3251" y="507562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5257" y="507562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2500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03696" y="507562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93418" y="4018941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D7150"/>
                </a:solidFill>
              </a:rPr>
              <a:t>FIRST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876134" y="4310328"/>
            <a:ext cx="207495" cy="416947"/>
          </a:xfrm>
          <a:prstGeom prst="straightConnector1">
            <a:avLst/>
          </a:prstGeom>
          <a:ln w="25400">
            <a:solidFill>
              <a:srgbClr val="0D71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CBFBCE-D358-C3AE-4021-110BFBA0A649}"/>
              </a:ext>
            </a:extLst>
          </p:cNvPr>
          <p:cNvSpPr txBox="1"/>
          <p:nvPr/>
        </p:nvSpPr>
        <p:spPr>
          <a:xfrm>
            <a:off x="9421795" y="384866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D715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988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Linked List–Doubly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The Linked List </a:t>
            </a:r>
            <a:r>
              <a:rPr lang="en-US" dirty="0">
                <a:solidFill>
                  <a:srgbClr val="1D6FA9"/>
                </a:solidFill>
              </a:rPr>
              <a:t>traverse in either direction forward or backward </a:t>
            </a:r>
            <a:r>
              <a:rPr lang="en-US" dirty="0"/>
              <a:t>with the help of two link field in a node which is known as </a:t>
            </a:r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successor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of a node.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r>
              <a:rPr lang="en-US" dirty="0"/>
              <a:t>The list containing this type of nodes is called </a:t>
            </a:r>
            <a:r>
              <a:rPr lang="en-US" b="1" dirty="0">
                <a:solidFill>
                  <a:srgbClr val="1D6FA9"/>
                </a:solidFill>
              </a:rPr>
              <a:t>doubly linked list </a:t>
            </a:r>
            <a:r>
              <a:rPr lang="en-US" dirty="0">
                <a:solidFill>
                  <a:srgbClr val="1D6FA9"/>
                </a:solidFill>
              </a:rPr>
              <a:t>or </a:t>
            </a:r>
            <a:r>
              <a:rPr lang="en-US" b="1" dirty="0">
                <a:solidFill>
                  <a:srgbClr val="1D6FA9"/>
                </a:solidFill>
              </a:rPr>
              <a:t>two way chain. 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a node is called left-link.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Successor </a:t>
            </a:r>
            <a:r>
              <a:rPr lang="en-US" dirty="0"/>
              <a:t>of a node is called right-link.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84174"/>
              </p:ext>
            </p:extLst>
          </p:nvPr>
        </p:nvGraphicFramePr>
        <p:xfrm>
          <a:off x="4754028" y="2979435"/>
          <a:ext cx="2109693" cy="46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8675" y="30262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INFO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8735" y="30262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R-LINK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06329" y="302625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L-LINK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57011" y="3210918"/>
            <a:ext cx="49080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72542" y="3210918"/>
            <a:ext cx="46478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61"/>
          <p:cNvSpPr/>
          <p:nvPr/>
        </p:nvSpPr>
        <p:spPr>
          <a:xfrm>
            <a:off x="6937426" y="3726328"/>
            <a:ext cx="5203108" cy="815471"/>
          </a:xfrm>
          <a:prstGeom prst="wedgeRoundRectCallout">
            <a:avLst>
              <a:gd name="adj1" fmla="val -57389"/>
              <a:gd name="adj2" fmla="val -92620"/>
              <a:gd name="adj3" fmla="val 16667"/>
            </a:avLst>
          </a:prstGeom>
          <a:noFill/>
          <a:ln w="25400">
            <a:solidFill>
              <a:srgbClr val="1D6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Right-Link part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known as successor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contains address of next node of the list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56230" y="3725765"/>
            <a:ext cx="5637609" cy="815471"/>
          </a:xfrm>
          <a:prstGeom prst="wedgeRoundRectCallout">
            <a:avLst>
              <a:gd name="adj1" fmla="val 39909"/>
              <a:gd name="adj2" fmla="val -92620"/>
              <a:gd name="adj3" fmla="val 16667"/>
            </a:avLst>
          </a:prstGeom>
          <a:noFill/>
          <a:ln w="25400">
            <a:solidFill>
              <a:srgbClr val="1D6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Left-Link part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known as Predecessor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contains address of previous node of the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28277"/>
              </p:ext>
            </p:extLst>
          </p:nvPr>
        </p:nvGraphicFramePr>
        <p:xfrm>
          <a:off x="1368258" y="5230604"/>
          <a:ext cx="1844001" cy="50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848978" y="5780172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3600" y="578017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0715" y="578017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14383" y="5780172"/>
            <a:ext cx="88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2500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62328" y="5220761"/>
            <a:ext cx="616998" cy="52703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16870" y="5427709"/>
            <a:ext cx="5216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586291" y="5427709"/>
            <a:ext cx="5216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62469" y="5425129"/>
            <a:ext cx="5216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216870" y="5564700"/>
            <a:ext cx="521208" cy="0"/>
          </a:xfrm>
          <a:prstGeom prst="straightConnector1">
            <a:avLst/>
          </a:prstGeom>
          <a:ln w="25400">
            <a:solidFill>
              <a:srgbClr val="0D71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568199" y="5575567"/>
            <a:ext cx="521208" cy="0"/>
          </a:xfrm>
          <a:prstGeom prst="straightConnector1">
            <a:avLst/>
          </a:prstGeom>
          <a:ln w="25400">
            <a:solidFill>
              <a:srgbClr val="0D71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959875" y="5559540"/>
            <a:ext cx="521208" cy="0"/>
          </a:xfrm>
          <a:prstGeom prst="straightConnector1">
            <a:avLst/>
          </a:prstGeom>
          <a:ln w="25400">
            <a:solidFill>
              <a:srgbClr val="0D71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31288" y="5268836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1000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6689"/>
              </p:ext>
            </p:extLst>
          </p:nvPr>
        </p:nvGraphicFramePr>
        <p:xfrm>
          <a:off x="3740963" y="5236981"/>
          <a:ext cx="1844001" cy="50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43904"/>
              </p:ext>
            </p:extLst>
          </p:nvPr>
        </p:nvGraphicFramePr>
        <p:xfrm>
          <a:off x="6114547" y="5236981"/>
          <a:ext cx="1844001" cy="50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63579"/>
              </p:ext>
            </p:extLst>
          </p:nvPr>
        </p:nvGraphicFramePr>
        <p:xfrm>
          <a:off x="8485704" y="5241464"/>
          <a:ext cx="1844001" cy="50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Straight Connector 94"/>
          <p:cNvCxnSpPr/>
          <p:nvPr/>
        </p:nvCxnSpPr>
        <p:spPr>
          <a:xfrm flipV="1">
            <a:off x="9705878" y="5234208"/>
            <a:ext cx="616998" cy="52703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682953" y="5268836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04726" y="527149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2020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51414" y="5268835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73187" y="5276858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2500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25260" y="5279618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41546" y="53076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492074" y="53076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881457" y="53076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256373" y="53076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16A77-BD68-BF1E-3D5D-11924F2DB356}"/>
              </a:ext>
            </a:extLst>
          </p:cNvPr>
          <p:cNvSpPr txBox="1"/>
          <p:nvPr/>
        </p:nvSpPr>
        <p:spPr>
          <a:xfrm>
            <a:off x="1835919" y="4723197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D7150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04757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7" grpId="0"/>
      <p:bldP spid="58" grpId="0"/>
      <p:bldP spid="62" grpId="0" animBg="1"/>
      <p:bldP spid="63" grpId="0" animBg="1"/>
      <p:bldP spid="69" grpId="0"/>
      <p:bldP spid="70" grpId="0"/>
      <p:bldP spid="72" grpId="0"/>
      <p:bldP spid="77" grpId="0"/>
      <p:bldP spid="59" grpId="0"/>
      <p:bldP spid="97" grpId="0"/>
      <p:bldP spid="98" grpId="0"/>
      <p:bldP spid="99" grpId="0"/>
      <p:bldP spid="101" grpId="0"/>
      <p:bldP spid="103" grpId="0"/>
      <p:bldP spid="92" grpId="0"/>
      <p:bldP spid="105" grpId="0"/>
      <p:bldP spid="106" grpId="0"/>
      <p:bldP spid="10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Linked List–Circular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The pointer of the</a:t>
            </a:r>
            <a:r>
              <a:rPr lang="en-US" dirty="0">
                <a:solidFill>
                  <a:srgbClr val="1D6FA9"/>
                </a:solidFill>
              </a:rPr>
              <a:t> last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contains the </a:t>
            </a:r>
            <a:r>
              <a:rPr lang="en-US" dirty="0">
                <a:solidFill>
                  <a:srgbClr val="1D6FA9"/>
                </a:solidFill>
              </a:rPr>
              <a:t>address of the first node,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this type of linked list is called </a:t>
            </a:r>
            <a:r>
              <a:rPr lang="en-US" b="1" dirty="0">
                <a:solidFill>
                  <a:srgbClr val="0070C0"/>
                </a:solidFill>
              </a:rPr>
              <a:t>Circular Linked List</a:t>
            </a:r>
            <a:r>
              <a:rPr lang="en-US" dirty="0">
                <a:solidFill>
                  <a:srgbClr val="0070C0"/>
                </a:solidFill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The </a:t>
            </a:r>
            <a:r>
              <a:rPr lang="en-US" dirty="0">
                <a:solidFill>
                  <a:srgbClr val="1D6FA9"/>
                </a:solidFill>
              </a:rPr>
              <a:t>address/link part of last node </a:t>
            </a:r>
            <a:r>
              <a:rPr lang="en-US" dirty="0"/>
              <a:t>(LINK) doesn’t contain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The detection of </a:t>
            </a:r>
            <a:r>
              <a:rPr lang="en-US" dirty="0">
                <a:solidFill>
                  <a:srgbClr val="1D6FA9"/>
                </a:solidFill>
              </a:rPr>
              <a:t>the end by placing a special node </a:t>
            </a:r>
            <a:r>
              <a:rPr lang="en-US" dirty="0"/>
              <a:t>which can be easily identified in the circular linked list is called a list </a:t>
            </a:r>
            <a:r>
              <a:rPr lang="en-US" b="1" dirty="0">
                <a:solidFill>
                  <a:srgbClr val="C00000"/>
                </a:solidFill>
              </a:rPr>
              <a:t>Head node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This list can never be empty.</a:t>
            </a:r>
          </a:p>
          <a:p>
            <a:pPr>
              <a:buClr>
                <a:srgbClr val="C00000"/>
              </a:buClr>
            </a:pPr>
            <a:r>
              <a:rPr lang="en-US" dirty="0"/>
              <a:t>An empty list is represented by having </a:t>
            </a:r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b="1" dirty="0">
                <a:solidFill>
                  <a:srgbClr val="C00000"/>
                </a:solidFill>
              </a:rPr>
              <a:t>(Head) = Head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6757" y="212881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4541" y="211985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56834" y="210655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85634" y="210655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214434" y="210655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46523" y="236667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2740" y="236865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1540" y="236667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730340" y="236667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2177" y="215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6487" y="214970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05822" y="21318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4900" y="212964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69028" y="21296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23180" y="216063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5321" y="214514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174" y="2129643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2500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91334" y="2129642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3000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7979" y="2643705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6082" y="264370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79863" y="264370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31869" y="264370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2500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70766" y="262820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8858" y="1663071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FIRST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24609" y="2147572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5000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218315" y="2616811"/>
            <a:ext cx="0" cy="61053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00195" y="3227297"/>
            <a:ext cx="8626285" cy="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00195" y="2391471"/>
            <a:ext cx="0" cy="83587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00195" y="2404437"/>
            <a:ext cx="316562" cy="2532"/>
          </a:xfrm>
          <a:prstGeom prst="straightConnector1">
            <a:avLst/>
          </a:prstGeom>
          <a:ln w="25400">
            <a:solidFill>
              <a:srgbClr val="0D71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1643736" y="4165357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461520" y="415639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283813" y="414309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941413" y="414309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2973502" y="440322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99719" y="440519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628519" y="440322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457319" y="440322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0867" y="3762220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71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HEAD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9945294" y="4653354"/>
            <a:ext cx="0" cy="61053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27174" y="5263840"/>
            <a:ext cx="8626285" cy="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327174" y="4428014"/>
            <a:ext cx="0" cy="835870"/>
          </a:xfrm>
          <a:prstGeom prst="line">
            <a:avLst/>
          </a:prstGeom>
          <a:ln w="28575">
            <a:solidFill>
              <a:srgbClr val="0D7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327174" y="4440980"/>
            <a:ext cx="316562" cy="2532"/>
          </a:xfrm>
          <a:prstGeom prst="straightConnector1">
            <a:avLst/>
          </a:prstGeom>
          <a:ln w="25400">
            <a:solidFill>
              <a:srgbClr val="0D71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12613" y="4403221"/>
            <a:ext cx="1344706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0"/>
          </p:cNvCxnSpPr>
          <p:nvPr/>
        </p:nvCxnSpPr>
        <p:spPr>
          <a:xfrm flipV="1">
            <a:off x="1643736" y="4165357"/>
            <a:ext cx="671606" cy="4879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804874" y="4322722"/>
            <a:ext cx="510468" cy="36735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041822" y="4456478"/>
            <a:ext cx="286438" cy="2109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1643736" y="4165357"/>
            <a:ext cx="494243" cy="3410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643736" y="4165314"/>
            <a:ext cx="247121" cy="2039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8462" y="5417414"/>
            <a:ext cx="5256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INFO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field is shaded &amp; not use to assign value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1956918" y="4690901"/>
            <a:ext cx="364883" cy="702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  <p:bldP spid="71" grpId="0"/>
      <p:bldP spid="102" grpId="0"/>
      <p:bldP spid="10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Advantages of the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Section-5</a:t>
            </a:r>
          </a:p>
        </p:txBody>
      </p:sp>
    </p:spTree>
    <p:extLst>
      <p:ext uri="{BB962C8B-B14F-4D97-AF65-F5344CB8AC3E}">
        <p14:creationId xmlns:p14="http://schemas.microsoft.com/office/powerpoint/2010/main" val="286221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of the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It allocates memory at run time and saves the </a:t>
            </a:r>
            <a:r>
              <a:rPr lang="en-US" dirty="0">
                <a:solidFill>
                  <a:srgbClr val="1D6FA9"/>
                </a:solidFill>
              </a:rPr>
              <a:t>memory space,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because of </a:t>
            </a:r>
            <a:r>
              <a:rPr lang="en-US" dirty="0">
                <a:solidFill>
                  <a:srgbClr val="C00000"/>
                </a:solidFill>
              </a:rPr>
              <a:t>pointer &amp; dynamic memory allocation.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Circular linked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list every node is accessible from the given node.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Doubly linked list</a:t>
            </a:r>
            <a:r>
              <a:rPr lang="en-US" dirty="0"/>
              <a:t>, we can traverse the list in </a:t>
            </a:r>
            <a:r>
              <a:rPr lang="en-US" dirty="0">
                <a:solidFill>
                  <a:srgbClr val="1D6FA9"/>
                </a:solidFill>
              </a:rPr>
              <a:t>both directions.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Insertion &amp; deletion </a:t>
            </a:r>
            <a:r>
              <a:rPr lang="en-US" dirty="0"/>
              <a:t>of nodes are </a:t>
            </a:r>
            <a:r>
              <a:rPr lang="en-US" dirty="0">
                <a:solidFill>
                  <a:srgbClr val="1D6FA9"/>
                </a:solidFill>
              </a:rPr>
              <a:t>faster</a:t>
            </a:r>
            <a:r>
              <a:rPr lang="en-US" dirty="0"/>
              <a:t> because no need to shift elements.</a:t>
            </a:r>
          </a:p>
        </p:txBody>
      </p:sp>
    </p:spTree>
    <p:extLst>
      <p:ext uri="{BB962C8B-B14F-4D97-AF65-F5344CB8AC3E}">
        <p14:creationId xmlns:p14="http://schemas.microsoft.com/office/powerpoint/2010/main" val="40426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Disadvantages of the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570B-502C-857D-A3A9-AEF928BF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Section-6</a:t>
            </a:r>
          </a:p>
        </p:txBody>
      </p:sp>
    </p:spTree>
    <p:extLst>
      <p:ext uri="{BB962C8B-B14F-4D97-AF65-F5344CB8AC3E}">
        <p14:creationId xmlns:p14="http://schemas.microsoft.com/office/powerpoint/2010/main" val="21972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222046"/>
            <a:ext cx="6256841" cy="6904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Topics to be covered</a:t>
            </a:r>
          </a:p>
          <a:p>
            <a:endParaRPr lang="en-US" sz="7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Structure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Dynamic Memory Allocation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Linked List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Linked List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of the Linked List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Disadvantages of the Linked List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Application of the Linked List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Difference: Singly Linked List v/s Circular Linked List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Singly Linked List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Singly Linked List Insertion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Singly Linked List Deletion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Singly Linked List Search Given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Singly Linked List Count Number of Nodes </a:t>
            </a:r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Disadvantages of the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An </a:t>
            </a:r>
            <a:r>
              <a:rPr lang="en-US" dirty="0">
                <a:solidFill>
                  <a:srgbClr val="1D6FA9"/>
                </a:solidFill>
              </a:rPr>
              <a:t>infinite loop </a:t>
            </a:r>
            <a:r>
              <a:rPr lang="en-US" dirty="0"/>
              <a:t>can be formed in a </a:t>
            </a:r>
            <a:r>
              <a:rPr lang="en-US" dirty="0">
                <a:solidFill>
                  <a:srgbClr val="C00000"/>
                </a:solidFill>
              </a:rPr>
              <a:t>circular linked list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rgbClr val="1D6FA9"/>
                </a:solidFill>
              </a:rPr>
              <a:t>More memory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required to store elements in a linked list as compared to array.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We </a:t>
            </a:r>
            <a:r>
              <a:rPr lang="en-US" dirty="0">
                <a:solidFill>
                  <a:srgbClr val="1D6FA9"/>
                </a:solidFill>
              </a:rPr>
              <a:t>can not randomly access </a:t>
            </a:r>
            <a:r>
              <a:rPr lang="en-US" dirty="0"/>
              <a:t>any element like array using the index.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Using </a:t>
            </a:r>
            <a:r>
              <a:rPr lang="en-US" dirty="0">
                <a:solidFill>
                  <a:srgbClr val="1D6FA9"/>
                </a:solidFill>
              </a:rPr>
              <a:t>singly linked list</a:t>
            </a:r>
            <a:r>
              <a:rPr lang="en-US" dirty="0"/>
              <a:t>, traversing the linked list from the end is impossible. In </a:t>
            </a:r>
            <a:r>
              <a:rPr lang="en-US" dirty="0">
                <a:solidFill>
                  <a:srgbClr val="1D6FA9"/>
                </a:solidFill>
              </a:rPr>
              <a:t>doubly linked list</a:t>
            </a:r>
            <a:r>
              <a:rPr lang="en-US" dirty="0"/>
              <a:t>, it is possible, but it consumes more space to store the backward pointer.</a:t>
            </a:r>
          </a:p>
        </p:txBody>
      </p:sp>
    </p:spTree>
    <p:extLst>
      <p:ext uri="{BB962C8B-B14F-4D97-AF65-F5344CB8AC3E}">
        <p14:creationId xmlns:p14="http://schemas.microsoft.com/office/powerpoint/2010/main" val="8614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Application of the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Section-7</a:t>
            </a:r>
          </a:p>
        </p:txBody>
      </p:sp>
    </p:spTree>
    <p:extLst>
      <p:ext uri="{BB962C8B-B14F-4D97-AF65-F5344CB8AC3E}">
        <p14:creationId xmlns:p14="http://schemas.microsoft.com/office/powerpoint/2010/main" val="204765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of the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Representation of Polynomial</a:t>
            </a:r>
          </a:p>
          <a:p>
            <a:pPr>
              <a:buClr>
                <a:srgbClr val="C00000"/>
              </a:buClr>
            </a:pPr>
            <a:r>
              <a:rPr lang="en-US" dirty="0"/>
              <a:t>Dynamic Memory Allocation</a:t>
            </a:r>
          </a:p>
          <a:p>
            <a:pPr>
              <a:buClr>
                <a:srgbClr val="C00000"/>
              </a:buClr>
            </a:pPr>
            <a:r>
              <a:rPr lang="en-US" dirty="0"/>
              <a:t>Representation of Sparse Matrix </a:t>
            </a:r>
          </a:p>
          <a:p>
            <a:pPr>
              <a:buClr>
                <a:srgbClr val="C00000"/>
              </a:buClr>
            </a:pPr>
            <a:r>
              <a:rPr lang="en-US" dirty="0"/>
              <a:t>Implementation of Stack and Queue</a:t>
            </a:r>
          </a:p>
        </p:txBody>
      </p:sp>
    </p:spTree>
    <p:extLst>
      <p:ext uri="{BB962C8B-B14F-4D97-AF65-F5344CB8AC3E}">
        <p14:creationId xmlns:p14="http://schemas.microsoft.com/office/powerpoint/2010/main" val="9029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709738"/>
            <a:ext cx="11360152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Difference: Singly Linked List v/s Circular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D778-809E-6BF4-8C84-CBF8ECBF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Section-8</a:t>
            </a:r>
          </a:p>
        </p:txBody>
      </p:sp>
    </p:spTree>
    <p:extLst>
      <p:ext uri="{BB962C8B-B14F-4D97-AF65-F5344CB8AC3E}">
        <p14:creationId xmlns:p14="http://schemas.microsoft.com/office/powerpoint/2010/main" val="187493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Difference: Singly Linked List v/s Circular Linked List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055A61-DCDF-84BC-60CA-F6AFED056254}"/>
              </a:ext>
            </a:extLst>
          </p:cNvPr>
          <p:cNvSpPr/>
          <p:nvPr/>
        </p:nvSpPr>
        <p:spPr>
          <a:xfrm>
            <a:off x="5651500" y="955499"/>
            <a:ext cx="863600" cy="863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v/s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34A218-905A-0609-4F6C-A4DCF7C1EE09}"/>
              </a:ext>
            </a:extLst>
          </p:cNvPr>
          <p:cNvCxnSpPr/>
          <p:nvPr/>
        </p:nvCxnSpPr>
        <p:spPr>
          <a:xfrm>
            <a:off x="6083300" y="1793699"/>
            <a:ext cx="0" cy="44124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DF030-D0CD-261C-0F4B-BC4C0B8BB9D0}"/>
              </a:ext>
            </a:extLst>
          </p:cNvPr>
          <p:cNvSpPr txBox="1"/>
          <p:nvPr/>
        </p:nvSpPr>
        <p:spPr>
          <a:xfrm>
            <a:off x="876300" y="1012300"/>
            <a:ext cx="463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Singly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FC7E8-E974-B067-1289-5BC1D76C88B9}"/>
              </a:ext>
            </a:extLst>
          </p:cNvPr>
          <p:cNvSpPr txBox="1"/>
          <p:nvPr/>
        </p:nvSpPr>
        <p:spPr>
          <a:xfrm>
            <a:off x="6654800" y="1014533"/>
            <a:ext cx="46319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Circular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9C64C-ED0B-7320-4BB6-CC9F1CF7BDFA}"/>
              </a:ext>
            </a:extLst>
          </p:cNvPr>
          <p:cNvSpPr txBox="1"/>
          <p:nvPr/>
        </p:nvSpPr>
        <p:spPr>
          <a:xfrm>
            <a:off x="1016000" y="1710764"/>
            <a:ext cx="46355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It is </a:t>
            </a:r>
            <a:r>
              <a:rPr lang="en-US" sz="2200" dirty="0">
                <a:solidFill>
                  <a:srgbClr val="0070C0"/>
                </a:solidFill>
              </a:rPr>
              <a:t>not possible </a:t>
            </a:r>
            <a:r>
              <a:rPr lang="en-US" sz="2200" dirty="0"/>
              <a:t>to get into an </a:t>
            </a:r>
            <a:r>
              <a:rPr lang="en-US" sz="2200" dirty="0">
                <a:solidFill>
                  <a:srgbClr val="0070C0"/>
                </a:solidFill>
              </a:rPr>
              <a:t>infinite loop </a:t>
            </a:r>
            <a:r>
              <a:rPr lang="en-US" sz="2200" dirty="0"/>
              <a:t>while traversing.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Calibri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0418B-7C8A-0FEC-A7D8-616504A6D3E8}"/>
              </a:ext>
            </a:extLst>
          </p:cNvPr>
          <p:cNvSpPr txBox="1"/>
          <p:nvPr/>
        </p:nvSpPr>
        <p:spPr>
          <a:xfrm>
            <a:off x="1016000" y="2498509"/>
            <a:ext cx="46355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  <a:cs typeface="Calibri"/>
              </a:rPr>
              <a:t>LINK part of last node contains </a:t>
            </a:r>
            <a:r>
              <a:rPr lang="en-US" sz="2200" dirty="0">
                <a:solidFill>
                  <a:srgbClr val="1D6FA9"/>
                </a:solidFill>
                <a:ea typeface="Calibri"/>
                <a:cs typeface="Calibri"/>
              </a:rPr>
              <a:t>NULL.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Calibri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7883C-E56C-8568-9C70-397CE46ECA7D}"/>
              </a:ext>
            </a:extLst>
          </p:cNvPr>
          <p:cNvSpPr txBox="1"/>
          <p:nvPr/>
        </p:nvSpPr>
        <p:spPr>
          <a:xfrm>
            <a:off x="6513322" y="1710764"/>
            <a:ext cx="4914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It is </a:t>
            </a:r>
            <a:r>
              <a:rPr lang="en-US" sz="2200" dirty="0">
                <a:solidFill>
                  <a:srgbClr val="0070C0"/>
                </a:solidFill>
              </a:rPr>
              <a:t>possible</a:t>
            </a:r>
            <a:r>
              <a:rPr lang="en-US" sz="2200" dirty="0"/>
              <a:t> to get into </a:t>
            </a:r>
            <a:r>
              <a:rPr lang="en-US" sz="2200" dirty="0">
                <a:solidFill>
                  <a:srgbClr val="0070C0"/>
                </a:solidFill>
              </a:rPr>
              <a:t>infinite loop </a:t>
            </a:r>
            <a:r>
              <a:rPr lang="en-US" sz="2200" dirty="0"/>
              <a:t>while traversing.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A986A-1E6D-D49C-C1C7-D568E4BBCA75}"/>
              </a:ext>
            </a:extLst>
          </p:cNvPr>
          <p:cNvSpPr txBox="1"/>
          <p:nvPr/>
        </p:nvSpPr>
        <p:spPr>
          <a:xfrm>
            <a:off x="6513322" y="2498509"/>
            <a:ext cx="4914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LINK part of last node contains </a:t>
            </a:r>
            <a:r>
              <a:rPr lang="en-US" sz="2200" dirty="0">
                <a:solidFill>
                  <a:srgbClr val="1D6FA9"/>
                </a:solidFill>
              </a:rPr>
              <a:t>address of first node.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E4E18-2D6D-BED5-8943-341628F2F74D}"/>
              </a:ext>
            </a:extLst>
          </p:cNvPr>
          <p:cNvSpPr txBox="1"/>
          <p:nvPr/>
        </p:nvSpPr>
        <p:spPr>
          <a:xfrm>
            <a:off x="1016000" y="3295487"/>
            <a:ext cx="46355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There is </a:t>
            </a:r>
            <a:r>
              <a:rPr lang="en-US" sz="2200" dirty="0">
                <a:solidFill>
                  <a:srgbClr val="1D6FA9"/>
                </a:solidFill>
              </a:rPr>
              <a:t>no HEAD node.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34A07-77B9-8900-1C3B-B798E6234D85}"/>
              </a:ext>
            </a:extLst>
          </p:cNvPr>
          <p:cNvSpPr txBox="1"/>
          <p:nvPr/>
        </p:nvSpPr>
        <p:spPr>
          <a:xfrm>
            <a:off x="6513322" y="3295487"/>
            <a:ext cx="4914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There is </a:t>
            </a:r>
            <a:r>
              <a:rPr lang="en-US" sz="2200" dirty="0">
                <a:solidFill>
                  <a:srgbClr val="1D6FA9"/>
                </a:solidFill>
              </a:rPr>
              <a:t>special HEAD 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which is first node of list.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2BC86-AC6D-8176-49BA-7A707318E6ED}"/>
              </a:ext>
            </a:extLst>
          </p:cNvPr>
          <p:cNvSpPr txBox="1"/>
          <p:nvPr/>
        </p:nvSpPr>
        <p:spPr>
          <a:xfrm>
            <a:off x="1016000" y="4109120"/>
            <a:ext cx="46355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This list </a:t>
            </a:r>
            <a:r>
              <a:rPr lang="en-US" sz="2200" dirty="0">
                <a:solidFill>
                  <a:srgbClr val="1D6FA9"/>
                </a:solidFill>
              </a:rPr>
              <a:t>can be empty </a:t>
            </a:r>
            <a:r>
              <a:rPr lang="en-US" sz="2200" dirty="0"/>
              <a:t>without any node.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A5979-B2FB-5133-628C-82CA689B9B3C}"/>
              </a:ext>
            </a:extLst>
          </p:cNvPr>
          <p:cNvSpPr txBox="1"/>
          <p:nvPr/>
        </p:nvSpPr>
        <p:spPr>
          <a:xfrm>
            <a:off x="6513322" y="4085806"/>
            <a:ext cx="49149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2121"/>
                </a:solidFill>
              </a:rPr>
              <a:t>This list </a:t>
            </a:r>
            <a:r>
              <a:rPr lang="en-US" sz="2200" dirty="0">
                <a:solidFill>
                  <a:srgbClr val="1D6FA9"/>
                </a:solidFill>
              </a:rPr>
              <a:t>can never be empty </a:t>
            </a:r>
            <a:r>
              <a:rPr lang="en-US" sz="2200" dirty="0">
                <a:solidFill>
                  <a:srgbClr val="212121"/>
                </a:solidFill>
              </a:rPr>
              <a:t>because there is always one node which is </a:t>
            </a:r>
            <a:r>
              <a:rPr lang="en-US" sz="2200" dirty="0">
                <a:solidFill>
                  <a:srgbClr val="1D6FA9"/>
                </a:solidFill>
              </a:rPr>
              <a:t>HEAD</a:t>
            </a:r>
            <a:r>
              <a:rPr lang="en-US" sz="2200" dirty="0">
                <a:solidFill>
                  <a:srgbClr val="212121"/>
                </a:solidFill>
              </a:rPr>
              <a:t> node.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69BC5-57CE-0056-7FC4-9B85855A8DEC}"/>
              </a:ext>
            </a:extLst>
          </p:cNvPr>
          <p:cNvSpPr txBox="1"/>
          <p:nvPr/>
        </p:nvSpPr>
        <p:spPr>
          <a:xfrm>
            <a:off x="1016000" y="5230972"/>
            <a:ext cx="463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2400" dirty="0"/>
              <a:t>Empty list represent by </a:t>
            </a:r>
            <a:r>
              <a:rPr lang="en-US" sz="2400" dirty="0">
                <a:solidFill>
                  <a:srgbClr val="1D6FA9"/>
                </a:solidFill>
              </a:rPr>
              <a:t>First=NULL</a:t>
            </a:r>
            <a:r>
              <a:rPr lang="en-US" sz="2200" dirty="0">
                <a:solidFill>
                  <a:srgbClr val="1D6FA9"/>
                </a:solidFill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638D7-EE15-902D-3E63-A9573FE2E00D}"/>
              </a:ext>
            </a:extLst>
          </p:cNvPr>
          <p:cNvSpPr txBox="1"/>
          <p:nvPr/>
        </p:nvSpPr>
        <p:spPr>
          <a:xfrm>
            <a:off x="6513322" y="5222648"/>
            <a:ext cx="534389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2121"/>
                </a:solidFill>
              </a:rPr>
              <a:t>Empty List represent by </a:t>
            </a:r>
            <a:r>
              <a:rPr lang="en-US" sz="2200" dirty="0">
                <a:solidFill>
                  <a:srgbClr val="1D6FA9"/>
                </a:solidFill>
              </a:rPr>
              <a:t>LINK(Head) = Head.</a:t>
            </a:r>
          </a:p>
        </p:txBody>
      </p:sp>
    </p:spTree>
    <p:extLst>
      <p:ext uri="{BB962C8B-B14F-4D97-AF65-F5344CB8AC3E}">
        <p14:creationId xmlns:p14="http://schemas.microsoft.com/office/powerpoint/2010/main" val="37225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Singly Linked 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Section-9</a:t>
            </a:r>
          </a:p>
        </p:txBody>
      </p:sp>
    </p:spTree>
    <p:extLst>
      <p:ext uri="{BB962C8B-B14F-4D97-AF65-F5344CB8AC3E}">
        <p14:creationId xmlns:p14="http://schemas.microsoft.com/office/powerpoint/2010/main" val="108675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List-Operations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To create a Node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 a node at the beginning of the linked list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 a node at the end of the linked list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 a node after the given node of the linked list</a:t>
            </a:r>
          </a:p>
          <a:p>
            <a:pPr marL="457200" indent="-457200"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 a node before the given node of the linked list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Delete the first node(at beginning) of the linked list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Delete the last node(at end) of the linked list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Delete the given node of the linked list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Search the given node in the linked list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Count the number of nodes in the linked list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Availability List</a:t>
            </a:r>
          </a:p>
        </p:txBody>
      </p:sp>
    </p:spTree>
    <p:extLst>
      <p:ext uri="{BB962C8B-B14F-4D97-AF65-F5344CB8AC3E}">
        <p14:creationId xmlns:p14="http://schemas.microsoft.com/office/powerpoint/2010/main" val="2140244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Availability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0066"/>
            <a:ext cx="5593694" cy="559394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We have a pointer variable </a:t>
            </a:r>
            <a:r>
              <a:rPr lang="en-US" b="1" dirty="0">
                <a:solidFill>
                  <a:srgbClr val="0070C0"/>
                </a:solidFill>
              </a:rPr>
              <a:t>AVAIL</a:t>
            </a:r>
            <a:r>
              <a:rPr lang="en-US" b="1" dirty="0"/>
              <a:t> </a:t>
            </a:r>
            <a:r>
              <a:rPr lang="en-US" dirty="0"/>
              <a:t>which stores the address of the </a:t>
            </a:r>
            <a:r>
              <a:rPr lang="en-US" dirty="0">
                <a:solidFill>
                  <a:srgbClr val="0070C0"/>
                </a:solidFill>
              </a:rPr>
              <a:t>first free space of the free pool</a:t>
            </a:r>
            <a:r>
              <a:rPr lang="en-US" dirty="0"/>
              <a:t> (Which is linked list of all the free memory cells). </a:t>
            </a:r>
          </a:p>
          <a:p>
            <a:pPr>
              <a:buClr>
                <a:srgbClr val="C00000"/>
              </a:buClr>
            </a:pPr>
            <a:r>
              <a:rPr lang="en-US" dirty="0"/>
              <a:t>This free pool is called </a:t>
            </a:r>
            <a:r>
              <a:rPr lang="en-US" b="1" dirty="0">
                <a:solidFill>
                  <a:srgbClr val="C00000"/>
                </a:solidFill>
              </a:rPr>
              <a:t>Availability List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</a:pPr>
            <a:r>
              <a:rPr lang="en-US" dirty="0"/>
              <a:t>When we </a:t>
            </a:r>
            <a:r>
              <a:rPr lang="en-US" dirty="0">
                <a:solidFill>
                  <a:srgbClr val="0070C0"/>
                </a:solidFill>
              </a:rPr>
              <a:t>create a node </a:t>
            </a:r>
            <a:r>
              <a:rPr lang="en-US" dirty="0"/>
              <a:t>for insertion, </a:t>
            </a:r>
            <a:r>
              <a:rPr lang="en-US" dirty="0">
                <a:solidFill>
                  <a:srgbClr val="0070C0"/>
                </a:solidFill>
              </a:rPr>
              <a:t>address of </a:t>
            </a:r>
            <a:r>
              <a:rPr lang="en-US" b="1" dirty="0">
                <a:solidFill>
                  <a:srgbClr val="0070C0"/>
                </a:solidFill>
              </a:rPr>
              <a:t>AVAIL</a:t>
            </a:r>
            <a:r>
              <a:rPr lang="en-US" dirty="0"/>
              <a:t> pointer is taken from the availability list and used to store information.</a:t>
            </a:r>
          </a:p>
          <a:p>
            <a:pPr>
              <a:buClr>
                <a:srgbClr val="C00000"/>
              </a:buClr>
            </a:pPr>
            <a:r>
              <a:rPr lang="en-US" dirty="0"/>
              <a:t>After that </a:t>
            </a:r>
            <a:r>
              <a:rPr lang="en-US" b="1" dirty="0">
                <a:solidFill>
                  <a:srgbClr val="0070C0"/>
                </a:solidFill>
              </a:rPr>
              <a:t>AVAIL</a:t>
            </a:r>
            <a:r>
              <a:rPr lang="en-US" dirty="0">
                <a:solidFill>
                  <a:srgbClr val="0070C0"/>
                </a:solidFill>
              </a:rPr>
              <a:t> pointer </a:t>
            </a:r>
            <a:r>
              <a:rPr lang="en-US" dirty="0"/>
              <a:t>move to the </a:t>
            </a:r>
            <a:r>
              <a:rPr lang="en-US" dirty="0">
                <a:solidFill>
                  <a:srgbClr val="0070C0"/>
                </a:solidFill>
              </a:rPr>
              <a:t>next available free space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When we </a:t>
            </a:r>
            <a:r>
              <a:rPr lang="en-US" dirty="0">
                <a:solidFill>
                  <a:srgbClr val="0070C0"/>
                </a:solidFill>
              </a:rPr>
              <a:t>delete a node</a:t>
            </a:r>
            <a:r>
              <a:rPr lang="en-US" dirty="0"/>
              <a:t> from the list memory occupied by that node will be given back to the free pool.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So, memory can be reused.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85015"/>
              </p:ext>
            </p:extLst>
          </p:nvPr>
        </p:nvGraphicFramePr>
        <p:xfrm>
          <a:off x="6696636" y="993466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75627"/>
              </p:ext>
            </p:extLst>
          </p:nvPr>
        </p:nvGraphicFramePr>
        <p:xfrm>
          <a:off x="6696636" y="2034130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43696"/>
              </p:ext>
            </p:extLst>
          </p:nvPr>
        </p:nvGraphicFramePr>
        <p:xfrm>
          <a:off x="6696636" y="3096444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06931"/>
              </p:ext>
            </p:extLst>
          </p:nvPr>
        </p:nvGraphicFramePr>
        <p:xfrm>
          <a:off x="6696636" y="4141210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58977"/>
              </p:ext>
            </p:extLst>
          </p:nvPr>
        </p:nvGraphicFramePr>
        <p:xfrm>
          <a:off x="10071839" y="991415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84567"/>
              </p:ext>
            </p:extLst>
          </p:nvPr>
        </p:nvGraphicFramePr>
        <p:xfrm>
          <a:off x="10071839" y="2047577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0962"/>
              </p:ext>
            </p:extLst>
          </p:nvPr>
        </p:nvGraphicFramePr>
        <p:xfrm>
          <a:off x="10071839" y="3094393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75049"/>
              </p:ext>
            </p:extLst>
          </p:nvPr>
        </p:nvGraphicFramePr>
        <p:xfrm>
          <a:off x="10071839" y="4139159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113592" y="1554066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13592" y="2607951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113592" y="3661836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488725" y="2605371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488725" y="3659256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95651" y="1278443"/>
            <a:ext cx="407590" cy="5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6343" y="909111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D7150"/>
                </a:solidFill>
              </a:rPr>
              <a:t>AVAIL</a:t>
            </a:r>
            <a:endParaRPr lang="en-US" b="1" dirty="0">
              <a:solidFill>
                <a:srgbClr val="0D71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588701" y="4158848"/>
            <a:ext cx="914400" cy="550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0966419" y="4158848"/>
            <a:ext cx="914400" cy="5504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661898" y="1269208"/>
            <a:ext cx="407590" cy="5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68461" y="89987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D7150"/>
                </a:solidFill>
              </a:rPr>
              <a:t>AVAIL</a:t>
            </a:r>
            <a:endParaRPr lang="en-US" b="1" dirty="0">
              <a:solidFill>
                <a:srgbClr val="0D715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644216" y="1286161"/>
            <a:ext cx="407590" cy="5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99535" y="869098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</a:rPr>
              <a:t>NewNode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858245" y="1275204"/>
            <a:ext cx="27996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1494637" y="1554066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41779" y="4979319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D7150"/>
                </a:solidFill>
              </a:rPr>
              <a:t>Availability List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77367" y="4794654"/>
            <a:ext cx="2824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Availability List after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Free Node from List</a:t>
            </a:r>
          </a:p>
        </p:txBody>
      </p:sp>
    </p:spTree>
    <p:extLst>
      <p:ext uri="{BB962C8B-B14F-4D97-AF65-F5344CB8AC3E}">
        <p14:creationId xmlns:p14="http://schemas.microsoft.com/office/powerpoint/2010/main" val="38220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0157 0.1490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45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2.08333E-6 0.1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4" grpId="0"/>
      <p:bldP spid="64" grpId="1"/>
      <p:bldP spid="66" grpId="0"/>
      <p:bldP spid="79" grpId="0"/>
      <p:bldP spid="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Singly Linked List Insertion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Section-10</a:t>
            </a:r>
          </a:p>
        </p:txBody>
      </p:sp>
    </p:spTree>
    <p:extLst>
      <p:ext uri="{BB962C8B-B14F-4D97-AF65-F5344CB8AC3E}">
        <p14:creationId xmlns:p14="http://schemas.microsoft.com/office/powerpoint/2010/main" val="28379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of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0253-FC31-AAB1-60F5-A2115F13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Section-1</a:t>
            </a:r>
          </a:p>
        </p:txBody>
      </p:sp>
    </p:spTree>
    <p:extLst>
      <p:ext uri="{BB962C8B-B14F-4D97-AF65-F5344CB8AC3E}">
        <p14:creationId xmlns:p14="http://schemas.microsoft.com/office/powerpoint/2010/main" val="31925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Insertion Operations-Create Node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1:</a:t>
            </a:r>
            <a:r>
              <a:rPr lang="en-US" dirty="0"/>
              <a:t>[Initially list is empty or check whether any node exists or not] </a:t>
            </a:r>
          </a:p>
          <a:p>
            <a:pPr marL="874713" indent="0">
              <a:spcBef>
                <a:spcPts val="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First = NULL</a:t>
            </a:r>
            <a:r>
              <a:rPr lang="en-US" dirty="0"/>
              <a:t>)  then 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dirty="0"/>
              <a:t>Write(“Linked list is empty”)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2:</a:t>
            </a:r>
            <a:r>
              <a:rPr lang="en-US" dirty="0"/>
              <a:t>[To create </a:t>
            </a:r>
            <a:r>
              <a:rPr lang="en-US" dirty="0" err="1"/>
              <a:t>New_Node</a:t>
            </a:r>
            <a:r>
              <a:rPr lang="en-US" dirty="0"/>
              <a:t> - Remove free node from availability list] </a:t>
            </a:r>
          </a:p>
          <a:p>
            <a:pPr marL="874713" indent="0">
              <a:spcBef>
                <a:spcPts val="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First = NULL</a:t>
            </a:r>
            <a:r>
              <a:rPr lang="en-US" dirty="0"/>
              <a:t>)  then 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1D6FA9"/>
                </a:solidFill>
              </a:rPr>
              <a:t>New_Node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dirty="0">
                <a:solidFill>
                  <a:srgbClr val="1D6FA9"/>
                </a:solidFill>
              </a:rPr>
              <a:t> Avail 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Avail </a:t>
            </a:r>
            <a:r>
              <a:rPr lang="en-US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dirty="0">
                <a:solidFill>
                  <a:srgbClr val="1D6FA9"/>
                </a:solidFill>
              </a:rPr>
              <a:t> LINK(</a:t>
            </a:r>
            <a:r>
              <a:rPr lang="en-US" dirty="0">
                <a:solidFill>
                  <a:srgbClr val="C00000"/>
                </a:solidFill>
              </a:rPr>
              <a:t>Avail</a:t>
            </a:r>
            <a:r>
              <a:rPr lang="en-US" dirty="0">
                <a:solidFill>
                  <a:srgbClr val="1D6FA9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3:</a:t>
            </a:r>
            <a:r>
              <a:rPr lang="en-US" dirty="0"/>
              <a:t>[Assign a value to the information part of the node] </a:t>
            </a:r>
          </a:p>
          <a:p>
            <a:pPr marL="874800" indent="0">
              <a:spcBef>
                <a:spcPts val="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INFO(</a:t>
            </a:r>
            <a:r>
              <a:rPr lang="en-US" dirty="0" err="1">
                <a:solidFill>
                  <a:srgbClr val="1D6FA9"/>
                </a:solidFill>
              </a:rPr>
              <a:t>New_Node</a:t>
            </a:r>
            <a:r>
              <a:rPr lang="en-US" dirty="0">
                <a:solidFill>
                  <a:srgbClr val="1D6FA9"/>
                </a:solidFill>
              </a:rPr>
              <a:t>) </a:t>
            </a:r>
            <a:r>
              <a:rPr lang="en-US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4:</a:t>
            </a:r>
            <a:r>
              <a:rPr lang="en-US" dirty="0"/>
              <a:t>[Assign </a:t>
            </a:r>
            <a:r>
              <a:rPr lang="en-US" b="1" dirty="0"/>
              <a:t>NULL</a:t>
            </a:r>
            <a:r>
              <a:rPr lang="en-US" dirty="0"/>
              <a:t> to the address part for </a:t>
            </a:r>
            <a:r>
              <a:rPr lang="en-US" dirty="0" err="1"/>
              <a:t>New_Node</a:t>
            </a:r>
            <a:r>
              <a:rPr lang="en-US" dirty="0"/>
              <a:t> to indicate end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of list] </a:t>
            </a:r>
          </a:p>
          <a:p>
            <a:pPr marL="874800" indent="0">
              <a:spcBef>
                <a:spcPts val="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LINK(</a:t>
            </a:r>
            <a:r>
              <a:rPr lang="en-US" dirty="0" err="1">
                <a:solidFill>
                  <a:srgbClr val="1D6FA9"/>
                </a:solidFill>
              </a:rPr>
              <a:t>New_Node</a:t>
            </a:r>
            <a:r>
              <a:rPr lang="en-US" dirty="0">
                <a:solidFill>
                  <a:srgbClr val="1D6FA9"/>
                </a:solidFill>
              </a:rPr>
              <a:t>) </a:t>
            </a:r>
            <a:r>
              <a:rPr lang="en-US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NULL</a:t>
            </a:r>
            <a:r>
              <a:rPr lang="en-US" dirty="0">
                <a:solidFill>
                  <a:srgbClr val="1D6FA9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5:</a:t>
            </a:r>
            <a:r>
              <a:rPr lang="en-US" dirty="0"/>
              <a:t>[Assign address of </a:t>
            </a:r>
            <a:r>
              <a:rPr lang="en-US" dirty="0" err="1"/>
              <a:t>New_Node</a:t>
            </a:r>
            <a:r>
              <a:rPr lang="en-US" dirty="0"/>
              <a:t> to </a:t>
            </a:r>
            <a:r>
              <a:rPr lang="en-US" b="1" dirty="0"/>
              <a:t>First</a:t>
            </a:r>
            <a:r>
              <a:rPr lang="en-US" dirty="0"/>
              <a:t> variable] </a:t>
            </a:r>
          </a:p>
          <a:p>
            <a:pPr marL="87480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First </a:t>
            </a:r>
            <a:r>
              <a:rPr lang="en-US" dirty="0">
                <a:solidFill>
                  <a:srgbClr val="C00000"/>
                </a:solidFill>
                <a:sym typeface="Wingdings 3" panose="05040102010807070707" pitchFamily="18" charset="2"/>
              </a:rPr>
              <a:t>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New_Node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6:</a:t>
            </a:r>
            <a:r>
              <a:rPr lang="en-US" dirty="0"/>
              <a:t>[Return the created node] </a:t>
            </a:r>
          </a:p>
          <a:p>
            <a:pPr marL="874800" indent="0">
              <a:spcBef>
                <a:spcPts val="0"/>
              </a:spcBef>
              <a:buNone/>
            </a:pPr>
            <a:r>
              <a:rPr lang="en-US" dirty="0"/>
              <a:t>Return(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)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53309" y="90758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26197" y="890994"/>
            <a:ext cx="12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= NULL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6460"/>
              </p:ext>
            </p:extLst>
          </p:nvPr>
        </p:nvGraphicFramePr>
        <p:xfrm>
          <a:off x="10058392" y="1959603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64064"/>
              </p:ext>
            </p:extLst>
          </p:nvPr>
        </p:nvGraphicFramePr>
        <p:xfrm>
          <a:off x="10058392" y="3015765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26968"/>
              </p:ext>
            </p:extLst>
          </p:nvPr>
        </p:nvGraphicFramePr>
        <p:xfrm>
          <a:off x="10058392" y="4062581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90780"/>
              </p:ext>
            </p:extLst>
          </p:nvPr>
        </p:nvGraphicFramePr>
        <p:xfrm>
          <a:off x="10058392" y="5107347"/>
          <a:ext cx="1801914" cy="56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11475278" y="3573559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75278" y="4627444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952972" y="5127036"/>
            <a:ext cx="914400" cy="550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48451" y="2237396"/>
            <a:ext cx="407590" cy="5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55014" y="1868064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Avail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630769" y="2254349"/>
            <a:ext cx="407590" cy="5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96720" y="184706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</a:rPr>
              <a:t>New_Node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844798" y="2243392"/>
            <a:ext cx="27996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1481190" y="2522254"/>
            <a:ext cx="0" cy="4840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0931803" y="1958317"/>
            <a:ext cx="914400" cy="550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67730" y="2023516"/>
            <a:ext cx="38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61278" y="2257234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3000" y="2758571"/>
            <a:ext cx="3361765" cy="30783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0157 0.149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45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2.5E-6 0.153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1" grpId="0"/>
      <p:bldP spid="41" grpId="1"/>
      <p:bldP spid="53" grpId="0"/>
      <p:bldP spid="53" grpId="1"/>
      <p:bldP spid="55" grpId="0"/>
      <p:bldP spid="59" grpId="0"/>
      <p:bldP spid="60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Insertion Operations-At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S_INSERT_FIRST (X, First)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availability list underflow]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Avail = NULL</a:t>
            </a:r>
            <a:r>
              <a:rPr lang="en-US" sz="2200" dirty="0"/>
              <a:t>)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Write(“Availability stack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[To create </a:t>
            </a:r>
            <a:r>
              <a:rPr lang="en-US" sz="2200" dirty="0" err="1"/>
              <a:t>New_Node</a:t>
            </a:r>
            <a:r>
              <a:rPr lang="en-US" sz="2200" dirty="0"/>
              <a:t> remove free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/>
              <a:t>             node from availability list]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Avail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Avail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Avail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INFO(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X</a:t>
            </a:r>
            <a:r>
              <a:rPr lang="en-US" sz="2200" b="1" dirty="0">
                <a:solidFill>
                  <a:srgbClr val="1D6FA9"/>
                </a:solidFill>
              </a:rPr>
              <a:t> </a:t>
            </a:r>
            <a:endParaRPr lang="en-US" b="1" dirty="0">
              <a:solidFill>
                <a:srgbClr val="1D6FA9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02443"/>
              </p:ext>
            </p:extLst>
          </p:nvPr>
        </p:nvGraphicFramePr>
        <p:xfrm>
          <a:off x="1602061" y="129251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60829"/>
              </p:ext>
            </p:extLst>
          </p:nvPr>
        </p:nvGraphicFramePr>
        <p:xfrm>
          <a:off x="3418575" y="131145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42709"/>
              </p:ext>
            </p:extLst>
          </p:nvPr>
        </p:nvGraphicFramePr>
        <p:xfrm>
          <a:off x="5240868" y="129815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35522"/>
              </p:ext>
            </p:extLst>
          </p:nvPr>
        </p:nvGraphicFramePr>
        <p:xfrm>
          <a:off x="7069668" y="129815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3925"/>
              </p:ext>
            </p:extLst>
          </p:nvPr>
        </p:nvGraphicFramePr>
        <p:xfrm>
          <a:off x="8898468" y="129815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941331" y="155315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6774" y="1560260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85574" y="155828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14374" y="155828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4" idx="2"/>
          </p:cNvCxnSpPr>
          <p:nvPr/>
        </p:nvCxnSpPr>
        <p:spPr>
          <a:xfrm flipH="1">
            <a:off x="9570074" y="1321251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7481" y="131790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40521" y="13413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89856" y="13234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28934" y="13212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53062" y="132125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8484" y="13243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39355" y="13367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56208" y="1321249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75368" y="1321248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6300" y="192843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60000" y="195633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32725" y="195633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4731" y="195633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73170" y="195633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8582" y="809707"/>
            <a:ext cx="84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5971" y="795443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6736" y="1508652"/>
            <a:ext cx="183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 = NULL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0613"/>
              </p:ext>
            </p:extLst>
          </p:nvPr>
        </p:nvGraphicFramePr>
        <p:xfrm>
          <a:off x="4563350" y="143088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851216" y="2048132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90887" y="915142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10969" y="145722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5240868" y="1426681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35976" y="930934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628" y="1956335"/>
            <a:ext cx="857260" cy="4337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2862" y="2959648"/>
            <a:ext cx="6167073" cy="3772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  <a:spcBef>
                <a:spcPts val="300"/>
              </a:spcBef>
            </a:pPr>
            <a:r>
              <a:rPr lang="en-US" sz="2200" b="1" dirty="0"/>
              <a:t>Step 3:</a:t>
            </a:r>
            <a:r>
              <a:rPr lang="en-US" sz="2200" dirty="0"/>
              <a:t>[Check whether any nodes exist or not in a list]</a:t>
            </a:r>
          </a:p>
          <a:p>
            <a:pPr marL="1258888" indent="-457200">
              <a:lnSpc>
                <a:spcPts val="26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lphaUcPeriod"/>
            </a:pPr>
            <a:r>
              <a:rPr lang="en-US" sz="2200" dirty="0"/>
              <a:t>[</a:t>
            </a:r>
            <a:r>
              <a:rPr lang="en-US" sz="2200" b="1" dirty="0"/>
              <a:t>If no node exists in the list</a:t>
            </a:r>
            <a:r>
              <a:rPr lang="en-US" sz="2200" dirty="0"/>
              <a:t>]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</a:t>
            </a:r>
          </a:p>
          <a:p>
            <a:pPr marL="171608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NULL</a:t>
            </a:r>
          </a:p>
          <a:p>
            <a:pPr marL="1258888" indent="-457200">
              <a:lnSpc>
                <a:spcPts val="26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lphaUcPeriod" startAt="2"/>
            </a:pPr>
            <a:r>
              <a:rPr lang="en-US" sz="2200" dirty="0"/>
              <a:t>[</a:t>
            </a:r>
            <a:r>
              <a:rPr lang="en-US" sz="2200" b="1" dirty="0"/>
              <a:t>If one or more nodes exist in the list</a:t>
            </a:r>
            <a:r>
              <a:rPr lang="en-US" sz="2200" dirty="0"/>
              <a:t>]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First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</a:p>
          <a:p>
            <a:pPr>
              <a:lnSpc>
                <a:spcPts val="2600"/>
              </a:lnSpc>
              <a:spcBef>
                <a:spcPts val="300"/>
              </a:spcBef>
            </a:pPr>
            <a:r>
              <a:rPr lang="en-US" sz="2200" b="1" dirty="0"/>
              <a:t>Step 4:</a:t>
            </a:r>
            <a:r>
              <a:rPr lang="en-US" sz="2200" dirty="0"/>
              <a:t>[Make </a:t>
            </a:r>
            <a:r>
              <a:rPr lang="en-US" sz="2200" dirty="0" err="1"/>
              <a:t>New_Node</a:t>
            </a:r>
            <a:r>
              <a:rPr lang="en-US" sz="2200" dirty="0"/>
              <a:t> as First Node] </a:t>
            </a:r>
          </a:p>
          <a:p>
            <a:pPr marL="80168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First </a:t>
            </a:r>
            <a:r>
              <a:rPr lang="en-US" sz="2200" dirty="0">
                <a:solidFill>
                  <a:srgbClr val="C00000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ts val="2600"/>
              </a:lnSpc>
              <a:spcBef>
                <a:spcPts val="300"/>
              </a:spcBef>
            </a:pPr>
            <a:r>
              <a:rPr lang="en-US" sz="2200" b="1" dirty="0"/>
              <a:t>Step 5: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600"/>
              </a:lnSpc>
              <a:spcBef>
                <a:spcPts val="300"/>
              </a:spcBef>
            </a:pPr>
            <a:r>
              <a:rPr lang="en-US" sz="2200" dirty="0"/>
              <a:t>Exit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25" y="1357589"/>
            <a:ext cx="296378" cy="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14843 0.0020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7" grpId="1"/>
      <p:bldP spid="42" grpId="0"/>
      <p:bldP spid="42" grpId="1"/>
      <p:bldP spid="43" grpId="0"/>
      <p:bldP spid="43" grpId="1"/>
      <p:bldP spid="43" grpId="2"/>
      <p:bldP spid="47" grpId="0"/>
      <p:bldP spid="47" grpId="1"/>
      <p:bldP spid="48" grpId="0"/>
      <p:bldP spid="48" grpId="1"/>
      <p:bldP spid="48" grpId="2"/>
      <p:bldP spid="50" grpId="0"/>
      <p:bldP spid="50" grpId="1"/>
      <p:bldP spid="53" grpId="0"/>
      <p:bldP spid="53" grpId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Insertion Operations-At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S_INSERT_END (X, First)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availability list underflow]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Avail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Write(“Availability stack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[To create </a:t>
            </a:r>
            <a:r>
              <a:rPr lang="en-US" sz="2200" dirty="0" err="1"/>
              <a:t>New_Node</a:t>
            </a:r>
            <a:r>
              <a:rPr lang="en-US" sz="2200" dirty="0"/>
              <a:t> remove free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/>
              <a:t>             node from availability list]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Avail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Avail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Avail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INFO(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X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NULL</a:t>
            </a:r>
            <a:endParaRPr lang="en-US" sz="2200" b="1" dirty="0">
              <a:solidFill>
                <a:srgbClr val="C0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7334" y="2511268"/>
            <a:ext cx="6822702" cy="422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200" b="1" dirty="0"/>
              <a:t>Step 3:</a:t>
            </a:r>
            <a:r>
              <a:rPr lang="en-US" sz="2200" dirty="0"/>
              <a:t>[Check whether any nodes exist or not in a list]</a:t>
            </a:r>
          </a:p>
          <a:p>
            <a:pPr marL="1258888" indent="-457200">
              <a:lnSpc>
                <a:spcPts val="2300"/>
              </a:lnSpc>
              <a:buClr>
                <a:srgbClr val="C00000"/>
              </a:buClr>
              <a:buFont typeface="+mj-lt"/>
              <a:buAutoNum type="alphaUcPeriod"/>
            </a:pPr>
            <a:r>
              <a:rPr lang="en-US" sz="2200" dirty="0"/>
              <a:t>[</a:t>
            </a:r>
            <a:r>
              <a:rPr lang="en-US" sz="2200" b="1" dirty="0"/>
              <a:t>If no node exists in list</a:t>
            </a:r>
            <a:r>
              <a:rPr lang="en-US" sz="2200" dirty="0"/>
              <a:t>]</a:t>
            </a:r>
          </a:p>
          <a:p>
            <a:pPr marL="1252538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</a:t>
            </a:r>
          </a:p>
          <a:p>
            <a:pPr marL="1716088">
              <a:lnSpc>
                <a:spcPts val="2300"/>
              </a:lnSpc>
            </a:pPr>
            <a:r>
              <a:rPr lang="en-US" sz="2200" dirty="0">
                <a:solidFill>
                  <a:srgbClr val="C00000"/>
                </a:solidFill>
              </a:rPr>
              <a:t>First </a:t>
            </a:r>
            <a:r>
              <a:rPr lang="en-US" sz="2200" dirty="0">
                <a:solidFill>
                  <a:srgbClr val="C00000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</a:p>
          <a:p>
            <a:pPr marL="1258888" indent="-457200">
              <a:lnSpc>
                <a:spcPts val="2300"/>
              </a:lnSpc>
              <a:buClr>
                <a:srgbClr val="C00000"/>
              </a:buClr>
              <a:buFont typeface="+mj-lt"/>
              <a:buAutoNum type="alphaUcPeriod" startAt="2"/>
            </a:pPr>
            <a:r>
              <a:rPr lang="en-US" sz="2200" dirty="0"/>
              <a:t>[</a:t>
            </a:r>
            <a:r>
              <a:rPr lang="en-US" sz="2200" b="1" dirty="0"/>
              <a:t>If nodes already exist in list</a:t>
            </a:r>
            <a:r>
              <a:rPr lang="en-US" sz="2200" dirty="0"/>
              <a:t>]</a:t>
            </a:r>
          </a:p>
          <a:p>
            <a:pPr marL="1720850" indent="-468313">
              <a:lnSpc>
                <a:spcPts val="23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[Assign address of </a:t>
            </a:r>
            <a:r>
              <a:rPr lang="en-US" sz="2200" b="1" dirty="0"/>
              <a:t>First</a:t>
            </a:r>
            <a:r>
              <a:rPr lang="en-US" sz="2200" dirty="0"/>
              <a:t> node to </a:t>
            </a:r>
            <a:r>
              <a:rPr lang="en-US" sz="2200" b="1" dirty="0"/>
              <a:t>PTR</a:t>
            </a:r>
            <a:r>
              <a:rPr lang="en-US" sz="2200" dirty="0"/>
              <a:t> ]</a:t>
            </a: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chemeClr val="accent5"/>
                </a:solidFill>
              </a:rPr>
              <a:t>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 </a:t>
            </a:r>
          </a:p>
          <a:p>
            <a:pPr marL="1720850" indent="-469900">
              <a:lnSpc>
                <a:spcPts val="2300"/>
              </a:lnSpc>
              <a:buClr>
                <a:srgbClr val="C00000"/>
              </a:buClr>
              <a:buFont typeface="+mj-lt"/>
              <a:buAutoNum type="arabicParenR" startAt="2"/>
            </a:pPr>
            <a:r>
              <a:rPr lang="en-US" sz="2200" dirty="0"/>
              <a:t>[Traverse the list until last node is reached] </a:t>
            </a:r>
          </a:p>
          <a:p>
            <a:pPr marL="1720850">
              <a:lnSpc>
                <a:spcPts val="2300"/>
              </a:lnSpc>
            </a:pPr>
            <a:r>
              <a:rPr lang="en-US" sz="2200" dirty="0"/>
              <a:t>Repeat </a:t>
            </a:r>
            <a:r>
              <a:rPr lang="en-US" sz="2200" dirty="0">
                <a:solidFill>
                  <a:srgbClr val="0070C0"/>
                </a:solidFill>
              </a:rPr>
              <a:t>while(</a:t>
            </a:r>
            <a:r>
              <a:rPr lang="en-US" sz="2200" dirty="0">
                <a:solidFill>
                  <a:srgbClr val="C00000"/>
                </a:solidFill>
              </a:rPr>
              <a:t>LINK(</a:t>
            </a:r>
            <a:r>
              <a:rPr lang="en-US" sz="2200" b="1" dirty="0">
                <a:solidFill>
                  <a:schemeClr val="accent5"/>
                </a:solidFill>
              </a:rPr>
              <a:t>PTR</a:t>
            </a:r>
            <a:r>
              <a:rPr lang="en-US" sz="2200" dirty="0">
                <a:solidFill>
                  <a:srgbClr val="C00000"/>
                </a:solidFill>
              </a:rPr>
              <a:t>) &lt;&gt; NULL</a:t>
            </a:r>
            <a:r>
              <a:rPr lang="en-US" sz="2200" dirty="0"/>
              <a:t>) </a:t>
            </a:r>
          </a:p>
          <a:p>
            <a:pPr marL="21780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1720850" indent="-457200">
              <a:lnSpc>
                <a:spcPts val="2300"/>
              </a:lnSpc>
              <a:buClr>
                <a:srgbClr val="C00000"/>
              </a:buClr>
              <a:buFont typeface="+mj-lt"/>
              <a:buAutoNum type="arabicParenR" startAt="3"/>
            </a:pPr>
            <a:r>
              <a:rPr lang="en-US" sz="2200" dirty="0"/>
              <a:t>[Set link of last node to </a:t>
            </a:r>
            <a:r>
              <a:rPr lang="en-US" sz="2200" dirty="0" err="1"/>
              <a:t>New_Node</a:t>
            </a:r>
            <a:r>
              <a:rPr lang="en-US" sz="2200" dirty="0"/>
              <a:t>] </a:t>
            </a:r>
            <a:endParaRPr lang="en-US" sz="2200" dirty="0">
              <a:solidFill>
                <a:schemeClr val="accent6"/>
              </a:solidFill>
            </a:endParaRP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sz="2200" b="1" dirty="0"/>
              <a:t>Step 4: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300"/>
              </a:lnSpc>
            </a:pPr>
            <a:r>
              <a:rPr lang="en-US" sz="2200" dirty="0"/>
              <a:t>Exit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4301" y="1071735"/>
            <a:ext cx="84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13886" y="711201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1043" y="1554706"/>
            <a:ext cx="183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 = NULL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55240"/>
              </p:ext>
            </p:extLst>
          </p:nvPr>
        </p:nvGraphicFramePr>
        <p:xfrm>
          <a:off x="4676092" y="152978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908047" y="210669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0146" y="15400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347925" y="1539153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4456"/>
              </p:ext>
            </p:extLst>
          </p:nvPr>
        </p:nvGraphicFramePr>
        <p:xfrm>
          <a:off x="9036662" y="149222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5420"/>
              </p:ext>
            </p:extLst>
          </p:nvPr>
        </p:nvGraphicFramePr>
        <p:xfrm>
          <a:off x="1746706" y="150978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09739"/>
              </p:ext>
            </p:extLst>
          </p:nvPr>
        </p:nvGraphicFramePr>
        <p:xfrm>
          <a:off x="3568999" y="14964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3827"/>
              </p:ext>
            </p:extLst>
          </p:nvPr>
        </p:nvGraphicFramePr>
        <p:xfrm>
          <a:off x="5397799" y="14964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70137"/>
              </p:ext>
            </p:extLst>
          </p:nvPr>
        </p:nvGraphicFramePr>
        <p:xfrm>
          <a:off x="7226599" y="14964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8554743" y="175040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084905" y="175858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913705" y="175661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42505" y="175661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898205" y="1504338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72082" y="151761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68652" y="15396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17987" y="152182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57065" y="15195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81193" y="15195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67486" y="153507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84339" y="1519576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03499" y="151957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330901" y="2128141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88131" y="21546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60856" y="21546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12862" y="21546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01301" y="21546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54917" y="653814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17165" y="1034196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317299" y="2164713"/>
            <a:ext cx="828751" cy="370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64" y="1559025"/>
            <a:ext cx="296378" cy="395171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H="1">
            <a:off x="9680591" y="1499864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928437" y="938139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2762971" y="859350"/>
            <a:ext cx="184168" cy="755400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4636046" y="859350"/>
            <a:ext cx="184168" cy="755400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453437" y="859350"/>
            <a:ext cx="184168" cy="755400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92950" y="859350"/>
            <a:ext cx="184168" cy="755400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825838" y="1525777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6271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5026 -0.0011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4.81481E-6 L 0.29778 4.8148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17 4.81481E-6 L 0.44752 4.8148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1" grpId="2"/>
      <p:bldP spid="45" grpId="0"/>
      <p:bldP spid="45" grpId="1"/>
      <p:bldP spid="45" grpId="2"/>
      <p:bldP spid="49" grpId="0"/>
      <p:bldP spid="49" grpId="1"/>
      <p:bldP spid="51" grpId="0"/>
      <p:bldP spid="51" grpId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8" grpId="1"/>
      <p:bldP spid="78" grpId="2"/>
      <p:bldP spid="78" grpId="3"/>
      <p:bldP spid="79" grpId="0"/>
      <p:bldP spid="80" grpId="0" animBg="1"/>
      <p:bldP spid="83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Insertion Operations-After Given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S_INSERT_AFTER (X, First, N)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availability list underflow]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Avail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Write(“Availability stack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[To create </a:t>
            </a:r>
            <a:r>
              <a:rPr lang="en-US" sz="2200" dirty="0" err="1"/>
              <a:t>New_Node</a:t>
            </a:r>
            <a:r>
              <a:rPr lang="en-US" sz="2200" dirty="0"/>
              <a:t> remove free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/>
              <a:t>             node from availability list]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Avail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Avail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Avail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INFO(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X</a:t>
            </a:r>
            <a:r>
              <a:rPr lang="en-US" sz="2200" b="1" dirty="0">
                <a:solidFill>
                  <a:srgbClr val="1D6FA9"/>
                </a:solidFill>
              </a:rPr>
              <a:t> </a:t>
            </a:r>
            <a:endParaRPr lang="en-US" dirty="0">
              <a:solidFill>
                <a:srgbClr val="1D6FA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2862" y="2511268"/>
            <a:ext cx="5708614" cy="437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3:</a:t>
            </a:r>
            <a:r>
              <a:rPr lang="en-US" sz="2200" dirty="0"/>
              <a:t>[Set two pointer </a:t>
            </a:r>
            <a:r>
              <a:rPr lang="en-US" sz="2200" b="1" dirty="0"/>
              <a:t>PTR</a:t>
            </a:r>
            <a:r>
              <a:rPr lang="en-US" sz="2200" dirty="0"/>
              <a:t> and </a:t>
            </a:r>
            <a:r>
              <a:rPr lang="en-US" sz="2200" b="1" dirty="0"/>
              <a:t>PREPTR</a:t>
            </a:r>
            <a:r>
              <a:rPr lang="en-US" sz="2200" dirty="0"/>
              <a:t> to </a:t>
            </a:r>
            <a:r>
              <a:rPr lang="en-US" sz="2200" b="1" dirty="0"/>
              <a:t>First</a:t>
            </a:r>
            <a:r>
              <a:rPr lang="en-US" sz="2200" dirty="0"/>
              <a:t>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chemeClr val="accent5"/>
                </a:solidFill>
              </a:rPr>
              <a:t>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chemeClr val="accent5"/>
                </a:solidFill>
              </a:rPr>
              <a:t>PREPTR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  </a:t>
            </a: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4:</a:t>
            </a:r>
            <a:r>
              <a:rPr lang="en-US" sz="2200" dirty="0"/>
              <a:t>[To reach at specific location]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INFO(</a:t>
            </a:r>
            <a:r>
              <a:rPr lang="en-US" sz="2200" b="1" dirty="0">
                <a:solidFill>
                  <a:schemeClr val="accent5"/>
                </a:solidFill>
              </a:rPr>
              <a:t>PREPTR</a:t>
            </a:r>
            <a:r>
              <a:rPr lang="en-US" sz="2200" dirty="0">
                <a:solidFill>
                  <a:srgbClr val="C00000"/>
                </a:solidFill>
              </a:rPr>
              <a:t>) &lt;&gt; </a:t>
            </a:r>
            <a:r>
              <a:rPr lang="en-US" sz="2200" b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2652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PREPTR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PTR </a:t>
            </a:r>
          </a:p>
          <a:p>
            <a:pPr marL="12652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5:</a:t>
            </a:r>
            <a:r>
              <a:rPr lang="en-US" sz="2200" dirty="0"/>
              <a:t>[Insert </a:t>
            </a:r>
            <a:r>
              <a:rPr lang="en-US" sz="2200" dirty="0" err="1"/>
              <a:t>New_Node</a:t>
            </a:r>
            <a:r>
              <a:rPr lang="en-US" sz="2200" dirty="0"/>
              <a:t> after given location]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>
                <a:solidFill>
                  <a:srgbClr val="C00000"/>
                </a:solidFill>
              </a:rPr>
              <a:t>PREPTR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PTR</a:t>
            </a:r>
            <a:endParaRPr lang="en-US" sz="2200" b="1" dirty="0">
              <a:solidFill>
                <a:srgbClr val="1D6FA9"/>
              </a:solidFill>
            </a:endParaRP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6: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640"/>
              </a:lnSpc>
              <a:spcBef>
                <a:spcPts val="100"/>
              </a:spcBef>
            </a:pPr>
            <a:r>
              <a:rPr lang="en-US" sz="2200" dirty="0"/>
              <a:t>Exit 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46385"/>
              </p:ext>
            </p:extLst>
          </p:nvPr>
        </p:nvGraphicFramePr>
        <p:xfrm>
          <a:off x="5097879" y="341042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78679"/>
              </p:ext>
            </p:extLst>
          </p:nvPr>
        </p:nvGraphicFramePr>
        <p:xfrm>
          <a:off x="2283644" y="181796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38558"/>
              </p:ext>
            </p:extLst>
          </p:nvPr>
        </p:nvGraphicFramePr>
        <p:xfrm>
          <a:off x="4105937" y="180466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55094"/>
              </p:ext>
            </p:extLst>
          </p:nvPr>
        </p:nvGraphicFramePr>
        <p:xfrm>
          <a:off x="5934737" y="180466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20303"/>
              </p:ext>
            </p:extLst>
          </p:nvPr>
        </p:nvGraphicFramePr>
        <p:xfrm>
          <a:off x="7763537" y="180466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3621843" y="2066766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56928" y="2095455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79443" y="2064790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35143" y="1812517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33299" y="343581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66550" y="18478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54925" y="18300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4003" y="182775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918131" y="18277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04424" y="184325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21277" y="182775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40437" y="1827754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92118" y="4046340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74394" y="235435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97794" y="235435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25316" y="235142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38239" y="2354355"/>
            <a:ext cx="89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25069" y="657755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54103" y="1342375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378516" y="4037192"/>
            <a:ext cx="828751" cy="4881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70" y="1865406"/>
            <a:ext cx="296378" cy="39517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087891" y="2911357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09508" y="183593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5000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297071" y="978294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2113531" y="1215799"/>
            <a:ext cx="401966" cy="762711"/>
          </a:xfrm>
          <a:custGeom>
            <a:avLst/>
            <a:gdLst>
              <a:gd name="connsiteX0" fmla="*/ 203846 w 401966"/>
              <a:gd name="connsiteY0" fmla="*/ 711 h 762711"/>
              <a:gd name="connsiteX1" fmla="*/ 5726 w 401966"/>
              <a:gd name="connsiteY1" fmla="*/ 122631 h 762711"/>
              <a:gd name="connsiteX2" fmla="*/ 401966 w 401966"/>
              <a:gd name="connsiteY2" fmla="*/ 762711 h 76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66" h="762711">
                <a:moveTo>
                  <a:pt x="203846" y="711"/>
                </a:moveTo>
                <a:cubicBezTo>
                  <a:pt x="88276" y="-1829"/>
                  <a:pt x="-27294" y="-4369"/>
                  <a:pt x="5726" y="122631"/>
                </a:cubicBezTo>
                <a:cubicBezTo>
                  <a:pt x="38746" y="249631"/>
                  <a:pt x="220356" y="506171"/>
                  <a:pt x="401966" y="76271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2119023" y="1224088"/>
            <a:ext cx="401966" cy="762711"/>
          </a:xfrm>
          <a:custGeom>
            <a:avLst/>
            <a:gdLst>
              <a:gd name="connsiteX0" fmla="*/ 203846 w 401966"/>
              <a:gd name="connsiteY0" fmla="*/ 711 h 762711"/>
              <a:gd name="connsiteX1" fmla="*/ 5726 w 401966"/>
              <a:gd name="connsiteY1" fmla="*/ 122631 h 762711"/>
              <a:gd name="connsiteX2" fmla="*/ 401966 w 401966"/>
              <a:gd name="connsiteY2" fmla="*/ 762711 h 76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66" h="762711">
                <a:moveTo>
                  <a:pt x="203846" y="711"/>
                </a:moveTo>
                <a:cubicBezTo>
                  <a:pt x="88276" y="-1829"/>
                  <a:pt x="-27294" y="-4369"/>
                  <a:pt x="5726" y="122631"/>
                </a:cubicBezTo>
                <a:cubicBezTo>
                  <a:pt x="38746" y="249631"/>
                  <a:pt x="220356" y="506171"/>
                  <a:pt x="401966" y="76271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3944460" y="1192261"/>
            <a:ext cx="401966" cy="762711"/>
          </a:xfrm>
          <a:custGeom>
            <a:avLst/>
            <a:gdLst>
              <a:gd name="connsiteX0" fmla="*/ 203846 w 401966"/>
              <a:gd name="connsiteY0" fmla="*/ 711 h 762711"/>
              <a:gd name="connsiteX1" fmla="*/ 5726 w 401966"/>
              <a:gd name="connsiteY1" fmla="*/ 122631 h 762711"/>
              <a:gd name="connsiteX2" fmla="*/ 401966 w 401966"/>
              <a:gd name="connsiteY2" fmla="*/ 762711 h 76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66" h="762711">
                <a:moveTo>
                  <a:pt x="203846" y="711"/>
                </a:moveTo>
                <a:cubicBezTo>
                  <a:pt x="88276" y="-1829"/>
                  <a:pt x="-27294" y="-4369"/>
                  <a:pt x="5726" y="122631"/>
                </a:cubicBezTo>
                <a:cubicBezTo>
                  <a:pt x="38746" y="249631"/>
                  <a:pt x="220356" y="506171"/>
                  <a:pt x="401966" y="76271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5426770" y="2144108"/>
            <a:ext cx="2420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464634" y="3680029"/>
            <a:ext cx="219456" cy="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668817" y="2144108"/>
            <a:ext cx="0" cy="7672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5844" y="2908137"/>
            <a:ext cx="7529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915844" y="2897910"/>
            <a:ext cx="0" cy="7552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915844" y="3653195"/>
            <a:ext cx="20730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809965" y="2894472"/>
            <a:ext cx="881217" cy="1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677735" y="2895219"/>
            <a:ext cx="0" cy="795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792310" y="2134675"/>
            <a:ext cx="175074" cy="1472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807770" y="2143579"/>
            <a:ext cx="0" cy="7672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38" y="3461754"/>
            <a:ext cx="296378" cy="395171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6204024" y="2411094"/>
            <a:ext cx="828751" cy="348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698975" y="343259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2500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492"/>
              </p:ext>
            </p:extLst>
          </p:nvPr>
        </p:nvGraphicFramePr>
        <p:xfrm>
          <a:off x="5046804" y="138975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77953"/>
              </p:ext>
            </p:extLst>
          </p:nvPr>
        </p:nvGraphicFramePr>
        <p:xfrm>
          <a:off x="1389426" y="1381501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33333"/>
              </p:ext>
            </p:extLst>
          </p:nvPr>
        </p:nvGraphicFramePr>
        <p:xfrm>
          <a:off x="3211719" y="136820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0455"/>
              </p:ext>
            </p:extLst>
          </p:nvPr>
        </p:nvGraphicFramePr>
        <p:xfrm>
          <a:off x="6875066" y="13712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58909"/>
              </p:ext>
            </p:extLst>
          </p:nvPr>
        </p:nvGraphicFramePr>
        <p:xfrm>
          <a:off x="8703866" y="13712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6407043" y="1633523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27625" y="1630305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62710" y="165899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219772" y="163141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375472" y="1379138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82224" y="14151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72332" y="141135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60707" y="13935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4332" y="13943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58460" y="13943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10206" y="140679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80766" y="139437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64152" y="1904274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99248" y="191946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26006" y="19049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08381" y="1904274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939087" y="190280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55138" y="899716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59885" y="905914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23906" y="925806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13108" y="1399472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5000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9934" y="905914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50621" y="143276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1534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repeatCount="indefinite" fill="remove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8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833 L 0.15052 0.0046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4622 -0.0004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-2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0.00833 L 0.30156 0.00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99" grpId="2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6" grpId="2"/>
      <p:bldP spid="106" grpId="3"/>
      <p:bldP spid="107" grpId="0"/>
      <p:bldP spid="107" grpId="1"/>
      <p:bldP spid="108" grpId="0" animBg="1"/>
      <p:bldP spid="108" grpId="1" animBg="1"/>
      <p:bldP spid="110" grpId="0"/>
      <p:bldP spid="110" grpId="1"/>
      <p:bldP spid="111" grpId="0"/>
      <p:bldP spid="111" grpId="1"/>
      <p:bldP spid="112" grpId="0"/>
      <p:bldP spid="112" grpId="1"/>
      <p:bldP spid="112" grpId="2"/>
      <p:bldP spid="112" grpId="3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27" grpId="0" animBg="1"/>
      <p:bldP spid="127" grpId="1" animBg="1"/>
      <p:bldP spid="127" grpId="2" animBg="1"/>
      <p:bldP spid="128" grpId="0"/>
      <p:bldP spid="128" grpId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Insertion Operations-Before Given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S_INSERT_BEFORE (X, First, N)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availability list underflow]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Avail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Write(“Availability stack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[To create </a:t>
            </a:r>
            <a:r>
              <a:rPr lang="en-US" sz="2200" dirty="0" err="1"/>
              <a:t>New_Node</a:t>
            </a:r>
            <a:r>
              <a:rPr lang="en-US" sz="2200" dirty="0"/>
              <a:t> remove free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/>
              <a:t>             node from availability list]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Avail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Avail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Avail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801688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INFO(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X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2862" y="2511268"/>
            <a:ext cx="5708614" cy="437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3:</a:t>
            </a:r>
            <a:r>
              <a:rPr lang="en-US" sz="2200" dirty="0"/>
              <a:t>[Set two pointer </a:t>
            </a:r>
            <a:r>
              <a:rPr lang="en-US" sz="2200" b="1" dirty="0"/>
              <a:t>PTR</a:t>
            </a:r>
            <a:r>
              <a:rPr lang="en-US" sz="2200" dirty="0"/>
              <a:t> and </a:t>
            </a:r>
            <a:r>
              <a:rPr lang="en-US" sz="2200" b="1" dirty="0"/>
              <a:t>PREPTR</a:t>
            </a:r>
            <a:r>
              <a:rPr lang="en-US" sz="2200" dirty="0"/>
              <a:t> to </a:t>
            </a:r>
            <a:r>
              <a:rPr lang="en-US" sz="2200" b="1" dirty="0"/>
              <a:t>First</a:t>
            </a:r>
            <a:r>
              <a:rPr lang="en-US" sz="2200" dirty="0"/>
              <a:t>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chemeClr val="accent5"/>
                </a:solidFill>
              </a:rPr>
              <a:t>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chemeClr val="accent5"/>
                </a:solidFill>
              </a:rPr>
              <a:t>PREPTR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  </a:t>
            </a: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4:</a:t>
            </a:r>
            <a:r>
              <a:rPr lang="en-US" sz="2200" dirty="0"/>
              <a:t>[To reach at specific location]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INFO(</a:t>
            </a:r>
            <a:r>
              <a:rPr lang="en-US" sz="2200" b="1" dirty="0">
                <a:solidFill>
                  <a:schemeClr val="accent5"/>
                </a:solidFill>
              </a:rPr>
              <a:t>PTR</a:t>
            </a:r>
            <a:r>
              <a:rPr lang="en-US" sz="2200" dirty="0">
                <a:solidFill>
                  <a:srgbClr val="C00000"/>
                </a:solidFill>
              </a:rPr>
              <a:t>) &lt;&gt; </a:t>
            </a:r>
            <a:r>
              <a:rPr lang="en-US" sz="2200" b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 </a:t>
            </a:r>
          </a:p>
          <a:p>
            <a:pPr marL="12652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PREPTR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PTR </a:t>
            </a:r>
          </a:p>
          <a:p>
            <a:pPr marL="12652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5:</a:t>
            </a:r>
            <a:r>
              <a:rPr lang="en-US" sz="2200" dirty="0"/>
              <a:t>[Insert </a:t>
            </a:r>
            <a:r>
              <a:rPr lang="en-US" sz="2200" dirty="0" err="1"/>
              <a:t>New_Node</a:t>
            </a:r>
            <a:r>
              <a:rPr lang="en-US" sz="2200" dirty="0"/>
              <a:t> before given location]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>
                <a:solidFill>
                  <a:srgbClr val="C00000"/>
                </a:solidFill>
              </a:rPr>
              <a:t>PREPTR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  <a:r>
              <a:rPr lang="en-US" sz="2200" dirty="0" err="1">
                <a:solidFill>
                  <a:srgbClr val="1D6FA9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</a:p>
          <a:p>
            <a:pPr marL="808038">
              <a:lnSpc>
                <a:spcPts val="2640"/>
              </a:lnSpc>
              <a:spcBef>
                <a:spcPts val="100"/>
              </a:spcBef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 err="1">
                <a:solidFill>
                  <a:srgbClr val="C00000"/>
                </a:solidFill>
              </a:rPr>
              <a:t>New_Node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PTR</a:t>
            </a:r>
            <a:endParaRPr lang="en-US" sz="2200" b="1" dirty="0">
              <a:solidFill>
                <a:srgbClr val="1D6FA9"/>
              </a:solidFill>
            </a:endParaRPr>
          </a:p>
          <a:p>
            <a:pPr>
              <a:lnSpc>
                <a:spcPts val="2640"/>
              </a:lnSpc>
              <a:spcBef>
                <a:spcPts val="100"/>
              </a:spcBef>
            </a:pPr>
            <a:r>
              <a:rPr lang="en-US" sz="2200" b="1" dirty="0"/>
              <a:t>Step 6: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640"/>
              </a:lnSpc>
              <a:spcBef>
                <a:spcPts val="100"/>
              </a:spcBef>
            </a:pPr>
            <a:r>
              <a:rPr lang="en-US" sz="2200" dirty="0"/>
              <a:t>Exit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83548" y="758715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20681"/>
              </p:ext>
            </p:extLst>
          </p:nvPr>
        </p:nvGraphicFramePr>
        <p:xfrm>
          <a:off x="5132465" y="352040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51845"/>
              </p:ext>
            </p:extLst>
          </p:nvPr>
        </p:nvGraphicFramePr>
        <p:xfrm>
          <a:off x="2283644" y="189864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32307"/>
              </p:ext>
            </p:extLst>
          </p:nvPr>
        </p:nvGraphicFramePr>
        <p:xfrm>
          <a:off x="4105937" y="188534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29799"/>
              </p:ext>
            </p:extLst>
          </p:nvPr>
        </p:nvGraphicFramePr>
        <p:xfrm>
          <a:off x="5934737" y="188534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27414"/>
              </p:ext>
            </p:extLst>
          </p:nvPr>
        </p:nvGraphicFramePr>
        <p:xfrm>
          <a:off x="7763537" y="188534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2" name="Straight Arrow Connector 171"/>
          <p:cNvCxnSpPr/>
          <p:nvPr/>
        </p:nvCxnSpPr>
        <p:spPr>
          <a:xfrm>
            <a:off x="3621843" y="214744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456928" y="217613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279443" y="2145472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8435143" y="1893199"/>
            <a:ext cx="656538" cy="4971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267885" y="35457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466550" y="19284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254925" y="191068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094003" y="19084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918131" y="19084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904424" y="192393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721277" y="1908437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540437" y="1908436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426704" y="4156321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474394" y="243503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397794" y="243503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04024" y="241830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38239" y="243503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578785" y="1059023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554103" y="1423057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401115" y="4136229"/>
            <a:ext cx="828751" cy="4881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93" y="1939665"/>
            <a:ext cx="296378" cy="395171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5122477" y="3021338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697883" y="1903352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5000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5443966" y="2251466"/>
            <a:ext cx="2420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466769" y="3814536"/>
            <a:ext cx="219456" cy="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686013" y="2245115"/>
            <a:ext cx="0" cy="78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933040" y="3015495"/>
            <a:ext cx="7529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933040" y="3005268"/>
            <a:ext cx="0" cy="7552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933040" y="3746039"/>
            <a:ext cx="20730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800048" y="3016337"/>
            <a:ext cx="881217" cy="1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7818" y="3016337"/>
            <a:ext cx="0" cy="7868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98477" y="2267601"/>
            <a:ext cx="1737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803680" y="2265444"/>
            <a:ext cx="0" cy="7672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38" y="3570701"/>
            <a:ext cx="296378" cy="395171"/>
          </a:xfrm>
          <a:prstGeom prst="rect">
            <a:avLst/>
          </a:prstGeom>
        </p:spPr>
      </p:pic>
      <p:sp>
        <p:nvSpPr>
          <p:cNvPr id="206" name="Rectangle 205"/>
          <p:cNvSpPr/>
          <p:nvPr/>
        </p:nvSpPr>
        <p:spPr>
          <a:xfrm>
            <a:off x="6182575" y="2457188"/>
            <a:ext cx="828751" cy="348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5739580" y="3543132"/>
            <a:ext cx="8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2500</a:t>
            </a:r>
          </a:p>
        </p:txBody>
      </p:sp>
      <p:sp>
        <p:nvSpPr>
          <p:cNvPr id="208" name="Freeform 207"/>
          <p:cNvSpPr/>
          <p:nvPr/>
        </p:nvSpPr>
        <p:spPr>
          <a:xfrm>
            <a:off x="1910203" y="1301055"/>
            <a:ext cx="643900" cy="769947"/>
          </a:xfrm>
          <a:custGeom>
            <a:avLst/>
            <a:gdLst>
              <a:gd name="connsiteX0" fmla="*/ 555389 w 595730"/>
              <a:gd name="connsiteY0" fmla="*/ 9690 h 641702"/>
              <a:gd name="connsiteX1" fmla="*/ 125083 w 595730"/>
              <a:gd name="connsiteY1" fmla="*/ 23137 h 641702"/>
              <a:gd name="connsiteX2" fmla="*/ 30954 w 595730"/>
              <a:gd name="connsiteY2" fmla="*/ 211396 h 641702"/>
              <a:gd name="connsiteX3" fmla="*/ 595730 w 595730"/>
              <a:gd name="connsiteY3" fmla="*/ 641702 h 64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30" h="641702">
                <a:moveTo>
                  <a:pt x="555389" y="9690"/>
                </a:moveTo>
                <a:cubicBezTo>
                  <a:pt x="383939" y="-396"/>
                  <a:pt x="212489" y="-10481"/>
                  <a:pt x="125083" y="23137"/>
                </a:cubicBezTo>
                <a:cubicBezTo>
                  <a:pt x="37677" y="56755"/>
                  <a:pt x="-47487" y="108302"/>
                  <a:pt x="30954" y="211396"/>
                </a:cubicBezTo>
                <a:cubicBezTo>
                  <a:pt x="109395" y="314490"/>
                  <a:pt x="352562" y="478096"/>
                  <a:pt x="595730" y="641702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8"/>
          <p:cNvSpPr/>
          <p:nvPr/>
        </p:nvSpPr>
        <p:spPr>
          <a:xfrm>
            <a:off x="3680768" y="1312824"/>
            <a:ext cx="643900" cy="769947"/>
          </a:xfrm>
          <a:custGeom>
            <a:avLst/>
            <a:gdLst>
              <a:gd name="connsiteX0" fmla="*/ 555389 w 595730"/>
              <a:gd name="connsiteY0" fmla="*/ 9690 h 641702"/>
              <a:gd name="connsiteX1" fmla="*/ 125083 w 595730"/>
              <a:gd name="connsiteY1" fmla="*/ 23137 h 641702"/>
              <a:gd name="connsiteX2" fmla="*/ 30954 w 595730"/>
              <a:gd name="connsiteY2" fmla="*/ 211396 h 641702"/>
              <a:gd name="connsiteX3" fmla="*/ 595730 w 595730"/>
              <a:gd name="connsiteY3" fmla="*/ 641702 h 64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30" h="641702">
                <a:moveTo>
                  <a:pt x="555389" y="9690"/>
                </a:moveTo>
                <a:cubicBezTo>
                  <a:pt x="383939" y="-396"/>
                  <a:pt x="212489" y="-10481"/>
                  <a:pt x="125083" y="23137"/>
                </a:cubicBezTo>
                <a:cubicBezTo>
                  <a:pt x="37677" y="56755"/>
                  <a:pt x="-47487" y="108302"/>
                  <a:pt x="30954" y="211396"/>
                </a:cubicBezTo>
                <a:cubicBezTo>
                  <a:pt x="109395" y="314490"/>
                  <a:pt x="352562" y="478096"/>
                  <a:pt x="595730" y="641702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/>
          <p:cNvSpPr/>
          <p:nvPr/>
        </p:nvSpPr>
        <p:spPr>
          <a:xfrm>
            <a:off x="5460691" y="1272942"/>
            <a:ext cx="643900" cy="769947"/>
          </a:xfrm>
          <a:custGeom>
            <a:avLst/>
            <a:gdLst>
              <a:gd name="connsiteX0" fmla="*/ 555389 w 595730"/>
              <a:gd name="connsiteY0" fmla="*/ 9690 h 641702"/>
              <a:gd name="connsiteX1" fmla="*/ 125083 w 595730"/>
              <a:gd name="connsiteY1" fmla="*/ 23137 h 641702"/>
              <a:gd name="connsiteX2" fmla="*/ 30954 w 595730"/>
              <a:gd name="connsiteY2" fmla="*/ 211396 h 641702"/>
              <a:gd name="connsiteX3" fmla="*/ 595730 w 595730"/>
              <a:gd name="connsiteY3" fmla="*/ 641702 h 64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30" h="641702">
                <a:moveTo>
                  <a:pt x="555389" y="9690"/>
                </a:moveTo>
                <a:cubicBezTo>
                  <a:pt x="383939" y="-396"/>
                  <a:pt x="212489" y="-10481"/>
                  <a:pt x="125083" y="23137"/>
                </a:cubicBezTo>
                <a:cubicBezTo>
                  <a:pt x="37677" y="56755"/>
                  <a:pt x="-47487" y="108302"/>
                  <a:pt x="30954" y="211396"/>
                </a:cubicBezTo>
                <a:cubicBezTo>
                  <a:pt x="109395" y="314490"/>
                  <a:pt x="352562" y="478096"/>
                  <a:pt x="595730" y="641702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1" name="Table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25821"/>
              </p:ext>
            </p:extLst>
          </p:nvPr>
        </p:nvGraphicFramePr>
        <p:xfrm>
          <a:off x="5229684" y="147044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34788"/>
              </p:ext>
            </p:extLst>
          </p:nvPr>
        </p:nvGraphicFramePr>
        <p:xfrm>
          <a:off x="1572306" y="146218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98399"/>
              </p:ext>
            </p:extLst>
          </p:nvPr>
        </p:nvGraphicFramePr>
        <p:xfrm>
          <a:off x="3394599" y="14488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Table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50623"/>
              </p:ext>
            </p:extLst>
          </p:nvPr>
        </p:nvGraphicFramePr>
        <p:xfrm>
          <a:off x="7057946" y="1451967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39161"/>
              </p:ext>
            </p:extLst>
          </p:nvPr>
        </p:nvGraphicFramePr>
        <p:xfrm>
          <a:off x="8886746" y="1451967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6" name="Straight Arrow Connector 215"/>
          <p:cNvCxnSpPr/>
          <p:nvPr/>
        </p:nvCxnSpPr>
        <p:spPr>
          <a:xfrm>
            <a:off x="6589923" y="1714205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2910505" y="171098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745590" y="1739676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8402652" y="1712093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9558352" y="1459820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365104" y="149582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755212" y="14920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543587" y="147422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217212" y="147506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9041340" y="14750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193086" y="148747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663646" y="1475057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470864" y="1985644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782128" y="2000150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608886" y="1985644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291261" y="1984956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9121967" y="1983490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438018" y="980398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842765" y="986596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06786" y="1006488"/>
            <a:ext cx="15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New_Node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995988" y="1480154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5000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462814" y="986596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833501" y="1513443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36119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8" dur="500" autoRev="1" fill="remov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autoRev="1" fill="remov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500" autoRev="1" fill="remov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autoRev="1" fill="remov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14609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47 L 0.1474 0.0034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26 -2.96296E-6 L 0.29296 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6" grpId="1"/>
      <p:bldP spid="166" grpId="2"/>
      <p:bldP spid="166" grpId="3"/>
      <p:bldP spid="176" grpId="0"/>
      <p:bldP spid="176" grpId="1"/>
      <p:bldP spid="177" grpId="0"/>
      <p:bldP spid="177" grpId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2" grpId="2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189" grpId="1"/>
      <p:bldP spid="189" grpId="2"/>
      <p:bldP spid="189" grpId="3"/>
      <p:bldP spid="190" grpId="0"/>
      <p:bldP spid="190" grpId="1"/>
      <p:bldP spid="191" grpId="0" animBg="1"/>
      <p:bldP spid="191" grpId="1" animBg="1"/>
      <p:bldP spid="193" grpId="0"/>
      <p:bldP spid="193" grpId="1"/>
      <p:bldP spid="194" grpId="0"/>
      <p:bldP spid="194" grpId="1"/>
      <p:bldP spid="206" grpId="0" animBg="1"/>
      <p:bldP spid="206" grpId="1" animBg="1"/>
      <p:bldP spid="206" grpId="2" animBg="1"/>
      <p:bldP spid="207" grpId="0"/>
      <p:bldP spid="207" grpId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Singly Linked List Deletion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3DA5-529A-CFAC-D39B-DDF39C45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Section-11</a:t>
            </a:r>
          </a:p>
        </p:txBody>
      </p:sp>
    </p:spTree>
    <p:extLst>
      <p:ext uri="{BB962C8B-B14F-4D97-AF65-F5344CB8AC3E}">
        <p14:creationId xmlns:p14="http://schemas.microsoft.com/office/powerpoint/2010/main" val="290092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Deletion Operations-First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S_DELETE_FIRST(First)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linked list]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Write(“Linked List is Empty &amp;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[Delete First node of list]</a:t>
            </a:r>
          </a:p>
          <a:p>
            <a:pPr marL="1258888" indent="-457200">
              <a:lnSpc>
                <a:spcPts val="26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lphaUcPeriod"/>
            </a:pPr>
            <a:r>
              <a:rPr lang="en-US" sz="2200" dirty="0"/>
              <a:t>[</a:t>
            </a:r>
            <a:r>
              <a:rPr lang="en-US" sz="2200" b="1" dirty="0"/>
              <a:t>If only one node exists in the list</a:t>
            </a:r>
            <a:r>
              <a:rPr lang="en-US" sz="2200" dirty="0"/>
              <a:t>]</a:t>
            </a:r>
          </a:p>
          <a:p>
            <a:pPr marL="12636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LINK(</a:t>
            </a:r>
            <a:r>
              <a:rPr lang="en-US" sz="2200" b="1" dirty="0">
                <a:solidFill>
                  <a:schemeClr val="accent5"/>
                </a:solidFill>
              </a:rPr>
              <a:t>First</a:t>
            </a:r>
            <a:r>
              <a:rPr lang="en-US" sz="2200" dirty="0">
                <a:solidFill>
                  <a:srgbClr val="C00000"/>
                </a:solidFill>
              </a:rPr>
              <a:t>) = NULL</a:t>
            </a:r>
            <a:r>
              <a:rPr lang="en-US" sz="2200" dirty="0"/>
              <a:t>)   then</a:t>
            </a:r>
          </a:p>
          <a:p>
            <a:pPr marL="182880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Free(</a:t>
            </a:r>
            <a:r>
              <a:rPr lang="en-US" sz="2200" b="1" dirty="0">
                <a:solidFill>
                  <a:srgbClr val="C00000"/>
                </a:solidFill>
              </a:rPr>
              <a:t>First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 marL="182880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>
                <a:solidFill>
                  <a:srgbClr val="1D6FA9"/>
                </a:solidFill>
              </a:rPr>
              <a:t>First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b="1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0401" y="3062595"/>
            <a:ext cx="5942974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8888" indent="-457200">
              <a:lnSpc>
                <a:spcPts val="26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lphaUcPeriod" startAt="2"/>
            </a:pPr>
            <a:r>
              <a:rPr lang="en-US" sz="2200" dirty="0"/>
              <a:t>[</a:t>
            </a:r>
            <a:r>
              <a:rPr lang="en-US" sz="2200" b="1" dirty="0"/>
              <a:t>If more than one node exists in the list</a:t>
            </a:r>
            <a:r>
              <a:rPr lang="en-US" sz="2200" dirty="0"/>
              <a:t>]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chemeClr val="accent5"/>
                </a:solidFill>
              </a:rPr>
              <a:t>PTR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1D6FA9"/>
                </a:solidFill>
              </a:rPr>
              <a:t>First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</a:pPr>
            <a:r>
              <a:rPr lang="en-US" sz="2200" dirty="0">
                <a:solidFill>
                  <a:srgbClr val="1D6FA9"/>
                </a:solidFill>
              </a:rPr>
              <a:t>Free(</a:t>
            </a:r>
            <a:r>
              <a:rPr lang="en-US" sz="2200" b="1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>
              <a:lnSpc>
                <a:spcPts val="2600"/>
              </a:lnSpc>
              <a:spcBef>
                <a:spcPts val="300"/>
              </a:spcBef>
            </a:pPr>
            <a:r>
              <a:rPr lang="en-US" sz="2200" b="1" dirty="0"/>
              <a:t>Step 3: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600"/>
              </a:lnSpc>
              <a:spcBef>
                <a:spcPts val="300"/>
              </a:spcBef>
            </a:pPr>
            <a:r>
              <a:rPr lang="en-US" sz="2200" dirty="0"/>
              <a:t>Exit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13113" y="1646348"/>
            <a:ext cx="183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 = NULL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03883"/>
              </p:ext>
            </p:extLst>
          </p:nvPr>
        </p:nvGraphicFramePr>
        <p:xfrm>
          <a:off x="4518180" y="150174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01086" y="1531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8002" y="203971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88639" y="1026157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191971" y="1511708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4119"/>
              </p:ext>
            </p:extLst>
          </p:nvPr>
        </p:nvGraphicFramePr>
        <p:xfrm>
          <a:off x="5684190" y="1645251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3431"/>
              </p:ext>
            </p:extLst>
          </p:nvPr>
        </p:nvGraphicFramePr>
        <p:xfrm>
          <a:off x="2026812" y="163699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23749"/>
              </p:ext>
            </p:extLst>
          </p:nvPr>
        </p:nvGraphicFramePr>
        <p:xfrm>
          <a:off x="3849105" y="162369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49564"/>
              </p:ext>
            </p:extLst>
          </p:nvPr>
        </p:nvGraphicFramePr>
        <p:xfrm>
          <a:off x="7512452" y="162677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29145"/>
              </p:ext>
            </p:extLst>
          </p:nvPr>
        </p:nvGraphicFramePr>
        <p:xfrm>
          <a:off x="9341252" y="162677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7044429" y="1889016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65011" y="188579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200096" y="191448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857158" y="188690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012858" y="1634631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19610" y="167063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09718" y="16668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8093" y="164903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71718" y="16498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95846" y="16498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47592" y="166228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18152" y="1649868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02229" y="2174486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6634" y="217496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63392" y="216045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5767" y="215976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76473" y="215830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94143" y="1167019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50494" y="1654965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88007" y="1688254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5128" y="648731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684486" y="1137978"/>
            <a:ext cx="1922572" cy="14981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4218 -3.703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5" grpId="0"/>
      <p:bldP spid="45" grpId="1"/>
      <p:bldP spid="46" grpId="0"/>
      <p:bldP spid="46" grpId="1"/>
      <p:bldP spid="49" grpId="0"/>
      <p:bldP spid="49" grpId="1"/>
      <p:bldP spid="64" grpId="0"/>
      <p:bldP spid="65" grpId="0"/>
      <p:bldP spid="65" grpId="1"/>
      <p:bldP spid="66" grpId="0"/>
      <p:bldP spid="67" grpId="0"/>
      <p:bldP spid="68" grpId="0"/>
      <p:bldP spid="69" grpId="0"/>
      <p:bldP spid="69" grpId="1"/>
      <p:bldP spid="70" grpId="0"/>
      <p:bldP spid="71" grpId="0"/>
      <p:bldP spid="72" grpId="0"/>
      <p:bldP spid="72" grpId="1"/>
      <p:bldP spid="73" grpId="0"/>
      <p:bldP spid="74" grpId="0"/>
      <p:bldP spid="75" grpId="0"/>
      <p:bldP spid="76" grpId="0"/>
      <p:bldP spid="76" grpId="1"/>
      <p:bldP spid="77" grpId="0"/>
      <p:bldP spid="78" grpId="0"/>
      <p:bldP spid="79" grpId="0"/>
      <p:bldP spid="79" grpId="1"/>
      <p:bldP spid="80" grpId="0" animBg="1"/>
      <p:bldP spid="8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Deletion Operations-Last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S_DELETE_END (First)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linked list]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Write(“Linked List is Empty &amp;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[Delete Last node of list]</a:t>
            </a:r>
          </a:p>
          <a:p>
            <a:pPr marL="1258888" indent="-457200">
              <a:lnSpc>
                <a:spcPts val="2600"/>
              </a:lnSpc>
              <a:spcBef>
                <a:spcPts val="300"/>
              </a:spcBef>
              <a:buClr>
                <a:srgbClr val="C00000"/>
              </a:buClr>
              <a:buFont typeface="+mj-lt"/>
              <a:buAutoNum type="alphaUcPeriod"/>
            </a:pPr>
            <a:r>
              <a:rPr lang="en-US" sz="2200" dirty="0"/>
              <a:t>[</a:t>
            </a:r>
            <a:r>
              <a:rPr lang="en-US" sz="2200" b="1" dirty="0"/>
              <a:t>If only one node exists in the list</a:t>
            </a:r>
            <a:r>
              <a:rPr lang="en-US" sz="2200" dirty="0"/>
              <a:t>]</a:t>
            </a:r>
          </a:p>
          <a:p>
            <a:pPr marL="12636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LINK(</a:t>
            </a:r>
            <a:r>
              <a:rPr lang="en-US" sz="2200" b="1" dirty="0">
                <a:solidFill>
                  <a:schemeClr val="accent5"/>
                </a:solidFill>
              </a:rPr>
              <a:t>First</a:t>
            </a:r>
            <a:r>
              <a:rPr lang="en-US" sz="2200" dirty="0">
                <a:solidFill>
                  <a:srgbClr val="C00000"/>
                </a:solidFill>
              </a:rPr>
              <a:t>) = NULL</a:t>
            </a:r>
            <a:r>
              <a:rPr lang="en-US" sz="2200" dirty="0"/>
              <a:t>)   then</a:t>
            </a:r>
          </a:p>
          <a:p>
            <a:pPr marL="182880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Free(</a:t>
            </a:r>
            <a:r>
              <a:rPr lang="en-US" sz="2200" b="1" dirty="0">
                <a:solidFill>
                  <a:srgbClr val="C00000"/>
                </a:solidFill>
              </a:rPr>
              <a:t>First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 marL="182880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>
                <a:solidFill>
                  <a:srgbClr val="1D6FA9"/>
                </a:solidFill>
              </a:rPr>
              <a:t>First </a:t>
            </a:r>
            <a:r>
              <a:rPr lang="en-US" sz="2200" b="1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b="1" dirty="0">
                <a:solidFill>
                  <a:srgbClr val="1D6FA9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NULL</a:t>
            </a:r>
            <a:r>
              <a:rPr lang="en-US" sz="2200" dirty="0">
                <a:solidFill>
                  <a:srgbClr val="1D6FA9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413" y="2778560"/>
            <a:ext cx="7236276" cy="3926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8888" indent="-457200">
              <a:lnSpc>
                <a:spcPts val="2300"/>
              </a:lnSpc>
              <a:buClr>
                <a:srgbClr val="C00000"/>
              </a:buClr>
              <a:buFont typeface="+mj-lt"/>
              <a:buAutoNum type="alphaUcPeriod" startAt="2"/>
            </a:pPr>
            <a:r>
              <a:rPr lang="en-US" sz="2200" dirty="0"/>
              <a:t>[</a:t>
            </a:r>
            <a:r>
              <a:rPr lang="en-US" sz="2200" b="1" dirty="0"/>
              <a:t>If more than one nodes exists in the list</a:t>
            </a:r>
            <a:r>
              <a:rPr lang="en-US" sz="2200" dirty="0"/>
              <a:t>]</a:t>
            </a:r>
          </a:p>
          <a:p>
            <a:pPr marL="1603375" indent="-352425">
              <a:lnSpc>
                <a:spcPts val="23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[Assign address of </a:t>
            </a:r>
            <a:r>
              <a:rPr lang="en-US" sz="2200" b="1" dirty="0"/>
              <a:t>First</a:t>
            </a:r>
            <a:r>
              <a:rPr lang="en-US" sz="2200" dirty="0"/>
              <a:t> node to </a:t>
            </a:r>
            <a:r>
              <a:rPr lang="en-US" sz="2200" b="1" dirty="0"/>
              <a:t>PTR</a:t>
            </a:r>
            <a:r>
              <a:rPr lang="en-US" sz="2200" dirty="0"/>
              <a:t> &amp; </a:t>
            </a:r>
            <a:r>
              <a:rPr lang="en-US" sz="2200" b="1" dirty="0"/>
              <a:t>PREPTR</a:t>
            </a:r>
            <a:r>
              <a:rPr lang="en-US" sz="2200" dirty="0"/>
              <a:t>]</a:t>
            </a:r>
          </a:p>
          <a:p>
            <a:pPr marL="1716088">
              <a:lnSpc>
                <a:spcPts val="2300"/>
              </a:lnSpc>
              <a:buClr>
                <a:schemeClr val="accent6"/>
              </a:buClr>
            </a:pPr>
            <a:r>
              <a:rPr lang="en-US" sz="2200" dirty="0">
                <a:solidFill>
                  <a:schemeClr val="accent5"/>
                </a:solidFill>
              </a:rPr>
              <a:t>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 </a:t>
            </a:r>
          </a:p>
          <a:p>
            <a:pPr marL="1716088">
              <a:lnSpc>
                <a:spcPts val="2300"/>
              </a:lnSpc>
              <a:buClr>
                <a:schemeClr val="accent6"/>
              </a:buClr>
            </a:pPr>
            <a:r>
              <a:rPr lang="en-US" sz="2200" dirty="0">
                <a:solidFill>
                  <a:schemeClr val="accent5"/>
                </a:solidFill>
              </a:rPr>
              <a:t>PREPTR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</a:t>
            </a:r>
            <a:endParaRPr lang="en-US" sz="2200" dirty="0"/>
          </a:p>
          <a:p>
            <a:pPr marL="1603375" indent="-352425">
              <a:lnSpc>
                <a:spcPts val="2300"/>
              </a:lnSpc>
              <a:buClr>
                <a:srgbClr val="C00000"/>
              </a:buClr>
              <a:buFont typeface="+mj-lt"/>
              <a:buAutoNum type="arabicParenR" startAt="2"/>
            </a:pPr>
            <a:r>
              <a:rPr lang="en-US" sz="2200" dirty="0"/>
              <a:t>[Traverse the List until the Last node is reached] </a:t>
            </a:r>
          </a:p>
          <a:p>
            <a:pPr marL="1720850">
              <a:lnSpc>
                <a:spcPts val="2300"/>
              </a:lnSpc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LINK(</a:t>
            </a:r>
            <a:r>
              <a:rPr lang="en-US" sz="2200" b="1" dirty="0">
                <a:solidFill>
                  <a:schemeClr val="accent5"/>
                </a:solidFill>
              </a:rPr>
              <a:t>PTR</a:t>
            </a:r>
            <a:r>
              <a:rPr lang="en-US" sz="2200" dirty="0">
                <a:solidFill>
                  <a:srgbClr val="C00000"/>
                </a:solidFill>
              </a:rPr>
              <a:t>) &lt;&gt; NULL</a:t>
            </a:r>
            <a:r>
              <a:rPr lang="en-US" sz="2200" dirty="0"/>
              <a:t>) </a:t>
            </a:r>
          </a:p>
          <a:p>
            <a:pPr marL="21780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PREPTR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PTR </a:t>
            </a:r>
          </a:p>
          <a:p>
            <a:pPr marL="21780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 marL="1603375" indent="-352425">
              <a:lnSpc>
                <a:spcPts val="2300"/>
              </a:lnSpc>
              <a:buClr>
                <a:srgbClr val="C00000"/>
              </a:buClr>
              <a:buFont typeface="+mj-lt"/>
              <a:buAutoNum type="arabicParenR" startAt="3"/>
            </a:pPr>
            <a:r>
              <a:rPr lang="en-US" sz="2200" dirty="0"/>
              <a:t>[Make PREPTR as the Last node and Free PTR] </a:t>
            </a:r>
            <a:endParaRPr lang="en-US" sz="2200" dirty="0">
              <a:solidFill>
                <a:schemeClr val="accent6"/>
              </a:solidFill>
            </a:endParaRP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LINK(</a:t>
            </a:r>
            <a:r>
              <a:rPr lang="en-US" sz="2200" dirty="0">
                <a:solidFill>
                  <a:srgbClr val="C00000"/>
                </a:solidFill>
              </a:rPr>
              <a:t>PREPTR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 NULL</a:t>
            </a: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Free(</a:t>
            </a:r>
            <a:r>
              <a:rPr lang="en-US" sz="2200" b="1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 </a:t>
            </a:r>
          </a:p>
          <a:p>
            <a:pPr>
              <a:lnSpc>
                <a:spcPts val="2300"/>
              </a:lnSpc>
            </a:pPr>
            <a:r>
              <a:rPr lang="en-US" sz="2200" b="1" dirty="0"/>
              <a:t>Step 3: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300"/>
              </a:lnSpc>
            </a:pPr>
            <a:r>
              <a:rPr lang="en-US" sz="2200" dirty="0"/>
              <a:t>Exit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19881" y="1224764"/>
            <a:ext cx="183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 = NULL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86851"/>
              </p:ext>
            </p:extLst>
          </p:nvPr>
        </p:nvGraphicFramePr>
        <p:xfrm>
          <a:off x="4680441" y="133565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863347" y="1365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90263" y="1873620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50900" y="860066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5354232" y="1345617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18718"/>
              </p:ext>
            </p:extLst>
          </p:nvPr>
        </p:nvGraphicFramePr>
        <p:xfrm>
          <a:off x="4635324" y="178365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Table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87019"/>
              </p:ext>
            </p:extLst>
          </p:nvPr>
        </p:nvGraphicFramePr>
        <p:xfrm>
          <a:off x="977946" y="177539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Table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32547"/>
              </p:ext>
            </p:extLst>
          </p:nvPr>
        </p:nvGraphicFramePr>
        <p:xfrm>
          <a:off x="2800239" y="176210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00043"/>
              </p:ext>
            </p:extLst>
          </p:nvPr>
        </p:nvGraphicFramePr>
        <p:xfrm>
          <a:off x="6463586" y="176518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32741"/>
              </p:ext>
            </p:extLst>
          </p:nvPr>
        </p:nvGraphicFramePr>
        <p:xfrm>
          <a:off x="8292386" y="176518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0" name="Straight Arrow Connector 199"/>
          <p:cNvCxnSpPr/>
          <p:nvPr/>
        </p:nvCxnSpPr>
        <p:spPr>
          <a:xfrm>
            <a:off x="5995563" y="2027420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2316145" y="2024202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151230" y="205289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08292" y="2025308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8963992" y="1773035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770744" y="180904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60852" y="180525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949227" y="178744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622852" y="178827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446980" y="17882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598726" y="180068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069286" y="1788272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853363" y="2312890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87768" y="231336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014526" y="229885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696901" y="229817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527607" y="2296705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345277" y="1386105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28" y="1835927"/>
            <a:ext cx="296378" cy="395171"/>
          </a:xfrm>
          <a:prstGeom prst="rect">
            <a:avLst/>
          </a:prstGeom>
        </p:spPr>
      </p:pic>
      <p:cxnSp>
        <p:nvCxnSpPr>
          <p:cNvPr id="219" name="Straight Connector 218"/>
          <p:cNvCxnSpPr/>
          <p:nvPr/>
        </p:nvCxnSpPr>
        <p:spPr>
          <a:xfrm flipH="1">
            <a:off x="7112616" y="1776729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reeform 219"/>
          <p:cNvSpPr/>
          <p:nvPr/>
        </p:nvSpPr>
        <p:spPr>
          <a:xfrm>
            <a:off x="2075662" y="1305233"/>
            <a:ext cx="165401" cy="588659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401628" y="1793369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5000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239141" y="182665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386262" y="1090141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996540" y="1417336"/>
            <a:ext cx="1922572" cy="1276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/>
          <p:cNvSpPr/>
          <p:nvPr/>
        </p:nvSpPr>
        <p:spPr>
          <a:xfrm>
            <a:off x="9209008" y="1305230"/>
            <a:ext cx="163540" cy="668759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/>
          <p:cNvSpPr/>
          <p:nvPr/>
        </p:nvSpPr>
        <p:spPr>
          <a:xfrm>
            <a:off x="3821627" y="1305232"/>
            <a:ext cx="206013" cy="614969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5554869" y="1305232"/>
            <a:ext cx="184780" cy="660016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7343043" y="1305231"/>
            <a:ext cx="229101" cy="615555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110740" y="742603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</p:spTree>
    <p:extLst>
      <p:ext uri="{BB962C8B-B14F-4D97-AF65-F5344CB8AC3E}">
        <p14:creationId xmlns:p14="http://schemas.microsoft.com/office/powerpoint/2010/main" val="36119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8" dur="500" autoRev="1" fill="remov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autoRev="1" fill="remov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500" autoRev="1" fill="remov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autoRev="1" fill="remov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14193 0.0004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2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695 L 0.14154 -0.006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8 -2.59259E-6 L 0.2845 0.0004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2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4 -0.00602 L 0.2875 -0.00602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41 -2.59259E-6 L 0.43099 -2.59259E-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59 -0.0081 L 0.44596 -0.0136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633 -2.59259E-6 L 0.57891 -2.59259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1" dur="500" autoRev="1" fill="remov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autoRev="1" fill="remov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500" autoRev="1" fill="remov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autoRev="1" fill="remov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2"/>
      <p:bldP spid="50" grpId="0"/>
      <p:bldP spid="50" grpId="1"/>
      <p:bldP spid="52" grpId="0"/>
      <p:bldP spid="52" grpId="1"/>
      <p:bldP spid="53" grpId="0"/>
      <p:bldP spid="53" grpId="1"/>
      <p:bldP spid="205" grpId="0"/>
      <p:bldP spid="206" grpId="0"/>
      <p:bldP spid="207" grpId="0"/>
      <p:bldP spid="208" grpId="0"/>
      <p:bldP spid="209" grpId="0"/>
      <p:bldP spid="209" grpId="1"/>
      <p:bldP spid="210" grpId="0"/>
      <p:bldP spid="211" grpId="0"/>
      <p:bldP spid="211" grpId="1"/>
      <p:bldP spid="212" grpId="0"/>
      <p:bldP spid="213" grpId="0"/>
      <p:bldP spid="214" grpId="0"/>
      <p:bldP spid="215" grpId="0"/>
      <p:bldP spid="216" grpId="0"/>
      <p:bldP spid="216" grpId="1"/>
      <p:bldP spid="217" grpId="0"/>
      <p:bldP spid="220" grpId="0" animBg="1"/>
      <p:bldP spid="220" grpId="1" animBg="1"/>
      <p:bldP spid="221" grpId="0"/>
      <p:bldP spid="222" grpId="0"/>
      <p:bldP spid="223" grpId="0"/>
      <p:bldP spid="223" grpId="1"/>
      <p:bldP spid="223" grpId="2"/>
      <p:bldP spid="223" grpId="3"/>
      <p:bldP spid="223" grpId="4"/>
      <p:bldP spid="223" grpId="5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/>
      <p:bldP spid="229" grpId="1"/>
      <p:bldP spid="229" grpId="2"/>
      <p:bldP spid="229" grpId="3"/>
      <p:bldP spid="229" grpId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 Deletion Operations-Given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S_DELETE_N_NODE(X, First, N)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linked list]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Write(“Linked List is Empty &amp;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[Assign address of the </a:t>
            </a:r>
            <a:r>
              <a:rPr lang="en-US" sz="2200" b="1" dirty="0"/>
              <a:t>First</a:t>
            </a:r>
            <a:r>
              <a:rPr lang="en-US" sz="2200" dirty="0"/>
              <a:t> node to </a:t>
            </a:r>
            <a:r>
              <a:rPr lang="en-US" sz="2200" b="1" dirty="0"/>
              <a:t>PTR</a:t>
            </a:r>
            <a:r>
              <a:rPr lang="en-US" sz="2200" dirty="0"/>
              <a:t> &amp; </a:t>
            </a:r>
            <a:r>
              <a:rPr lang="en-US" sz="2200" b="1" dirty="0"/>
              <a:t>PREPTR</a:t>
            </a:r>
            <a:r>
              <a:rPr lang="en-US" sz="2200" dirty="0"/>
              <a:t>]</a:t>
            </a:r>
          </a:p>
          <a:p>
            <a:pPr marL="806450" indent="0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None/>
            </a:pPr>
            <a:r>
              <a:rPr lang="en-US" sz="2200" dirty="0">
                <a:solidFill>
                  <a:schemeClr val="accent5"/>
                </a:solidFill>
              </a:rPr>
              <a:t>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  </a:t>
            </a:r>
          </a:p>
          <a:p>
            <a:pPr marL="806450" indent="0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200" dirty="0">
                <a:solidFill>
                  <a:schemeClr val="accent5"/>
                </a:solidFill>
              </a:rPr>
              <a:t>PREPTR </a:t>
            </a:r>
            <a:r>
              <a:rPr lang="en-US" sz="2200" dirty="0">
                <a:solidFill>
                  <a:schemeClr val="accent5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chemeClr val="accent5"/>
                </a:solidFill>
              </a:rPr>
              <a:t> First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9482" y="3062595"/>
            <a:ext cx="4551567" cy="3395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b="1" dirty="0"/>
              <a:t>Step 3:</a:t>
            </a:r>
            <a:r>
              <a:rPr lang="en-US" sz="2200" dirty="0"/>
              <a:t>[To reach at given location]</a:t>
            </a:r>
          </a:p>
          <a:p>
            <a:pPr marL="801688"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INFO(</a:t>
            </a:r>
            <a:r>
              <a:rPr lang="en-US" sz="2200" b="1" dirty="0">
                <a:solidFill>
                  <a:schemeClr val="accent5"/>
                </a:solidFill>
              </a:rPr>
              <a:t>PTR</a:t>
            </a:r>
            <a:r>
              <a:rPr lang="en-US" sz="2200" dirty="0">
                <a:solidFill>
                  <a:srgbClr val="C00000"/>
                </a:solidFill>
              </a:rPr>
              <a:t>) &lt;&gt; </a:t>
            </a:r>
            <a:r>
              <a:rPr lang="en-US" sz="2200" b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 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dirty="0">
                <a:solidFill>
                  <a:srgbClr val="1D6FA9"/>
                </a:solidFill>
              </a:rPr>
              <a:t>PREPTR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PTR </a:t>
            </a:r>
          </a:p>
          <a:p>
            <a:pPr marL="1252538"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b="1" dirty="0"/>
              <a:t>Step 4:</a:t>
            </a:r>
            <a:r>
              <a:rPr lang="en-US" sz="2200" dirty="0"/>
              <a:t>[Delete given node]</a:t>
            </a:r>
          </a:p>
          <a:p>
            <a:pPr marL="801688"/>
            <a:r>
              <a:rPr lang="en-US" sz="2400" dirty="0">
                <a:solidFill>
                  <a:srgbClr val="1D6FA9"/>
                </a:solidFill>
              </a:rPr>
              <a:t>LINK(</a:t>
            </a:r>
            <a:r>
              <a:rPr lang="en-US" sz="2400" dirty="0">
                <a:solidFill>
                  <a:srgbClr val="C00000"/>
                </a:solidFill>
              </a:rPr>
              <a:t>PREPTR</a:t>
            </a:r>
            <a:r>
              <a:rPr lang="en-US" sz="2400" dirty="0">
                <a:solidFill>
                  <a:srgbClr val="1D6FA9"/>
                </a:solidFill>
              </a:rPr>
              <a:t>) </a:t>
            </a:r>
            <a:r>
              <a:rPr lang="en-US" sz="24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400" dirty="0">
                <a:solidFill>
                  <a:srgbClr val="1D6FA9"/>
                </a:solidFill>
              </a:rPr>
              <a:t> LINK(</a:t>
            </a:r>
            <a:r>
              <a:rPr lang="en-US" sz="2400" dirty="0">
                <a:solidFill>
                  <a:srgbClr val="C00000"/>
                </a:solidFill>
              </a:rPr>
              <a:t>PTR</a:t>
            </a:r>
            <a:r>
              <a:rPr lang="en-US" sz="2400" dirty="0">
                <a:solidFill>
                  <a:srgbClr val="1D6FA9"/>
                </a:solidFill>
              </a:rPr>
              <a:t>) </a:t>
            </a:r>
          </a:p>
          <a:p>
            <a:pPr marL="801688"/>
            <a:r>
              <a:rPr lang="en-US" sz="2400" dirty="0">
                <a:solidFill>
                  <a:srgbClr val="1D6FA9"/>
                </a:solidFill>
              </a:rPr>
              <a:t>Free</a:t>
            </a:r>
            <a:r>
              <a:rPr lang="en-US" sz="2400" b="1" dirty="0">
                <a:solidFill>
                  <a:srgbClr val="1D6FA9"/>
                </a:solidFill>
              </a:rPr>
              <a:t> (</a:t>
            </a:r>
            <a:r>
              <a:rPr lang="en-US" sz="2400" b="1" dirty="0">
                <a:solidFill>
                  <a:srgbClr val="C00000"/>
                </a:solidFill>
              </a:rPr>
              <a:t>PTR</a:t>
            </a:r>
            <a:r>
              <a:rPr lang="en-US" sz="2400" b="1" dirty="0">
                <a:solidFill>
                  <a:srgbClr val="1D6FA9"/>
                </a:solidFill>
              </a:rPr>
              <a:t>) </a:t>
            </a:r>
            <a:endParaRPr lang="en-US" sz="2200" b="1" dirty="0">
              <a:solidFill>
                <a:srgbClr val="1D6FA9"/>
              </a:solidFill>
            </a:endParaRPr>
          </a:p>
          <a:p>
            <a:pPr>
              <a:lnSpc>
                <a:spcPts val="26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sz="2200" b="1" dirty="0"/>
              <a:t>Step 5: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600"/>
              </a:lnSpc>
              <a:spcBef>
                <a:spcPts val="300"/>
              </a:spcBef>
            </a:pPr>
            <a:r>
              <a:rPr lang="en-US" sz="2200" dirty="0"/>
              <a:t>Exit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92784" y="1836171"/>
            <a:ext cx="79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11695"/>
              </p:ext>
            </p:extLst>
          </p:nvPr>
        </p:nvGraphicFramePr>
        <p:xfrm>
          <a:off x="5267333" y="179316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45610"/>
              </p:ext>
            </p:extLst>
          </p:nvPr>
        </p:nvGraphicFramePr>
        <p:xfrm>
          <a:off x="1609955" y="1784911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49"/>
              </p:ext>
            </p:extLst>
          </p:nvPr>
        </p:nvGraphicFramePr>
        <p:xfrm>
          <a:off x="3432248" y="177161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29605"/>
              </p:ext>
            </p:extLst>
          </p:nvPr>
        </p:nvGraphicFramePr>
        <p:xfrm>
          <a:off x="7095595" y="177469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52032"/>
              </p:ext>
            </p:extLst>
          </p:nvPr>
        </p:nvGraphicFramePr>
        <p:xfrm>
          <a:off x="8924395" y="177469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6627572" y="2036933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48154" y="2033715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239" y="206240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40301" y="203482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596001" y="1782548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2753" y="181855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92861" y="18147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81236" y="179695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54861" y="179778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078989" y="179778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30735" y="181020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65313" y="1793918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2500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01295" y="179778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85372" y="232240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19777" y="232287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46535" y="230837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28910" y="2307684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59616" y="230621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7286" y="1395618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33637" y="1802882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5000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91" y="1814117"/>
            <a:ext cx="296378" cy="395171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7315930" y="2355321"/>
            <a:ext cx="828751" cy="40855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018271" y="1099654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122374" y="1588326"/>
            <a:ext cx="1666344" cy="11260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742749" y="752116"/>
            <a:ext cx="12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PREPTR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1697847" y="1313263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421107" y="1343920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5244660" y="1348791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4957812" y="3065928"/>
            <a:ext cx="197518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83256" y="2179065"/>
            <a:ext cx="1745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931913" y="2179406"/>
            <a:ext cx="174556" cy="0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957812" y="2179065"/>
            <a:ext cx="0" cy="88686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31913" y="2179065"/>
            <a:ext cx="0" cy="88686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12546"/>
              </p:ext>
            </p:extLst>
          </p:nvPr>
        </p:nvGraphicFramePr>
        <p:xfrm>
          <a:off x="2475512" y="166903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14278"/>
              </p:ext>
            </p:extLst>
          </p:nvPr>
        </p:nvGraphicFramePr>
        <p:xfrm>
          <a:off x="4297805" y="1655732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75083"/>
              </p:ext>
            </p:extLst>
          </p:nvPr>
        </p:nvGraphicFramePr>
        <p:xfrm>
          <a:off x="6117112" y="165881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11002"/>
              </p:ext>
            </p:extLst>
          </p:nvPr>
        </p:nvGraphicFramePr>
        <p:xfrm>
          <a:off x="7945912" y="1658814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4" name="Straight Arrow Connector 133"/>
          <p:cNvCxnSpPr/>
          <p:nvPr/>
        </p:nvCxnSpPr>
        <p:spPr>
          <a:xfrm>
            <a:off x="3813711" y="191783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5648796" y="1946523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461818" y="1918940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617518" y="1666667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58418" y="169888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46793" y="168107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276378" y="16819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00506" y="16819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96292" y="169432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22812" y="1681904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5334" y="220699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12092" y="2192491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181133" y="219033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899194" y="1687001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79085" y="1251363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335424" y="2206997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32448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2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3568 0.0020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9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13529 -0.0009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3 0.00232 L 0.28633 0.0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6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38" grpId="3"/>
      <p:bldP spid="82" grpId="0"/>
      <p:bldP spid="82" grpId="1"/>
      <p:bldP spid="82" grpId="2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0" grpId="2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6" grpId="2"/>
      <p:bldP spid="98" grpId="0" animBg="1"/>
      <p:bldP spid="98" grpId="1" animBg="1"/>
      <p:bldP spid="99" grpId="0"/>
      <p:bldP spid="99" grpId="1"/>
      <p:bldP spid="99" grpId="2"/>
      <p:bldP spid="99" grpId="3"/>
      <p:bldP spid="99" grpId="4"/>
      <p:bldP spid="100" grpId="0" animBg="1"/>
      <p:bldP spid="100" grpId="1" animBg="1"/>
      <p:bldP spid="100" grpId="2" animBg="1"/>
      <p:bldP spid="101" grpId="0"/>
      <p:bldP spid="101" grpId="1"/>
      <p:bldP spid="101" grpId="2"/>
      <p:bldP spid="101" grpId="3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709738"/>
            <a:ext cx="11360152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Singly Linked List – Search Given Node in the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C3CF-031E-9424-1A63-D8AEB3D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Section-12</a:t>
            </a:r>
          </a:p>
        </p:txBody>
      </p:sp>
    </p:spTree>
    <p:extLst>
      <p:ext uri="{BB962C8B-B14F-4D97-AF65-F5344CB8AC3E}">
        <p14:creationId xmlns:p14="http://schemas.microsoft.com/office/powerpoint/2010/main" val="32202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Structure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is a collection of logically related </a:t>
            </a:r>
            <a:r>
              <a:rPr lang="en-US" dirty="0">
                <a:solidFill>
                  <a:srgbClr val="0070C0"/>
                </a:solidFill>
              </a:rPr>
              <a:t>data items of different data types </a:t>
            </a:r>
            <a:r>
              <a:rPr lang="en-US" dirty="0"/>
              <a:t>grouped together under a single name.</a:t>
            </a:r>
          </a:p>
          <a:p>
            <a:pPr>
              <a:buClr>
                <a:srgbClr val="C00000"/>
              </a:buClr>
            </a:pPr>
            <a:r>
              <a:rPr lang="en-US" dirty="0"/>
              <a:t>Structure is a </a:t>
            </a:r>
            <a:r>
              <a:rPr lang="en-US" dirty="0">
                <a:solidFill>
                  <a:srgbClr val="0070C0"/>
                </a:solidFill>
              </a:rPr>
              <a:t>user-defined </a:t>
            </a:r>
            <a:r>
              <a:rPr lang="en-US" dirty="0"/>
              <a:t>data type. </a:t>
            </a:r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1D6FA9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structure_name</a:t>
            </a:r>
            <a:r>
              <a:rPr lang="en-US" dirty="0"/>
              <a:t>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dirty="0"/>
              <a:t>{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 err="1"/>
              <a:t>data_type</a:t>
            </a:r>
            <a:r>
              <a:rPr lang="en-US" dirty="0"/>
              <a:t>   </a:t>
            </a:r>
            <a:r>
              <a:rPr lang="en-US" dirty="0">
                <a:solidFill>
                  <a:srgbClr val="1D6FA9"/>
                </a:solidFill>
              </a:rPr>
              <a:t>member1</a:t>
            </a:r>
            <a:r>
              <a:rPr lang="en-US" dirty="0"/>
              <a:t>;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 err="1"/>
              <a:t>data_type</a:t>
            </a:r>
            <a:r>
              <a:rPr lang="en-US" dirty="0"/>
              <a:t>   </a:t>
            </a:r>
            <a:r>
              <a:rPr lang="en-US" dirty="0">
                <a:solidFill>
                  <a:srgbClr val="1D6FA9"/>
                </a:solidFill>
              </a:rPr>
              <a:t>member2</a:t>
            </a:r>
            <a:r>
              <a:rPr lang="en-US" dirty="0"/>
              <a:t>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dirty="0"/>
              <a:t>}; 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63478" y="191504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struct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is keyword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03584" y="1903512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structure_name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tag name of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7565" y="3195372"/>
            <a:ext cx="575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member1, member2 </a:t>
            </a:r>
            <a:r>
              <a:rPr lang="en-US" sz="2400" dirty="0"/>
              <a:t>are members of structure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835254" y="3050424"/>
            <a:ext cx="212311" cy="827557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885" y="2176104"/>
            <a:ext cx="322729" cy="2867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70972" y="2358617"/>
            <a:ext cx="322729" cy="2867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5696441" y="2193078"/>
            <a:ext cx="12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flag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List-Search Given Node in the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S_SEARCH_NODE (X, First)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linked list] </a:t>
            </a:r>
          </a:p>
          <a:p>
            <a:pPr marL="80168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First = NULL</a:t>
            </a:r>
            <a:r>
              <a:rPr lang="en-US" sz="2200" dirty="0"/>
              <a:t>)   then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Write(“Linked List is Empty &amp; Underflow”) </a:t>
            </a:r>
          </a:p>
          <a:p>
            <a:pPr marL="1252538" indent="0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200" dirty="0"/>
              <a:t>Exit </a:t>
            </a:r>
          </a:p>
          <a:p>
            <a:pPr marL="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[Initialization]</a:t>
            </a:r>
          </a:p>
          <a:p>
            <a:pPr marL="8064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flag </a:t>
            </a:r>
            <a:r>
              <a:rPr lang="en-US" sz="2200" dirty="0">
                <a:solidFill>
                  <a:srgbClr val="C00000"/>
                </a:solidFill>
                <a:sym typeface="Wingdings 3" panose="05040102010807070707" pitchFamily="18" charset="2"/>
              </a:rPr>
              <a:t> 0</a:t>
            </a:r>
            <a:endParaRPr lang="en-US" sz="2200" dirty="0">
              <a:solidFill>
                <a:srgbClr val="C00000"/>
              </a:solidFill>
            </a:endParaRPr>
          </a:p>
          <a:p>
            <a:pPr marL="8064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F19D19"/>
                </a:solidFill>
              </a:rPr>
              <a:t>PTR </a:t>
            </a:r>
            <a:r>
              <a:rPr lang="en-US" sz="2200" dirty="0">
                <a:solidFill>
                  <a:srgbClr val="F19D1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F19D19"/>
                </a:solidFill>
              </a:rPr>
              <a:t>First</a:t>
            </a:r>
            <a:endParaRPr lang="en-US" dirty="0">
              <a:solidFill>
                <a:srgbClr val="F19D1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9483" y="2518365"/>
            <a:ext cx="4746812" cy="422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  <a:buClr>
                <a:schemeClr val="accent6"/>
              </a:buClr>
            </a:pPr>
            <a:r>
              <a:rPr lang="en-US" sz="2200" b="1" dirty="0"/>
              <a:t>Step 3:</a:t>
            </a:r>
            <a:r>
              <a:rPr lang="en-US" sz="2200" dirty="0"/>
              <a:t>[Traverse the List to search for </a:t>
            </a:r>
            <a:r>
              <a:rPr lang="en-US" sz="2200" b="1" dirty="0"/>
              <a:t>X</a:t>
            </a:r>
            <a:r>
              <a:rPr lang="en-US" sz="2200" dirty="0"/>
              <a:t>] </a:t>
            </a:r>
          </a:p>
          <a:p>
            <a:pPr marL="806450">
              <a:lnSpc>
                <a:spcPts val="2300"/>
              </a:lnSpc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PTR &lt;&gt; NULL</a:t>
            </a:r>
            <a:r>
              <a:rPr lang="en-US" sz="2200" dirty="0"/>
              <a:t>)</a:t>
            </a:r>
          </a:p>
          <a:p>
            <a:pPr marL="12636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INFO(</a:t>
            </a:r>
            <a:r>
              <a:rPr lang="en-US" sz="2400" b="1" dirty="0">
                <a:solidFill>
                  <a:schemeClr val="accent5"/>
                </a:solidFill>
              </a:rPr>
              <a:t>PTR</a:t>
            </a:r>
            <a:r>
              <a:rPr lang="en-US" sz="2400" dirty="0">
                <a:solidFill>
                  <a:srgbClr val="C00000"/>
                </a:solidFill>
              </a:rPr>
              <a:t>) = X</a:t>
            </a:r>
            <a:r>
              <a:rPr lang="en-US" sz="2200" dirty="0"/>
              <a:t>) then</a:t>
            </a: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flag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1</a:t>
            </a: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 marL="12636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else</a:t>
            </a:r>
          </a:p>
          <a:p>
            <a:pPr marL="1720850">
              <a:lnSpc>
                <a:spcPts val="2300"/>
              </a:lnSpc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sz="2200" b="1" dirty="0"/>
              <a:t>Step 4:</a:t>
            </a:r>
            <a:r>
              <a:rPr lang="en-US" sz="2200" dirty="0"/>
              <a:t>[Search successful or not]</a:t>
            </a:r>
          </a:p>
          <a:p>
            <a:pPr marL="806450">
              <a:lnSpc>
                <a:spcPts val="2300"/>
              </a:lnSpc>
            </a:pPr>
            <a:r>
              <a:rPr lang="en-US" sz="2200" dirty="0">
                <a:solidFill>
                  <a:srgbClr val="0070C0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flag = 1</a:t>
            </a:r>
            <a:r>
              <a:rPr lang="en-US" sz="2200" dirty="0"/>
              <a:t>) then</a:t>
            </a:r>
          </a:p>
          <a:p>
            <a:pPr marL="1263650">
              <a:lnSpc>
                <a:spcPts val="2300"/>
              </a:lnSpc>
            </a:pPr>
            <a:r>
              <a:rPr lang="en-US" sz="2000" dirty="0"/>
              <a:t>Write(‘Search Successful’)</a:t>
            </a:r>
          </a:p>
          <a:p>
            <a:pPr marL="806450">
              <a:lnSpc>
                <a:spcPts val="2300"/>
              </a:lnSpc>
            </a:pPr>
            <a:r>
              <a:rPr lang="en-US" sz="2200" dirty="0">
                <a:solidFill>
                  <a:srgbClr val="0070C0"/>
                </a:solidFill>
              </a:rPr>
              <a:t>else</a:t>
            </a:r>
          </a:p>
          <a:p>
            <a:pPr marL="1263650">
              <a:lnSpc>
                <a:spcPts val="2300"/>
              </a:lnSpc>
            </a:pPr>
            <a:r>
              <a:rPr lang="en-US" sz="2000" dirty="0"/>
              <a:t>Write(‘Search Unsuccessful’)</a:t>
            </a:r>
            <a:endParaRPr lang="en-US" sz="2200" dirty="0"/>
          </a:p>
          <a:p>
            <a:pPr>
              <a:lnSpc>
                <a:spcPts val="2300"/>
              </a:lnSpc>
            </a:pPr>
            <a:r>
              <a:rPr lang="en-US" sz="2200" b="1" dirty="0"/>
              <a:t>Step 5: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300"/>
              </a:lnSpc>
            </a:pPr>
            <a:r>
              <a:rPr lang="en-US" sz="2200" dirty="0"/>
              <a:t>Exit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64417" y="1432761"/>
            <a:ext cx="79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84108"/>
              </p:ext>
            </p:extLst>
          </p:nvPr>
        </p:nvGraphicFramePr>
        <p:xfrm>
          <a:off x="5538966" y="138975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22926"/>
              </p:ext>
            </p:extLst>
          </p:nvPr>
        </p:nvGraphicFramePr>
        <p:xfrm>
          <a:off x="1881588" y="1381501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37564"/>
              </p:ext>
            </p:extLst>
          </p:nvPr>
        </p:nvGraphicFramePr>
        <p:xfrm>
          <a:off x="3703881" y="136820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3210"/>
              </p:ext>
            </p:extLst>
          </p:nvPr>
        </p:nvGraphicFramePr>
        <p:xfrm>
          <a:off x="7367228" y="13712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37980"/>
              </p:ext>
            </p:extLst>
          </p:nvPr>
        </p:nvGraphicFramePr>
        <p:xfrm>
          <a:off x="9196028" y="1371285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6899205" y="1633523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19787" y="1630305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54872" y="1658994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711934" y="1631411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9867634" y="1379138"/>
            <a:ext cx="656538" cy="4971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74386" y="14151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64494" y="141135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52869" y="13935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26494" y="13943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350622" y="13943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02368" y="140679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68" name="TextBox 67"/>
          <p:cNvSpPr txBox="1"/>
          <p:nvPr/>
        </p:nvSpPr>
        <p:spPr>
          <a:xfrm rot="18900721">
            <a:off x="208235" y="1317525"/>
            <a:ext cx="121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X = 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72928" y="1394375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24240" y="191899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1410" y="191946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18168" y="1904962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00543" y="1904274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31249" y="190280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48919" y="992208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31602" y="1385807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904" y="696244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78" name="Freeform 77"/>
          <p:cNvSpPr/>
          <p:nvPr/>
        </p:nvSpPr>
        <p:spPr>
          <a:xfrm>
            <a:off x="1969480" y="909853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692740" y="940510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516293" y="945381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7428027" y="945381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9228576" y="979091"/>
            <a:ext cx="290522" cy="629387"/>
          </a:xfrm>
          <a:custGeom>
            <a:avLst/>
            <a:gdLst>
              <a:gd name="connsiteX0" fmla="*/ 290522 w 290522"/>
              <a:gd name="connsiteY0" fmla="*/ 4547 h 629387"/>
              <a:gd name="connsiteX1" fmla="*/ 31442 w 290522"/>
              <a:gd name="connsiteY1" fmla="*/ 35027 h 629387"/>
              <a:gd name="connsiteX2" fmla="*/ 16202 w 290522"/>
              <a:gd name="connsiteY2" fmla="*/ 263627 h 629387"/>
              <a:gd name="connsiteX3" fmla="*/ 138122 w 290522"/>
              <a:gd name="connsiteY3" fmla="*/ 629387 h 62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2" h="629387">
                <a:moveTo>
                  <a:pt x="290522" y="4547"/>
                </a:moveTo>
                <a:cubicBezTo>
                  <a:pt x="183842" y="-1803"/>
                  <a:pt x="77162" y="-8153"/>
                  <a:pt x="31442" y="35027"/>
                </a:cubicBezTo>
                <a:cubicBezTo>
                  <a:pt x="-14278" y="78207"/>
                  <a:pt x="-1578" y="164567"/>
                  <a:pt x="16202" y="263627"/>
                </a:cubicBezTo>
                <a:cubicBezTo>
                  <a:pt x="33982" y="362687"/>
                  <a:pt x="86052" y="496037"/>
                  <a:pt x="138122" y="62938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3568 0.0020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2 0.00231 L 0.28633 0.000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9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06 0.00231 L 0.44752 0.0057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16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99 0.00694 L 0.59362 0.0092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11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62 0.00925 L 0.70377 0.0094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6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7" grpId="1"/>
      <p:bldP spid="77" grpId="2"/>
      <p:bldP spid="77" grpId="3"/>
      <p:bldP spid="77" grpId="4"/>
      <p:bldP spid="77" grpId="5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709738"/>
            <a:ext cx="11360152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Singly Linked List – Count Number of Nodes in the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69B3-6BAE-F373-4CFA-946B7D3A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Section-13s</a:t>
            </a:r>
          </a:p>
        </p:txBody>
      </p:sp>
    </p:spTree>
    <p:extLst>
      <p:ext uri="{BB962C8B-B14F-4D97-AF65-F5344CB8AC3E}">
        <p14:creationId xmlns:p14="http://schemas.microsoft.com/office/powerpoint/2010/main" val="211732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Singly Linked List-Count Number of Nodes in the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Algorithm: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S_COUNT_NODE (First)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[Initialization]</a:t>
            </a:r>
          </a:p>
          <a:p>
            <a:pPr marL="8064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count </a:t>
            </a:r>
            <a:r>
              <a:rPr lang="en-US" sz="2200" dirty="0">
                <a:solidFill>
                  <a:srgbClr val="C00000"/>
                </a:solidFill>
                <a:sym typeface="Wingdings 3" panose="05040102010807070707" pitchFamily="18" charset="2"/>
              </a:rPr>
              <a:t> 0</a:t>
            </a:r>
            <a:endParaRPr lang="en-US" sz="2200" dirty="0">
              <a:solidFill>
                <a:srgbClr val="C00000"/>
              </a:solidFill>
            </a:endParaRPr>
          </a:p>
          <a:p>
            <a:pPr marL="806450" indent="0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200" dirty="0">
                <a:solidFill>
                  <a:srgbClr val="F19D19"/>
                </a:solidFill>
              </a:rPr>
              <a:t>PTR </a:t>
            </a:r>
            <a:r>
              <a:rPr lang="en-US" sz="2200" dirty="0">
                <a:solidFill>
                  <a:srgbClr val="F19D1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F19D19"/>
                </a:solidFill>
              </a:rPr>
              <a:t>First</a:t>
            </a:r>
          </a:p>
          <a:p>
            <a:pPr marL="0" indent="0">
              <a:lnSpc>
                <a:spcPts val="2300"/>
              </a:lnSpc>
              <a:buClr>
                <a:schemeClr val="accent6"/>
              </a:buClr>
              <a:buNone/>
            </a:pPr>
            <a:r>
              <a:rPr lang="en-US" sz="2200" b="1" dirty="0"/>
              <a:t>Step 2:</a:t>
            </a:r>
            <a:r>
              <a:rPr lang="en-US" sz="2200" dirty="0"/>
              <a:t>[Traverse the List until last node is reached] </a:t>
            </a:r>
          </a:p>
          <a:p>
            <a:pPr marL="806450" indent="0">
              <a:lnSpc>
                <a:spcPts val="2300"/>
              </a:lnSpc>
              <a:buNone/>
              <a:tabLst>
                <a:tab pos="806450" algn="l"/>
              </a:tabLst>
            </a:pPr>
            <a:r>
              <a:rPr lang="en-US" sz="2200" dirty="0"/>
              <a:t>Repeat</a:t>
            </a:r>
            <a:r>
              <a:rPr lang="en-US" sz="2200" dirty="0">
                <a:solidFill>
                  <a:srgbClr val="0070C0"/>
                </a:solidFill>
              </a:rPr>
              <a:t> 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PTR &lt;&gt; NULL)</a:t>
            </a:r>
          </a:p>
          <a:p>
            <a:pPr marL="1263650" indent="0">
              <a:lnSpc>
                <a:spcPts val="23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count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count + 1</a:t>
            </a:r>
          </a:p>
          <a:p>
            <a:pPr marL="1263650" indent="0">
              <a:lnSpc>
                <a:spcPts val="23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PTR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LINK(</a:t>
            </a:r>
            <a:r>
              <a:rPr lang="en-US" sz="2200" dirty="0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</a:p>
          <a:p>
            <a:pPr marL="806450" indent="0">
              <a:lnSpc>
                <a:spcPts val="2600"/>
              </a:lnSpc>
              <a:spcBef>
                <a:spcPts val="300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7659" y="3146589"/>
            <a:ext cx="4458272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[Display count]</a:t>
            </a:r>
          </a:p>
          <a:p>
            <a:pPr marL="806450">
              <a:lnSpc>
                <a:spcPts val="2300"/>
              </a:lnSpc>
              <a:spcBef>
                <a:spcPts val="600"/>
              </a:spcBef>
            </a:pPr>
            <a:r>
              <a:rPr lang="en-US" sz="2200" dirty="0"/>
              <a:t>Write(‘Number of Node: </a:t>
            </a:r>
            <a:r>
              <a:rPr lang="en-US" sz="2200" b="1" dirty="0">
                <a:solidFill>
                  <a:srgbClr val="C00000"/>
                </a:solidFill>
              </a:rPr>
              <a:t>count</a:t>
            </a:r>
            <a:r>
              <a:rPr lang="en-US" sz="2200" dirty="0"/>
              <a:t>’)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sz="2200" b="1" dirty="0"/>
              <a:t>Step 4:</a:t>
            </a:r>
            <a:r>
              <a:rPr lang="en-US" sz="2200" dirty="0"/>
              <a:t>[Finished] </a:t>
            </a:r>
          </a:p>
          <a:p>
            <a:pPr marL="801688">
              <a:lnSpc>
                <a:spcPts val="2300"/>
              </a:lnSpc>
            </a:pPr>
            <a:r>
              <a:rPr lang="en-US" sz="2200" dirty="0"/>
              <a:t>Exit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0775" y="1341883"/>
            <a:ext cx="79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2500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62470"/>
              </p:ext>
            </p:extLst>
          </p:nvPr>
        </p:nvGraphicFramePr>
        <p:xfrm>
          <a:off x="4635324" y="1322523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51965"/>
              </p:ext>
            </p:extLst>
          </p:nvPr>
        </p:nvGraphicFramePr>
        <p:xfrm>
          <a:off x="977946" y="1314266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19125"/>
              </p:ext>
            </p:extLst>
          </p:nvPr>
        </p:nvGraphicFramePr>
        <p:xfrm>
          <a:off x="2800239" y="1300968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39695"/>
              </p:ext>
            </p:extLst>
          </p:nvPr>
        </p:nvGraphicFramePr>
        <p:xfrm>
          <a:off x="6463586" y="130405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01684"/>
              </p:ext>
            </p:extLst>
          </p:nvPr>
        </p:nvGraphicFramePr>
        <p:xfrm>
          <a:off x="8292386" y="1304050"/>
          <a:ext cx="1343212" cy="520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79492" y="1554547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16145" y="1563070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51230" y="1591759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08292" y="1564176"/>
            <a:ext cx="48409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8963992" y="1341883"/>
            <a:ext cx="656538" cy="4971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70744" y="13479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60852" y="134411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49227" y="132630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2852" y="13271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446980" y="132714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98726" y="134188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2020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49528" y="2219561"/>
            <a:ext cx="146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Count =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69286" y="1341883"/>
            <a:ext cx="80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53363" y="1851758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87768" y="1852233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17703" y="1851758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2020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96901" y="1837039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2500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27607" y="1835573"/>
            <a:ext cx="89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3000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45277" y="924973"/>
            <a:ext cx="7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097808" y="842794"/>
            <a:ext cx="172502" cy="469109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427960" y="1341883"/>
            <a:ext cx="90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86262" y="629009"/>
            <a:ext cx="7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PTR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99291" y="2218552"/>
            <a:ext cx="146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Count = 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10024" y="2217850"/>
            <a:ext cx="146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Count = 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24385" y="2217850"/>
            <a:ext cx="146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Count = 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423567" y="2217850"/>
            <a:ext cx="146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Count = 5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3880758" y="820046"/>
            <a:ext cx="131178" cy="491857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5664100" y="844448"/>
            <a:ext cx="162172" cy="481862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7489671" y="818289"/>
            <a:ext cx="162172" cy="473024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9265518" y="842166"/>
            <a:ext cx="165401" cy="469738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105">
            <a:extLst>
              <a:ext uri="{FF2B5EF4-FFF2-40B4-BE49-F238E27FC236}">
                <a16:creationId xmlns:a16="http://schemas.microsoft.com/office/drawing/2014/main" id="{D803CC8A-EFA6-6097-CE31-B1A3733BB157}"/>
              </a:ext>
            </a:extLst>
          </p:cNvPr>
          <p:cNvSpPr/>
          <p:nvPr/>
        </p:nvSpPr>
        <p:spPr>
          <a:xfrm>
            <a:off x="10875965" y="806248"/>
            <a:ext cx="168629" cy="491858"/>
          </a:xfrm>
          <a:custGeom>
            <a:avLst/>
            <a:gdLst>
              <a:gd name="connsiteX0" fmla="*/ 0 w 184168"/>
              <a:gd name="connsiteY0" fmla="*/ 8640 h 755400"/>
              <a:gd name="connsiteX1" fmla="*/ 167640 w 184168"/>
              <a:gd name="connsiteY1" fmla="*/ 54360 h 755400"/>
              <a:gd name="connsiteX2" fmla="*/ 167640 w 184168"/>
              <a:gd name="connsiteY2" fmla="*/ 420120 h 755400"/>
              <a:gd name="connsiteX3" fmla="*/ 76200 w 184168"/>
              <a:gd name="connsiteY3" fmla="*/ 755400 h 755400"/>
              <a:gd name="connsiteX4" fmla="*/ 76200 w 184168"/>
              <a:gd name="connsiteY4" fmla="*/ 755400 h 7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8" h="755400">
                <a:moveTo>
                  <a:pt x="0" y="8640"/>
                </a:moveTo>
                <a:cubicBezTo>
                  <a:pt x="69850" y="-2790"/>
                  <a:pt x="139700" y="-14220"/>
                  <a:pt x="167640" y="54360"/>
                </a:cubicBezTo>
                <a:cubicBezTo>
                  <a:pt x="195580" y="122940"/>
                  <a:pt x="182880" y="303280"/>
                  <a:pt x="167640" y="420120"/>
                </a:cubicBezTo>
                <a:cubicBezTo>
                  <a:pt x="152400" y="536960"/>
                  <a:pt x="76200" y="755400"/>
                  <a:pt x="76200" y="755400"/>
                </a:cubicBezTo>
                <a:lnTo>
                  <a:pt x="76200" y="7554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13568 0.0020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2 0.00232 L 0.28633 0.000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9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06 0.00232 L 0.44753 0.0057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16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99 0.00695 L 0.59362 0.0092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11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62 0.00926 L 0.72617 0.0104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4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/>
      <p:bldP spid="53" grpId="0"/>
      <p:bldP spid="84" grpId="0"/>
      <p:bldP spid="85" grpId="0"/>
      <p:bldP spid="86" grpId="0"/>
      <p:bldP spid="87" grpId="0"/>
      <p:bldP spid="88" grpId="0"/>
      <p:bldP spid="88" grpId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 animBg="1"/>
      <p:bldP spid="96" grpId="1" animBg="1"/>
      <p:bldP spid="97" grpId="0"/>
      <p:bldP spid="98" grpId="0"/>
      <p:bldP spid="98" grpId="1"/>
      <p:bldP spid="98" grpId="2"/>
      <p:bldP spid="98" grpId="3"/>
      <p:bldP spid="98" grpId="4"/>
      <p:bldP spid="98" grpId="5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vishal.makwana@darshan.ac.in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8671010867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(DS)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14" descr="CEVKM01.jpg"/>
          <p:cNvPicPr>
            <a:picLocks noChangeAspect="1"/>
          </p:cNvPicPr>
          <p:nvPr/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3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1180" y="889814"/>
            <a:ext cx="4911467" cy="574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Two ways to create structure variables</a:t>
            </a:r>
          </a:p>
          <a:p>
            <a:pPr marL="457200" indent="0">
              <a:spcBef>
                <a:spcPts val="1000"/>
              </a:spcBef>
              <a:buNone/>
            </a:pPr>
            <a:r>
              <a:rPr lang="en-US" sz="2400" b="1" dirty="0" err="1">
                <a:solidFill>
                  <a:srgbClr val="1D6FA9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>
                <a:solidFill>
                  <a:srgbClr val="C00000"/>
                </a:solidFill>
              </a:rPr>
              <a:t>employee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/>
              <a:t>   </a:t>
            </a:r>
            <a:r>
              <a:rPr lang="en-US" sz="2400" dirty="0" err="1"/>
              <a:t>emp_no</a:t>
            </a:r>
            <a:r>
              <a:rPr lang="en-US" sz="2400" dirty="0"/>
              <a:t>;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D7150"/>
                </a:solidFill>
              </a:rPr>
              <a:t>char</a:t>
            </a:r>
            <a:r>
              <a:rPr lang="en-US" sz="2400" dirty="0"/>
              <a:t>   name[20];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/>
              <a:t>   age;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400" dirty="0"/>
              <a:t>}; 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1D6FA9"/>
                </a:solidFill>
              </a:rPr>
              <a:t>struct</a:t>
            </a:r>
            <a:r>
              <a:rPr lang="en-US" sz="2400" b="1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employee</a:t>
            </a:r>
            <a:r>
              <a:rPr lang="en-US" sz="2400" b="1" dirty="0"/>
              <a:t>   </a:t>
            </a:r>
            <a:r>
              <a:rPr lang="en-US" sz="2400" dirty="0">
                <a:solidFill>
                  <a:srgbClr val="0D7150"/>
                </a:solidFill>
              </a:rPr>
              <a:t>e1, e2, e3</a:t>
            </a:r>
            <a:r>
              <a:rPr lang="en-US" sz="2400" b="1" dirty="0"/>
              <a:t>;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45720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1D6FA9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>
                <a:solidFill>
                  <a:srgbClr val="C00000"/>
                </a:solidFill>
              </a:rPr>
              <a:t>employee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pPr marL="457200">
              <a:lnSpc>
                <a:spcPct val="90000"/>
              </a:lnSpc>
              <a:buNone/>
            </a:pPr>
            <a:r>
              <a:rPr lang="en-US" sz="2400" dirty="0"/>
              <a:t>{ </a:t>
            </a:r>
          </a:p>
          <a:p>
            <a:pPr marL="91440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>
                <a:solidFill>
                  <a:srgbClr val="0D7150"/>
                </a:solidFill>
              </a:rPr>
              <a:t> </a:t>
            </a:r>
            <a:r>
              <a:rPr lang="en-US" sz="2400" dirty="0"/>
              <a:t>  </a:t>
            </a:r>
            <a:r>
              <a:rPr lang="en-US" sz="2400" dirty="0" err="1"/>
              <a:t>emp_no</a:t>
            </a:r>
            <a:r>
              <a:rPr lang="en-US" sz="2400" dirty="0"/>
              <a:t>; </a:t>
            </a:r>
          </a:p>
          <a:p>
            <a:pPr marL="914400">
              <a:lnSpc>
                <a:spcPct val="90000"/>
              </a:lnSpc>
              <a:buNone/>
            </a:pPr>
            <a:r>
              <a:rPr lang="en-US" sz="2400" dirty="0">
                <a:solidFill>
                  <a:srgbClr val="0D7150"/>
                </a:solidFill>
              </a:rPr>
              <a:t>char</a:t>
            </a:r>
            <a:r>
              <a:rPr lang="en-US" sz="2400" dirty="0"/>
              <a:t>   name[20]; </a:t>
            </a:r>
          </a:p>
          <a:p>
            <a:pPr marL="91440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>
                <a:solidFill>
                  <a:srgbClr val="0D7150"/>
                </a:solidFill>
              </a:rPr>
              <a:t> </a:t>
            </a:r>
            <a:r>
              <a:rPr lang="en-US" sz="2400" dirty="0"/>
              <a:t>  age; </a:t>
            </a:r>
          </a:p>
          <a:p>
            <a:pPr marL="457200">
              <a:lnSpc>
                <a:spcPct val="90000"/>
              </a:lnSpc>
              <a:buNone/>
            </a:pPr>
            <a:r>
              <a:rPr lang="en-US" sz="2400" dirty="0"/>
              <a:t>} </a:t>
            </a:r>
            <a:r>
              <a:rPr lang="en-US" sz="2400" b="1" dirty="0">
                <a:solidFill>
                  <a:srgbClr val="C00000"/>
                </a:solidFill>
              </a:rPr>
              <a:t>e1, e2, e3</a:t>
            </a:r>
            <a:r>
              <a:rPr lang="en-US" sz="2400" dirty="0"/>
              <a:t>;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18427" y="903261"/>
            <a:ext cx="5263529" cy="521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Structure using pointer</a:t>
            </a:r>
          </a:p>
          <a:p>
            <a:pPr marL="457200" indent="0">
              <a:spcBef>
                <a:spcPts val="1000"/>
              </a:spcBef>
              <a:buNone/>
            </a:pPr>
            <a:r>
              <a:rPr lang="en-US" sz="2400" b="1" dirty="0" err="1">
                <a:solidFill>
                  <a:srgbClr val="1D6FA9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>
                <a:solidFill>
                  <a:srgbClr val="C00000"/>
                </a:solidFill>
              </a:rPr>
              <a:t>point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/>
              <a:t>   x;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D7150"/>
                </a:solidFill>
              </a:rPr>
              <a:t>int</a:t>
            </a:r>
            <a:r>
              <a:rPr lang="en-US" sz="2400" dirty="0"/>
              <a:t>   y;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400" dirty="0"/>
              <a:t>}; 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1D6FA9"/>
                </a:solidFill>
              </a:rPr>
              <a:t>struct</a:t>
            </a:r>
            <a:r>
              <a:rPr lang="en-US" sz="2400" b="1" dirty="0">
                <a:solidFill>
                  <a:srgbClr val="1D6FA9"/>
                </a:solidFill>
              </a:rPr>
              <a:t> </a:t>
            </a:r>
            <a:r>
              <a:rPr lang="en-US" sz="2400" b="1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point</a:t>
            </a:r>
            <a:r>
              <a:rPr lang="en-US" sz="2400" dirty="0">
                <a:solidFill>
                  <a:schemeClr val="accent5"/>
                </a:solidFill>
              </a:rPr>
              <a:t>   </a:t>
            </a:r>
            <a:r>
              <a:rPr lang="en-US" sz="2400" dirty="0">
                <a:solidFill>
                  <a:srgbClr val="0D7150"/>
                </a:solidFill>
              </a:rPr>
              <a:t>*p</a:t>
            </a:r>
            <a:r>
              <a:rPr lang="en-US" sz="2400" b="1" dirty="0"/>
              <a:t>;</a:t>
            </a:r>
          </a:p>
          <a:p>
            <a:pPr marL="457200">
              <a:lnSpc>
                <a:spcPct val="85000"/>
              </a:lnSpc>
            </a:pPr>
            <a:r>
              <a:rPr lang="en-US" sz="2400" b="1" dirty="0" err="1">
                <a:solidFill>
                  <a:srgbClr val="1D6FA9"/>
                </a:solidFill>
              </a:rPr>
              <a:t>struct</a:t>
            </a:r>
            <a:r>
              <a:rPr lang="en-US" sz="2400" b="1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point</a:t>
            </a:r>
            <a:r>
              <a:rPr lang="en-US" sz="2400" dirty="0">
                <a:solidFill>
                  <a:schemeClr val="accent5"/>
                </a:solidFill>
              </a:rPr>
              <a:t>   </a:t>
            </a:r>
            <a:r>
              <a:rPr lang="en-US" sz="2400" dirty="0">
                <a:solidFill>
                  <a:srgbClr val="0D7150"/>
                </a:solidFill>
              </a:rPr>
              <a:t>p1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= {6, 8}</a:t>
            </a:r>
            <a:r>
              <a:rPr lang="en-US" sz="2400" b="1" dirty="0"/>
              <a:t>;</a:t>
            </a:r>
          </a:p>
          <a:p>
            <a:pPr marL="457200">
              <a:lnSpc>
                <a:spcPct val="85000"/>
              </a:lnSpc>
            </a:pPr>
            <a:endParaRPr lang="en-US" sz="2400" b="1" dirty="0"/>
          </a:p>
          <a:p>
            <a:pPr marL="457200">
              <a:lnSpc>
                <a:spcPct val="85000"/>
              </a:lnSpc>
            </a:pPr>
            <a:r>
              <a:rPr lang="en-US" sz="2400" dirty="0">
                <a:solidFill>
                  <a:srgbClr val="1D6FA9"/>
                </a:solidFill>
              </a:rPr>
              <a:t>p = &amp;p1;</a:t>
            </a:r>
          </a:p>
          <a:p>
            <a:pPr marL="457200">
              <a:lnSpc>
                <a:spcPct val="85000"/>
              </a:lnSpc>
            </a:pPr>
            <a:endParaRPr lang="en-US" sz="2400" dirty="0">
              <a:solidFill>
                <a:srgbClr val="0070C0"/>
              </a:solidFill>
            </a:endParaRPr>
          </a:p>
          <a:p>
            <a:pPr marL="463550">
              <a:spcBef>
                <a:spcPts val="600"/>
              </a:spcBef>
            </a:pPr>
            <a:r>
              <a:rPr lang="en-US" sz="2400" dirty="0" err="1"/>
              <a:t>scanf</a:t>
            </a:r>
            <a:r>
              <a:rPr lang="en-US" sz="2400" dirty="0"/>
              <a:t> (“%</a:t>
            </a:r>
            <a:r>
              <a:rPr lang="en-US" sz="2400" dirty="0" err="1"/>
              <a:t>d%d</a:t>
            </a:r>
            <a:r>
              <a:rPr lang="en-US" sz="2400" dirty="0"/>
              <a:t>”, &amp;</a:t>
            </a:r>
            <a:r>
              <a:rPr lang="en-US" sz="2400" b="1" dirty="0">
                <a:solidFill>
                  <a:srgbClr val="1D6FA9"/>
                </a:solidFill>
              </a:rPr>
              <a:t>p</a:t>
            </a:r>
            <a:r>
              <a:rPr lang="en-US" sz="2400" b="1" dirty="0">
                <a:solidFill>
                  <a:srgbClr val="0D7150"/>
                </a:solidFill>
              </a:rPr>
              <a:t>-&gt;x</a:t>
            </a:r>
            <a:r>
              <a:rPr lang="en-US" sz="2400" dirty="0"/>
              <a:t>, &amp;</a:t>
            </a:r>
            <a:r>
              <a:rPr lang="en-US" sz="2400" b="1" dirty="0">
                <a:solidFill>
                  <a:srgbClr val="1D6FA9"/>
                </a:solidFill>
              </a:rPr>
              <a:t>p</a:t>
            </a:r>
            <a:r>
              <a:rPr lang="en-US" sz="2400" b="1" dirty="0">
                <a:solidFill>
                  <a:srgbClr val="0D7150"/>
                </a:solidFill>
              </a:rPr>
              <a:t>-&gt;y</a:t>
            </a:r>
            <a:r>
              <a:rPr lang="en-US" sz="2400" dirty="0"/>
              <a:t>); </a:t>
            </a:r>
          </a:p>
          <a:p>
            <a:pPr marL="463550">
              <a:spcBef>
                <a:spcPts val="600"/>
              </a:spcBef>
            </a:pPr>
            <a:r>
              <a:rPr lang="en-US" sz="2400" dirty="0" err="1"/>
              <a:t>printf</a:t>
            </a:r>
            <a:r>
              <a:rPr lang="en-US" sz="2400" dirty="0"/>
              <a:t> (“%d\n”, </a:t>
            </a:r>
            <a:r>
              <a:rPr lang="en-US" sz="2400" b="1" dirty="0">
                <a:solidFill>
                  <a:srgbClr val="1D6FA9"/>
                </a:solidFill>
              </a:rPr>
              <a:t>p</a:t>
            </a:r>
            <a:r>
              <a:rPr lang="en-US" sz="2400" b="1" dirty="0">
                <a:solidFill>
                  <a:srgbClr val="0D7150"/>
                </a:solidFill>
              </a:rPr>
              <a:t>-&gt;x</a:t>
            </a:r>
            <a:r>
              <a:rPr lang="en-US" sz="2400" dirty="0"/>
              <a:t>); 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7466" y="4397187"/>
            <a:ext cx="432995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9078" y="4257968"/>
            <a:ext cx="5144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we can access coordinates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y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r>
              <a:rPr lang="en-US" sz="2400" dirty="0"/>
              <a:t>using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. Because, </a:t>
            </a:r>
            <a:r>
              <a:rPr lang="en-US" sz="2400" b="1" dirty="0">
                <a:solidFill>
                  <a:srgbClr val="C00000"/>
                </a:solidFill>
              </a:rPr>
              <a:t>p points to p1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49251" y="4628269"/>
            <a:ext cx="37982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Example:</a:t>
            </a:r>
          </a:p>
          <a:p>
            <a:pPr marL="544512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D6FA9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>
                <a:solidFill>
                  <a:srgbClr val="C00000"/>
                </a:solidFill>
              </a:rPr>
              <a:t>employee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D7150"/>
                </a:solidFill>
              </a:rPr>
              <a:t>int</a:t>
            </a:r>
            <a:r>
              <a:rPr lang="en-US" sz="2400" dirty="0"/>
              <a:t>   </a:t>
            </a:r>
            <a:r>
              <a:rPr lang="en-US" sz="2400" dirty="0" err="1"/>
              <a:t>emp_no</a:t>
            </a:r>
            <a:r>
              <a:rPr lang="en-US" sz="2400" dirty="0"/>
              <a:t>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D7150"/>
                </a:solidFill>
              </a:rPr>
              <a:t>char</a:t>
            </a:r>
            <a:r>
              <a:rPr lang="en-US" sz="2400" dirty="0"/>
              <a:t>   name[20];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D7150"/>
                </a:solidFill>
              </a:rPr>
              <a:t>int</a:t>
            </a:r>
            <a:r>
              <a:rPr lang="en-US" sz="2400" dirty="0"/>
              <a:t>   age;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/>
              <a:t>};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/>
              <a:t>void main()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1D6FA9"/>
                </a:solidFill>
              </a:rPr>
              <a:t>struct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employee</a:t>
            </a:r>
            <a:r>
              <a:rPr lang="en-US" sz="2400" dirty="0"/>
              <a:t>   </a:t>
            </a:r>
            <a:r>
              <a:rPr lang="en-US" sz="2400" b="1" dirty="0"/>
              <a:t>e1</a:t>
            </a:r>
            <a:r>
              <a:rPr lang="en-US" sz="2400" dirty="0"/>
              <a:t>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err="1"/>
              <a:t>printf</a:t>
            </a:r>
            <a:r>
              <a:rPr lang="en-US" sz="2400" dirty="0"/>
              <a:t>(“Enter employee details\n”);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err="1"/>
              <a:t>scanf</a:t>
            </a:r>
            <a:r>
              <a:rPr lang="en-US" sz="2400" dirty="0"/>
              <a:t>(“%d %s %d”, &amp;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emp_no</a:t>
            </a:r>
            <a:r>
              <a:rPr lang="en-US" sz="2400" dirty="0"/>
              <a:t>, 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name</a:t>
            </a:r>
            <a:r>
              <a:rPr lang="en-US" sz="2400" dirty="0"/>
              <a:t>, &amp;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age</a:t>
            </a:r>
            <a:r>
              <a:rPr lang="en-US" sz="2400" dirty="0"/>
              <a:t>);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err="1"/>
              <a:t>printf</a:t>
            </a:r>
            <a:r>
              <a:rPr lang="en-US" sz="2400" dirty="0"/>
              <a:t>(“Employee data is:\n”);</a:t>
            </a:r>
          </a:p>
          <a:p>
            <a:pPr marL="877887" lvl="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err="1"/>
              <a:t>printf</a:t>
            </a:r>
            <a:r>
              <a:rPr lang="en-US" sz="2400" dirty="0"/>
              <a:t>(“%d \n %s\n %d\n”, 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emp_no</a:t>
            </a:r>
            <a:r>
              <a:rPr lang="en-US" sz="2400" dirty="0"/>
              <a:t>, 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b="1" dirty="0"/>
              <a:t>e1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0D7150"/>
                </a:solidFill>
              </a:rPr>
              <a:t>age</a:t>
            </a:r>
            <a:r>
              <a:rPr lang="en-US" sz="2400" dirty="0"/>
              <a:t>);</a:t>
            </a:r>
          </a:p>
          <a:p>
            <a:pPr marL="544512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6241" y="860066"/>
            <a:ext cx="34018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b="1" dirty="0"/>
              <a:t>Output:</a:t>
            </a:r>
          </a:p>
          <a:p>
            <a:pPr lvl="1">
              <a:lnSpc>
                <a:spcPts val="2400"/>
              </a:lnSpc>
            </a:pPr>
            <a:r>
              <a:rPr lang="en-US" sz="2400" dirty="0"/>
              <a:t>Enter employee details</a:t>
            </a:r>
          </a:p>
          <a:p>
            <a:pPr lvl="1">
              <a:lnSpc>
                <a:spcPts val="2400"/>
              </a:lnSpc>
            </a:pPr>
            <a:r>
              <a:rPr lang="en-US" sz="2400" dirty="0">
                <a:solidFill>
                  <a:srgbClr val="C00000"/>
                </a:solidFill>
              </a:rPr>
              <a:t>1   xyz   21</a:t>
            </a:r>
          </a:p>
          <a:p>
            <a:pPr lvl="1">
              <a:lnSpc>
                <a:spcPts val="2400"/>
              </a:lnSpc>
            </a:pPr>
            <a:r>
              <a:rPr lang="en-US" sz="2400" dirty="0"/>
              <a:t>Employee data is:</a:t>
            </a:r>
          </a:p>
          <a:p>
            <a:pPr lvl="1">
              <a:lnSpc>
                <a:spcPts val="2400"/>
              </a:lnSpc>
            </a:pP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  <a:p>
            <a:pPr lvl="1">
              <a:lnSpc>
                <a:spcPts val="2400"/>
              </a:lnSpc>
            </a:pPr>
            <a:r>
              <a:rPr lang="en-US" sz="2400" b="1" dirty="0">
                <a:solidFill>
                  <a:srgbClr val="C00000"/>
                </a:solidFill>
              </a:rPr>
              <a:t>xyz</a:t>
            </a:r>
          </a:p>
          <a:p>
            <a:pPr lvl="1">
              <a:lnSpc>
                <a:spcPts val="2400"/>
              </a:lnSpc>
            </a:pPr>
            <a:r>
              <a:rPr lang="en-US" sz="2400" b="1" dirty="0">
                <a:solidFill>
                  <a:srgbClr val="C00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60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Dynamic Memory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0491-C556-D761-526C-B512894C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Section-2</a:t>
            </a:r>
          </a:p>
        </p:txBody>
      </p:sp>
    </p:spTree>
    <p:extLst>
      <p:ext uri="{BB962C8B-B14F-4D97-AF65-F5344CB8AC3E}">
        <p14:creationId xmlns:p14="http://schemas.microsoft.com/office/powerpoint/2010/main" val="34527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Memory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The dynamic allocation does not allocate the memory at </a:t>
            </a:r>
            <a:r>
              <a:rPr lang="en-US" dirty="0">
                <a:solidFill>
                  <a:srgbClr val="1D6FA9"/>
                </a:solidFill>
              </a:rPr>
              <a:t>compile time </a:t>
            </a:r>
            <a:r>
              <a:rPr lang="en-US" dirty="0"/>
              <a:t>but allocates memory at </a:t>
            </a:r>
            <a:r>
              <a:rPr lang="en-US" b="1" dirty="0">
                <a:solidFill>
                  <a:srgbClr val="1D6FA9"/>
                </a:solidFill>
              </a:rPr>
              <a:t>run time</a:t>
            </a:r>
            <a:r>
              <a:rPr lang="en-US" dirty="0">
                <a:solidFill>
                  <a:srgbClr val="1D6FA9"/>
                </a:solidFill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So, there is </a:t>
            </a:r>
            <a:r>
              <a:rPr lang="en-US" dirty="0">
                <a:solidFill>
                  <a:srgbClr val="C00000"/>
                </a:solidFill>
              </a:rPr>
              <a:t>no memory wastage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The dynamic allocation </a:t>
            </a:r>
            <a:r>
              <a:rPr lang="en-US" dirty="0">
                <a:solidFill>
                  <a:srgbClr val="0070C0"/>
                </a:solidFill>
              </a:rPr>
              <a:t>increases the execution time </a:t>
            </a:r>
            <a:r>
              <a:rPr lang="en-US" dirty="0"/>
              <a:t>of the program. Because of run-time memory allocation, it gives total control of memory in the hands of the programmer.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Malloc():</a:t>
            </a:r>
          </a:p>
          <a:p>
            <a:pPr lvl="1">
              <a:buClr>
                <a:srgbClr val="C00000"/>
              </a:buClr>
            </a:pPr>
            <a:r>
              <a:rPr lang="en-US" sz="2200" dirty="0"/>
              <a:t>The function which is widely used to allocate memory at run time is </a:t>
            </a:r>
            <a:r>
              <a:rPr lang="en-US" sz="2200" b="1" dirty="0">
                <a:solidFill>
                  <a:srgbClr val="C00000"/>
                </a:solidFill>
              </a:rPr>
              <a:t>malloc().</a:t>
            </a:r>
          </a:p>
          <a:p>
            <a:pPr marL="790575" lvl="2" indent="0">
              <a:buClr>
                <a:srgbClr val="C00000"/>
              </a:buClr>
              <a:buNone/>
            </a:pPr>
            <a:r>
              <a:rPr lang="en-US" sz="2200" b="1" dirty="0"/>
              <a:t>Syntax:</a:t>
            </a:r>
          </a:p>
          <a:p>
            <a:pPr marL="1335087" lvl="3" indent="0" algn="l"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ptr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= (</a:t>
            </a:r>
            <a:r>
              <a:rPr lang="en-US" sz="2200" b="1" dirty="0" err="1">
                <a:solidFill>
                  <a:srgbClr val="1D6FA9"/>
                </a:solidFill>
              </a:rPr>
              <a:t>target_type</a:t>
            </a:r>
            <a:r>
              <a:rPr lang="en-US" sz="2200" b="1" dirty="0">
                <a:solidFill>
                  <a:srgbClr val="1D6FA9"/>
                </a:solidFill>
              </a:rPr>
              <a:t>   *</a:t>
            </a:r>
            <a:r>
              <a:rPr lang="en-US" sz="2200" dirty="0"/>
              <a:t>) </a:t>
            </a:r>
            <a:r>
              <a:rPr lang="en-US" sz="2200" dirty="0" err="1">
                <a:solidFill>
                  <a:srgbClr val="C00000"/>
                </a:solidFill>
              </a:rPr>
              <a:t>malloc</a:t>
            </a:r>
            <a:r>
              <a:rPr lang="en-US" sz="2200" dirty="0"/>
              <a:t> (</a:t>
            </a:r>
            <a:r>
              <a:rPr lang="en-US" sz="2200" dirty="0" err="1">
                <a:solidFill>
                  <a:srgbClr val="1D6FA9"/>
                </a:solidFill>
              </a:rPr>
              <a:t>no_of_bytes</a:t>
            </a:r>
            <a:r>
              <a:rPr lang="en-US" sz="2200" dirty="0"/>
              <a:t>); </a:t>
            </a:r>
          </a:p>
          <a:p>
            <a:pPr lvl="1">
              <a:buClr>
                <a:srgbClr val="C00000"/>
              </a:buClr>
            </a:pPr>
            <a:r>
              <a:rPr lang="en-US" sz="2200" dirty="0"/>
              <a:t>It returns the </a:t>
            </a:r>
            <a:r>
              <a:rPr lang="en-US" sz="2200" dirty="0">
                <a:solidFill>
                  <a:srgbClr val="1D6FA9"/>
                </a:solidFill>
              </a:rPr>
              <a:t>starting address of a memory block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allocated to </a:t>
            </a:r>
            <a:r>
              <a:rPr lang="en-US" sz="2200" b="1" dirty="0" err="1">
                <a:solidFill>
                  <a:srgbClr val="1D6FA9"/>
                </a:solidFill>
              </a:rPr>
              <a:t>ptr</a:t>
            </a:r>
            <a:r>
              <a:rPr lang="en-US" sz="22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78" y="4830026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1D6FA9"/>
                </a:solidFill>
              </a:rPr>
              <a:t>int</a:t>
            </a:r>
            <a:r>
              <a:rPr lang="en-US" sz="2200" dirty="0"/>
              <a:t>   *p;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78" y="5231374"/>
            <a:ext cx="3785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 = (</a:t>
            </a:r>
            <a:r>
              <a:rPr lang="en-US" sz="2200" b="1" dirty="0" err="1">
                <a:solidFill>
                  <a:srgbClr val="1D6FA9"/>
                </a:solidFill>
              </a:rPr>
              <a:t>int</a:t>
            </a:r>
            <a:r>
              <a:rPr lang="en-US" sz="2200" b="1" dirty="0">
                <a:solidFill>
                  <a:srgbClr val="1D6FA9"/>
                </a:solidFill>
              </a:rPr>
              <a:t>  *</a:t>
            </a:r>
            <a:r>
              <a:rPr lang="en-US" sz="2200" dirty="0"/>
              <a:t>) </a:t>
            </a:r>
            <a:r>
              <a:rPr lang="en-US" sz="2200" dirty="0" err="1"/>
              <a:t>malloc</a:t>
            </a:r>
            <a:r>
              <a:rPr lang="en-US" sz="2200" dirty="0"/>
              <a:t> (</a:t>
            </a:r>
            <a:r>
              <a:rPr lang="en-US" sz="2200" b="1" dirty="0" err="1">
                <a:solidFill>
                  <a:srgbClr val="1D6FA9"/>
                </a:solidFill>
              </a:rPr>
              <a:t>sizeof</a:t>
            </a:r>
            <a:r>
              <a:rPr lang="en-US" sz="2200" b="1" dirty="0">
                <a:solidFill>
                  <a:srgbClr val="1D6FA9"/>
                </a:solidFill>
              </a:rPr>
              <a:t> (</a:t>
            </a:r>
            <a:r>
              <a:rPr lang="en-US" sz="2200" b="1" dirty="0" err="1">
                <a:solidFill>
                  <a:srgbClr val="1D6FA9"/>
                </a:solidFill>
              </a:rPr>
              <a:t>int</a:t>
            </a:r>
            <a:r>
              <a:rPr lang="en-US" sz="2200" dirty="0">
                <a:solidFill>
                  <a:srgbClr val="1D6FA9"/>
                </a:solidFill>
              </a:rPr>
              <a:t>)</a:t>
            </a:r>
            <a:r>
              <a:rPr lang="en-US" sz="2200" dirty="0"/>
              <a:t>) 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2455" y="4801701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float</a:t>
            </a:r>
            <a:r>
              <a:rPr lang="en-US" sz="2200" dirty="0"/>
              <a:t>   *f;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4181" y="5231373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 = (</a:t>
            </a:r>
            <a:r>
              <a:rPr lang="en-US" sz="2200" b="1" dirty="0">
                <a:solidFill>
                  <a:srgbClr val="C00000"/>
                </a:solidFill>
              </a:rPr>
              <a:t>float  *</a:t>
            </a:r>
            <a:r>
              <a:rPr lang="en-US" sz="2200" dirty="0"/>
              <a:t>) </a:t>
            </a:r>
            <a:r>
              <a:rPr lang="en-US" sz="2200" dirty="0" err="1"/>
              <a:t>malloc</a:t>
            </a:r>
            <a:r>
              <a:rPr lang="en-US" sz="2200" dirty="0"/>
              <a:t> (</a:t>
            </a:r>
            <a:r>
              <a:rPr lang="en-US" sz="2200" dirty="0" err="1">
                <a:solidFill>
                  <a:srgbClr val="C00000"/>
                </a:solidFill>
              </a:rPr>
              <a:t>sizeof</a:t>
            </a:r>
            <a:r>
              <a:rPr lang="en-US" sz="2200" dirty="0">
                <a:solidFill>
                  <a:srgbClr val="C00000"/>
                </a:solidFill>
              </a:rPr>
              <a:t> (float)</a:t>
            </a:r>
            <a:r>
              <a:rPr lang="en-US" sz="2200" dirty="0"/>
              <a:t>);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9194" y="4804927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D7150"/>
                </a:solidFill>
              </a:rPr>
              <a:t>char</a:t>
            </a:r>
            <a:r>
              <a:rPr lang="en-US" sz="2200" dirty="0"/>
              <a:t>    *</a:t>
            </a:r>
            <a:r>
              <a:rPr lang="en-US" sz="2200" dirty="0" err="1"/>
              <a:t>str</a:t>
            </a:r>
            <a:r>
              <a:rPr lang="en-US" sz="2200" dirty="0"/>
              <a:t>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9194" y="5231372"/>
            <a:ext cx="4764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str</a:t>
            </a:r>
            <a:r>
              <a:rPr lang="en-US" sz="2200" dirty="0"/>
              <a:t> = (</a:t>
            </a:r>
            <a:r>
              <a:rPr lang="en-US" sz="2200" b="1" dirty="0">
                <a:solidFill>
                  <a:srgbClr val="0D7150"/>
                </a:solidFill>
              </a:rPr>
              <a:t>char  *</a:t>
            </a:r>
            <a:r>
              <a:rPr lang="en-US" sz="2200" dirty="0"/>
              <a:t>) </a:t>
            </a:r>
            <a:r>
              <a:rPr lang="en-US" sz="2200" dirty="0" err="1"/>
              <a:t>malloc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D7150"/>
                </a:solidFill>
              </a:rPr>
              <a:t>10 * </a:t>
            </a:r>
            <a:r>
              <a:rPr lang="en-US" sz="2200" dirty="0" err="1">
                <a:solidFill>
                  <a:srgbClr val="0D7150"/>
                </a:solidFill>
              </a:rPr>
              <a:t>sizeof</a:t>
            </a:r>
            <a:r>
              <a:rPr lang="en-US" sz="2200" dirty="0">
                <a:solidFill>
                  <a:srgbClr val="0D7150"/>
                </a:solidFill>
              </a:rPr>
              <a:t>(char)</a:t>
            </a:r>
            <a:r>
              <a:rPr lang="en-US" sz="2200" dirty="0"/>
              <a:t>);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57675" y="4666553"/>
            <a:ext cx="0" cy="1188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04914" y="4666553"/>
            <a:ext cx="0" cy="1188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Memory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Free:</a:t>
            </a:r>
          </a:p>
          <a:p>
            <a:pPr lvl="1">
              <a:buClr>
                <a:srgbClr val="C00000"/>
              </a:buClr>
            </a:pPr>
            <a:r>
              <a:rPr lang="en-US" sz="2200" dirty="0"/>
              <a:t>The memory allocated using </a:t>
            </a:r>
            <a:r>
              <a:rPr lang="en-US" sz="2200" b="1" dirty="0"/>
              <a:t>malloc() and </a:t>
            </a:r>
            <a:r>
              <a:rPr lang="en-US" sz="2200" b="1" dirty="0" err="1"/>
              <a:t>calloc</a:t>
            </a:r>
            <a:r>
              <a:rPr lang="en-US" sz="2200" b="1" dirty="0"/>
              <a:t>()</a:t>
            </a:r>
            <a:r>
              <a:rPr lang="en-US" sz="2200" dirty="0"/>
              <a:t> is</a:t>
            </a:r>
            <a:r>
              <a:rPr lang="en-US" sz="2200" dirty="0">
                <a:solidFill>
                  <a:srgbClr val="1D6FA9"/>
                </a:solidFill>
              </a:rPr>
              <a:t> not de-allocated on their own.</a:t>
            </a:r>
          </a:p>
          <a:p>
            <a:pPr lvl="1">
              <a:buClr>
                <a:srgbClr val="C00000"/>
              </a:buClr>
            </a:pPr>
            <a:r>
              <a:rPr lang="en-US" sz="2200" dirty="0">
                <a:solidFill>
                  <a:srgbClr val="C00000"/>
                </a:solidFill>
              </a:rPr>
              <a:t>free() </a:t>
            </a:r>
            <a:r>
              <a:rPr lang="en-US" sz="2200" dirty="0"/>
              <a:t>method is used to release the allocated memory.</a:t>
            </a:r>
          </a:p>
          <a:p>
            <a:pPr marL="790575" lvl="2" indent="0">
              <a:buClr>
                <a:srgbClr val="C00000"/>
              </a:buClr>
              <a:buNone/>
            </a:pPr>
            <a:r>
              <a:rPr lang="en-US" sz="2200" b="1" dirty="0"/>
              <a:t>Syntax:</a:t>
            </a:r>
            <a:r>
              <a:rPr lang="en-US" sz="2200" dirty="0"/>
              <a:t> </a:t>
            </a:r>
          </a:p>
          <a:p>
            <a:pPr marL="1335087" lvl="3" indent="0" algn="l">
              <a:buNone/>
            </a:pPr>
            <a:r>
              <a:rPr lang="en-US" sz="2200" b="1" dirty="0">
                <a:solidFill>
                  <a:srgbClr val="C00000"/>
                </a:solidFill>
              </a:rPr>
              <a:t>free(</a:t>
            </a:r>
            <a:r>
              <a:rPr lang="en-US" sz="2200" dirty="0" err="1"/>
              <a:t>pointer_variable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2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3451</Words>
  <Application>Microsoft Office PowerPoint</Application>
  <PresentationFormat>Widescreen</PresentationFormat>
  <Paragraphs>797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Roboto Condensed</vt:lpstr>
      <vt:lpstr>Roboto Condensed Light</vt:lpstr>
      <vt:lpstr>Wingdings</vt:lpstr>
      <vt:lpstr>Wingdings 2</vt:lpstr>
      <vt:lpstr>Wingdings 3</vt:lpstr>
      <vt:lpstr>Office Theme</vt:lpstr>
      <vt:lpstr>Unit-3 Linear Data Structure: Linked List</vt:lpstr>
      <vt:lpstr>PowerPoint Presentation</vt:lpstr>
      <vt:lpstr>Introduction of Structure</vt:lpstr>
      <vt:lpstr>Introduction of Structure</vt:lpstr>
      <vt:lpstr>Introduction of Structure</vt:lpstr>
      <vt:lpstr>Introduction of Structure</vt:lpstr>
      <vt:lpstr>Dynamic Memory Allocation</vt:lpstr>
      <vt:lpstr>Dynamic Memory Allocation</vt:lpstr>
      <vt:lpstr>Dynamic Memory Allocation</vt:lpstr>
      <vt:lpstr>Introduction of Linked List</vt:lpstr>
      <vt:lpstr>Introduction of Linked List</vt:lpstr>
      <vt:lpstr>Types of Linked List</vt:lpstr>
      <vt:lpstr>Types of Linked List</vt:lpstr>
      <vt:lpstr>Types of Linked List–Singly Linked List</vt:lpstr>
      <vt:lpstr>Types of Linked List–Doubly Linked List</vt:lpstr>
      <vt:lpstr>Types of Linked List–Circular Linked List</vt:lpstr>
      <vt:lpstr>Advantages of the Linked List</vt:lpstr>
      <vt:lpstr>Advantages of the Linked List</vt:lpstr>
      <vt:lpstr>Disadvantages of the Linked List</vt:lpstr>
      <vt:lpstr>Disadvantages of the Linked List</vt:lpstr>
      <vt:lpstr>Application of the Linked List</vt:lpstr>
      <vt:lpstr>Application of the Linked List</vt:lpstr>
      <vt:lpstr>Difference: Singly Linked List v/s Circular Linked List</vt:lpstr>
      <vt:lpstr>Difference: Singly Linked List v/s Circular Linked List</vt:lpstr>
      <vt:lpstr>Singly Linked List Operations</vt:lpstr>
      <vt:lpstr>Singly Linked List-Operations</vt:lpstr>
      <vt:lpstr>Availability List</vt:lpstr>
      <vt:lpstr>Availability List</vt:lpstr>
      <vt:lpstr>Singly Linked List Insertion Operations</vt:lpstr>
      <vt:lpstr>Singly Linked List Insertion Operations-Create Node </vt:lpstr>
      <vt:lpstr>Singly Linked List Insertion Operations-At Beginning</vt:lpstr>
      <vt:lpstr>Singly Linked List Insertion Operations-At End</vt:lpstr>
      <vt:lpstr>Singly Linked List Insertion Operations-After Given Node</vt:lpstr>
      <vt:lpstr>Singly Linked List Insertion Operations-Before Given Node</vt:lpstr>
      <vt:lpstr>Singly Linked List Deletion Operations</vt:lpstr>
      <vt:lpstr>Singly Linked List Deletion Operations-First Node</vt:lpstr>
      <vt:lpstr>Singly Linked List Deletion Operations-Last Node</vt:lpstr>
      <vt:lpstr>Singly Linked List Deletion Operations-Given Node</vt:lpstr>
      <vt:lpstr>Singly Linked List – Search Given Node in the Linked List</vt:lpstr>
      <vt:lpstr>Singly Linked List-Search Given Node in the Linked List</vt:lpstr>
      <vt:lpstr>Singly Linked List – Count Number of Nodes in the Linked List</vt:lpstr>
      <vt:lpstr>Singly Linked List-Count Number of Nodes in the Linked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vishal.makwana620@gmail.com</cp:lastModifiedBy>
  <cp:revision>930</cp:revision>
  <dcterms:created xsi:type="dcterms:W3CDTF">2020-05-01T05:09:15Z</dcterms:created>
  <dcterms:modified xsi:type="dcterms:W3CDTF">2024-06-03T02:27:15Z</dcterms:modified>
</cp:coreProperties>
</file>