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8" r:id="rId2"/>
    <p:sldId id="543" r:id="rId3"/>
    <p:sldId id="288" r:id="rId4"/>
    <p:sldId id="286" r:id="rId5"/>
    <p:sldId id="485" r:id="rId6"/>
    <p:sldId id="572" r:id="rId7"/>
    <p:sldId id="575" r:id="rId8"/>
    <p:sldId id="573" r:id="rId9"/>
    <p:sldId id="574" r:id="rId10"/>
    <p:sldId id="627" r:id="rId11"/>
    <p:sldId id="628" r:id="rId12"/>
    <p:sldId id="629" r:id="rId13"/>
    <p:sldId id="630" r:id="rId14"/>
    <p:sldId id="631" r:id="rId15"/>
    <p:sldId id="632" r:id="rId16"/>
    <p:sldId id="621" r:id="rId17"/>
    <p:sldId id="580" r:id="rId18"/>
    <p:sldId id="582" r:id="rId19"/>
    <p:sldId id="583" r:id="rId20"/>
    <p:sldId id="584" r:id="rId21"/>
    <p:sldId id="585" r:id="rId22"/>
    <p:sldId id="624" r:id="rId23"/>
    <p:sldId id="594" r:id="rId24"/>
    <p:sldId id="633" r:id="rId25"/>
    <p:sldId id="595" r:id="rId26"/>
    <p:sldId id="597" r:id="rId27"/>
    <p:sldId id="623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625" r:id="rId37"/>
    <p:sldId id="598" r:id="rId38"/>
    <p:sldId id="599" r:id="rId39"/>
    <p:sldId id="600" r:id="rId40"/>
    <p:sldId id="634" r:id="rId41"/>
    <p:sldId id="358" r:id="rId42"/>
    <p:sldId id="635" r:id="rId43"/>
    <p:sldId id="359" r:id="rId44"/>
    <p:sldId id="361" r:id="rId45"/>
    <p:sldId id="360" r:id="rId46"/>
    <p:sldId id="636" r:id="rId47"/>
    <p:sldId id="365" r:id="rId48"/>
    <p:sldId id="366" r:id="rId49"/>
    <p:sldId id="367" r:id="rId50"/>
    <p:sldId id="368" r:id="rId51"/>
    <p:sldId id="6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WIhrKo5IRBektFr+2RkhQ==" hashData="KpXCFeaoILibY/Si/ZCHF7F7QGl6WoEkzjHO/TcL7U76DdJBCroNQ/sQ5FjB476isE3QbJs367f8Rpy3WQSDf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FA9"/>
    <a:srgbClr val="0D7150"/>
    <a:srgbClr val="0070C0"/>
    <a:srgbClr val="B84742"/>
    <a:srgbClr val="909090"/>
    <a:srgbClr val="00B050"/>
    <a:srgbClr val="E99718"/>
    <a:srgbClr val="88570A"/>
    <a:srgbClr val="00000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576" autoAdjust="0"/>
  </p:normalViewPr>
  <p:slideViewPr>
    <p:cSldViewPr snapToGrid="0">
      <p:cViewPr varScale="1">
        <p:scale>
          <a:sx n="64" d="100"/>
          <a:sy n="64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4.png"/><Relationship Id="rId9" Type="http://schemas.openxmlformats.org/officeDocument/2006/relationships/image" Target="../media/image17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7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131" y="4534"/>
            <a:ext cx="2469901" cy="1116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32" y="1632449"/>
            <a:ext cx="3430104" cy="26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</a:t>
            </a:r>
            <a:r>
              <a:rPr lang="en-US" sz="1600"/>
              <a:t>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913CEBA-4E62-FC16-C432-D64B5D50916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86D652-6188-5512-6635-FF7275BF9F44}"/>
              </a:ext>
            </a:extLst>
          </p:cNvPr>
          <p:cNvSpPr/>
          <p:nvPr userDrawn="1"/>
        </p:nvSpPr>
        <p:spPr>
          <a:xfrm>
            <a:off x="9585755" y="1929577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D8A35-5243-0232-150E-06D651FABF15}"/>
              </a:ext>
            </a:extLst>
          </p:cNvPr>
          <p:cNvSpPr/>
          <p:nvPr userDrawn="1"/>
        </p:nvSpPr>
        <p:spPr>
          <a:xfrm>
            <a:off x="10065440" y="1929577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4D8D4-508F-CE56-B649-E13B2E9D84DC}"/>
              </a:ext>
            </a:extLst>
          </p:cNvPr>
          <p:cNvSpPr/>
          <p:nvPr userDrawn="1"/>
        </p:nvSpPr>
        <p:spPr>
          <a:xfrm>
            <a:off x="10545125" y="1929577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C542B-E8D7-9A08-D7D1-D3BBA8849359}"/>
              </a:ext>
            </a:extLst>
          </p:cNvPr>
          <p:cNvSpPr/>
          <p:nvPr userDrawn="1"/>
        </p:nvSpPr>
        <p:spPr>
          <a:xfrm>
            <a:off x="11024810" y="1929576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FF24F-97DE-A1F5-4BE4-42550FFC7396}"/>
              </a:ext>
            </a:extLst>
          </p:cNvPr>
          <p:cNvSpPr/>
          <p:nvPr userDrawn="1"/>
        </p:nvSpPr>
        <p:spPr>
          <a:xfrm>
            <a:off x="9585755" y="3151278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25243-1E53-21B8-E6C7-A1E0B214E706}"/>
              </a:ext>
            </a:extLst>
          </p:cNvPr>
          <p:cNvSpPr/>
          <p:nvPr userDrawn="1"/>
        </p:nvSpPr>
        <p:spPr>
          <a:xfrm>
            <a:off x="10065440" y="3151278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918FB-7D6D-657B-DCF1-16CB565EB715}"/>
              </a:ext>
            </a:extLst>
          </p:cNvPr>
          <p:cNvSpPr/>
          <p:nvPr userDrawn="1"/>
        </p:nvSpPr>
        <p:spPr>
          <a:xfrm>
            <a:off x="10545125" y="3151278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4BCA8-B759-AB0F-5FAC-CDADD8FB4B8B}"/>
              </a:ext>
            </a:extLst>
          </p:cNvPr>
          <p:cNvSpPr/>
          <p:nvPr userDrawn="1"/>
        </p:nvSpPr>
        <p:spPr>
          <a:xfrm>
            <a:off x="11024810" y="3151277"/>
            <a:ext cx="479685" cy="479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55860-FDF8-2347-822C-6BF894C75B13}"/>
              </a:ext>
            </a:extLst>
          </p:cNvPr>
          <p:cNvCxnSpPr/>
          <p:nvPr userDrawn="1"/>
        </p:nvCxnSpPr>
        <p:spPr>
          <a:xfrm>
            <a:off x="10560115" y="2525259"/>
            <a:ext cx="0" cy="5400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&amp; Searching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7354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</a:t>
            </a:r>
            <a:r>
              <a:rPr lang="en-US" sz="1600"/>
              <a:t>, Rajkot</a:t>
            </a:r>
            <a:endParaRPr lang="en-US" sz="1600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E99718">
                        <a:shade val="30000"/>
                        <a:satMod val="115000"/>
                      </a:srgbClr>
                    </a:gs>
                    <a:gs pos="50000">
                      <a:srgbClr val="E99718">
                        <a:shade val="67500"/>
                        <a:satMod val="115000"/>
                      </a:srgbClr>
                    </a:gs>
                    <a:gs pos="100000">
                      <a:srgbClr val="E99718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BB32699-4C62-4BBF-9A17-90008E297198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5F685-98EB-1B37-DD11-B8E3A0B2DC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2112" y="53062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#2302CS305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Sorting &amp; Searching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4E52B-FF49-E802-C809-564AE97AF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929" y="5907383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Sorting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4545A-5539-242B-3D5F-9DDA460364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3494" y="6156763"/>
            <a:ext cx="199208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Sorting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Sorting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Sorting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52CC84-22B8-4A73-8C03-84C06D1D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238275"/>
            <a:ext cx="7035300" cy="2578780"/>
          </a:xfrm>
        </p:spPr>
        <p:txBody>
          <a:bodyPr/>
          <a:lstStyle/>
          <a:p>
            <a:r>
              <a:rPr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br>
              <a:rPr sz="4800" dirty="0"/>
            </a:br>
            <a:r>
              <a:rPr dirty="0"/>
              <a:t>Sorting &amp; Searching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</a:t>
            </a:r>
            <a:r>
              <a:rPr dirty="0"/>
              <a:t>shal.makwana@darshan.ac.in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8671010867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Prof. Vishal K Makwana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(DS)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pic>
        <p:nvPicPr>
          <p:cNvPr id="15" name="Picture Placeholder 14" descr="CEVKM0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 l="12500" r="125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887F-49A7-35EA-FD03-F5EF8D9D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Section-3</a:t>
            </a:r>
          </a:p>
        </p:txBody>
      </p:sp>
    </p:spTree>
    <p:extLst>
      <p:ext uri="{BB962C8B-B14F-4D97-AF65-F5344CB8AC3E}">
        <p14:creationId xmlns:p14="http://schemas.microsoft.com/office/powerpoint/2010/main" val="4199704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Clr>
                <a:srgbClr val="C00000"/>
              </a:buClr>
            </a:pPr>
            <a:r>
              <a:rPr lang="en-US" dirty="0"/>
              <a:t>Selection sort is a simple sorting algorithm. </a:t>
            </a:r>
          </a:p>
          <a:p>
            <a:pPr marL="347663" indent="-347663">
              <a:buClr>
                <a:srgbClr val="C00000"/>
              </a:buClr>
            </a:pPr>
            <a:r>
              <a:rPr lang="en-US" b="1" dirty="0"/>
              <a:t>The list is divided into two parts,</a:t>
            </a:r>
            <a:r>
              <a:rPr lang="en-US" dirty="0"/>
              <a:t> </a:t>
            </a:r>
          </a:p>
          <a:p>
            <a:pPr marL="630238" lvl="1" indent="-282575">
              <a:buClr>
                <a:srgbClr val="C00000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1D6FA9"/>
                </a:solidFill>
              </a:rPr>
              <a:t>sorted part </a:t>
            </a:r>
            <a:r>
              <a:rPr lang="en-US" sz="2400" dirty="0"/>
              <a:t>at the </a:t>
            </a:r>
            <a:r>
              <a:rPr lang="en-US" sz="2400" dirty="0">
                <a:solidFill>
                  <a:srgbClr val="C00000"/>
                </a:solidFill>
              </a:rPr>
              <a:t>left end</a:t>
            </a:r>
          </a:p>
          <a:p>
            <a:pPr marL="630238" lvl="1" indent="-282575">
              <a:buClr>
                <a:srgbClr val="C00000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1D6FA9"/>
                </a:solidFill>
              </a:rPr>
              <a:t>unsorted part </a:t>
            </a:r>
            <a:r>
              <a:rPr lang="en-US" sz="2400" dirty="0"/>
              <a:t>at the </a:t>
            </a:r>
            <a:r>
              <a:rPr lang="en-US" sz="2400" dirty="0">
                <a:solidFill>
                  <a:srgbClr val="C00000"/>
                </a:solidFill>
              </a:rPr>
              <a:t>right end </a:t>
            </a:r>
          </a:p>
          <a:p>
            <a:pPr marL="347663" indent="-347663">
              <a:buClr>
                <a:srgbClr val="C00000"/>
              </a:buClr>
            </a:pPr>
            <a:r>
              <a:rPr lang="en-US" dirty="0"/>
              <a:t>Initially, </a:t>
            </a:r>
            <a:r>
              <a:rPr lang="en-US" dirty="0">
                <a:solidFill>
                  <a:srgbClr val="1D6FA9"/>
                </a:solidFill>
              </a:rPr>
              <a:t>the sorted part is empty and the unsorted part is the entire list.</a:t>
            </a:r>
          </a:p>
          <a:p>
            <a:pPr marL="347663" indent="-347663">
              <a:lnSpc>
                <a:spcPct val="110000"/>
              </a:lnSpc>
              <a:buClr>
                <a:srgbClr val="C00000"/>
              </a:buClr>
            </a:pPr>
            <a:r>
              <a:rPr lang="en-US" dirty="0"/>
              <a:t>The </a:t>
            </a:r>
            <a:r>
              <a:rPr lang="en-US" dirty="0">
                <a:solidFill>
                  <a:srgbClr val="1D6FA9"/>
                </a:solidFill>
              </a:rPr>
              <a:t>smallest element </a:t>
            </a:r>
            <a:r>
              <a:rPr lang="en-US" dirty="0"/>
              <a:t>is selected from the </a:t>
            </a:r>
            <a:r>
              <a:rPr lang="en-US" dirty="0">
                <a:solidFill>
                  <a:srgbClr val="1D6FA9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swapped with the leftmost element</a:t>
            </a:r>
            <a:r>
              <a:rPr lang="en-US" dirty="0"/>
              <a:t>, and that element becomes a part of the sorted array. </a:t>
            </a:r>
          </a:p>
          <a:p>
            <a:pPr marL="347663" indent="-347663">
              <a:buClr>
                <a:srgbClr val="C00000"/>
              </a:buClr>
            </a:pPr>
            <a:r>
              <a:rPr lang="en-US" dirty="0"/>
              <a:t>This process continues moving unsorted array boundary by one element to the right.</a:t>
            </a:r>
          </a:p>
        </p:txBody>
      </p:sp>
    </p:spTree>
    <p:extLst>
      <p:ext uri="{BB962C8B-B14F-4D97-AF65-F5344CB8AC3E}">
        <p14:creationId xmlns:p14="http://schemas.microsoft.com/office/powerpoint/2010/main" val="255317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8475"/>
            <a:ext cx="11929641" cy="564904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Algorithm: SELECTIONSORT(a,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1:</a:t>
            </a:r>
            <a:r>
              <a:rPr lang="en-US" dirty="0"/>
              <a:t>[Repeat inner loop N-1 times]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Repeat thru </a:t>
            </a:r>
            <a:r>
              <a:rPr lang="en-US" b="1" dirty="0"/>
              <a:t>step-4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← 0 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rgbClr val="C00000"/>
                </a:solidFill>
              </a:rPr>
              <a:t> n-1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2:</a:t>
            </a:r>
            <a:r>
              <a:rPr lang="en-US" dirty="0"/>
              <a:t>[Set </a:t>
            </a:r>
            <a:r>
              <a:rPr lang="en-US" b="1" dirty="0"/>
              <a:t>min</a:t>
            </a:r>
            <a:r>
              <a:rPr lang="en-US" dirty="0"/>
              <a:t> to </a:t>
            </a:r>
            <a:r>
              <a:rPr lang="en-US" b="1" dirty="0" err="1"/>
              <a:t>i</a:t>
            </a:r>
            <a:r>
              <a:rPr lang="en-US" dirty="0"/>
              <a:t>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min ←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3:</a:t>
            </a:r>
            <a:r>
              <a:rPr lang="en-US" dirty="0"/>
              <a:t>[Search minimum value index from unsorted array]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Repeat  </a:t>
            </a: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C00000"/>
                </a:solidFill>
              </a:rPr>
              <a:t>j ← i+1</a:t>
            </a:r>
            <a:r>
              <a:rPr lang="en-US" dirty="0">
                <a:solidFill>
                  <a:srgbClr val="0070C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n-1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1D6FA9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a[</a:t>
            </a:r>
            <a:r>
              <a:rPr lang="en-US" b="1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] &gt; a[ </a:t>
            </a:r>
            <a:r>
              <a:rPr lang="en-US" b="1" dirty="0">
                <a:solidFill>
                  <a:srgbClr val="C00000"/>
                </a:solidFill>
              </a:rPr>
              <a:t>j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) </a:t>
            </a:r>
            <a:r>
              <a:rPr lang="en-US" dirty="0">
                <a:solidFill>
                  <a:schemeClr val="accent6"/>
                </a:solidFill>
              </a:rPr>
              <a:t>  </a:t>
            </a:r>
            <a:r>
              <a:rPr lang="en-US" dirty="0"/>
              <a:t>then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1D6FA9"/>
                </a:solidFill>
              </a:rPr>
              <a:t>min ← j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4:</a:t>
            </a:r>
            <a:r>
              <a:rPr lang="en-US" dirty="0"/>
              <a:t>[Swap the elements]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min &lt;&gt;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1D6FA9"/>
                </a:solidFill>
              </a:rPr>
              <a:t>temp ← a[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1D6FA9"/>
                </a:solidFill>
              </a:rPr>
              <a:t>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		a[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1D6FA9"/>
                </a:solidFill>
              </a:rPr>
              <a:t>] ← a[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1D6FA9"/>
                </a:solidFill>
              </a:rPr>
              <a:t>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		a[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1D6FA9"/>
                </a:solidFill>
              </a:rPr>
              <a:t>] ← temp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5:</a:t>
            </a:r>
            <a:r>
              <a:rPr lang="en-US" dirty="0"/>
              <a:t>[Finished]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Exit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93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51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6509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7" name="Rectangle 6"/>
          <p:cNvSpPr/>
          <p:nvPr/>
        </p:nvSpPr>
        <p:spPr>
          <a:xfrm>
            <a:off x="93367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225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083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34855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3769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6455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92255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78055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63855" y="3315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7904" y="1931775"/>
            <a:ext cx="3573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Here, </a:t>
            </a:r>
            <a:r>
              <a:rPr lang="en-US" sz="2200" b="1" dirty="0">
                <a:solidFill>
                  <a:srgbClr val="C00000"/>
                </a:solidFill>
              </a:rPr>
              <a:t>Min = 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 = 0 </a:t>
            </a:r>
            <a:r>
              <a:rPr lang="en-US" sz="2200" dirty="0"/>
              <a:t>&amp; 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j  = 1 to 5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1" y="3527629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Min =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65341" y="430576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9" name="Right Brace 18"/>
          <p:cNvSpPr/>
          <p:nvPr/>
        </p:nvSpPr>
        <p:spPr>
          <a:xfrm rot="5400000">
            <a:off x="9451041" y="2731994"/>
            <a:ext cx="457200" cy="2819400"/>
          </a:xfrm>
          <a:prstGeom prst="rightBrace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9341" y="2922494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5141" y="2922494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509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36741" y="2922494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022541" y="2922494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7083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1741" y="3608294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41341" y="360829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65141" y="2922494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650941" y="2922494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367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022541" y="2922494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08341" y="2922494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98741" y="360829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65141" y="292249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660341" y="2770094"/>
            <a:ext cx="2819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7584935" y="2845500"/>
            <a:ext cx="1524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10404335" y="2845500"/>
            <a:ext cx="1524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50941" y="2476962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22541" y="2922494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79341" y="2922494"/>
            <a:ext cx="6858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632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7" grpId="1"/>
      <p:bldP spid="18" grpId="0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/>
      <p:bldP spid="27" grpId="0" build="allAtOnce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8" grpId="0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6356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214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072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930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788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64625" y="1465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6356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214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072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930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3788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64625" y="298973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88025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76939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9625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45425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31225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17025" y="3446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26225" y="943998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 Array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21425" y="245633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 Array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87825" y="222773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87825" y="382793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2: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356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214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0072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930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3788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646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8025" y="521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76939" y="521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59625" y="521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45425" y="521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31225" y="52111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17025" y="5211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87" name="Straight Connector 86"/>
          <p:cNvCxnSpPr/>
          <p:nvPr/>
        </p:nvCxnSpPr>
        <p:spPr>
          <a:xfrm rot="5400000">
            <a:off x="2863431" y="4665336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6370219" y="4665336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940425" y="4588342"/>
            <a:ext cx="35052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16625" y="4220598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Array  (elements 0 to 5)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41778" y="4615219"/>
            <a:ext cx="460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Find </a:t>
            </a:r>
            <a:r>
              <a:rPr lang="en-US" sz="2200" b="1" dirty="0">
                <a:solidFill>
                  <a:srgbClr val="C00000"/>
                </a:solidFill>
              </a:rPr>
              <a:t>minimum value </a:t>
            </a:r>
            <a:r>
              <a:rPr lang="en-US" sz="2200" dirty="0"/>
              <a:t>from unsorted array and swap with </a:t>
            </a:r>
            <a:r>
              <a:rPr lang="en-US" sz="2200" b="1" dirty="0">
                <a:solidFill>
                  <a:srgbClr val="C00000"/>
                </a:solidFill>
              </a:rPr>
              <a:t>left most element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2940425" y="5809130"/>
            <a:ext cx="27432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5569325" y="5694830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3425" y="5805500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 flipH="1" flipV="1">
            <a:off x="2826919" y="5694036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2635625" y="4756844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5378825" y="4756844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88025" y="5199530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531225" y="5199530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378825" y="4756844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35625" y="475684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400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1" grpId="0"/>
      <p:bldP spid="81" grpId="1"/>
      <p:bldP spid="82" grpId="0"/>
      <p:bldP spid="83" grpId="0"/>
      <p:bldP spid="84" grpId="0"/>
      <p:bldP spid="85" grpId="0"/>
      <p:bldP spid="85" grpId="1"/>
      <p:bldP spid="86" grpId="0"/>
      <p:bldP spid="90" grpId="0"/>
      <p:bldP spid="91" grpId="0"/>
      <p:bldP spid="94" grpId="0"/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53355" y="113403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3: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01155" y="206294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186955" y="2062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872755" y="2062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558555" y="2062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244355" y="2062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930155" y="2062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53555" y="251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42469" y="251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25155" y="251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10955" y="251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396755" y="251730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82555" y="2517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3429049" y="1958741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6229399" y="1958741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491755" y="1896035"/>
            <a:ext cx="2819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248110" y="1526703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Array  (elements 1 to 5)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768355" y="1591235"/>
            <a:ext cx="3276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Min Index = 1, value= 22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3491755" y="3115235"/>
            <a:ext cx="27432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 flipH="1" flipV="1">
            <a:off x="6113511" y="3013635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546535" y="3126119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 rot="5400000" flipH="1" flipV="1">
            <a:off x="3384599" y="3012841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68356" y="2181725"/>
            <a:ext cx="4137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Find min value from Unsorted array</a:t>
            </a:r>
          </a:p>
          <a:p>
            <a:r>
              <a:rPr lang="en-US" sz="2200" b="1" dirty="0">
                <a:solidFill>
                  <a:srgbClr val="1D6FA9"/>
                </a:solidFill>
              </a:rPr>
              <a:t>Index = 5, value= 20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3355" y="343170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4: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2501155" y="434894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186955" y="434894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872755" y="4348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558555" y="4348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44355" y="4348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930155" y="4348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53555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42469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025155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710955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96755" y="48149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82555" y="4814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4184699" y="4251091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5400000">
            <a:off x="6235749" y="4269109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260105" y="4182035"/>
            <a:ext cx="2057400" cy="132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48110" y="3812703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Array  (elements 2 to 5)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4177555" y="5401235"/>
            <a:ext cx="2057400" cy="132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113511" y="5304953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923905" y="5409273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  <p:cxnSp>
        <p:nvCxnSpPr>
          <p:cNvPr id="144" name="Straight Arrow Connector 143"/>
          <p:cNvCxnSpPr/>
          <p:nvPr/>
        </p:nvCxnSpPr>
        <p:spPr>
          <a:xfrm rot="5400000" flipH="1" flipV="1">
            <a:off x="4068811" y="5297809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768355" y="4479393"/>
            <a:ext cx="4137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Find min value from Unsorted array</a:t>
            </a:r>
          </a:p>
          <a:p>
            <a:r>
              <a:rPr lang="en-US" sz="2200" b="1" dirty="0">
                <a:solidFill>
                  <a:srgbClr val="1D6FA9"/>
                </a:solidFill>
              </a:rPr>
              <a:t>Index = 5, value= 22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768355" y="3781925"/>
            <a:ext cx="3276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Min Index = 2, value= 77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186955" y="2062949"/>
            <a:ext cx="685800" cy="3749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930155" y="2062949"/>
            <a:ext cx="687600" cy="38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339355" y="250563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082555" y="250563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186955" y="2062949"/>
            <a:ext cx="685800" cy="374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5930155" y="2062949"/>
            <a:ext cx="685800" cy="38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3872755" y="434894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930155" y="4348949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025155" y="479163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085669" y="479163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3872755" y="434894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930155" y="434894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38249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3" grpId="1" animBg="1"/>
      <p:bldP spid="104" grpId="0" animBg="1"/>
      <p:bldP spid="105" grpId="0" animBg="1"/>
      <p:bldP spid="106" grpId="0" animBg="1"/>
      <p:bldP spid="107" grpId="0" animBg="1"/>
      <p:bldP spid="107" grpId="1" animBg="1"/>
      <p:bldP spid="108" grpId="0"/>
      <p:bldP spid="109" grpId="0"/>
      <p:bldP spid="109" grpId="1"/>
      <p:bldP spid="110" grpId="0"/>
      <p:bldP spid="111" grpId="0"/>
      <p:bldP spid="112" grpId="0"/>
      <p:bldP spid="113" grpId="0"/>
      <p:bldP spid="113" grpId="1"/>
      <p:bldP spid="117" grpId="0"/>
      <p:bldP spid="118" grpId="0"/>
      <p:bldP spid="121" grpId="0"/>
      <p:bldP spid="123" grpId="0"/>
      <p:bldP spid="124" grpId="0"/>
      <p:bldP spid="125" grpId="0" animBg="1"/>
      <p:bldP spid="126" grpId="0" animBg="1"/>
      <p:bldP spid="127" grpId="0" animBg="1"/>
      <p:bldP spid="127" grpId="1" animBg="1"/>
      <p:bldP spid="128" grpId="0" animBg="1"/>
      <p:bldP spid="129" grpId="0" animBg="1"/>
      <p:bldP spid="130" grpId="0" animBg="1"/>
      <p:bldP spid="130" grpId="1" animBg="1"/>
      <p:bldP spid="131" grpId="0"/>
      <p:bldP spid="132" grpId="0"/>
      <p:bldP spid="133" grpId="0"/>
      <p:bldP spid="133" grpId="1"/>
      <p:bldP spid="134" grpId="0"/>
      <p:bldP spid="135" grpId="0"/>
      <p:bldP spid="136" grpId="0"/>
      <p:bldP spid="136" grpId="1"/>
      <p:bldP spid="140" grpId="0"/>
      <p:bldP spid="143" grpId="0"/>
      <p:bldP spid="145" grpId="0"/>
      <p:bldP spid="146" grpId="0"/>
      <p:bldP spid="147" grpId="0" animBg="1"/>
      <p:bldP spid="147" grpId="1" animBg="1"/>
      <p:bldP spid="148" grpId="0" animBg="1"/>
      <p:bldP spid="148" grpId="1" animBg="1"/>
      <p:bldP spid="149" grpId="0" animBg="1"/>
      <p:bldP spid="150" grpId="0" animBg="1"/>
      <p:bldP spid="151" grpId="0" animBg="1"/>
      <p:bldP spid="152" grpId="0" animBg="1"/>
      <p:bldP spid="153" grpId="0" animBg="1"/>
      <p:bldP spid="153" grpId="1" animBg="1"/>
      <p:bldP spid="154" grpId="0" animBg="1"/>
      <p:bldP spid="154" grpId="1" animBg="1"/>
      <p:bldP spid="155" grpId="0" animBg="1"/>
      <p:bldP spid="156" grpId="0" animBg="1"/>
      <p:bldP spid="157" grpId="0" animBg="1"/>
      <p:bldP spid="1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Selection Sort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080243" y="86509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5: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28043" y="17940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13843" y="17940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99643" y="17940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85443" y="17940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71243" y="17940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57043" y="17940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80443" y="224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69357" y="224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2043" y="224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7843" y="224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423643" y="22483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188757" y="224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74" name="Straight Connector 73"/>
          <p:cNvCxnSpPr/>
          <p:nvPr/>
        </p:nvCxnSpPr>
        <p:spPr>
          <a:xfrm rot="5400000">
            <a:off x="4889449" y="1690833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6262637" y="1702501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66443" y="1627095"/>
            <a:ext cx="13716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808398" y="1257763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Array  (elements 3 to 5)</a:t>
            </a:r>
          </a:p>
        </p:txBody>
      </p:sp>
      <p:cxnSp>
        <p:nvCxnSpPr>
          <p:cNvPr id="78" name="Straight Connector 77"/>
          <p:cNvCxnSpPr/>
          <p:nvPr/>
        </p:nvCxnSpPr>
        <p:spPr>
          <a:xfrm>
            <a:off x="4890243" y="2844707"/>
            <a:ext cx="685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5462537" y="2730407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78223" y="2839819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5400000" flipH="1" flipV="1">
            <a:off x="4776737" y="2729613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947643" y="1779495"/>
            <a:ext cx="4388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Find min value from Unsorted array</a:t>
            </a:r>
          </a:p>
          <a:p>
            <a:r>
              <a:rPr lang="en-US" sz="2200" b="1" dirty="0">
                <a:solidFill>
                  <a:srgbClr val="1D6FA9"/>
                </a:solidFill>
              </a:rPr>
              <a:t>Index = 4, value= 55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947642" y="815208"/>
            <a:ext cx="3276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Min Index = 3, value= 92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80243" y="331516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6: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28043" y="42324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213843" y="42324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899643" y="42324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585443" y="42324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71243" y="42324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957043" y="42324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680443" y="4698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69357" y="4698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52043" y="4698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37843" y="4698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23643" y="469843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188757" y="4698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97" name="Straight Connector 96"/>
          <p:cNvCxnSpPr/>
          <p:nvPr/>
        </p:nvCxnSpPr>
        <p:spPr>
          <a:xfrm rot="5400000">
            <a:off x="5575249" y="4140901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262637" y="4152569"/>
            <a:ext cx="1524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036998" y="3696163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Array  (elements 4 to 5)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5574455" y="5272233"/>
            <a:ext cx="763588" cy="1166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6224537" y="5169601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5591463" y="5266551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Swap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rot="5400000" flipH="1" flipV="1">
            <a:off x="5460949" y="5168807"/>
            <a:ext cx="2286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947642" y="4229563"/>
            <a:ext cx="4105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Find min value from Unsorted array</a:t>
            </a:r>
          </a:p>
          <a:p>
            <a:r>
              <a:rPr lang="en-US" sz="2200" b="1" dirty="0">
                <a:solidFill>
                  <a:srgbClr val="1D6FA9"/>
                </a:solidFill>
              </a:rPr>
              <a:t>Index = 5, value= 77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947642" y="3224173"/>
            <a:ext cx="3276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Min Index = 4, value= 92</a:t>
            </a:r>
          </a:p>
        </p:txBody>
      </p:sp>
      <p:cxnSp>
        <p:nvCxnSpPr>
          <p:cNvPr id="163" name="Straight Connector 162"/>
          <p:cNvCxnSpPr/>
          <p:nvPr/>
        </p:nvCxnSpPr>
        <p:spPr>
          <a:xfrm>
            <a:off x="5652243" y="4065495"/>
            <a:ext cx="685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5271243" y="1794009"/>
            <a:ext cx="685800" cy="3749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4585443" y="17940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5271243" y="17940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585443" y="1794009"/>
            <a:ext cx="685800" cy="374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4737843" y="2248363"/>
            <a:ext cx="3048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423643" y="223669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5271243" y="4232409"/>
            <a:ext cx="685800" cy="381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5957043" y="4232409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271243" y="423240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5957043" y="423240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423643" y="467509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185643" y="4675095"/>
            <a:ext cx="301686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80243" y="5126906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7: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25280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32138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38996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45854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712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957043" y="6052974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497283" y="5981864"/>
            <a:ext cx="205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Sorted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11980E-150B-D79E-2C25-FF65927B17C4}"/>
              </a:ext>
            </a:extLst>
          </p:cNvPr>
          <p:cNvCxnSpPr/>
          <p:nvPr/>
        </p:nvCxnSpPr>
        <p:spPr>
          <a:xfrm flipH="1">
            <a:off x="6728026" y="6226628"/>
            <a:ext cx="769257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/>
      <p:bldP spid="69" grpId="0"/>
      <p:bldP spid="70" grpId="0"/>
      <p:bldP spid="71" grpId="0"/>
      <p:bldP spid="71" grpId="1"/>
      <p:bldP spid="72" grpId="0"/>
      <p:bldP spid="72" grpId="1"/>
      <p:bldP spid="73" grpId="0"/>
      <p:bldP spid="77" grpId="0"/>
      <p:bldP spid="80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89" grpId="1" animBg="1"/>
      <p:bldP spid="90" grpId="0" animBg="1"/>
      <p:bldP spid="90" grpId="1" animBg="1"/>
      <p:bldP spid="91" grpId="0"/>
      <p:bldP spid="92" grpId="0"/>
      <p:bldP spid="93" grpId="0"/>
      <p:bldP spid="94" grpId="0"/>
      <p:bldP spid="95" grpId="0"/>
      <p:bldP spid="95" grpId="1"/>
      <p:bldP spid="96" grpId="0"/>
      <p:bldP spid="96" grpId="1"/>
      <p:bldP spid="99" grpId="0"/>
      <p:bldP spid="159" grpId="0"/>
      <p:bldP spid="161" grpId="0"/>
      <p:bldP spid="162" grpId="0"/>
      <p:bldP spid="164" grpId="0" animBg="1"/>
      <p:bldP spid="164" grpId="1" animBg="1"/>
      <p:bldP spid="165" grpId="0" animBg="1"/>
      <p:bldP spid="165" grpId="1" animBg="1"/>
      <p:bldP spid="166" grpId="0" animBg="1"/>
      <p:bldP spid="167" grpId="0" animBg="1"/>
      <p:bldP spid="168" grpId="0" animBg="1"/>
      <p:bldP spid="169" grpId="0" animBg="1"/>
      <p:bldP spid="170" grpId="0" animBg="1"/>
      <p:bldP spid="170" grpId="1" animBg="1"/>
      <p:bldP spid="171" grpId="0" animBg="1"/>
      <p:bldP spid="171" grpId="1" animBg="1"/>
      <p:bldP spid="172" grpId="0" animBg="1"/>
      <p:bldP spid="173" grpId="0" animBg="1"/>
      <p:bldP spid="174" grpId="0" animBg="1"/>
      <p:bldP spid="175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Insertion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8DC1-C079-05FA-9BBB-D01F0FAB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Section-4</a:t>
            </a:r>
          </a:p>
        </p:txBody>
      </p:sp>
    </p:spTree>
    <p:extLst>
      <p:ext uri="{BB962C8B-B14F-4D97-AF65-F5344CB8AC3E}">
        <p14:creationId xmlns:p14="http://schemas.microsoft.com/office/powerpoint/2010/main" val="130751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If the first few objects are already sorted, an unsorted object can be inserted in the sorted set at the proper place. This process is called </a:t>
            </a:r>
            <a:r>
              <a:rPr lang="en-US" b="1" dirty="0">
                <a:solidFill>
                  <a:srgbClr val="C00000"/>
                </a:solidFill>
              </a:rPr>
              <a:t>Insertion Sort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Insertion sort </a:t>
            </a:r>
            <a:r>
              <a:rPr lang="en-US" dirty="0">
                <a:solidFill>
                  <a:srgbClr val="1D6FA9"/>
                </a:solidFill>
              </a:rPr>
              <a:t>removes (select) one element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the input data, </a:t>
            </a:r>
            <a:r>
              <a:rPr lang="en-US" dirty="0">
                <a:solidFill>
                  <a:srgbClr val="1D6FA9"/>
                </a:solidFill>
              </a:rPr>
              <a:t>finds the location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it belongs within the sorted list, and </a:t>
            </a:r>
            <a:r>
              <a:rPr lang="en-US" dirty="0">
                <a:solidFill>
                  <a:srgbClr val="1D6FA9"/>
                </a:solidFill>
              </a:rPr>
              <a:t>inserts it there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Selected element refers as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array position, the </a:t>
            </a:r>
            <a:r>
              <a:rPr lang="en-US" dirty="0">
                <a:solidFill>
                  <a:srgbClr val="C00000"/>
                </a:solidFill>
              </a:rPr>
              <a:t>key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checks the value </a:t>
            </a:r>
            <a:r>
              <a:rPr lang="en-US" dirty="0">
                <a:solidFill>
                  <a:srgbClr val="1D6FA9"/>
                </a:solidFill>
              </a:rPr>
              <a:t>against the largest value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</a:t>
            </a:r>
            <a:r>
              <a:rPr lang="en-US" dirty="0">
                <a:solidFill>
                  <a:srgbClr val="C00000"/>
                </a:solidFill>
              </a:rPr>
              <a:t> sorted list</a:t>
            </a:r>
            <a:r>
              <a:rPr lang="en-US" dirty="0"/>
              <a:t>. If the </a:t>
            </a:r>
            <a:r>
              <a:rPr lang="en-US" dirty="0">
                <a:solidFill>
                  <a:srgbClr val="C00000"/>
                </a:solidFill>
              </a:rPr>
              <a:t>key is larger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than the </a:t>
            </a:r>
            <a:r>
              <a:rPr lang="en-US" dirty="0">
                <a:solidFill>
                  <a:srgbClr val="1D6FA9"/>
                </a:solidFill>
              </a:rPr>
              <a:t>largest value </a:t>
            </a:r>
            <a:r>
              <a:rPr lang="en-US" dirty="0"/>
              <a:t>in the sorted list, </a:t>
            </a:r>
            <a:r>
              <a:rPr lang="en-US" dirty="0">
                <a:solidFill>
                  <a:srgbClr val="1D6FA9"/>
                </a:solidFill>
              </a:rPr>
              <a:t>there is no need to shift elements</a:t>
            </a:r>
            <a:r>
              <a:rPr lang="en-US" dirty="0"/>
              <a:t> and move to the next element. </a:t>
            </a:r>
          </a:p>
          <a:p>
            <a:pPr>
              <a:buClr>
                <a:srgbClr val="C00000"/>
              </a:buClr>
            </a:pPr>
            <a:r>
              <a:rPr lang="en-US" dirty="0"/>
              <a:t>If the </a:t>
            </a:r>
            <a:r>
              <a:rPr lang="en-US" dirty="0">
                <a:solidFill>
                  <a:srgbClr val="C00000"/>
                </a:solidFill>
              </a:rPr>
              <a:t>key is smaller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than the </a:t>
            </a:r>
            <a:r>
              <a:rPr lang="en-US" dirty="0">
                <a:solidFill>
                  <a:srgbClr val="1D6FA9"/>
                </a:solidFill>
              </a:rPr>
              <a:t>largest value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sorted list, </a:t>
            </a:r>
            <a:r>
              <a:rPr lang="en-US" dirty="0">
                <a:solidFill>
                  <a:srgbClr val="1D6FA9"/>
                </a:solidFill>
              </a:rPr>
              <a:t>find the appropriate position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within the sorted list, </a:t>
            </a:r>
            <a:r>
              <a:rPr lang="en-US" dirty="0">
                <a:solidFill>
                  <a:srgbClr val="1D6FA9"/>
                </a:solidFill>
              </a:rPr>
              <a:t>shift all the larger values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up to make a space, and insert into that position. </a:t>
            </a:r>
          </a:p>
        </p:txBody>
      </p:sp>
    </p:spTree>
    <p:extLst>
      <p:ext uri="{BB962C8B-B14F-4D97-AF65-F5344CB8AC3E}">
        <p14:creationId xmlns:p14="http://schemas.microsoft.com/office/powerpoint/2010/main" val="33641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Algorithm: INSERTIONSORT(a,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1:</a:t>
            </a:r>
            <a:r>
              <a:rPr lang="en-US" dirty="0"/>
              <a:t>[select element 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Repeat thru </a:t>
            </a:r>
            <a:r>
              <a:rPr lang="en-US" b="1" dirty="0"/>
              <a:t>step 4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← 1</a:t>
            </a:r>
            <a:r>
              <a:rPr lang="en-US" dirty="0">
                <a:solidFill>
                  <a:srgbClr val="0070C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N-1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2:</a:t>
            </a:r>
            <a:r>
              <a:rPr lang="en-US" dirty="0"/>
              <a:t>[Selected element refers as </a:t>
            </a:r>
            <a:r>
              <a:rPr lang="en-US" b="1" dirty="0"/>
              <a:t>Key</a:t>
            </a:r>
            <a:r>
              <a:rPr lang="en-US" dirty="0"/>
              <a:t> and initialize </a:t>
            </a:r>
            <a:r>
              <a:rPr lang="en-US" b="1" dirty="0"/>
              <a:t>J</a:t>
            </a:r>
            <a:r>
              <a:rPr lang="en-US" dirty="0"/>
              <a:t>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1D6FA9"/>
                </a:solidFill>
              </a:rPr>
              <a:t>Key ← a[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1D6FA9"/>
                </a:solidFill>
              </a:rPr>
              <a:t>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	</a:t>
            </a:r>
            <a:r>
              <a:rPr lang="en-US" b="1" dirty="0">
                <a:solidFill>
                  <a:srgbClr val="1D6FA9"/>
                </a:solidFill>
              </a:rPr>
              <a:t>J ← </a:t>
            </a:r>
            <a:r>
              <a:rPr lang="en-US" b="1" dirty="0" err="1">
                <a:solidFill>
                  <a:srgbClr val="1D6FA9"/>
                </a:solidFill>
              </a:rPr>
              <a:t>i</a:t>
            </a:r>
            <a:r>
              <a:rPr lang="en-US" b="1" dirty="0">
                <a:solidFill>
                  <a:srgbClr val="1D6FA9"/>
                </a:solidFill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3:</a:t>
            </a:r>
            <a:r>
              <a:rPr lang="en-US" dirty="0"/>
              <a:t>[Finds correct position for </a:t>
            </a:r>
            <a:r>
              <a:rPr lang="en-US" b="1" dirty="0"/>
              <a:t>Key</a:t>
            </a:r>
            <a:r>
              <a:rPr lang="en-US" dirty="0"/>
              <a:t>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Repeat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J &gt; 0 &amp;&amp; a[J - 1] &gt; Key</a:t>
            </a:r>
            <a:r>
              <a:rPr lang="en-US" dirty="0"/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		</a:t>
            </a:r>
            <a:r>
              <a:rPr lang="en-US" dirty="0">
                <a:solidFill>
                  <a:srgbClr val="1D6FA9"/>
                </a:solidFill>
              </a:rPr>
              <a:t>a[</a:t>
            </a:r>
            <a:r>
              <a:rPr lang="en-US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1D6FA9"/>
                </a:solidFill>
              </a:rPr>
              <a:t>] ← a[</a:t>
            </a:r>
            <a:r>
              <a:rPr lang="en-US" dirty="0">
                <a:solidFill>
                  <a:srgbClr val="C00000"/>
                </a:solidFill>
              </a:rPr>
              <a:t>J – 1</a:t>
            </a:r>
            <a:r>
              <a:rPr lang="en-US" dirty="0">
                <a:solidFill>
                  <a:srgbClr val="1D6FA9"/>
                </a:solidFill>
              </a:rPr>
              <a:t>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1D6FA9"/>
                </a:solidFill>
              </a:rPr>
              <a:t>		J ← J – 1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4:</a:t>
            </a:r>
            <a:r>
              <a:rPr lang="en-US" dirty="0"/>
              <a:t>[Insert </a:t>
            </a:r>
            <a:r>
              <a:rPr lang="en-US" b="1" dirty="0"/>
              <a:t>Key</a:t>
            </a:r>
            <a:r>
              <a:rPr lang="en-US" dirty="0"/>
              <a:t> to correct position]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1D6FA9"/>
                </a:solidFill>
              </a:rPr>
              <a:t>a[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b="1" dirty="0">
                <a:solidFill>
                  <a:srgbClr val="1D6FA9"/>
                </a:solidFill>
              </a:rPr>
              <a:t> ] ← Key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5:</a:t>
            </a:r>
            <a:r>
              <a:rPr lang="en-US" dirty="0"/>
              <a:t>[Finished]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/>
              <a:t>	Exit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529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87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45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ctangle 6"/>
          <p:cNvSpPr/>
          <p:nvPr/>
        </p:nvSpPr>
        <p:spPr>
          <a:xfrm>
            <a:off x="78103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84961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9181901" y="5132089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4615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3529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6215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2015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7815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3615" y="47510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5242" y="444888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52901" y="5132089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38701" y="5132089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2730" y="4362860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Unsorted Array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783842" y="5571370"/>
            <a:ext cx="0" cy="38996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2119" y="5965437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rgbClr val="C00000"/>
                </a:solidFill>
              </a:rPr>
              <a:t>i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3509" y="759119"/>
            <a:ext cx="53807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 = 1, J = 1 </a:t>
            </a:r>
          </a:p>
          <a:p>
            <a:r>
              <a:rPr lang="en-US" sz="2200" dirty="0"/>
              <a:t>So,  </a:t>
            </a:r>
            <a:r>
              <a:rPr lang="en-US" sz="2200" dirty="0">
                <a:solidFill>
                  <a:srgbClr val="C00000"/>
                </a:solidFill>
              </a:rPr>
              <a:t>key = a[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= a[1] = 2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1D6FA9"/>
                </a:solidFill>
              </a:rPr>
              <a:t>J = 1 &gt; 0 and a[</a:t>
            </a:r>
            <a:r>
              <a:rPr lang="en-US" sz="2200" dirty="0">
                <a:solidFill>
                  <a:srgbClr val="C00000"/>
                </a:solidFill>
              </a:rPr>
              <a:t>J-1</a:t>
            </a:r>
            <a:r>
              <a:rPr lang="en-US" sz="2200" dirty="0">
                <a:solidFill>
                  <a:srgbClr val="1D6FA9"/>
                </a:solidFill>
              </a:rPr>
              <a:t>] = a[0] = 5 &gt; key = 2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So, Perform shift element 5 to one position right side</a:t>
            </a:r>
          </a:p>
          <a:p>
            <a:endParaRPr lang="en-US" sz="2200" dirty="0">
              <a:solidFill>
                <a:srgbClr val="0070C0"/>
              </a:solidFill>
            </a:endParaRPr>
          </a:p>
          <a:p>
            <a:r>
              <a:rPr lang="en-US" sz="2200" dirty="0">
                <a:solidFill>
                  <a:srgbClr val="1D6FA9"/>
                </a:solidFill>
              </a:rPr>
              <a:t>J = 0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0 </a:t>
            </a:r>
            <a:r>
              <a:rPr lang="en-US" sz="2200" dirty="0">
                <a:solidFill>
                  <a:srgbClr val="C00000"/>
                </a:solidFill>
              </a:rPr>
              <a:t>and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a[</a:t>
            </a:r>
            <a:r>
              <a:rPr lang="en-US" sz="2200" dirty="0">
                <a:solidFill>
                  <a:srgbClr val="C00000"/>
                </a:solidFill>
              </a:rPr>
              <a:t>J-1</a:t>
            </a:r>
            <a:r>
              <a:rPr lang="en-US" sz="2200" dirty="0">
                <a:solidFill>
                  <a:srgbClr val="0070C0"/>
                </a:solidFill>
              </a:rPr>
              <a:t>] = a[-1] =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?</a:t>
            </a:r>
            <a:r>
              <a:rPr lang="en-US" sz="2200" b="1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rgbClr val="1D6FA9"/>
                </a:solidFill>
              </a:rPr>
              <a:t>&gt; key = 2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So, condition not satisfy &amp; insert key at J = 0 position</a:t>
            </a:r>
          </a:p>
          <a:p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73509" y="5995812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7496564" y="3220590"/>
            <a:ext cx="72000" cy="2520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113063" y="5563787"/>
            <a:ext cx="0" cy="38996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8260" y="5961335"/>
            <a:ext cx="3225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891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31 L 0.05625 -0.0016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0532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.10486 L -0.05625 0.1071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16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3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5677 0.10023 L -0.05677 -0.00023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/>
      <p:bldP spid="29" grpId="0"/>
      <p:bldP spid="31" grpId="0"/>
      <p:bldP spid="31" grpId="2"/>
      <p:bldP spid="48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677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6535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393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51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47109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6753" y="131509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8353" y="793366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Unsorted Array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677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535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93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51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109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6753" y="2774566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9467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88381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1067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6867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2667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8467" y="2393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7153" y="2012566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9753" y="2088766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348753" y="3460366"/>
            <a:ext cx="6096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2197147" y="3307172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2806747" y="3307172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96353" y="3612766"/>
            <a:ext cx="9144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 flipH="1" flipV="1">
            <a:off x="2882947" y="3383372"/>
            <a:ext cx="4572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1968547" y="3383372"/>
            <a:ext cx="4572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39752" y="2337999"/>
            <a:ext cx="380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Array </a:t>
            </a:r>
            <a:r>
              <a:rPr lang="en-US" sz="2200" dirty="0">
                <a:solidFill>
                  <a:srgbClr val="C00000"/>
                </a:solidFill>
              </a:rPr>
              <a:t>(element 0)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39753" y="2710034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Unsorted Array </a:t>
            </a:r>
            <a:r>
              <a:rPr lang="en-US" sz="2200" dirty="0">
                <a:solidFill>
                  <a:srgbClr val="1D6FA9"/>
                </a:solidFill>
              </a:rPr>
              <a:t>(element 1 to 5)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39753" y="3100597"/>
            <a:ext cx="4594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dirty="0">
                <a:solidFill>
                  <a:srgbClr val="0D7150"/>
                </a:solidFill>
              </a:rPr>
              <a:t> (index = 1 &amp;  value = 2)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67753" y="498277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3553" y="498277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39353" y="498277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25153" y="498277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10953" y="498277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96753" y="498277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99467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88381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71067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56867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42667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28467" y="4601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7153" y="4220778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2: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19513" y="4296978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958353" y="5668578"/>
            <a:ext cx="6096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2806747" y="551538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 flipH="1" flipV="1">
            <a:off x="3416347" y="551538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04365" y="5820978"/>
            <a:ext cx="9144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3490959" y="5591584"/>
            <a:ext cx="4572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2576559" y="5591584"/>
            <a:ext cx="4572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39753" y="4511940"/>
            <a:ext cx="4594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Array </a:t>
            </a:r>
            <a:r>
              <a:rPr lang="en-US" sz="2200" dirty="0">
                <a:solidFill>
                  <a:srgbClr val="C00000"/>
                </a:solidFill>
              </a:rPr>
              <a:t>(element 0 to 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39753" y="4918246"/>
            <a:ext cx="434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Unsorted Array </a:t>
            </a:r>
            <a:r>
              <a:rPr lang="en-US" sz="2200" dirty="0">
                <a:solidFill>
                  <a:srgbClr val="1D6FA9"/>
                </a:solidFill>
              </a:rPr>
              <a:t>(element 2 to 5)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15952" y="5363778"/>
            <a:ext cx="4639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dirty="0">
                <a:solidFill>
                  <a:srgbClr val="0D7150"/>
                </a:solidFill>
              </a:rPr>
              <a:t> (index = 2 &amp;  value = 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48753" y="361276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8353" y="5822566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67753" y="277456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53553" y="2774566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39353" y="4984366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5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5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634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222046"/>
            <a:ext cx="4200189" cy="5057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ysClr val="windowText" lastClr="000000"/>
                </a:solidFill>
              </a:rPr>
              <a:t>Topics to be covered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Sorting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Bubble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Selection Sort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Insertion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Merge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Quick Sort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Radix Sort</a:t>
            </a:r>
            <a:endParaRPr lang="en-US" sz="2000" dirty="0">
              <a:solidFill>
                <a:sysClr val="windowText" lastClr="0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Linear Search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3789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9677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535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3393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25153" y="218738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710953" y="218738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396753" y="218738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994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88381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710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68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426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284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77153" y="1425388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3: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05313" y="1501588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4253753" y="2873188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4100559" y="271999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4406947" y="271999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539752" y="1701515"/>
            <a:ext cx="4204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Array </a:t>
            </a:r>
            <a:r>
              <a:rPr lang="en-US" sz="2200" dirty="0">
                <a:solidFill>
                  <a:srgbClr val="C00000"/>
                </a:solidFill>
              </a:rPr>
              <a:t>(element 0 to 2)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39753" y="2122856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Unsorted Array </a:t>
            </a:r>
            <a:r>
              <a:rPr lang="en-US" sz="2200" dirty="0">
                <a:solidFill>
                  <a:srgbClr val="1D6FA9"/>
                </a:solidFill>
              </a:rPr>
              <a:t>(element 3 to 5)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539752" y="2568388"/>
            <a:ext cx="4007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rgbClr val="0D7150"/>
                </a:solidFill>
              </a:rPr>
              <a:t>(index = 3 &amp;  value = 6)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20353" y="2873188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swapping 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967753" y="4395600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653553" y="4395600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39353" y="4395600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25153" y="4395600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710953" y="43956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96753" y="4395600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99467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888381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71067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56867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942667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628467" y="40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77153" y="3633600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4: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7153" y="3709800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2120153" y="5235388"/>
            <a:ext cx="30480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1892347" y="5005994"/>
            <a:ext cx="4572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4940347" y="5005994"/>
            <a:ext cx="4572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036141" y="5082988"/>
            <a:ext cx="531812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3414759" y="492979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5400000" flipH="1" flipV="1">
            <a:off x="2881359" y="492979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536577" y="3909727"/>
            <a:ext cx="420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Array </a:t>
            </a:r>
            <a:r>
              <a:rPr lang="en-US" sz="2200" dirty="0">
                <a:solidFill>
                  <a:srgbClr val="C00000"/>
                </a:solidFill>
              </a:rPr>
              <a:t>(element 0 to 3)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39753" y="4331068"/>
            <a:ext cx="4204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Unsorted Array </a:t>
            </a:r>
            <a:r>
              <a:rPr lang="en-US" sz="2200" dirty="0">
                <a:solidFill>
                  <a:srgbClr val="1D6FA9"/>
                </a:solidFill>
              </a:rPr>
              <a:t>(element 4 to 5)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536577" y="4738489"/>
            <a:ext cx="4128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>
                <a:solidFill>
                  <a:srgbClr val="0D7150"/>
                </a:solidFill>
              </a:rPr>
              <a:t>(index = 4 &amp;  value = 1)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272553" y="5082988"/>
            <a:ext cx="531812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2652759" y="492979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5400000" flipH="1" flipV="1">
            <a:off x="2117771" y="492979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798141" y="5082988"/>
            <a:ext cx="531812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4176759" y="492979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3643359" y="492979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483941" y="5082988"/>
            <a:ext cx="531812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4862559" y="4929794"/>
            <a:ext cx="304800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4329159" y="4929794"/>
            <a:ext cx="304800" cy="1588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339353" y="52353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025153" y="2187388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710953" y="4397188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9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9" grpId="0" animBg="1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104" grpId="0"/>
      <p:bldP spid="105" grpId="0"/>
      <p:bldP spid="106" grpId="0"/>
      <p:bldP spid="116" grpId="0"/>
      <p:bldP spid="117" grpId="0" animBg="1"/>
      <p:bldP spid="1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977153" y="142538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5: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677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535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393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0251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710953" y="2187388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6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396753" y="2187388"/>
            <a:ext cx="685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994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888381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710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568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426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28467" y="1806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476913" y="1501588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3644153" y="3025588"/>
            <a:ext cx="2209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 flipH="1" flipV="1">
            <a:off x="3416347" y="2797782"/>
            <a:ext cx="4572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5624559" y="2797782"/>
            <a:ext cx="4572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798141" y="2874776"/>
            <a:ext cx="53181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rot="5400000" flipH="1" flipV="1">
            <a:off x="4176759" y="2721582"/>
            <a:ext cx="3048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 flipH="1" flipV="1">
            <a:off x="3643359" y="2721582"/>
            <a:ext cx="304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539752" y="1676400"/>
            <a:ext cx="3923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Array </a:t>
            </a:r>
            <a:r>
              <a:rPr lang="en-US" sz="2200" dirty="0">
                <a:solidFill>
                  <a:srgbClr val="C00000"/>
                </a:solidFill>
              </a:rPr>
              <a:t>(element 0 to 4)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539753" y="2122856"/>
            <a:ext cx="41103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1D6FA9"/>
                </a:solidFill>
              </a:rPr>
              <a:t>Unsorted Array </a:t>
            </a:r>
            <a:r>
              <a:rPr lang="en-US" sz="2200" dirty="0">
                <a:solidFill>
                  <a:srgbClr val="1D6FA9"/>
                </a:solidFill>
              </a:rPr>
              <a:t>(element 5 to 5)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39752" y="2568388"/>
            <a:ext cx="3923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b="1" dirty="0">
                <a:solidFill>
                  <a:srgbClr val="0D7150"/>
                </a:solidFill>
              </a:rPr>
              <a:t> (index = 5 &amp;  value = 3)</a:t>
            </a:r>
          </a:p>
        </p:txBody>
      </p:sp>
      <p:cxnSp>
        <p:nvCxnSpPr>
          <p:cNvPr id="138" name="Straight Connector 137"/>
          <p:cNvCxnSpPr/>
          <p:nvPr/>
        </p:nvCxnSpPr>
        <p:spPr>
          <a:xfrm>
            <a:off x="4483941" y="2874776"/>
            <a:ext cx="53181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 flipH="1" flipV="1">
            <a:off x="4862559" y="2721582"/>
            <a:ext cx="3048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 flipH="1" flipV="1">
            <a:off x="4329159" y="2721582"/>
            <a:ext cx="304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169741" y="2874776"/>
            <a:ext cx="53181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5548359" y="2721582"/>
            <a:ext cx="304800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 flipH="1" flipV="1">
            <a:off x="5014959" y="2721582"/>
            <a:ext cx="30480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558553" y="30255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9677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26535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2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33393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3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40251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4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7109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396753" y="4637456"/>
            <a:ext cx="685800" cy="381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8EDEC"/>
                </a:solidFill>
              </a:rPr>
              <a:t>6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79816" y="3813742"/>
            <a:ext cx="106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6: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29738" y="4562471"/>
            <a:ext cx="2059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Sorted Array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396753" y="2187388"/>
            <a:ext cx="6858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95418A-16FB-D252-54CD-5838632F5DBC}"/>
              </a:ext>
            </a:extLst>
          </p:cNvPr>
          <p:cNvCxnSpPr/>
          <p:nvPr/>
        </p:nvCxnSpPr>
        <p:spPr>
          <a:xfrm flipH="1">
            <a:off x="6160168" y="4830965"/>
            <a:ext cx="576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59" grpId="0" animBg="1"/>
      <p:bldP spid="60" grpId="0" animBg="1"/>
      <p:bldP spid="61" grpId="0" animBg="1"/>
      <p:bldP spid="62" grpId="0" animBg="1"/>
      <p:bldP spid="119" grpId="0" animBg="1"/>
      <p:bldP spid="120" grpId="0" animBg="1"/>
      <p:bldP spid="120" grpId="1" animBg="1"/>
      <p:bldP spid="121" grpId="0"/>
      <p:bldP spid="122" grpId="0"/>
      <p:bldP spid="123" grpId="0"/>
      <p:bldP spid="124" grpId="0"/>
      <p:bldP spid="125" grpId="0"/>
      <p:bldP spid="126" grpId="0"/>
      <p:bldP spid="128" grpId="0"/>
      <p:bldP spid="135" grpId="0"/>
      <p:bldP spid="136" grpId="0"/>
      <p:bldP spid="137" grpId="0"/>
      <p:bldP spid="144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3" grpId="0"/>
      <p:bldP spid="1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Merge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A85D-C276-CDB0-A3A8-96DF67CE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9501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  <a:endParaRPr lang="en-US" dirty="0">
              <a:solidFill>
                <a:srgbClr val="1D6FA9"/>
              </a:solidFill>
            </a:endParaRPr>
          </a:p>
          <a:p>
            <a:pPr>
              <a:buClr>
                <a:srgbClr val="C00000"/>
              </a:buClr>
            </a:pPr>
            <a:r>
              <a:rPr lang="en-US" dirty="0"/>
              <a:t>Breaking down the array (list) into </a:t>
            </a:r>
            <a:r>
              <a:rPr lang="en-US" dirty="0">
                <a:solidFill>
                  <a:srgbClr val="1D6FA9"/>
                </a:solidFill>
              </a:rPr>
              <a:t>several sub-lists </a:t>
            </a:r>
            <a:r>
              <a:rPr lang="en-US" dirty="0"/>
              <a:t>until </a:t>
            </a:r>
            <a:r>
              <a:rPr lang="en-US" dirty="0">
                <a:solidFill>
                  <a:srgbClr val="C00000"/>
                </a:solidFill>
              </a:rPr>
              <a:t>each sub-list consists of only one element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1D6FA9"/>
                </a:solidFill>
              </a:rPr>
              <a:t>Compare each element with the adjacent list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merge</a:t>
            </a:r>
            <a:r>
              <a:rPr lang="en-US" dirty="0"/>
              <a:t> them into one. Repeat this procedure until getting the sorted list.</a:t>
            </a:r>
          </a:p>
          <a:p>
            <a:pPr>
              <a:buClr>
                <a:srgbClr val="C00000"/>
              </a:buClr>
            </a:pPr>
            <a:r>
              <a:rPr lang="en-US" b="1" dirty="0"/>
              <a:t>Procedure: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Divide the unsorted list into </a:t>
            </a:r>
            <a:r>
              <a:rPr lang="en-US" sz="2200" b="1" dirty="0"/>
              <a:t>N sub-lists</a:t>
            </a:r>
            <a:r>
              <a:rPr lang="en-US" sz="2200" dirty="0"/>
              <a:t>, each containing one element.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Take the adjacent list, </a:t>
            </a:r>
            <a:r>
              <a:rPr lang="en-US" sz="2200" dirty="0">
                <a:solidFill>
                  <a:srgbClr val="1D6FA9"/>
                </a:solidFill>
              </a:rPr>
              <a:t>compare</a:t>
            </a:r>
            <a:r>
              <a:rPr lang="en-US" sz="2200" dirty="0"/>
              <a:t> elements, and </a:t>
            </a:r>
            <a:r>
              <a:rPr lang="en-US" sz="2200" b="1" dirty="0"/>
              <a:t>merge</a:t>
            </a:r>
            <a:r>
              <a:rPr lang="en-US" sz="2200" dirty="0"/>
              <a:t> them to form a </a:t>
            </a:r>
            <a:r>
              <a:rPr lang="en-US" sz="2200" dirty="0">
                <a:solidFill>
                  <a:srgbClr val="1D6FA9"/>
                </a:solidFill>
              </a:rPr>
              <a:t>list of 2 elements</a:t>
            </a:r>
            <a:r>
              <a:rPr lang="en-US" sz="2200" dirty="0"/>
              <a:t>. Now,</a:t>
            </a:r>
            <a:r>
              <a:rPr lang="en-US" sz="2200" b="1" dirty="0"/>
              <a:t> N </a:t>
            </a:r>
            <a:r>
              <a:rPr lang="en-US" sz="2200" dirty="0"/>
              <a:t>lists become </a:t>
            </a:r>
            <a:r>
              <a:rPr lang="en-US" sz="2200" b="1" dirty="0"/>
              <a:t>N/2</a:t>
            </a:r>
            <a:r>
              <a:rPr lang="en-US" sz="2200" dirty="0"/>
              <a:t> lists of </a:t>
            </a:r>
            <a:r>
              <a:rPr lang="en-US" sz="2200" b="1" dirty="0"/>
              <a:t>size 2</a:t>
            </a:r>
            <a:r>
              <a:rPr lang="en-US" sz="2200" dirty="0"/>
              <a:t>.</a:t>
            </a:r>
          </a:p>
          <a:p>
            <a:pPr lvl="1">
              <a:lnSpc>
                <a:spcPct val="110000"/>
              </a:lnSpc>
              <a:buClr>
                <a:srgbClr val="C00000"/>
              </a:buClr>
            </a:pPr>
            <a:r>
              <a:rPr lang="en-US" sz="2200" dirty="0"/>
              <a:t>Repeat the process until getting a single sorted list.</a:t>
            </a:r>
          </a:p>
        </p:txBody>
      </p:sp>
    </p:spTree>
    <p:extLst>
      <p:ext uri="{BB962C8B-B14F-4D97-AF65-F5344CB8AC3E}">
        <p14:creationId xmlns:p14="http://schemas.microsoft.com/office/powerpoint/2010/main" val="3740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2470" y="736318"/>
            <a:ext cx="1274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Unsorted 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Array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34720" y="1134316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091371" y="90351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6081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5781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55480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0188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9887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5907683" y="1359791"/>
            <a:ext cx="1371600" cy="4572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4774981" y="1359791"/>
            <a:ext cx="1143000" cy="4572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502EBD-819E-4C54-152E-82E259D66E72}"/>
              </a:ext>
            </a:extLst>
          </p:cNvPr>
          <p:cNvSpPr/>
          <p:nvPr/>
        </p:nvSpPr>
        <p:spPr>
          <a:xfrm>
            <a:off x="3831851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92084-C04F-2D36-1C54-12F066E6CC27}"/>
              </a:ext>
            </a:extLst>
          </p:cNvPr>
          <p:cNvSpPr/>
          <p:nvPr/>
        </p:nvSpPr>
        <p:spPr>
          <a:xfrm>
            <a:off x="4291551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711B6B8-1848-875F-FAFE-58F37C243FBF}"/>
              </a:ext>
            </a:extLst>
          </p:cNvPr>
          <p:cNvSpPr/>
          <p:nvPr/>
        </p:nvSpPr>
        <p:spPr>
          <a:xfrm>
            <a:off x="4751251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18686F-A0EF-8F04-0587-B6E7255BA72F}"/>
              </a:ext>
            </a:extLst>
          </p:cNvPr>
          <p:cNvSpPr/>
          <p:nvPr/>
        </p:nvSpPr>
        <p:spPr>
          <a:xfrm>
            <a:off x="5195653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7B51CB-F022-5E00-C040-4E6C71723549}"/>
              </a:ext>
            </a:extLst>
          </p:cNvPr>
          <p:cNvSpPr/>
          <p:nvPr/>
        </p:nvSpPr>
        <p:spPr>
          <a:xfrm>
            <a:off x="6356745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B56554-BA3D-6AAF-7700-39AAEDC6397F}"/>
              </a:ext>
            </a:extLst>
          </p:cNvPr>
          <p:cNvSpPr/>
          <p:nvPr/>
        </p:nvSpPr>
        <p:spPr>
          <a:xfrm>
            <a:off x="6816444" y="180292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43F63B-3CD9-3D6D-415F-BC0A8BE1BB95}"/>
              </a:ext>
            </a:extLst>
          </p:cNvPr>
          <p:cNvSpPr/>
          <p:nvPr/>
        </p:nvSpPr>
        <p:spPr>
          <a:xfrm>
            <a:off x="6814588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3CB950-EACC-A77D-8040-F461CA0ECA9E}"/>
              </a:ext>
            </a:extLst>
          </p:cNvPr>
          <p:cNvSpPr/>
          <p:nvPr/>
        </p:nvSpPr>
        <p:spPr>
          <a:xfrm>
            <a:off x="7271788" y="903512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0B9963C-598B-EA7F-896B-22FE9B759907}"/>
              </a:ext>
            </a:extLst>
          </p:cNvPr>
          <p:cNvSpPr/>
          <p:nvPr/>
        </p:nvSpPr>
        <p:spPr>
          <a:xfrm>
            <a:off x="7275837" y="18029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9E6CDF-B75C-000F-2F25-07BA44DD06A6}"/>
              </a:ext>
            </a:extLst>
          </p:cNvPr>
          <p:cNvSpPr/>
          <p:nvPr/>
        </p:nvSpPr>
        <p:spPr>
          <a:xfrm>
            <a:off x="7733037" y="1802923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C1318BF-7DCE-A053-16A3-E24EE50812BF}"/>
              </a:ext>
            </a:extLst>
          </p:cNvPr>
          <p:cNvSpPr/>
          <p:nvPr/>
        </p:nvSpPr>
        <p:spPr>
          <a:xfrm>
            <a:off x="3599995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6341AE2-37D0-7992-3456-59154B90453A}"/>
              </a:ext>
            </a:extLst>
          </p:cNvPr>
          <p:cNvSpPr/>
          <p:nvPr/>
        </p:nvSpPr>
        <p:spPr>
          <a:xfrm>
            <a:off x="4132414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7C81F53-F6C4-21C6-E868-311441B18500}"/>
              </a:ext>
            </a:extLst>
          </p:cNvPr>
          <p:cNvSpPr/>
          <p:nvPr/>
        </p:nvSpPr>
        <p:spPr>
          <a:xfrm>
            <a:off x="4898681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79B2FA-F5D4-6CF6-3187-E0DE99D85E9A}"/>
              </a:ext>
            </a:extLst>
          </p:cNvPr>
          <p:cNvSpPr/>
          <p:nvPr/>
        </p:nvSpPr>
        <p:spPr>
          <a:xfrm>
            <a:off x="5358073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589D6F-07B8-3AC1-FDD4-A33D2CE654F7}"/>
              </a:ext>
            </a:extLst>
          </p:cNvPr>
          <p:cNvSpPr/>
          <p:nvPr/>
        </p:nvSpPr>
        <p:spPr>
          <a:xfrm>
            <a:off x="6152209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9D8012-9A0D-0699-6B41-28FB47353DCC}"/>
              </a:ext>
            </a:extLst>
          </p:cNvPr>
          <p:cNvSpPr/>
          <p:nvPr/>
        </p:nvSpPr>
        <p:spPr>
          <a:xfrm>
            <a:off x="6611908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18B6FE-B50E-AECB-C2CE-D554172C914B}"/>
              </a:ext>
            </a:extLst>
          </p:cNvPr>
          <p:cNvSpPr/>
          <p:nvPr/>
        </p:nvSpPr>
        <p:spPr>
          <a:xfrm>
            <a:off x="7376110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FE8C11-1DCF-80AE-12EA-FA829CDE3EC1}"/>
              </a:ext>
            </a:extLst>
          </p:cNvPr>
          <p:cNvSpPr/>
          <p:nvPr/>
        </p:nvSpPr>
        <p:spPr>
          <a:xfrm>
            <a:off x="7833310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93F60AB-4070-294A-1ADC-A2437D0060DA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4283566" y="2260122"/>
            <a:ext cx="476032" cy="411276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0DD42D-BF8A-ACD0-F490-D4A843F55B9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4069956" y="3153163"/>
            <a:ext cx="291058" cy="373006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D2D48F-2A3E-D07A-8674-2CF06E9380C0}"/>
              </a:ext>
            </a:extLst>
          </p:cNvPr>
          <p:cNvSpPr/>
          <p:nvPr/>
        </p:nvSpPr>
        <p:spPr>
          <a:xfrm>
            <a:off x="3470351" y="3514470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12ED613-4A03-EF5B-275A-6A96B8604A09}"/>
              </a:ext>
            </a:extLst>
          </p:cNvPr>
          <p:cNvSpPr/>
          <p:nvPr/>
        </p:nvSpPr>
        <p:spPr>
          <a:xfrm>
            <a:off x="4785283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FD3BA9E-0204-7582-C5F8-A44DC8837F99}"/>
              </a:ext>
            </a:extLst>
          </p:cNvPr>
          <p:cNvSpPr/>
          <p:nvPr/>
        </p:nvSpPr>
        <p:spPr>
          <a:xfrm>
            <a:off x="5519736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FD9C147-A03E-FE92-4468-ADCB5073B8A8}"/>
              </a:ext>
            </a:extLst>
          </p:cNvPr>
          <p:cNvSpPr/>
          <p:nvPr/>
        </p:nvSpPr>
        <p:spPr>
          <a:xfrm>
            <a:off x="4054966" y="2671398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7142DFA-F2DB-102D-4C9C-EE893188482D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698951" y="3154624"/>
            <a:ext cx="378530" cy="359846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F52E33E-5443-56ED-08A3-94A142BB1651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5013883" y="3119539"/>
            <a:ext cx="353825" cy="40663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28DB1C6-B791-C9A9-1337-4AA2D911A75B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5373869" y="3120666"/>
            <a:ext cx="374467" cy="405503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1772490-E229-1775-8761-1FDF6FF732E5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762368" y="2247148"/>
            <a:ext cx="364913" cy="42425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51E60D3-AEFB-C004-A62B-DE4DB91E529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6621177" y="3135220"/>
            <a:ext cx="249071" cy="390949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B0200FE-73B6-89B0-B13E-05BA631983CF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6305619" y="3136681"/>
            <a:ext cx="323083" cy="389488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722382-1032-3451-F1B2-46C5E53452EC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439244" y="3134093"/>
            <a:ext cx="387905" cy="392076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05BA0CF-DE23-833D-0AD0-F7D293B72361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7833310" y="3135220"/>
            <a:ext cx="347944" cy="390949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B4E8CE9-3BAC-617C-91BF-E3986222A5B3}"/>
              </a:ext>
            </a:extLst>
          </p:cNvPr>
          <p:cNvSpPr/>
          <p:nvPr/>
        </p:nvSpPr>
        <p:spPr>
          <a:xfrm>
            <a:off x="7210644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2ABC6E5-D096-B457-025A-43010375A9A9}"/>
              </a:ext>
            </a:extLst>
          </p:cNvPr>
          <p:cNvSpPr/>
          <p:nvPr/>
        </p:nvSpPr>
        <p:spPr>
          <a:xfrm>
            <a:off x="7952654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48686A-36AE-2F7E-F4B8-861BA2BEE9A6}"/>
              </a:ext>
            </a:extLst>
          </p:cNvPr>
          <p:cNvSpPr/>
          <p:nvPr/>
        </p:nvSpPr>
        <p:spPr>
          <a:xfrm>
            <a:off x="6077019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F5CDE0A-B4BB-971B-A75C-E27D7972EC62}"/>
              </a:ext>
            </a:extLst>
          </p:cNvPr>
          <p:cNvSpPr/>
          <p:nvPr/>
        </p:nvSpPr>
        <p:spPr>
          <a:xfrm>
            <a:off x="6641648" y="3526169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21CE849-3BA1-ADD4-3DEE-880AB65556A9}"/>
              </a:ext>
            </a:extLst>
          </p:cNvPr>
          <p:cNvCxnSpPr/>
          <p:nvPr/>
        </p:nvCxnSpPr>
        <p:spPr>
          <a:xfrm rot="16200000" flipH="1">
            <a:off x="36909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2421B9E-ADA1-F2A6-FBAB-FA5AEA3E94FE}"/>
              </a:ext>
            </a:extLst>
          </p:cNvPr>
          <p:cNvCxnSpPr/>
          <p:nvPr/>
        </p:nvCxnSpPr>
        <p:spPr>
          <a:xfrm rot="5400000">
            <a:off x="40719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0E483C-4B05-F2AE-60F2-73191C27D5CE}"/>
              </a:ext>
            </a:extLst>
          </p:cNvPr>
          <p:cNvCxnSpPr/>
          <p:nvPr/>
        </p:nvCxnSpPr>
        <p:spPr>
          <a:xfrm rot="16200000" flipH="1">
            <a:off x="49101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10E0E69-D1EC-FAB3-8C97-FF0D9D7E29C9}"/>
              </a:ext>
            </a:extLst>
          </p:cNvPr>
          <p:cNvCxnSpPr/>
          <p:nvPr/>
        </p:nvCxnSpPr>
        <p:spPr>
          <a:xfrm rot="5400000">
            <a:off x="52911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01FC4B3-9436-9FBC-8780-928EC69B261A}"/>
              </a:ext>
            </a:extLst>
          </p:cNvPr>
          <p:cNvCxnSpPr/>
          <p:nvPr/>
        </p:nvCxnSpPr>
        <p:spPr>
          <a:xfrm rot="16200000" flipH="1">
            <a:off x="61293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A74B00B-1998-4E49-7912-0084043FC0C8}"/>
              </a:ext>
            </a:extLst>
          </p:cNvPr>
          <p:cNvCxnSpPr/>
          <p:nvPr/>
        </p:nvCxnSpPr>
        <p:spPr>
          <a:xfrm rot="5400000">
            <a:off x="6510336" y="3979183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DC5B2D0-87DF-8E90-1DB6-D249757385C6}"/>
              </a:ext>
            </a:extLst>
          </p:cNvPr>
          <p:cNvCxnSpPr/>
          <p:nvPr/>
        </p:nvCxnSpPr>
        <p:spPr>
          <a:xfrm rot="16200000" flipH="1">
            <a:off x="7348536" y="3979182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9631782-81B4-7C10-768E-DBB5B9460A26}"/>
              </a:ext>
            </a:extLst>
          </p:cNvPr>
          <p:cNvCxnSpPr/>
          <p:nvPr/>
        </p:nvCxnSpPr>
        <p:spPr>
          <a:xfrm rot="5400000">
            <a:off x="7729536" y="3979182"/>
            <a:ext cx="381000" cy="3810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4447F0B-5F43-A789-38E1-2B09ECCD2DFA}"/>
              </a:ext>
            </a:extLst>
          </p:cNvPr>
          <p:cNvCxnSpPr>
            <a:cxnSpLocks/>
          </p:cNvCxnSpPr>
          <p:nvPr/>
        </p:nvCxnSpPr>
        <p:spPr>
          <a:xfrm>
            <a:off x="4081465" y="4847224"/>
            <a:ext cx="381000" cy="2667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1B4976-19A5-7870-6C3D-891803CA1168}"/>
              </a:ext>
            </a:extLst>
          </p:cNvPr>
          <p:cNvCxnSpPr>
            <a:cxnSpLocks/>
          </p:cNvCxnSpPr>
          <p:nvPr/>
        </p:nvCxnSpPr>
        <p:spPr>
          <a:xfrm flipH="1">
            <a:off x="4919665" y="4847224"/>
            <a:ext cx="402985" cy="26670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BBF6818-62DE-6096-476C-A88DC19B851E}"/>
              </a:ext>
            </a:extLst>
          </p:cNvPr>
          <p:cNvCxnSpPr>
            <a:cxnSpLocks/>
          </p:cNvCxnSpPr>
          <p:nvPr/>
        </p:nvCxnSpPr>
        <p:spPr>
          <a:xfrm>
            <a:off x="4713961" y="5590664"/>
            <a:ext cx="509323" cy="441301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788CFD-2206-54F4-A21F-C8AA1A41291D}"/>
              </a:ext>
            </a:extLst>
          </p:cNvPr>
          <p:cNvCxnSpPr>
            <a:cxnSpLocks/>
          </p:cNvCxnSpPr>
          <p:nvPr/>
        </p:nvCxnSpPr>
        <p:spPr>
          <a:xfrm flipH="1">
            <a:off x="6690887" y="5602453"/>
            <a:ext cx="475877" cy="426952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61DEDF2-CEE7-7653-FFCB-0701891D82A3}"/>
              </a:ext>
            </a:extLst>
          </p:cNvPr>
          <p:cNvCxnSpPr>
            <a:cxnSpLocks/>
          </p:cNvCxnSpPr>
          <p:nvPr/>
        </p:nvCxnSpPr>
        <p:spPr>
          <a:xfrm>
            <a:off x="6506202" y="4847062"/>
            <a:ext cx="413285" cy="270525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2AC1775-13F5-5816-59FB-42BDEBDFAD3A}"/>
              </a:ext>
            </a:extLst>
          </p:cNvPr>
          <p:cNvCxnSpPr>
            <a:cxnSpLocks/>
          </p:cNvCxnSpPr>
          <p:nvPr/>
        </p:nvCxnSpPr>
        <p:spPr>
          <a:xfrm flipH="1">
            <a:off x="7376687" y="4847062"/>
            <a:ext cx="370700" cy="270525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FD231C-3693-9059-9B6A-204378F510CA}"/>
              </a:ext>
            </a:extLst>
          </p:cNvPr>
          <p:cNvCxnSpPr>
            <a:cxnSpLocks/>
            <a:endCxn id="117" idx="0"/>
          </p:cNvCxnSpPr>
          <p:nvPr/>
        </p:nvCxnSpPr>
        <p:spPr>
          <a:xfrm flipH="1">
            <a:off x="6840508" y="2260122"/>
            <a:ext cx="427867" cy="411276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9E46848-A15D-3C8F-1ECB-46C6A16773A1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7271145" y="2247148"/>
            <a:ext cx="333565" cy="42425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98947BBF-96C3-8524-4A9B-BE111DC345E7}"/>
              </a:ext>
            </a:extLst>
          </p:cNvPr>
          <p:cNvSpPr txBox="1"/>
          <p:nvPr/>
        </p:nvSpPr>
        <p:spPr>
          <a:xfrm>
            <a:off x="1613153" y="5896337"/>
            <a:ext cx="997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Sorted 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Array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C8A2C96-3993-5BCC-C8F3-CE13597D5652}"/>
              </a:ext>
            </a:extLst>
          </p:cNvPr>
          <p:cNvCxnSpPr/>
          <p:nvPr/>
        </p:nvCxnSpPr>
        <p:spPr>
          <a:xfrm>
            <a:off x="2610542" y="6299528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37AEE-72A9-CD56-49F5-258D7F54FFFA}"/>
              </a:ext>
            </a:extLst>
          </p:cNvPr>
          <p:cNvSpPr/>
          <p:nvPr/>
        </p:nvSpPr>
        <p:spPr>
          <a:xfrm>
            <a:off x="3597766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EC54B-2F79-07FE-840D-1EEE16261201}"/>
              </a:ext>
            </a:extLst>
          </p:cNvPr>
          <p:cNvSpPr/>
          <p:nvPr/>
        </p:nvSpPr>
        <p:spPr>
          <a:xfrm>
            <a:off x="4054966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5F0AE-340F-0325-B795-4FF70A20564F}"/>
              </a:ext>
            </a:extLst>
          </p:cNvPr>
          <p:cNvSpPr/>
          <p:nvPr/>
        </p:nvSpPr>
        <p:spPr>
          <a:xfrm>
            <a:off x="3596055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79388-AFAB-FF78-CE62-EFE0B6F388A9}"/>
              </a:ext>
            </a:extLst>
          </p:cNvPr>
          <p:cNvSpPr/>
          <p:nvPr/>
        </p:nvSpPr>
        <p:spPr>
          <a:xfrm>
            <a:off x="4053343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7838D-D46D-326E-989D-A3155AEB9E80}"/>
              </a:ext>
            </a:extLst>
          </p:cNvPr>
          <p:cNvSpPr/>
          <p:nvPr/>
        </p:nvSpPr>
        <p:spPr>
          <a:xfrm>
            <a:off x="4861851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861618-7585-A19C-91A2-3D7DB1FB7EE4}"/>
              </a:ext>
            </a:extLst>
          </p:cNvPr>
          <p:cNvSpPr/>
          <p:nvPr/>
        </p:nvSpPr>
        <p:spPr>
          <a:xfrm>
            <a:off x="5319051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B989F9-C873-207A-7F7D-4EB172D0A85C}"/>
              </a:ext>
            </a:extLst>
          </p:cNvPr>
          <p:cNvSpPr/>
          <p:nvPr/>
        </p:nvSpPr>
        <p:spPr>
          <a:xfrm>
            <a:off x="4863947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83F8D4-A993-8575-180C-793DE13FD685}"/>
              </a:ext>
            </a:extLst>
          </p:cNvPr>
          <p:cNvSpPr/>
          <p:nvPr/>
        </p:nvSpPr>
        <p:spPr>
          <a:xfrm>
            <a:off x="5310699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E5B7E6-4126-7B35-1764-C2D242D3F595}"/>
              </a:ext>
            </a:extLst>
          </p:cNvPr>
          <p:cNvSpPr/>
          <p:nvPr/>
        </p:nvSpPr>
        <p:spPr>
          <a:xfrm>
            <a:off x="6035012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749C23-E6AA-491E-A470-AAAE966B0B08}"/>
              </a:ext>
            </a:extLst>
          </p:cNvPr>
          <p:cNvSpPr/>
          <p:nvPr/>
        </p:nvSpPr>
        <p:spPr>
          <a:xfrm>
            <a:off x="6492212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EDCFC-043D-C6D2-CA43-FDF941FD0ADA}"/>
              </a:ext>
            </a:extLst>
          </p:cNvPr>
          <p:cNvSpPr/>
          <p:nvPr/>
        </p:nvSpPr>
        <p:spPr>
          <a:xfrm>
            <a:off x="6041892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CBBD9-91D9-E764-3E33-512AC07B158A}"/>
              </a:ext>
            </a:extLst>
          </p:cNvPr>
          <p:cNvSpPr/>
          <p:nvPr/>
        </p:nvSpPr>
        <p:spPr>
          <a:xfrm>
            <a:off x="6492835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84887-9FCB-A5E1-778B-118033F25FC7}"/>
              </a:ext>
            </a:extLst>
          </p:cNvPr>
          <p:cNvSpPr/>
          <p:nvPr/>
        </p:nvSpPr>
        <p:spPr>
          <a:xfrm>
            <a:off x="7747387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F1E042-F09F-8135-F7BC-4C6D3CCEA91F}"/>
              </a:ext>
            </a:extLst>
          </p:cNvPr>
          <p:cNvSpPr/>
          <p:nvPr/>
        </p:nvSpPr>
        <p:spPr>
          <a:xfrm>
            <a:off x="7290187" y="4359086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F0F601-4BE4-49A8-A701-74A6FCAFD2F1}"/>
              </a:ext>
            </a:extLst>
          </p:cNvPr>
          <p:cNvSpPr/>
          <p:nvPr/>
        </p:nvSpPr>
        <p:spPr>
          <a:xfrm>
            <a:off x="7297095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28AFB-2745-B3EB-661F-8311E2A0EEFD}"/>
              </a:ext>
            </a:extLst>
          </p:cNvPr>
          <p:cNvSpPr/>
          <p:nvPr/>
        </p:nvSpPr>
        <p:spPr>
          <a:xfrm>
            <a:off x="7748038" y="4359086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DF4D79-A822-B632-FB9D-6AD3E3A60217}"/>
              </a:ext>
            </a:extLst>
          </p:cNvPr>
          <p:cNvSpPr/>
          <p:nvPr/>
        </p:nvSpPr>
        <p:spPr>
          <a:xfrm>
            <a:off x="3735625" y="511242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54FD2-1048-2CAB-E8F1-56C3032954ED}"/>
              </a:ext>
            </a:extLst>
          </p:cNvPr>
          <p:cNvSpPr/>
          <p:nvPr/>
        </p:nvSpPr>
        <p:spPr>
          <a:xfrm>
            <a:off x="4192825" y="511242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2E8ED0-F341-9093-D6DE-D46ADCD6261E}"/>
              </a:ext>
            </a:extLst>
          </p:cNvPr>
          <p:cNvSpPr/>
          <p:nvPr/>
        </p:nvSpPr>
        <p:spPr>
          <a:xfrm>
            <a:off x="4650025" y="511242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1ED76F-7264-F69C-8F27-A331D9307467}"/>
              </a:ext>
            </a:extLst>
          </p:cNvPr>
          <p:cNvSpPr/>
          <p:nvPr/>
        </p:nvSpPr>
        <p:spPr>
          <a:xfrm>
            <a:off x="5107225" y="511242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AD98CC-C670-C865-0765-098BACEE2FC8}"/>
              </a:ext>
            </a:extLst>
          </p:cNvPr>
          <p:cNvSpPr/>
          <p:nvPr/>
        </p:nvSpPr>
        <p:spPr>
          <a:xfrm>
            <a:off x="3742798" y="511242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8C326-8EA3-7187-3B4B-550A1469207F}"/>
              </a:ext>
            </a:extLst>
          </p:cNvPr>
          <p:cNvSpPr/>
          <p:nvPr/>
        </p:nvSpPr>
        <p:spPr>
          <a:xfrm>
            <a:off x="4190970" y="511242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0AD7E-DF97-87DB-755D-116D4C25A49E}"/>
              </a:ext>
            </a:extLst>
          </p:cNvPr>
          <p:cNvSpPr/>
          <p:nvPr/>
        </p:nvSpPr>
        <p:spPr>
          <a:xfrm>
            <a:off x="4644003" y="511242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027287-45E7-D43A-D0A9-3A511C00D732}"/>
              </a:ext>
            </a:extLst>
          </p:cNvPr>
          <p:cNvSpPr/>
          <p:nvPr/>
        </p:nvSpPr>
        <p:spPr>
          <a:xfrm>
            <a:off x="5097696" y="511242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FB1A28-3C2E-45C6-9627-B08D392FD8F7}"/>
              </a:ext>
            </a:extLst>
          </p:cNvPr>
          <p:cNvSpPr/>
          <p:nvPr/>
        </p:nvSpPr>
        <p:spPr>
          <a:xfrm>
            <a:off x="6296244" y="510727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725C04-2DDF-5E46-3110-B36FA2EB4333}"/>
              </a:ext>
            </a:extLst>
          </p:cNvPr>
          <p:cNvSpPr/>
          <p:nvPr/>
        </p:nvSpPr>
        <p:spPr>
          <a:xfrm>
            <a:off x="6753444" y="510727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C52DAC-727A-F77B-560D-7A3690DE3DCB}"/>
              </a:ext>
            </a:extLst>
          </p:cNvPr>
          <p:cNvSpPr/>
          <p:nvPr/>
        </p:nvSpPr>
        <p:spPr>
          <a:xfrm>
            <a:off x="7210644" y="510727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447D37-C1F2-98C2-359D-2D8DAAE85FC8}"/>
              </a:ext>
            </a:extLst>
          </p:cNvPr>
          <p:cNvSpPr/>
          <p:nvPr/>
        </p:nvSpPr>
        <p:spPr>
          <a:xfrm>
            <a:off x="7667844" y="5107271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577485-72AB-FC4A-E98C-819C3D2402F3}"/>
              </a:ext>
            </a:extLst>
          </p:cNvPr>
          <p:cNvSpPr/>
          <p:nvPr/>
        </p:nvSpPr>
        <p:spPr>
          <a:xfrm>
            <a:off x="6305668" y="510727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64250-0454-6D2E-0947-E98F25914A76}"/>
              </a:ext>
            </a:extLst>
          </p:cNvPr>
          <p:cNvSpPr/>
          <p:nvPr/>
        </p:nvSpPr>
        <p:spPr>
          <a:xfrm>
            <a:off x="6762633" y="510727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2FBFF6-6540-5AB2-6065-DF187356503F}"/>
              </a:ext>
            </a:extLst>
          </p:cNvPr>
          <p:cNvSpPr/>
          <p:nvPr/>
        </p:nvSpPr>
        <p:spPr>
          <a:xfrm>
            <a:off x="7228092" y="510727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2690C1-0BFA-24DA-EEA6-CDC40490438C}"/>
              </a:ext>
            </a:extLst>
          </p:cNvPr>
          <p:cNvSpPr/>
          <p:nvPr/>
        </p:nvSpPr>
        <p:spPr>
          <a:xfrm>
            <a:off x="7679172" y="5107271"/>
            <a:ext cx="457200" cy="457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59D48B-89DF-69C0-5ECE-DC8D67EA6B25}"/>
              </a:ext>
            </a:extLst>
          </p:cNvPr>
          <p:cNvSpPr/>
          <p:nvPr/>
        </p:nvSpPr>
        <p:spPr>
          <a:xfrm>
            <a:off x="42075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875A69-3045-4614-3208-F22110B2F1EE}"/>
              </a:ext>
            </a:extLst>
          </p:cNvPr>
          <p:cNvSpPr/>
          <p:nvPr/>
        </p:nvSpPr>
        <p:spPr>
          <a:xfrm>
            <a:off x="46647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6746FD-28C7-4F7A-F9B1-305497F049FD}"/>
              </a:ext>
            </a:extLst>
          </p:cNvPr>
          <p:cNvSpPr/>
          <p:nvPr/>
        </p:nvSpPr>
        <p:spPr>
          <a:xfrm>
            <a:off x="55791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D115AF-069C-3E00-1287-6CB45ADD23F3}"/>
              </a:ext>
            </a:extLst>
          </p:cNvPr>
          <p:cNvSpPr/>
          <p:nvPr/>
        </p:nvSpPr>
        <p:spPr>
          <a:xfrm>
            <a:off x="60363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D07E4F-1E37-9751-697B-ED06AB0EF97B}"/>
              </a:ext>
            </a:extLst>
          </p:cNvPr>
          <p:cNvSpPr/>
          <p:nvPr/>
        </p:nvSpPr>
        <p:spPr>
          <a:xfrm>
            <a:off x="64935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EC01D0-F664-00DA-6D6E-018D77699DA1}"/>
              </a:ext>
            </a:extLst>
          </p:cNvPr>
          <p:cNvSpPr/>
          <p:nvPr/>
        </p:nvSpPr>
        <p:spPr>
          <a:xfrm>
            <a:off x="69507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7CFCB2-B900-4775-DCD8-D9B01BE8A461}"/>
              </a:ext>
            </a:extLst>
          </p:cNvPr>
          <p:cNvSpPr/>
          <p:nvPr/>
        </p:nvSpPr>
        <p:spPr>
          <a:xfrm>
            <a:off x="74079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2BE566-A076-EA3E-38AA-6CCA22C360CA}"/>
              </a:ext>
            </a:extLst>
          </p:cNvPr>
          <p:cNvSpPr/>
          <p:nvPr/>
        </p:nvSpPr>
        <p:spPr>
          <a:xfrm>
            <a:off x="5121942" y="6053524"/>
            <a:ext cx="457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5573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  <p:bldP spid="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31" grpId="0" animBg="1"/>
      <p:bldP spid="132" grpId="0" animBg="1"/>
      <p:bldP spid="133" grpId="0" animBg="1"/>
      <p:bldP spid="134" grpId="0" animBg="1"/>
      <p:bldP spid="152" grpId="0" animBg="1"/>
      <p:bldP spid="153" grpId="0" animBg="1"/>
      <p:bldP spid="154" grpId="0" animBg="1"/>
      <p:bldP spid="155" grpId="0" animBg="1"/>
      <p:bldP spid="25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IN" b="1" dirty="0"/>
              <a:t>Algorithm:</a:t>
            </a:r>
            <a:r>
              <a:rPr lang="en-IN" dirty="0"/>
              <a:t> </a:t>
            </a:r>
            <a:r>
              <a:rPr lang="en-IN" b="1" dirty="0"/>
              <a:t>MERGESORT(a1, n1, a2, n2)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/>
              <a:t>Step 1:</a:t>
            </a:r>
            <a:r>
              <a:rPr lang="en-US" sz="2200" dirty="0"/>
              <a:t>[Initialization] </a:t>
            </a:r>
          </a:p>
          <a:p>
            <a:pPr marL="801688" indent="0">
              <a:spcBef>
                <a:spcPts val="0"/>
              </a:spcBef>
              <a:buNone/>
            </a:pPr>
            <a:r>
              <a:rPr lang="en-US" sz="2200" dirty="0"/>
              <a:t>I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J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0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/>
              <a:t>Step 2:</a:t>
            </a:r>
            <a:r>
              <a:rPr lang="en-US" sz="2200" dirty="0"/>
              <a:t>[Repeat loop until any array is </a:t>
            </a:r>
            <a:r>
              <a:rPr lang="en-US" sz="2000" dirty="0"/>
              <a:t>exhausted</a:t>
            </a:r>
            <a:r>
              <a:rPr lang="en-US" sz="2200" dirty="0"/>
              <a:t>] </a:t>
            </a:r>
          </a:p>
          <a:p>
            <a:pPr marL="801688" indent="0">
              <a:spcBef>
                <a:spcPts val="0"/>
              </a:spcBef>
              <a:buNone/>
            </a:pPr>
            <a:r>
              <a:rPr lang="en-US" sz="2200" dirty="0"/>
              <a:t>Repeat thru </a:t>
            </a:r>
            <a:r>
              <a:rPr lang="en-US" sz="2200" b="1" dirty="0"/>
              <a:t>step 3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>
                <a:solidFill>
                  <a:srgbClr val="C00000"/>
                </a:solidFill>
              </a:rPr>
              <a:t>I &lt; n1 AND J &lt; n2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/>
              <a:t>Step 3:</a:t>
            </a:r>
            <a:r>
              <a:rPr lang="en-US" sz="2200" dirty="0"/>
              <a:t>[Compare &amp; Copy element from </a:t>
            </a:r>
            <a:r>
              <a:rPr lang="en-US" sz="2200" b="1" dirty="0"/>
              <a:t>a1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&amp; </a:t>
            </a:r>
            <a:r>
              <a:rPr lang="en-US" sz="2200" b="1" dirty="0"/>
              <a:t>a2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to </a:t>
            </a:r>
            <a:r>
              <a:rPr lang="en-US" sz="2200" b="1" dirty="0"/>
              <a:t>a3</a:t>
            </a:r>
            <a:r>
              <a:rPr lang="en-US" sz="2200" dirty="0"/>
              <a:t>] </a:t>
            </a:r>
          </a:p>
          <a:p>
            <a:pPr marL="80168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dirty="0">
                <a:solidFill>
                  <a:srgbClr val="C00000"/>
                </a:solidFill>
              </a:rPr>
              <a:t>a1[ I ] &lt; a2[J]</a:t>
            </a:r>
            <a:r>
              <a:rPr lang="en-US" sz="2200" dirty="0">
                <a:solidFill>
                  <a:srgbClr val="0070C0"/>
                </a:solidFill>
              </a:rPr>
              <a:t>)  </a:t>
            </a:r>
            <a:r>
              <a:rPr lang="en-US" sz="2200" dirty="0"/>
              <a:t>then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a3[</a:t>
            </a:r>
            <a:r>
              <a:rPr lang="en-US" sz="2200" dirty="0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 </a:t>
            </a:r>
            <a:r>
              <a:rPr lang="en-US" sz="2200" dirty="0">
                <a:solidFill>
                  <a:srgbClr val="1D6FA9"/>
                </a:solidFill>
              </a:rPr>
              <a:t>a1[</a:t>
            </a:r>
            <a:r>
              <a:rPr lang="en-US" sz="2200" dirty="0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1D6FA9"/>
                </a:solidFill>
              </a:rPr>
              <a:t>]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K+1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I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I+1</a:t>
            </a:r>
            <a:endParaRPr lang="en-IN" sz="2200" dirty="0"/>
          </a:p>
          <a:p>
            <a:pPr marL="80168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else 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a1[ I ] &gt; a2[J]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a3[</a:t>
            </a:r>
            <a:r>
              <a:rPr lang="en-US" sz="2200" dirty="0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a2[</a:t>
            </a:r>
            <a:r>
              <a:rPr lang="en-US" sz="2200" dirty="0">
                <a:solidFill>
                  <a:srgbClr val="C00000"/>
                </a:solidFill>
              </a:rPr>
              <a:t>J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K+1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J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J+1</a:t>
            </a:r>
          </a:p>
          <a:p>
            <a:pPr marL="80168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else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1D6FA9"/>
                </a:solidFill>
              </a:rPr>
              <a:t>a3[</a:t>
            </a:r>
            <a:r>
              <a:rPr lang="en-US" sz="2200" dirty="0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a1[</a:t>
            </a:r>
            <a:r>
              <a:rPr lang="en-US" sz="2200" dirty="0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K+1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I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I+1 </a:t>
            </a:r>
          </a:p>
          <a:p>
            <a:pPr marL="1252538" indent="0">
              <a:spcBef>
                <a:spcPts val="0"/>
              </a:spcBef>
              <a:buNone/>
            </a:pPr>
            <a:r>
              <a:rPr lang="en-US" sz="2200" dirty="0"/>
              <a:t>J </a:t>
            </a:r>
            <a:r>
              <a:rPr lang="en-US" sz="2200" dirty="0">
                <a:sym typeface="Wingdings 3" panose="05040102010807070707" pitchFamily="18" charset="2"/>
              </a:rPr>
              <a:t> </a:t>
            </a:r>
            <a:r>
              <a:rPr lang="en-US" sz="2200" dirty="0"/>
              <a:t>J+1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096" y="1161521"/>
            <a:ext cx="5317481" cy="5022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2200" b="1" dirty="0"/>
              <a:t>Step 4:</a:t>
            </a:r>
            <a:r>
              <a:rPr lang="en-US" sz="2200" dirty="0"/>
              <a:t>[Array </a:t>
            </a:r>
            <a:r>
              <a:rPr lang="en-US" sz="2200" b="1" dirty="0"/>
              <a:t>a2</a:t>
            </a:r>
            <a:r>
              <a:rPr lang="en-US" sz="2200" dirty="0"/>
              <a:t> is </a:t>
            </a:r>
            <a:r>
              <a:rPr lang="en-US" sz="2400" dirty="0"/>
              <a:t>exhausted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copy 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200" dirty="0"/>
              <a:t>	all remaining elements from </a:t>
            </a:r>
            <a:r>
              <a:rPr lang="en-US" sz="2200" b="1" dirty="0"/>
              <a:t>a1</a:t>
            </a:r>
            <a:r>
              <a:rPr lang="en-US" sz="2200" dirty="0"/>
              <a:t> to </a:t>
            </a:r>
            <a:r>
              <a:rPr lang="en-US" sz="2200" b="1" dirty="0"/>
              <a:t>a3</a:t>
            </a:r>
            <a:r>
              <a:rPr lang="en-US" sz="2200" dirty="0"/>
              <a:t>] </a:t>
            </a:r>
          </a:p>
          <a:p>
            <a:pPr marL="801688">
              <a:lnSpc>
                <a:spcPct val="900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I &lt; n1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</a:t>
            </a:r>
          </a:p>
          <a:p>
            <a:pPr marL="1252538">
              <a:lnSpc>
                <a:spcPct val="90000"/>
              </a:lnSpc>
              <a:buNone/>
            </a:pPr>
            <a:r>
              <a:rPr lang="en-US" sz="2200" dirty="0"/>
              <a:t>Repeat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I &lt;&gt; n1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a3[</a:t>
            </a:r>
            <a:r>
              <a:rPr lang="en-US" sz="2200" dirty="0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</a:t>
            </a:r>
            <a:r>
              <a:rPr lang="en-US" sz="2200" dirty="0">
                <a:solidFill>
                  <a:srgbClr val="1D6FA9"/>
                </a:solidFill>
              </a:rPr>
              <a:t> a1[</a:t>
            </a:r>
            <a:r>
              <a:rPr lang="en-US" sz="2200" dirty="0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/>
              <a:t>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K+1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/>
              <a:t>I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I+1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/>
              <a:t>Step 5:</a:t>
            </a:r>
            <a:r>
              <a:rPr lang="en-US" sz="2200" dirty="0"/>
              <a:t>[Array </a:t>
            </a:r>
            <a:r>
              <a:rPr lang="en-US" sz="2200" b="1" dirty="0"/>
              <a:t>a1</a:t>
            </a:r>
            <a:r>
              <a:rPr lang="en-US" sz="2200" dirty="0"/>
              <a:t> is </a:t>
            </a:r>
            <a:r>
              <a:rPr lang="en-US" sz="2400" dirty="0"/>
              <a:t>exhausted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copy 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/>
              <a:t>	all remaining elements from </a:t>
            </a:r>
            <a:r>
              <a:rPr lang="en-US" sz="2200" b="1" dirty="0"/>
              <a:t>a2</a:t>
            </a:r>
            <a:r>
              <a:rPr lang="en-US" sz="2200" dirty="0"/>
              <a:t> to </a:t>
            </a:r>
            <a:r>
              <a:rPr lang="en-US" sz="2200" b="1" dirty="0"/>
              <a:t>a3</a:t>
            </a:r>
            <a:r>
              <a:rPr lang="en-US" sz="2200" dirty="0"/>
              <a:t>] </a:t>
            </a:r>
          </a:p>
          <a:p>
            <a:pPr marL="801688">
              <a:lnSpc>
                <a:spcPct val="900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else 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J &lt; n2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pPr marL="1252538">
              <a:lnSpc>
                <a:spcPct val="90000"/>
              </a:lnSpc>
              <a:buNone/>
            </a:pPr>
            <a:r>
              <a:rPr lang="en-US" sz="2200" dirty="0"/>
              <a:t>Repeat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J &lt;&gt; n2</a:t>
            </a:r>
            <a:r>
              <a:rPr lang="en-US" sz="2200" dirty="0"/>
              <a:t>)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>
                <a:solidFill>
                  <a:srgbClr val="1D6FA9"/>
                </a:solidFill>
              </a:rPr>
              <a:t>a3[</a:t>
            </a:r>
            <a:r>
              <a:rPr lang="en-US" sz="2200" dirty="0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1D6FA9"/>
                </a:solidFill>
              </a:rPr>
              <a:t>]</a:t>
            </a:r>
            <a:r>
              <a:rPr lang="en-US" sz="2200" dirty="0">
                <a:solidFill>
                  <a:srgbClr val="1D6FA9"/>
                </a:solidFill>
                <a:sym typeface="Wingdings 3" panose="05040102010807070707" pitchFamily="18" charset="2"/>
              </a:rPr>
              <a:t>  </a:t>
            </a:r>
            <a:r>
              <a:rPr lang="en-US" sz="2200" dirty="0">
                <a:solidFill>
                  <a:srgbClr val="1D6FA9"/>
                </a:solidFill>
              </a:rPr>
              <a:t>a2[</a:t>
            </a:r>
            <a:r>
              <a:rPr lang="en-US" sz="2200" dirty="0">
                <a:solidFill>
                  <a:srgbClr val="C00000"/>
                </a:solidFill>
              </a:rPr>
              <a:t>J</a:t>
            </a:r>
            <a:r>
              <a:rPr lang="en-US" sz="2200" dirty="0">
                <a:solidFill>
                  <a:srgbClr val="1D6FA9"/>
                </a:solidFill>
              </a:rPr>
              <a:t>]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/>
              <a:t>K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K+1 </a:t>
            </a:r>
          </a:p>
          <a:p>
            <a:pPr marL="1716088">
              <a:lnSpc>
                <a:spcPct val="90000"/>
              </a:lnSpc>
              <a:buNone/>
            </a:pPr>
            <a:r>
              <a:rPr lang="en-US" sz="2200" dirty="0"/>
              <a:t>J </a:t>
            </a:r>
            <a:r>
              <a:rPr lang="en-US" sz="2200" dirty="0">
                <a:sym typeface="Wingdings 3" panose="05040102010807070707" pitchFamily="18" charset="2"/>
              </a:rPr>
              <a:t></a:t>
            </a:r>
            <a:r>
              <a:rPr lang="en-US" sz="2200" dirty="0"/>
              <a:t> J+1 </a:t>
            </a:r>
          </a:p>
          <a:p>
            <a:pPr>
              <a:lnSpc>
                <a:spcPct val="90000"/>
              </a:lnSpc>
              <a:buNone/>
            </a:pPr>
            <a:r>
              <a:rPr lang="en-US" sz="2200" b="1" dirty="0"/>
              <a:t>Step 6:</a:t>
            </a:r>
            <a:r>
              <a:rPr lang="en-US" sz="2200" dirty="0"/>
              <a:t>[Finished] </a:t>
            </a:r>
          </a:p>
          <a:p>
            <a:pPr marL="801688">
              <a:lnSpc>
                <a:spcPct val="90000"/>
              </a:lnSpc>
              <a:buNone/>
            </a:pPr>
            <a:r>
              <a:rPr lang="en-US" sz="2200" dirty="0"/>
              <a:t>Exit </a:t>
            </a:r>
          </a:p>
        </p:txBody>
      </p:sp>
    </p:spTree>
    <p:extLst>
      <p:ext uri="{BB962C8B-B14F-4D97-AF65-F5344CB8AC3E}">
        <p14:creationId xmlns:p14="http://schemas.microsoft.com/office/powerpoint/2010/main" val="7155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795643" y="670849"/>
            <a:ext cx="290329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if(a1[ 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 ] &lt; a2[ j ])</a:t>
            </a:r>
            <a:r>
              <a:rPr lang="en-US" sz="2200" dirty="0">
                <a:solidFill>
                  <a:srgbClr val="C00000"/>
                </a:solidFill>
              </a:rPr>
              <a:t>  </a:t>
            </a:r>
            <a:r>
              <a:rPr lang="en-US" sz="2200" dirty="0"/>
              <a:t>then</a:t>
            </a:r>
          </a:p>
          <a:p>
            <a:pPr marL="393700"/>
            <a:r>
              <a:rPr lang="pl-PL" sz="2200" dirty="0"/>
              <a:t>a3[</a:t>
            </a:r>
            <a:r>
              <a:rPr lang="en-US" sz="2200" dirty="0"/>
              <a:t> </a:t>
            </a:r>
            <a:r>
              <a:rPr lang="pl-PL" sz="2200" dirty="0"/>
              <a:t>k</a:t>
            </a:r>
            <a:r>
              <a:rPr lang="en-US" sz="2200" dirty="0"/>
              <a:t> </a:t>
            </a:r>
            <a:r>
              <a:rPr lang="pl-PL" sz="2200" dirty="0"/>
              <a:t>] ←a1[</a:t>
            </a:r>
            <a:r>
              <a:rPr lang="en-US" sz="2200" dirty="0"/>
              <a:t> i </a:t>
            </a:r>
            <a:r>
              <a:rPr lang="pl-PL" sz="2200" dirty="0"/>
              <a:t>]</a:t>
            </a:r>
            <a:endParaRPr lang="en-US" sz="2200" dirty="0"/>
          </a:p>
          <a:p>
            <a:pPr marL="393700"/>
            <a:r>
              <a:rPr lang="en-US" sz="2200" dirty="0"/>
              <a:t>k </a:t>
            </a:r>
            <a:r>
              <a:rPr lang="pl-PL" sz="2200" dirty="0"/>
              <a:t>←</a:t>
            </a:r>
            <a:r>
              <a:rPr lang="en-US" sz="2200" dirty="0"/>
              <a:t> </a:t>
            </a:r>
            <a:r>
              <a:rPr lang="pl-PL" sz="2200" dirty="0"/>
              <a:t>k+</a:t>
            </a:r>
            <a:r>
              <a:rPr lang="en-US" sz="2200" dirty="0"/>
              <a:t>1</a:t>
            </a:r>
          </a:p>
          <a:p>
            <a:pPr marL="393700"/>
            <a:r>
              <a:rPr lang="pl-PL" sz="2200" dirty="0"/>
              <a:t>i ←</a:t>
            </a:r>
            <a:r>
              <a:rPr lang="en-US" sz="2200" dirty="0"/>
              <a:t> </a:t>
            </a:r>
            <a:r>
              <a:rPr lang="pl-PL" sz="2200" dirty="0"/>
              <a:t>i+1</a:t>
            </a:r>
            <a:endParaRPr lang="en-US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else if(a1[ </a:t>
            </a:r>
            <a:r>
              <a:rPr lang="en-US" sz="2200" b="1" dirty="0" err="1">
                <a:solidFill>
                  <a:srgbClr val="C00000"/>
                </a:solidFill>
              </a:rPr>
              <a:t>i</a:t>
            </a:r>
            <a:r>
              <a:rPr lang="en-US" sz="2200" b="1" dirty="0">
                <a:solidFill>
                  <a:srgbClr val="C00000"/>
                </a:solidFill>
              </a:rPr>
              <a:t> ] &gt; a2[ j ])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</a:p>
          <a:p>
            <a:pPr marL="393700"/>
            <a:r>
              <a:rPr lang="en-US" sz="2200" dirty="0"/>
              <a:t>a3[ k ] ← a2[ j ] </a:t>
            </a:r>
          </a:p>
          <a:p>
            <a:pPr marL="393700"/>
            <a:r>
              <a:rPr lang="en-US" sz="2200" dirty="0"/>
              <a:t>k ← k+1 </a:t>
            </a:r>
          </a:p>
          <a:p>
            <a:pPr marL="393700"/>
            <a:r>
              <a:rPr lang="en-US" sz="2200" dirty="0"/>
              <a:t>j ← j+1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else </a:t>
            </a:r>
          </a:p>
          <a:p>
            <a:pPr marL="393700"/>
            <a:r>
              <a:rPr lang="pl-PL" sz="2200" dirty="0"/>
              <a:t>a3[k] ←</a:t>
            </a:r>
            <a:r>
              <a:rPr lang="en-US" sz="2200" dirty="0"/>
              <a:t> </a:t>
            </a:r>
            <a:r>
              <a:rPr lang="pl-PL" sz="2200" dirty="0"/>
              <a:t>a1[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pl-PL" sz="2200" dirty="0"/>
              <a:t>] </a:t>
            </a:r>
            <a:endParaRPr lang="en-US" sz="2200" dirty="0"/>
          </a:p>
          <a:p>
            <a:pPr marL="393700"/>
            <a:r>
              <a:rPr lang="en-US" sz="2200" dirty="0"/>
              <a:t>k </a:t>
            </a:r>
            <a:r>
              <a:rPr lang="pl-PL" sz="2200" dirty="0"/>
              <a:t>←</a:t>
            </a:r>
            <a:r>
              <a:rPr lang="en-US" sz="2200" dirty="0"/>
              <a:t> </a:t>
            </a:r>
            <a:r>
              <a:rPr lang="pl-PL" sz="2200" dirty="0"/>
              <a:t>k+1</a:t>
            </a:r>
            <a:endParaRPr lang="en-US" sz="2200" dirty="0"/>
          </a:p>
          <a:p>
            <a:pPr marL="393700"/>
            <a:r>
              <a:rPr lang="en-US" sz="2200" dirty="0"/>
              <a:t>i </a:t>
            </a:r>
            <a:r>
              <a:rPr lang="pl-PL" sz="2200" dirty="0"/>
              <a:t>←</a:t>
            </a:r>
            <a:r>
              <a:rPr lang="en-US" sz="2200" dirty="0"/>
              <a:t> </a:t>
            </a:r>
            <a:r>
              <a:rPr lang="pl-PL" sz="2200" dirty="0"/>
              <a:t>i+1 </a:t>
            </a:r>
            <a:endParaRPr lang="en-US" sz="2200" dirty="0"/>
          </a:p>
          <a:p>
            <a:pPr marL="393700"/>
            <a:r>
              <a:rPr lang="en-US" sz="2200" dirty="0"/>
              <a:t>j </a:t>
            </a:r>
            <a:r>
              <a:rPr lang="pl-PL" sz="2200" dirty="0"/>
              <a:t>←</a:t>
            </a:r>
            <a:r>
              <a:rPr lang="en-US" sz="2200" dirty="0"/>
              <a:t> </a:t>
            </a:r>
            <a:r>
              <a:rPr lang="pl-PL" sz="2200" dirty="0"/>
              <a:t>j+1</a:t>
            </a:r>
            <a:endParaRPr lang="en-US" sz="2200" dirty="0"/>
          </a:p>
        </p:txBody>
      </p:sp>
      <p:sp>
        <p:nvSpPr>
          <p:cNvPr id="104" name="Rectangle 103"/>
          <p:cNvSpPr/>
          <p:nvPr/>
        </p:nvSpPr>
        <p:spPr>
          <a:xfrm>
            <a:off x="27478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4336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1194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052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4910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176894" y="148393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79608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668522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351208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7008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22808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408608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59286" y="139642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i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52494" y="1447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827106" y="1447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→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15621" y="1447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Array |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2747894" y="306948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433694" y="306948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119494" y="306948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805294" y="306948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491094" y="306948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59286" y="2996625"/>
            <a:ext cx="285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452494" y="3048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827106" y="3048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→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5621" y="30480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Array |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3087308" y="1969532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87597" y="1962417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34659" y="148393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97649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665408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34809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03389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71969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2743783" y="3069484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26814" y="535882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k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95294" y="5346267"/>
            <a:ext cx="48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300094" y="53462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→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39165" y="534626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Array |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4157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1840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422910" y="148393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8698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015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429583" y="3069484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5556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787328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4115383" y="3069484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42414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393814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4120022" y="1483938"/>
            <a:ext cx="694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9272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1589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819797" y="148393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6130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8447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5505597" y="148393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62988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5305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801183" y="3069484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9846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2163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488039" y="3069484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6704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9021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6191397" y="148393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83562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587928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9042014" y="5370731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9156710" y="5029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3789403" y="1960514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489692" y="1953399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4504760" y="1951246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4205049" y="194413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5152877" y="1969532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853166" y="1962417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1">
            <a:off x="5880635" y="1969532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580924" y="1962417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6554017" y="1971714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6254306" y="1964599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3138083" y="3569956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838372" y="356284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2" name="Straight Arrow Connector 191"/>
          <p:cNvCxnSpPr/>
          <p:nvPr/>
        </p:nvCxnSpPr>
        <p:spPr>
          <a:xfrm flipV="1">
            <a:off x="3801907" y="3571928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502196" y="3564813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4482101" y="3575068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182390" y="3567953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5145467" y="3570135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845756" y="3563020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8" name="Straight Arrow Connector 197"/>
          <p:cNvCxnSpPr/>
          <p:nvPr/>
        </p:nvCxnSpPr>
        <p:spPr>
          <a:xfrm flipV="1">
            <a:off x="5899443" y="3575500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599732" y="3568385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2544942" y="5866824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218337" y="585970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234071" y="5862536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907466" y="585542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3923200" y="5863352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3596595" y="585623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4625591" y="5875983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298986" y="586886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5" name="Straight Arrow Connector 214"/>
          <p:cNvCxnSpPr/>
          <p:nvPr/>
        </p:nvCxnSpPr>
        <p:spPr>
          <a:xfrm flipV="1">
            <a:off x="5291926" y="5875983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4965321" y="586886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7" name="Straight Arrow Connector 216"/>
          <p:cNvCxnSpPr/>
          <p:nvPr/>
        </p:nvCxnSpPr>
        <p:spPr>
          <a:xfrm flipV="1">
            <a:off x="5998313" y="5864914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5671708" y="585779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9" name="Straight Arrow Connector 218"/>
          <p:cNvCxnSpPr/>
          <p:nvPr/>
        </p:nvCxnSpPr>
        <p:spPr>
          <a:xfrm flipV="1">
            <a:off x="6688295" y="5850213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6361690" y="584309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V="1">
            <a:off x="7415160" y="5869651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088555" y="586253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3" name="Straight Arrow Connector 222"/>
          <p:cNvCxnSpPr/>
          <p:nvPr/>
        </p:nvCxnSpPr>
        <p:spPr>
          <a:xfrm flipV="1">
            <a:off x="8049695" y="5867946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723090" y="586083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8736607" y="5869651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8410002" y="586253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 flipV="1">
            <a:off x="9444241" y="5875983"/>
            <a:ext cx="0" cy="3332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9117636" y="586886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/>
      <p:bldP spid="126" grpId="0"/>
      <p:bldP spid="127" grpId="0"/>
      <p:bldP spid="128" grpId="0"/>
      <p:bldP spid="130" grpId="0"/>
      <p:bldP spid="130" grpId="1"/>
      <p:bldP spid="133" grpId="0" animBg="1"/>
      <p:bldP spid="134" grpId="0"/>
      <p:bldP spid="135" grpId="0"/>
      <p:bldP spid="136" grpId="0"/>
      <p:bldP spid="137" grpId="0"/>
      <p:bldP spid="138" grpId="0"/>
      <p:bldP spid="139" grpId="0" animBg="1"/>
      <p:bldP spid="140" grpId="0"/>
      <p:bldP spid="141" grpId="0"/>
      <p:bldP spid="142" grpId="0"/>
      <p:bldP spid="143" grpId="0"/>
      <p:bldP spid="144" grpId="0"/>
      <p:bldP spid="145" grpId="0" animBg="1"/>
      <p:bldP spid="148" grpId="0" animBg="1"/>
      <p:bldP spid="149" grpId="0" animBg="1"/>
      <p:bldP spid="150" grpId="0"/>
      <p:bldP spid="151" grpId="0" animBg="1"/>
      <p:bldP spid="152" grpId="0" animBg="1"/>
      <p:bldP spid="153" grpId="0"/>
      <p:bldP spid="154" grpId="0" animBg="1"/>
      <p:bldP spid="155" grpId="0" animBg="1"/>
      <p:bldP spid="156" grpId="0"/>
      <p:bldP spid="157" grpId="0" animBg="1"/>
      <p:bldP spid="158" grpId="0" animBg="1"/>
      <p:bldP spid="159" grpId="0"/>
      <p:bldP spid="160" grpId="0" animBg="1"/>
      <p:bldP spid="161" grpId="0" animBg="1"/>
      <p:bldP spid="162" grpId="0"/>
      <p:bldP spid="163" grpId="0" animBg="1"/>
      <p:bldP spid="164" grpId="0" animBg="1"/>
      <p:bldP spid="165" grpId="0"/>
      <p:bldP spid="166" grpId="0" animBg="1"/>
      <p:bldP spid="167" grpId="0" animBg="1"/>
      <p:bldP spid="168" grpId="0"/>
      <p:bldP spid="169" grpId="0" animBg="1"/>
      <p:bldP spid="170" grpId="0" animBg="1"/>
      <p:bldP spid="171" grpId="0"/>
      <p:bldP spid="172" grpId="0" animBg="1"/>
      <p:bldP spid="173" grpId="0" animBg="1"/>
      <p:bldP spid="174" grpId="0"/>
      <p:bldP spid="175" grpId="0" animBg="1"/>
      <p:bldP spid="176" grpId="0"/>
      <p:bldP spid="181" grpId="0"/>
      <p:bldP spid="181" grpId="1"/>
      <p:bldP spid="183" grpId="0"/>
      <p:bldP spid="183" grpId="2"/>
      <p:bldP spid="185" grpId="0"/>
      <p:bldP spid="185" grpId="1"/>
      <p:bldP spid="187" grpId="0"/>
      <p:bldP spid="187" grpId="1"/>
      <p:bldP spid="189" grpId="0"/>
      <p:bldP spid="189" grpId="1"/>
      <p:bldP spid="191" grpId="0"/>
      <p:bldP spid="191" grpId="1"/>
      <p:bldP spid="193" grpId="0"/>
      <p:bldP spid="193" grpId="1"/>
      <p:bldP spid="195" grpId="0"/>
      <p:bldP spid="195" grpId="1"/>
      <p:bldP spid="197" grpId="0"/>
      <p:bldP spid="197" grpId="1"/>
      <p:bldP spid="199" grpId="0"/>
      <p:bldP spid="199" grpId="1"/>
      <p:bldP spid="201" grpId="0"/>
      <p:bldP spid="201" grpId="1"/>
      <p:bldP spid="203" grpId="0"/>
      <p:bldP spid="203" grpId="1"/>
      <p:bldP spid="205" grpId="0"/>
      <p:bldP spid="205" grpId="1"/>
      <p:bldP spid="207" grpId="0"/>
      <p:bldP spid="207" grpId="1"/>
      <p:bldP spid="216" grpId="0"/>
      <p:bldP spid="216" grpId="1"/>
      <p:bldP spid="218" grpId="0"/>
      <p:bldP spid="218" grpId="1"/>
      <p:bldP spid="220" grpId="0"/>
      <p:bldP spid="220" grpId="1"/>
      <p:bldP spid="222" grpId="0"/>
      <p:bldP spid="222" grpId="1"/>
      <p:bldP spid="224" grpId="0"/>
      <p:bldP spid="224" grpId="1"/>
      <p:bldP spid="226" grpId="0"/>
      <p:bldP spid="226" grpId="1"/>
      <p:bldP spid="2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D783-EF41-CEDB-05A3-B9AE8140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Section-6</a:t>
            </a:r>
          </a:p>
        </p:txBody>
      </p:sp>
    </p:spTree>
    <p:extLst>
      <p:ext uri="{BB962C8B-B14F-4D97-AF65-F5344CB8AC3E}">
        <p14:creationId xmlns:p14="http://schemas.microsoft.com/office/powerpoint/2010/main" val="880950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When sort begins, it selects any one element from 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/>
              <a:t> which is called </a:t>
            </a:r>
            <a:r>
              <a:rPr lang="en-US" dirty="0">
                <a:solidFill>
                  <a:srgbClr val="1D6FA9"/>
                </a:solidFill>
              </a:rPr>
              <a:t>pivot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element. 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step, the </a:t>
            </a:r>
            <a:r>
              <a:rPr lang="en-US" dirty="0">
                <a:solidFill>
                  <a:srgbClr val="1D6FA9"/>
                </a:solidFill>
              </a:rPr>
              <a:t>goal is to place a pivot element in its appropriate position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the List. </a:t>
            </a:r>
          </a:p>
          <a:p>
            <a:pPr>
              <a:buClr>
                <a:srgbClr val="C00000"/>
              </a:buClr>
            </a:pPr>
            <a:r>
              <a:rPr lang="en-US" dirty="0"/>
              <a:t>The sort then </a:t>
            </a:r>
            <a:r>
              <a:rPr lang="en-US" dirty="0">
                <a:solidFill>
                  <a:srgbClr val="1D6FA9"/>
                </a:solidFill>
              </a:rPr>
              <a:t>divides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 list into </a:t>
            </a:r>
            <a:r>
              <a:rPr lang="en-US" dirty="0">
                <a:solidFill>
                  <a:srgbClr val="1D6FA9"/>
                </a:solidFill>
              </a:rPr>
              <a:t>two sub-lists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one list </a:t>
            </a:r>
            <a:r>
              <a:rPr lang="en-US" dirty="0"/>
              <a:t>with elements that are </a:t>
            </a:r>
            <a:r>
              <a:rPr lang="en-US" dirty="0">
                <a:solidFill>
                  <a:srgbClr val="1D6FA9"/>
                </a:solidFill>
              </a:rPr>
              <a:t>less than or equal to the pivot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</a:t>
            </a:r>
            <a:r>
              <a:rPr lang="en-US" dirty="0">
                <a:solidFill>
                  <a:srgbClr val="C00000"/>
                </a:solidFill>
              </a:rPr>
              <a:t>second list </a:t>
            </a:r>
            <a:r>
              <a:rPr lang="en-US" dirty="0"/>
              <a:t>with elements that are </a:t>
            </a:r>
            <a:r>
              <a:rPr lang="en-US" dirty="0">
                <a:solidFill>
                  <a:srgbClr val="1D6FA9"/>
                </a:solidFill>
              </a:rPr>
              <a:t>greater than the pivot </a:t>
            </a:r>
            <a:r>
              <a:rPr lang="en-US" dirty="0"/>
              <a:t>element. </a:t>
            </a:r>
          </a:p>
          <a:p>
            <a:pPr>
              <a:buClr>
                <a:srgbClr val="C00000"/>
              </a:buClr>
            </a:pPr>
            <a:r>
              <a:rPr lang="en-US" dirty="0"/>
              <a:t>So, this technique partitions the list into two lists and repeats until all elements in a list are placed in their appropriate position. So, it is also called the </a:t>
            </a:r>
            <a:r>
              <a:rPr lang="en-US" dirty="0">
                <a:solidFill>
                  <a:srgbClr val="C00000"/>
                </a:solidFill>
              </a:rPr>
              <a:t>partition exchange sort method.</a:t>
            </a:r>
          </a:p>
          <a:p>
            <a:pPr>
              <a:buClr>
                <a:srgbClr val="C00000"/>
              </a:buClr>
            </a:pPr>
            <a:r>
              <a:rPr lang="en-US" dirty="0"/>
              <a:t>For solving the problem some basic points, we need to keep in mind are given below: </a:t>
            </a:r>
          </a:p>
          <a:p>
            <a:pPr marL="685800" lvl="1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Select an element from the array to serve as a</a:t>
            </a:r>
            <a:r>
              <a:rPr lang="en-US" sz="2200" dirty="0">
                <a:solidFill>
                  <a:srgbClr val="1D6FA9"/>
                </a:solidFill>
              </a:rPr>
              <a:t> “Pivot”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  <a:r>
              <a:rPr lang="en-US" sz="2200" dirty="0"/>
              <a:t>Usually,</a:t>
            </a:r>
            <a:r>
              <a:rPr lang="en-US" sz="2200" b="1" dirty="0"/>
              <a:t> </a:t>
            </a: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dirty="0">
                <a:solidFill>
                  <a:srgbClr val="1D6FA9"/>
                </a:solidFill>
              </a:rPr>
              <a:t>leftmost element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of the array is used as a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pivot</a:t>
            </a:r>
            <a:r>
              <a:rPr lang="en-US" sz="2200" dirty="0"/>
              <a:t>.</a:t>
            </a:r>
            <a:r>
              <a:rPr lang="en-US" sz="2200" b="1" dirty="0"/>
              <a:t> </a:t>
            </a:r>
          </a:p>
          <a:p>
            <a:pPr marL="685800" lvl="1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If there is </a:t>
            </a:r>
            <a:r>
              <a:rPr lang="en-US" sz="2200" dirty="0">
                <a:solidFill>
                  <a:srgbClr val="C00000"/>
                </a:solidFill>
              </a:rPr>
              <a:t>one or less element</a:t>
            </a:r>
            <a:r>
              <a:rPr lang="en-US" sz="2200" dirty="0">
                <a:solidFill>
                  <a:schemeClr val="accent6"/>
                </a:solidFill>
              </a:rPr>
              <a:t> </a:t>
            </a:r>
            <a:r>
              <a:rPr lang="en-US" sz="2200" dirty="0"/>
              <a:t>in the array to be sorted, then </a:t>
            </a:r>
            <a:r>
              <a:rPr lang="en-US" sz="2200" dirty="0">
                <a:solidFill>
                  <a:srgbClr val="1D6FA9"/>
                </a:solidFill>
              </a:rPr>
              <a:t>return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immediately. </a:t>
            </a:r>
          </a:p>
          <a:p>
            <a:pPr marL="685800" lvl="1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b="1" dirty="0">
                <a:solidFill>
                  <a:srgbClr val="C00000"/>
                </a:solidFill>
              </a:rPr>
              <a:t>Divide the array into two parts </a:t>
            </a:r>
            <a:r>
              <a:rPr lang="en-US" sz="2200" dirty="0"/>
              <a:t>- one with elements </a:t>
            </a:r>
            <a:r>
              <a:rPr lang="en-US" sz="2200" dirty="0">
                <a:solidFill>
                  <a:srgbClr val="1D6FA9"/>
                </a:solidFill>
              </a:rPr>
              <a:t>larger than the pivot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and the other with elements </a:t>
            </a:r>
            <a:r>
              <a:rPr lang="en-US" sz="2200" dirty="0">
                <a:solidFill>
                  <a:srgbClr val="1D6FA9"/>
                </a:solidFill>
              </a:rPr>
              <a:t>smaller than the pivot</a:t>
            </a:r>
            <a:r>
              <a:rPr lang="en-US" sz="2200" dirty="0"/>
              <a:t>. </a:t>
            </a:r>
          </a:p>
          <a:p>
            <a:pPr marL="685800" lvl="1">
              <a:buClr>
                <a:srgbClr val="C00000"/>
              </a:buClr>
              <a:buFont typeface="Wingdings 3" panose="05040102010807070707" pitchFamily="18" charset="2"/>
              <a:buChar char="Ê"/>
            </a:pPr>
            <a:r>
              <a:rPr lang="en-US" sz="2200" dirty="0"/>
              <a:t>Recursively repeat the algorithm for both parts of the given array. </a:t>
            </a:r>
          </a:p>
        </p:txBody>
      </p:sp>
    </p:spTree>
    <p:extLst>
      <p:ext uri="{BB962C8B-B14F-4D97-AF65-F5344CB8AC3E}">
        <p14:creationId xmlns:p14="http://schemas.microsoft.com/office/powerpoint/2010/main" val="18302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1" dirty="0"/>
              <a:t>Algorithm: QUICKSORT(array, LB, UB)</a:t>
            </a:r>
          </a:p>
          <a:p>
            <a:pPr marL="457200" indent="-457200">
              <a:spcBef>
                <a:spcPts val="300"/>
              </a:spcBef>
              <a:buNone/>
            </a:pPr>
            <a:r>
              <a:rPr lang="en-US" b="1" dirty="0"/>
              <a:t>Step 1:</a:t>
            </a:r>
            <a:r>
              <a:rPr lang="en-US" dirty="0"/>
              <a:t>[Check LB and UB ]</a:t>
            </a:r>
          </a:p>
          <a:p>
            <a:pPr marL="892175" lvl="2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LB &lt; UB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then </a:t>
            </a:r>
          </a:p>
          <a:p>
            <a:pPr marL="1349375" lvl="3" indent="0">
              <a:spcBef>
                <a:spcPts val="300"/>
              </a:spcBef>
              <a:buNone/>
            </a:pPr>
            <a:r>
              <a:rPr lang="en-US" sz="2200" dirty="0"/>
              <a:t>I ← LB+1</a:t>
            </a:r>
          </a:p>
          <a:p>
            <a:pPr marL="1349375" lvl="3" indent="0">
              <a:spcBef>
                <a:spcPts val="300"/>
              </a:spcBef>
              <a:buNone/>
            </a:pPr>
            <a:r>
              <a:rPr lang="en-US" sz="2200" dirty="0"/>
              <a:t>J ← UB </a:t>
            </a:r>
          </a:p>
          <a:p>
            <a:pPr marL="457200" indent="-457200">
              <a:spcBef>
                <a:spcPts val="300"/>
              </a:spcBef>
              <a:buNone/>
            </a:pPr>
            <a:r>
              <a:rPr lang="en-US" b="1" dirty="0"/>
              <a:t>Step 2:</a:t>
            </a:r>
            <a:r>
              <a:rPr lang="en-US" dirty="0"/>
              <a:t>[Select the first element as </a:t>
            </a:r>
            <a:r>
              <a:rPr lang="en-US" b="1" dirty="0"/>
              <a:t>Pivot</a:t>
            </a:r>
            <a:r>
              <a:rPr lang="en-US" dirty="0"/>
              <a:t>] </a:t>
            </a:r>
          </a:p>
          <a:p>
            <a:pPr marL="892800" lvl="2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pivot</a:t>
            </a:r>
            <a:r>
              <a:rPr lang="en-US" sz="2400" dirty="0">
                <a:solidFill>
                  <a:srgbClr val="1D6FA9"/>
                </a:solidFill>
              </a:rPr>
              <a:t> ←  array[</a:t>
            </a:r>
            <a:r>
              <a:rPr lang="en-US" sz="2400" dirty="0">
                <a:solidFill>
                  <a:srgbClr val="C00000"/>
                </a:solidFill>
              </a:rPr>
              <a:t>LB</a:t>
            </a:r>
            <a:r>
              <a:rPr lang="en-US" sz="2400" dirty="0">
                <a:solidFill>
                  <a:srgbClr val="1D6FA9"/>
                </a:solidFill>
              </a:rPr>
              <a:t>]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3:</a:t>
            </a:r>
            <a:r>
              <a:rPr lang="en-US" dirty="0"/>
              <a:t>[Perform Sorting] </a:t>
            </a:r>
          </a:p>
          <a:p>
            <a:pPr marL="892800" indent="0">
              <a:spcBef>
                <a:spcPts val="300"/>
              </a:spcBef>
              <a:buNone/>
            </a:pPr>
            <a:r>
              <a:rPr lang="en-US" dirty="0"/>
              <a:t>Repeat thru </a:t>
            </a:r>
            <a:r>
              <a:rPr lang="en-US" b="1" dirty="0"/>
              <a:t>step 6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I &lt;= J</a:t>
            </a:r>
            <a:r>
              <a:rPr lang="en-US" dirty="0"/>
              <a:t>) </a:t>
            </a:r>
            <a:endParaRPr lang="en-IN" dirty="0"/>
          </a:p>
          <a:p>
            <a:pPr marL="0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b="1" dirty="0"/>
              <a:t>Step 4:</a:t>
            </a:r>
            <a:r>
              <a:rPr lang="en-US" dirty="0"/>
              <a:t>[Increment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until the value at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/>
              <a:t> </a:t>
            </a:r>
            <a:r>
              <a:rPr lang="en-US" dirty="0"/>
              <a:t>position </a:t>
            </a:r>
          </a:p>
          <a:p>
            <a:pPr marL="914400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dirty="0"/>
              <a:t>found less than or equal to </a:t>
            </a:r>
            <a:r>
              <a:rPr lang="en-US" b="1" dirty="0"/>
              <a:t>Pivot</a:t>
            </a:r>
            <a:r>
              <a:rPr lang="en-US" dirty="0"/>
              <a:t>]</a:t>
            </a:r>
          </a:p>
          <a:p>
            <a:pPr marL="914400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dirty="0"/>
              <a:t>Repeat </a:t>
            </a:r>
            <a:r>
              <a:rPr lang="en-US" dirty="0">
                <a:solidFill>
                  <a:srgbClr val="1D6FA9"/>
                </a:solidFill>
              </a:rPr>
              <a:t>while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array[I]  &lt;=  pivot</a:t>
            </a:r>
            <a:r>
              <a:rPr lang="en-US" dirty="0"/>
              <a:t>)</a:t>
            </a:r>
          </a:p>
          <a:p>
            <a:pPr marL="1458912" lvl="1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sz="2400" dirty="0">
                <a:solidFill>
                  <a:srgbClr val="1D6FA9"/>
                </a:solidFill>
              </a:rPr>
              <a:t>I ← I+1 </a:t>
            </a:r>
          </a:p>
          <a:p>
            <a:pPr marL="457200" indent="-45720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b="1" dirty="0"/>
              <a:t>Step 5:</a:t>
            </a:r>
            <a:r>
              <a:rPr lang="en-US" dirty="0"/>
              <a:t>[Decrement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until the value at </a:t>
            </a:r>
            <a:r>
              <a:rPr lang="en-US" b="1" dirty="0" err="1">
                <a:solidFill>
                  <a:srgbClr val="C00000"/>
                </a:solidFill>
              </a:rPr>
              <a:t>J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position is found greater than </a:t>
            </a:r>
            <a:r>
              <a:rPr lang="en-US" b="1" dirty="0"/>
              <a:t>Pivot</a:t>
            </a:r>
            <a:r>
              <a:rPr lang="en-US" dirty="0"/>
              <a:t>]</a:t>
            </a:r>
          </a:p>
          <a:p>
            <a:pPr marL="892800" lvl="2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sz="2400" dirty="0"/>
              <a:t>Repeat </a:t>
            </a:r>
            <a:r>
              <a:rPr lang="en-US" sz="2400" dirty="0">
                <a:solidFill>
                  <a:srgbClr val="1D6FA9"/>
                </a:solidFill>
              </a:rPr>
              <a:t>while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array [J] &gt; pivot</a:t>
            </a:r>
            <a:r>
              <a:rPr lang="en-US" sz="2400" dirty="0"/>
              <a:t>)</a:t>
            </a:r>
          </a:p>
          <a:p>
            <a:pPr marL="1350000" lvl="3" indent="0">
              <a:lnSpc>
                <a:spcPts val="2500"/>
              </a:lnSpc>
              <a:spcBef>
                <a:spcPts val="300"/>
              </a:spcBef>
              <a:buNone/>
            </a:pPr>
            <a:r>
              <a:rPr lang="en-US" sz="2400" dirty="0">
                <a:solidFill>
                  <a:srgbClr val="1D6FA9"/>
                </a:solidFill>
              </a:rPr>
              <a:t>J ← J-1  </a:t>
            </a:r>
            <a:endParaRPr lang="en-IN" sz="2400" dirty="0">
              <a:solidFill>
                <a:srgbClr val="1D6FA9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0955" y="1075765"/>
            <a:ext cx="640752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buNone/>
            </a:pPr>
            <a:r>
              <a:rPr lang="en-US" sz="2400" b="1" dirty="0"/>
              <a:t>Step 6:</a:t>
            </a:r>
            <a:r>
              <a:rPr lang="en-US" sz="2400" dirty="0"/>
              <a:t>[Interchange value at index </a:t>
            </a:r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J</a:t>
            </a:r>
            <a:r>
              <a:rPr lang="en-US" sz="2400" dirty="0"/>
              <a:t>] </a:t>
            </a:r>
          </a:p>
          <a:p>
            <a:pPr marL="874713" lvl="2" algn="just" defTabSz="900113"/>
            <a:r>
              <a:rPr lang="en-US" sz="2400" dirty="0">
                <a:solidFill>
                  <a:srgbClr val="1D6FA9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I &lt; J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then</a:t>
            </a:r>
          </a:p>
          <a:p>
            <a:pPr marL="1331913" lvl="1" algn="just"/>
            <a:r>
              <a:rPr lang="en-US" sz="2400" dirty="0">
                <a:solidFill>
                  <a:srgbClr val="0D7150"/>
                </a:solidFill>
              </a:rPr>
              <a:t>array[I] </a:t>
            </a:r>
            <a:r>
              <a:rPr lang="en-US" sz="2400" dirty="0">
                <a:solidFill>
                  <a:srgbClr val="0D7150"/>
                </a:solidFill>
                <a:sym typeface="Wingdings 3" panose="05040102010807070707" pitchFamily="18" charset="2"/>
              </a:rPr>
              <a:t></a:t>
            </a:r>
            <a:r>
              <a:rPr lang="en-US" sz="2400" dirty="0">
                <a:solidFill>
                  <a:srgbClr val="0D7150"/>
                </a:solidFill>
              </a:rPr>
              <a:t>  array[J]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marL="874713" algn="just">
              <a:buNone/>
            </a:pPr>
            <a:r>
              <a:rPr lang="en-US" sz="2400" dirty="0"/>
              <a:t>End Outer While </a:t>
            </a:r>
          </a:p>
          <a:p>
            <a:pPr marL="457200" indent="-457200" algn="just">
              <a:buNone/>
            </a:pPr>
            <a:r>
              <a:rPr lang="en-US" sz="2400" b="1" dirty="0"/>
              <a:t>Step 7:</a:t>
            </a:r>
            <a:r>
              <a:rPr lang="en-US" sz="2400" dirty="0"/>
              <a:t>[Interchange </a:t>
            </a:r>
            <a:r>
              <a:rPr lang="en-US" sz="2400" b="1" dirty="0">
                <a:solidFill>
                  <a:srgbClr val="C00000"/>
                </a:solidFill>
              </a:rPr>
              <a:t>Pivot</a:t>
            </a:r>
            <a:r>
              <a:rPr lang="en-US" sz="2400" dirty="0"/>
              <a:t> and value at </a:t>
            </a:r>
            <a:r>
              <a:rPr lang="en-US" sz="2400" b="1" dirty="0" err="1">
                <a:solidFill>
                  <a:srgbClr val="C00000"/>
                </a:solidFill>
              </a:rPr>
              <a:t>J</a:t>
            </a:r>
            <a:r>
              <a:rPr lang="en-US" sz="2400" b="1" baseline="30000" dirty="0" err="1">
                <a:solidFill>
                  <a:srgbClr val="C00000"/>
                </a:solidFill>
              </a:rPr>
              <a:t>th</a:t>
            </a:r>
            <a:r>
              <a:rPr lang="en-US" sz="2400" dirty="0"/>
              <a:t> position] </a:t>
            </a:r>
          </a:p>
          <a:p>
            <a:pPr marL="874713" algn="just">
              <a:buNone/>
            </a:pPr>
            <a:r>
              <a:rPr lang="en-US" sz="2400" dirty="0">
                <a:solidFill>
                  <a:srgbClr val="0D7150"/>
                </a:solidFill>
              </a:rPr>
              <a:t>pivot </a:t>
            </a:r>
            <a:r>
              <a:rPr lang="en-US" sz="2400" dirty="0">
                <a:solidFill>
                  <a:srgbClr val="0D7150"/>
                </a:solidFill>
                <a:sym typeface="Wingdings 3" panose="05040102010807070707" pitchFamily="18" charset="2"/>
              </a:rPr>
              <a:t></a:t>
            </a:r>
            <a:r>
              <a:rPr lang="en-US" sz="2400" dirty="0">
                <a:solidFill>
                  <a:srgbClr val="0D7150"/>
                </a:solidFill>
              </a:rPr>
              <a:t>  array [J] </a:t>
            </a:r>
          </a:p>
          <a:p>
            <a:pPr marL="457200" indent="-457200" algn="just">
              <a:buNone/>
            </a:pPr>
            <a:r>
              <a:rPr lang="en-US" sz="2400" b="1" dirty="0"/>
              <a:t>Step 8:</a:t>
            </a:r>
            <a:r>
              <a:rPr lang="en-US" sz="2400" dirty="0"/>
              <a:t>[Sort left sub list]</a:t>
            </a:r>
          </a:p>
          <a:p>
            <a:pPr marL="874713" algn="just">
              <a:buNone/>
            </a:pPr>
            <a:r>
              <a:rPr lang="en-US" sz="2400" dirty="0"/>
              <a:t>Call </a:t>
            </a:r>
            <a:r>
              <a:rPr lang="en-US" sz="2400" dirty="0">
                <a:solidFill>
                  <a:srgbClr val="1D6FA9"/>
                </a:solidFill>
              </a:rPr>
              <a:t> QUICKSORT(</a:t>
            </a:r>
            <a:r>
              <a:rPr lang="en-US" sz="2400" dirty="0">
                <a:solidFill>
                  <a:srgbClr val="C00000"/>
                </a:solidFill>
              </a:rPr>
              <a:t>array, LB, J-1</a:t>
            </a:r>
            <a:r>
              <a:rPr lang="en-US" sz="2400" dirty="0">
                <a:solidFill>
                  <a:srgbClr val="1D6FA9"/>
                </a:solidFill>
              </a:rPr>
              <a:t>) </a:t>
            </a:r>
          </a:p>
          <a:p>
            <a:pPr marL="457200" indent="-457200" algn="just">
              <a:buNone/>
            </a:pPr>
            <a:r>
              <a:rPr lang="en-US" sz="2400" b="1" dirty="0"/>
              <a:t>Step 9:</a:t>
            </a:r>
            <a:r>
              <a:rPr lang="en-US" sz="2400" dirty="0"/>
              <a:t>[Sort right sub list] </a:t>
            </a:r>
          </a:p>
          <a:p>
            <a:pPr marL="874800" lvl="2" algn="just"/>
            <a:r>
              <a:rPr lang="en-US" sz="2400" dirty="0"/>
              <a:t>Call  </a:t>
            </a:r>
            <a:r>
              <a:rPr lang="en-US" sz="2400" dirty="0">
                <a:solidFill>
                  <a:srgbClr val="1D6FA9"/>
                </a:solidFill>
              </a:rPr>
              <a:t>QUICKSORT(</a:t>
            </a:r>
            <a:r>
              <a:rPr lang="en-US" sz="2400" dirty="0">
                <a:solidFill>
                  <a:srgbClr val="C00000"/>
                </a:solidFill>
              </a:rPr>
              <a:t>array, J+1, UB</a:t>
            </a:r>
            <a:r>
              <a:rPr lang="en-US" sz="2400" dirty="0">
                <a:solidFill>
                  <a:srgbClr val="1D6FA9"/>
                </a:solidFill>
              </a:rPr>
              <a:t>) </a:t>
            </a:r>
          </a:p>
          <a:p>
            <a:pPr marL="457200" indent="-457200" algn="just">
              <a:buNone/>
            </a:pPr>
            <a:r>
              <a:rPr lang="en-US" sz="2400" b="1" dirty="0"/>
              <a:t>Step 10:</a:t>
            </a:r>
            <a:r>
              <a:rPr lang="en-US" sz="2400" dirty="0"/>
              <a:t>[Finished]</a:t>
            </a:r>
          </a:p>
          <a:p>
            <a:pPr marL="1116000" lvl="2" indent="-90488" algn="just"/>
            <a:r>
              <a:rPr lang="en-US" sz="2400" dirty="0"/>
              <a:t>Exit 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099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of 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Section-1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1647" y="94577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Unsorted Array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6647" y="4871445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3447" y="452271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8247" y="4502113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3100341" y="4756351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100341" y="3537151"/>
            <a:ext cx="381001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7823152" y="3537150"/>
            <a:ext cx="381001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1447" y="296644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85847" y="29664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9047" y="403050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948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806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4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522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80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07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9675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123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81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839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697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238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09647" y="403050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93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5161" y="3725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09047" y="1783976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8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806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664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522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3380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407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29675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23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981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839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7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38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09647" y="178397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793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65161" y="1479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99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/>
          <p:cNvSpPr txBox="1"/>
          <p:nvPr/>
        </p:nvSpPr>
        <p:spPr>
          <a:xfrm>
            <a:off x="66907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9663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734671" y="1833282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204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062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7920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778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1636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55299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379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37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095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953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8494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35271" y="18332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04985" y="1528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2271" y="263475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49071" y="2406151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63871" y="2417819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rot="5400000" flipH="1" flipV="1">
            <a:off x="1925965" y="2519657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97270" y="775449"/>
            <a:ext cx="444201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LB &lt; UB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LB+1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j ← UB 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←  a [ LB ]</a:t>
            </a:r>
          </a:p>
          <a:p>
            <a:r>
              <a:rPr lang="en-US" sz="2200" dirty="0"/>
              <a:t>Repeat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(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&lt;= j) 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 &lt;= Pivot</a:t>
            </a:r>
            <a:r>
              <a:rPr lang="en-US" sz="2200" dirty="0"/>
              <a:t>) </a:t>
            </a:r>
          </a:p>
          <a:p>
            <a:pPr marL="1654175" lvl="1"/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+ 1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j ]  &gt;  Pivot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654175" lvl="1"/>
            <a:r>
              <a:rPr lang="en-US" sz="2200" dirty="0">
                <a:solidFill>
                  <a:srgbClr val="C00000"/>
                </a:solidFill>
              </a:rPr>
              <a:t>j ←  j – 1</a:t>
            </a:r>
          </a:p>
          <a:p>
            <a:pPr marL="284163" lvl="1"/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 j</a:t>
            </a:r>
            <a:r>
              <a:rPr lang="en-US" sz="2200" dirty="0"/>
              <a:t>) then </a:t>
            </a:r>
          </a:p>
          <a:p>
            <a:pPr marL="284163" lvl="1"/>
            <a:r>
              <a:rPr lang="en-US" sz="2200" b="1" dirty="0"/>
              <a:t>    </a:t>
            </a:r>
            <a:r>
              <a:rPr lang="en-US" sz="2200" dirty="0">
                <a:solidFill>
                  <a:srgbClr val="0D7150"/>
                </a:solidFill>
              </a:rPr>
              <a:t>  array [ </a:t>
            </a:r>
            <a:r>
              <a:rPr lang="en-US" sz="2200" dirty="0" err="1">
                <a:solidFill>
                  <a:srgbClr val="0D7150"/>
                </a:solidFill>
              </a:rPr>
              <a:t>i</a:t>
            </a:r>
            <a:r>
              <a:rPr lang="en-US" sz="2200" dirty="0">
                <a:solidFill>
                  <a:srgbClr val="0D7150"/>
                </a:solidFill>
              </a:rPr>
              <a:t> ]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End  outer while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877671" y="2634751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1"/>
          </p:cNvCxnSpPr>
          <p:nvPr/>
        </p:nvCxnSpPr>
        <p:spPr>
          <a:xfrm rot="10800000">
            <a:off x="6535271" y="2634752"/>
            <a:ext cx="228600" cy="139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26138" y="751299"/>
            <a:ext cx="18838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LB = 0, UB=7</a:t>
            </a:r>
          </a:p>
          <a:p>
            <a:r>
              <a:rPr lang="en-US" sz="2200" b="1" dirty="0" err="1">
                <a:solidFill>
                  <a:srgbClr val="1D6FA9"/>
                </a:solidFill>
              </a:rPr>
              <a:t>i</a:t>
            </a:r>
            <a:r>
              <a:rPr lang="en-US" sz="2200" b="1" dirty="0">
                <a:solidFill>
                  <a:srgbClr val="1D6FA9"/>
                </a:solidFill>
              </a:rPr>
              <a:t> = 1  </a:t>
            </a:r>
          </a:p>
          <a:p>
            <a:r>
              <a:rPr lang="en-US" sz="2200" b="1" dirty="0">
                <a:solidFill>
                  <a:srgbClr val="1D6FA9"/>
                </a:solidFill>
              </a:rPr>
              <a:t>j = 7</a:t>
            </a:r>
          </a:p>
          <a:p>
            <a:r>
              <a:rPr lang="en-US" sz="2200" b="1" dirty="0">
                <a:solidFill>
                  <a:srgbClr val="0D7150"/>
                </a:solidFill>
              </a:rPr>
              <a:t>Pivot = a[0] = 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4173071" y="1299882"/>
            <a:ext cx="19812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021068" y="1451885"/>
            <a:ext cx="3048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002268" y="1451885"/>
            <a:ext cx="3048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84951" y="918882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92071" y="1833282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849471" y="1833282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734671" y="3606480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204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1062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7920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778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636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663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55299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379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237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095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953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8494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535271" y="3606480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0049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90785" y="3301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20671" y="404308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154272" y="405475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rot="5400000" flipH="1" flipV="1">
            <a:off x="1925965" y="4292855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249271" y="4271682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1"/>
          </p:cNvCxnSpPr>
          <p:nvPr/>
        </p:nvCxnSpPr>
        <p:spPr>
          <a:xfrm rot="10800000">
            <a:off x="5925672" y="4271683"/>
            <a:ext cx="228600" cy="139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858871" y="3101788"/>
            <a:ext cx="6858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4706074" y="3237658"/>
            <a:ext cx="3048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5392668" y="3237658"/>
            <a:ext cx="3048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82271" y="44240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58871" y="2759350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163671" y="3599329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477871" y="3599329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734671" y="5186082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4204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062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7920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4778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636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9663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55299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3379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0237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7095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3953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8494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535271" y="5184494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049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690785" y="4879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30271" y="5757363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92271" y="5769031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H="1" flipV="1">
            <a:off x="1925965" y="5870869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858871" y="5985963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1"/>
          </p:cNvCxnSpPr>
          <p:nvPr/>
        </p:nvCxnSpPr>
        <p:spPr>
          <a:xfrm rot="10800000">
            <a:off x="5163671" y="5985964"/>
            <a:ext cx="228600" cy="139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582271" y="59480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4744968" y="4842785"/>
            <a:ext cx="2286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3182471" y="4347882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115671" y="4728882"/>
            <a:ext cx="27432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16200000" flipH="1">
            <a:off x="2001768" y="4842785"/>
            <a:ext cx="228600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477871" y="5186082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734671" y="5186082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79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55 L 0.04597 -0.0004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069 L 0.04349 -0.000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4 -0.00162 L 0.10196 -0.0027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6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-0.00208 L 0.10052 -0.000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16 L -0.0504 -0.0011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024 L -0.04648 -0.0002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62 L 0.04597 0.0030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69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62 L 0.05313 0.0016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023 L -0.0457 0.0002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85 L -0.0483 -0.001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0.05248 1.85185E-6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05599 3.33333E-6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-0.053 3.33333E-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0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48148E-6 L -0.05325 1.48148E-6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1" grpId="0"/>
      <p:bldP spid="61" grpId="0"/>
      <p:bldP spid="62" grpId="0"/>
      <p:bldP spid="62" grpId="1"/>
      <p:bldP spid="62" grpId="2"/>
      <p:bldP spid="63" grpId="0"/>
      <p:bldP spid="63" grpId="1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9" grpId="0"/>
      <p:bldP spid="90" grpId="0"/>
      <p:bldP spid="91" grpId="0"/>
      <p:bldP spid="91" grpId="1"/>
      <p:bldP spid="92" grpId="0"/>
      <p:bldP spid="92" grpId="1"/>
      <p:bldP spid="99" grpId="0"/>
      <p:bldP spid="100" grpId="0"/>
      <p:bldP spid="101" grpId="0" animBg="1"/>
      <p:bldP spid="102" grpId="0" animBg="1"/>
      <p:bldP spid="103" grpId="0" animBg="1"/>
      <p:bldP spid="103" grpId="1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/>
      <p:bldP spid="118" grpId="0"/>
      <p:bldP spid="119" grpId="0"/>
      <p:bldP spid="119" grpId="1"/>
      <p:bldP spid="120" grpId="0"/>
      <p:bldP spid="120" grpId="1"/>
      <p:bldP spid="124" grpId="0"/>
      <p:bldP spid="126" grpId="0"/>
      <p:bldP spid="129" grpId="0" animBg="1"/>
      <p:bldP spid="1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85361" y="684989"/>
            <a:ext cx="493043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LB &lt; UB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LB+1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j ← UB 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←  a [ LB ]</a:t>
            </a:r>
          </a:p>
          <a:p>
            <a:r>
              <a:rPr lang="en-US" sz="2200" dirty="0"/>
              <a:t>Repeat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(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&lt;= j) 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 &lt;= Pivot</a:t>
            </a:r>
            <a:r>
              <a:rPr lang="en-US" sz="2200" dirty="0"/>
              <a:t>) </a:t>
            </a:r>
          </a:p>
          <a:p>
            <a:pPr marL="1654175" lvl="1"/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+ 1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j ]  &gt;  Pivot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654175" lvl="1"/>
            <a:r>
              <a:rPr lang="en-US" sz="2200" dirty="0">
                <a:solidFill>
                  <a:srgbClr val="C00000"/>
                </a:solidFill>
              </a:rPr>
              <a:t>j ←  j – 1</a:t>
            </a:r>
          </a:p>
          <a:p>
            <a:pPr marL="284163" lvl="1"/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 j</a:t>
            </a:r>
            <a:r>
              <a:rPr lang="en-US" sz="2200" dirty="0"/>
              <a:t>) then </a:t>
            </a:r>
          </a:p>
          <a:p>
            <a:pPr marL="284163" lvl="1"/>
            <a:r>
              <a:rPr lang="en-US" sz="2200" b="1" dirty="0"/>
              <a:t>    </a:t>
            </a:r>
            <a:r>
              <a:rPr lang="en-US" sz="2200" dirty="0">
                <a:solidFill>
                  <a:srgbClr val="0D7150"/>
                </a:solidFill>
              </a:rPr>
              <a:t>  array [ </a:t>
            </a:r>
            <a:r>
              <a:rPr lang="en-US" sz="2200" dirty="0" err="1">
                <a:solidFill>
                  <a:srgbClr val="0D7150"/>
                </a:solidFill>
              </a:rPr>
              <a:t>i</a:t>
            </a:r>
            <a:r>
              <a:rPr lang="en-US" sz="2200" dirty="0">
                <a:solidFill>
                  <a:srgbClr val="0D7150"/>
                </a:solidFill>
              </a:rPr>
              <a:t> ]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End  outer while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760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618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7476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334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1928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8050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908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17668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7608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06188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74768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3348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 flipH="1" flipV="1">
            <a:off x="4538383" y="1422353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3853377" y="1422353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28483" y="1004047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09683" y="10157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76083" y="3899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5400000" flipH="1" flipV="1">
            <a:off x="1529277" y="3746453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14283" y="3518647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4483" y="351418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442883" y="37472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>
            <a:off x="3585883" y="37472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077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296711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93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651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09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367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463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3219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76083" y="30219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2329377" y="2870153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3015177" y="2870153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42883" y="2756647"/>
            <a:ext cx="6858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463859" y="2405200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747683" y="3021978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61883" y="3021978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76083" y="481404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061883" y="481404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747683" y="481404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433483" y="481404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76083" y="574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5400000" flipH="1" flipV="1">
            <a:off x="1529277" y="5586921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14283" y="5266782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442883" y="5495382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52483" y="526678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rot="10800000">
            <a:off x="2823883" y="54998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061883" y="481404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376083" y="481404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5400000">
            <a:off x="1555357" y="4698953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2241157" y="4698953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668863" y="4585447"/>
            <a:ext cx="6858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68863" y="4216115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94557" y="5859017"/>
            <a:ext cx="71769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</a:t>
            </a:r>
            <a:r>
              <a:rPr lang="en-US" sz="2000" b="1" dirty="0">
                <a:solidFill>
                  <a:srgbClr val="C00000"/>
                </a:solidFill>
              </a:rPr>
              <a:t>swapping the pivot with </a:t>
            </a:r>
            <a:r>
              <a:rPr lang="en-US" sz="2400" b="1" dirty="0" err="1">
                <a:solidFill>
                  <a:srgbClr val="C00000"/>
                </a:solidFill>
              </a:rPr>
              <a:t>j</a:t>
            </a:r>
            <a:r>
              <a:rPr lang="en-US" sz="2400" b="1" baseline="30000" dirty="0" err="1">
                <a:solidFill>
                  <a:srgbClr val="C00000"/>
                </a:solidFill>
              </a:rPr>
              <a:t>th</a:t>
            </a:r>
            <a:r>
              <a:rPr lang="en-US" sz="2000" b="1" baseline="30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element, on the </a:t>
            </a:r>
            <a:r>
              <a:rPr lang="en-US" sz="2000" b="1" dirty="0">
                <a:solidFill>
                  <a:srgbClr val="C00000"/>
                </a:solidFill>
              </a:rPr>
              <a:t>left side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C00000"/>
                </a:solidFill>
              </a:rPr>
              <a:t>pivot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/>
              <a:t>only </a:t>
            </a:r>
            <a:r>
              <a:rPr lang="en-US" sz="2000" b="1" dirty="0">
                <a:solidFill>
                  <a:srgbClr val="C00000"/>
                </a:solidFill>
              </a:rPr>
              <a:t>one element</a:t>
            </a:r>
            <a:r>
              <a:rPr lang="en-US" sz="2000" dirty="0"/>
              <a:t> in the array. So, consider it as already </a:t>
            </a:r>
            <a:r>
              <a:rPr lang="en-US" sz="2000" b="1" dirty="0">
                <a:solidFill>
                  <a:srgbClr val="C00000"/>
                </a:solidFill>
              </a:rPr>
              <a:t>sorted.</a:t>
            </a:r>
            <a:endParaRPr lang="en-US" sz="2000" b="1" baseline="30000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73011" y="5728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5400000" flipH="1" flipV="1">
            <a:off x="2226205" y="5575253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43474" y="5423647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10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 txBox="1">
            <a:spLocks/>
          </p:cNvSpPr>
          <p:nvPr/>
        </p:nvSpPr>
        <p:spPr>
          <a:xfrm>
            <a:off x="0" y="-12237"/>
            <a:ext cx="12192000" cy="711200"/>
          </a:xfrm>
          <a:prstGeom prst="rect">
            <a:avLst/>
          </a:prstGeo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584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7 3.7037E-6 L -0.06237 3.7037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2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47 L -0.06706 0.0004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185 L 0.05547 0.0018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0185 L 0.05755 0.00463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-0.05183 1.11111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461 1.11111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/>
      <p:bldP spid="61" grpId="0"/>
      <p:bldP spid="62" grpId="0"/>
      <p:bldP spid="64" grpId="0"/>
      <p:bldP spid="65" grpId="0"/>
      <p:bldP spid="65" grpId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80" grpId="0"/>
      <p:bldP spid="81" grpId="0" animBg="1"/>
      <p:bldP spid="82" grpId="0" animBg="1"/>
      <p:bldP spid="83" grpId="0" animBg="1"/>
      <p:bldP spid="83" grpId="1" animBg="1"/>
      <p:bldP spid="84" grpId="0" animBg="1"/>
      <p:bldP spid="85" grpId="0" animBg="1"/>
      <p:bldP spid="86" grpId="0" animBg="1"/>
      <p:bldP spid="87" grpId="0"/>
      <p:bldP spid="87" grpId="1"/>
      <p:bldP spid="89" grpId="0"/>
      <p:bldP spid="89" grpId="1"/>
      <p:bldP spid="91" grpId="0"/>
      <p:bldP spid="91" grpId="1"/>
      <p:bldP spid="91" grpId="2"/>
      <p:bldP spid="93" grpId="0" animBg="1"/>
      <p:bldP spid="94" grpId="0" animBg="1"/>
      <p:bldP spid="98" grpId="0"/>
      <p:bldP spid="98" grpId="1"/>
      <p:bldP spid="99" grpId="0"/>
      <p:bldP spid="100" grpId="0"/>
      <p:bldP spid="1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48600" y="1151966"/>
            <a:ext cx="4343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LB &lt; UB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LB+1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j ← UB 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←  a [ LB ]</a:t>
            </a:r>
          </a:p>
          <a:p>
            <a:r>
              <a:rPr lang="en-US" sz="2200" dirty="0"/>
              <a:t>Repeat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(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&lt;= j) 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 &lt;= Pivot</a:t>
            </a:r>
            <a:r>
              <a:rPr lang="en-US" sz="2200" dirty="0"/>
              <a:t>) </a:t>
            </a:r>
          </a:p>
          <a:p>
            <a:pPr marL="1654175" lvl="1"/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+ 1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j ]  &gt;  Pivot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654175" lvl="1"/>
            <a:r>
              <a:rPr lang="en-US" sz="2200" dirty="0">
                <a:solidFill>
                  <a:srgbClr val="C00000"/>
                </a:solidFill>
              </a:rPr>
              <a:t>j ←  j – 1</a:t>
            </a:r>
          </a:p>
          <a:p>
            <a:pPr marL="284163" lvl="1"/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 j</a:t>
            </a:r>
            <a:r>
              <a:rPr lang="en-US" sz="2200" dirty="0"/>
              <a:t>) then </a:t>
            </a:r>
          </a:p>
          <a:p>
            <a:pPr marL="284163" lvl="1"/>
            <a:r>
              <a:rPr lang="en-US" sz="2200" b="1" dirty="0"/>
              <a:t>    </a:t>
            </a:r>
            <a:r>
              <a:rPr lang="en-US" sz="2200" dirty="0">
                <a:solidFill>
                  <a:srgbClr val="0D7150"/>
                </a:solidFill>
              </a:rPr>
              <a:t>  array [ </a:t>
            </a:r>
            <a:r>
              <a:rPr lang="en-US" sz="2200" dirty="0" err="1">
                <a:solidFill>
                  <a:srgbClr val="0D7150"/>
                </a:solidFill>
              </a:rPr>
              <a:t>i</a:t>
            </a:r>
            <a:r>
              <a:rPr lang="en-US" sz="2200" dirty="0">
                <a:solidFill>
                  <a:srgbClr val="0D7150"/>
                </a:solidFill>
              </a:rPr>
              <a:t> ]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End  outer while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95600" y="29807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81400" y="29807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267200" y="29807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09800" y="29807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209800" y="29807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3810000" y="3665771"/>
            <a:ext cx="304006" cy="79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57600" y="3742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572000" y="3742765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4495800" y="3971365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343400" y="3514165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02610" y="3742765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 flipH="1" flipV="1">
            <a:off x="3582194" y="2752165"/>
            <a:ext cx="3048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34594" y="2599765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3963194" y="2752165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581400" y="29807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895600" y="47333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581400" y="47333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67200" y="47333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09800" y="4733365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209800" y="47333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81400" y="47333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67200" y="4733365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098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956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814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672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953000" y="1798296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388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3246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010400" y="179829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 flipH="1" flipV="1">
            <a:off x="5372100" y="1570271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4687094" y="1570271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62200" y="1151965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43400" y="11636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4415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30428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31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89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847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705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801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65914" y="1468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6987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5972 L -0.06962 0.0597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5556 L -0.06667 0.0555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55" grpId="0"/>
      <p:bldP spid="56" grpId="0"/>
      <p:bldP spid="56" grpId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35153" y="1004048"/>
            <a:ext cx="446890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LB &lt; UB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LB+1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j ← UB 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←  a [ LB ]</a:t>
            </a:r>
          </a:p>
          <a:p>
            <a:r>
              <a:rPr lang="en-US" sz="2200" dirty="0"/>
              <a:t>Repeat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(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&lt;= j) 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 &lt;= Pivot</a:t>
            </a:r>
            <a:r>
              <a:rPr lang="en-US" sz="2200" dirty="0"/>
              <a:t>) </a:t>
            </a:r>
          </a:p>
          <a:p>
            <a:pPr marL="1654175" lvl="1"/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+ 1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j ]  &gt;  Pivot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654175" lvl="1"/>
            <a:r>
              <a:rPr lang="en-US" sz="2200" dirty="0">
                <a:solidFill>
                  <a:srgbClr val="C00000"/>
                </a:solidFill>
              </a:rPr>
              <a:t>j ←  j – 1</a:t>
            </a:r>
          </a:p>
          <a:p>
            <a:pPr marL="284163" lvl="1"/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 j</a:t>
            </a:r>
            <a:r>
              <a:rPr lang="en-US" sz="2200" dirty="0"/>
              <a:t>) then </a:t>
            </a:r>
          </a:p>
          <a:p>
            <a:pPr marL="284163" lvl="1"/>
            <a:r>
              <a:rPr lang="en-US" sz="2200" b="1" dirty="0"/>
              <a:t>    </a:t>
            </a:r>
            <a:r>
              <a:rPr lang="en-US" sz="2200" dirty="0">
                <a:solidFill>
                  <a:srgbClr val="0D7150"/>
                </a:solidFill>
              </a:rPr>
              <a:t>  array [ </a:t>
            </a:r>
            <a:r>
              <a:rPr lang="en-US" sz="2200" dirty="0" err="1">
                <a:solidFill>
                  <a:srgbClr val="0D7150"/>
                </a:solidFill>
              </a:rPr>
              <a:t>i</a:t>
            </a:r>
            <a:r>
              <a:rPr lang="en-US" sz="2200" dirty="0">
                <a:solidFill>
                  <a:srgbClr val="0D7150"/>
                </a:solidFill>
              </a:rPr>
              <a:t> ]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End  outer while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635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215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795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425375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9553" y="16503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62535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115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96953" y="16503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5358653" y="1422353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673647" y="1422353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80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6981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96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54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12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70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66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52467" y="13205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1553" y="927847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73153" y="9395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255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5835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44153" y="30219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2553" y="30219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2425747" y="3670253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72553" y="38234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339353" y="37472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872753" y="37472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92169" y="3518647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01353" y="3518647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3153" y="2680447"/>
            <a:ext cx="762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3109959" y="2832847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72553" y="48507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58353" y="48507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644153" y="48507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2425747" y="5499053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72553" y="5652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7937" y="563313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3796553" y="5652247"/>
            <a:ext cx="2286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10753" y="5404537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5153" y="5423647"/>
            <a:ext cx="25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j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3871959" y="2832053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63153" y="2299447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958353" y="3010310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44153" y="3010310"/>
            <a:ext cx="685800" cy="4966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578941" y="4508453"/>
            <a:ext cx="762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2425747" y="4660853"/>
            <a:ext cx="304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187747" y="4660059"/>
            <a:ext cx="3048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77353" y="4139915"/>
            <a:ext cx="69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272553" y="4850778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58353" y="4850778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834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3.7037E-7 L 0.05912 -0.00324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16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7037E-6 L 0.05455 3.7037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4.07407E-6 L -0.05416 -0.0006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-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2.59259E-6 L -0.05533 0.0034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2" grpId="0"/>
      <p:bldP spid="33" grpId="0"/>
      <p:bldP spid="36" grpId="0" animBg="1"/>
      <p:bldP spid="36" grpId="1" animBg="1"/>
      <p:bldP spid="37" grpId="0" animBg="1"/>
      <p:bldP spid="38" grpId="0" animBg="1"/>
      <p:bldP spid="40" grpId="0"/>
      <p:bldP spid="40" grpId="1"/>
      <p:bldP spid="43" grpId="0"/>
      <p:bldP spid="43" grpId="1"/>
      <p:bldP spid="43" grpId="2"/>
      <p:bldP spid="44" grpId="0"/>
      <p:bldP spid="44" grpId="1"/>
      <p:bldP spid="44" grpId="2"/>
      <p:bldP spid="46" grpId="0"/>
      <p:bldP spid="47" grpId="0" animBg="1"/>
      <p:bldP spid="48" grpId="0" animBg="1"/>
      <p:bldP spid="52" grpId="0"/>
      <p:bldP spid="52" grpId="1"/>
      <p:bldP spid="53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Quick Sort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08257" y="963707"/>
            <a:ext cx="41132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LB &lt; UB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then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LB+1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       j ← UB 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←  a [ LB ]</a:t>
            </a:r>
          </a:p>
          <a:p>
            <a:r>
              <a:rPr lang="en-US" sz="2200" dirty="0"/>
              <a:t>Repeat</a:t>
            </a:r>
            <a:r>
              <a:rPr lang="en-US" sz="2200" dirty="0">
                <a:solidFill>
                  <a:srgbClr val="FF0000"/>
                </a:solidFill>
              </a:rPr>
              <a:t>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>
                <a:solidFill>
                  <a:srgbClr val="C00000"/>
                </a:solidFill>
              </a:rPr>
              <a:t>(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&lt;= j) 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]  &lt;= Pivot</a:t>
            </a:r>
            <a:r>
              <a:rPr lang="en-US" sz="2200" dirty="0"/>
              <a:t>) </a:t>
            </a:r>
          </a:p>
          <a:p>
            <a:pPr marL="1654175" lvl="1"/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←  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+ 1</a:t>
            </a:r>
          </a:p>
          <a:p>
            <a:pPr marL="284163" lvl="1"/>
            <a:r>
              <a:rPr lang="en-US" sz="2200" dirty="0"/>
              <a:t>Repeat  </a:t>
            </a:r>
            <a:r>
              <a:rPr lang="en-US" sz="2200" dirty="0">
                <a:solidFill>
                  <a:srgbClr val="1D6FA9"/>
                </a:solidFill>
              </a:rPr>
              <a:t>While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C00000"/>
                </a:solidFill>
              </a:rPr>
              <a:t>a [ j ]  &gt;  Pivot</a:t>
            </a:r>
            <a:r>
              <a:rPr lang="en-US" sz="2200" dirty="0"/>
              <a:t>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</a:p>
          <a:p>
            <a:pPr marL="1654175" lvl="1"/>
            <a:r>
              <a:rPr lang="en-US" sz="2200" dirty="0">
                <a:solidFill>
                  <a:srgbClr val="C00000"/>
                </a:solidFill>
              </a:rPr>
              <a:t>j ←  j – 1</a:t>
            </a:r>
          </a:p>
          <a:p>
            <a:pPr marL="284163" lvl="1"/>
            <a:r>
              <a:rPr lang="en-US" sz="2200" dirty="0">
                <a:solidFill>
                  <a:srgbClr val="1D6FA9"/>
                </a:solidFill>
              </a:rPr>
              <a:t>if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 &lt; j</a:t>
            </a:r>
            <a:r>
              <a:rPr lang="en-US" sz="2200" dirty="0"/>
              <a:t>) then </a:t>
            </a:r>
          </a:p>
          <a:p>
            <a:pPr marL="284163" lvl="1"/>
            <a:r>
              <a:rPr lang="en-US" sz="2200" b="1" dirty="0"/>
              <a:t>    </a:t>
            </a:r>
            <a:r>
              <a:rPr lang="en-US" sz="2200" dirty="0">
                <a:solidFill>
                  <a:srgbClr val="0D7150"/>
                </a:solidFill>
              </a:rPr>
              <a:t>  array [ </a:t>
            </a:r>
            <a:r>
              <a:rPr lang="en-US" sz="2200" dirty="0" err="1">
                <a:solidFill>
                  <a:srgbClr val="0D7150"/>
                </a:solidFill>
              </a:rPr>
              <a:t>i</a:t>
            </a:r>
            <a:r>
              <a:rPr lang="en-US" sz="2200" dirty="0">
                <a:solidFill>
                  <a:srgbClr val="0D7150"/>
                </a:solidFill>
              </a:rPr>
              <a:t> ]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End  outer while</a:t>
            </a:r>
          </a:p>
          <a:p>
            <a:r>
              <a:rPr lang="en-US" sz="2200" dirty="0">
                <a:solidFill>
                  <a:srgbClr val="0D7150"/>
                </a:solidFill>
              </a:rPr>
              <a:t>Pivot </a:t>
            </a:r>
            <a:r>
              <a:rPr lang="en-US" sz="2200" dirty="0">
                <a:solidFill>
                  <a:srgbClr val="0D7150"/>
                </a:solidFill>
                <a:sym typeface="Wingdings 3" panose="05040102010807070707" pitchFamily="18" charset="2"/>
              </a:rPr>
              <a:t>  </a:t>
            </a:r>
            <a:r>
              <a:rPr lang="en-US" sz="2200" dirty="0">
                <a:solidFill>
                  <a:srgbClr val="0D7150"/>
                </a:solidFill>
              </a:rPr>
              <a:t>array [ j ]</a:t>
            </a: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45024" y="16100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30824" y="16100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16624" y="16100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702424" y="16100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388224" y="16100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74024" y="16100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59824" y="16100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45624" y="16100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5400000" flipH="1" flipV="1">
            <a:off x="4807324" y="1382012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 flipH="1" flipV="1">
            <a:off x="4122318" y="1382012"/>
            <a:ext cx="5334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767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65652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483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41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199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057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9153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01138" y="128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50224" y="88750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21824" y="899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12224" y="279250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598024" y="279250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5400000" flipH="1" flipV="1">
            <a:off x="6076546" y="3440781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23352" y="35939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226424" y="2792506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912224" y="2792506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36024" y="44294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521824" y="44294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150224" y="4429437"/>
            <a:ext cx="685800" cy="496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836024" y="4429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50224" y="4429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521824" y="4429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7212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070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928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786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644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502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8360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21824" y="5572437"/>
            <a:ext cx="685800" cy="4966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1949824" y="5230906"/>
            <a:ext cx="4953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1796630" y="5383306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6749630" y="5382512"/>
            <a:ext cx="3048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26224" y="4861574"/>
            <a:ext cx="138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14403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  <p:bldP spid="67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Radix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- 7</a:t>
            </a:r>
          </a:p>
        </p:txBody>
      </p:sp>
    </p:spTree>
    <p:extLst>
      <p:ext uri="{BB962C8B-B14F-4D97-AF65-F5344CB8AC3E}">
        <p14:creationId xmlns:p14="http://schemas.microsoft.com/office/powerpoint/2010/main" val="1421895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Radix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Radix sort is used </a:t>
            </a:r>
            <a:r>
              <a:rPr lang="en-US" dirty="0">
                <a:solidFill>
                  <a:srgbClr val="1D6FA9"/>
                </a:solidFill>
              </a:rPr>
              <a:t>when large list or large digit numbers are sorted</a:t>
            </a:r>
            <a:r>
              <a:rPr lang="en-US" dirty="0"/>
              <a:t>.</a:t>
            </a:r>
            <a:r>
              <a:rPr lang="en-US" dirty="0">
                <a:solidFill>
                  <a:srgbClr val="1D6FA9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r>
              <a:rPr lang="en-US" dirty="0"/>
              <a:t>In the </a:t>
            </a:r>
            <a:r>
              <a:rPr lang="en-US" dirty="0">
                <a:solidFill>
                  <a:srgbClr val="C00000"/>
                </a:solidFill>
              </a:rPr>
              <a:t>first pass, </a:t>
            </a:r>
            <a:r>
              <a:rPr lang="en-US" dirty="0"/>
              <a:t>the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 is sorted according to the </a:t>
            </a:r>
            <a:r>
              <a:rPr lang="en-US" dirty="0">
                <a:solidFill>
                  <a:srgbClr val="1D6FA9"/>
                </a:solidFill>
              </a:rPr>
              <a:t>unit digit</a:t>
            </a:r>
            <a:r>
              <a:rPr lang="en-US" dirty="0"/>
              <a:t>.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rgbClr val="C00000"/>
                </a:solidFill>
              </a:rPr>
              <a:t>second pass, </a:t>
            </a:r>
            <a:r>
              <a:rPr lang="en-US" dirty="0"/>
              <a:t>the list is sorted according to the </a:t>
            </a:r>
            <a:r>
              <a:rPr lang="en-US" dirty="0">
                <a:solidFill>
                  <a:srgbClr val="1D6FA9"/>
                </a:solidFill>
              </a:rPr>
              <a:t>tens digit</a:t>
            </a:r>
            <a:r>
              <a:rPr lang="en-US" dirty="0"/>
              <a:t>.</a:t>
            </a:r>
            <a:r>
              <a:rPr lang="en-US" dirty="0">
                <a:solidFill>
                  <a:srgbClr val="1D6FA9"/>
                </a:solidFill>
              </a:rPr>
              <a:t> </a:t>
            </a:r>
            <a:r>
              <a:rPr lang="en-US" dirty="0"/>
              <a:t>In the </a:t>
            </a:r>
            <a:r>
              <a:rPr lang="en-US" dirty="0">
                <a:solidFill>
                  <a:srgbClr val="C00000"/>
                </a:solidFill>
              </a:rPr>
              <a:t>third pass, </a:t>
            </a:r>
            <a:r>
              <a:rPr lang="en-US" dirty="0"/>
              <a:t>the lists are sorted according to the </a:t>
            </a:r>
            <a:r>
              <a:rPr lang="en-US" dirty="0">
                <a:solidFill>
                  <a:srgbClr val="1D6FA9"/>
                </a:solidFill>
              </a:rPr>
              <a:t>hundred digit </a:t>
            </a:r>
            <a:r>
              <a:rPr lang="en-US" dirty="0"/>
              <a:t>and continue this process up to </a:t>
            </a:r>
            <a:r>
              <a:rPr lang="en-US" b="1" dirty="0">
                <a:solidFill>
                  <a:srgbClr val="C00000"/>
                </a:solidFill>
              </a:rPr>
              <a:t>N </a:t>
            </a:r>
            <a:r>
              <a:rPr lang="en-US" dirty="0"/>
              <a:t>digit. </a:t>
            </a:r>
          </a:p>
          <a:p>
            <a:pPr>
              <a:buClr>
                <a:srgbClr val="C00000"/>
              </a:buClr>
            </a:pPr>
            <a:r>
              <a:rPr lang="en-US" dirty="0"/>
              <a:t>If we want to sort an array that contains </a:t>
            </a:r>
            <a:r>
              <a:rPr lang="en-US" dirty="0">
                <a:solidFill>
                  <a:srgbClr val="C00000"/>
                </a:solidFill>
              </a:rPr>
              <a:t>only numbers, </a:t>
            </a:r>
            <a:r>
              <a:rPr lang="en-US" dirty="0"/>
              <a:t>then we need </a:t>
            </a:r>
            <a:r>
              <a:rPr lang="en-US" b="1" dirty="0">
                <a:solidFill>
                  <a:srgbClr val="1D6FA9"/>
                </a:solidFill>
              </a:rPr>
              <a:t>10</a:t>
            </a:r>
            <a:r>
              <a:rPr lang="en-US" dirty="0">
                <a:solidFill>
                  <a:srgbClr val="1D6FA9"/>
                </a:solidFill>
              </a:rPr>
              <a:t> pockets (0-9)</a:t>
            </a:r>
            <a:r>
              <a:rPr lang="en-US" dirty="0"/>
              <a:t>. Because decimal numbers where </a:t>
            </a:r>
            <a:r>
              <a:rPr lang="en-US" dirty="0">
                <a:solidFill>
                  <a:srgbClr val="1D6FA9"/>
                </a:solidFill>
              </a:rPr>
              <a:t>radix is 10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Using this technique, we can also </a:t>
            </a:r>
            <a:r>
              <a:rPr lang="en-US" b="1" dirty="0"/>
              <a:t>sort arrays of strings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If we want to sort an </a:t>
            </a:r>
            <a:r>
              <a:rPr lang="en-US" dirty="0">
                <a:solidFill>
                  <a:srgbClr val="C00000"/>
                </a:solidFill>
              </a:rPr>
              <a:t>array of strings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then we need </a:t>
            </a:r>
            <a:r>
              <a:rPr lang="en-US" b="1" dirty="0">
                <a:solidFill>
                  <a:srgbClr val="1D6FA9"/>
                </a:solidFill>
              </a:rPr>
              <a:t>26</a:t>
            </a:r>
            <a:r>
              <a:rPr lang="en-US" dirty="0">
                <a:solidFill>
                  <a:srgbClr val="1D6FA9"/>
                </a:solidFill>
              </a:rPr>
              <a:t> pockets (a - z)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Total no. of steps/pass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equal to the </a:t>
            </a:r>
            <a:r>
              <a:rPr lang="en-US" dirty="0">
                <a:solidFill>
                  <a:srgbClr val="1D6FA9"/>
                </a:solidFill>
              </a:rPr>
              <a:t>number of digits in the maximum number </a:t>
            </a:r>
            <a:r>
              <a:rPr lang="en-US" dirty="0"/>
              <a:t>of given numbers. </a:t>
            </a:r>
          </a:p>
        </p:txBody>
      </p:sp>
    </p:spTree>
    <p:extLst>
      <p:ext uri="{BB962C8B-B14F-4D97-AF65-F5344CB8AC3E}">
        <p14:creationId xmlns:p14="http://schemas.microsoft.com/office/powerpoint/2010/main" val="11006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Radix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75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09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43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" name="Rectangle 7"/>
          <p:cNvSpPr/>
          <p:nvPr/>
        </p:nvSpPr>
        <p:spPr>
          <a:xfrm>
            <a:off x="61677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11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345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679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013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4718" y="1353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05318" y="1353671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41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75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09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43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77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11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45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679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013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34718" y="3106271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05318" y="3106271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POCKETS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341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675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009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343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677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11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45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679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013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834718" y="1353671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43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8347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11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4318" y="37158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2345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013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679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34318" y="40206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675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100918" y="34110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38442" y="2604101"/>
            <a:ext cx="311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 1: (Using unit digit)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0341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675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009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343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1677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011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2345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679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3013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834718" y="5011271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05318" y="5011271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</a:t>
            </a:r>
          </a:p>
        </p:txBody>
      </p:sp>
    </p:spTree>
    <p:extLst>
      <p:ext uri="{BB962C8B-B14F-4D97-AF65-F5344CB8AC3E}">
        <p14:creationId xmlns:p14="http://schemas.microsoft.com/office/powerpoint/2010/main" val="41638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Radix Sort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0206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540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0874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208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542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6876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210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7544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2878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821269" y="2622177"/>
            <a:ext cx="533400" cy="304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191869" y="2622177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POCKETS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24993" y="2087527"/>
            <a:ext cx="3236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 2: (Using ten’s digit)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0206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5540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874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6208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542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6876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210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7544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2878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821269" y="11743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91869" y="1174377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0206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540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0874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6208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1542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6876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2210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7544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2878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821269" y="1174377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2878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7544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1542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0874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8212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287869" y="32317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754469" y="32317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821269" y="32317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2210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620869" y="29269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0206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5540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874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6208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1542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876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2210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544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2878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821269" y="4146177"/>
            <a:ext cx="533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191869" y="4146177"/>
            <a:ext cx="1828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35945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1" animBg="1"/>
      <p:bldP spid="70" grpId="2" animBg="1"/>
      <p:bldP spid="71" grpId="1" animBg="1"/>
      <p:bldP spid="71" grpId="2" animBg="1"/>
      <p:bldP spid="72" grpId="1" animBg="1"/>
      <p:bldP spid="72" grpId="2" animBg="1"/>
      <p:bldP spid="73" grpId="1" animBg="1"/>
      <p:bldP spid="73" grpId="2" animBg="1"/>
      <p:bldP spid="74" grpId="1" animBg="1"/>
      <p:bldP spid="74" grpId="2" animBg="1"/>
      <p:bldP spid="75" grpId="1" animBg="1"/>
      <p:bldP spid="75" grpId="2" animBg="1"/>
      <p:bldP spid="76" grpId="1" animBg="1"/>
      <p:bldP spid="76" grpId="2" animBg="1"/>
      <p:bldP spid="77" grpId="1" animBg="1"/>
      <p:bldP spid="77" grpId="2" animBg="1"/>
      <p:bldP spid="78" grpId="1" animBg="1"/>
      <p:bldP spid="78" grpId="2" animBg="1"/>
      <p:bldP spid="79" grpId="1" animBg="1"/>
      <p:bldP spid="79" grpId="2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of Sorting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b="1" dirty="0"/>
              <a:t>Sorting </a:t>
            </a:r>
            <a:r>
              <a:rPr lang="en-US" dirty="0"/>
              <a:t>is an arrangement of data items in sequential order according to an ordering criterion. </a:t>
            </a:r>
          </a:p>
          <a:p>
            <a:pPr>
              <a:buClr>
                <a:srgbClr val="C00000"/>
              </a:buClr>
            </a:pPr>
            <a:r>
              <a:rPr lang="en-US" dirty="0"/>
              <a:t>Every sorting technique has different </a:t>
            </a:r>
            <a:r>
              <a:rPr lang="en-US" b="1" dirty="0"/>
              <a:t>efficiency</a:t>
            </a:r>
            <a:r>
              <a:rPr lang="en-US" dirty="0"/>
              <a:t>. </a:t>
            </a:r>
          </a:p>
          <a:p>
            <a:pPr>
              <a:buClr>
                <a:srgbClr val="C00000"/>
              </a:buClr>
            </a:pPr>
            <a:r>
              <a:rPr lang="en-US" dirty="0"/>
              <a:t>There are following sorting techniques: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Bubble Sort 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Selection Sort 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Insertion sort 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Merge Sort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Quick Sort </a:t>
            </a:r>
          </a:p>
          <a:p>
            <a:pPr marL="1011238" lvl="2" indent="-457200">
              <a:buClr>
                <a:srgbClr val="C00000"/>
              </a:buClr>
              <a:buFont typeface="+mj-lt"/>
              <a:buAutoNum type="arabicParenR"/>
            </a:pPr>
            <a:r>
              <a:rPr lang="en-US" sz="2400" dirty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Searching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- 8</a:t>
            </a:r>
          </a:p>
        </p:txBody>
      </p:sp>
    </p:spTree>
    <p:extLst>
      <p:ext uri="{BB962C8B-B14F-4D97-AF65-F5344CB8AC3E}">
        <p14:creationId xmlns:p14="http://schemas.microsoft.com/office/powerpoint/2010/main" val="345331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Searching is the process of </a:t>
            </a:r>
            <a:r>
              <a:rPr lang="en-IN" sz="2400" b="1" dirty="0"/>
              <a:t>finding a specific element or data item </a:t>
            </a:r>
            <a:r>
              <a:rPr lang="en-IN" sz="2400" dirty="0"/>
              <a:t>from the given list/array or any other data structure.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There are two types of Searching techniques: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IN" sz="2200" dirty="0"/>
              <a:t>Sequential Search / Linear Search</a:t>
            </a:r>
          </a:p>
          <a:p>
            <a:pPr marL="739775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IN" sz="2200" dirty="0"/>
              <a:t>Binary Search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74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Sequential/Linear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- 9</a:t>
            </a:r>
          </a:p>
        </p:txBody>
      </p:sp>
    </p:spTree>
    <p:extLst>
      <p:ext uri="{BB962C8B-B14F-4D97-AF65-F5344CB8AC3E}">
        <p14:creationId xmlns:p14="http://schemas.microsoft.com/office/powerpoint/2010/main" val="188706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This is the </a:t>
            </a:r>
            <a:r>
              <a:rPr lang="en-IN" sz="2400" b="1" dirty="0"/>
              <a:t>simplest technique </a:t>
            </a:r>
            <a:r>
              <a:rPr lang="en-IN" sz="2400" dirty="0"/>
              <a:t>to search for an element from an unsorted array or list.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In this technique, search for the value of the particular element in an array or list in a sequential manner until the desired element is found.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Let us consider, the unsorted list </a:t>
            </a:r>
            <a:r>
              <a:rPr lang="en-IN" sz="2400" b="1" dirty="0">
                <a:solidFill>
                  <a:srgbClr val="C00000"/>
                </a:solidFill>
              </a:rPr>
              <a:t>L</a:t>
            </a:r>
            <a:r>
              <a:rPr lang="en-IN" sz="2400" dirty="0"/>
              <a:t> which contains </a:t>
            </a:r>
            <a:r>
              <a:rPr lang="en-IN" sz="2400" b="1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 elements, we have to find the value of </a:t>
            </a:r>
            <a:r>
              <a:rPr lang="en-IN" sz="2400" b="1" dirty="0">
                <a:solidFill>
                  <a:srgbClr val="C00000"/>
                </a:solidFill>
              </a:rPr>
              <a:t>X</a:t>
            </a:r>
            <a:r>
              <a:rPr lang="en-IN" sz="2400" dirty="0"/>
              <a:t> from the list </a:t>
            </a:r>
            <a:r>
              <a:rPr lang="en-IN" sz="2400" b="1" dirty="0">
                <a:solidFill>
                  <a:srgbClr val="C00000"/>
                </a:solidFill>
              </a:rPr>
              <a:t>L</a:t>
            </a:r>
            <a:r>
              <a:rPr lang="en-IN" sz="2400" dirty="0"/>
              <a:t>.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L 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Represent the list of elements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N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Total number of elements in a list</a:t>
            </a:r>
          </a:p>
          <a:p>
            <a:pPr marL="630238" lvl="2" indent="-339725" defTabSz="804863">
              <a:spcBef>
                <a:spcPts val="1000"/>
              </a:spcBef>
              <a:buClr>
                <a:srgbClr val="C00000"/>
              </a:buClr>
              <a:buFont typeface="Wingdings 3" pitchFamily="18" charset="2"/>
              <a:buChar char=""/>
            </a:pPr>
            <a:r>
              <a:rPr lang="en-IN" sz="2200" dirty="0"/>
              <a:t>X </a:t>
            </a:r>
            <a:r>
              <a:rPr lang="en-IN" sz="2200" dirty="0">
                <a:sym typeface="Wingdings 3"/>
              </a:rPr>
              <a:t></a:t>
            </a:r>
            <a:r>
              <a:rPr lang="en-IN" sz="2200" dirty="0"/>
              <a:t> Value to be searched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81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Linear Search algorithm works as below for search value, </a:t>
            </a:r>
            <a:r>
              <a:rPr lang="en-IN" sz="2400" b="1" dirty="0">
                <a:solidFill>
                  <a:srgbClr val="C00000"/>
                </a:solidFill>
              </a:rPr>
              <a:t>X=65</a:t>
            </a:r>
            <a:r>
              <a:rPr lang="en-IN" sz="2400" dirty="0"/>
              <a:t>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1351115" y="221093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5707" y="221320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7981" y="266586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0256" y="3118511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8882" y="355751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1157" y="401016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07835" y="22018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10109" y="265448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12384" y="310713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1010" y="354613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03285" y="399878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71723" y="219045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73997" y="264310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76272" y="309575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64898" y="353476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67173" y="398741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1432" y="181515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85903" y="179013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70376" y="2668136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412" y="220183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477659" y="2442950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343401" y="3704475"/>
            <a:ext cx="1542195" cy="178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4874508" y="2906971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351115" y="2226860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370148" y="2206387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1874280" y="2445222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2250" y="2638569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45780" y="265448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537027" y="2895601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150558" y="307984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41805" y="3320956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402450" y="3093491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rot="10800000" flipV="1">
            <a:off x="7906582" y="3332326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658141" y="212449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660415" y="257714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662690" y="3029795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651316" y="346879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653591" y="392144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950623" y="345060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341870" y="3691720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1175221" y="3464254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10800000" flipV="1">
            <a:off x="10679353" y="3703089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766021" y="422624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768295" y="467889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770570" y="513155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759196" y="557055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761471" y="602320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031208" y="598909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422455" y="6230204"/>
            <a:ext cx="4367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255804" y="5975444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rot="10800000" flipV="1">
            <a:off x="3759936" y="6214279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0078854" y="3459708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73087" y="5984544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351115" y="267723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1351115" y="312761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351115" y="356661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351115" y="401699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342250" y="215862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342250" y="263856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342250" y="307529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342250" y="3514299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342250" y="396467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333383" y="263856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333384" y="308894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335658" y="352794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335659" y="397832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333385" y="217454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076583" y="2570329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0076584" y="302070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0078858" y="345970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10078859" y="391008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0078860" y="210858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173087" y="463341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173087" y="508379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173087" y="552279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3173087" y="600046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173087" y="416939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183258" y="453560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Flag=1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335658" y="3077570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0984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/>
      <p:bldP spid="13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5" grpId="0" animBg="1"/>
      <p:bldP spid="56" grpId="0" animBg="1"/>
      <p:bldP spid="59" grpId="0" animBg="1"/>
      <p:bldP spid="60" grpId="0"/>
      <p:bldP spid="62" grpId="0"/>
      <p:bldP spid="64" grpId="0" animBg="1"/>
      <p:bldP spid="72" grpId="0"/>
      <p:bldP spid="73" grpId="0"/>
      <p:bldP spid="74" grpId="0"/>
      <p:bldP spid="75" grpId="0"/>
      <p:bldP spid="76" grpId="0"/>
      <p:bldP spid="77" grpId="0"/>
      <p:bldP spid="79" grpId="0" animBg="1"/>
      <p:bldP spid="87" grpId="0"/>
      <p:bldP spid="88" grpId="0"/>
      <p:bldP spid="89" grpId="0"/>
      <p:bldP spid="90" grpId="0"/>
      <p:bldP spid="91" grpId="0"/>
      <p:bldP spid="92" grpId="0"/>
      <p:bldP spid="94" grpId="0" animBg="1"/>
      <p:bldP spid="97" grpId="0" animBg="1"/>
      <p:bldP spid="98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7" grpId="1" animBg="1"/>
      <p:bldP spid="118" grpId="0" animBg="1"/>
      <p:bldP spid="119" grpId="0" animBg="1"/>
      <p:bldP spid="120" grpId="0" animBg="1"/>
      <p:bldP spid="127" grpId="0" animBg="1"/>
      <p:bldP spid="128" grpId="0" animBg="1"/>
      <p:bldP spid="128" grpId="1" animBg="1"/>
      <p:bldP spid="129" grpId="0" animBg="1"/>
      <p:bldP spid="130" grpId="0" animBg="1"/>
      <p:bldP spid="131" grpId="0" animBg="1"/>
      <p:bldP spid="138" grpId="0" animBg="1"/>
      <p:bldP spid="139" grpId="0" animBg="1"/>
      <p:bldP spid="140" grpId="0" animBg="1"/>
      <p:bldP spid="140" grpId="1" animBg="1"/>
      <p:bldP spid="141" grpId="0" animBg="1"/>
      <p:bldP spid="142" grpId="0" animBg="1"/>
      <p:bldP spid="168" grpId="0" animBg="1"/>
      <p:bldP spid="169" grpId="0" animBg="1"/>
      <p:bldP spid="170" grpId="0" animBg="1"/>
      <p:bldP spid="171" grpId="0" animBg="1"/>
      <p:bldP spid="171" grpId="1" animBg="1"/>
      <p:bldP spid="172" grpId="0" animBg="1"/>
      <p:bldP spid="173" grpId="0"/>
      <p:bldP spid="17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/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Algorithm: LINEAR_SEARCH(L, N, X)</a:t>
            </a:r>
          </a:p>
          <a:p>
            <a:pPr marL="0" indent="0">
              <a:buNone/>
            </a:pPr>
            <a:r>
              <a:rPr lang="en-IN" sz="2200" b="1" dirty="0"/>
              <a:t>Step 1:</a:t>
            </a:r>
            <a:r>
              <a:rPr lang="en-IN" sz="2200" dirty="0"/>
              <a:t>[initialization]</a:t>
            </a:r>
          </a:p>
          <a:p>
            <a:pPr marL="812800" lvl="2" indent="0">
              <a:buNone/>
            </a:pPr>
            <a:r>
              <a:rPr lang="en-IN" sz="2200" dirty="0"/>
              <a:t>k← 0,  temp ← 0, flag ←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/>
              <a:t>Step 2:</a:t>
            </a:r>
            <a:r>
              <a:rPr lang="en-IN" sz="2200" dirty="0"/>
              <a:t>[Perform Search]</a:t>
            </a:r>
          </a:p>
          <a:p>
            <a:pPr marL="812800" indent="0">
              <a:buNone/>
            </a:pPr>
            <a:r>
              <a:rPr lang="en-IN" sz="2200" dirty="0"/>
              <a:t>Repeat thru </a:t>
            </a:r>
            <a:r>
              <a:rPr lang="en-IN" sz="2200" b="1" dirty="0"/>
              <a:t>step 3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1D6FA9"/>
                </a:solidFill>
              </a:rPr>
              <a:t>for</a:t>
            </a:r>
            <a:r>
              <a:rPr lang="en-IN" sz="2200" dirty="0"/>
              <a:t> </a:t>
            </a:r>
            <a:r>
              <a:rPr lang="en-IN" sz="2200" dirty="0">
                <a:solidFill>
                  <a:srgbClr val="C00000"/>
                </a:solidFill>
              </a:rPr>
              <a:t>k</a:t>
            </a:r>
            <a:r>
              <a:rPr lang="en-IN" sz="2200" dirty="0"/>
              <a:t>=</a:t>
            </a:r>
            <a:r>
              <a:rPr lang="en-IN" sz="2200" dirty="0">
                <a:solidFill>
                  <a:srgbClr val="C00000"/>
                </a:solidFill>
              </a:rPr>
              <a:t>0</a:t>
            </a:r>
            <a:r>
              <a:rPr lang="en-IN" sz="2200" dirty="0"/>
              <a:t>,1,2,…, </a:t>
            </a:r>
            <a:r>
              <a:rPr lang="en-IN" sz="2200" dirty="0">
                <a:solidFill>
                  <a:srgbClr val="C00000"/>
                </a:solidFill>
              </a:rPr>
              <a:t>N-1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/>
              <a:t>Step 3:</a:t>
            </a:r>
            <a:r>
              <a:rPr lang="en-IN" sz="2200" dirty="0"/>
              <a:t>[Compare all elements of array with given element]</a:t>
            </a:r>
          </a:p>
          <a:p>
            <a:pPr marL="812800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if</a:t>
            </a:r>
            <a:r>
              <a:rPr lang="en-IN" sz="2200" dirty="0"/>
              <a:t>(</a:t>
            </a:r>
            <a:r>
              <a:rPr lang="en-IN" sz="2200" dirty="0">
                <a:solidFill>
                  <a:srgbClr val="C00000"/>
                </a:solidFill>
              </a:rPr>
              <a:t>L[k] = X</a:t>
            </a:r>
            <a:r>
              <a:rPr lang="en-IN" sz="2200" dirty="0"/>
              <a:t>) then</a:t>
            </a:r>
          </a:p>
          <a:p>
            <a:pPr marL="1335087" lvl="3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flag ← 0,   </a:t>
            </a:r>
            <a:r>
              <a:rPr lang="en-IN" sz="2200" b="1" dirty="0">
                <a:solidFill>
                  <a:srgbClr val="1D6FA9"/>
                </a:solidFill>
              </a:rPr>
              <a:t>temp</a:t>
            </a:r>
            <a:r>
              <a:rPr lang="en-IN" sz="2200" dirty="0">
                <a:solidFill>
                  <a:srgbClr val="1D6FA9"/>
                </a:solidFill>
              </a:rPr>
              <a:t> ← k+1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200" b="1" dirty="0"/>
              <a:t>Step 4:</a:t>
            </a:r>
            <a:r>
              <a:rPr lang="en-IN" sz="2200" dirty="0"/>
              <a:t>[Check search successful or not]</a:t>
            </a:r>
          </a:p>
          <a:p>
            <a:pPr marL="812800" lvl="2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if</a:t>
            </a:r>
            <a:r>
              <a:rPr lang="en-IN" sz="2200" dirty="0"/>
              <a:t>(</a:t>
            </a:r>
            <a:r>
              <a:rPr lang="en-IN" sz="2200" dirty="0">
                <a:solidFill>
                  <a:srgbClr val="C00000"/>
                </a:solidFill>
              </a:rPr>
              <a:t>flag = 1</a:t>
            </a:r>
            <a:r>
              <a:rPr lang="en-IN" sz="2200" dirty="0"/>
              <a:t>) then</a:t>
            </a:r>
          </a:p>
          <a:p>
            <a:pPr marL="1335087" lvl="3" indent="0">
              <a:buNone/>
            </a:pPr>
            <a:r>
              <a:rPr lang="en-IN" sz="2200" dirty="0"/>
              <a:t>write (“Search is unsuccessful”)</a:t>
            </a:r>
          </a:p>
          <a:p>
            <a:pPr marL="874800" lvl="3" indent="0">
              <a:buNone/>
            </a:pPr>
            <a:r>
              <a:rPr lang="en-IN" sz="2200" dirty="0">
                <a:solidFill>
                  <a:srgbClr val="1D6FA9"/>
                </a:solidFill>
              </a:rPr>
              <a:t>else</a:t>
            </a:r>
          </a:p>
          <a:p>
            <a:pPr marL="1335087" lvl="3" indent="0">
              <a:buNone/>
            </a:pPr>
            <a:r>
              <a:rPr lang="en-IN" sz="2200" dirty="0"/>
              <a:t>write (“Search is successful”, </a:t>
            </a:r>
            <a:r>
              <a:rPr lang="en-IN" sz="2200" dirty="0">
                <a:solidFill>
                  <a:srgbClr val="C00000"/>
                </a:solidFill>
              </a:rPr>
              <a:t>temp</a:t>
            </a:r>
            <a:r>
              <a:rPr lang="en-IN" sz="2200" dirty="0"/>
              <a:t>)</a:t>
            </a:r>
          </a:p>
          <a:p>
            <a:pPr marL="0" lvl="2">
              <a:buNone/>
            </a:pPr>
            <a:r>
              <a:rPr lang="en-IN" sz="2200" b="1" dirty="0"/>
              <a:t>Step 5:</a:t>
            </a:r>
            <a:r>
              <a:rPr lang="en-IN" sz="2200" dirty="0"/>
              <a:t>[Finished]</a:t>
            </a:r>
          </a:p>
          <a:p>
            <a:pPr marL="812800" lvl="5" indent="0">
              <a:buNone/>
            </a:pPr>
            <a:r>
              <a:rPr lang="en-IN" sz="2200" dirty="0"/>
              <a:t>Exit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10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Binary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9C718-10FB-321C-9856-2F73A853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- 10</a:t>
            </a:r>
          </a:p>
        </p:txBody>
      </p:sp>
    </p:spTree>
    <p:extLst>
      <p:ext uri="{BB962C8B-B14F-4D97-AF65-F5344CB8AC3E}">
        <p14:creationId xmlns:p14="http://schemas.microsoft.com/office/powerpoint/2010/main" val="1862433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Binary search technique can be applied on </a:t>
            </a:r>
            <a:r>
              <a:rPr lang="en-IN" sz="2400" b="1" dirty="0">
                <a:solidFill>
                  <a:srgbClr val="C00000"/>
                </a:solidFill>
              </a:rPr>
              <a:t>Sorted List </a:t>
            </a:r>
            <a:r>
              <a:rPr lang="en-IN" sz="2400" dirty="0"/>
              <a:t>only and is very efficient.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It is used to find the location of a given element in a list.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If we are on the internet, information is very wide. So, linear searching is not possible to find out information about some records or files.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>
                <a:solidFill>
                  <a:srgbClr val="C00000"/>
                </a:solidFill>
              </a:rPr>
              <a:t>Linear search</a:t>
            </a:r>
            <a:r>
              <a:rPr lang="en-IN" sz="2400" dirty="0"/>
              <a:t> </a:t>
            </a:r>
            <a:r>
              <a:rPr lang="en-IN" sz="2400" b="1" dirty="0"/>
              <a:t>will</a:t>
            </a:r>
            <a:r>
              <a:rPr lang="en-IN" sz="2400" dirty="0"/>
              <a:t> </a:t>
            </a:r>
            <a:r>
              <a:rPr lang="en-IN" sz="2400" b="1" dirty="0"/>
              <a:t>take more time </a:t>
            </a:r>
            <a:r>
              <a:rPr lang="en-IN" sz="2400" dirty="0"/>
              <a:t>because searching sequentially one by one.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So, this technique works efficiently.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91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None/>
            </a:pPr>
            <a:r>
              <a:rPr lang="en-IN" sz="2400" b="1" dirty="0"/>
              <a:t>Steps to Perform Binary Search: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Let, </a:t>
            </a:r>
            <a:r>
              <a:rPr lang="en-IN" sz="2400" b="1" dirty="0">
                <a:solidFill>
                  <a:srgbClr val="C00000"/>
                </a:solidFill>
              </a:rPr>
              <a:t>low</a:t>
            </a:r>
            <a:r>
              <a:rPr lang="en-IN" sz="2400" dirty="0"/>
              <a:t> represent lower and </a:t>
            </a:r>
            <a:r>
              <a:rPr lang="en-IN" sz="2400" b="1" dirty="0">
                <a:solidFill>
                  <a:srgbClr val="C00000"/>
                </a:solidFill>
              </a:rPr>
              <a:t>high</a:t>
            </a:r>
            <a:r>
              <a:rPr lang="en-IN" sz="2400" dirty="0"/>
              <a:t> represent the upper limit of the list. </a:t>
            </a:r>
            <a:r>
              <a:rPr lang="en-IN" sz="2400" b="1" dirty="0">
                <a:solidFill>
                  <a:srgbClr val="C00000"/>
                </a:solidFill>
              </a:rPr>
              <a:t>Mid</a:t>
            </a:r>
            <a:r>
              <a:rPr lang="en-IN" sz="2400" dirty="0"/>
              <a:t> is the average of </a:t>
            </a:r>
            <a:r>
              <a:rPr lang="en-IN" sz="2400" b="1" dirty="0"/>
              <a:t>low and high</a:t>
            </a:r>
            <a:r>
              <a:rPr lang="en-IN" sz="2400" dirty="0"/>
              <a:t>.</a:t>
            </a:r>
          </a:p>
          <a:p>
            <a:pPr marL="265113" lvl="1" indent="-265113" algn="ctr">
              <a:spcBef>
                <a:spcPts val="1000"/>
              </a:spcBef>
              <a:buNone/>
            </a:pPr>
            <a:r>
              <a:rPr lang="en-IN" sz="2400" b="1" dirty="0">
                <a:solidFill>
                  <a:srgbClr val="C00000"/>
                </a:solidFill>
              </a:rPr>
              <a:t>mid = (</a:t>
            </a:r>
            <a:r>
              <a:rPr lang="en-IN" sz="2400" b="1" dirty="0" err="1">
                <a:solidFill>
                  <a:srgbClr val="C00000"/>
                </a:solidFill>
              </a:rPr>
              <a:t>low+high</a:t>
            </a:r>
            <a:r>
              <a:rPr lang="en-IN" sz="2400" b="1" dirty="0">
                <a:solidFill>
                  <a:srgbClr val="C00000"/>
                </a:solidFill>
              </a:rPr>
              <a:t>)/2 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Compare the middle element with the value to be searched, if the value of </a:t>
            </a:r>
            <a:r>
              <a:rPr lang="en-IN" sz="2400" b="1" dirty="0"/>
              <a:t>the middle element </a:t>
            </a:r>
            <a:r>
              <a:rPr lang="en-IN" sz="2400" dirty="0">
                <a:solidFill>
                  <a:srgbClr val="1D6FA9"/>
                </a:solidFill>
              </a:rPr>
              <a:t>is greater than </a:t>
            </a:r>
            <a:r>
              <a:rPr lang="en-IN" sz="2400" dirty="0"/>
              <a:t>the</a:t>
            </a:r>
            <a:r>
              <a:rPr lang="en-IN" sz="2400" dirty="0">
                <a:solidFill>
                  <a:srgbClr val="1D6FA9"/>
                </a:solidFill>
              </a:rPr>
              <a:t> </a:t>
            </a:r>
            <a:r>
              <a:rPr lang="en-IN" sz="2400" dirty="0"/>
              <a:t>search value, then </a:t>
            </a:r>
            <a:r>
              <a:rPr lang="en-IN" sz="2400" b="1" dirty="0"/>
              <a:t>the value will exist in the </a:t>
            </a:r>
            <a:r>
              <a:rPr lang="en-IN" sz="2400" b="1" dirty="0">
                <a:solidFill>
                  <a:srgbClr val="C00000"/>
                </a:solidFill>
              </a:rPr>
              <a:t>lower half </a:t>
            </a:r>
            <a:r>
              <a:rPr lang="en-IN" sz="2400" b="1" dirty="0"/>
              <a:t>of the list</a:t>
            </a:r>
            <a:r>
              <a:rPr lang="en-IN" sz="2400" dirty="0"/>
              <a:t>, so take </a:t>
            </a:r>
            <a:r>
              <a:rPr lang="en-IN" sz="2400" b="1" dirty="0">
                <a:solidFill>
                  <a:srgbClr val="C00000"/>
                </a:solidFill>
              </a:rPr>
              <a:t>high = mid-1</a:t>
            </a:r>
            <a:r>
              <a:rPr lang="en-IN" sz="2400" b="1" dirty="0">
                <a:solidFill>
                  <a:schemeClr val="accent6"/>
                </a:solidFill>
              </a:rPr>
              <a:t> </a:t>
            </a:r>
            <a:r>
              <a:rPr lang="en-IN" sz="2400" dirty="0"/>
              <a:t>and find a new value of mid by using the given equation.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Otherwise, </a:t>
            </a:r>
            <a:r>
              <a:rPr lang="en-IN" sz="2400" b="1" dirty="0"/>
              <a:t>the value will exist in </a:t>
            </a:r>
            <a:r>
              <a:rPr lang="en-IN" sz="2400" b="1" dirty="0">
                <a:solidFill>
                  <a:srgbClr val="C00000"/>
                </a:solidFill>
              </a:rPr>
              <a:t>the upper half </a:t>
            </a:r>
            <a:r>
              <a:rPr lang="en-IN" sz="2400" b="1" dirty="0"/>
              <a:t>of the list</a:t>
            </a:r>
            <a:r>
              <a:rPr lang="en-IN" sz="2400" dirty="0"/>
              <a:t>, so take </a:t>
            </a:r>
            <a:r>
              <a:rPr lang="en-IN" sz="2400" b="1" dirty="0">
                <a:solidFill>
                  <a:srgbClr val="C00000"/>
                </a:solidFill>
              </a:rPr>
              <a:t>low = mid+1 </a:t>
            </a:r>
            <a:r>
              <a:rPr lang="en-IN" sz="2400" dirty="0"/>
              <a:t>and find a new value of mid by using the given equation.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This process continues until the entire list is completed or the value is searched.</a:t>
            </a:r>
          </a:p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b="1" dirty="0"/>
              <a:t>If the list is unsorted, list must be sorted first before applying binary searching technique.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73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Binary Search algorithm works as below for search value, </a:t>
            </a:r>
            <a:r>
              <a:rPr lang="en-IN" sz="2400" b="1" dirty="0">
                <a:solidFill>
                  <a:srgbClr val="C00000"/>
                </a:solidFill>
              </a:rPr>
              <a:t>X=30</a:t>
            </a:r>
            <a:r>
              <a:rPr lang="en-IN" sz="2400" dirty="0"/>
              <a:t>.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None/>
            </a:pP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5065570" y="2076728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7844" y="2529379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0119" y="2982030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8745" y="34210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1020" y="3873684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4815" y="16923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366" y="168094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List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 flipV="1">
            <a:off x="6064143" y="2308744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43252" y="2540755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543253" y="2991131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545527" y="3430134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45528" y="388051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543252" y="4314968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545526" y="4781267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45527" y="5231643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547801" y="5670646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47802" y="6121022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067844" y="4344531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070118" y="4797182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2393" y="5249833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061019" y="5688836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63294" y="6141487"/>
            <a:ext cx="464024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57668" y="2053984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List[low]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 rot="10800000" flipV="1">
            <a:off x="6080066" y="6337108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459943" y="6095996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List[high]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930186" y="2179121"/>
            <a:ext cx="272500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</a:rPr>
              <a:t>mid = (</a:t>
            </a:r>
            <a:r>
              <a:rPr lang="en-US" sz="2000" b="1" dirty="0" err="1">
                <a:solidFill>
                  <a:srgbClr val="C00000"/>
                </a:solidFill>
              </a:rPr>
              <a:t>low+high</a:t>
            </a:r>
            <a:r>
              <a:rPr lang="en-US" sz="2000" b="1" dirty="0">
                <a:solidFill>
                  <a:srgbClr val="C00000"/>
                </a:solidFill>
              </a:rPr>
              <a:t>)/2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932461" y="2631772"/>
            <a:ext cx="2260978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(0+9)/2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932461" y="3041205"/>
            <a:ext cx="2260978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 4.5 = 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34736" y="3452912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List[4] = 40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rot="10800000" flipV="1">
            <a:off x="6066418" y="4112523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459943" y="3857763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25" name="Left Bracket 124"/>
          <p:cNvSpPr/>
          <p:nvPr/>
        </p:nvSpPr>
        <p:spPr>
          <a:xfrm>
            <a:off x="5145206" y="2115400"/>
            <a:ext cx="150125" cy="1733266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ket 125"/>
          <p:cNvSpPr/>
          <p:nvPr/>
        </p:nvSpPr>
        <p:spPr>
          <a:xfrm>
            <a:off x="5145206" y="4355907"/>
            <a:ext cx="152399" cy="2195018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589361" y="2804611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Lower Half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564341" y="5277130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Upper Half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66970" y="3673518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List[4] = 40 ≠ X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269242" y="4057934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X &lt; List[mid], So high = mid-1</a:t>
            </a:r>
          </a:p>
        </p:txBody>
      </p:sp>
      <p:cxnSp>
        <p:nvCxnSpPr>
          <p:cNvPr id="136" name="Straight Arrow Connector 135"/>
          <p:cNvCxnSpPr/>
          <p:nvPr/>
        </p:nvCxnSpPr>
        <p:spPr>
          <a:xfrm rot="10800000" flipV="1">
            <a:off x="6055046" y="3664421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6434923" y="3423309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List[high]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948379" y="3944197"/>
            <a:ext cx="2597626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(0+3)/2 = 1.5 = 1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8964303" y="4342257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List[1] = 22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rot="10800000" flipV="1">
            <a:off x="6055044" y="2763670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448569" y="2508910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5545520" y="2529385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82140" y="2065357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List[1] = 22 ≠ X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84412" y="2449773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X &gt; List[mid], So low = mid+1</a:t>
            </a:r>
          </a:p>
        </p:txBody>
      </p:sp>
      <p:sp>
        <p:nvSpPr>
          <p:cNvPr id="152" name="Left Bracket 151"/>
          <p:cNvSpPr/>
          <p:nvPr/>
        </p:nvSpPr>
        <p:spPr>
          <a:xfrm>
            <a:off x="5090618" y="2144970"/>
            <a:ext cx="152400" cy="338922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ft Bracket 152"/>
          <p:cNvSpPr/>
          <p:nvPr/>
        </p:nvSpPr>
        <p:spPr>
          <a:xfrm>
            <a:off x="5090617" y="3020701"/>
            <a:ext cx="127379" cy="827968"/>
          </a:xfrm>
          <a:prstGeom prst="leftBracket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755409" y="2028962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Lower Half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3648506" y="3177649"/>
            <a:ext cx="140799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Upper Half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9032540" y="4819929"/>
            <a:ext cx="2597626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mid = (2+3)/2 = 2.5 = 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048464" y="5217989"/>
            <a:ext cx="2624917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List[2] = 30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rot="10800000" flipV="1">
            <a:off x="6041397" y="3200397"/>
            <a:ext cx="393511" cy="3863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431209" y="2972934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List[mid]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204719" y="3035690"/>
            <a:ext cx="353704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List[mid] = List[2] = 30 = X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8871044" y="2688609"/>
            <a:ext cx="2797791" cy="1187355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>
            <a:off x="8873317" y="3973793"/>
            <a:ext cx="2836462" cy="816571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>
            <a:off x="8875592" y="4904115"/>
            <a:ext cx="2847835" cy="816571"/>
          </a:xfrm>
          <a:prstGeom prst="round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6391704" y="2957011"/>
            <a:ext cx="1226022" cy="45037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List[low]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179694" y="3043451"/>
            <a:ext cx="3136712" cy="436728"/>
          </a:xfrm>
          <a:prstGeom prst="round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43235" y="3878240"/>
            <a:ext cx="464024" cy="450376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36415" y="2984309"/>
            <a:ext cx="464024" cy="45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547802" y="2081280"/>
            <a:ext cx="464024" cy="450376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053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37" grpId="0"/>
      <p:bldP spid="38" grpId="0"/>
      <p:bldP spid="112" grpId="0" animBg="1"/>
      <p:bldP spid="113" grpId="0" animBg="1"/>
      <p:bldP spid="114" grpId="0" animBg="1"/>
      <p:bldP spid="115" grpId="0" animBg="1"/>
      <p:bldP spid="83" grpId="0" animBg="1"/>
      <p:bldP spid="84" grpId="0" animBg="1"/>
      <p:bldP spid="85" grpId="0" animBg="1"/>
      <p:bldP spid="86" grpId="0" animBg="1"/>
      <p:bldP spid="96" grpId="0" animBg="1"/>
      <p:bldP spid="99" grpId="0"/>
      <p:bldP spid="100" grpId="0"/>
      <p:bldP spid="101" grpId="0"/>
      <p:bldP spid="102" grpId="0"/>
      <p:bldP spid="103" grpId="0"/>
      <p:bldP spid="107" grpId="0"/>
      <p:bldP spid="107" grpId="1"/>
      <p:bldP spid="109" grpId="0"/>
      <p:bldP spid="109" grpId="1"/>
      <p:bldP spid="110" grpId="0"/>
      <p:bldP spid="111" grpId="0"/>
      <p:bldP spid="121" grpId="0"/>
      <p:bldP spid="122" grpId="0"/>
      <p:bldP spid="124" grpId="0"/>
      <p:bldP spid="124" grpId="1"/>
      <p:bldP spid="125" grpId="0" animBg="1"/>
      <p:bldP spid="125" grpId="1" animBg="1"/>
      <p:bldP spid="126" grpId="0" animBg="1"/>
      <p:bldP spid="126" grpId="1" animBg="1"/>
      <p:bldP spid="132" grpId="0"/>
      <p:bldP spid="132" grpId="1"/>
      <p:bldP spid="133" grpId="0"/>
      <p:bldP spid="133" grpId="1"/>
      <p:bldP spid="134" grpId="0"/>
      <p:bldP spid="135" grpId="0"/>
      <p:bldP spid="144" grpId="0"/>
      <p:bldP spid="146" grpId="0"/>
      <p:bldP spid="148" grpId="0"/>
      <p:bldP spid="148" grpId="1"/>
      <p:bldP spid="149" grpId="0" animBg="1"/>
      <p:bldP spid="150" grpId="0"/>
      <p:bldP spid="151" grpId="0"/>
      <p:bldP spid="152" grpId="0" animBg="1"/>
      <p:bldP spid="153" grpId="0" animBg="1"/>
      <p:bldP spid="154" grpId="0"/>
      <p:bldP spid="155" grpId="0"/>
      <p:bldP spid="156" grpId="0"/>
      <p:bldP spid="157" grpId="0"/>
      <p:bldP spid="159" grpId="0"/>
      <p:bldP spid="160" grpId="0"/>
      <p:bldP spid="161" grpId="0" animBg="1"/>
      <p:bldP spid="162" grpId="0" animBg="1"/>
      <p:bldP spid="163" grpId="0" animBg="1"/>
      <p:bldP spid="165" grpId="0"/>
      <p:bldP spid="167" grpId="0" animBg="1"/>
      <p:bldP spid="55" grpId="0" animBg="1"/>
      <p:bldP spid="56" grpId="0" animBg="1"/>
      <p:bldP spid="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F9A8-084D-5968-092F-742D7CDB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Section-2</a:t>
            </a:r>
          </a:p>
        </p:txBody>
      </p:sp>
    </p:spTree>
    <p:extLst>
      <p:ext uri="{BB962C8B-B14F-4D97-AF65-F5344CB8AC3E}">
        <p14:creationId xmlns:p14="http://schemas.microsoft.com/office/powerpoint/2010/main" val="319256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Algorithm: BINARY_SEARCH (List, N, X)</a:t>
            </a:r>
          </a:p>
          <a:p>
            <a:pPr marL="0" indent="0">
              <a:buNone/>
            </a:pPr>
            <a:r>
              <a:rPr lang="en-IN" b="1" dirty="0"/>
              <a:t>Step 1:</a:t>
            </a:r>
            <a:r>
              <a:rPr lang="en-IN" dirty="0"/>
              <a:t>[initialization]</a:t>
            </a:r>
          </a:p>
          <a:p>
            <a:pPr marL="874800" lvl="2" indent="0">
              <a:buNone/>
            </a:pPr>
            <a:r>
              <a:rPr lang="en-IN" sz="2400" dirty="0">
                <a:solidFill>
                  <a:srgbClr val="1D6FA9"/>
                </a:solidFill>
              </a:rPr>
              <a:t>low ← 0</a:t>
            </a:r>
            <a:r>
              <a:rPr lang="en-IN" sz="2400" dirty="0"/>
              <a:t>,  </a:t>
            </a:r>
            <a:r>
              <a:rPr lang="en-IN" sz="2400" dirty="0">
                <a:solidFill>
                  <a:srgbClr val="1D6FA9"/>
                </a:solidFill>
              </a:rPr>
              <a:t>high ← N-1</a:t>
            </a:r>
            <a:r>
              <a:rPr lang="en-IN" sz="2400" dirty="0"/>
              <a:t>, flag ← 1</a:t>
            </a:r>
          </a:p>
          <a:p>
            <a:pPr marL="0" indent="0">
              <a:buNone/>
            </a:pPr>
            <a:r>
              <a:rPr lang="en-IN" b="1" dirty="0"/>
              <a:t>Step 2:</a:t>
            </a:r>
            <a:r>
              <a:rPr lang="en-IN" dirty="0"/>
              <a:t>[Perform search]</a:t>
            </a:r>
          </a:p>
          <a:p>
            <a:pPr marL="874800" indent="0">
              <a:buNone/>
            </a:pPr>
            <a:r>
              <a:rPr lang="en-IN" dirty="0"/>
              <a:t>Repeat </a:t>
            </a:r>
            <a:r>
              <a:rPr lang="en-IN"/>
              <a:t>thru </a:t>
            </a:r>
            <a:r>
              <a:rPr lang="en-IN" b="1" dirty="0"/>
              <a:t>s</a:t>
            </a:r>
            <a:r>
              <a:rPr lang="en-IN" b="1"/>
              <a:t>tep </a:t>
            </a:r>
            <a:r>
              <a:rPr lang="en-IN" b="1" dirty="0"/>
              <a:t>4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while</a:t>
            </a:r>
            <a:r>
              <a:rPr lang="en-IN" dirty="0"/>
              <a:t>(</a:t>
            </a:r>
            <a:r>
              <a:rPr lang="en-IN" dirty="0">
                <a:solidFill>
                  <a:srgbClr val="1D6FA9"/>
                </a:solidFill>
              </a:rPr>
              <a:t>low &lt;= high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b="1" dirty="0"/>
              <a:t>Step 3:</a:t>
            </a:r>
            <a:r>
              <a:rPr lang="en-IN" dirty="0"/>
              <a:t>[Calculate mid]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mid ← (</a:t>
            </a:r>
            <a:r>
              <a:rPr lang="en-IN" dirty="0" err="1">
                <a:solidFill>
                  <a:srgbClr val="C00000"/>
                </a:solidFill>
              </a:rPr>
              <a:t>low+high</a:t>
            </a:r>
            <a:r>
              <a:rPr lang="en-IN" dirty="0">
                <a:solidFill>
                  <a:srgbClr val="C00000"/>
                </a:solidFill>
              </a:rPr>
              <a:t>)/2</a:t>
            </a:r>
          </a:p>
          <a:p>
            <a:pPr marL="0" indent="0">
              <a:buNone/>
            </a:pPr>
            <a:r>
              <a:rPr lang="en-IN" b="1" dirty="0"/>
              <a:t>Step 4:</a:t>
            </a:r>
            <a:r>
              <a:rPr lang="en-IN" dirty="0"/>
              <a:t>[Compare middle element with value to be search]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if</a:t>
            </a:r>
            <a:r>
              <a:rPr lang="en-IN" dirty="0"/>
              <a:t>(</a:t>
            </a:r>
            <a:r>
              <a:rPr lang="en-IN" dirty="0">
                <a:solidFill>
                  <a:srgbClr val="1D6FA9"/>
                </a:solidFill>
              </a:rPr>
              <a:t>X &lt; List[mid]</a:t>
            </a:r>
            <a:r>
              <a:rPr lang="en-IN" dirty="0"/>
              <a:t>) then</a:t>
            </a:r>
          </a:p>
          <a:p>
            <a:pPr marL="1419312" lvl="1" indent="0">
              <a:buNone/>
            </a:pPr>
            <a:r>
              <a:rPr lang="en-IN" sz="2400" b="1" dirty="0"/>
              <a:t>high</a:t>
            </a:r>
            <a:r>
              <a:rPr lang="en-IN" sz="2400" dirty="0"/>
              <a:t> ← mid-1</a:t>
            </a:r>
          </a:p>
          <a:p>
            <a:pPr marL="874800" indent="0">
              <a:buNone/>
            </a:pPr>
            <a:r>
              <a:rPr lang="en-IN" dirty="0">
                <a:solidFill>
                  <a:srgbClr val="C00000"/>
                </a:solidFill>
              </a:rPr>
              <a:t>else if</a:t>
            </a:r>
            <a:r>
              <a:rPr lang="en-IN" dirty="0"/>
              <a:t>(</a:t>
            </a:r>
            <a:r>
              <a:rPr lang="en-IN" dirty="0">
                <a:solidFill>
                  <a:srgbClr val="1D6FA9"/>
                </a:solidFill>
              </a:rPr>
              <a:t>X &gt; List[mid]</a:t>
            </a:r>
            <a:r>
              <a:rPr lang="en-IN" dirty="0"/>
              <a:t>) then</a:t>
            </a:r>
          </a:p>
          <a:p>
            <a:pPr marL="1419312" lvl="1" indent="0">
              <a:buNone/>
            </a:pPr>
            <a:r>
              <a:rPr lang="en-IN" sz="2400" b="1" dirty="0"/>
              <a:t>low</a:t>
            </a:r>
            <a:r>
              <a:rPr lang="en-IN" sz="2400" dirty="0"/>
              <a:t> ← mid+1</a:t>
            </a:r>
          </a:p>
          <a:p>
            <a:pPr marL="265113" lvl="1" indent="-265113">
              <a:spcBef>
                <a:spcPts val="1000"/>
              </a:spcBef>
              <a:buNone/>
            </a:pPr>
            <a:endParaRPr lang="en-IN" sz="22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BA7A3-72A4-2646-B724-A5A13B01DBCA}"/>
              </a:ext>
            </a:extLst>
          </p:cNvPr>
          <p:cNvSpPr txBox="1"/>
          <p:nvPr/>
        </p:nvSpPr>
        <p:spPr>
          <a:xfrm>
            <a:off x="7004949" y="1283211"/>
            <a:ext cx="53097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IN" sz="2400" dirty="0">
                <a:solidFill>
                  <a:srgbClr val="C00000"/>
                </a:solidFill>
              </a:rPr>
              <a:t>else if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1D6FA9"/>
                </a:solidFill>
              </a:rPr>
              <a:t>X = List[mid]</a:t>
            </a:r>
            <a:r>
              <a:rPr lang="en-IN" sz="2400" dirty="0"/>
              <a:t>)</a:t>
            </a:r>
          </a:p>
          <a:p>
            <a:pPr lvl="3"/>
            <a:r>
              <a:rPr lang="en-IN" sz="2400" dirty="0"/>
              <a:t>write(“search is successful”)</a:t>
            </a:r>
          </a:p>
          <a:p>
            <a:pPr lvl="3"/>
            <a:r>
              <a:rPr lang="en-IN" sz="2400" dirty="0"/>
              <a:t>write(“Element no.: mid+1”)</a:t>
            </a:r>
          </a:p>
          <a:p>
            <a:pPr lvl="3"/>
            <a:r>
              <a:rPr lang="en-IN" sz="2400" dirty="0">
                <a:solidFill>
                  <a:srgbClr val="C00000"/>
                </a:solidFill>
              </a:rPr>
              <a:t>flag ← 0</a:t>
            </a:r>
          </a:p>
          <a:p>
            <a:pPr lvl="3"/>
            <a:r>
              <a:rPr lang="en-IN" sz="2400" dirty="0"/>
              <a:t>Exit</a:t>
            </a:r>
          </a:p>
          <a:p>
            <a:r>
              <a:rPr lang="en-IN" sz="2400" b="1" dirty="0"/>
              <a:t>Step 5:</a:t>
            </a:r>
            <a:r>
              <a:rPr lang="en-IN" sz="2400" dirty="0"/>
              <a:t>[Check search successful or not]</a:t>
            </a:r>
          </a:p>
          <a:p>
            <a:pPr marL="874800"/>
            <a:r>
              <a:rPr lang="en-IN" sz="2400" dirty="0">
                <a:solidFill>
                  <a:srgbClr val="C00000"/>
                </a:solidFill>
              </a:rPr>
              <a:t>if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1D6FA9"/>
                </a:solidFill>
              </a:rPr>
              <a:t>flag = 1</a:t>
            </a:r>
            <a:r>
              <a:rPr lang="en-IN" sz="2400" dirty="0"/>
              <a:t>) then</a:t>
            </a:r>
          </a:p>
          <a:p>
            <a:pPr marL="1332000" lvl="1"/>
            <a:r>
              <a:rPr lang="en-IN" sz="2400" dirty="0"/>
              <a:t>write(“search is unsuccessful”)</a:t>
            </a:r>
          </a:p>
          <a:p>
            <a:r>
              <a:rPr lang="en-IN" sz="2400" b="1" dirty="0"/>
              <a:t>Step 6:</a:t>
            </a:r>
            <a:r>
              <a:rPr lang="en-IN" sz="2400" dirty="0"/>
              <a:t>[Finished]</a:t>
            </a:r>
          </a:p>
          <a:p>
            <a:pPr marL="874800"/>
            <a:r>
              <a:rPr lang="en-IN" sz="2400" dirty="0"/>
              <a:t>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8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vishal.makwana@darshan.ac.in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8671010867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(DS)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2302CS305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14" descr="CEVKM01.jpg"/>
          <p:cNvPicPr>
            <a:picLocks noChangeAspect="1"/>
          </p:cNvPicPr>
          <p:nvPr/>
        </p:nvPicPr>
        <p:blipFill>
          <a:blip r:embed="rId2" cstate="print"/>
          <a:srcRect l="12500" r="12500"/>
          <a:stretch>
            <a:fillRect/>
          </a:stretch>
        </p:blipFill>
        <p:spPr>
          <a:xfrm>
            <a:off x="353569" y="5211250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3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00000"/>
              </a:buClr>
            </a:pPr>
            <a:r>
              <a:rPr lang="en-US" dirty="0"/>
              <a:t>It is an easy to understand and simple sorting technique.</a:t>
            </a:r>
          </a:p>
          <a:p>
            <a:pPr>
              <a:buClr>
                <a:srgbClr val="C00000"/>
              </a:buClr>
            </a:pPr>
            <a:r>
              <a:rPr lang="en-US" dirty="0"/>
              <a:t>In this technique, </a:t>
            </a:r>
            <a:r>
              <a:rPr lang="en-US" dirty="0">
                <a:solidFill>
                  <a:srgbClr val="1D6FA9"/>
                </a:solidFill>
              </a:rPr>
              <a:t>the largest element will be reached at position after one pass</a:t>
            </a:r>
            <a:r>
              <a:rPr lang="en-US" dirty="0"/>
              <a:t>. On each successive pass, the elements with the next largest value will be placed in position N-1, N-2, etc. </a:t>
            </a:r>
          </a:p>
          <a:p>
            <a:pPr>
              <a:buClr>
                <a:srgbClr val="C00000"/>
              </a:buClr>
            </a:pPr>
            <a:r>
              <a:rPr lang="en-US" dirty="0"/>
              <a:t>So, the elements are sorted from </a:t>
            </a:r>
            <a:r>
              <a:rPr lang="en-US" dirty="0">
                <a:solidFill>
                  <a:srgbClr val="C00000"/>
                </a:solidFill>
              </a:rPr>
              <a:t>bottom to top </a:t>
            </a:r>
            <a:r>
              <a:rPr lang="en-US" dirty="0"/>
              <a:t>directions.</a:t>
            </a:r>
          </a:p>
          <a:p>
            <a:pPr>
              <a:buClr>
                <a:srgbClr val="C00000"/>
              </a:buClr>
            </a:pPr>
            <a:r>
              <a:rPr lang="en-US" dirty="0"/>
              <a:t>Hence, it is called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If the total elements to sort are </a:t>
            </a:r>
            <a:r>
              <a:rPr lang="en-US" b="1" dirty="0">
                <a:solidFill>
                  <a:srgbClr val="1D6FA9"/>
                </a:solidFill>
              </a:rPr>
              <a:t>N</a:t>
            </a:r>
            <a:r>
              <a:rPr lang="en-US" dirty="0"/>
              <a:t>, the total number of passes will be </a:t>
            </a:r>
            <a:r>
              <a:rPr lang="en-US" b="1" dirty="0">
                <a:solidFill>
                  <a:srgbClr val="C00000"/>
                </a:solidFill>
              </a:rPr>
              <a:t>N-1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>
                <a:solidFill>
                  <a:srgbClr val="1D6FA9"/>
                </a:solidFill>
              </a:rPr>
              <a:t>Total number of comparison </a:t>
            </a:r>
            <a:r>
              <a:rPr lang="en-US" dirty="0" err="1"/>
              <a:t>calcuate</a:t>
            </a:r>
            <a:r>
              <a:rPr lang="en-US" dirty="0"/>
              <a:t> by formula = </a:t>
            </a:r>
            <a:r>
              <a:rPr lang="en-US" b="1" dirty="0">
                <a:solidFill>
                  <a:srgbClr val="C00000"/>
                </a:solidFill>
              </a:rPr>
              <a:t>N(N-1)/2</a:t>
            </a:r>
            <a:r>
              <a:rPr lang="en-US" b="1" dirty="0">
                <a:solidFill>
                  <a:srgbClr val="B8474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Bubble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F562-64CB-41BB-A614-4457B7F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IN" b="1" dirty="0"/>
              <a:t>Algorithm: BUBBLESORT(array, 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1:</a:t>
            </a:r>
            <a:r>
              <a:rPr lang="en-US" dirty="0"/>
              <a:t>[Initialization] </a:t>
            </a:r>
          </a:p>
          <a:p>
            <a:pPr marL="876300" lvl="2" indent="0">
              <a:spcBef>
                <a:spcPts val="300"/>
              </a:spcBef>
              <a:buNone/>
            </a:pPr>
            <a:r>
              <a:rPr lang="en-US" sz="2400" dirty="0"/>
              <a:t>pass ← 1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2:</a:t>
            </a:r>
            <a:r>
              <a:rPr lang="en-US" dirty="0"/>
              <a:t>[Repeat loop for N-1 pass]</a:t>
            </a:r>
          </a:p>
          <a:p>
            <a:pPr marL="877887" lvl="2" indent="0">
              <a:spcBef>
                <a:spcPts val="300"/>
              </a:spcBef>
              <a:buNone/>
            </a:pPr>
            <a:r>
              <a:rPr lang="en-US" sz="2400" dirty="0"/>
              <a:t>Repeat thru </a:t>
            </a:r>
            <a:r>
              <a:rPr lang="en-US" sz="2400" b="1" dirty="0"/>
              <a:t>step-4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0070C0"/>
                </a:solidFill>
              </a:rPr>
              <a:t>while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pass &lt;= N-1</a:t>
            </a:r>
            <a:r>
              <a:rPr lang="en-US" sz="2400" dirty="0"/>
              <a:t>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3:</a:t>
            </a:r>
            <a:r>
              <a:rPr lang="en-US" dirty="0"/>
              <a:t>[Compare adjacent elements]</a:t>
            </a:r>
          </a:p>
          <a:p>
            <a:pPr marL="877887" lvl="2" indent="0">
              <a:spcBef>
                <a:spcPts val="300"/>
              </a:spcBef>
              <a:buNone/>
            </a:pPr>
            <a:r>
              <a:rPr lang="en-US" sz="2400" dirty="0"/>
              <a:t>Repeat </a:t>
            </a:r>
            <a:r>
              <a:rPr lang="en-US" sz="2400" dirty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C00000"/>
                </a:solidFill>
              </a:rPr>
              <a:t>J ← 0 </a:t>
            </a:r>
            <a:r>
              <a:rPr lang="en-US" sz="2400" dirty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C00000"/>
                </a:solidFill>
              </a:rPr>
              <a:t>N-pass</a:t>
            </a:r>
          </a:p>
          <a:p>
            <a:pPr marL="1335087" lvl="3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array [J] &gt; array [J+1]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then</a:t>
            </a:r>
          </a:p>
          <a:p>
            <a:pPr marL="1792287" lvl="4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temp ← array[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>
                <a:solidFill>
                  <a:srgbClr val="0070C0"/>
                </a:solidFill>
              </a:rPr>
              <a:t>]</a:t>
            </a:r>
          </a:p>
          <a:p>
            <a:pPr marL="1792287" lvl="4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array[</a:t>
            </a:r>
            <a:r>
              <a:rPr lang="en-US" sz="2400" dirty="0">
                <a:solidFill>
                  <a:srgbClr val="C00000"/>
                </a:solidFill>
              </a:rPr>
              <a:t>J</a:t>
            </a:r>
            <a:r>
              <a:rPr lang="en-US" sz="2400" dirty="0">
                <a:solidFill>
                  <a:srgbClr val="0070C0"/>
                </a:solidFill>
              </a:rPr>
              <a:t>] ← array[</a:t>
            </a:r>
            <a:r>
              <a:rPr lang="en-US" sz="2400" dirty="0">
                <a:solidFill>
                  <a:srgbClr val="C00000"/>
                </a:solidFill>
              </a:rPr>
              <a:t>J+1</a:t>
            </a:r>
            <a:r>
              <a:rPr lang="en-US" sz="2400" dirty="0">
                <a:solidFill>
                  <a:srgbClr val="0070C0"/>
                </a:solidFill>
              </a:rPr>
              <a:t>]</a:t>
            </a:r>
          </a:p>
          <a:p>
            <a:pPr marL="1792287" lvl="4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array[</a:t>
            </a:r>
            <a:r>
              <a:rPr lang="en-US" sz="2400" dirty="0">
                <a:solidFill>
                  <a:srgbClr val="C00000"/>
                </a:solidFill>
              </a:rPr>
              <a:t>J+1</a:t>
            </a:r>
            <a:r>
              <a:rPr lang="en-US" sz="2400" dirty="0">
                <a:solidFill>
                  <a:srgbClr val="0070C0"/>
                </a:solidFill>
              </a:rPr>
              <a:t>] ← temp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4:</a:t>
            </a:r>
            <a:r>
              <a:rPr lang="en-US" dirty="0"/>
              <a:t>[Increment pass by 1]</a:t>
            </a:r>
          </a:p>
          <a:p>
            <a:pPr marL="877887" lvl="2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70C0"/>
                </a:solidFill>
              </a:rPr>
              <a:t>pass ← pass+1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Step 5:</a:t>
            </a:r>
            <a:r>
              <a:rPr lang="en-US" dirty="0"/>
              <a:t>[Finished]</a:t>
            </a:r>
          </a:p>
          <a:p>
            <a:pPr marL="877887" lvl="2" indent="0">
              <a:spcBef>
                <a:spcPts val="300"/>
              </a:spcBef>
              <a:buNone/>
            </a:pPr>
            <a:r>
              <a:rPr lang="en-US" sz="2400" dirty="0"/>
              <a:t>Exit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8202704" y="2725270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704" y="3106270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2704" y="3487270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7" name="Rectangle 6"/>
          <p:cNvSpPr/>
          <p:nvPr/>
        </p:nvSpPr>
        <p:spPr>
          <a:xfrm>
            <a:off x="8202704" y="3868270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8" name="Rectangle 7"/>
          <p:cNvSpPr/>
          <p:nvPr/>
        </p:nvSpPr>
        <p:spPr>
          <a:xfrm>
            <a:off x="8202704" y="4249270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6564" y="1975534"/>
            <a:ext cx="431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Here, pass = 1, N = 5 &amp; </a:t>
            </a:r>
            <a:r>
              <a:rPr lang="en-US" sz="2400" b="1" dirty="0">
                <a:solidFill>
                  <a:srgbClr val="C00000"/>
                </a:solidFill>
              </a:rPr>
              <a:t>J = 0 to 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8889298" y="295307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8889298" y="3332488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9155998" y="3143576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02704" y="2725270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02704" y="3106270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7904" y="27252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97904" y="31179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97904" y="34872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97904" y="38799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97904" y="42609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8888504" y="3334870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8888504" y="371428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9155204" y="3525370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8888504" y="3715870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8888504" y="409528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9155204" y="3906370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8887710" y="409607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8887710" y="4475488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9154410" y="4286576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02704" y="4249270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02704" y="3868270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1" name="Oval 30"/>
          <p:cNvSpPr/>
          <p:nvPr/>
        </p:nvSpPr>
        <p:spPr>
          <a:xfrm>
            <a:off x="8278904" y="4249270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Bubble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8906" y="10443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8906" y="14253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8906" y="18063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7" name="Rectangle 6"/>
          <p:cNvSpPr/>
          <p:nvPr/>
        </p:nvSpPr>
        <p:spPr>
          <a:xfrm>
            <a:off x="4468906" y="21873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8906" y="25683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753" y="1054747"/>
            <a:ext cx="1582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Given Array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1906" y="1272988"/>
            <a:ext cx="64139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Here </a:t>
            </a:r>
            <a:r>
              <a:rPr lang="en-US" sz="2200" b="1" dirty="0">
                <a:solidFill>
                  <a:srgbClr val="C00000"/>
                </a:solidFill>
              </a:rPr>
              <a:t>N = 5</a:t>
            </a:r>
            <a:r>
              <a:rPr lang="en-US" sz="2200" dirty="0"/>
              <a:t>, </a:t>
            </a:r>
          </a:p>
          <a:p>
            <a:r>
              <a:rPr lang="en-US" sz="2200" dirty="0"/>
              <a:t>So, Total </a:t>
            </a:r>
            <a:r>
              <a:rPr lang="en-US" sz="2200" b="1" dirty="0">
                <a:solidFill>
                  <a:srgbClr val="C00000"/>
                </a:solidFill>
              </a:rPr>
              <a:t>4 Pass </a:t>
            </a:r>
            <a:r>
              <a:rPr lang="en-US" sz="2200" dirty="0"/>
              <a:t>are required to complete the process.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6753" y="38637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6753" y="42447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6753" y="46257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6753" y="50067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6753" y="53877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9353" y="38637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9353" y="42447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9353" y="46257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9353" y="50067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39353" y="53877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91953" y="38637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91953" y="42447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91953" y="46257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91953" y="50067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91953" y="53877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20753" y="38637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920753" y="42447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920753" y="46257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20753" y="50067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0753" y="53877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597153" y="3863788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97153" y="4244788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97153" y="4625788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597153" y="5006788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97153" y="5387788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05753" y="3330388"/>
            <a:ext cx="8534400" cy="27432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205753" y="2873188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Pass No.  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2273347" y="409159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2273347" y="447100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540047" y="4282094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025947" y="447259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4025947" y="485200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292647" y="4663094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778547" y="4854388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778547" y="5233800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045247" y="5044888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7607347" y="523459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7607347" y="561400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7874047" y="5425094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673353" y="5401235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Bubble Sort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398494" y="14696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98494" y="18506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98494" y="22316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98494" y="26126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398494" y="29936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51094" y="14696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51094" y="18506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151094" y="22316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151094" y="26126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51094" y="29936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03694" y="14696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903694" y="18506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903694" y="22316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03694" y="26126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03694" y="29936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32494" y="14696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32494" y="18506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32494" y="22316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32494" y="26126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32494" y="29936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17494" y="1317266"/>
            <a:ext cx="6705600" cy="22098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17494" y="860066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Pass No.  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rot="10800000">
            <a:off x="2085088" y="169747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2085088" y="207688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351788" y="1887972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3837688" y="207847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3837688" y="245788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4104388" y="2268972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5590288" y="2460266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5590288" y="2839678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5856988" y="2650766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17494" y="4060466"/>
            <a:ext cx="4953000" cy="22860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017494" y="3598801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Pass No.  3</a:t>
            </a:r>
          </a:p>
        </p:txBody>
      </p:sp>
      <p:sp>
        <p:nvSpPr>
          <p:cNvPr id="84" name="Oval 83"/>
          <p:cNvSpPr/>
          <p:nvPr/>
        </p:nvSpPr>
        <p:spPr>
          <a:xfrm>
            <a:off x="1474694" y="29936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227294" y="29936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979894" y="29936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808694" y="29936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808694" y="26126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398494" y="42890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398494" y="46700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398494" y="50510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98494" y="54320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398494" y="58130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94" name="Oval 93"/>
          <p:cNvSpPr/>
          <p:nvPr/>
        </p:nvSpPr>
        <p:spPr>
          <a:xfrm>
            <a:off x="1474694" y="5813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474694" y="5432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151094" y="42890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151094" y="46700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51094" y="50510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151094" y="54320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151094" y="58130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01" name="Oval 100"/>
          <p:cNvSpPr/>
          <p:nvPr/>
        </p:nvSpPr>
        <p:spPr>
          <a:xfrm>
            <a:off x="3227294" y="5813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227294" y="5432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903694" y="42890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03694" y="46700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903694" y="50510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903694" y="54320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903694" y="58130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08" name="Oval 107"/>
          <p:cNvSpPr/>
          <p:nvPr/>
        </p:nvSpPr>
        <p:spPr>
          <a:xfrm>
            <a:off x="4979894" y="5813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4979894" y="5432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rot="10800000">
            <a:off x="2084294" y="451687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2084294" y="489628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>
            <a:off x="2350994" y="4707372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10800000">
            <a:off x="3837688" y="489787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0800000">
            <a:off x="3837688" y="527728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>
            <a:off x="4104388" y="5088372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979894" y="5051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221508" y="4060466"/>
            <a:ext cx="3276600" cy="22860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602508" y="42890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602508" y="46700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602508" y="50510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602508" y="54320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602508" y="58130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23" name="Oval 122"/>
          <p:cNvSpPr/>
          <p:nvPr/>
        </p:nvSpPr>
        <p:spPr>
          <a:xfrm>
            <a:off x="6678708" y="5813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678708" y="5432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678708" y="5051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55108" y="4289066"/>
            <a:ext cx="6858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355108" y="4670066"/>
            <a:ext cx="685800" cy="381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355108" y="5051066"/>
            <a:ext cx="6858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355108" y="5432066"/>
            <a:ext cx="6858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77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355108" y="5813066"/>
            <a:ext cx="6858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</a:p>
        </p:txBody>
      </p:sp>
      <p:sp>
        <p:nvSpPr>
          <p:cNvPr id="131" name="Oval 130"/>
          <p:cNvSpPr/>
          <p:nvPr/>
        </p:nvSpPr>
        <p:spPr>
          <a:xfrm>
            <a:off x="8431308" y="5813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31308" y="5432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31308" y="5051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221508" y="3603266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Pass No.  4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rot="10800000">
            <a:off x="7289102" y="4440672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rot="10800000">
            <a:off x="7289102" y="4820084"/>
            <a:ext cx="4572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5400000">
            <a:off x="7555802" y="4631172"/>
            <a:ext cx="38100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8431308" y="4670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431308" y="4289066"/>
            <a:ext cx="533400" cy="381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8" grpId="0" animBg="1"/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6099</TotalTime>
  <Words>4752</Words>
  <Application>Microsoft Office PowerPoint</Application>
  <PresentationFormat>Widescreen</PresentationFormat>
  <Paragraphs>1461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Roboto Condensed</vt:lpstr>
      <vt:lpstr>Roboto Condensed Light</vt:lpstr>
      <vt:lpstr>Wingdings</vt:lpstr>
      <vt:lpstr>Wingdings 2</vt:lpstr>
      <vt:lpstr>Wingdings 3</vt:lpstr>
      <vt:lpstr>Office Theme</vt:lpstr>
      <vt:lpstr>Unit-5 Sorting &amp; Searching</vt:lpstr>
      <vt:lpstr>PowerPoint Presentation</vt:lpstr>
      <vt:lpstr>Introduction of Sorting</vt:lpstr>
      <vt:lpstr>Introduction of Sorting</vt:lpstr>
      <vt:lpstr>Bubble Sort</vt:lpstr>
      <vt:lpstr>Bubble Sort</vt:lpstr>
      <vt:lpstr>Bubble Sort</vt:lpstr>
      <vt:lpstr>Bubble Sort</vt:lpstr>
      <vt:lpstr>Bubble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Radix Sort</vt:lpstr>
      <vt:lpstr>Radix Sort</vt:lpstr>
      <vt:lpstr>Radix Sort</vt:lpstr>
      <vt:lpstr>Radix Sort</vt:lpstr>
      <vt:lpstr>Searching</vt:lpstr>
      <vt:lpstr>Searching</vt:lpstr>
      <vt:lpstr>Sequential/Linear Search</vt:lpstr>
      <vt:lpstr>Sequential / Linear Search</vt:lpstr>
      <vt:lpstr>Sequential / Linear Search</vt:lpstr>
      <vt:lpstr>Sequential / Linear Search</vt:lpstr>
      <vt:lpstr>Binary Search</vt:lpstr>
      <vt:lpstr>Binary Search</vt:lpstr>
      <vt:lpstr>Binary Search</vt:lpstr>
      <vt:lpstr>Binary Search</vt:lpstr>
      <vt:lpstr>Binary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vishal.makwana620@gmail.com</cp:lastModifiedBy>
  <cp:revision>973</cp:revision>
  <dcterms:created xsi:type="dcterms:W3CDTF">2020-05-01T05:09:15Z</dcterms:created>
  <dcterms:modified xsi:type="dcterms:W3CDTF">2024-06-03T02:30:20Z</dcterms:modified>
</cp:coreProperties>
</file>