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orbel"/>
      <p:regular r:id="rId21"/>
      <p:bold r:id="rId22"/>
      <p:italic r:id="rId23"/>
      <p:boldItalic r:id="rId24"/>
    </p:embeddedFont>
    <p:embeddedFont>
      <p:font typeface="Canda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9" roundtripDataSignature="AMtx7mjIv4G+5s+jT8xpO4zwndU1y3Cq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bold.fntdata"/><Relationship Id="rId25" Type="http://schemas.openxmlformats.org/officeDocument/2006/relationships/font" Target="fonts/Candara-regular.fntdata"/><Relationship Id="rId28" Type="http://schemas.openxmlformats.org/officeDocument/2006/relationships/font" Target="fonts/Candara-boldItalic.fntdata"/><Relationship Id="rId27" Type="http://schemas.openxmlformats.org/officeDocument/2006/relationships/font" Target="fonts/Canda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fddb7475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190" name="Google Shape;190;g124fddb7475_0_1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4fddb7475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206" name="Google Shape;206;g124fddb7475_0_1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fddb7475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220" name="Google Shape;220;g124fddb7475_0_1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fddb7475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235" name="Google Shape;235;g124fddb7475_0_1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5692f4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241" name="Google Shape;241;g125692f4b2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4fddb7475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24fddb7475_0_1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252b342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56" name="Google Shape;56;gf252b342c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4fddb747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71" name="Google Shape;71;g124fddb7475_0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fddb747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88" name="Google Shape;88;g124fddb7475_0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fddb7475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121" name="Google Shape;121;g124fddb7475_0_10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fddb7475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144" name="Google Shape;144;g124fddb7475_0_1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4fddb7475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164" name="Google Shape;164;g124fddb7475_0_12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fddb7475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177" name="Google Shape;177;g124fddb7475_0_1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 to Database and RDBMS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4fddb7475_0_129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Aggregate Functions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24fddb7475_0_1291"/>
          <p:cNvSpPr txBox="1"/>
          <p:nvPr/>
        </p:nvSpPr>
        <p:spPr>
          <a:xfrm>
            <a:off x="485650" y="1252250"/>
            <a:ext cx="1094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value performs operation on a particular set of values and gives a result of single value.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4fddb7475_0_1291"/>
          <p:cNvSpPr txBox="1"/>
          <p:nvPr/>
        </p:nvSpPr>
        <p:spPr>
          <a:xfrm>
            <a:off x="636550" y="2062500"/>
            <a:ext cx="18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4fddb7475_0_1291"/>
          <p:cNvSpPr/>
          <p:nvPr/>
        </p:nvSpPr>
        <p:spPr>
          <a:xfrm>
            <a:off x="1378350" y="2120400"/>
            <a:ext cx="76941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(amount)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Orders; (returns average value of the amount)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24fddb7475_0_1291"/>
          <p:cNvSpPr txBox="1"/>
          <p:nvPr/>
        </p:nvSpPr>
        <p:spPr>
          <a:xfrm>
            <a:off x="636550" y="2748300"/>
            <a:ext cx="18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24fddb7475_0_1291"/>
          <p:cNvSpPr txBox="1"/>
          <p:nvPr/>
        </p:nvSpPr>
        <p:spPr>
          <a:xfrm>
            <a:off x="636550" y="3434100"/>
            <a:ext cx="18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24fddb7475_0_1291"/>
          <p:cNvSpPr txBox="1"/>
          <p:nvPr/>
        </p:nvSpPr>
        <p:spPr>
          <a:xfrm>
            <a:off x="636550" y="4119900"/>
            <a:ext cx="18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24fddb7475_0_1291"/>
          <p:cNvSpPr txBox="1"/>
          <p:nvPr/>
        </p:nvSpPr>
        <p:spPr>
          <a:xfrm>
            <a:off x="636550" y="4805700"/>
            <a:ext cx="18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24fddb7475_0_1291"/>
          <p:cNvSpPr/>
          <p:nvPr/>
        </p:nvSpPr>
        <p:spPr>
          <a:xfrm>
            <a:off x="1481175" y="2806200"/>
            <a:ext cx="70293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(quantity)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Orders: (returns count of no. of rows)   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24fddb7475_0_1291"/>
          <p:cNvSpPr/>
          <p:nvPr/>
        </p:nvSpPr>
        <p:spPr>
          <a:xfrm>
            <a:off x="1328775" y="3492000"/>
            <a:ext cx="75288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(amount)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Orders; (returns maximum value of amount)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4fddb7475_0_1291"/>
          <p:cNvSpPr/>
          <p:nvPr/>
        </p:nvSpPr>
        <p:spPr>
          <a:xfrm>
            <a:off x="1328775" y="4168150"/>
            <a:ext cx="75288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(amount)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Orders; (returns minimum value of amount)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24fddb7475_0_1291"/>
          <p:cNvSpPr/>
          <p:nvPr/>
        </p:nvSpPr>
        <p:spPr>
          <a:xfrm>
            <a:off x="1328775" y="4853950"/>
            <a:ext cx="68181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(amount)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Orders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(returns sum of the amount)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4fddb7475_0_131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24fddb7475_0_1315"/>
          <p:cNvSpPr txBox="1"/>
          <p:nvPr/>
        </p:nvSpPr>
        <p:spPr>
          <a:xfrm>
            <a:off x="442525" y="1305500"/>
            <a:ext cx="1112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Statement combines data from two or more tables based on a common field/value and gives the result set.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24fddb7475_0_1315"/>
          <p:cNvSpPr txBox="1"/>
          <p:nvPr/>
        </p:nvSpPr>
        <p:spPr>
          <a:xfrm>
            <a:off x="442525" y="2449425"/>
            <a:ext cx="634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to return all the left table tuples along with the tuples from right table for those attribute values match when compared.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4fddb7475_0_1315"/>
          <p:cNvSpPr/>
          <p:nvPr/>
        </p:nvSpPr>
        <p:spPr>
          <a:xfrm>
            <a:off x="7443325" y="2296275"/>
            <a:ext cx="1607100" cy="1358400"/>
          </a:xfrm>
          <a:prstGeom prst="ellipse">
            <a:avLst/>
          </a:prstGeom>
          <a:solidFill>
            <a:srgbClr val="D4E5F5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24fddb7475_0_1315"/>
          <p:cNvSpPr/>
          <p:nvPr/>
        </p:nvSpPr>
        <p:spPr>
          <a:xfrm>
            <a:off x="8480825" y="2296275"/>
            <a:ext cx="1607100" cy="1358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24fddb7475_0_1315"/>
          <p:cNvSpPr txBox="1"/>
          <p:nvPr/>
        </p:nvSpPr>
        <p:spPr>
          <a:xfrm>
            <a:off x="7578750" y="3548275"/>
            <a:ext cx="302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b="1" i="0" sz="20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24fddb7475_0_1315"/>
          <p:cNvSpPr txBox="1"/>
          <p:nvPr/>
        </p:nvSpPr>
        <p:spPr>
          <a:xfrm>
            <a:off x="442525" y="4268550"/>
            <a:ext cx="607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return all the right table tuples along with the tuples from left table for those attribute values match when compared.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24fddb7475_0_1315"/>
          <p:cNvSpPr/>
          <p:nvPr/>
        </p:nvSpPr>
        <p:spPr>
          <a:xfrm>
            <a:off x="8589000" y="4273650"/>
            <a:ext cx="1607100" cy="1358400"/>
          </a:xfrm>
          <a:prstGeom prst="ellipse">
            <a:avLst/>
          </a:prstGeom>
          <a:solidFill>
            <a:srgbClr val="D4E5F5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24fddb7475_0_1315"/>
          <p:cNvSpPr/>
          <p:nvPr/>
        </p:nvSpPr>
        <p:spPr>
          <a:xfrm>
            <a:off x="7536050" y="4273650"/>
            <a:ext cx="1607100" cy="1358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24fddb7475_0_1315"/>
          <p:cNvSpPr txBox="1"/>
          <p:nvPr/>
        </p:nvSpPr>
        <p:spPr>
          <a:xfrm>
            <a:off x="7764150" y="55827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b="1" i="0" sz="20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fddb7475_0_134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24fddb7475_0_1342"/>
          <p:cNvSpPr txBox="1"/>
          <p:nvPr/>
        </p:nvSpPr>
        <p:spPr>
          <a:xfrm>
            <a:off x="528800" y="1480850"/>
            <a:ext cx="5800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to selects all rows from both tables as long as there is a match between the columns.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24fddb7475_0_1342"/>
          <p:cNvSpPr/>
          <p:nvPr/>
        </p:nvSpPr>
        <p:spPr>
          <a:xfrm>
            <a:off x="7903200" y="1378050"/>
            <a:ext cx="1607100" cy="1358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24fddb7475_0_1342"/>
          <p:cNvSpPr/>
          <p:nvPr/>
        </p:nvSpPr>
        <p:spPr>
          <a:xfrm>
            <a:off x="6850250" y="1378050"/>
            <a:ext cx="1607100" cy="13584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24fddb7475_0_1342"/>
          <p:cNvSpPr/>
          <p:nvPr/>
        </p:nvSpPr>
        <p:spPr>
          <a:xfrm flipH="1">
            <a:off x="7903250" y="1551600"/>
            <a:ext cx="554100" cy="1011300"/>
          </a:xfrm>
          <a:prstGeom prst="ellipse">
            <a:avLst/>
          </a:prstGeom>
          <a:solidFill>
            <a:srgbClr val="D4E5F5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24fddb7475_0_1342"/>
          <p:cNvSpPr txBox="1"/>
          <p:nvPr/>
        </p:nvSpPr>
        <p:spPr>
          <a:xfrm>
            <a:off x="6985100" y="27364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b="1" i="0" sz="20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24fddb7475_0_1342"/>
          <p:cNvSpPr txBox="1"/>
          <p:nvPr/>
        </p:nvSpPr>
        <p:spPr>
          <a:xfrm>
            <a:off x="609600" y="3581400"/>
            <a:ext cx="571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eturns all records when Table1, Table2 record match at Table1(left) or at Table2(right).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24fddb7475_0_1342"/>
          <p:cNvSpPr/>
          <p:nvPr/>
        </p:nvSpPr>
        <p:spPr>
          <a:xfrm>
            <a:off x="7903200" y="3548375"/>
            <a:ext cx="1607100" cy="1358400"/>
          </a:xfrm>
          <a:prstGeom prst="ellipse">
            <a:avLst/>
          </a:prstGeom>
          <a:solidFill>
            <a:srgbClr val="D4E5F5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24fddb7475_0_1342"/>
          <p:cNvSpPr/>
          <p:nvPr/>
        </p:nvSpPr>
        <p:spPr>
          <a:xfrm>
            <a:off x="6850250" y="3548375"/>
            <a:ext cx="1607100" cy="1358400"/>
          </a:xfrm>
          <a:prstGeom prst="ellipse">
            <a:avLst/>
          </a:prstGeom>
          <a:solidFill>
            <a:srgbClr val="D4E5F5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24fddb7475_0_1342"/>
          <p:cNvSpPr/>
          <p:nvPr/>
        </p:nvSpPr>
        <p:spPr>
          <a:xfrm flipH="1">
            <a:off x="7903250" y="3721925"/>
            <a:ext cx="554100" cy="1011300"/>
          </a:xfrm>
          <a:prstGeom prst="ellipse">
            <a:avLst/>
          </a:prstGeom>
          <a:solidFill>
            <a:srgbClr val="D4E5F5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24fddb7475_0_1342"/>
          <p:cNvSpPr txBox="1"/>
          <p:nvPr/>
        </p:nvSpPr>
        <p:spPr>
          <a:xfrm>
            <a:off x="6967500" y="49794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Table 1         Table 2</a:t>
            </a:r>
            <a:endParaRPr b="1" i="0" sz="20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4fddb7475_0_138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Tools and Hands-on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24fddb7475_0_1388"/>
          <p:cNvSpPr txBox="1"/>
          <p:nvPr/>
        </p:nvSpPr>
        <p:spPr>
          <a:xfrm>
            <a:off x="611425" y="1288975"/>
            <a:ext cx="10542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MySQL WorkBench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with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it comes to connecting to DB, we can do this in different ways.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using ```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mysql-connector-python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```  for this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Python we do not get any default DB driver/connector to connect with a database. This is the reason we need the ```mysql-connector-python``` module.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Connector Python is a package that enables a Python program to interact with a MySQL database.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Let’s jump to the notebook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5692f4b20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5692f4b20_0_0"/>
          <p:cNvSpPr txBox="1"/>
          <p:nvPr/>
        </p:nvSpPr>
        <p:spPr>
          <a:xfrm>
            <a:off x="677525" y="1503800"/>
            <a:ext cx="6031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In this module we discussed: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Database, DBMS and Types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 and Schema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DDL, DML and DCL commands and Keys in DBMS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and Clauses, Conditions in Query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Joins and types of joins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4fddb7475_0_1403"/>
          <p:cNvSpPr/>
          <p:nvPr/>
        </p:nvSpPr>
        <p:spPr>
          <a:xfrm>
            <a:off x="2047375" y="2512800"/>
            <a:ext cx="8332500" cy="183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IN" sz="44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br>
              <a:rPr b="1" i="0" lang="en-IN" sz="44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44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Happy learning ☺</a:t>
            </a:r>
            <a:endParaRPr b="1" i="0" sz="44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24fddb7475_0_1403"/>
          <p:cNvSpPr/>
          <p:nvPr/>
        </p:nvSpPr>
        <p:spPr>
          <a:xfrm>
            <a:off x="5978820" y="3275112"/>
            <a:ext cx="23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78400" y="1404650"/>
            <a:ext cx="64284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Database, DBMS and Types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RDBMS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Schema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DDL, DML and DCL commands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Keys in DBMS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Query and Clauses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Conditions in Query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Aggregate Functions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Joins and types of joins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Hands 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252b342c4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Database, DBMS and Types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252b342c4_0_0"/>
          <p:cNvSpPr txBox="1"/>
          <p:nvPr/>
        </p:nvSpPr>
        <p:spPr>
          <a:xfrm>
            <a:off x="518725" y="1295400"/>
            <a:ext cx="11032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collection of related data.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place where we store all required information from many sources in a well organized structure for future reference/operations is called as database.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Database Management System (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a software package designed to store and manage databases.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0" name="Google Shape;60;gf252b342c4_0_0"/>
          <p:cNvSpPr/>
          <p:nvPr/>
        </p:nvSpPr>
        <p:spPr>
          <a:xfrm>
            <a:off x="3550225" y="3635100"/>
            <a:ext cx="1817700" cy="710700"/>
          </a:xfrm>
          <a:prstGeom prst="roundRect">
            <a:avLst>
              <a:gd fmla="val 16667" name="adj"/>
            </a:avLst>
          </a:prstGeom>
          <a:solidFill>
            <a:srgbClr val="095A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DBMS TYPES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f252b342c4_0_0"/>
          <p:cNvSpPr/>
          <p:nvPr/>
        </p:nvSpPr>
        <p:spPr>
          <a:xfrm>
            <a:off x="878625" y="4930500"/>
            <a:ext cx="1696500" cy="710700"/>
          </a:xfrm>
          <a:prstGeom prst="roundRect">
            <a:avLst>
              <a:gd fmla="val 16667" name="adj"/>
            </a:avLst>
          </a:prstGeom>
          <a:solidFill>
            <a:srgbClr val="25AAE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Hierarchical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f252b342c4_0_0"/>
          <p:cNvSpPr/>
          <p:nvPr/>
        </p:nvSpPr>
        <p:spPr>
          <a:xfrm>
            <a:off x="2672925" y="4930500"/>
            <a:ext cx="1668600" cy="710700"/>
          </a:xfrm>
          <a:prstGeom prst="roundRect">
            <a:avLst>
              <a:gd fmla="val 16667" name="adj"/>
            </a:avLst>
          </a:prstGeom>
          <a:solidFill>
            <a:srgbClr val="25AAE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f252b342c4_0_0"/>
          <p:cNvSpPr/>
          <p:nvPr/>
        </p:nvSpPr>
        <p:spPr>
          <a:xfrm>
            <a:off x="4439313" y="4930500"/>
            <a:ext cx="1668600" cy="710700"/>
          </a:xfrm>
          <a:prstGeom prst="roundRect">
            <a:avLst>
              <a:gd fmla="val 16667" name="adj"/>
            </a:avLst>
          </a:prstGeom>
          <a:solidFill>
            <a:srgbClr val="25AAE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al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f252b342c4_0_0"/>
          <p:cNvSpPr/>
          <p:nvPr/>
        </p:nvSpPr>
        <p:spPr>
          <a:xfrm>
            <a:off x="6205725" y="4930500"/>
            <a:ext cx="2034600" cy="710700"/>
          </a:xfrm>
          <a:prstGeom prst="roundRect">
            <a:avLst>
              <a:gd fmla="val 16667" name="adj"/>
            </a:avLst>
          </a:prstGeom>
          <a:solidFill>
            <a:srgbClr val="25AAE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oriented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gf252b342c4_0_0"/>
          <p:cNvCxnSpPr>
            <a:stCxn id="61" idx="0"/>
            <a:endCxn id="60" idx="2"/>
          </p:cNvCxnSpPr>
          <p:nvPr/>
        </p:nvCxnSpPr>
        <p:spPr>
          <a:xfrm flipH="1" rot="10800000">
            <a:off x="1726875" y="4345800"/>
            <a:ext cx="2732100" cy="584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6" name="Google Shape;66;gf252b342c4_0_0"/>
          <p:cNvCxnSpPr>
            <a:stCxn id="60" idx="2"/>
            <a:endCxn id="62" idx="0"/>
          </p:cNvCxnSpPr>
          <p:nvPr/>
        </p:nvCxnSpPr>
        <p:spPr>
          <a:xfrm flipH="1">
            <a:off x="3507175" y="4345800"/>
            <a:ext cx="951900" cy="584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7" name="Google Shape;67;gf252b342c4_0_0"/>
          <p:cNvCxnSpPr>
            <a:stCxn id="60" idx="2"/>
            <a:endCxn id="63" idx="0"/>
          </p:cNvCxnSpPr>
          <p:nvPr/>
        </p:nvCxnSpPr>
        <p:spPr>
          <a:xfrm>
            <a:off x="4459075" y="4345800"/>
            <a:ext cx="814500" cy="584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8" name="Google Shape;68;gf252b342c4_0_0"/>
          <p:cNvCxnSpPr>
            <a:stCxn id="60" idx="2"/>
            <a:endCxn id="64" idx="0"/>
          </p:cNvCxnSpPr>
          <p:nvPr/>
        </p:nvCxnSpPr>
        <p:spPr>
          <a:xfrm>
            <a:off x="4459075" y="4345800"/>
            <a:ext cx="2763900" cy="584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fddb7475_0_26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DBMS 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124fddb7475_0_260"/>
          <p:cNvSpPr/>
          <p:nvPr/>
        </p:nvSpPr>
        <p:spPr>
          <a:xfrm>
            <a:off x="6096925" y="1318350"/>
            <a:ext cx="1900500" cy="22980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124fddb7475_0_260"/>
          <p:cNvSpPr/>
          <p:nvPr/>
        </p:nvSpPr>
        <p:spPr>
          <a:xfrm>
            <a:off x="6096925" y="1318350"/>
            <a:ext cx="1900500" cy="526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24fddb7475_0_260"/>
          <p:cNvSpPr/>
          <p:nvPr/>
        </p:nvSpPr>
        <p:spPr>
          <a:xfrm>
            <a:off x="8806393" y="1371863"/>
            <a:ext cx="1809900" cy="15873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24fddb7475_0_260"/>
          <p:cNvSpPr/>
          <p:nvPr/>
        </p:nvSpPr>
        <p:spPr>
          <a:xfrm>
            <a:off x="8806393" y="1371863"/>
            <a:ext cx="1809900" cy="526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Invoices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24fddb7475_0_260"/>
          <p:cNvSpPr txBox="1"/>
          <p:nvPr/>
        </p:nvSpPr>
        <p:spPr>
          <a:xfrm>
            <a:off x="6109775" y="1837075"/>
            <a:ext cx="1739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Customer ID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Customer Name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Phone number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4fddb7475_0_260"/>
          <p:cNvSpPr txBox="1"/>
          <p:nvPr/>
        </p:nvSpPr>
        <p:spPr>
          <a:xfrm>
            <a:off x="8804850" y="1851100"/>
            <a:ext cx="1655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Invoice ID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Customer ID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Order date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124fddb7475_0_260"/>
          <p:cNvSpPr/>
          <p:nvPr/>
        </p:nvSpPr>
        <p:spPr>
          <a:xfrm>
            <a:off x="8807168" y="3283000"/>
            <a:ext cx="1809900" cy="18747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24fddb7475_0_260"/>
          <p:cNvSpPr/>
          <p:nvPr/>
        </p:nvSpPr>
        <p:spPr>
          <a:xfrm>
            <a:off x="8807168" y="3283000"/>
            <a:ext cx="1809900" cy="526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24fddb7475_0_260"/>
          <p:cNvSpPr txBox="1"/>
          <p:nvPr/>
        </p:nvSpPr>
        <p:spPr>
          <a:xfrm>
            <a:off x="8805625" y="3762225"/>
            <a:ext cx="1655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Product ID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Invoice ID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Quantity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Unit Price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24fddb7475_0_260"/>
          <p:cNvSpPr txBox="1"/>
          <p:nvPr/>
        </p:nvSpPr>
        <p:spPr>
          <a:xfrm>
            <a:off x="479400" y="1222075"/>
            <a:ext cx="54642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Database Management System (RDBMS) is an modified version of DBMS.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which is organized in a grid (table) like structure forming relation between rows and columns is called relational database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 helps in achieving data consistency, data integrity and reducing data redundancy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g124fddb7475_0_260"/>
          <p:cNvCxnSpPr>
            <a:stCxn id="81" idx="0"/>
          </p:cNvCxnSpPr>
          <p:nvPr/>
        </p:nvCxnSpPr>
        <p:spPr>
          <a:xfrm rot="10800000">
            <a:off x="9708518" y="2959300"/>
            <a:ext cx="3600" cy="32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g124fddb7475_0_260"/>
          <p:cNvCxnSpPr/>
          <p:nvPr/>
        </p:nvCxnSpPr>
        <p:spPr>
          <a:xfrm>
            <a:off x="7989975" y="2129925"/>
            <a:ext cx="82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fddb7475_0_29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24fddb7475_0_299"/>
          <p:cNvSpPr/>
          <p:nvPr/>
        </p:nvSpPr>
        <p:spPr>
          <a:xfrm>
            <a:off x="2543075" y="1334875"/>
            <a:ext cx="1900500" cy="11343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24fddb7475_0_299"/>
          <p:cNvSpPr/>
          <p:nvPr/>
        </p:nvSpPr>
        <p:spPr>
          <a:xfrm>
            <a:off x="2543075" y="1334875"/>
            <a:ext cx="1900500" cy="526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REGIONS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4fddb7475_0_299"/>
          <p:cNvSpPr txBox="1"/>
          <p:nvPr/>
        </p:nvSpPr>
        <p:spPr>
          <a:xfrm>
            <a:off x="2555925" y="1853600"/>
            <a:ext cx="19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REGION ID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REGION_NAME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24fddb7475_0_299"/>
          <p:cNvSpPr/>
          <p:nvPr/>
        </p:nvSpPr>
        <p:spPr>
          <a:xfrm>
            <a:off x="2549500" y="2706475"/>
            <a:ext cx="1900500" cy="13500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24fddb7475_0_299"/>
          <p:cNvSpPr/>
          <p:nvPr/>
        </p:nvSpPr>
        <p:spPr>
          <a:xfrm>
            <a:off x="2549500" y="2706475"/>
            <a:ext cx="1900500" cy="526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COUNTRIES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4fddb7475_0_299"/>
          <p:cNvSpPr txBox="1"/>
          <p:nvPr/>
        </p:nvSpPr>
        <p:spPr>
          <a:xfrm>
            <a:off x="2562350" y="3225200"/>
            <a:ext cx="208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COUNTRY</a:t>
            </a: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 ID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COUNTRY_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NAME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REGION_ID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4fddb7475_0_299"/>
          <p:cNvSpPr/>
          <p:nvPr/>
        </p:nvSpPr>
        <p:spPr>
          <a:xfrm>
            <a:off x="2555925" y="4516788"/>
            <a:ext cx="1900500" cy="20427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24fddb7475_0_299"/>
          <p:cNvSpPr/>
          <p:nvPr/>
        </p:nvSpPr>
        <p:spPr>
          <a:xfrm>
            <a:off x="2555925" y="4516788"/>
            <a:ext cx="1900500" cy="526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24fddb7475_0_299"/>
          <p:cNvSpPr txBox="1"/>
          <p:nvPr/>
        </p:nvSpPr>
        <p:spPr>
          <a:xfrm>
            <a:off x="2568775" y="5035525"/>
            <a:ext cx="190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LOCATION_</a:t>
            </a: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ID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STREET_ADDRESS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POSTAL_CODE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CITY</a:t>
            </a:r>
            <a:br>
              <a:rPr lang="en-IN">
                <a:latin typeface="Calibri"/>
                <a:ea typeface="Calibri"/>
                <a:cs typeface="Calibri"/>
                <a:sym typeface="Calibri"/>
              </a:rPr>
            </a:br>
            <a:r>
              <a:rPr lang="en-IN">
                <a:latin typeface="Calibri"/>
                <a:ea typeface="Calibri"/>
                <a:cs typeface="Calibri"/>
                <a:sym typeface="Calibri"/>
              </a:rPr>
              <a:t>STATE_PROVINANCE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COUNTRY_ID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24fddb7475_0_299"/>
          <p:cNvSpPr/>
          <p:nvPr/>
        </p:nvSpPr>
        <p:spPr>
          <a:xfrm>
            <a:off x="5064100" y="1334875"/>
            <a:ext cx="1900500" cy="15654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24fddb7475_0_299"/>
          <p:cNvSpPr/>
          <p:nvPr/>
        </p:nvSpPr>
        <p:spPr>
          <a:xfrm>
            <a:off x="5064100" y="1334875"/>
            <a:ext cx="1900500" cy="526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24fddb7475_0_299"/>
          <p:cNvSpPr txBox="1"/>
          <p:nvPr/>
        </p:nvSpPr>
        <p:spPr>
          <a:xfrm>
            <a:off x="5076950" y="1853600"/>
            <a:ext cx="190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_ID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DEPARTMENT_NAME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MANAGER_ID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LOACTION_ID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4fddb7475_0_299"/>
          <p:cNvSpPr/>
          <p:nvPr/>
        </p:nvSpPr>
        <p:spPr>
          <a:xfrm>
            <a:off x="5140300" y="3087475"/>
            <a:ext cx="1900500" cy="15654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24fddb7475_0_299"/>
          <p:cNvSpPr/>
          <p:nvPr/>
        </p:nvSpPr>
        <p:spPr>
          <a:xfrm>
            <a:off x="5140300" y="3087475"/>
            <a:ext cx="1900500" cy="526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4fddb7475_0_299"/>
          <p:cNvSpPr txBox="1"/>
          <p:nvPr/>
        </p:nvSpPr>
        <p:spPr>
          <a:xfrm>
            <a:off x="5153150" y="3606200"/>
            <a:ext cx="190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JOB</a:t>
            </a: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_ID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JOB_TITLE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MIN_SALARY</a:t>
            </a:r>
            <a:br>
              <a:rPr lang="en-IN">
                <a:latin typeface="Calibri"/>
                <a:ea typeface="Calibri"/>
                <a:cs typeface="Calibri"/>
                <a:sym typeface="Calibri"/>
              </a:rPr>
            </a:br>
            <a:r>
              <a:rPr lang="en-IN">
                <a:latin typeface="Calibri"/>
                <a:ea typeface="Calibri"/>
                <a:cs typeface="Calibri"/>
                <a:sym typeface="Calibri"/>
              </a:rPr>
              <a:t>MAX_SALARY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24fddb7475_0_299"/>
          <p:cNvSpPr/>
          <p:nvPr/>
        </p:nvSpPr>
        <p:spPr>
          <a:xfrm>
            <a:off x="5146725" y="4840050"/>
            <a:ext cx="1900500" cy="1780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4fddb7475_0_299"/>
          <p:cNvSpPr/>
          <p:nvPr/>
        </p:nvSpPr>
        <p:spPr>
          <a:xfrm>
            <a:off x="5146725" y="4840050"/>
            <a:ext cx="1900500" cy="526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JOB_HISTORY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24fddb7475_0_299"/>
          <p:cNvSpPr txBox="1"/>
          <p:nvPr/>
        </p:nvSpPr>
        <p:spPr>
          <a:xfrm>
            <a:off x="5159575" y="5358775"/>
            <a:ext cx="161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EMPLOYEE</a:t>
            </a: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_ID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START-DATE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END_DATE</a:t>
            </a:r>
            <a:br>
              <a:rPr lang="en-IN">
                <a:latin typeface="Calibri"/>
                <a:ea typeface="Calibri"/>
                <a:cs typeface="Calibri"/>
                <a:sym typeface="Calibri"/>
              </a:rPr>
            </a:br>
            <a:r>
              <a:rPr lang="en-IN">
                <a:latin typeface="Calibri"/>
                <a:ea typeface="Calibri"/>
                <a:cs typeface="Calibri"/>
                <a:sym typeface="Calibri"/>
              </a:rPr>
              <a:t>JOB_ID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DEPARTMENT_ID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24fddb7475_0_299"/>
          <p:cNvSpPr/>
          <p:nvPr/>
        </p:nvSpPr>
        <p:spPr>
          <a:xfrm>
            <a:off x="7661325" y="2020650"/>
            <a:ext cx="1900500" cy="3073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4fddb7475_0_299"/>
          <p:cNvSpPr/>
          <p:nvPr/>
        </p:nvSpPr>
        <p:spPr>
          <a:xfrm>
            <a:off x="7661325" y="2020650"/>
            <a:ext cx="1900500" cy="526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4fddb7475_0_299"/>
          <p:cNvSpPr txBox="1"/>
          <p:nvPr/>
        </p:nvSpPr>
        <p:spPr>
          <a:xfrm>
            <a:off x="7674175" y="2539375"/>
            <a:ext cx="1618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EMPLOYEE_ID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FIRST_NAME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LAST_NAME</a:t>
            </a:r>
            <a:br>
              <a:rPr lang="en-IN">
                <a:latin typeface="Calibri"/>
                <a:ea typeface="Calibri"/>
                <a:cs typeface="Calibri"/>
                <a:sym typeface="Calibri"/>
              </a:rPr>
            </a:br>
            <a:r>
              <a:rPr lang="en-IN">
                <a:latin typeface="Calibri"/>
                <a:ea typeface="Calibri"/>
                <a:cs typeface="Calibri"/>
                <a:sym typeface="Calibri"/>
              </a:rPr>
              <a:t>EMAIL</a:t>
            </a:r>
            <a:br>
              <a:rPr lang="en-IN">
                <a:latin typeface="Calibri"/>
                <a:ea typeface="Calibri"/>
                <a:cs typeface="Calibri"/>
                <a:sym typeface="Calibri"/>
              </a:rPr>
            </a:br>
            <a:r>
              <a:rPr lang="en-IN">
                <a:latin typeface="Calibri"/>
                <a:ea typeface="Calibri"/>
                <a:cs typeface="Calibri"/>
                <a:sym typeface="Calibri"/>
              </a:rPr>
              <a:t>PHONE_NUMBER</a:t>
            </a:r>
            <a:br>
              <a:rPr lang="en-IN">
                <a:latin typeface="Calibri"/>
                <a:ea typeface="Calibri"/>
                <a:cs typeface="Calibri"/>
                <a:sym typeface="Calibri"/>
              </a:rPr>
            </a:br>
            <a:r>
              <a:rPr lang="en-IN">
                <a:latin typeface="Calibri"/>
                <a:ea typeface="Calibri"/>
                <a:cs typeface="Calibri"/>
                <a:sym typeface="Calibri"/>
              </a:rPr>
              <a:t>HIRE_DATE</a:t>
            </a:r>
            <a:br>
              <a:rPr lang="en-IN">
                <a:latin typeface="Calibri"/>
                <a:ea typeface="Calibri"/>
                <a:cs typeface="Calibri"/>
                <a:sym typeface="Calibri"/>
              </a:rPr>
            </a:br>
            <a:r>
              <a:rPr lang="en-IN">
                <a:latin typeface="Calibri"/>
                <a:ea typeface="Calibri"/>
                <a:cs typeface="Calibri"/>
                <a:sym typeface="Calibri"/>
              </a:rPr>
              <a:t>JOB_ID</a:t>
            </a:r>
            <a:br>
              <a:rPr lang="en-IN">
                <a:latin typeface="Calibri"/>
                <a:ea typeface="Calibri"/>
                <a:cs typeface="Calibri"/>
                <a:sym typeface="Calibri"/>
              </a:rPr>
            </a:br>
            <a:r>
              <a:rPr lang="en-IN">
                <a:latin typeface="Calibri"/>
                <a:ea typeface="Calibri"/>
                <a:cs typeface="Calibri"/>
                <a:sym typeface="Calibri"/>
              </a:rPr>
              <a:t>SALARY</a:t>
            </a:r>
            <a:br>
              <a:rPr lang="en-IN">
                <a:latin typeface="Calibri"/>
                <a:ea typeface="Calibri"/>
                <a:cs typeface="Calibri"/>
                <a:sym typeface="Calibri"/>
              </a:rPr>
            </a:br>
            <a:r>
              <a:rPr lang="en-IN">
                <a:latin typeface="Calibri"/>
                <a:ea typeface="Calibri"/>
                <a:cs typeface="Calibri"/>
                <a:sym typeface="Calibri"/>
              </a:rPr>
              <a:t>COMMISSION_PCT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MANAGER_ID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DEPARTMENT_ID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g124fddb7475_0_299"/>
          <p:cNvCxnSpPr>
            <a:stCxn id="93" idx="1"/>
            <a:endCxn id="96" idx="1"/>
          </p:cNvCxnSpPr>
          <p:nvPr/>
        </p:nvCxnSpPr>
        <p:spPr>
          <a:xfrm>
            <a:off x="2555925" y="2161400"/>
            <a:ext cx="6300" cy="1479600"/>
          </a:xfrm>
          <a:prstGeom prst="bentConnector3">
            <a:avLst>
              <a:gd fmla="val -377976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g124fddb7475_0_299"/>
          <p:cNvCxnSpPr>
            <a:stCxn id="96" idx="1"/>
            <a:endCxn id="99" idx="1"/>
          </p:cNvCxnSpPr>
          <p:nvPr/>
        </p:nvCxnSpPr>
        <p:spPr>
          <a:xfrm>
            <a:off x="2562350" y="3640850"/>
            <a:ext cx="6300" cy="2133300"/>
          </a:xfrm>
          <a:prstGeom prst="bentConnector3">
            <a:avLst>
              <a:gd fmla="val -377976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g124fddb7475_0_299"/>
          <p:cNvCxnSpPr>
            <a:stCxn id="99" idx="3"/>
            <a:endCxn id="102" idx="1"/>
          </p:cNvCxnSpPr>
          <p:nvPr/>
        </p:nvCxnSpPr>
        <p:spPr>
          <a:xfrm flipH="1" rot="10800000">
            <a:off x="4469275" y="2377075"/>
            <a:ext cx="607800" cy="33972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g124fddb7475_0_299"/>
          <p:cNvCxnSpPr>
            <a:stCxn id="108" idx="1"/>
            <a:endCxn id="105" idx="1"/>
          </p:cNvCxnSpPr>
          <p:nvPr/>
        </p:nvCxnSpPr>
        <p:spPr>
          <a:xfrm rot="10800000">
            <a:off x="5153275" y="4129525"/>
            <a:ext cx="6300" cy="1860300"/>
          </a:xfrm>
          <a:prstGeom prst="bentConnector3">
            <a:avLst>
              <a:gd fmla="val 388174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g124fddb7475_0_299"/>
          <p:cNvCxnSpPr>
            <a:stCxn id="106" idx="3"/>
            <a:endCxn id="111" idx="1"/>
          </p:cNvCxnSpPr>
          <p:nvPr/>
        </p:nvCxnSpPr>
        <p:spPr>
          <a:xfrm flipH="1" rot="10800000">
            <a:off x="7047225" y="3817050"/>
            <a:ext cx="627000" cy="1913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g124fddb7475_0_299"/>
          <p:cNvCxnSpPr>
            <a:stCxn id="101" idx="3"/>
            <a:endCxn id="110" idx="1"/>
          </p:cNvCxnSpPr>
          <p:nvPr/>
        </p:nvCxnSpPr>
        <p:spPr>
          <a:xfrm>
            <a:off x="6964600" y="1598275"/>
            <a:ext cx="696600" cy="6858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g124fddb7475_0_299"/>
          <p:cNvCxnSpPr>
            <a:stCxn id="104" idx="3"/>
            <a:endCxn id="111" idx="1"/>
          </p:cNvCxnSpPr>
          <p:nvPr/>
        </p:nvCxnSpPr>
        <p:spPr>
          <a:xfrm>
            <a:off x="7040800" y="3350875"/>
            <a:ext cx="633300" cy="466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fddb7475_0_104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DDL, DML and DCL 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g124fddb7475_0_1043"/>
          <p:cNvGrpSpPr/>
          <p:nvPr/>
        </p:nvGrpSpPr>
        <p:grpSpPr>
          <a:xfrm>
            <a:off x="658175" y="1412103"/>
            <a:ext cx="3315861" cy="3511691"/>
            <a:chOff x="1118216" y="283719"/>
            <a:chExt cx="2090839" cy="2892900"/>
          </a:xfrm>
        </p:grpSpPr>
        <p:sp>
          <p:nvSpPr>
            <p:cNvPr id="125" name="Google Shape;125;g124fddb7475_0_1043"/>
            <p:cNvSpPr/>
            <p:nvPr/>
          </p:nvSpPr>
          <p:spPr>
            <a:xfrm>
              <a:off x="1178655" y="283719"/>
              <a:ext cx="2030400" cy="289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124fddb7475_0_1043"/>
            <p:cNvSpPr/>
            <p:nvPr/>
          </p:nvSpPr>
          <p:spPr>
            <a:xfrm>
              <a:off x="1118216" y="341750"/>
              <a:ext cx="2048100" cy="9159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g124fddb7475_0_1043"/>
          <p:cNvSpPr txBox="1"/>
          <p:nvPr/>
        </p:nvSpPr>
        <p:spPr>
          <a:xfrm>
            <a:off x="726200" y="1569900"/>
            <a:ext cx="315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DDL: Data Definition Language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24fddb7475_0_1043"/>
          <p:cNvSpPr txBox="1"/>
          <p:nvPr/>
        </p:nvSpPr>
        <p:spPr>
          <a:xfrm>
            <a:off x="658175" y="2891925"/>
            <a:ext cx="331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DDL commands are used to define database structure.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create, alter, rename, truncate, drop commands in DDL.</a:t>
            </a:r>
            <a:endParaRPr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29" name="Google Shape;129;g124fddb7475_0_1043"/>
          <p:cNvGrpSpPr/>
          <p:nvPr/>
        </p:nvGrpSpPr>
        <p:grpSpPr>
          <a:xfrm>
            <a:off x="4080750" y="1412091"/>
            <a:ext cx="3315861" cy="3511691"/>
            <a:chOff x="1118216" y="283719"/>
            <a:chExt cx="2090839" cy="2892900"/>
          </a:xfrm>
        </p:grpSpPr>
        <p:sp>
          <p:nvSpPr>
            <p:cNvPr id="130" name="Google Shape;130;g124fddb7475_0_1043"/>
            <p:cNvSpPr/>
            <p:nvPr/>
          </p:nvSpPr>
          <p:spPr>
            <a:xfrm>
              <a:off x="1178655" y="283719"/>
              <a:ext cx="2030400" cy="289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g124fddb7475_0_1043"/>
            <p:cNvSpPr/>
            <p:nvPr/>
          </p:nvSpPr>
          <p:spPr>
            <a:xfrm>
              <a:off x="1118216" y="341750"/>
              <a:ext cx="2048100" cy="9159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g124fddb7475_0_1043"/>
          <p:cNvSpPr txBox="1"/>
          <p:nvPr/>
        </p:nvSpPr>
        <p:spPr>
          <a:xfrm>
            <a:off x="4148775" y="1569888"/>
            <a:ext cx="315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DML: Data Manipulation Language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4fddb7475_0_1043"/>
          <p:cNvSpPr txBox="1"/>
          <p:nvPr/>
        </p:nvSpPr>
        <p:spPr>
          <a:xfrm>
            <a:off x="4080750" y="2891913"/>
            <a:ext cx="331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DML commands are used to manipulate data in the table.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select, insert, update, delete commands in DML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g124fddb7475_0_1043"/>
          <p:cNvGrpSpPr/>
          <p:nvPr/>
        </p:nvGrpSpPr>
        <p:grpSpPr>
          <a:xfrm>
            <a:off x="7503325" y="1412066"/>
            <a:ext cx="3315861" cy="3511691"/>
            <a:chOff x="1118216" y="283719"/>
            <a:chExt cx="2090839" cy="2892900"/>
          </a:xfrm>
        </p:grpSpPr>
        <p:sp>
          <p:nvSpPr>
            <p:cNvPr id="135" name="Google Shape;135;g124fddb7475_0_1043"/>
            <p:cNvSpPr/>
            <p:nvPr/>
          </p:nvSpPr>
          <p:spPr>
            <a:xfrm>
              <a:off x="1178655" y="283719"/>
              <a:ext cx="2030400" cy="289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124fddb7475_0_1043"/>
            <p:cNvSpPr/>
            <p:nvPr/>
          </p:nvSpPr>
          <p:spPr>
            <a:xfrm>
              <a:off x="1118216" y="341750"/>
              <a:ext cx="2048100" cy="915900"/>
            </a:xfrm>
            <a:prstGeom prst="rect">
              <a:avLst/>
            </a:prstGeom>
            <a:solidFill>
              <a:srgbClr val="25AAE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124fddb7475_0_1043"/>
            <p:cNvSpPr/>
            <p:nvPr/>
          </p:nvSpPr>
          <p:spPr>
            <a:xfrm rot="5400000">
              <a:off x="1938871" y="121606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25AAE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g124fddb7475_0_1043"/>
          <p:cNvSpPr txBox="1"/>
          <p:nvPr/>
        </p:nvSpPr>
        <p:spPr>
          <a:xfrm>
            <a:off x="7571350" y="1569875"/>
            <a:ext cx="295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DCL: Data Control Language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4fddb7475_0_1043"/>
          <p:cNvSpPr txBox="1"/>
          <p:nvPr/>
        </p:nvSpPr>
        <p:spPr>
          <a:xfrm>
            <a:off x="7503325" y="2891888"/>
            <a:ext cx="331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DCL commands which controls the data access in database.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Revoke, Grant commands in DCL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4fddb7475_0_1043"/>
          <p:cNvSpPr/>
          <p:nvPr/>
        </p:nvSpPr>
        <p:spPr>
          <a:xfrm rot="5400000">
            <a:off x="5448259" y="2492073"/>
            <a:ext cx="472200" cy="441000"/>
          </a:xfrm>
          <a:prstGeom prst="rightArrow">
            <a:avLst>
              <a:gd fmla="val 34239" name="adj1"/>
              <a:gd fmla="val 57035" name="adj2"/>
            </a:avLst>
          </a:prstGeom>
          <a:solidFill>
            <a:srgbClr val="25AA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24fddb7475_0_1043"/>
          <p:cNvSpPr/>
          <p:nvPr/>
        </p:nvSpPr>
        <p:spPr>
          <a:xfrm rot="5400000">
            <a:off x="1992634" y="2492073"/>
            <a:ext cx="472200" cy="441000"/>
          </a:xfrm>
          <a:prstGeom prst="rightArrow">
            <a:avLst>
              <a:gd fmla="val 34239" name="adj1"/>
              <a:gd fmla="val 57035" name="adj2"/>
            </a:avLst>
          </a:prstGeom>
          <a:solidFill>
            <a:srgbClr val="25AA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4fddb7475_0_117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Keys in DBMS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4fddb7475_0_1176"/>
          <p:cNvSpPr txBox="1"/>
          <p:nvPr/>
        </p:nvSpPr>
        <p:spPr>
          <a:xfrm>
            <a:off x="449450" y="1268775"/>
            <a:ext cx="1094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are used to find a row in database and also helps in identifying and establishing relationships between/among tables.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g124fddb7475_0_1176"/>
          <p:cNvGrpSpPr/>
          <p:nvPr/>
        </p:nvGrpSpPr>
        <p:grpSpPr>
          <a:xfrm>
            <a:off x="2955488" y="2117346"/>
            <a:ext cx="4451889" cy="4451889"/>
            <a:chOff x="2902488" y="902232"/>
            <a:chExt cx="3339000" cy="3339000"/>
          </a:xfrm>
        </p:grpSpPr>
        <p:sp>
          <p:nvSpPr>
            <p:cNvPr id="149" name="Google Shape;149;g124fddb7475_0_1176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g124fddb7475_0_1176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25AAE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g124fddb7475_0_1176"/>
          <p:cNvGrpSpPr/>
          <p:nvPr/>
        </p:nvGrpSpPr>
        <p:grpSpPr>
          <a:xfrm>
            <a:off x="3970875" y="3011546"/>
            <a:ext cx="2421139" cy="2421139"/>
            <a:chOff x="3664038" y="1663782"/>
            <a:chExt cx="1815900" cy="1815900"/>
          </a:xfrm>
        </p:grpSpPr>
        <p:sp>
          <p:nvSpPr>
            <p:cNvPr id="152" name="Google Shape;152;g124fddb7475_0_1176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D4E5F5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g124fddb7475_0_1176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Keys</a:t>
              </a:r>
              <a:endParaRPr b="1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g124fddb7475_0_1176"/>
          <p:cNvSpPr/>
          <p:nvPr/>
        </p:nvSpPr>
        <p:spPr>
          <a:xfrm>
            <a:off x="2546119" y="2460625"/>
            <a:ext cx="1424764" cy="1424764"/>
          </a:xfrm>
          <a:prstGeom prst="ellipse">
            <a:avLst/>
          </a:prstGeom>
          <a:solidFill>
            <a:srgbClr val="095A8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24fddb7475_0_1176"/>
          <p:cNvSpPr/>
          <p:nvPr/>
        </p:nvSpPr>
        <p:spPr>
          <a:xfrm>
            <a:off x="6392024" y="2460626"/>
            <a:ext cx="1424764" cy="1424764"/>
          </a:xfrm>
          <a:prstGeom prst="ellipse">
            <a:avLst/>
          </a:prstGeom>
          <a:solidFill>
            <a:srgbClr val="095A8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24fddb7475_0_1176"/>
          <p:cNvSpPr/>
          <p:nvPr/>
        </p:nvSpPr>
        <p:spPr>
          <a:xfrm>
            <a:off x="6544424" y="4899026"/>
            <a:ext cx="1424764" cy="1424764"/>
          </a:xfrm>
          <a:prstGeom prst="ellipse">
            <a:avLst/>
          </a:prstGeom>
          <a:solidFill>
            <a:srgbClr val="095A8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4fddb7475_0_1176"/>
          <p:cNvSpPr/>
          <p:nvPr/>
        </p:nvSpPr>
        <p:spPr>
          <a:xfrm>
            <a:off x="2546112" y="4899026"/>
            <a:ext cx="1424764" cy="1424764"/>
          </a:xfrm>
          <a:prstGeom prst="ellipse">
            <a:avLst/>
          </a:prstGeom>
          <a:solidFill>
            <a:srgbClr val="095A8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4fddb7475_0_1176"/>
          <p:cNvSpPr txBox="1"/>
          <p:nvPr/>
        </p:nvSpPr>
        <p:spPr>
          <a:xfrm>
            <a:off x="2736775" y="2772813"/>
            <a:ext cx="104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4fddb7475_0_1176"/>
          <p:cNvSpPr txBox="1"/>
          <p:nvPr/>
        </p:nvSpPr>
        <p:spPr>
          <a:xfrm>
            <a:off x="6546775" y="2772813"/>
            <a:ext cx="104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Foriegn</a:t>
            </a:r>
            <a:r>
              <a:rPr b="1"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Key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24fddb7475_0_1176"/>
          <p:cNvSpPr txBox="1"/>
          <p:nvPr/>
        </p:nvSpPr>
        <p:spPr>
          <a:xfrm>
            <a:off x="2546150" y="5211213"/>
            <a:ext cx="142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Candidate</a:t>
            </a:r>
            <a:r>
              <a:rPr b="1"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Key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24fddb7475_0_1176"/>
          <p:cNvSpPr txBox="1"/>
          <p:nvPr/>
        </p:nvSpPr>
        <p:spPr>
          <a:xfrm>
            <a:off x="6789713" y="5211225"/>
            <a:ext cx="93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</a:t>
            </a:r>
            <a:r>
              <a:rPr b="1"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Key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fddb7475_0_124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Query and Clauses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4fddb7475_0_1243"/>
          <p:cNvSpPr txBox="1"/>
          <p:nvPr/>
        </p:nvSpPr>
        <p:spPr>
          <a:xfrm>
            <a:off x="594925" y="1447800"/>
            <a:ext cx="18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Basic Query: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24fddb7475_0_1243"/>
          <p:cNvSpPr/>
          <p:nvPr/>
        </p:nvSpPr>
        <p:spPr>
          <a:xfrm>
            <a:off x="2098725" y="1505700"/>
            <a:ext cx="63789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column_name1, column_name2 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table_name;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24fddb7475_0_1243"/>
          <p:cNvSpPr txBox="1"/>
          <p:nvPr/>
        </p:nvSpPr>
        <p:spPr>
          <a:xfrm>
            <a:off x="594925" y="2124450"/>
            <a:ext cx="218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24fddb7475_0_1243"/>
          <p:cNvSpPr/>
          <p:nvPr/>
        </p:nvSpPr>
        <p:spPr>
          <a:xfrm>
            <a:off x="2555925" y="2191500"/>
            <a:ext cx="74253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customer_id, sum(amount)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Orders 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customer_id;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4fddb7475_0_1243"/>
          <p:cNvSpPr/>
          <p:nvPr/>
        </p:nvSpPr>
        <p:spPr>
          <a:xfrm>
            <a:off x="1573025" y="3012900"/>
            <a:ext cx="104409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customer_id, sum(amount)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Orders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customer_id 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sum(amount)&gt;50000;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4fddb7475_0_1243"/>
          <p:cNvSpPr txBox="1"/>
          <p:nvPr/>
        </p:nvSpPr>
        <p:spPr>
          <a:xfrm>
            <a:off x="594925" y="2801100"/>
            <a:ext cx="111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clause: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4fddb7475_0_1243"/>
          <p:cNvSpPr/>
          <p:nvPr/>
        </p:nvSpPr>
        <p:spPr>
          <a:xfrm>
            <a:off x="2510075" y="3773400"/>
            <a:ext cx="85002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customer_id, customer_name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Orders 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customer_name asc;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4fddb7475_0_1243"/>
          <p:cNvSpPr txBox="1"/>
          <p:nvPr/>
        </p:nvSpPr>
        <p:spPr>
          <a:xfrm>
            <a:off x="594925" y="3715500"/>
            <a:ext cx="196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Order by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 clause: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fddb7475_0_127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Conditions in Query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4fddb7475_0_1270"/>
          <p:cNvSpPr txBox="1"/>
          <p:nvPr/>
        </p:nvSpPr>
        <p:spPr>
          <a:xfrm>
            <a:off x="594925" y="1447800"/>
            <a:ext cx="18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24fddb7475_0_1270"/>
          <p:cNvSpPr/>
          <p:nvPr/>
        </p:nvSpPr>
        <p:spPr>
          <a:xfrm>
            <a:off x="1336725" y="1505700"/>
            <a:ext cx="89916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cust_name, cust_id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Orders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cust_name=’Scarlet’ 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cust_id&gt;100;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24fddb7475_0_1270"/>
          <p:cNvSpPr txBox="1"/>
          <p:nvPr/>
        </p:nvSpPr>
        <p:spPr>
          <a:xfrm>
            <a:off x="636550" y="2214900"/>
            <a:ext cx="18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24fddb7475_0_1270"/>
          <p:cNvSpPr/>
          <p:nvPr/>
        </p:nvSpPr>
        <p:spPr>
          <a:xfrm>
            <a:off x="1302150" y="2272800"/>
            <a:ext cx="89040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cust_name, cust_id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Orders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cust_name=’Scarlet’ 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cust_id=162;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24fddb7475_0_1270"/>
          <p:cNvSpPr txBox="1"/>
          <p:nvPr/>
        </p:nvSpPr>
        <p:spPr>
          <a:xfrm>
            <a:off x="636550" y="2976900"/>
            <a:ext cx="18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24fddb7475_0_1270"/>
          <p:cNvSpPr/>
          <p:nvPr/>
        </p:nvSpPr>
        <p:spPr>
          <a:xfrm>
            <a:off x="1378350" y="3034800"/>
            <a:ext cx="103380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cust_name, country 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Orders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country=’pakistan’ 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AND NOT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country=’china’;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4fddb7475_0_1270"/>
          <p:cNvSpPr txBox="1"/>
          <p:nvPr/>
        </p:nvSpPr>
        <p:spPr>
          <a:xfrm>
            <a:off x="636550" y="3738900"/>
            <a:ext cx="18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4fddb7475_0_1270"/>
          <p:cNvSpPr/>
          <p:nvPr/>
        </p:nvSpPr>
        <p:spPr>
          <a:xfrm>
            <a:off x="1378350" y="3796800"/>
            <a:ext cx="7181700" cy="376800"/>
          </a:xfrm>
          <a:prstGeom prst="roundRect">
            <a:avLst>
              <a:gd fmla="val 16667" name="adj"/>
            </a:avLst>
          </a:prstGeom>
          <a:solidFill>
            <a:srgbClr val="D4E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cust_name, country 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Orders </a:t>
            </a: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country</a:t>
            </a:r>
            <a:r>
              <a:rPr b="1"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LIKE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“%In”;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