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3" r:id="rId2"/>
    <p:sldMasterId id="2147483658" r:id="rId3"/>
  </p:sldMasterIdLst>
  <p:notesMasterIdLst>
    <p:notesMasterId r:id="rId4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2192000" cy="6858000"/>
  <p:notesSz cx="6858000" cy="9144000"/>
  <p:embeddedFontLst>
    <p:embeddedFont>
      <p:font typeface="Calibri" pitchFamily="34" charset="0"/>
      <p:regular r:id="rId49"/>
      <p:bold r:id="rId50"/>
      <p:italic r:id="rId51"/>
      <p:boldItalic r:id="rId52"/>
    </p:embeddedFont>
    <p:embeddedFont>
      <p:font typeface="Candara" pitchFamily="34" charset="0"/>
      <p:regular r:id="rId53"/>
      <p:bold r:id="rId54"/>
      <p:italic r:id="rId55"/>
      <p:boldItalic r:id="rId56"/>
    </p:embeddedFont>
    <p:embeddedFont>
      <p:font typeface="Roboto" charset="0"/>
      <p:regular r:id="rId57"/>
      <p:bold r:id="rId58"/>
      <p:italic r:id="rId59"/>
      <p:boldItalic r:id="rId60"/>
    </p:embeddedFont>
    <p:embeddedFont>
      <p:font typeface="Corbel" pitchFamily="34" charset="0"/>
      <p:regular r:id="rId61"/>
      <p:bold r:id="rId62"/>
      <p:italic r:id="rId63"/>
      <p:boldItalic r:id="rId64"/>
    </p:embeddedFont>
    <p:embeddedFont>
      <p:font typeface="Helvetica Neue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i8Q8StcwNk5ghBE+gGPe8UViA3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0165BC5-38DE-4C96-A412-0C3727556392}">
  <a:tblStyle styleId="{70165BC5-38DE-4C96-A412-0C37275563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E16498-2573-4F38-ADBB-7636086A0D8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9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68" Type="http://schemas.openxmlformats.org/officeDocument/2006/relationships/font" Target="fonts/font20.fntdata"/><Relationship Id="rId7" Type="http://schemas.openxmlformats.org/officeDocument/2006/relationships/slide" Target="slides/slide4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customschemas.google.com/relationships/presentationmetadata" Target="metadata"/><Relationship Id="rId8" Type="http://schemas.openxmlformats.org/officeDocument/2006/relationships/slide" Target="slides/slide5.xml"/><Relationship Id="rId51" Type="http://schemas.openxmlformats.org/officeDocument/2006/relationships/font" Target="fonts/font3.fntdata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a/141755/3277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d20670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dfd20670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336c9e31a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13336c9e31a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336c9e31a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274" name="Google Shape;274;g13336c9e31a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336c9e31a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- screenshot is taken from personal notebook</a:t>
            </a:r>
            <a:endParaRPr/>
          </a:p>
        </p:txBody>
      </p:sp>
      <p:sp>
        <p:nvSpPr>
          <p:cNvPr id="300" name="Google Shape;300;g13336c9e31a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bb20661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g13bb20661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bb206617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13bb206617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bc9f7eb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13bc9f7eb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bc9f7eb8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g13bc9f7eb8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bc9f7eb8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g13bc9f7eb8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bb206617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g13bb206617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bc9f7eb8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g13bc9f7eb8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d20670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dfd20670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ae88de52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Note: Eigenvectors and loadings are simply two different ways to </a:t>
            </a:r>
            <a:r>
              <a:rPr lang="en-IN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normalize coordinates of the same points</a:t>
            </a:r>
            <a:r>
              <a:rPr lang="en-IN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representing columns (variables) of the data.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13ae88de5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b943ea1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g13b943ea1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336c9e31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8" name="Google Shape;378;g13336c9e31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bb20663c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rabicPeriod"/>
            </a:pPr>
            <a:r>
              <a:rPr lang="en-I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We can observe from the above scree plot the first 6 principal components are explaining the about 90-95% of the variation, So we can choose optimal number of principal components as 6.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rabicPeriod"/>
            </a:pPr>
            <a:r>
              <a:rPr lang="en-I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PCA is an unsupervised method so it does not require a label. But we can use it as a feature engineering step before going for prediction (We can segregate the label and apply PCA and transform the data and then make predictions on target)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rabicPeriod"/>
            </a:pPr>
            <a:r>
              <a:rPr lang="en-I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No, </a:t>
            </a:r>
            <a:r>
              <a:rPr lang="en-IN" sz="1200">
                <a:solidFill>
                  <a:srgbClr val="2021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PCA technique is particularly useful in processing data where multicollinearity exists between the features.</a:t>
            </a:r>
            <a:r>
              <a:rPr lang="en-IN" sz="1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-IN" sz="1200">
                <a:solidFill>
                  <a:srgbClr val="2021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PCA assumes a correlation between features.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4" name="Google Shape;384;g13bb20663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bb206617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g13bb206617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bb2066178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g13bb2066178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ae88de52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404" name="Google Shape;404;g13ae88de52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bb2066178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g13bb2066178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bb2066178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g13bb2066178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bb2066178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461" name="Google Shape;461;g13bb2066178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ce426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12ce426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bb2066178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g13bb2066178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bb2066178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8" name="Google Shape;498;g13bb2066178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bb2066178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050">
                <a:solidFill>
                  <a:schemeClr val="dk1"/>
                </a:solidFill>
                <a:highlight>
                  <a:srgbClr val="FFFFFF"/>
                </a:highlight>
              </a:rPr>
              <a:t>[-1.3333] DOT [-1.3333] [-2.0833]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050">
                <a:solidFill>
                  <a:schemeClr val="dk1"/>
                </a:solidFill>
                <a:highlight>
                  <a:srgbClr val="FFFFFF"/>
                </a:highlight>
              </a:rPr>
              <a:t> [-2.0833]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050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50">
                <a:solidFill>
                  <a:schemeClr val="dk1"/>
                </a:solidFill>
                <a:highlight>
                  <a:srgbClr val="FFFFFF"/>
                </a:highlight>
              </a:rPr>
              <a:t>S2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2" name="Google Shape;512;g13bb2066178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bb2066178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g13bb2066178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3bb2066178_0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g13bb2066178_0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3bb2066178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6" name="Google Shape;536;g13bb2066178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3bb2066178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g13bb2066178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ae88de52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9" name="Google Shape;549;g13ae88de52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3ae88de526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555" name="Google Shape;555;g13ae88de526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3bb2066178_0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1" name="Google Shape;611;g13bb2066178_0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692f4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130" name="Google Shape;130;g125692f4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bb2066178_0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617" name="Google Shape;617;g13bb2066178_0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3bb20663c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rabicPeriod"/>
            </a:pPr>
            <a:r>
              <a:rPr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No, LDA</a:t>
            </a:r>
            <a:r>
              <a:rPr lang="en-I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is a dimensionality reduction technique that is commonly used for supervised learning </a:t>
            </a:r>
            <a:r>
              <a:rPr lang="en-IN" sz="12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classification</a:t>
            </a:r>
            <a:r>
              <a:rPr lang="en-I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problems. Hence, it cannot be used for regression tasks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Helvetica Neue"/>
              <a:buAutoNum type="arabicPeriod"/>
            </a:pPr>
            <a:r>
              <a:rPr lang="en-IN" sz="1200">
                <a:solidFill>
                  <a:srgbClr val="2021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 assumes your data has a normal distribution. It doesn’t perform well with imbalanced data. It is not much suitable for non-linear data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Helvetica Neue"/>
              <a:buAutoNum type="arabicPeriod"/>
            </a:pPr>
            <a:r>
              <a:rPr lang="en-IN" sz="1200">
                <a:solidFill>
                  <a:srgbClr val="2021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PCA tries to find direct of maximum variance whereas LDA tries to maximise the separation between classes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3" name="Google Shape;623;g13bb20663c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2ce42620d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630" name="Google Shape;630;g12ce42620d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4fddb7475_0_1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6" name="Google Shape;636;g124fddb7475_0_1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336c9e3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g13336c9e3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36c9e31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145" name="Google Shape;145;g13336c9e31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bdd2ee7a0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151" name="Google Shape;151;g12bdd2ee7a0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336c9e31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176" name="Google Shape;176;g13336c9e31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336c9e31a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Diagram created internally</a:t>
            </a:r>
            <a:endParaRPr/>
          </a:p>
        </p:txBody>
      </p:sp>
      <p:sp>
        <p:nvSpPr>
          <p:cNvPr id="251" name="Google Shape;251;g13336c9e31a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b2066178_0_1187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3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93" name="Google Shape;93;g13bb2066178_0_1187"/>
          <p:cNvCxnSpPr/>
          <p:nvPr/>
        </p:nvCxnSpPr>
        <p:spPr>
          <a:xfrm>
            <a:off x="622300" y="1143000"/>
            <a:ext cx="109473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g13bb2066178_0_1187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bb2066178_0_119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7" name="Google Shape;97;g13bb2066178_0_119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g13bb2066178_0_119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g13bb2066178_0_119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g13bb2066178_0_119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g13bb2066178_0_119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bb2066178_0_119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4" name="Google Shape;104;g13bb2066178_0_119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g13bb2066178_0_119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g13bb2066178_0_119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g13bb2066178_0_119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g13bb2066178_0_119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g13bb2066178_0_119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g13bb2066178_0_119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bb2066178_0_106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3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53" name="Google Shape;53;g13bb2066178_0_1064"/>
          <p:cNvCxnSpPr/>
          <p:nvPr/>
        </p:nvCxnSpPr>
        <p:spPr>
          <a:xfrm>
            <a:off x="622300" y="1143000"/>
            <a:ext cx="109473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g13bb2066178_0_106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bb2066178_0_106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Google Shape;57;g13bb2066178_0_106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g13bb2066178_0_106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g13bb2066178_0_106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g13bb2066178_0_106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bb2066178_0_107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Google Shape;63;g13bb2066178_0_107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g13bb2066178_0_107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g13bb2066178_0_107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13bb2066178_0_107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g13bb2066178_0_107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bb2066178_0_108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Google Shape;70;g13bb2066178_0_108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g13bb2066178_0_108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g13bb2066178_0_108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g13bb2066178_0_108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g13bb2066178_0_108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g13bb2066178_0_108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g13bb2066178_0_108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bb2066178_0_118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Google Shape;87;g13bb2066178_0_118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13bb2066178_0_118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13bb2066178_0_118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g13bb2066178_0_118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bb2066178_0_105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g13bb2066178_0_105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13bb2066178_0_105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13bb2066178_0_105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g13bb2066178_0_105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13bb2066178_0_1056"/>
          <p:cNvSpPr txBox="1"/>
          <p:nvPr/>
        </p:nvSpPr>
        <p:spPr>
          <a:xfrm>
            <a:off x="0" y="0"/>
            <a:ext cx="5079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13bb2066178_0_1056"/>
          <p:cNvSpPr txBox="1"/>
          <p:nvPr/>
        </p:nvSpPr>
        <p:spPr>
          <a:xfrm>
            <a:off x="0" y="685800"/>
            <a:ext cx="5079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bb2066178_0_117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Google Shape;79;g13bb2066178_0_117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g13bb2066178_0_117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g13bb2066178_0_117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g13bb2066178_0_117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13bb2066178_0_1173"/>
          <p:cNvSpPr txBox="1"/>
          <p:nvPr/>
        </p:nvSpPr>
        <p:spPr>
          <a:xfrm>
            <a:off x="0" y="0"/>
            <a:ext cx="5079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3bb2066178_0_1173"/>
          <p:cNvSpPr txBox="1"/>
          <p:nvPr/>
        </p:nvSpPr>
        <p:spPr>
          <a:xfrm>
            <a:off x="0" y="685800"/>
            <a:ext cx="5079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fd20670fb_0_0"/>
          <p:cNvSpPr/>
          <p:nvPr/>
        </p:nvSpPr>
        <p:spPr>
          <a:xfrm>
            <a:off x="2630975" y="2804875"/>
            <a:ext cx="7222500" cy="112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PCA and LDA</a:t>
            </a:r>
            <a:endParaRPr sz="34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336c9e31a_0_241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Eigenvalues and Eigenvectors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3336c9e31a_0_241"/>
          <p:cNvSpPr txBox="1"/>
          <p:nvPr/>
        </p:nvSpPr>
        <p:spPr>
          <a:xfrm>
            <a:off x="533575" y="1220025"/>
            <a:ext cx="10869000" cy="46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Eigenvalues measure the amount of the variation explained by each PC (largest for the first PC and smaller for the subsequent PCs).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1 indicates that PCs account for more variance than accounted by one of the original variables in standardized data. This is commonly used as a cutoff point for which PCs are retained.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Eigenvectors provides the weights to compute the uncorrelated PC. These vectors give the directions in which the data cloud is stretched most.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Vectors x having same direction as Ax are called eigenvectors of A (A is an n by n matrix).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equation Ax=λx, λ is called an eigenvalue of A.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Ax= λx </a:t>
            </a: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&lt;=&gt;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(A- λ)x=0 </a:t>
            </a:r>
            <a:endParaRPr sz="20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336c9e31a_0_280"/>
          <p:cNvSpPr txBox="1"/>
          <p:nvPr/>
        </p:nvSpPr>
        <p:spPr>
          <a:xfrm>
            <a:off x="671509" y="427889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Eigenvalues and Eigenvectors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g13336c9e31a_0_280"/>
          <p:cNvGrpSpPr/>
          <p:nvPr/>
        </p:nvGrpSpPr>
        <p:grpSpPr>
          <a:xfrm>
            <a:off x="530942" y="1655990"/>
            <a:ext cx="4451889" cy="4451889"/>
            <a:chOff x="2902488" y="902232"/>
            <a:chExt cx="3339000" cy="3339000"/>
          </a:xfrm>
        </p:grpSpPr>
        <p:sp>
          <p:nvSpPr>
            <p:cNvPr id="278" name="Google Shape;278;g13336c9e31a_0_280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1D7E7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13336c9e31a_0_280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name="adj1" fmla="val 2689583"/>
                <a:gd name="adj2" fmla="val 13510993"/>
              </a:avLst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g13336c9e31a_0_280"/>
          <p:cNvGrpSpPr/>
          <p:nvPr/>
        </p:nvGrpSpPr>
        <p:grpSpPr>
          <a:xfrm>
            <a:off x="1546318" y="2442765"/>
            <a:ext cx="2421139" cy="2421139"/>
            <a:chOff x="3664038" y="1663782"/>
            <a:chExt cx="1815900" cy="1815900"/>
          </a:xfrm>
        </p:grpSpPr>
        <p:sp>
          <p:nvSpPr>
            <p:cNvPr id="281" name="Google Shape;281;g13336c9e31a_0_280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25AAE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2941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13336c9e31a_0_280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PCA Steps</a:t>
              </a:r>
              <a:endPara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g13336c9e31a_0_280"/>
          <p:cNvSpPr/>
          <p:nvPr/>
        </p:nvSpPr>
        <p:spPr>
          <a:xfrm>
            <a:off x="4723637" y="1659515"/>
            <a:ext cx="6378900" cy="6339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covariance matrix of the given variables.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3336c9e31a_0_280"/>
          <p:cNvSpPr/>
          <p:nvPr/>
        </p:nvSpPr>
        <p:spPr>
          <a:xfrm>
            <a:off x="3429005" y="1503769"/>
            <a:ext cx="1170600" cy="1077300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3336c9e31a_0_280"/>
          <p:cNvSpPr txBox="1"/>
          <p:nvPr/>
        </p:nvSpPr>
        <p:spPr>
          <a:xfrm>
            <a:off x="3590437" y="1751588"/>
            <a:ext cx="102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Step:1</a:t>
            </a: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6" name="Google Shape;286;g13336c9e31a_0_280"/>
          <p:cNvSpPr txBox="1"/>
          <p:nvPr/>
        </p:nvSpPr>
        <p:spPr>
          <a:xfrm>
            <a:off x="4100930" y="4137257"/>
            <a:ext cx="136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Qualitative</a:t>
            </a: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7" name="Google Shape;287;g13336c9e31a_0_280"/>
          <p:cNvSpPr txBox="1"/>
          <p:nvPr/>
        </p:nvSpPr>
        <p:spPr>
          <a:xfrm>
            <a:off x="3553030" y="5483644"/>
            <a:ext cx="1170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 plot 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8" name="Google Shape;288;g13336c9e31a_0_280"/>
          <p:cNvSpPr/>
          <p:nvPr/>
        </p:nvSpPr>
        <p:spPr>
          <a:xfrm>
            <a:off x="4052560" y="2668705"/>
            <a:ext cx="1170600" cy="1077300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3336c9e31a_0_280"/>
          <p:cNvSpPr/>
          <p:nvPr/>
        </p:nvSpPr>
        <p:spPr>
          <a:xfrm>
            <a:off x="4017823" y="4075172"/>
            <a:ext cx="1170600" cy="1077300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3336c9e31a_0_280"/>
          <p:cNvSpPr/>
          <p:nvPr/>
        </p:nvSpPr>
        <p:spPr>
          <a:xfrm>
            <a:off x="3266906" y="5218172"/>
            <a:ext cx="1170600" cy="1077300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3336c9e31a_0_280"/>
          <p:cNvSpPr/>
          <p:nvPr/>
        </p:nvSpPr>
        <p:spPr>
          <a:xfrm>
            <a:off x="5358168" y="2853044"/>
            <a:ext cx="6378900" cy="6339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det(A- λ I), yields a polynomial (degree n).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3336c9e31a_0_280"/>
          <p:cNvSpPr/>
          <p:nvPr/>
        </p:nvSpPr>
        <p:spPr>
          <a:xfrm>
            <a:off x="5358168" y="4288375"/>
            <a:ext cx="6378900" cy="6339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roots to det(A- λ I)=0, roots are eigenvalues.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3336c9e31a_0_280"/>
          <p:cNvSpPr/>
          <p:nvPr/>
        </p:nvSpPr>
        <p:spPr>
          <a:xfrm>
            <a:off x="4608625" y="5381500"/>
            <a:ext cx="7296600" cy="6339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 (A- λ I) x=0 for each λ to obtain eigenvectors x.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3336c9e31a_0_280"/>
          <p:cNvSpPr txBox="1"/>
          <p:nvPr/>
        </p:nvSpPr>
        <p:spPr>
          <a:xfrm>
            <a:off x="4213891" y="2943079"/>
            <a:ext cx="102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Step:2</a:t>
            </a: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5" name="Google Shape;295;g13336c9e31a_0_280"/>
          <p:cNvSpPr txBox="1"/>
          <p:nvPr/>
        </p:nvSpPr>
        <p:spPr>
          <a:xfrm>
            <a:off x="4175099" y="4357628"/>
            <a:ext cx="102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Step:3</a:t>
            </a: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6" name="Google Shape;296;g13336c9e31a_0_280"/>
          <p:cNvSpPr txBox="1"/>
          <p:nvPr/>
        </p:nvSpPr>
        <p:spPr>
          <a:xfrm>
            <a:off x="3374306" y="5488159"/>
            <a:ext cx="102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Step:4</a:t>
            </a: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7" name="Google Shape;297;g13336c9e31a_0_280"/>
          <p:cNvSpPr txBox="1"/>
          <p:nvPr/>
        </p:nvSpPr>
        <p:spPr>
          <a:xfrm>
            <a:off x="610200" y="1109685"/>
            <a:ext cx="680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calculate x and λ for a covariance matrix A: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336c9e31a_0_306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PCA for dimensionality reduction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13336c9e31a_0_306"/>
          <p:cNvSpPr txBox="1"/>
          <p:nvPr/>
        </p:nvSpPr>
        <p:spPr>
          <a:xfrm>
            <a:off x="470493" y="1338550"/>
            <a:ext cx="61260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 can also be used to reduce dimensions.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Arrange all eigen vectors along with corresponding eigenvalues in descending order of eigenvalues.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a cumulative eigen_value graph.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Eigenvectors with insignificant contribution to total eigenvalues can be removed from analysis. </a:t>
            </a:r>
            <a:endParaRPr sz="20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13336c9e31a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6475" y="1338550"/>
            <a:ext cx="4038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bb2066178_0_0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" name="Google Shape;310;g13bb2066178_0_0"/>
          <p:cNvGraphicFramePr/>
          <p:nvPr/>
        </p:nvGraphicFramePr>
        <p:xfrm>
          <a:off x="1104900" y="1905000"/>
          <a:ext cx="3833850" cy="2560140"/>
        </p:xfrm>
        <a:graphic>
          <a:graphicData uri="http://schemas.openxmlformats.org/drawingml/2006/table">
            <a:tbl>
              <a:tblPr>
                <a:noFill/>
                <a:tableStyleId>{70165BC5-38DE-4C96-A412-0C3727556392}</a:tableStyleId>
              </a:tblPr>
              <a:tblGrid>
                <a:gridCol w="995625"/>
                <a:gridCol w="995650"/>
                <a:gridCol w="913025"/>
                <a:gridCol w="92955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X3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X4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1" name="Google Shape;311;g13bb2066178_0_0"/>
          <p:cNvSpPr txBox="1"/>
          <p:nvPr/>
        </p:nvSpPr>
        <p:spPr>
          <a:xfrm>
            <a:off x="517050" y="1212775"/>
            <a:ext cx="1078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Let us take an sample dataset having four features X1, X2, X3, and X4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bb2066178_0_40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3bb2066178_0_40"/>
          <p:cNvSpPr txBox="1"/>
          <p:nvPr/>
        </p:nvSpPr>
        <p:spPr>
          <a:xfrm>
            <a:off x="440850" y="1136575"/>
            <a:ext cx="1082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 b="1">
                <a:latin typeface="Calibri"/>
                <a:ea typeface="Calibri"/>
                <a:cs typeface="Calibri"/>
                <a:sym typeface="Calibri"/>
              </a:rPr>
              <a:t>Step1: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Standardize the data using the below formula,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13bb2066178_0_40"/>
          <p:cNvSpPr/>
          <p:nvPr/>
        </p:nvSpPr>
        <p:spPr>
          <a:xfrm>
            <a:off x="1790250" y="1639725"/>
            <a:ext cx="1647900" cy="900900"/>
          </a:xfrm>
          <a:prstGeom prst="rect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13bb2066178_0_40"/>
          <p:cNvSpPr txBox="1"/>
          <p:nvPr/>
        </p:nvSpPr>
        <p:spPr>
          <a:xfrm>
            <a:off x="1872875" y="1868325"/>
            <a:ext cx="694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Z =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13bb2066178_0_40"/>
          <p:cNvSpPr txBox="1"/>
          <p:nvPr/>
        </p:nvSpPr>
        <p:spPr>
          <a:xfrm>
            <a:off x="2482475" y="1666900"/>
            <a:ext cx="95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x - </a:t>
            </a:r>
            <a:r>
              <a:rPr lang="en-IN" sz="2400" b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x̄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g13bb2066178_0_40"/>
          <p:cNvCxnSpPr/>
          <p:nvPr/>
        </p:nvCxnSpPr>
        <p:spPr>
          <a:xfrm>
            <a:off x="2420525" y="2145375"/>
            <a:ext cx="818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g13bb2066178_0_40"/>
          <p:cNvSpPr txBox="1"/>
          <p:nvPr/>
        </p:nvSpPr>
        <p:spPr>
          <a:xfrm>
            <a:off x="2635475" y="2036550"/>
            <a:ext cx="388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3bb2066178_0_40"/>
          <p:cNvSpPr txBox="1"/>
          <p:nvPr/>
        </p:nvSpPr>
        <p:spPr>
          <a:xfrm>
            <a:off x="632725" y="2753375"/>
            <a:ext cx="987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After applying the formula for each variable in the dataset is transformed as below,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g13bb2066178_0_40"/>
          <p:cNvGraphicFramePr/>
          <p:nvPr/>
        </p:nvGraphicFramePr>
        <p:xfrm>
          <a:off x="1714500" y="3352800"/>
          <a:ext cx="5155625" cy="2560190"/>
        </p:xfrm>
        <a:graphic>
          <a:graphicData uri="http://schemas.openxmlformats.org/drawingml/2006/table">
            <a:tbl>
              <a:tblPr>
                <a:noFill/>
                <a:tableStyleId>{70165BC5-38DE-4C96-A412-0C3727556392}</a:tableStyleId>
              </a:tblPr>
              <a:tblGrid>
                <a:gridCol w="1310625"/>
                <a:gridCol w="1310675"/>
                <a:gridCol w="1245400"/>
                <a:gridCol w="1288925"/>
              </a:tblGrid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X3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X4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1.261372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-0.719874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0.998614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0.904923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-0.366205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0.404929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-0.665743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-0.865578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-0.162758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1.529732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-0.7488960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-0.668856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0.854478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-1.394756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1.414703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1.495090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-1.586887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0.179969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-0.998614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-0.865578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bc9f7eb83_0_0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3bc9f7eb83_0_0"/>
          <p:cNvSpPr txBox="1"/>
          <p:nvPr/>
        </p:nvSpPr>
        <p:spPr>
          <a:xfrm>
            <a:off x="440850" y="1136575"/>
            <a:ext cx="7193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 b="1">
                <a:latin typeface="Calibri"/>
                <a:ea typeface="Calibri"/>
                <a:cs typeface="Calibri"/>
                <a:sym typeface="Calibri"/>
              </a:rPr>
              <a:t>Step2: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Compute the covariance matrix for the given variables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g13bc9f7eb8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325" y="1757525"/>
            <a:ext cx="4381500" cy="7810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32" name="Google Shape;332;g13bc9f7eb83_0_0"/>
          <p:cNvSpPr txBox="1"/>
          <p:nvPr/>
        </p:nvSpPr>
        <p:spPr>
          <a:xfrm>
            <a:off x="593250" y="2666850"/>
            <a:ext cx="9305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By using the above formula, we can find the covariance matrix. The result would be a square matrix of d * d dimensions.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We get the covariance matrix as: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3" name="Google Shape;333;g13bc9f7eb83_0_0"/>
          <p:cNvGraphicFramePr/>
          <p:nvPr/>
        </p:nvGraphicFramePr>
        <p:xfrm>
          <a:off x="651375" y="4211125"/>
          <a:ext cx="8092975" cy="2133500"/>
        </p:xfrm>
        <a:graphic>
          <a:graphicData uri="http://schemas.openxmlformats.org/drawingml/2006/table">
            <a:tbl>
              <a:tblPr>
                <a:noFill/>
                <a:tableStyleId>{70165BC5-38DE-4C96-A412-0C3727556392}</a:tableStyleId>
              </a:tblPr>
              <a:tblGrid>
                <a:gridCol w="1258800"/>
                <a:gridCol w="1611425"/>
                <a:gridCol w="1786200"/>
                <a:gridCol w="1786225"/>
                <a:gridCol w="1650325"/>
              </a:tblGrid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X3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X4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-0.6956674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1.10471043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1.05459547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-0.6956674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-1.07176217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-1.06654042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X3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1.10471043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-1.07176217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1.2400888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X4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1.05459547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-1.06654042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1.2400888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bc9f7eb83_0_42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3bc9f7eb83_0_42"/>
          <p:cNvSpPr txBox="1"/>
          <p:nvPr/>
        </p:nvSpPr>
        <p:spPr>
          <a:xfrm>
            <a:off x="440850" y="1136575"/>
            <a:ext cx="113583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 b="1">
                <a:latin typeface="Calibri"/>
                <a:ea typeface="Calibri"/>
                <a:cs typeface="Calibri"/>
                <a:sym typeface="Calibri"/>
              </a:rPr>
              <a:t>Step3: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Compute the eigenvalues and eigenvectors from the obtained covariance matrix.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Let A be a square matrix (covariance matrix), v is a vector, and </a:t>
            </a:r>
            <a:r>
              <a:rPr lang="en-IN" sz="20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λ a scalar that satisfies </a:t>
            </a:r>
            <a:r>
              <a:rPr lang="en-IN" sz="2000" b="1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Av = λv,</a:t>
            </a:r>
            <a:r>
              <a:rPr lang="en-IN" sz="20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then λ is the eigenvalue associated with eigenvector v of A.</a:t>
            </a:r>
            <a:endParaRPr sz="20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IN" sz="20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Rearranging the above equation we get </a:t>
            </a:r>
            <a:r>
              <a:rPr lang="en-IN" sz="20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Aν-λν =0 ; (A-λI)ν = 0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IN" sz="20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Where v is a non- zero vector, only way this equation can be equal to zero, if </a:t>
            </a:r>
            <a:r>
              <a:rPr lang="en-IN" sz="20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det(A-λI) = 0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Solving the above equation = 0, we get </a:t>
            </a:r>
            <a:r>
              <a:rPr lang="en-IN" sz="20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λ = 4.38394867e+00, 5.55310769e-01, 6.04098706e-02, 3.30693351e-04 (eigenvalues)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Solving the </a:t>
            </a:r>
            <a:r>
              <a:rPr lang="en-IN" sz="20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(A-λI)ν = 0 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equation for v vector with different </a:t>
            </a:r>
            <a:r>
              <a:rPr lang="en-IN" sz="20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λ 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values, we get </a:t>
            </a:r>
            <a:r>
              <a:rPr lang="en-IN" sz="20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eigenvectors 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0" name="Google Shape;340;g13bc9f7eb83_0_42"/>
          <p:cNvGraphicFramePr/>
          <p:nvPr/>
        </p:nvGraphicFramePr>
        <p:xfrm>
          <a:off x="1496600" y="4866175"/>
          <a:ext cx="6501800" cy="1706760"/>
        </p:xfrm>
        <a:graphic>
          <a:graphicData uri="http://schemas.openxmlformats.org/drawingml/2006/table">
            <a:tbl>
              <a:tblPr>
                <a:noFill/>
                <a:tableStyleId>{70165BC5-38DE-4C96-A412-0C3727556392}</a:tableStyleId>
              </a:tblPr>
              <a:tblGrid>
                <a:gridCol w="1526775"/>
                <a:gridCol w="1666050"/>
                <a:gridCol w="1433900"/>
                <a:gridCol w="1875075"/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0.46900238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-0.69899597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-0.4874256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0.23207258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-0.46605826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-0.7139452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0.49328608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-0.1724552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0.53344063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-0.03316335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0.16629247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-0.82866646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0.52751072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0.02422964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0.70102207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0.47928428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bc9f7eb83_0_82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13bc9f7eb83_0_82"/>
          <p:cNvSpPr txBox="1"/>
          <p:nvPr/>
        </p:nvSpPr>
        <p:spPr>
          <a:xfrm>
            <a:off x="533575" y="1220025"/>
            <a:ext cx="103731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compute the percentage of variance accounted for by each component, we divide the eigenvalue of each component by the sum of eigenvalues.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Likewise we get the, Variance Explained by PCs are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PC1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87.67897334648279%, </a:t>
            </a:r>
            <a:r>
              <a:rPr lang="en-IN" sz="20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PC2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11.10621537413199, %, </a:t>
            </a:r>
            <a:r>
              <a:rPr lang="en-IN" sz="20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PC3 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= 1.208197412360479, </a:t>
            </a:r>
            <a:r>
              <a:rPr lang="en-IN" sz="20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PC4</a:t>
            </a: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= 0.006613867024734371.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After calculation, we find that PC1 and PC2 carry respectively 98% of the variance of the data.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Hence we can drop the PC3 and PC4 which are explains only 2% of the variance in the data.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bb2066178_0_207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Variable Loadings in PCA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3bb2066178_0_207"/>
          <p:cNvSpPr txBox="1"/>
          <p:nvPr/>
        </p:nvSpPr>
        <p:spPr>
          <a:xfrm>
            <a:off x="556525" y="1212775"/>
            <a:ext cx="108405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Loadings are the coefficients of the linear combination of the initial variables from which the principal components are constructed.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is useful to interpret PCA by computing the correlations between the original variable and the principal components.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Loadings are thus become comparable by magnitude with the covariances/correlations observed between the variables.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Positive loadings indicate a variable and a principal component are positively correlated: an increase in one results in an increase in the other. Negative loadings indicate a negative correlation. Large (either positive or negative) loadings indicate that a variable has a strong effect on that principal component.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bc9f7eb83_0_121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Interpreting </a:t>
            </a: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13bc9f7eb83_0_121"/>
          <p:cNvSpPr txBox="1"/>
          <p:nvPr/>
        </p:nvSpPr>
        <p:spPr>
          <a:xfrm>
            <a:off x="632725" y="1262350"/>
            <a:ext cx="9088800" cy="1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600"/>
              </a:spcBef>
              <a:spcAft>
                <a:spcPts val="2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3bc9f7eb83_0_121"/>
          <p:cNvSpPr txBox="1"/>
          <p:nvPr/>
        </p:nvSpPr>
        <p:spPr>
          <a:xfrm>
            <a:off x="632725" y="1186150"/>
            <a:ext cx="7415100" cy="5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Using the below formula we can calculate the loadings;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Loadings = Eigenvectors ⋅ √Eigenvalues</a:t>
            </a:r>
            <a:endParaRPr sz="2000" b="1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Lets interpret the loading scores,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Feature X1 is having a strong positive relationship with PC1 and strong negative relationship with PC2.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Feature X2 is having a strong negative relationship with with PC1 and PC2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Feature X3 and X4 is having a strong positive relationship with PC1 and has a weak correlation with PC2, which means the contribution of the features X3 and X4 to PC2 is decreased.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Whereas the features X1 and X2 are contributing the most to the PC2.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3bc9f7eb83_0_121"/>
          <p:cNvSpPr txBox="1"/>
          <p:nvPr/>
        </p:nvSpPr>
        <p:spPr>
          <a:xfrm>
            <a:off x="8501350" y="1282550"/>
            <a:ext cx="2404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F75BD"/>
                </a:solidFill>
                <a:latin typeface="Roboto"/>
                <a:ea typeface="Roboto"/>
                <a:cs typeface="Roboto"/>
                <a:sym typeface="Roboto"/>
              </a:rPr>
              <a:t>Loadings matrix</a:t>
            </a:r>
            <a:endParaRPr sz="2000" b="1">
              <a:solidFill>
                <a:srgbClr val="0F75B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1" name="Google Shape;361;g13bc9f7eb83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425" y="1775150"/>
            <a:ext cx="2404500" cy="183792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3bc9f7eb83_0_121"/>
          <p:cNvSpPr/>
          <p:nvPr/>
        </p:nvSpPr>
        <p:spPr>
          <a:xfrm>
            <a:off x="8388425" y="1311925"/>
            <a:ext cx="2908500" cy="2301300"/>
          </a:xfrm>
          <a:prstGeom prst="rect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fd20670fb_0_4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dfd20670fb_0_4"/>
          <p:cNvSpPr txBox="1"/>
          <p:nvPr/>
        </p:nvSpPr>
        <p:spPr>
          <a:xfrm>
            <a:off x="502200" y="1252250"/>
            <a:ext cx="6428400" cy="47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Curse of dimensionality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Dimensionality reduction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 concepts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Mechanics of Principal Component Analysis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 for dimensionality reduction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Loading Vs EigenVectors in PCA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PCA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and disadvantages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Discriminant Analysis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LDA-Procedure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Within(SW) and Between Class Matrix (SB)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 Vector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ae88de526_1_0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Loading Vs EigenVectors in PCA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g13ae88de526_1_0"/>
          <p:cNvGraphicFramePr/>
          <p:nvPr/>
        </p:nvGraphicFramePr>
        <p:xfrm>
          <a:off x="785125" y="1380114"/>
          <a:ext cx="10748475" cy="4876740"/>
        </p:xfrm>
        <a:graphic>
          <a:graphicData uri="http://schemas.openxmlformats.org/drawingml/2006/table">
            <a:tbl>
              <a:tblPr>
                <a:noFill/>
                <a:tableStyleId>{C0E16498-2573-4F38-ADBB-7636086A0D87}</a:tableStyleId>
              </a:tblPr>
              <a:tblGrid>
                <a:gridCol w="5819725"/>
                <a:gridCol w="4928750"/>
              </a:tblGrid>
              <a:tr h="467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Loadings 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Eigen Vectors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4325475">
                <a:tc>
                  <a:txBody>
                    <a:bodyPr/>
                    <a:lstStyle/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"Load" is (information of the amount of) variance, magnitude.</a:t>
                      </a:r>
                      <a:endParaRPr sz="2000" u="none" strike="noStrike" cap="none">
                        <a:solidFill>
                          <a:srgbClr val="23262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629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we multiply eigenvector by sq.root of the eigenvalue we "load" the bare coefficient by the amount of variance. </a:t>
                      </a:r>
                      <a:endParaRPr sz="2000" u="none" strike="noStrike" cap="none">
                        <a:solidFill>
                          <a:srgbClr val="23262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629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Loadings sometimes are “rotated” (e.g. varimax) afterwards to facilitate interpretability </a:t>
                      </a:r>
                      <a:endParaRPr sz="2000" u="none" strike="noStrike" cap="none">
                        <a:solidFill>
                          <a:srgbClr val="23262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629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Loading matrix is informative: its vertical sums of squares are the eigenvalues, components' variances, and its horizontal sums of squares are portions of the variables' variances being "explained" by the components.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 dirty="0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Eigenvector is just a coefficient of orthogonal </a:t>
                      </a:r>
                      <a:r>
                        <a:rPr lang="en-IN" sz="2000" i="1" u="none" strike="noStrike" cap="none" dirty="0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transformation</a:t>
                      </a:r>
                      <a:r>
                        <a:rPr lang="en-IN" sz="2000" u="none" strike="noStrike" cap="none" dirty="0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or projection</a:t>
                      </a:r>
                      <a:endParaRPr sz="2000" u="none" strike="noStrike" cap="none">
                        <a:solidFill>
                          <a:srgbClr val="23262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629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 dirty="0" err="1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Eigenvalues</a:t>
                      </a:r>
                      <a:r>
                        <a:rPr lang="en-IN" sz="2000" u="none" strike="noStrike" cap="none" dirty="0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are the variances of (=explained by) Principal Components.</a:t>
                      </a:r>
                      <a:endParaRPr sz="2000" u="none" strike="noStrike" cap="none">
                        <a:solidFill>
                          <a:srgbClr val="23262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2629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 dirty="0">
                          <a:solidFill>
                            <a:srgbClr val="23262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Rotating the PCs' coefficient is very rarely done because it destroys the optimality of the components.</a:t>
                      </a:r>
                      <a:endParaRPr sz="2000" b="1" u="none" strike="noStrike" cap="none">
                        <a:solidFill>
                          <a:srgbClr val="23262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b943ea1f6_0_0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Applications of PCA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13b943ea1f6_0_0"/>
          <p:cNvSpPr txBox="1"/>
          <p:nvPr/>
        </p:nvSpPr>
        <p:spPr>
          <a:xfrm>
            <a:off x="632725" y="1338550"/>
            <a:ext cx="9088800" cy="1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600"/>
              </a:spcBef>
              <a:spcAft>
                <a:spcPts val="2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13b943ea1f6_0_0"/>
          <p:cNvSpPr txBox="1"/>
          <p:nvPr/>
        </p:nvSpPr>
        <p:spPr>
          <a:xfrm>
            <a:off x="562234" y="1338556"/>
            <a:ext cx="9229800" cy="28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Dimensionality reduction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Improving signal to noise ratio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in removing correlation between variables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speed up the convergence of Neural networks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vision (Face recognition)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336c9e31a_0_318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Advantages and disadvantages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1" name="Google Shape;381;g13336c9e31a_0_318"/>
          <p:cNvGraphicFramePr/>
          <p:nvPr/>
        </p:nvGraphicFramePr>
        <p:xfrm>
          <a:off x="785125" y="1567150"/>
          <a:ext cx="10748475" cy="3124140"/>
        </p:xfrm>
        <a:graphic>
          <a:graphicData uri="http://schemas.openxmlformats.org/drawingml/2006/table">
            <a:tbl>
              <a:tblPr>
                <a:noFill/>
                <a:tableStyleId>{C0E16498-2573-4F38-ADBB-7636086A0D87}</a:tableStyleId>
              </a:tblPr>
              <a:tblGrid>
                <a:gridCol w="4759875"/>
                <a:gridCol w="5988600"/>
              </a:tblGrid>
              <a:tr h="45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Advantages 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Disadvantages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2635050">
                <a:tc>
                  <a:txBody>
                    <a:bodyPr/>
                    <a:lstStyle/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Helps is reducing dimensions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Correlated features are removed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Improves performance of an algorithm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noise sensitivity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Assumes that feature set is correlated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Sensitive to outliers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variance axis is treated as PC, and low variance axes are treated as noise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Interpretability is a challenge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Covariance matrix are difficult to be evaluated in an accurate manner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bb20663c1_0_6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Let’s answer some questions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13bb20663c1_0_6"/>
          <p:cNvSpPr txBox="1"/>
          <p:nvPr/>
        </p:nvSpPr>
        <p:spPr>
          <a:xfrm>
            <a:off x="480325" y="1216450"/>
            <a:ext cx="1185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Consider the below graph what will be the optimum number of principal components?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g13bb20663c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25" y="1709050"/>
            <a:ext cx="37052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3bb20663c1_0_6"/>
          <p:cNvSpPr txBox="1"/>
          <p:nvPr/>
        </p:nvSpPr>
        <p:spPr>
          <a:xfrm>
            <a:off x="627950" y="4422350"/>
            <a:ext cx="96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90" name="Google Shape;390;g13bb20663c1_0_6"/>
          <p:cNvSpPr txBox="1"/>
          <p:nvPr/>
        </p:nvSpPr>
        <p:spPr>
          <a:xfrm>
            <a:off x="561850" y="4409500"/>
            <a:ext cx="10824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2. Can we use PCA when we have a label?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Should we use PCA if there is no presence of multicollinearity in the data?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bb2066178_0_405"/>
          <p:cNvSpPr/>
          <p:nvPr/>
        </p:nvSpPr>
        <p:spPr>
          <a:xfrm>
            <a:off x="2630975" y="2804875"/>
            <a:ext cx="7222500" cy="112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Linear Discriminant Analysis </a:t>
            </a:r>
            <a:endParaRPr sz="34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bb2066178_0_328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Linear </a:t>
            </a:r>
            <a:r>
              <a:rPr lang="en-IN" sz="3200" b="1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Discriminant</a:t>
            </a:r>
            <a:r>
              <a:rPr lang="en-IN" sz="3200" b="1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2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lang="en-IN" sz="3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13bb2066178_0_328"/>
          <p:cNvSpPr txBox="1"/>
          <p:nvPr/>
        </p:nvSpPr>
        <p:spPr>
          <a:xfrm>
            <a:off x="502200" y="1252250"/>
            <a:ext cx="106275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</a:t>
            </a:r>
            <a:r>
              <a:rPr lang="en-IN" sz="2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Discriminant</a:t>
            </a:r>
            <a:r>
              <a:rPr lang="en-I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supervised learning algorithm for classification.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PCA, it can be used for dimensionality reduction, by projecting the input data to a linear subspace consisting of the directions which 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the separation between classes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linear transformation technique.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used as a pre-processing stage for pattern-classification.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LDA is to lower the dimension space with a good </a:t>
            </a: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separability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the classes.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assumes that the features are normally distributed.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ae88de526_0_79"/>
          <p:cNvSpPr txBox="1"/>
          <p:nvPr/>
        </p:nvSpPr>
        <p:spPr>
          <a:xfrm>
            <a:off x="677531" y="533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LDA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13ae88de526_0_79"/>
          <p:cNvSpPr/>
          <p:nvPr/>
        </p:nvSpPr>
        <p:spPr>
          <a:xfrm rot="-5400000">
            <a:off x="5668775" y="-2924025"/>
            <a:ext cx="619500" cy="9443100"/>
          </a:xfrm>
          <a:prstGeom prst="roundRect">
            <a:avLst>
              <a:gd name="adj" fmla="val 50000"/>
            </a:avLst>
          </a:prstGeom>
          <a:solidFill>
            <a:srgbClr val="095A8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3ae88de526_0_79"/>
          <p:cNvSpPr txBox="1"/>
          <p:nvPr/>
        </p:nvSpPr>
        <p:spPr>
          <a:xfrm>
            <a:off x="1382207" y="1487448"/>
            <a:ext cx="91899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Maximize the distance between the means (i.e. between μ1 and μ2) of classes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13ae88de526_0_79"/>
          <p:cNvSpPr/>
          <p:nvPr/>
        </p:nvSpPr>
        <p:spPr>
          <a:xfrm rot="-5400000">
            <a:off x="5614700" y="-2077576"/>
            <a:ext cx="650100" cy="9443100"/>
          </a:xfrm>
          <a:prstGeom prst="roundRect">
            <a:avLst>
              <a:gd name="adj" fmla="val 50000"/>
            </a:avLst>
          </a:prstGeom>
          <a:solidFill>
            <a:srgbClr val="095A8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3ae88de526_0_79"/>
          <p:cNvSpPr txBox="1"/>
          <p:nvPr/>
        </p:nvSpPr>
        <p:spPr>
          <a:xfrm>
            <a:off x="1355325" y="2367116"/>
            <a:ext cx="91899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Minimize the variance within each class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3ae88de526_0_79"/>
          <p:cNvSpPr/>
          <p:nvPr/>
        </p:nvSpPr>
        <p:spPr>
          <a:xfrm rot="-5400000">
            <a:off x="5460950" y="-1085550"/>
            <a:ext cx="957600" cy="9443100"/>
          </a:xfrm>
          <a:prstGeom prst="roundRect">
            <a:avLst>
              <a:gd name="adj" fmla="val 50000"/>
            </a:avLst>
          </a:prstGeom>
          <a:solidFill>
            <a:srgbClr val="095A8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3ae88de526_0_79"/>
          <p:cNvSpPr txBox="1"/>
          <p:nvPr/>
        </p:nvSpPr>
        <p:spPr>
          <a:xfrm>
            <a:off x="1318945" y="3197650"/>
            <a:ext cx="8993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the given figure, μ1 and μ2 are the means, and S12 and S22 are the variances of the two classes.</a:t>
            </a:r>
            <a:endParaRPr sz="1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413" name="Google Shape;413;g13ae88de526_0_79"/>
          <p:cNvCxnSpPr/>
          <p:nvPr/>
        </p:nvCxnSpPr>
        <p:spPr>
          <a:xfrm>
            <a:off x="3379125" y="5162200"/>
            <a:ext cx="4464000" cy="49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g13ae88de526_0_79"/>
          <p:cNvSpPr/>
          <p:nvPr/>
        </p:nvSpPr>
        <p:spPr>
          <a:xfrm>
            <a:off x="3478875" y="5062462"/>
            <a:ext cx="199500" cy="224400"/>
          </a:xfrm>
          <a:prstGeom prst="ellipse">
            <a:avLst/>
          </a:prstGeom>
          <a:solidFill>
            <a:srgbClr val="008AB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3ae88de526_0_79"/>
          <p:cNvSpPr/>
          <p:nvPr/>
        </p:nvSpPr>
        <p:spPr>
          <a:xfrm>
            <a:off x="3758737" y="5051378"/>
            <a:ext cx="199500" cy="224400"/>
          </a:xfrm>
          <a:prstGeom prst="ellipse">
            <a:avLst/>
          </a:prstGeom>
          <a:solidFill>
            <a:srgbClr val="008AB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3ae88de526_0_79"/>
          <p:cNvSpPr/>
          <p:nvPr/>
        </p:nvSpPr>
        <p:spPr>
          <a:xfrm>
            <a:off x="4240875" y="5062462"/>
            <a:ext cx="199500" cy="224400"/>
          </a:xfrm>
          <a:prstGeom prst="ellipse">
            <a:avLst/>
          </a:prstGeom>
          <a:solidFill>
            <a:srgbClr val="008AB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3ae88de526_0_79"/>
          <p:cNvSpPr/>
          <p:nvPr/>
        </p:nvSpPr>
        <p:spPr>
          <a:xfrm>
            <a:off x="4545675" y="5062462"/>
            <a:ext cx="199500" cy="224400"/>
          </a:xfrm>
          <a:prstGeom prst="ellipse">
            <a:avLst/>
          </a:prstGeom>
          <a:solidFill>
            <a:srgbClr val="008AB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3ae88de526_0_79"/>
          <p:cNvSpPr/>
          <p:nvPr/>
        </p:nvSpPr>
        <p:spPr>
          <a:xfrm>
            <a:off x="4926675" y="5062462"/>
            <a:ext cx="199500" cy="224400"/>
          </a:xfrm>
          <a:prstGeom prst="ellipse">
            <a:avLst/>
          </a:prstGeom>
          <a:solidFill>
            <a:srgbClr val="008AB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3ae88de526_0_79"/>
          <p:cNvSpPr/>
          <p:nvPr/>
        </p:nvSpPr>
        <p:spPr>
          <a:xfrm>
            <a:off x="5841075" y="5062462"/>
            <a:ext cx="199500" cy="224400"/>
          </a:xfrm>
          <a:prstGeom prst="ellipse">
            <a:avLst/>
          </a:prstGeom>
          <a:solidFill>
            <a:srgbClr val="008AB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3ae88de526_0_79"/>
          <p:cNvSpPr/>
          <p:nvPr/>
        </p:nvSpPr>
        <p:spPr>
          <a:xfrm>
            <a:off x="5586151" y="5062462"/>
            <a:ext cx="199500" cy="2244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3ae88de526_0_79"/>
          <p:cNvSpPr/>
          <p:nvPr/>
        </p:nvSpPr>
        <p:spPr>
          <a:xfrm>
            <a:off x="6120937" y="5062462"/>
            <a:ext cx="199500" cy="2244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3ae88de526_0_79"/>
          <p:cNvSpPr/>
          <p:nvPr/>
        </p:nvSpPr>
        <p:spPr>
          <a:xfrm>
            <a:off x="6425737" y="5062462"/>
            <a:ext cx="199500" cy="2244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3ae88de526_0_79"/>
          <p:cNvSpPr/>
          <p:nvPr/>
        </p:nvSpPr>
        <p:spPr>
          <a:xfrm>
            <a:off x="6680660" y="5062462"/>
            <a:ext cx="199500" cy="2244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3ae88de526_0_79"/>
          <p:cNvSpPr/>
          <p:nvPr/>
        </p:nvSpPr>
        <p:spPr>
          <a:xfrm>
            <a:off x="7150330" y="5062462"/>
            <a:ext cx="199500" cy="2244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g13ae88de526_0_79"/>
          <p:cNvCxnSpPr/>
          <p:nvPr/>
        </p:nvCxnSpPr>
        <p:spPr>
          <a:xfrm flipH="1">
            <a:off x="4825700" y="4663450"/>
            <a:ext cx="12300" cy="86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6" name="Google Shape;426;g13ae88de526_0_79"/>
          <p:cNvCxnSpPr/>
          <p:nvPr/>
        </p:nvCxnSpPr>
        <p:spPr>
          <a:xfrm flipH="1">
            <a:off x="6502100" y="4649595"/>
            <a:ext cx="12300" cy="8604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7" name="Google Shape;427;g13ae88de526_0_79"/>
          <p:cNvSpPr txBox="1"/>
          <p:nvPr/>
        </p:nvSpPr>
        <p:spPr>
          <a:xfrm>
            <a:off x="4663431" y="4152200"/>
            <a:ext cx="450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8ABC"/>
                </a:solidFill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en-IN" sz="2400" b="1" i="0" u="none" strike="noStrike" cap="none" baseline="-25000">
                <a:solidFill>
                  <a:srgbClr val="008ABC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1" i="0" u="none" strike="noStrike" cap="none" baseline="-25000">
              <a:solidFill>
                <a:srgbClr val="008AB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13ae88de526_0_79"/>
          <p:cNvSpPr txBox="1"/>
          <p:nvPr/>
        </p:nvSpPr>
        <p:spPr>
          <a:xfrm>
            <a:off x="6310736" y="4152200"/>
            <a:ext cx="450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en-IN" sz="2400" b="1" i="0" u="none" strike="noStrike" cap="none" baseline="-2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 b="1" i="0" u="none" strike="noStrike" cap="none" baseline="-25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13ae88de526_0_79"/>
          <p:cNvSpPr txBox="1"/>
          <p:nvPr/>
        </p:nvSpPr>
        <p:spPr>
          <a:xfrm>
            <a:off x="6158320" y="5904800"/>
            <a:ext cx="62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400" b="1" i="0" u="none" strike="noStrike" cap="none" baseline="30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 b="1" i="0" u="none" strike="noStrike" cap="none" baseline="-25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 b="1" i="0" u="none" strike="noStrike" cap="none" baseline="-25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13ae88de526_0_79"/>
          <p:cNvSpPr txBox="1"/>
          <p:nvPr/>
        </p:nvSpPr>
        <p:spPr>
          <a:xfrm>
            <a:off x="4558120" y="5904800"/>
            <a:ext cx="62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400" b="1" i="0" u="none" strike="noStrike" cap="none" baseline="30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 b="1" i="0" u="none" strike="noStrike" cap="none" baseline="-25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1" i="0" u="none" strike="noStrike" cap="none" baseline="-25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1" name="Google Shape;431;g13ae88de526_0_79"/>
          <p:cNvCxnSpPr/>
          <p:nvPr/>
        </p:nvCxnSpPr>
        <p:spPr>
          <a:xfrm>
            <a:off x="3516290" y="5673440"/>
            <a:ext cx="24189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g13ae88de526_0_79"/>
          <p:cNvCxnSpPr/>
          <p:nvPr/>
        </p:nvCxnSpPr>
        <p:spPr>
          <a:xfrm>
            <a:off x="3428994" y="5486388"/>
            <a:ext cx="87300" cy="199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g13ae88de526_0_79"/>
          <p:cNvCxnSpPr/>
          <p:nvPr/>
        </p:nvCxnSpPr>
        <p:spPr>
          <a:xfrm flipH="1">
            <a:off x="5929825" y="5511350"/>
            <a:ext cx="67800" cy="174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g13ae88de526_0_79"/>
          <p:cNvCxnSpPr/>
          <p:nvPr/>
        </p:nvCxnSpPr>
        <p:spPr>
          <a:xfrm>
            <a:off x="5710850" y="5960225"/>
            <a:ext cx="1583700" cy="249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5" name="Google Shape;435;g13ae88de526_0_79"/>
          <p:cNvCxnSpPr/>
          <p:nvPr/>
        </p:nvCxnSpPr>
        <p:spPr>
          <a:xfrm flipH="1">
            <a:off x="7275101" y="5816150"/>
            <a:ext cx="67800" cy="1746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6" name="Google Shape;436;g13ae88de526_0_79"/>
          <p:cNvCxnSpPr/>
          <p:nvPr/>
        </p:nvCxnSpPr>
        <p:spPr>
          <a:xfrm>
            <a:off x="5648500" y="5798125"/>
            <a:ext cx="77700" cy="1539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bb2066178_0_539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 of LDA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13bb2066178_0_539"/>
          <p:cNvSpPr txBox="1"/>
          <p:nvPr/>
        </p:nvSpPr>
        <p:spPr>
          <a:xfrm>
            <a:off x="525650" y="1368100"/>
            <a:ext cx="67143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Fisher’s LDA aims to maximise equation-1, maximize the distance between means and minimize the variance within classes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Equation-1 can be rewritten with two new terms: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class matrix (S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class matrix (S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13bb2066178_0_539"/>
          <p:cNvSpPr txBox="1"/>
          <p:nvPr/>
        </p:nvSpPr>
        <p:spPr>
          <a:xfrm>
            <a:off x="7392375" y="1444300"/>
            <a:ext cx="3494100" cy="8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arg max J(W) =    (μ1 – μ2)</a:t>
            </a:r>
            <a:r>
              <a:rPr lang="en-IN" sz="20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 baseline="30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			     		 S</a:t>
            </a:r>
            <a:r>
              <a:rPr lang="en-IN" sz="20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000" baseline="-25000"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 baseline="-25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g13bb2066178_0_539"/>
          <p:cNvCxnSpPr/>
          <p:nvPr/>
        </p:nvCxnSpPr>
        <p:spPr>
          <a:xfrm>
            <a:off x="9760200" y="1848550"/>
            <a:ext cx="82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g13bb2066178_0_539"/>
          <p:cNvSpPr txBox="1"/>
          <p:nvPr/>
        </p:nvSpPr>
        <p:spPr>
          <a:xfrm>
            <a:off x="7392375" y="2491875"/>
            <a:ext cx="2454600" cy="95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2)    J(W) = 	W</a:t>
            </a:r>
            <a:r>
              <a:rPr lang="en-IN" sz="2000" baseline="300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000" baseline="300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		W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000" baseline="-25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g13bb2066178_0_539"/>
          <p:cNvCxnSpPr/>
          <p:nvPr/>
        </p:nvCxnSpPr>
        <p:spPr>
          <a:xfrm>
            <a:off x="8821775" y="2969025"/>
            <a:ext cx="82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g13bb2066178_0_539"/>
          <p:cNvSpPr txBox="1"/>
          <p:nvPr/>
        </p:nvSpPr>
        <p:spPr>
          <a:xfrm>
            <a:off x="7392375" y="3693350"/>
            <a:ext cx="3494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Here, W is a unit vector onto which the data points are to be projected.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bb2066178_0_583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Objective of LDA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13bb2066178_0_583"/>
          <p:cNvSpPr txBox="1"/>
          <p:nvPr/>
        </p:nvSpPr>
        <p:spPr>
          <a:xfrm>
            <a:off x="525650" y="1368100"/>
            <a:ext cx="6714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Upon differentiating the equation-2 w.r.t W and equating with 0, we get a generalized eigenvalue-eigenvector problem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= vS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= vW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v = eigenvalue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= eigenvector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13bb2066178_0_583"/>
          <p:cNvSpPr txBox="1"/>
          <p:nvPr/>
        </p:nvSpPr>
        <p:spPr>
          <a:xfrm>
            <a:off x="7392375" y="1444300"/>
            <a:ext cx="3494100" cy="8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arenR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arg max J(W) =    (μ1 – μ2)</a:t>
            </a:r>
            <a:r>
              <a:rPr lang="en-IN" sz="20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 baseline="30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			     		 S</a:t>
            </a:r>
            <a:r>
              <a:rPr lang="en-IN" sz="2000" baseline="30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000" baseline="-25000"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 baseline="-25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g13bb2066178_0_583"/>
          <p:cNvCxnSpPr/>
          <p:nvPr/>
        </p:nvCxnSpPr>
        <p:spPr>
          <a:xfrm>
            <a:off x="9760200" y="1848550"/>
            <a:ext cx="82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6" name="Google Shape;456;g13bb2066178_0_583"/>
          <p:cNvSpPr txBox="1"/>
          <p:nvPr/>
        </p:nvSpPr>
        <p:spPr>
          <a:xfrm>
            <a:off x="7392375" y="2491875"/>
            <a:ext cx="2454600" cy="95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2)    J(W) = 	W</a:t>
            </a:r>
            <a:r>
              <a:rPr lang="en-IN" sz="2000" baseline="300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000" baseline="300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		W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000" baseline="-25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g13bb2066178_0_583"/>
          <p:cNvCxnSpPr/>
          <p:nvPr/>
        </p:nvCxnSpPr>
        <p:spPr>
          <a:xfrm>
            <a:off x="8821775" y="2969025"/>
            <a:ext cx="82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g13bb2066178_0_583"/>
          <p:cNvSpPr txBox="1"/>
          <p:nvPr/>
        </p:nvSpPr>
        <p:spPr>
          <a:xfrm>
            <a:off x="7392375" y="3693350"/>
            <a:ext cx="3744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Here, W is a unit vector onto which the data points are to be projected 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g13bb2066178_0_678"/>
          <p:cNvGrpSpPr/>
          <p:nvPr/>
        </p:nvGrpSpPr>
        <p:grpSpPr>
          <a:xfrm>
            <a:off x="7512155" y="1432452"/>
            <a:ext cx="3962725" cy="3671898"/>
            <a:chOff x="2902488" y="902232"/>
            <a:chExt cx="3339000" cy="3339000"/>
          </a:xfrm>
        </p:grpSpPr>
        <p:sp>
          <p:nvSpPr>
            <p:cNvPr id="464" name="Google Shape;464;g13bb2066178_0_678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1D7E7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13bb2066178_0_678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name="adj1" fmla="val 2689583"/>
                <a:gd name="adj2" fmla="val 13510993"/>
              </a:avLst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g13bb2066178_0_678"/>
          <p:cNvGrpSpPr/>
          <p:nvPr/>
        </p:nvGrpSpPr>
        <p:grpSpPr>
          <a:xfrm>
            <a:off x="8614381" y="2165349"/>
            <a:ext cx="1844591" cy="1889807"/>
            <a:chOff x="3664038" y="1663782"/>
            <a:chExt cx="1815900" cy="1815900"/>
          </a:xfrm>
        </p:grpSpPr>
        <p:sp>
          <p:nvSpPr>
            <p:cNvPr id="467" name="Google Shape;467;g13bb2066178_0_678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25AAE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294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13bb2066178_0_678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LDA Matrix</a:t>
              </a:r>
              <a:endPara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g13bb2066178_0_678"/>
          <p:cNvSpPr/>
          <p:nvPr/>
        </p:nvSpPr>
        <p:spPr>
          <a:xfrm>
            <a:off x="671511" y="1448975"/>
            <a:ext cx="6378900" cy="1684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represents how precisely the data is scattered across the classes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is to </a:t>
            </a:r>
            <a:r>
              <a:rPr lang="en-I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SB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i.e. the distance between the two classes should be higher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13bb2066178_0_678"/>
          <p:cNvSpPr/>
          <p:nvPr/>
        </p:nvSpPr>
        <p:spPr>
          <a:xfrm>
            <a:off x="10008378" y="1383578"/>
            <a:ext cx="1371300" cy="1235700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13bb2066178_0_678"/>
          <p:cNvSpPr txBox="1"/>
          <p:nvPr/>
        </p:nvSpPr>
        <p:spPr>
          <a:xfrm>
            <a:off x="9969962" y="1405362"/>
            <a:ext cx="1434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Class Matrix(S</a:t>
            </a:r>
            <a:r>
              <a:rPr lang="en-IN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2" name="Google Shape;472;g13bb2066178_0_678"/>
          <p:cNvSpPr txBox="1"/>
          <p:nvPr/>
        </p:nvSpPr>
        <p:spPr>
          <a:xfrm>
            <a:off x="10666843" y="4200486"/>
            <a:ext cx="102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Step:2</a:t>
            </a: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3" name="Google Shape;473;g13bb2066178_0_678"/>
          <p:cNvSpPr/>
          <p:nvPr/>
        </p:nvSpPr>
        <p:spPr>
          <a:xfrm>
            <a:off x="751736" y="3420030"/>
            <a:ext cx="6378900" cy="1684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captures how precisely the data is scattered within the class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is to </a:t>
            </a:r>
            <a:r>
              <a:rPr lang="en-I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SW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i.e. the distance between the elements of the class should be minimum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13bb2066178_0_678"/>
          <p:cNvSpPr/>
          <p:nvPr/>
        </p:nvSpPr>
        <p:spPr>
          <a:xfrm>
            <a:off x="10255250" y="3752950"/>
            <a:ext cx="1434600" cy="1235700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13bb2066178_0_678"/>
          <p:cNvSpPr txBox="1"/>
          <p:nvPr/>
        </p:nvSpPr>
        <p:spPr>
          <a:xfrm>
            <a:off x="10255250" y="3740500"/>
            <a:ext cx="1434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Within</a:t>
            </a: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Class Matrix(S</a:t>
            </a:r>
            <a:r>
              <a:rPr lang="en-IN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6" name="Google Shape;476;g13bb2066178_0_678"/>
          <p:cNvSpPr txBox="1"/>
          <p:nvPr/>
        </p:nvSpPr>
        <p:spPr>
          <a:xfrm>
            <a:off x="678052" y="516000"/>
            <a:ext cx="685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LDA Matrix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ce42620de_0_0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curse of dimensionality 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ce42620de_0_0"/>
          <p:cNvSpPr txBox="1"/>
          <p:nvPr/>
        </p:nvSpPr>
        <p:spPr>
          <a:xfrm>
            <a:off x="502200" y="1252250"/>
            <a:ext cx="7079100" cy="3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building predictive models, having high number of features is a good thing but it becomes a curse if the number of dimension becomes too large.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number of features are too high compared to the number of samples, the predictive power of the model gets affected.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number of features could introduce a lot of noise in the data and also results in overfitting the model.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3bb2066178_0_443"/>
          <p:cNvSpPr txBox="1">
            <a:spLocks noGrp="1"/>
          </p:cNvSpPr>
          <p:nvPr>
            <p:ph type="title"/>
          </p:nvPr>
        </p:nvSpPr>
        <p:spPr>
          <a:xfrm>
            <a:off x="678050" y="530699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Linear Discriminant Analysis - Procedure</a:t>
            </a:r>
            <a:endParaRPr sz="3200" b="1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13bb2066178_0_443"/>
          <p:cNvSpPr/>
          <p:nvPr/>
        </p:nvSpPr>
        <p:spPr>
          <a:xfrm>
            <a:off x="2503800" y="1418987"/>
            <a:ext cx="6010200" cy="49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3bb2066178_0_443"/>
          <p:cNvSpPr txBox="1"/>
          <p:nvPr/>
        </p:nvSpPr>
        <p:spPr>
          <a:xfrm>
            <a:off x="2740700" y="1443930"/>
            <a:ext cx="563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Standardize the data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13bb2066178_0_443"/>
          <p:cNvSpPr/>
          <p:nvPr/>
        </p:nvSpPr>
        <p:spPr>
          <a:xfrm>
            <a:off x="2503800" y="2483016"/>
            <a:ext cx="6010200" cy="49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3bb2066178_0_443"/>
          <p:cNvSpPr txBox="1"/>
          <p:nvPr/>
        </p:nvSpPr>
        <p:spPr>
          <a:xfrm>
            <a:off x="2740700" y="2495490"/>
            <a:ext cx="563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the within class matrix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13bb2066178_0_443"/>
          <p:cNvSpPr/>
          <p:nvPr/>
        </p:nvSpPr>
        <p:spPr>
          <a:xfrm>
            <a:off x="2503800" y="3559514"/>
            <a:ext cx="6010200" cy="49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3bb2066178_0_443"/>
          <p:cNvSpPr txBox="1"/>
          <p:nvPr/>
        </p:nvSpPr>
        <p:spPr>
          <a:xfrm>
            <a:off x="2740700" y="3571988"/>
            <a:ext cx="563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the between class matrix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13bb2066178_0_443"/>
          <p:cNvSpPr/>
          <p:nvPr/>
        </p:nvSpPr>
        <p:spPr>
          <a:xfrm>
            <a:off x="2580000" y="4618001"/>
            <a:ext cx="6010200" cy="49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13bb2066178_0_443"/>
          <p:cNvSpPr txBox="1"/>
          <p:nvPr/>
        </p:nvSpPr>
        <p:spPr>
          <a:xfrm>
            <a:off x="2816900" y="4630475"/>
            <a:ext cx="563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projection vectors and transform the data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13bb2066178_0_443"/>
          <p:cNvSpPr/>
          <p:nvPr/>
        </p:nvSpPr>
        <p:spPr>
          <a:xfrm>
            <a:off x="5271937" y="1930225"/>
            <a:ext cx="399000" cy="5652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13bb2066178_0_443"/>
          <p:cNvSpPr/>
          <p:nvPr/>
        </p:nvSpPr>
        <p:spPr>
          <a:xfrm>
            <a:off x="5271937" y="2997025"/>
            <a:ext cx="399000" cy="5652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3bb2066178_0_443"/>
          <p:cNvSpPr/>
          <p:nvPr/>
        </p:nvSpPr>
        <p:spPr>
          <a:xfrm>
            <a:off x="5271937" y="4063825"/>
            <a:ext cx="399000" cy="5652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3bb2066178_0_443"/>
          <p:cNvSpPr/>
          <p:nvPr/>
        </p:nvSpPr>
        <p:spPr>
          <a:xfrm>
            <a:off x="2629850" y="5684801"/>
            <a:ext cx="6010200" cy="497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13bb2066178_0_443"/>
          <p:cNvSpPr txBox="1"/>
          <p:nvPr/>
        </p:nvSpPr>
        <p:spPr>
          <a:xfrm>
            <a:off x="2866750" y="5697275"/>
            <a:ext cx="563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Make predictions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13bb2066178_0_443"/>
          <p:cNvSpPr/>
          <p:nvPr/>
        </p:nvSpPr>
        <p:spPr>
          <a:xfrm>
            <a:off x="5321787" y="5130625"/>
            <a:ext cx="399000" cy="565200"/>
          </a:xfrm>
          <a:prstGeom prst="down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3bb2066178_0_768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LDA - Between class matrix (S</a:t>
            </a:r>
            <a:r>
              <a:rPr lang="en-IN" sz="3200" b="1" baseline="-2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13bb2066178_0_768"/>
          <p:cNvSpPr txBox="1"/>
          <p:nvPr/>
        </p:nvSpPr>
        <p:spPr>
          <a:xfrm>
            <a:off x="502200" y="1252250"/>
            <a:ext cx="101964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represents how precisely the data is scattered across the classes.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 means of classes C1 and C2 are μ1 and μ2 respectively.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formula to find SB is given 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∑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i=1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(μ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μ). (μ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μ)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0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 is the overall mean, and μ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sample mean and sizes of the respective classes.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maximize 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i.e. the distance between the two classes should be higher.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bb2066178_0_848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LDA - Between class matrix (S</a:t>
            </a:r>
            <a:r>
              <a:rPr lang="en-IN" sz="3200" b="1" baseline="-2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5" name="Google Shape;515;g13bb2066178_0_848"/>
          <p:cNvGraphicFramePr/>
          <p:nvPr/>
        </p:nvGraphicFramePr>
        <p:xfrm>
          <a:off x="4336275" y="140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{70165BC5-38DE-4C96-A412-0C3727556392}</a:tableStyleId>
              </a:tblPr>
              <a:tblGrid>
                <a:gridCol w="1501625"/>
                <a:gridCol w="788650"/>
                <a:gridCol w="889075"/>
              </a:tblGrid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Class-1 (4)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 mean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Global mean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</a:t>
                      </a:r>
                      <a:r>
                        <a:rPr lang="en-IN" sz="20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I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μ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-1.33	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-2.08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516" name="Google Shape;516;g13bb2066178_0_848"/>
          <p:cNvGraphicFramePr/>
          <p:nvPr/>
        </p:nvGraphicFramePr>
        <p:xfrm>
          <a:off x="7983075" y="140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{70165BC5-38DE-4C96-A412-0C3727556392}</a:tableStyleId>
              </a:tblPr>
              <a:tblGrid>
                <a:gridCol w="1604375"/>
                <a:gridCol w="984825"/>
                <a:gridCol w="1053050"/>
              </a:tblGrid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Class-2 (2)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</a:tr>
              <a:tr h="7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 mean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Global mean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</a:t>
                      </a:r>
                      <a:r>
                        <a:rPr lang="en-IN" sz="20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I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μ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g13bb2066178_0_848"/>
          <p:cNvSpPr txBox="1"/>
          <p:nvPr/>
        </p:nvSpPr>
        <p:spPr>
          <a:xfrm>
            <a:off x="502200" y="1252250"/>
            <a:ext cx="39765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μ1 = [1.5, 1.25]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μ2 = [5.5, 7.5]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 = [2.83, 3.33] #Global mean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∑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i=1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(μ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μ). (μ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μ)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[[21.33, 33.33]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[33.33, 52.08]]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3bb2066178_0_889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LDA - Within class matrix (S</a:t>
            </a:r>
            <a:r>
              <a:rPr lang="en-IN" sz="3200" b="1" baseline="-2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13bb2066178_0_889"/>
          <p:cNvSpPr txBox="1"/>
          <p:nvPr/>
        </p:nvSpPr>
        <p:spPr>
          <a:xfrm>
            <a:off x="502200" y="1252250"/>
            <a:ext cx="107325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captures how precisely the data is scattered within the class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data has two classes C1 and C2, the within class matrix is given by the summation of the covariance matrix (S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of the class C1 and the covariance matrix (S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of the class C2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Formula: 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∑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i=1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S1 + S2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 ∑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i=1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(x(n) - μ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(x(n) - μ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where x(n) are the samples on the feature space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minimize 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i.e. the distance between the elements of the class should be minimum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3bb2066178_0_928"/>
          <p:cNvSpPr txBox="1"/>
          <p:nvPr/>
        </p:nvSpPr>
        <p:spPr>
          <a:xfrm>
            <a:off x="678056" y="51598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LDA - Within class matrix (S</a:t>
            </a:r>
            <a:r>
              <a:rPr lang="en-IN" sz="3200" b="1" baseline="-2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13bb2066178_0_928"/>
          <p:cNvSpPr txBox="1"/>
          <p:nvPr/>
        </p:nvSpPr>
        <p:spPr>
          <a:xfrm>
            <a:off x="502200" y="1252250"/>
            <a:ext cx="4235100" cy="6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∑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x∈Di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(x−μi)(x−μi)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Matrix for every class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[ 5. ,  -2.5 ]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[-2.5 ,  2.75]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[ 0.5 ,  0.5 ]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[0.5 ,  0.5]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[[ 5.5, -2.  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[-2. ,   3.25]]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minimize SW. i.e. the distance between the elements of the class should be minimum.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0" name="Google Shape;530;g13bb2066178_0_928"/>
          <p:cNvGraphicFramePr/>
          <p:nvPr/>
        </p:nvGraphicFramePr>
        <p:xfrm>
          <a:off x="4780775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{70165BC5-38DE-4C96-A412-0C3727556392}</a:tableStyleId>
              </a:tblPr>
              <a:tblGrid>
                <a:gridCol w="687575"/>
                <a:gridCol w="658050"/>
              </a:tblGrid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531" name="Google Shape;531;g13bb2066178_0_928"/>
          <p:cNvGraphicFramePr/>
          <p:nvPr/>
        </p:nvGraphicFramePr>
        <p:xfrm>
          <a:off x="63408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{70165BC5-38DE-4C96-A412-0C3727556392}</a:tableStyleId>
              </a:tblPr>
              <a:tblGrid>
                <a:gridCol w="864950"/>
                <a:gridCol w="1027550"/>
              </a:tblGrid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X1-m1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X2-m1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2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-1.25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 sz="2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-1.5</a:t>
                      </a:r>
                      <a:endParaRPr sz="2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532" name="Google Shape;532;g13bb2066178_0_928"/>
          <p:cNvGraphicFramePr/>
          <p:nvPr/>
        </p:nvGraphicFramePr>
        <p:xfrm>
          <a:off x="8362175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{70165BC5-38DE-4C96-A412-0C3727556392}</a:tableStyleId>
              </a:tblPr>
              <a:tblGrid>
                <a:gridCol w="687575"/>
                <a:gridCol w="658050"/>
              </a:tblGrid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533" name="Google Shape;533;g13bb2066178_0_928"/>
          <p:cNvGraphicFramePr/>
          <p:nvPr/>
        </p:nvGraphicFramePr>
        <p:xfrm>
          <a:off x="9836675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{70165BC5-38DE-4C96-A412-0C3727556392}</a:tableStyleId>
              </a:tblPr>
              <a:tblGrid>
                <a:gridCol w="864950"/>
                <a:gridCol w="1027550"/>
              </a:tblGrid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X1-m2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X2-m2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lang="en-IN" sz="2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20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lang="en-IN" sz="2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bb2066178_0_971"/>
          <p:cNvSpPr txBox="1"/>
          <p:nvPr/>
        </p:nvSpPr>
        <p:spPr>
          <a:xfrm>
            <a:off x="678052" y="516000"/>
            <a:ext cx="685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LDA for dimensionality reduction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13bb2066178_0_971"/>
          <p:cNvSpPr txBox="1"/>
          <p:nvPr/>
        </p:nvSpPr>
        <p:spPr>
          <a:xfrm>
            <a:off x="502200" y="1252250"/>
            <a:ext cx="111231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computed 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get the eigenvectors from eig(S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eigen decomposition of 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gives the desired eigenvectors and corresponding eigenvalues.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eigenvalues can be at most C-1.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we achieve the dimensionality reduction.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solve the generalized eigenvalue problem for the matrix 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to find the linear discriminants.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3bb2066178_0_1050"/>
          <p:cNvSpPr txBox="1">
            <a:spLocks noGrp="1"/>
          </p:cNvSpPr>
          <p:nvPr>
            <p:ph type="body" idx="1"/>
          </p:nvPr>
        </p:nvSpPr>
        <p:spPr>
          <a:xfrm>
            <a:off x="5708200" y="1421950"/>
            <a:ext cx="5861400" cy="26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The eigenvector associated with the highest eigenvalue (here eigenvalue-2) represents the direction of highest separability between the classes.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Next, we will project the data onto this eigenvector.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13bb2066178_0_1050"/>
          <p:cNvSpPr txBox="1"/>
          <p:nvPr/>
        </p:nvSpPr>
        <p:spPr>
          <a:xfrm>
            <a:off x="502200" y="1252250"/>
            <a:ext cx="50859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I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= vW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eig_vals, eig_vecs = np.linalg.eig(np.linalg.inv(S_W).dot(S_B))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Eigenvector 1: [[-0.8423]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[ 0.5391]]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Eigenvalue 1: 3.55e-15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Eigenvector 2: [[-0.5156]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[-0.8568]]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Eigenvalue 2: 3.53e+01</a:t>
            </a:r>
            <a:endParaRPr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13bb2066178_0_1050"/>
          <p:cNvSpPr txBox="1"/>
          <p:nvPr/>
        </p:nvSpPr>
        <p:spPr>
          <a:xfrm>
            <a:off x="678052" y="516000"/>
            <a:ext cx="685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LDA for dimensionality reduction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ae88de526_0_199"/>
          <p:cNvSpPr txBox="1">
            <a:spLocks noGrp="1"/>
          </p:cNvSpPr>
          <p:nvPr>
            <p:ph type="body" idx="1"/>
          </p:nvPr>
        </p:nvSpPr>
        <p:spPr>
          <a:xfrm>
            <a:off x="622300" y="1434700"/>
            <a:ext cx="10841700" cy="3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The data samples are to be projected on the projection vectors with lower dimension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These vectors are the eigenvectors of the matrix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The eigenvector associated with the highest eigenvalue represents the direction of highest separability between the classes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The projection vectors are the coefficients of the linear discriminants that exhibit the direction of maximum separability of classes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Like PCA, transform the original data by taking a dot product of original data with projection vectors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13ae88de526_0_199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LDA: Projection vector</a:t>
            </a:r>
            <a:endParaRPr sz="3200" b="1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3ae88de526_0_280"/>
          <p:cNvSpPr txBox="1">
            <a:spLocks noGrp="1"/>
          </p:cNvSpPr>
          <p:nvPr>
            <p:ph type="title"/>
          </p:nvPr>
        </p:nvSpPr>
        <p:spPr>
          <a:xfrm>
            <a:off x="622300" y="53201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LDA: Projection vector</a:t>
            </a:r>
            <a:endParaRPr sz="3200" b="1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8" name="Google Shape;558;g13ae88de526_0_280"/>
          <p:cNvCxnSpPr/>
          <p:nvPr/>
        </p:nvCxnSpPr>
        <p:spPr>
          <a:xfrm flipH="1">
            <a:off x="1359000" y="1895300"/>
            <a:ext cx="12600" cy="24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559" name="Google Shape;559;g13ae88de526_0_280"/>
          <p:cNvCxnSpPr/>
          <p:nvPr/>
        </p:nvCxnSpPr>
        <p:spPr>
          <a:xfrm>
            <a:off x="1359125" y="4326787"/>
            <a:ext cx="3404100" cy="12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0" name="Google Shape;560;g13ae88de526_0_280"/>
          <p:cNvCxnSpPr/>
          <p:nvPr/>
        </p:nvCxnSpPr>
        <p:spPr>
          <a:xfrm flipH="1">
            <a:off x="6540600" y="1895300"/>
            <a:ext cx="12600" cy="24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561" name="Google Shape;561;g13ae88de526_0_280"/>
          <p:cNvCxnSpPr/>
          <p:nvPr/>
        </p:nvCxnSpPr>
        <p:spPr>
          <a:xfrm>
            <a:off x="6540725" y="4326787"/>
            <a:ext cx="3404100" cy="12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2" name="Google Shape;562;g13ae88de526_0_280"/>
          <p:cNvSpPr/>
          <p:nvPr/>
        </p:nvSpPr>
        <p:spPr>
          <a:xfrm rot="2117762">
            <a:off x="2348189" y="2502351"/>
            <a:ext cx="1232085" cy="1489214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13ae88de526_0_280"/>
          <p:cNvSpPr/>
          <p:nvPr/>
        </p:nvSpPr>
        <p:spPr>
          <a:xfrm>
            <a:off x="2775075" y="30951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3ae88de526_0_280"/>
          <p:cNvSpPr/>
          <p:nvPr/>
        </p:nvSpPr>
        <p:spPr>
          <a:xfrm>
            <a:off x="3041082" y="3057707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3ae88de526_0_280"/>
          <p:cNvSpPr/>
          <p:nvPr/>
        </p:nvSpPr>
        <p:spPr>
          <a:xfrm>
            <a:off x="3079875" y="33999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3ae88de526_0_280"/>
          <p:cNvSpPr/>
          <p:nvPr/>
        </p:nvSpPr>
        <p:spPr>
          <a:xfrm>
            <a:off x="2546475" y="35523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3ae88de526_0_280"/>
          <p:cNvSpPr/>
          <p:nvPr/>
        </p:nvSpPr>
        <p:spPr>
          <a:xfrm>
            <a:off x="2851275" y="35523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3ae88de526_0_280"/>
          <p:cNvSpPr/>
          <p:nvPr/>
        </p:nvSpPr>
        <p:spPr>
          <a:xfrm>
            <a:off x="3308475" y="27903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3ae88de526_0_280"/>
          <p:cNvSpPr/>
          <p:nvPr/>
        </p:nvSpPr>
        <p:spPr>
          <a:xfrm>
            <a:off x="3308475" y="31713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3ae88de526_0_280"/>
          <p:cNvSpPr/>
          <p:nvPr/>
        </p:nvSpPr>
        <p:spPr>
          <a:xfrm>
            <a:off x="2470275" y="30951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3ae88de526_0_280"/>
          <p:cNvSpPr/>
          <p:nvPr/>
        </p:nvSpPr>
        <p:spPr>
          <a:xfrm>
            <a:off x="3079875" y="26379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3ae88de526_0_280"/>
          <p:cNvSpPr/>
          <p:nvPr/>
        </p:nvSpPr>
        <p:spPr>
          <a:xfrm>
            <a:off x="2775075" y="2830492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3" name="Google Shape;573;g13ae88de526_0_280"/>
          <p:cNvCxnSpPr/>
          <p:nvPr/>
        </p:nvCxnSpPr>
        <p:spPr>
          <a:xfrm rot="10800000" flipH="1">
            <a:off x="2928844" y="2974602"/>
            <a:ext cx="523800" cy="51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4" name="Google Shape;574;g13ae88de526_0_280"/>
          <p:cNvCxnSpPr/>
          <p:nvPr/>
        </p:nvCxnSpPr>
        <p:spPr>
          <a:xfrm>
            <a:off x="2517369" y="3111727"/>
            <a:ext cx="411600" cy="374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575" name="Google Shape;575;g13ae88de526_0_280"/>
          <p:cNvSpPr txBox="1"/>
          <p:nvPr/>
        </p:nvSpPr>
        <p:spPr>
          <a:xfrm>
            <a:off x="2176487" y="2870662"/>
            <a:ext cx="41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en-IN" sz="1500" b="1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500" b="1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g13ae88de526_0_280"/>
          <p:cNvSpPr txBox="1"/>
          <p:nvPr/>
        </p:nvSpPr>
        <p:spPr>
          <a:xfrm>
            <a:off x="3395687" y="2718262"/>
            <a:ext cx="41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en-IN" sz="1500" b="1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500" b="1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g13ae88de526_0_280"/>
          <p:cNvSpPr/>
          <p:nvPr/>
        </p:nvSpPr>
        <p:spPr>
          <a:xfrm rot="-837">
            <a:off x="6920189" y="2426118"/>
            <a:ext cx="1232100" cy="14892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13ae88de526_0_280"/>
          <p:cNvSpPr/>
          <p:nvPr/>
        </p:nvSpPr>
        <p:spPr>
          <a:xfrm rot="-837">
            <a:off x="8367989" y="2426118"/>
            <a:ext cx="1232100" cy="14892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13ae88de526_0_280"/>
          <p:cNvSpPr/>
          <p:nvPr/>
        </p:nvSpPr>
        <p:spPr>
          <a:xfrm>
            <a:off x="7347075" y="25617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13ae88de526_0_280"/>
          <p:cNvSpPr/>
          <p:nvPr/>
        </p:nvSpPr>
        <p:spPr>
          <a:xfrm>
            <a:off x="7651875" y="27141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13ae88de526_0_280"/>
          <p:cNvSpPr/>
          <p:nvPr/>
        </p:nvSpPr>
        <p:spPr>
          <a:xfrm>
            <a:off x="7270875" y="28665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3ae88de526_0_280"/>
          <p:cNvSpPr/>
          <p:nvPr/>
        </p:nvSpPr>
        <p:spPr>
          <a:xfrm>
            <a:off x="7511944" y="2956569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13ae88de526_0_280"/>
          <p:cNvSpPr/>
          <p:nvPr/>
        </p:nvSpPr>
        <p:spPr>
          <a:xfrm>
            <a:off x="7793191" y="2955183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13ae88de526_0_280"/>
          <p:cNvSpPr/>
          <p:nvPr/>
        </p:nvSpPr>
        <p:spPr>
          <a:xfrm>
            <a:off x="7042275" y="30951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13ae88de526_0_280"/>
          <p:cNvSpPr/>
          <p:nvPr/>
        </p:nvSpPr>
        <p:spPr>
          <a:xfrm>
            <a:off x="7207144" y="3337568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13ae88de526_0_280"/>
          <p:cNvSpPr/>
          <p:nvPr/>
        </p:nvSpPr>
        <p:spPr>
          <a:xfrm>
            <a:off x="7499475" y="33999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13ae88de526_0_280"/>
          <p:cNvSpPr/>
          <p:nvPr/>
        </p:nvSpPr>
        <p:spPr>
          <a:xfrm>
            <a:off x="7741930" y="3247514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13ae88de526_0_280"/>
          <p:cNvSpPr/>
          <p:nvPr/>
        </p:nvSpPr>
        <p:spPr>
          <a:xfrm>
            <a:off x="7625551" y="3616045"/>
            <a:ext cx="149700" cy="1869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13ae88de526_0_280"/>
          <p:cNvSpPr/>
          <p:nvPr/>
        </p:nvSpPr>
        <p:spPr>
          <a:xfrm>
            <a:off x="8920951" y="2549245"/>
            <a:ext cx="149700" cy="1869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13ae88de526_0_280"/>
          <p:cNvSpPr/>
          <p:nvPr/>
        </p:nvSpPr>
        <p:spPr>
          <a:xfrm>
            <a:off x="8692351" y="2777845"/>
            <a:ext cx="149700" cy="1869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13ae88de526_0_280"/>
          <p:cNvSpPr/>
          <p:nvPr/>
        </p:nvSpPr>
        <p:spPr>
          <a:xfrm>
            <a:off x="9225751" y="2854045"/>
            <a:ext cx="149700" cy="1869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13ae88de526_0_280"/>
          <p:cNvSpPr/>
          <p:nvPr/>
        </p:nvSpPr>
        <p:spPr>
          <a:xfrm>
            <a:off x="8844751" y="3006445"/>
            <a:ext cx="149700" cy="1869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13ae88de526_0_280"/>
          <p:cNvSpPr/>
          <p:nvPr/>
        </p:nvSpPr>
        <p:spPr>
          <a:xfrm>
            <a:off x="9149551" y="3158845"/>
            <a:ext cx="149700" cy="1869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13ae88de526_0_280"/>
          <p:cNvSpPr/>
          <p:nvPr/>
        </p:nvSpPr>
        <p:spPr>
          <a:xfrm>
            <a:off x="8539951" y="3311245"/>
            <a:ext cx="149700" cy="1869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13ae88de526_0_280"/>
          <p:cNvSpPr/>
          <p:nvPr/>
        </p:nvSpPr>
        <p:spPr>
          <a:xfrm>
            <a:off x="8527482" y="3018914"/>
            <a:ext cx="149700" cy="1869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13ae88de526_0_280"/>
          <p:cNvSpPr/>
          <p:nvPr/>
        </p:nvSpPr>
        <p:spPr>
          <a:xfrm>
            <a:off x="8844751" y="3387445"/>
            <a:ext cx="149700" cy="1869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13ae88de526_0_280"/>
          <p:cNvSpPr/>
          <p:nvPr/>
        </p:nvSpPr>
        <p:spPr>
          <a:xfrm>
            <a:off x="9073351" y="3539845"/>
            <a:ext cx="149700" cy="1869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3ae88de526_0_280"/>
          <p:cNvSpPr/>
          <p:nvPr/>
        </p:nvSpPr>
        <p:spPr>
          <a:xfrm>
            <a:off x="9022090" y="2802783"/>
            <a:ext cx="149700" cy="186900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g13ae88de526_0_280"/>
          <p:cNvCxnSpPr/>
          <p:nvPr/>
        </p:nvCxnSpPr>
        <p:spPr>
          <a:xfrm rot="10800000" flipH="1">
            <a:off x="7442674" y="3179649"/>
            <a:ext cx="1583700" cy="24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600" name="Google Shape;600;g13ae88de526_0_280"/>
          <p:cNvCxnSpPr/>
          <p:nvPr/>
        </p:nvCxnSpPr>
        <p:spPr>
          <a:xfrm>
            <a:off x="6995150" y="4713325"/>
            <a:ext cx="1010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1" name="Google Shape;601;g13ae88de526_0_280"/>
          <p:cNvCxnSpPr/>
          <p:nvPr/>
        </p:nvCxnSpPr>
        <p:spPr>
          <a:xfrm>
            <a:off x="8290550" y="4713325"/>
            <a:ext cx="10101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2" name="Google Shape;602;g13ae88de526_0_280"/>
          <p:cNvCxnSpPr/>
          <p:nvPr/>
        </p:nvCxnSpPr>
        <p:spPr>
          <a:xfrm>
            <a:off x="6982695" y="4650962"/>
            <a:ext cx="0" cy="13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3" name="Google Shape;603;g13ae88de526_0_280"/>
          <p:cNvCxnSpPr/>
          <p:nvPr/>
        </p:nvCxnSpPr>
        <p:spPr>
          <a:xfrm>
            <a:off x="8024557" y="4650962"/>
            <a:ext cx="0" cy="13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4" name="Google Shape;604;g13ae88de526_0_280"/>
          <p:cNvCxnSpPr/>
          <p:nvPr/>
        </p:nvCxnSpPr>
        <p:spPr>
          <a:xfrm>
            <a:off x="8278095" y="4650962"/>
            <a:ext cx="0" cy="1371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5" name="Google Shape;605;g13ae88de526_0_280"/>
          <p:cNvCxnSpPr/>
          <p:nvPr/>
        </p:nvCxnSpPr>
        <p:spPr>
          <a:xfrm>
            <a:off x="9308874" y="4650962"/>
            <a:ext cx="0" cy="1371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6" name="Google Shape;606;g13ae88de526_0_280"/>
          <p:cNvSpPr txBox="1"/>
          <p:nvPr/>
        </p:nvSpPr>
        <p:spPr>
          <a:xfrm>
            <a:off x="1238400" y="4416318"/>
            <a:ext cx="3543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PCA the components maximize the variance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g13ae88de526_0_280"/>
          <p:cNvSpPr txBox="1"/>
          <p:nvPr/>
        </p:nvSpPr>
        <p:spPr>
          <a:xfrm>
            <a:off x="6489778" y="5215725"/>
            <a:ext cx="33717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LDA the component axes maximizes the classes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13ae88de526_0_280"/>
          <p:cNvSpPr txBox="1"/>
          <p:nvPr/>
        </p:nvSpPr>
        <p:spPr>
          <a:xfrm>
            <a:off x="7144788" y="4800597"/>
            <a:ext cx="240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Well separation of Classes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692f4b20_0_0"/>
          <p:cNvSpPr txBox="1"/>
          <p:nvPr/>
        </p:nvSpPr>
        <p:spPr>
          <a:xfrm>
            <a:off x="677531" y="533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Dimensionality reduction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25692f4b20_0_0"/>
          <p:cNvSpPr/>
          <p:nvPr/>
        </p:nvSpPr>
        <p:spPr>
          <a:xfrm rot="-5400000">
            <a:off x="5462975" y="-2718350"/>
            <a:ext cx="1031100" cy="9443100"/>
          </a:xfrm>
          <a:prstGeom prst="roundRect">
            <a:avLst>
              <a:gd name="adj" fmla="val 50000"/>
            </a:avLst>
          </a:prstGeom>
          <a:solidFill>
            <a:srgbClr val="095A8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25692f4b20_0_0"/>
          <p:cNvSpPr txBox="1"/>
          <p:nvPr/>
        </p:nvSpPr>
        <p:spPr>
          <a:xfrm>
            <a:off x="1382207" y="1487448"/>
            <a:ext cx="91899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Dimensionality reduction is the process of eliminating features to reduce the sparsity of the feature space without impacting the total information content.</a:t>
            </a:r>
            <a:endParaRPr sz="1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5" name="Google Shape;135;g125692f4b20_0_0"/>
          <p:cNvSpPr/>
          <p:nvPr/>
        </p:nvSpPr>
        <p:spPr>
          <a:xfrm rot="-5400000">
            <a:off x="5421350" y="-1274777"/>
            <a:ext cx="1036800" cy="9443100"/>
          </a:xfrm>
          <a:prstGeom prst="roundRect">
            <a:avLst>
              <a:gd name="adj" fmla="val 50000"/>
            </a:avLst>
          </a:prstGeom>
          <a:solidFill>
            <a:srgbClr val="095A8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25692f4b20_0_0"/>
          <p:cNvSpPr txBox="1"/>
          <p:nvPr/>
        </p:nvSpPr>
        <p:spPr>
          <a:xfrm>
            <a:off x="1431535" y="2990565"/>
            <a:ext cx="9189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involves applying covariance filters, low variance filters to drop attributes that do not significantly contribute to the total information in the model.</a:t>
            </a:r>
            <a:endParaRPr sz="1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3bb2066178_0_1168"/>
          <p:cNvSpPr txBox="1"/>
          <p:nvPr/>
        </p:nvSpPr>
        <p:spPr>
          <a:xfrm>
            <a:off x="502200" y="1273225"/>
            <a:ext cx="86532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projected data can be used to build a classifier using Bayes’ theorem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estimates the probability for each class using Bayes theorem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it assumes that the probability density function of x is multivariate Gaussian with class means mk and a common covariance matrix 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13bb2066178_0_1168"/>
          <p:cNvSpPr txBox="1"/>
          <p:nvPr/>
        </p:nvSpPr>
        <p:spPr>
          <a:xfrm>
            <a:off x="678052" y="516000"/>
            <a:ext cx="685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LDA for Classification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" name="Google Shape;619;g13bb2066178_0_1207"/>
          <p:cNvGraphicFramePr/>
          <p:nvPr/>
        </p:nvGraphicFramePr>
        <p:xfrm>
          <a:off x="760375" y="14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{70165BC5-38DE-4C96-A412-0C3727556392}</a:tableStyleId>
              </a:tblPr>
              <a:tblGrid>
                <a:gridCol w="3989200"/>
                <a:gridCol w="42393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PCA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LDA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3992850">
                <a:tc>
                  <a:txBody>
                    <a:bodyPr/>
                    <a:lstStyle/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is an unsupervised machine learning technique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Finds the components that maximize the variance in the data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obtains the components that ‘best represents’ the dataset into lower dimensions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Char char="●"/>
                      </a:pPr>
                      <a:r>
                        <a:rPr lang="en-I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identifies the direction of the maximum variation in the data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is a supervised machine learning technique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Calculates the linear discriminants to obtain the maximum separation between the classes of the dependent variable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obtains the discriminants that ‘best discriminates’ between the classes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55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I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seeks to maximize the ratio of between-class and within-class variation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20" name="Google Shape;620;g13bb2066178_0_1207"/>
          <p:cNvSpPr txBox="1"/>
          <p:nvPr/>
        </p:nvSpPr>
        <p:spPr>
          <a:xfrm>
            <a:off x="678052" y="516000"/>
            <a:ext cx="685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PCA v/s LDA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3bb20663c1_2_0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Let’s answer some questions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3bb20663c1_2_0"/>
          <p:cNvSpPr txBox="1"/>
          <p:nvPr/>
        </p:nvSpPr>
        <p:spPr>
          <a:xfrm>
            <a:off x="632725" y="1338550"/>
            <a:ext cx="9088800" cy="1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1600"/>
              </a:spcBef>
              <a:spcAft>
                <a:spcPts val="2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3bb20663c1_2_0"/>
          <p:cNvSpPr txBox="1"/>
          <p:nvPr/>
        </p:nvSpPr>
        <p:spPr>
          <a:xfrm>
            <a:off x="486025" y="1186150"/>
            <a:ext cx="101562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Since LDA is supervised learning technique, can we use it for predicting the house prices in a city based on the given input features?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are the limitations of LDA?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How LDA is different from PCA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2ce42620de_0_142"/>
          <p:cNvSpPr txBox="1"/>
          <p:nvPr/>
        </p:nvSpPr>
        <p:spPr>
          <a:xfrm>
            <a:off x="677531" y="533138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12ce42620de_0_142"/>
          <p:cNvSpPr txBox="1"/>
          <p:nvPr/>
        </p:nvSpPr>
        <p:spPr>
          <a:xfrm>
            <a:off x="601325" y="1249300"/>
            <a:ext cx="7231800" cy="47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module we discussed: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Dimensionality reduction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 concepts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Mechanics of Principal Component Analysis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to noise ratio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Covariance matrix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Eigenvalues and Eigenvectors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 for dimensionality reduction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PCA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Discriminant Analysis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LDA-Procedure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Within(SW) and Between Class Matrix (SB)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 Vector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4fddb7475_0_1403"/>
          <p:cNvSpPr/>
          <p:nvPr/>
        </p:nvSpPr>
        <p:spPr>
          <a:xfrm>
            <a:off x="2047375" y="2512800"/>
            <a:ext cx="8332500" cy="183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44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br>
              <a:rPr lang="en-IN" sz="44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4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Happy learning ☺</a:t>
            </a:r>
            <a:endParaRPr sz="44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g124fddb7475_0_1403"/>
          <p:cNvSpPr/>
          <p:nvPr/>
        </p:nvSpPr>
        <p:spPr>
          <a:xfrm>
            <a:off x="5978820" y="3275112"/>
            <a:ext cx="23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36c9e31a_0_0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Dimensionality reduction techniques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336c9e31a_0_0"/>
          <p:cNvSpPr txBox="1"/>
          <p:nvPr/>
        </p:nvSpPr>
        <p:spPr>
          <a:xfrm>
            <a:off x="488648" y="1217565"/>
            <a:ext cx="109119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most popular feature reduction technique.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dropping correlated dimensions, we can also develop a new composite dimensions.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Elimination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Simply identify and remove variables that are not important.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disadvantage is that we would gain no insight from those dropped variables and lose any information they contain.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few new variables from the old variables.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336c9e31a_0_39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 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3336c9e31a_0_39"/>
          <p:cNvSpPr txBox="1"/>
          <p:nvPr/>
        </p:nvSpPr>
        <p:spPr>
          <a:xfrm>
            <a:off x="644475" y="1252250"/>
            <a:ext cx="101631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machine learning algorithm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Non-parametric statistical technique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is to represent the data in lower dimension by preserving largest variance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 creates new synthetic features to represent the original features by projecting the data in the direction of largest variance.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PCs are linear combination of features which determines magnitude and direction of maximum variance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PCs are not correlated to each other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PCs is equal to the number of original features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bdd2ee7a0_0_765"/>
          <p:cNvSpPr txBox="1"/>
          <p:nvPr/>
        </p:nvSpPr>
        <p:spPr>
          <a:xfrm>
            <a:off x="671509" y="427889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 Steps </a:t>
            </a:r>
            <a:endParaRPr sz="3200" b="1" i="0" u="none" strike="noStrike" cap="non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12bdd2ee7a0_0_765"/>
          <p:cNvGrpSpPr/>
          <p:nvPr/>
        </p:nvGrpSpPr>
        <p:grpSpPr>
          <a:xfrm>
            <a:off x="593288" y="1431546"/>
            <a:ext cx="4451889" cy="4451889"/>
            <a:chOff x="2902488" y="902232"/>
            <a:chExt cx="3339000" cy="3339000"/>
          </a:xfrm>
        </p:grpSpPr>
        <p:sp>
          <p:nvSpPr>
            <p:cNvPr id="155" name="Google Shape;155;g12bdd2ee7a0_0_76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1D7E7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12bdd2ee7a0_0_765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name="adj1" fmla="val 2689583"/>
                <a:gd name="adj2" fmla="val 13510993"/>
              </a:avLst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g12bdd2ee7a0_0_765"/>
          <p:cNvGrpSpPr/>
          <p:nvPr/>
        </p:nvGrpSpPr>
        <p:grpSpPr>
          <a:xfrm>
            <a:off x="1608663" y="2218321"/>
            <a:ext cx="2421139" cy="2421139"/>
            <a:chOff x="3664038" y="1663782"/>
            <a:chExt cx="1815900" cy="1815900"/>
          </a:xfrm>
        </p:grpSpPr>
        <p:sp>
          <p:nvSpPr>
            <p:cNvPr id="158" name="Google Shape;158;g12bdd2ee7a0_0_76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25AAE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2941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12bdd2ee7a0_0_76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PCA Steps</a:t>
              </a:r>
              <a:endPara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g12bdd2ee7a0_0_765"/>
          <p:cNvSpPr/>
          <p:nvPr/>
        </p:nvSpPr>
        <p:spPr>
          <a:xfrm>
            <a:off x="4761037" y="1493913"/>
            <a:ext cx="6378900" cy="6339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by standardizing the data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2bdd2ee7a0_0_765"/>
          <p:cNvSpPr/>
          <p:nvPr/>
        </p:nvSpPr>
        <p:spPr>
          <a:xfrm>
            <a:off x="3491350" y="1279325"/>
            <a:ext cx="1170600" cy="1077300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bdd2ee7a0_0_765"/>
          <p:cNvSpPr txBox="1"/>
          <p:nvPr/>
        </p:nvSpPr>
        <p:spPr>
          <a:xfrm>
            <a:off x="3615375" y="1539613"/>
            <a:ext cx="102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Step:1</a:t>
            </a: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3" name="Google Shape;163;g12bdd2ee7a0_0_765"/>
          <p:cNvSpPr txBox="1"/>
          <p:nvPr/>
        </p:nvSpPr>
        <p:spPr>
          <a:xfrm>
            <a:off x="4163275" y="3912813"/>
            <a:ext cx="136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Qualitative</a:t>
            </a: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4" name="Google Shape;164;g12bdd2ee7a0_0_765"/>
          <p:cNvSpPr txBox="1"/>
          <p:nvPr/>
        </p:nvSpPr>
        <p:spPr>
          <a:xfrm>
            <a:off x="3615375" y="5259200"/>
            <a:ext cx="1170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 plot 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5" name="Google Shape;165;g12bdd2ee7a0_0_765"/>
          <p:cNvSpPr/>
          <p:nvPr/>
        </p:nvSpPr>
        <p:spPr>
          <a:xfrm>
            <a:off x="4114906" y="2444262"/>
            <a:ext cx="1170600" cy="1077300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2bdd2ee7a0_0_765"/>
          <p:cNvSpPr/>
          <p:nvPr/>
        </p:nvSpPr>
        <p:spPr>
          <a:xfrm>
            <a:off x="4080168" y="4000358"/>
            <a:ext cx="1170600" cy="1077300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2bdd2ee7a0_0_765"/>
          <p:cNvSpPr/>
          <p:nvPr/>
        </p:nvSpPr>
        <p:spPr>
          <a:xfrm>
            <a:off x="3241968" y="5143358"/>
            <a:ext cx="1170600" cy="1077300"/>
          </a:xfrm>
          <a:prstGeom prst="ellipse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2bdd2ee7a0_0_765"/>
          <p:cNvSpPr/>
          <p:nvPr/>
        </p:nvSpPr>
        <p:spPr>
          <a:xfrm>
            <a:off x="5370637" y="2616131"/>
            <a:ext cx="6378900" cy="6339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the covariance matrix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2bdd2ee7a0_0_765"/>
          <p:cNvSpPr/>
          <p:nvPr/>
        </p:nvSpPr>
        <p:spPr>
          <a:xfrm>
            <a:off x="5345699" y="4263437"/>
            <a:ext cx="6378900" cy="6339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eigen decomposition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2bdd2ee7a0_0_765"/>
          <p:cNvSpPr/>
          <p:nvPr/>
        </p:nvSpPr>
        <p:spPr>
          <a:xfrm>
            <a:off x="4608625" y="5381500"/>
            <a:ext cx="7296600" cy="6339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eigen pairs in descending order and select the largest one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bdd2ee7a0_0_765"/>
          <p:cNvSpPr txBox="1"/>
          <p:nvPr/>
        </p:nvSpPr>
        <p:spPr>
          <a:xfrm>
            <a:off x="4276237" y="2718635"/>
            <a:ext cx="102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Step:2</a:t>
            </a: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2" name="Google Shape;172;g12bdd2ee7a0_0_765"/>
          <p:cNvSpPr txBox="1"/>
          <p:nvPr/>
        </p:nvSpPr>
        <p:spPr>
          <a:xfrm>
            <a:off x="4237444" y="4307751"/>
            <a:ext cx="102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Step:3</a:t>
            </a: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3" name="Google Shape;173;g12bdd2ee7a0_0_765"/>
          <p:cNvSpPr txBox="1"/>
          <p:nvPr/>
        </p:nvSpPr>
        <p:spPr>
          <a:xfrm>
            <a:off x="3386775" y="5425813"/>
            <a:ext cx="102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Step:4</a:t>
            </a: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336c9e31a_0_87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Principal Component Analysis (Signal to noise ratio) 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g13336c9e31a_0_87"/>
          <p:cNvCxnSpPr/>
          <p:nvPr/>
        </p:nvCxnSpPr>
        <p:spPr>
          <a:xfrm>
            <a:off x="10591800" y="2667000"/>
            <a:ext cx="0" cy="9906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g13336c9e31a_0_87"/>
          <p:cNvCxnSpPr/>
          <p:nvPr/>
        </p:nvCxnSpPr>
        <p:spPr>
          <a:xfrm>
            <a:off x="8671560" y="3352800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1" name="Google Shape;181;g13336c9e31a_0_87"/>
          <p:cNvSpPr txBox="1"/>
          <p:nvPr/>
        </p:nvSpPr>
        <p:spPr>
          <a:xfrm>
            <a:off x="8534400" y="3716179"/>
            <a:ext cx="533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min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3336c9e31a_0_87"/>
          <p:cNvSpPr txBox="1"/>
          <p:nvPr/>
        </p:nvSpPr>
        <p:spPr>
          <a:xfrm>
            <a:off x="10363200" y="3716179"/>
            <a:ext cx="685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max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3336c9e31a_0_87"/>
          <p:cNvSpPr/>
          <p:nvPr/>
        </p:nvSpPr>
        <p:spPr>
          <a:xfrm rot="-2377936">
            <a:off x="10465291" y="1609049"/>
            <a:ext cx="380963" cy="696511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03A2D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3336c9e31a_0_87"/>
          <p:cNvSpPr txBox="1"/>
          <p:nvPr/>
        </p:nvSpPr>
        <p:spPr>
          <a:xfrm rot="-2606680">
            <a:off x="10669815" y="1254331"/>
            <a:ext cx="914414" cy="3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3336c9e31a_0_87"/>
          <p:cNvSpPr/>
          <p:nvPr/>
        </p:nvSpPr>
        <p:spPr>
          <a:xfrm rot="-5400000">
            <a:off x="9334500" y="3238500"/>
            <a:ext cx="609600" cy="19050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03A2D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3336c9e31a_0_87"/>
          <p:cNvSpPr txBox="1"/>
          <p:nvPr/>
        </p:nvSpPr>
        <p:spPr>
          <a:xfrm>
            <a:off x="9220200" y="4572000"/>
            <a:ext cx="83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13336c9e31a_0_87"/>
          <p:cNvCxnSpPr/>
          <p:nvPr/>
        </p:nvCxnSpPr>
        <p:spPr>
          <a:xfrm rot="10800000">
            <a:off x="8458200" y="1963579"/>
            <a:ext cx="1371600" cy="0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8" name="Google Shape;188;g13336c9e31a_0_87"/>
          <p:cNvSpPr txBox="1"/>
          <p:nvPr/>
        </p:nvSpPr>
        <p:spPr>
          <a:xfrm>
            <a:off x="7848600" y="1811179"/>
            <a:ext cx="685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max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3336c9e31a_0_87"/>
          <p:cNvSpPr txBox="1"/>
          <p:nvPr/>
        </p:nvSpPr>
        <p:spPr>
          <a:xfrm>
            <a:off x="7772400" y="3429000"/>
            <a:ext cx="685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min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g13336c9e31a_0_87"/>
          <p:cNvCxnSpPr/>
          <p:nvPr/>
        </p:nvCxnSpPr>
        <p:spPr>
          <a:xfrm rot="10800000">
            <a:off x="8153400" y="3550920"/>
            <a:ext cx="685800" cy="0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91" name="Google Shape;191;g13336c9e31a_0_87"/>
          <p:cNvCxnSpPr/>
          <p:nvPr/>
        </p:nvCxnSpPr>
        <p:spPr>
          <a:xfrm>
            <a:off x="8382000" y="3657600"/>
            <a:ext cx="29718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92" name="Google Shape;192;g13336c9e31a_0_87"/>
          <p:cNvCxnSpPr/>
          <p:nvPr/>
        </p:nvCxnSpPr>
        <p:spPr>
          <a:xfrm>
            <a:off x="8458200" y="1600200"/>
            <a:ext cx="0" cy="25908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3" name="Google Shape;193;g13336c9e31a_0_87"/>
          <p:cNvSpPr txBox="1"/>
          <p:nvPr/>
        </p:nvSpPr>
        <p:spPr>
          <a:xfrm>
            <a:off x="480325" y="1389000"/>
            <a:ext cx="71178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all valid values for a variable (shows between max and min values for x axis and y axis). Represents a valid data.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The spread of data points across the best fit line. For a given value of x, there are multiple values of y (some on line and some around the line). This spread is due to random factors.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to Noise Ratio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Variance of signal / variance in noise.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Greater the SNR the better the model will be.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3336c9e31a_0_87"/>
          <p:cNvSpPr/>
          <p:nvPr/>
        </p:nvSpPr>
        <p:spPr>
          <a:xfrm>
            <a:off x="8458200" y="1926475"/>
            <a:ext cx="25146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3336c9e31a_0_87"/>
          <p:cNvSpPr txBox="1"/>
          <p:nvPr/>
        </p:nvSpPr>
        <p:spPr>
          <a:xfrm>
            <a:off x="9325800" y="25281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3336c9e31a_0_87"/>
          <p:cNvSpPr txBox="1"/>
          <p:nvPr/>
        </p:nvSpPr>
        <p:spPr>
          <a:xfrm>
            <a:off x="9238575" y="28068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3336c9e31a_0_87"/>
          <p:cNvSpPr txBox="1"/>
          <p:nvPr/>
        </p:nvSpPr>
        <p:spPr>
          <a:xfrm>
            <a:off x="9390975" y="29592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3336c9e31a_0_87"/>
          <p:cNvSpPr txBox="1"/>
          <p:nvPr/>
        </p:nvSpPr>
        <p:spPr>
          <a:xfrm>
            <a:off x="9478200" y="26805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3336c9e31a_0_87"/>
          <p:cNvSpPr txBox="1"/>
          <p:nvPr/>
        </p:nvSpPr>
        <p:spPr>
          <a:xfrm>
            <a:off x="9630600" y="28329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3336c9e31a_0_87"/>
          <p:cNvSpPr txBox="1"/>
          <p:nvPr/>
        </p:nvSpPr>
        <p:spPr>
          <a:xfrm>
            <a:off x="9007200" y="26805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3336c9e31a_0_87"/>
          <p:cNvSpPr txBox="1"/>
          <p:nvPr/>
        </p:nvSpPr>
        <p:spPr>
          <a:xfrm>
            <a:off x="9159600" y="28329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3336c9e31a_0_87"/>
          <p:cNvSpPr txBox="1"/>
          <p:nvPr/>
        </p:nvSpPr>
        <p:spPr>
          <a:xfrm>
            <a:off x="9312000" y="29853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3336c9e31a_0_87"/>
          <p:cNvSpPr txBox="1"/>
          <p:nvPr/>
        </p:nvSpPr>
        <p:spPr>
          <a:xfrm>
            <a:off x="8654675" y="29592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3336c9e31a_0_87"/>
          <p:cNvSpPr txBox="1"/>
          <p:nvPr/>
        </p:nvSpPr>
        <p:spPr>
          <a:xfrm>
            <a:off x="8807075" y="31116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3336c9e31a_0_87"/>
          <p:cNvSpPr txBox="1"/>
          <p:nvPr/>
        </p:nvSpPr>
        <p:spPr>
          <a:xfrm>
            <a:off x="8959475" y="30492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3336c9e31a_0_87"/>
          <p:cNvSpPr txBox="1"/>
          <p:nvPr/>
        </p:nvSpPr>
        <p:spPr>
          <a:xfrm>
            <a:off x="9695775" y="21428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3336c9e31a_0_87"/>
          <p:cNvSpPr txBox="1"/>
          <p:nvPr/>
        </p:nvSpPr>
        <p:spPr>
          <a:xfrm>
            <a:off x="9082500" y="24759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3336c9e31a_0_87"/>
          <p:cNvSpPr txBox="1"/>
          <p:nvPr/>
        </p:nvSpPr>
        <p:spPr>
          <a:xfrm>
            <a:off x="9234900" y="26283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3336c9e31a_0_87"/>
          <p:cNvSpPr txBox="1"/>
          <p:nvPr/>
        </p:nvSpPr>
        <p:spPr>
          <a:xfrm>
            <a:off x="9387300" y="27807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3336c9e31a_0_87"/>
          <p:cNvSpPr txBox="1"/>
          <p:nvPr/>
        </p:nvSpPr>
        <p:spPr>
          <a:xfrm>
            <a:off x="9238575" y="24759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3336c9e31a_0_87"/>
          <p:cNvSpPr txBox="1"/>
          <p:nvPr/>
        </p:nvSpPr>
        <p:spPr>
          <a:xfrm>
            <a:off x="9390975" y="26283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3336c9e31a_0_87"/>
          <p:cNvSpPr txBox="1"/>
          <p:nvPr/>
        </p:nvSpPr>
        <p:spPr>
          <a:xfrm>
            <a:off x="9543375" y="27807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3336c9e31a_0_87"/>
          <p:cNvSpPr txBox="1"/>
          <p:nvPr/>
        </p:nvSpPr>
        <p:spPr>
          <a:xfrm>
            <a:off x="9390975" y="238447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3336c9e31a_0_87"/>
          <p:cNvSpPr txBox="1"/>
          <p:nvPr/>
        </p:nvSpPr>
        <p:spPr>
          <a:xfrm>
            <a:off x="9630600" y="25863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3336c9e31a_0_87"/>
          <p:cNvSpPr txBox="1"/>
          <p:nvPr/>
        </p:nvSpPr>
        <p:spPr>
          <a:xfrm>
            <a:off x="9543375" y="25863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3336c9e31a_0_87"/>
          <p:cNvSpPr txBox="1"/>
          <p:nvPr/>
        </p:nvSpPr>
        <p:spPr>
          <a:xfrm>
            <a:off x="9478200" y="238447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3336c9e31a_0_87"/>
          <p:cNvSpPr txBox="1"/>
          <p:nvPr/>
        </p:nvSpPr>
        <p:spPr>
          <a:xfrm>
            <a:off x="9630600" y="253687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3336c9e31a_0_87"/>
          <p:cNvSpPr txBox="1"/>
          <p:nvPr/>
        </p:nvSpPr>
        <p:spPr>
          <a:xfrm>
            <a:off x="9630600" y="238447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3336c9e31a_0_87"/>
          <p:cNvSpPr txBox="1"/>
          <p:nvPr/>
        </p:nvSpPr>
        <p:spPr>
          <a:xfrm>
            <a:off x="9783000" y="253687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3336c9e31a_0_87"/>
          <p:cNvSpPr txBox="1"/>
          <p:nvPr/>
        </p:nvSpPr>
        <p:spPr>
          <a:xfrm>
            <a:off x="9543375" y="22233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3336c9e31a_0_87"/>
          <p:cNvSpPr txBox="1"/>
          <p:nvPr/>
        </p:nvSpPr>
        <p:spPr>
          <a:xfrm>
            <a:off x="9695775" y="23757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3336c9e31a_0_87"/>
          <p:cNvSpPr txBox="1"/>
          <p:nvPr/>
        </p:nvSpPr>
        <p:spPr>
          <a:xfrm>
            <a:off x="9159600" y="23496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3336c9e31a_0_87"/>
          <p:cNvSpPr txBox="1"/>
          <p:nvPr/>
        </p:nvSpPr>
        <p:spPr>
          <a:xfrm>
            <a:off x="9312000" y="25020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3336c9e31a_0_87"/>
          <p:cNvSpPr txBox="1"/>
          <p:nvPr/>
        </p:nvSpPr>
        <p:spPr>
          <a:xfrm>
            <a:off x="9464400" y="26544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3336c9e31a_0_87"/>
          <p:cNvSpPr txBox="1"/>
          <p:nvPr/>
        </p:nvSpPr>
        <p:spPr>
          <a:xfrm>
            <a:off x="9238575" y="22190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3336c9e31a_0_87"/>
          <p:cNvSpPr txBox="1"/>
          <p:nvPr/>
        </p:nvSpPr>
        <p:spPr>
          <a:xfrm>
            <a:off x="9390975" y="23714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3336c9e31a_0_87"/>
          <p:cNvSpPr txBox="1"/>
          <p:nvPr/>
        </p:nvSpPr>
        <p:spPr>
          <a:xfrm>
            <a:off x="9543375" y="25238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3336c9e31a_0_87"/>
          <p:cNvSpPr txBox="1"/>
          <p:nvPr/>
        </p:nvSpPr>
        <p:spPr>
          <a:xfrm>
            <a:off x="9695775" y="26762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3336c9e31a_0_87"/>
          <p:cNvSpPr txBox="1"/>
          <p:nvPr/>
        </p:nvSpPr>
        <p:spPr>
          <a:xfrm>
            <a:off x="9848175" y="22952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3336c9e31a_0_87"/>
          <p:cNvSpPr txBox="1"/>
          <p:nvPr/>
        </p:nvSpPr>
        <p:spPr>
          <a:xfrm>
            <a:off x="9325800" y="21428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3336c9e31a_0_87"/>
          <p:cNvSpPr txBox="1"/>
          <p:nvPr/>
        </p:nvSpPr>
        <p:spPr>
          <a:xfrm>
            <a:off x="9478200" y="22952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3336c9e31a_0_87"/>
          <p:cNvSpPr txBox="1"/>
          <p:nvPr/>
        </p:nvSpPr>
        <p:spPr>
          <a:xfrm>
            <a:off x="9630600" y="24476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3336c9e31a_0_87"/>
          <p:cNvSpPr txBox="1"/>
          <p:nvPr/>
        </p:nvSpPr>
        <p:spPr>
          <a:xfrm>
            <a:off x="8763900" y="29070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3336c9e31a_0_87"/>
          <p:cNvSpPr txBox="1"/>
          <p:nvPr/>
        </p:nvSpPr>
        <p:spPr>
          <a:xfrm>
            <a:off x="8959475" y="28787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3336c9e31a_0_87"/>
          <p:cNvSpPr txBox="1"/>
          <p:nvPr/>
        </p:nvSpPr>
        <p:spPr>
          <a:xfrm>
            <a:off x="9111875" y="30311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3336c9e31a_0_87"/>
          <p:cNvSpPr txBox="1"/>
          <p:nvPr/>
        </p:nvSpPr>
        <p:spPr>
          <a:xfrm>
            <a:off x="9264275" y="31835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3336c9e31a_0_87"/>
          <p:cNvSpPr txBox="1"/>
          <p:nvPr/>
        </p:nvSpPr>
        <p:spPr>
          <a:xfrm>
            <a:off x="9464400" y="205357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3336c9e31a_0_87"/>
          <p:cNvSpPr txBox="1"/>
          <p:nvPr/>
        </p:nvSpPr>
        <p:spPr>
          <a:xfrm>
            <a:off x="9783000" y="207967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3336c9e31a_0_87"/>
          <p:cNvSpPr txBox="1"/>
          <p:nvPr/>
        </p:nvSpPr>
        <p:spPr>
          <a:xfrm>
            <a:off x="9616800" y="220597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3336c9e31a_0_87"/>
          <p:cNvSpPr txBox="1"/>
          <p:nvPr/>
        </p:nvSpPr>
        <p:spPr>
          <a:xfrm>
            <a:off x="9769200" y="235837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3336c9e31a_0_87"/>
          <p:cNvSpPr txBox="1"/>
          <p:nvPr/>
        </p:nvSpPr>
        <p:spPr>
          <a:xfrm>
            <a:off x="9921600" y="251077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3336c9e31a_0_87"/>
          <p:cNvSpPr txBox="1"/>
          <p:nvPr/>
        </p:nvSpPr>
        <p:spPr>
          <a:xfrm>
            <a:off x="10014375" y="22233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3336c9e31a_0_87"/>
          <p:cNvSpPr txBox="1"/>
          <p:nvPr/>
        </p:nvSpPr>
        <p:spPr>
          <a:xfrm>
            <a:off x="10166775" y="23757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3336c9e31a_0_87"/>
          <p:cNvSpPr txBox="1"/>
          <p:nvPr/>
        </p:nvSpPr>
        <p:spPr>
          <a:xfrm>
            <a:off x="9695775" y="2142825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3336c9e31a_0_87"/>
          <p:cNvSpPr txBox="1"/>
          <p:nvPr/>
        </p:nvSpPr>
        <p:spPr>
          <a:xfrm>
            <a:off x="9769188" y="2003463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3336c9e31a_0_87"/>
          <p:cNvSpPr txBox="1"/>
          <p:nvPr/>
        </p:nvSpPr>
        <p:spPr>
          <a:xfrm>
            <a:off x="9921588" y="2155863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3336c9e31a_0_87"/>
          <p:cNvSpPr txBox="1"/>
          <p:nvPr/>
        </p:nvSpPr>
        <p:spPr>
          <a:xfrm>
            <a:off x="9949188" y="1956350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3336c9e31a_0_87"/>
          <p:cNvSpPr txBox="1"/>
          <p:nvPr/>
        </p:nvSpPr>
        <p:spPr>
          <a:xfrm>
            <a:off x="10073988" y="2079663"/>
            <a:ext cx="47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6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336c9e31a_0_225"/>
          <p:cNvSpPr txBox="1"/>
          <p:nvPr/>
        </p:nvSpPr>
        <p:spPr>
          <a:xfrm>
            <a:off x="632734" y="463414"/>
            <a:ext cx="112338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Principal Component Covariance Matrix</a:t>
            </a:r>
            <a:endParaRPr sz="32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3336c9e31a_0_225"/>
          <p:cNvSpPr txBox="1"/>
          <p:nvPr/>
        </p:nvSpPr>
        <p:spPr>
          <a:xfrm>
            <a:off x="554803" y="1249510"/>
            <a:ext cx="51783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Variance is measured within the dimensions and co-variance is among the dimensions.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 total variance (variance and cross variance between dimensions as a matrix (variance matrix).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Covariance matrix is a mathematical representation of the total variance of individual dimension and across dimensions.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3336c9e31a_0_225"/>
          <p:cNvSpPr/>
          <p:nvPr/>
        </p:nvSpPr>
        <p:spPr>
          <a:xfrm>
            <a:off x="5997425" y="1386000"/>
            <a:ext cx="3615000" cy="989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var(x) = ∑( xi- x̄)^2 / 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Cov(x,y) = ∑( xi- x̄) * (yi - ȳ) / 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3336c9e31a_0_225"/>
          <p:cNvSpPr/>
          <p:nvPr/>
        </p:nvSpPr>
        <p:spPr>
          <a:xfrm>
            <a:off x="6002950" y="3000875"/>
            <a:ext cx="3817200" cy="1600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3336c9e31a_0_225"/>
          <p:cNvSpPr txBox="1"/>
          <p:nvPr/>
        </p:nvSpPr>
        <p:spPr>
          <a:xfrm>
            <a:off x="6646821" y="3057993"/>
            <a:ext cx="2954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(X,X)  </a:t>
            </a: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(X,Y)  </a:t>
            </a: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(X,Z)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(Y,X)   </a:t>
            </a: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(Y,Y)   </a:t>
            </a: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(Y,Z)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(Z,X)   </a:t>
            </a: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(Z,Y)  </a:t>
            </a:r>
            <a:r>
              <a:rPr lang="en-IN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(Z,Z)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3336c9e31a_0_225"/>
          <p:cNvSpPr txBox="1"/>
          <p:nvPr/>
        </p:nvSpPr>
        <p:spPr>
          <a:xfrm>
            <a:off x="6002950" y="3426575"/>
            <a:ext cx="51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=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g13336c9e31a_0_225"/>
          <p:cNvCxnSpPr/>
          <p:nvPr/>
        </p:nvCxnSpPr>
        <p:spPr>
          <a:xfrm flipH="1">
            <a:off x="6554388" y="3193625"/>
            <a:ext cx="8400" cy="958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g13336c9e31a_0_225"/>
          <p:cNvCxnSpPr/>
          <p:nvPr/>
        </p:nvCxnSpPr>
        <p:spPr>
          <a:xfrm flipH="1">
            <a:off x="9509825" y="3193625"/>
            <a:ext cx="8400" cy="958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g13336c9e31a_0_225"/>
          <p:cNvCxnSpPr/>
          <p:nvPr/>
        </p:nvCxnSpPr>
        <p:spPr>
          <a:xfrm rot="10800000">
            <a:off x="6554400" y="4152125"/>
            <a:ext cx="22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g13336c9e31a_0_225"/>
          <p:cNvCxnSpPr/>
          <p:nvPr/>
        </p:nvCxnSpPr>
        <p:spPr>
          <a:xfrm rot="10800000">
            <a:off x="6554400" y="3193625"/>
            <a:ext cx="22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g13336c9e31a_0_225"/>
          <p:cNvCxnSpPr/>
          <p:nvPr/>
        </p:nvCxnSpPr>
        <p:spPr>
          <a:xfrm rot="10800000">
            <a:off x="9286625" y="4152125"/>
            <a:ext cx="22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g13336c9e31a_0_225"/>
          <p:cNvCxnSpPr/>
          <p:nvPr/>
        </p:nvCxnSpPr>
        <p:spPr>
          <a:xfrm rot="10800000">
            <a:off x="9286625" y="3193625"/>
            <a:ext cx="22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g13336c9e31a_0_225"/>
          <p:cNvSpPr txBox="1"/>
          <p:nvPr/>
        </p:nvSpPr>
        <p:spPr>
          <a:xfrm>
            <a:off x="5845025" y="2570025"/>
            <a:ext cx="577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Covariance matrix for three dimensions x,y and z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3364</Words>
  <PresentationFormat>Custom</PresentationFormat>
  <Paragraphs>550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Candara</vt:lpstr>
      <vt:lpstr>Roboto</vt:lpstr>
      <vt:lpstr>Corbel</vt:lpstr>
      <vt:lpstr>Helvetica Neue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Linear Discriminant Analysis - Procedure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LDA: Projection vector</vt:lpstr>
      <vt:lpstr>LDA: Projection vector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Bharani Akella</dc:creator>
  <cp:lastModifiedBy>HP</cp:lastModifiedBy>
  <cp:revision>20</cp:revision>
  <dcterms:modified xsi:type="dcterms:W3CDTF">2024-12-29T16:01:33Z</dcterms:modified>
</cp:coreProperties>
</file>