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i5Q7zfxcZspuU7aLLD33iv+CvI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8845DA-862E-4120-81B7-330CDAAE8B13}">
  <a:tblStyle styleId="{E78845DA-862E-4120-81B7-330CDAAE8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aa45fc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f7aa45fc20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b633b36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f7b633b365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b633b36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f7b633b365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dfdde5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f7dfdde59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b633b3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f7b633b365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methods diagram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indices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index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index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index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Index introduction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Index is a type of data structure.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Indexing optimizes performance of databases as it locates and uses data in database table quickly.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f0b9ecf635_0_0"/>
          <p:cNvSpPr txBox="1"/>
          <p:nvPr/>
        </p:nvSpPr>
        <p:spPr>
          <a:xfrm>
            <a:off x="481600" y="26056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Structure of index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f0b9ecf635_0_0"/>
          <p:cNvSpPr/>
          <p:nvPr/>
        </p:nvSpPr>
        <p:spPr>
          <a:xfrm>
            <a:off x="2277075" y="3067350"/>
            <a:ext cx="15537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f0b9ecf635_0_0"/>
          <p:cNvSpPr/>
          <p:nvPr/>
        </p:nvSpPr>
        <p:spPr>
          <a:xfrm>
            <a:off x="3830775" y="3067338"/>
            <a:ext cx="15537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f0b9ecf635_0_0"/>
          <p:cNvSpPr txBox="1"/>
          <p:nvPr/>
        </p:nvSpPr>
        <p:spPr>
          <a:xfrm>
            <a:off x="2544950" y="3111738"/>
            <a:ext cx="77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ndara"/>
                <a:ea typeface="Candara"/>
                <a:cs typeface="Candara"/>
                <a:sym typeface="Candara"/>
              </a:rPr>
              <a:t>Search Key                  Data</a:t>
            </a:r>
            <a:endParaRPr b="1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ndara"/>
                <a:ea typeface="Candara"/>
                <a:cs typeface="Candara"/>
                <a:sym typeface="Candara"/>
              </a:rPr>
              <a:t>                                      Reference</a:t>
            </a:r>
            <a:endParaRPr b="1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aa45fc20_1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Indexing method diagram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f7aa45fc20_1_6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f7aa45fc20_1_6"/>
          <p:cNvSpPr txBox="1"/>
          <p:nvPr/>
        </p:nvSpPr>
        <p:spPr>
          <a:xfrm>
            <a:off x="1552550" y="3793700"/>
            <a:ext cx="100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7aa45fc20_1_6"/>
          <p:cNvSpPr/>
          <p:nvPr/>
        </p:nvSpPr>
        <p:spPr>
          <a:xfrm>
            <a:off x="3683500" y="1607350"/>
            <a:ext cx="2116200" cy="52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Indexing methods</a:t>
            </a:r>
            <a:endParaRPr/>
          </a:p>
        </p:txBody>
      </p:sp>
      <p:sp>
        <p:nvSpPr>
          <p:cNvPr id="72" name="Google Shape;72;gf7aa45fc20_1_6"/>
          <p:cNvSpPr/>
          <p:nvPr/>
        </p:nvSpPr>
        <p:spPr>
          <a:xfrm>
            <a:off x="8925825" y="32669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Secondary index</a:t>
            </a:r>
            <a:endParaRPr/>
          </a:p>
        </p:txBody>
      </p:sp>
      <p:sp>
        <p:nvSpPr>
          <p:cNvPr id="73" name="Google Shape;73;gf7aa45fc20_1_6"/>
          <p:cNvSpPr/>
          <p:nvPr/>
        </p:nvSpPr>
        <p:spPr>
          <a:xfrm>
            <a:off x="6318975" y="32669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Clustering index</a:t>
            </a:r>
            <a:endParaRPr/>
          </a:p>
        </p:txBody>
      </p:sp>
      <p:sp>
        <p:nvSpPr>
          <p:cNvPr id="74" name="Google Shape;74;gf7aa45fc20_1_6"/>
          <p:cNvSpPr/>
          <p:nvPr/>
        </p:nvSpPr>
        <p:spPr>
          <a:xfrm>
            <a:off x="3779050" y="32669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Ordered indices </a:t>
            </a:r>
            <a:endParaRPr/>
          </a:p>
        </p:txBody>
      </p:sp>
      <p:sp>
        <p:nvSpPr>
          <p:cNvPr id="75" name="Google Shape;75;gf7aa45fc20_1_6"/>
          <p:cNvSpPr/>
          <p:nvPr/>
        </p:nvSpPr>
        <p:spPr>
          <a:xfrm>
            <a:off x="1118600" y="32669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Primary index</a:t>
            </a:r>
            <a:endParaRPr/>
          </a:p>
        </p:txBody>
      </p:sp>
      <p:sp>
        <p:nvSpPr>
          <p:cNvPr id="76" name="Google Shape;76;gf7aa45fc20_1_6"/>
          <p:cNvSpPr/>
          <p:nvPr/>
        </p:nvSpPr>
        <p:spPr>
          <a:xfrm>
            <a:off x="3234800" y="51520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        Dense 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gf7aa45fc20_1_6"/>
          <p:cNvSpPr/>
          <p:nvPr/>
        </p:nvSpPr>
        <p:spPr>
          <a:xfrm>
            <a:off x="458975" y="5152000"/>
            <a:ext cx="21162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Sparse index</a:t>
            </a:r>
            <a:endParaRPr/>
          </a:p>
        </p:txBody>
      </p:sp>
      <p:cxnSp>
        <p:nvCxnSpPr>
          <p:cNvPr id="78" name="Google Shape;78;gf7aa45fc20_1_6"/>
          <p:cNvCxnSpPr>
            <a:stCxn id="71" idx="2"/>
            <a:endCxn id="75" idx="0"/>
          </p:cNvCxnSpPr>
          <p:nvPr/>
        </p:nvCxnSpPr>
        <p:spPr>
          <a:xfrm flipH="1">
            <a:off x="2176600" y="2134150"/>
            <a:ext cx="2565000" cy="11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gf7aa45fc20_1_6"/>
          <p:cNvCxnSpPr>
            <a:stCxn id="71" idx="2"/>
            <a:endCxn id="74" idx="0"/>
          </p:cNvCxnSpPr>
          <p:nvPr/>
        </p:nvCxnSpPr>
        <p:spPr>
          <a:xfrm>
            <a:off x="4741600" y="2134150"/>
            <a:ext cx="95700" cy="11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gf7aa45fc20_1_6"/>
          <p:cNvCxnSpPr>
            <a:stCxn id="71" idx="2"/>
            <a:endCxn id="73" idx="0"/>
          </p:cNvCxnSpPr>
          <p:nvPr/>
        </p:nvCxnSpPr>
        <p:spPr>
          <a:xfrm>
            <a:off x="4741600" y="2134150"/>
            <a:ext cx="2635500" cy="11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gf7aa45fc20_1_6"/>
          <p:cNvCxnSpPr>
            <a:stCxn id="71" idx="2"/>
            <a:endCxn id="72" idx="0"/>
          </p:cNvCxnSpPr>
          <p:nvPr/>
        </p:nvCxnSpPr>
        <p:spPr>
          <a:xfrm>
            <a:off x="4741600" y="2134150"/>
            <a:ext cx="5242200" cy="11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gf7aa45fc20_1_6"/>
          <p:cNvCxnSpPr>
            <a:stCxn id="75" idx="2"/>
            <a:endCxn id="77" idx="0"/>
          </p:cNvCxnSpPr>
          <p:nvPr/>
        </p:nvCxnSpPr>
        <p:spPr>
          <a:xfrm flipH="1">
            <a:off x="1517000" y="3793700"/>
            <a:ext cx="659700" cy="13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gf7aa45fc20_1_6"/>
          <p:cNvCxnSpPr>
            <a:stCxn id="75" idx="2"/>
            <a:endCxn id="76" idx="0"/>
          </p:cNvCxnSpPr>
          <p:nvPr/>
        </p:nvCxnSpPr>
        <p:spPr>
          <a:xfrm>
            <a:off x="2176700" y="3793700"/>
            <a:ext cx="2116200" cy="13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Ordered indices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 txBox="1"/>
          <p:nvPr/>
        </p:nvSpPr>
        <p:spPr>
          <a:xfrm>
            <a:off x="624145" y="1321183"/>
            <a:ext cx="9969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indices to make sorting faster are known as ordered indices.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thousands of students records and each with 10 bytes long.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ordered indices we would have to search the disk block starting till it reaches the desired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with the help of ordered indices the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less.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b633b365_1_12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Primary i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ndex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7b633b365_1_1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7b633b365_1_12"/>
          <p:cNvSpPr txBox="1"/>
          <p:nvPr/>
        </p:nvSpPr>
        <p:spPr>
          <a:xfrm>
            <a:off x="624150" y="1321175"/>
            <a:ext cx="1094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created on the basis of primary key of the table.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1:1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records, primary keys are sorted and hence their performance is efficient as well.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index can be further classified into dense and sparse index.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b633b365_1_18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 index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7b633b365_1_18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7b633b365_1_18"/>
          <p:cNvSpPr txBox="1"/>
          <p:nvPr/>
        </p:nvSpPr>
        <p:spPr>
          <a:xfrm>
            <a:off x="624145" y="13211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columns clustered to get unique value index on such clusters is called as clustering index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f7b633b365_1_18"/>
          <p:cNvGraphicFramePr/>
          <p:nvPr/>
        </p:nvGraphicFramePr>
        <p:xfrm>
          <a:off x="636100" y="232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1449975"/>
                <a:gridCol w="144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gf7b633b365_1_18"/>
          <p:cNvGraphicFramePr/>
          <p:nvPr/>
        </p:nvGraphicFramePr>
        <p:xfrm>
          <a:off x="5351000" y="40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1326050"/>
                <a:gridCol w="1326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Record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" name="Google Shape;107;gf7b633b365_1_18"/>
          <p:cNvGraphicFramePr/>
          <p:nvPr/>
        </p:nvGraphicFramePr>
        <p:xfrm>
          <a:off x="5222100" y="24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1326050"/>
                <a:gridCol w="1326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Record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8" name="Google Shape;108;gf7b633b365_1_18"/>
          <p:cNvCxnSpPr/>
          <p:nvPr/>
        </p:nvCxnSpPr>
        <p:spPr>
          <a:xfrm flipH="1" rot="10800000">
            <a:off x="3219750" y="2652225"/>
            <a:ext cx="19287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gf7b633b365_1_18"/>
          <p:cNvCxnSpPr/>
          <p:nvPr/>
        </p:nvCxnSpPr>
        <p:spPr>
          <a:xfrm>
            <a:off x="3340300" y="3335250"/>
            <a:ext cx="1915500" cy="9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dfdde59f_0_5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Secondary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 index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f7dfdde59f_0_5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7dfdde59f_0_5"/>
          <p:cNvSpPr txBox="1"/>
          <p:nvPr/>
        </p:nvSpPr>
        <p:spPr>
          <a:xfrm>
            <a:off x="624145" y="1321183"/>
            <a:ext cx="9969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secondary indexing two levels of indexing is done, where primary level indexing is done in RAM and secondary level indexing of a larger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is done on HDD.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gf7dfdde59f_0_5"/>
          <p:cNvGraphicFramePr/>
          <p:nvPr/>
        </p:nvGraphicFramePr>
        <p:xfrm>
          <a:off x="994800" y="331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874000"/>
                <a:gridCol w="87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Roll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gf7dfdde59f_0_5"/>
          <p:cNvGraphicFramePr/>
          <p:nvPr/>
        </p:nvGraphicFramePr>
        <p:xfrm>
          <a:off x="3717700" y="242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1416500"/>
                <a:gridCol w="141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Roll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gf7dfdde59f_0_5"/>
          <p:cNvGraphicFramePr/>
          <p:nvPr/>
        </p:nvGraphicFramePr>
        <p:xfrm>
          <a:off x="7525600" y="207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{E78845DA-862E-4120-81B7-330CDAAE8B13}</a:tableStyleId>
              </a:tblPr>
              <a:tblGrid>
                <a:gridCol w="2025925"/>
                <a:gridCol w="202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</a:t>
                      </a:r>
                      <a:r>
                        <a:rPr lang="en-IN"/>
                        <a:t> Block in 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---------------------------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------------------------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-------------------------------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-----------------------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0" name="Google Shape;120;gf7dfdde59f_0_5"/>
          <p:cNvCxnSpPr/>
          <p:nvPr/>
        </p:nvCxnSpPr>
        <p:spPr>
          <a:xfrm flipH="1" rot="10800000">
            <a:off x="2827650" y="3095063"/>
            <a:ext cx="821700" cy="8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gf7dfdde59f_0_5"/>
          <p:cNvCxnSpPr/>
          <p:nvPr/>
        </p:nvCxnSpPr>
        <p:spPr>
          <a:xfrm flipH="1" rot="10800000">
            <a:off x="2827650" y="4247050"/>
            <a:ext cx="821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gf7dfdde59f_0_5"/>
          <p:cNvCxnSpPr/>
          <p:nvPr/>
        </p:nvCxnSpPr>
        <p:spPr>
          <a:xfrm>
            <a:off x="6664575" y="2947675"/>
            <a:ext cx="7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gf7dfdde59f_0_5"/>
          <p:cNvCxnSpPr/>
          <p:nvPr/>
        </p:nvCxnSpPr>
        <p:spPr>
          <a:xfrm>
            <a:off x="6609450" y="3429900"/>
            <a:ext cx="8574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gf7dfdde59f_0_5"/>
          <p:cNvCxnSpPr/>
          <p:nvPr/>
        </p:nvCxnSpPr>
        <p:spPr>
          <a:xfrm>
            <a:off x="6676425" y="4273750"/>
            <a:ext cx="8304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gf7dfdde59f_0_5"/>
          <p:cNvSpPr txBox="1"/>
          <p:nvPr/>
        </p:nvSpPr>
        <p:spPr>
          <a:xfrm>
            <a:off x="3568900" y="467557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ndara"/>
                <a:ea typeface="Candara"/>
                <a:cs typeface="Candara"/>
                <a:sym typeface="Candara"/>
              </a:rPr>
              <a:t>Secondary Level index (HDD)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6" name="Google Shape;126;gf7dfdde59f_0_5"/>
          <p:cNvSpPr txBox="1"/>
          <p:nvPr/>
        </p:nvSpPr>
        <p:spPr>
          <a:xfrm>
            <a:off x="636000" y="45951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Primary</a:t>
            </a: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Level index (RAM)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b633b365_1_6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f7b633b365_1_6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f7b633b365_1_6"/>
          <p:cNvSpPr txBox="1"/>
          <p:nvPr/>
        </p:nvSpPr>
        <p:spPr>
          <a:xfrm>
            <a:off x="624145" y="13211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are indexes and different types of indexes.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