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  <p:sldMasterId id="214748365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y="6858000" cx="12192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Corbel"/>
      <p:regular r:id="rId42"/>
      <p:bold r:id="rId43"/>
      <p:italic r:id="rId44"/>
      <p:boldItalic r:id="rId45"/>
    </p:embeddedFont>
    <p:embeddedFont>
      <p:font typeface="Candara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50" roundtripDataSignature="AMtx7mgjJle5hBbHI1k9H4bPTmZQUsVs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7E7EFC5-570D-4A7F-9870-68847EF76C0A}">
  <a:tblStyle styleId="{27E7EFC5-570D-4A7F-9870-68847EF76C0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18ABDEFD-E6FD-403C-AA0B-3E9A9A555BDB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FD32E59B-6F23-4642-8C2F-BABF48943DBB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42" Type="http://schemas.openxmlformats.org/officeDocument/2006/relationships/font" Target="fonts/Corbel-regular.fntdata"/><Relationship Id="rId41" Type="http://schemas.openxmlformats.org/officeDocument/2006/relationships/font" Target="fonts/Roboto-boldItalic.fntdata"/><Relationship Id="rId44" Type="http://schemas.openxmlformats.org/officeDocument/2006/relationships/font" Target="fonts/Corbel-italic.fntdata"/><Relationship Id="rId43" Type="http://schemas.openxmlformats.org/officeDocument/2006/relationships/font" Target="fonts/Corbel-bold.fntdata"/><Relationship Id="rId46" Type="http://schemas.openxmlformats.org/officeDocument/2006/relationships/font" Target="fonts/Candara-regular.fntdata"/><Relationship Id="rId45" Type="http://schemas.openxmlformats.org/officeDocument/2006/relationships/font" Target="fonts/Corbel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Candara-italic.fntdata"/><Relationship Id="rId47" Type="http://schemas.openxmlformats.org/officeDocument/2006/relationships/font" Target="fonts/Candara-bold.fntdata"/><Relationship Id="rId49" Type="http://schemas.openxmlformats.org/officeDocument/2006/relationships/font" Target="fonts/Candara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font" Target="fonts/Roboto-bold.fntdata"/><Relationship Id="rId38" Type="http://schemas.openxmlformats.org/officeDocument/2006/relationships/font" Target="fonts/Roboto-regular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0" Type="http://customschemas.google.com/relationships/presentationmetadata" Target="meta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531edca3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Diagram created internally</a:t>
            </a:r>
            <a:endParaRPr/>
          </a:p>
        </p:txBody>
      </p:sp>
      <p:sp>
        <p:nvSpPr>
          <p:cNvPr id="168" name="Google Shape;168;g12531edca33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531edca3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g12531edca33_0_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619672e6c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g12619672e6c_1_1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2619672e6c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g12619672e6c_1_1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2619672e6c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g12619672e6c_1_2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" name="Google Shape;297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5" name="Google Shape;315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1" name="Google Shape;321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0" name="Google Shape;330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2619672e6c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7" name="Google Shape;337;g12619672e6c_1_1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1e3fa2c1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gf1e3fa2c13_1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3" name="Google Shape;343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0b9ecf6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f0b9ecf63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5fdb359c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gf5fdb359c4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5fdb359c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f5fdb359c4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619672e6c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g12619672e6c_1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2619672e6c_1_144"/>
          <p:cNvSpPr txBox="1"/>
          <p:nvPr>
            <p:ph type="ctrTitle"/>
          </p:nvPr>
        </p:nvSpPr>
        <p:spPr>
          <a:xfrm>
            <a:off x="914400" y="213042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3" name="Google Shape;53;g12619672e6c_1_144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g12619672e6c_1_144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g12619672e6c_1_144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g12619672e6c_1_144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619672e6c_1_150"/>
          <p:cNvSpPr txBox="1"/>
          <p:nvPr>
            <p:ph idx="1" type="body"/>
          </p:nvPr>
        </p:nvSpPr>
        <p:spPr>
          <a:xfrm>
            <a:off x="622300" y="1160003"/>
            <a:ext cx="109473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59" name="Google Shape;59;g12619672e6c_1_150"/>
          <p:cNvCxnSpPr/>
          <p:nvPr/>
        </p:nvCxnSpPr>
        <p:spPr>
          <a:xfrm>
            <a:off x="622300" y="1143000"/>
            <a:ext cx="109473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g12619672e6c_1_150"/>
          <p:cNvSpPr txBox="1"/>
          <p:nvPr>
            <p:ph type="title"/>
          </p:nvPr>
        </p:nvSpPr>
        <p:spPr>
          <a:xfrm>
            <a:off x="622300" y="457202"/>
            <a:ext cx="109473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619672e6c_1_154"/>
          <p:cNvSpPr txBox="1"/>
          <p:nvPr>
            <p:ph type="title"/>
          </p:nvPr>
        </p:nvSpPr>
        <p:spPr>
          <a:xfrm>
            <a:off x="609601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3" name="Google Shape;63;g12619672e6c_1_154"/>
          <p:cNvSpPr txBox="1"/>
          <p:nvPr>
            <p:ph idx="1" type="body"/>
          </p:nvPr>
        </p:nvSpPr>
        <p:spPr>
          <a:xfrm>
            <a:off x="4766733" y="273051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g12619672e6c_1_154"/>
          <p:cNvSpPr txBox="1"/>
          <p:nvPr>
            <p:ph idx="2" type="body"/>
          </p:nvPr>
        </p:nvSpPr>
        <p:spPr>
          <a:xfrm>
            <a:off x="609601" y="1435101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g12619672e6c_1_154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g12619672e6c_1_154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g12619672e6c_1_154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619672e6c_1_16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0" name="Google Shape;70;g12619672e6c_1_161"/>
          <p:cNvSpPr txBox="1"/>
          <p:nvPr>
            <p:ph idx="1" type="body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g12619672e6c_1_161"/>
          <p:cNvSpPr txBox="1"/>
          <p:nvPr>
            <p:ph idx="2" type="body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g12619672e6c_1_161"/>
          <p:cNvSpPr txBox="1"/>
          <p:nvPr>
            <p:ph idx="3" type="body"/>
          </p:nvPr>
        </p:nvSpPr>
        <p:spPr>
          <a:xfrm>
            <a:off x="6193368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g12619672e6c_1_161"/>
          <p:cNvSpPr txBox="1"/>
          <p:nvPr>
            <p:ph idx="4" type="body"/>
          </p:nvPr>
        </p:nvSpPr>
        <p:spPr>
          <a:xfrm>
            <a:off x="6193368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g12619672e6c_1_161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g12619672e6c_1_161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g12619672e6c_1_161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2619672e6c_1_136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5" name="Google Shape;45;g12619672e6c_1_136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g12619672e6c_1_136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g12619672e6c_1_136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g12619672e6c_1_136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g12619672e6c_1_136"/>
          <p:cNvSpPr txBox="1"/>
          <p:nvPr/>
        </p:nvSpPr>
        <p:spPr>
          <a:xfrm>
            <a:off x="0" y="0"/>
            <a:ext cx="5079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g12619672e6c_1_136"/>
          <p:cNvSpPr txBox="1"/>
          <p:nvPr/>
        </p:nvSpPr>
        <p:spPr>
          <a:xfrm>
            <a:off x="0" y="685800"/>
            <a:ext cx="5079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fd20670fb_0_0"/>
          <p:cNvSpPr/>
          <p:nvPr/>
        </p:nvSpPr>
        <p:spPr>
          <a:xfrm>
            <a:off x="302517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IN" sz="32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RDBMS</a:t>
            </a:r>
            <a:endParaRPr b="1" i="0" sz="32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622356" y="469388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Transaction diagram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650700" y="1353150"/>
            <a:ext cx="1089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"/>
          <p:cNvSpPr/>
          <p:nvPr/>
        </p:nvSpPr>
        <p:spPr>
          <a:xfrm>
            <a:off x="3735673" y="1989525"/>
            <a:ext cx="1850700" cy="90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Partially committed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3"/>
          <p:cNvSpPr/>
          <p:nvPr/>
        </p:nvSpPr>
        <p:spPr>
          <a:xfrm>
            <a:off x="6210851" y="4243104"/>
            <a:ext cx="1850700" cy="90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Aborted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3"/>
          <p:cNvSpPr/>
          <p:nvPr/>
        </p:nvSpPr>
        <p:spPr>
          <a:xfrm>
            <a:off x="3735673" y="4243104"/>
            <a:ext cx="1850700" cy="90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Failed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3"/>
          <p:cNvSpPr/>
          <p:nvPr/>
        </p:nvSpPr>
        <p:spPr>
          <a:xfrm>
            <a:off x="6166030" y="1989525"/>
            <a:ext cx="1850700" cy="90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Committed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3"/>
          <p:cNvSpPr/>
          <p:nvPr/>
        </p:nvSpPr>
        <p:spPr>
          <a:xfrm>
            <a:off x="2758375" y="3282597"/>
            <a:ext cx="977400" cy="597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Active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"/>
          <p:cNvSpPr/>
          <p:nvPr/>
        </p:nvSpPr>
        <p:spPr>
          <a:xfrm>
            <a:off x="8016723" y="3205827"/>
            <a:ext cx="1416900" cy="597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Terminate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3"/>
          <p:cNvSpPr/>
          <p:nvPr/>
        </p:nvSpPr>
        <p:spPr>
          <a:xfrm>
            <a:off x="3209384" y="2429722"/>
            <a:ext cx="541279" cy="864718"/>
          </a:xfrm>
          <a:custGeom>
            <a:rect b="b" l="l" r="r" t="t"/>
            <a:pathLst>
              <a:path extrusionOk="0" h="30480" w="18288">
                <a:moveTo>
                  <a:pt x="18288" y="0"/>
                </a:moveTo>
                <a:lnTo>
                  <a:pt x="0" y="0"/>
                </a:lnTo>
                <a:lnTo>
                  <a:pt x="0" y="30480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sp>
      <p:sp>
        <p:nvSpPr>
          <p:cNvPr id="148" name="Google Shape;148;p3"/>
          <p:cNvSpPr/>
          <p:nvPr/>
        </p:nvSpPr>
        <p:spPr>
          <a:xfrm flipH="1" rot="10800000">
            <a:off x="3209384" y="3880438"/>
            <a:ext cx="541279" cy="864718"/>
          </a:xfrm>
          <a:custGeom>
            <a:rect b="b" l="l" r="r" t="t"/>
            <a:pathLst>
              <a:path extrusionOk="0" h="30480" w="18288">
                <a:moveTo>
                  <a:pt x="18288" y="0"/>
                </a:moveTo>
                <a:lnTo>
                  <a:pt x="0" y="0"/>
                </a:lnTo>
                <a:lnTo>
                  <a:pt x="0" y="30480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sp>
      <p:cxnSp>
        <p:nvCxnSpPr>
          <p:cNvPr id="149" name="Google Shape;149;p3"/>
          <p:cNvCxnSpPr>
            <a:stCxn id="141" idx="3"/>
            <a:endCxn id="144" idx="1"/>
          </p:cNvCxnSpPr>
          <p:nvPr/>
        </p:nvCxnSpPr>
        <p:spPr>
          <a:xfrm>
            <a:off x="5586373" y="2442825"/>
            <a:ext cx="579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0" name="Google Shape;150;p3"/>
          <p:cNvCxnSpPr>
            <a:stCxn id="143" idx="3"/>
            <a:endCxn id="142" idx="1"/>
          </p:cNvCxnSpPr>
          <p:nvPr/>
        </p:nvCxnSpPr>
        <p:spPr>
          <a:xfrm>
            <a:off x="5586373" y="4696404"/>
            <a:ext cx="624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51" name="Google Shape;151;p3"/>
          <p:cNvSpPr/>
          <p:nvPr/>
        </p:nvSpPr>
        <p:spPr>
          <a:xfrm flipH="1">
            <a:off x="8001875" y="2353065"/>
            <a:ext cx="541279" cy="864718"/>
          </a:xfrm>
          <a:custGeom>
            <a:rect b="b" l="l" r="r" t="t"/>
            <a:pathLst>
              <a:path extrusionOk="0" h="30480" w="18288">
                <a:moveTo>
                  <a:pt x="18288" y="0"/>
                </a:moveTo>
                <a:lnTo>
                  <a:pt x="0" y="0"/>
                </a:lnTo>
                <a:lnTo>
                  <a:pt x="0" y="30480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152" name="Google Shape;152;p3"/>
          <p:cNvSpPr/>
          <p:nvPr/>
        </p:nvSpPr>
        <p:spPr>
          <a:xfrm rot="10800000">
            <a:off x="8050333" y="3803768"/>
            <a:ext cx="492816" cy="858545"/>
          </a:xfrm>
          <a:custGeom>
            <a:rect b="b" l="l" r="r" t="t"/>
            <a:pathLst>
              <a:path extrusionOk="0" h="30480" w="18288">
                <a:moveTo>
                  <a:pt x="18288" y="0"/>
                </a:moveTo>
                <a:lnTo>
                  <a:pt x="0" y="0"/>
                </a:lnTo>
                <a:lnTo>
                  <a:pt x="0" y="30480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sp>
      <p:cxnSp>
        <p:nvCxnSpPr>
          <p:cNvPr id="153" name="Google Shape;153;p3"/>
          <p:cNvCxnSpPr>
            <a:stCxn id="141" idx="2"/>
            <a:endCxn id="143" idx="0"/>
          </p:cNvCxnSpPr>
          <p:nvPr/>
        </p:nvCxnSpPr>
        <p:spPr>
          <a:xfrm>
            <a:off x="4661023" y="2896125"/>
            <a:ext cx="0" cy="1347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"/>
          <p:cNvSpPr txBox="1"/>
          <p:nvPr/>
        </p:nvSpPr>
        <p:spPr>
          <a:xfrm>
            <a:off x="650706" y="456938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Transaction flow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4"/>
          <p:cNvSpPr txBox="1"/>
          <p:nvPr/>
        </p:nvSpPr>
        <p:spPr>
          <a:xfrm>
            <a:off x="650700" y="1288600"/>
            <a:ext cx="10890600" cy="43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Active:</a:t>
            </a: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the transaction(query) is executed by the user, </a:t>
            </a: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Database </a:t>
            </a: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will make the transaction Active.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checks for any syntax or semantic errors in the query.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CPU will load the table into temporary(RAM) memory or buffer(RAM) memory.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No errors in query and no errors while loading table to RAM, proceed to </a:t>
            </a: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Partially committed</a:t>
            </a: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state. Else, proceed to </a:t>
            </a: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Failed </a:t>
            </a: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Partially committed state: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Here the database table which is fetched from secondary storage to temporary storage(RAM) gets updated.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the update is not occurred completely due to any reason, then proceed to Failed state. Else, proceed to Committed state.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 txBox="1"/>
          <p:nvPr/>
        </p:nvSpPr>
        <p:spPr>
          <a:xfrm>
            <a:off x="622356" y="44446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Transaction flow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5"/>
          <p:cNvSpPr txBox="1"/>
          <p:nvPr/>
        </p:nvSpPr>
        <p:spPr>
          <a:xfrm>
            <a:off x="650700" y="1317125"/>
            <a:ext cx="108906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Committed state: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the changes are successfully updated in the buffer(RAM) level or temporary storage(RAM) level, same changes occur in the secondary storage also.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all the changes are made successfully, proceed to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Terminate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Terminate state: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matter the transaction is executed completely or transaction is failed, Free up the temporary memory for further transaction/s.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Failed state: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Proceed to Abort state.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Abort state: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Kill the transaction and proceed to terminate state.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531edca33_0_8"/>
          <p:cNvSpPr txBox="1"/>
          <p:nvPr/>
        </p:nvSpPr>
        <p:spPr>
          <a:xfrm>
            <a:off x="622356" y="395938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ACID Properties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1" name="Google Shape;171;g12531edca33_0_8"/>
          <p:cNvGrpSpPr/>
          <p:nvPr/>
        </p:nvGrpSpPr>
        <p:grpSpPr>
          <a:xfrm>
            <a:off x="550199" y="1496110"/>
            <a:ext cx="10149738" cy="893978"/>
            <a:chOff x="1431323" y="2473841"/>
            <a:chExt cx="7612494" cy="670500"/>
          </a:xfrm>
        </p:grpSpPr>
        <p:sp>
          <p:nvSpPr>
            <p:cNvPr id="172" name="Google Shape;172;g12531edca33_0_8"/>
            <p:cNvSpPr/>
            <p:nvPr/>
          </p:nvSpPr>
          <p:spPr>
            <a:xfrm rot="-5400000">
              <a:off x="5167367" y="-732109"/>
              <a:ext cx="670500" cy="7082400"/>
            </a:xfrm>
            <a:prstGeom prst="roundRect">
              <a:avLst>
                <a:gd fmla="val 50000" name="adj"/>
              </a:avLst>
            </a:prstGeom>
            <a:solidFill>
              <a:srgbClr val="095A8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g12531edca33_0_8"/>
            <p:cNvSpPr/>
            <p:nvPr/>
          </p:nvSpPr>
          <p:spPr>
            <a:xfrm rot="-5400000">
              <a:off x="2014523" y="1890641"/>
              <a:ext cx="670500" cy="1836900"/>
            </a:xfrm>
            <a:prstGeom prst="roundRect">
              <a:avLst>
                <a:gd fmla="val 50000" name="adj"/>
              </a:avLst>
            </a:prstGeom>
            <a:solidFill>
              <a:srgbClr val="25AAE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" name="Google Shape;174;g12531edca33_0_8"/>
          <p:cNvSpPr txBox="1"/>
          <p:nvPr/>
        </p:nvSpPr>
        <p:spPr>
          <a:xfrm>
            <a:off x="673075" y="1696800"/>
            <a:ext cx="2148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000">
                <a:latin typeface="Calibri"/>
                <a:ea typeface="Calibri"/>
                <a:cs typeface="Calibri"/>
                <a:sym typeface="Calibri"/>
              </a:rPr>
              <a:t>Atomicity</a:t>
            </a:r>
            <a:endParaRPr b="1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2531edca33_0_8"/>
          <p:cNvSpPr txBox="1"/>
          <p:nvPr/>
        </p:nvSpPr>
        <p:spPr>
          <a:xfrm>
            <a:off x="3102000" y="1672213"/>
            <a:ext cx="7353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transaction should take place in full or not take place at all.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6" name="Google Shape;176;g12531edca33_0_8"/>
          <p:cNvGrpSpPr/>
          <p:nvPr/>
        </p:nvGrpSpPr>
        <p:grpSpPr>
          <a:xfrm>
            <a:off x="550199" y="2486710"/>
            <a:ext cx="10149738" cy="893978"/>
            <a:chOff x="1431323" y="2473841"/>
            <a:chExt cx="7612494" cy="670500"/>
          </a:xfrm>
        </p:grpSpPr>
        <p:sp>
          <p:nvSpPr>
            <p:cNvPr id="177" name="Google Shape;177;g12531edca33_0_8"/>
            <p:cNvSpPr/>
            <p:nvPr/>
          </p:nvSpPr>
          <p:spPr>
            <a:xfrm rot="-5400000">
              <a:off x="5167367" y="-732109"/>
              <a:ext cx="670500" cy="7082400"/>
            </a:xfrm>
            <a:prstGeom prst="roundRect">
              <a:avLst>
                <a:gd fmla="val 50000" name="adj"/>
              </a:avLst>
            </a:prstGeom>
            <a:solidFill>
              <a:srgbClr val="095A8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g12531edca33_0_8"/>
            <p:cNvSpPr/>
            <p:nvPr/>
          </p:nvSpPr>
          <p:spPr>
            <a:xfrm rot="-5400000">
              <a:off x="2014523" y="1890641"/>
              <a:ext cx="670500" cy="1836900"/>
            </a:xfrm>
            <a:prstGeom prst="roundRect">
              <a:avLst>
                <a:gd fmla="val 50000" name="adj"/>
              </a:avLst>
            </a:prstGeom>
            <a:solidFill>
              <a:srgbClr val="25AAE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" name="Google Shape;179;g12531edca33_0_8"/>
          <p:cNvSpPr txBox="1"/>
          <p:nvPr/>
        </p:nvSpPr>
        <p:spPr>
          <a:xfrm>
            <a:off x="673075" y="2687400"/>
            <a:ext cx="2148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-IN" sz="2000">
                <a:latin typeface="Calibri"/>
                <a:ea typeface="Calibri"/>
                <a:cs typeface="Calibri"/>
                <a:sym typeface="Calibri"/>
              </a:rPr>
              <a:t>Consistency</a:t>
            </a:r>
            <a:endParaRPr b="1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2531edca33_0_8"/>
          <p:cNvSpPr txBox="1"/>
          <p:nvPr/>
        </p:nvSpPr>
        <p:spPr>
          <a:xfrm>
            <a:off x="3102000" y="2510413"/>
            <a:ext cx="7353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Consistency means the values are consistent before and after the transaction takes place.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1" name="Google Shape;181;g12531edca33_0_8"/>
          <p:cNvGrpSpPr/>
          <p:nvPr/>
        </p:nvGrpSpPr>
        <p:grpSpPr>
          <a:xfrm>
            <a:off x="550199" y="3477310"/>
            <a:ext cx="10149738" cy="893978"/>
            <a:chOff x="1431323" y="2473841"/>
            <a:chExt cx="7612494" cy="670500"/>
          </a:xfrm>
        </p:grpSpPr>
        <p:sp>
          <p:nvSpPr>
            <p:cNvPr id="182" name="Google Shape;182;g12531edca33_0_8"/>
            <p:cNvSpPr/>
            <p:nvPr/>
          </p:nvSpPr>
          <p:spPr>
            <a:xfrm rot="-5400000">
              <a:off x="5167367" y="-732109"/>
              <a:ext cx="670500" cy="7082400"/>
            </a:xfrm>
            <a:prstGeom prst="roundRect">
              <a:avLst>
                <a:gd fmla="val 50000" name="adj"/>
              </a:avLst>
            </a:prstGeom>
            <a:solidFill>
              <a:srgbClr val="095A8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g12531edca33_0_8"/>
            <p:cNvSpPr/>
            <p:nvPr/>
          </p:nvSpPr>
          <p:spPr>
            <a:xfrm rot="-5400000">
              <a:off x="2014523" y="1890641"/>
              <a:ext cx="670500" cy="1836900"/>
            </a:xfrm>
            <a:prstGeom prst="roundRect">
              <a:avLst>
                <a:gd fmla="val 50000" name="adj"/>
              </a:avLst>
            </a:prstGeom>
            <a:solidFill>
              <a:srgbClr val="25AAE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g12531edca33_0_8"/>
          <p:cNvSpPr txBox="1"/>
          <p:nvPr/>
        </p:nvSpPr>
        <p:spPr>
          <a:xfrm>
            <a:off x="673075" y="3678000"/>
            <a:ext cx="2148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-IN" sz="2000">
                <a:latin typeface="Calibri"/>
                <a:ea typeface="Calibri"/>
                <a:cs typeface="Calibri"/>
                <a:sym typeface="Calibri"/>
              </a:rPr>
              <a:t>Isolation</a:t>
            </a:r>
            <a:endParaRPr b="1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2531edca33_0_8"/>
          <p:cNvSpPr txBox="1"/>
          <p:nvPr/>
        </p:nvSpPr>
        <p:spPr>
          <a:xfrm>
            <a:off x="3102000" y="3501013"/>
            <a:ext cx="7284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Isolation means multiple transactions occurring at the same time will occur independently irrespective of the concurrent transactions.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g12531edca33_0_8"/>
          <p:cNvGrpSpPr/>
          <p:nvPr/>
        </p:nvGrpSpPr>
        <p:grpSpPr>
          <a:xfrm>
            <a:off x="550199" y="4467910"/>
            <a:ext cx="10149738" cy="893978"/>
            <a:chOff x="1431323" y="2473841"/>
            <a:chExt cx="7612494" cy="670500"/>
          </a:xfrm>
        </p:grpSpPr>
        <p:sp>
          <p:nvSpPr>
            <p:cNvPr id="187" name="Google Shape;187;g12531edca33_0_8"/>
            <p:cNvSpPr/>
            <p:nvPr/>
          </p:nvSpPr>
          <p:spPr>
            <a:xfrm rot="-5400000">
              <a:off x="5167367" y="-732109"/>
              <a:ext cx="670500" cy="7082400"/>
            </a:xfrm>
            <a:prstGeom prst="roundRect">
              <a:avLst>
                <a:gd fmla="val 50000" name="adj"/>
              </a:avLst>
            </a:prstGeom>
            <a:solidFill>
              <a:srgbClr val="095A8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g12531edca33_0_8"/>
            <p:cNvSpPr/>
            <p:nvPr/>
          </p:nvSpPr>
          <p:spPr>
            <a:xfrm rot="-5400000">
              <a:off x="2014523" y="1890641"/>
              <a:ext cx="670500" cy="1836900"/>
            </a:xfrm>
            <a:prstGeom prst="roundRect">
              <a:avLst>
                <a:gd fmla="val 50000" name="adj"/>
              </a:avLst>
            </a:prstGeom>
            <a:solidFill>
              <a:srgbClr val="25AAE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" name="Google Shape;189;g12531edca33_0_8"/>
          <p:cNvSpPr txBox="1"/>
          <p:nvPr/>
        </p:nvSpPr>
        <p:spPr>
          <a:xfrm>
            <a:off x="673075" y="4668600"/>
            <a:ext cx="2148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-IN" sz="2000">
                <a:latin typeface="Calibri"/>
                <a:ea typeface="Calibri"/>
                <a:cs typeface="Calibri"/>
                <a:sym typeface="Calibri"/>
              </a:rPr>
              <a:t>Durability</a:t>
            </a:r>
            <a:endParaRPr b="1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12531edca33_0_8"/>
          <p:cNvSpPr txBox="1"/>
          <p:nvPr/>
        </p:nvSpPr>
        <p:spPr>
          <a:xfrm>
            <a:off x="3025800" y="4491613"/>
            <a:ext cx="7971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transaction is durable if the changes occur successfully and remaining values stays same even after hardware failure.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531edca33_0_71"/>
          <p:cNvSpPr txBox="1"/>
          <p:nvPr/>
        </p:nvSpPr>
        <p:spPr>
          <a:xfrm>
            <a:off x="622356" y="418138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What is normalization?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12531edca33_0_71"/>
          <p:cNvSpPr txBox="1"/>
          <p:nvPr/>
        </p:nvSpPr>
        <p:spPr>
          <a:xfrm>
            <a:off x="603650" y="1276950"/>
            <a:ext cx="101250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is a process of organising or minimizing redundancy of data in database.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helps in avoiding data redundancy, and anomalies which may arise during insertion, deletion, updation.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overcome various anomalies in a table, we have various normal forms.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most widely used normal forms are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aseline="30000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normal form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aseline="30000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normal form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aseline="30000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normal form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Boyce Codd normal form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 txBox="1"/>
          <p:nvPr/>
        </p:nvSpPr>
        <p:spPr>
          <a:xfrm>
            <a:off x="622356" y="3932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1st normal form introduction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0"/>
          <p:cNvSpPr txBox="1"/>
          <p:nvPr/>
        </p:nvSpPr>
        <p:spPr>
          <a:xfrm>
            <a:off x="498300" y="1200750"/>
            <a:ext cx="110826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relation is in 1st normal form , if all the attributes present in the relation are/is </a:t>
            </a: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valued attribute.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column in a relation must contain only </a:t>
            </a: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one </a:t>
            </a: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value.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Below table is </a:t>
            </a: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 </a:t>
            </a: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1st normal form.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3" name="Google Shape;203;p10"/>
          <p:cNvGraphicFramePr/>
          <p:nvPr/>
        </p:nvGraphicFramePr>
        <p:xfrm>
          <a:off x="2998150" y="318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{18ABDEFD-E6FD-403C-AA0B-3E9A9A555BDB}</a:tableStyleId>
              </a:tblPr>
              <a:tblGrid>
                <a:gridCol w="1755175"/>
                <a:gridCol w="1436725"/>
                <a:gridCol w="1420000"/>
                <a:gridCol w="1583800"/>
              </a:tblGrid>
              <a:tr h="731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I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StudentName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Department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Contact No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HOD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EEE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9234567890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Sameer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Vijay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9988774466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9988776655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Amisha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Ramana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CSE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9639639639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Xavier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Rohit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EEE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977778888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John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"/>
          <p:cNvSpPr txBox="1"/>
          <p:nvPr/>
        </p:nvSpPr>
        <p:spPr>
          <a:xfrm>
            <a:off x="650706" y="405688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1st normal form rules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1"/>
          <p:cNvSpPr txBox="1"/>
          <p:nvPr/>
        </p:nvSpPr>
        <p:spPr>
          <a:xfrm>
            <a:off x="650700" y="1193675"/>
            <a:ext cx="10890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Every attribute must and should hold only one value.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Every value in an attribute must be of same data type.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Every attribute must hold value of of same type. Like Name attribute should not hold gender,phoneNo etc.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Column should be left blank if no data to be entered.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It’s not necessary that all the attribute values should be in a specific order like alphabetical of ascending/descending order.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0" name="Google Shape;210;p11"/>
          <p:cNvGraphicFramePr/>
          <p:nvPr/>
        </p:nvGraphicFramePr>
        <p:xfrm>
          <a:off x="3026500" y="35333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{18ABDEFD-E6FD-403C-AA0B-3E9A9A555BDB}</a:tableStyleId>
              </a:tblPr>
              <a:tblGrid>
                <a:gridCol w="1755175"/>
                <a:gridCol w="1436725"/>
                <a:gridCol w="1420000"/>
                <a:gridCol w="1583800"/>
              </a:tblGrid>
              <a:tr h="51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I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StudentName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Department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Contact No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HOD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EEE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9234567890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Sameer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83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Vijay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IT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9988774466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Amisha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4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Vijay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IT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9988776655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Amisha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4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Ramana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CSE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9639639639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Xavier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1" name="Google Shape;211;p11"/>
          <p:cNvGraphicFramePr/>
          <p:nvPr/>
        </p:nvGraphicFramePr>
        <p:xfrm>
          <a:off x="3026500" y="621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{18ABDEFD-E6FD-403C-AA0B-3E9A9A555BDB}</a:tableStyleId>
              </a:tblPr>
              <a:tblGrid>
                <a:gridCol w="1755175"/>
                <a:gridCol w="1436725"/>
                <a:gridCol w="1420000"/>
                <a:gridCol w="15838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Rohit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EEE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9777788886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John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"/>
          <p:cNvSpPr txBox="1"/>
          <p:nvPr/>
        </p:nvSpPr>
        <p:spPr>
          <a:xfrm>
            <a:off x="650706" y="36826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2nd Normal Form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2"/>
          <p:cNvSpPr txBox="1"/>
          <p:nvPr/>
        </p:nvSpPr>
        <p:spPr>
          <a:xfrm>
            <a:off x="650700" y="1200750"/>
            <a:ext cx="10848600" cy="54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table is in 2nd normal form if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is in 1st normal form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doesn’t have partial dependency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IN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partial dependency?</a:t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 non-prime attribute instead of depending on entire Candidate Key, depends on C.K partially then it is called partial dependency.	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Eg: Consider a relation </a:t>
            </a: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R(A, B, C, D)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above relation A, B are essential attributes, as there is no incoming edge on them, since nobody can find them, they must be a part of CK.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(AB) is a CK.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attributes part of CK are prime attributes and A, B are prime attributes.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Similarly, all the attributes that are not a part of CK are non prime attributes.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Relation R, both A,B can find D however, </a:t>
            </a: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 partial dependency on C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I.e C is dependent only on a part of CK and not on entire CK. Hence, partial dependency.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8" name="Google Shape;218;p12"/>
          <p:cNvCxnSpPr/>
          <p:nvPr/>
        </p:nvCxnSpPr>
        <p:spPr>
          <a:xfrm flipH="1">
            <a:off x="3107600" y="4222225"/>
            <a:ext cx="3300" cy="278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9" name="Google Shape;219;p12"/>
          <p:cNvCxnSpPr/>
          <p:nvPr/>
        </p:nvCxnSpPr>
        <p:spPr>
          <a:xfrm>
            <a:off x="3326875" y="4219200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0" name="Google Shape;220;p12"/>
          <p:cNvCxnSpPr/>
          <p:nvPr/>
        </p:nvCxnSpPr>
        <p:spPr>
          <a:xfrm>
            <a:off x="3107525" y="4500600"/>
            <a:ext cx="69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1" name="Google Shape;221;p12"/>
          <p:cNvCxnSpPr/>
          <p:nvPr/>
        </p:nvCxnSpPr>
        <p:spPr>
          <a:xfrm>
            <a:off x="3804125" y="4219200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222" name="Google Shape;222;p12"/>
          <p:cNvCxnSpPr/>
          <p:nvPr/>
        </p:nvCxnSpPr>
        <p:spPr>
          <a:xfrm>
            <a:off x="3326875" y="3648375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3" name="Google Shape;223;p12"/>
          <p:cNvCxnSpPr/>
          <p:nvPr/>
        </p:nvCxnSpPr>
        <p:spPr>
          <a:xfrm>
            <a:off x="3551325" y="3648375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24" name="Google Shape;224;p12"/>
          <p:cNvCxnSpPr/>
          <p:nvPr/>
        </p:nvCxnSpPr>
        <p:spPr>
          <a:xfrm>
            <a:off x="3325725" y="3652100"/>
            <a:ext cx="22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619672e6c_1_177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2nd normal form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0" name="Google Shape;230;g12619672e6c_1_177"/>
          <p:cNvGraphicFramePr/>
          <p:nvPr/>
        </p:nvGraphicFramePr>
        <p:xfrm>
          <a:off x="678050" y="1733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{27E7EFC5-570D-4A7F-9870-68847EF76C0A}</a:tableStyleId>
              </a:tblPr>
              <a:tblGrid>
                <a:gridCol w="1370800"/>
                <a:gridCol w="1370800"/>
                <a:gridCol w="1370800"/>
                <a:gridCol w="1305550"/>
              </a:tblGrid>
              <a:tr h="39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Employee_Id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Manager_Id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IN" sz="1400" u="none" cap="none" strike="noStrike">
                          <a:solidFill>
                            <a:schemeClr val="dk1"/>
                          </a:solidFill>
                        </a:rPr>
                        <a:t>Project_Name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>
                          <a:solidFill>
                            <a:schemeClr val="dk1"/>
                          </a:solidFill>
                        </a:rPr>
                        <a:t>Manager_Name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6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E-Commerce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Harshit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Web Development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Rakesh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Database Support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Faizan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56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AWS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Faizan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1" name="Google Shape;231;g12619672e6c_1_177"/>
          <p:cNvGraphicFramePr/>
          <p:nvPr/>
        </p:nvGraphicFramePr>
        <p:xfrm>
          <a:off x="678050" y="4762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{27E7EFC5-570D-4A7F-9870-68847EF76C0A}</a:tableStyleId>
              </a:tblPr>
              <a:tblGrid>
                <a:gridCol w="1368675"/>
                <a:gridCol w="1337125"/>
              </a:tblGrid>
              <a:tr h="463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Manager_Id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>
                          <a:solidFill>
                            <a:schemeClr val="dk1"/>
                          </a:solidFill>
                        </a:rPr>
                        <a:t>Manager_Name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Rakesh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Harshit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Faizan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2" name="Google Shape;232;g12619672e6c_1_177"/>
          <p:cNvGraphicFramePr/>
          <p:nvPr/>
        </p:nvGraphicFramePr>
        <p:xfrm>
          <a:off x="6971150" y="175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{27E7EFC5-570D-4A7F-9870-68847EF76C0A}</a:tableStyleId>
              </a:tblPr>
              <a:tblGrid>
                <a:gridCol w="1551400"/>
                <a:gridCol w="1551400"/>
                <a:gridCol w="1551400"/>
              </a:tblGrid>
              <a:tr h="42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Employee_Id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Manager_Id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IN" sz="1400" u="none" cap="none" strike="noStrike">
                          <a:solidFill>
                            <a:schemeClr val="dk1"/>
                          </a:solidFill>
                        </a:rPr>
                        <a:t>Project_Name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E-Commerce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Web Development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3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Database Support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3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AWS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3" name="Google Shape;233;g12619672e6c_1_177"/>
          <p:cNvSpPr txBox="1"/>
          <p:nvPr/>
        </p:nvSpPr>
        <p:spPr>
          <a:xfrm>
            <a:off x="870650" y="1333325"/>
            <a:ext cx="909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 in 2nd NF  </a:t>
            </a: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					Table 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4" name="Google Shape;234;g12619672e6c_1_177"/>
          <p:cNvCxnSpPr/>
          <p:nvPr/>
        </p:nvCxnSpPr>
        <p:spPr>
          <a:xfrm flipH="1" rot="10800000">
            <a:off x="6176075" y="2606225"/>
            <a:ext cx="7920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5" name="Google Shape;235;g12619672e6c_1_177"/>
          <p:cNvCxnSpPr/>
          <p:nvPr/>
        </p:nvCxnSpPr>
        <p:spPr>
          <a:xfrm>
            <a:off x="2505675" y="4350850"/>
            <a:ext cx="0" cy="44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6" name="Google Shape;236;g12619672e6c_1_177"/>
          <p:cNvSpPr txBox="1"/>
          <p:nvPr/>
        </p:nvSpPr>
        <p:spPr>
          <a:xfrm>
            <a:off x="678050" y="4387150"/>
            <a:ext cx="165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Table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12619672e6c_1_177"/>
          <p:cNvSpPr txBox="1"/>
          <p:nvPr/>
        </p:nvSpPr>
        <p:spPr>
          <a:xfrm>
            <a:off x="6619225" y="4427050"/>
            <a:ext cx="2389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Table 1, Table 2 are in 2nd NF</a:t>
            </a:r>
            <a:endParaRPr b="0" i="0" sz="14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12619672e6c_1_177"/>
          <p:cNvSpPr txBox="1"/>
          <p:nvPr/>
        </p:nvSpPr>
        <p:spPr>
          <a:xfrm>
            <a:off x="3665400" y="4848850"/>
            <a:ext cx="2128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Employee_Id and Manager_Id as Candidate Key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"/>
          <p:cNvSpPr txBox="1"/>
          <p:nvPr/>
        </p:nvSpPr>
        <p:spPr>
          <a:xfrm>
            <a:off x="622356" y="418138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3rd normal form example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650700" y="1353150"/>
            <a:ext cx="1089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5" name="Google Shape;245;p15"/>
          <p:cNvGraphicFramePr/>
          <p:nvPr/>
        </p:nvGraphicFramePr>
        <p:xfrm>
          <a:off x="764950" y="175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{18ABDEFD-E6FD-403C-AA0B-3E9A9A555BDB}</a:tableStyleId>
              </a:tblPr>
              <a:tblGrid>
                <a:gridCol w="2057400"/>
                <a:gridCol w="2057400"/>
                <a:gridCol w="2057400"/>
                <a:gridCol w="2057400"/>
                <a:gridCol w="20574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ID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Name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Zip Code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City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State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Aryan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201010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Noida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Uttar Pradesh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Kabir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111045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Pune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Maharashtra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Senthil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247667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Roorkee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Uttarakhand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6" name="Google Shape;246;p15"/>
          <p:cNvSpPr txBox="1"/>
          <p:nvPr/>
        </p:nvSpPr>
        <p:spPr>
          <a:xfrm>
            <a:off x="764950" y="3696875"/>
            <a:ext cx="100728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above table except StudentID all are non-prime attributes.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above table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City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State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dependent on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Zip Code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which itself is dependent on Student Id.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Hence the above case is a transitive dependency, and the above table is not in 3rd NF.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need to break the above table into two to make it in 3NF.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fd20670fb_0_4"/>
          <p:cNvSpPr txBox="1"/>
          <p:nvPr/>
        </p:nvSpPr>
        <p:spPr>
          <a:xfrm>
            <a:off x="678056" y="4306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gdfd20670fb_0_4"/>
          <p:cNvSpPr txBox="1"/>
          <p:nvPr/>
        </p:nvSpPr>
        <p:spPr>
          <a:xfrm>
            <a:off x="678045" y="1407233"/>
            <a:ext cx="99699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Subquery</a:t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Subquery using clauses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 management</a:t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ACID properties</a:t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Normalization</a:t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Indexing</a:t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case statement</a:t>
            </a:r>
            <a:endParaRPr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Hands 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2619672e6c_1_125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3rd normal form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12619672e6c_1_125"/>
          <p:cNvSpPr txBox="1"/>
          <p:nvPr/>
        </p:nvSpPr>
        <p:spPr>
          <a:xfrm>
            <a:off x="650700" y="1353150"/>
            <a:ext cx="10890600" cy="3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table is in 3rd normal form if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i) it is in 2nd normal form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ii) it doesn’t have transitive dependency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Transitive Dependency ?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functional dependency from A → B is transitive if A, B are element of non-prime attribute.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Eg Consider a relation R (A, B, C )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In R, A alone is sufficient to find other attributes, hence, it is CK and a prime attribute.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B, C are non-prime attributes , and here B finds C , hence the above case is a transitive dependency.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3" name="Google Shape;253;g12619672e6c_1_125"/>
          <p:cNvCxnSpPr/>
          <p:nvPr/>
        </p:nvCxnSpPr>
        <p:spPr>
          <a:xfrm>
            <a:off x="3551325" y="3429000"/>
            <a:ext cx="0" cy="2814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4" name="Google Shape;254;g12619672e6c_1_125"/>
          <p:cNvCxnSpPr/>
          <p:nvPr/>
        </p:nvCxnSpPr>
        <p:spPr>
          <a:xfrm>
            <a:off x="3337125" y="3429000"/>
            <a:ext cx="0" cy="2814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5" name="Google Shape;255;g12619672e6c_1_125"/>
          <p:cNvCxnSpPr/>
          <p:nvPr/>
        </p:nvCxnSpPr>
        <p:spPr>
          <a:xfrm>
            <a:off x="3104250" y="3867750"/>
            <a:ext cx="0" cy="2814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6" name="Google Shape;256;g12619672e6c_1_125"/>
          <p:cNvCxnSpPr/>
          <p:nvPr/>
        </p:nvCxnSpPr>
        <p:spPr>
          <a:xfrm>
            <a:off x="3337125" y="3867750"/>
            <a:ext cx="0" cy="2814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257" name="Google Shape;257;g12619672e6c_1_125"/>
          <p:cNvCxnSpPr/>
          <p:nvPr/>
        </p:nvCxnSpPr>
        <p:spPr>
          <a:xfrm>
            <a:off x="3106750" y="4143725"/>
            <a:ext cx="2355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g12619672e6c_1_125"/>
          <p:cNvCxnSpPr/>
          <p:nvPr/>
        </p:nvCxnSpPr>
        <p:spPr>
          <a:xfrm>
            <a:off x="3338100" y="3429000"/>
            <a:ext cx="2106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2619672e6c_1_22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3rd normal form example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4" name="Google Shape;264;g12619672e6c_1_224"/>
          <p:cNvGraphicFramePr/>
          <p:nvPr/>
        </p:nvGraphicFramePr>
        <p:xfrm>
          <a:off x="764950" y="191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{27E7EFC5-570D-4A7F-9870-68847EF76C0A}</a:tableStyleId>
              </a:tblPr>
              <a:tblGrid>
                <a:gridCol w="2057400"/>
                <a:gridCol w="2057400"/>
                <a:gridCol w="20574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Student ID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Student Name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Student Zip Code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Aryan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201010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Kabir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111045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Senthil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247667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5" name="Google Shape;265;g12619672e6c_1_224"/>
          <p:cNvGraphicFramePr/>
          <p:nvPr/>
        </p:nvGraphicFramePr>
        <p:xfrm>
          <a:off x="845325" y="4461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{27E7EFC5-570D-4A7F-9870-68847EF76C0A}</a:tableStyleId>
              </a:tblPr>
              <a:tblGrid>
                <a:gridCol w="2057400"/>
                <a:gridCol w="2057400"/>
                <a:gridCol w="20574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Student Zip Code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Student City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Student State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201010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Noida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Uttar Pradesh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111045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Pune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Maharashtra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247667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Roorkee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Uttarakhand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6" name="Google Shape;266;g12619672e6c_1_224"/>
          <p:cNvSpPr txBox="1"/>
          <p:nvPr/>
        </p:nvSpPr>
        <p:spPr>
          <a:xfrm>
            <a:off x="1879750" y="1512000"/>
            <a:ext cx="771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12619672e6c_1_224"/>
          <p:cNvSpPr txBox="1"/>
          <p:nvPr/>
        </p:nvSpPr>
        <p:spPr>
          <a:xfrm>
            <a:off x="1879750" y="39430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B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"/>
          <p:cNvSpPr txBox="1"/>
          <p:nvPr/>
        </p:nvSpPr>
        <p:spPr>
          <a:xfrm>
            <a:off x="622356" y="3932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BCNF normal form 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7"/>
          <p:cNvSpPr txBox="1"/>
          <p:nvPr/>
        </p:nvSpPr>
        <p:spPr>
          <a:xfrm>
            <a:off x="650700" y="1353150"/>
            <a:ext cx="10890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table is in BCNF  if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is in 3rd normal form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for every Functional Dependency A→ B , A is the super key of the table.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4" name="Google Shape;274;p17"/>
          <p:cNvGraphicFramePr/>
          <p:nvPr/>
        </p:nvGraphicFramePr>
        <p:xfrm>
          <a:off x="650700" y="251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{18ABDEFD-E6FD-403C-AA0B-3E9A9A555BDB}</a:tableStyleId>
              </a:tblPr>
              <a:tblGrid>
                <a:gridCol w="2057400"/>
                <a:gridCol w="2057400"/>
                <a:gridCol w="2057400"/>
                <a:gridCol w="2057400"/>
                <a:gridCol w="20574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Student ID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Student Country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Student Dept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Dept Type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Student Dept No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India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CSE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D1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India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Sports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D1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300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Kenya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ISE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D2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400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Kenya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Music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D2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500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5" name="Google Shape;275;p17"/>
          <p:cNvSpPr txBox="1"/>
          <p:nvPr/>
        </p:nvSpPr>
        <p:spPr>
          <a:xfrm>
            <a:off x="1620750" y="1473400"/>
            <a:ext cx="77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76" name="Google Shape;276;p17"/>
          <p:cNvSpPr txBox="1"/>
          <p:nvPr/>
        </p:nvSpPr>
        <p:spPr>
          <a:xfrm>
            <a:off x="622350" y="4584925"/>
            <a:ext cx="10890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the above table functional dependencies will be 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Student Id → Student Country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Student Dept → {Dept Type, Student Dept No}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Candidate Key : { Student Id , Student Dept } 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above table is not in BCNF, since, neither Student Id nor Student Dept alone are keys.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8"/>
          <p:cNvSpPr txBox="1"/>
          <p:nvPr/>
        </p:nvSpPr>
        <p:spPr>
          <a:xfrm>
            <a:off x="622356" y="40566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BCNF normal form example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8"/>
          <p:cNvSpPr txBox="1"/>
          <p:nvPr/>
        </p:nvSpPr>
        <p:spPr>
          <a:xfrm>
            <a:off x="650700" y="1353150"/>
            <a:ext cx="1089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8"/>
          <p:cNvSpPr txBox="1"/>
          <p:nvPr/>
        </p:nvSpPr>
        <p:spPr>
          <a:xfrm>
            <a:off x="1552550" y="3793700"/>
            <a:ext cx="10072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above set of tables is a BCNF.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As, left side part of both the functional dependencies is a key.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4" name="Google Shape;284;p18"/>
          <p:cNvGraphicFramePr/>
          <p:nvPr/>
        </p:nvGraphicFramePr>
        <p:xfrm>
          <a:off x="476575" y="1919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{18ABDEFD-E6FD-403C-AA0B-3E9A9A555BDB}</a:tableStyleId>
              </a:tblPr>
              <a:tblGrid>
                <a:gridCol w="2057400"/>
                <a:gridCol w="20574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Student ID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Student Country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India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Kenya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5" name="Google Shape;285;p18"/>
          <p:cNvGraphicFramePr/>
          <p:nvPr/>
        </p:nvGraphicFramePr>
        <p:xfrm>
          <a:off x="5369100" y="152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{18ABDEFD-E6FD-403C-AA0B-3E9A9A555BDB}</a:tableStyleId>
              </a:tblPr>
              <a:tblGrid>
                <a:gridCol w="2057400"/>
                <a:gridCol w="2057400"/>
                <a:gridCol w="20574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Student Dept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Dept Type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Student Dept No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CSE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D1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Sports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D1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300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ISE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D2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400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Music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D2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500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6" name="Google Shape;286;p18"/>
          <p:cNvSpPr txBox="1"/>
          <p:nvPr/>
        </p:nvSpPr>
        <p:spPr>
          <a:xfrm>
            <a:off x="476575" y="4769050"/>
            <a:ext cx="108906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Functional Dependencies :                                         Candidate keys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Student Id → Student Country                                 For first table → Student Id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Student Dept → {Dept Type, Student Dept No}    For Second Table → Student Dept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9"/>
          <p:cNvSpPr txBox="1"/>
          <p:nvPr/>
        </p:nvSpPr>
        <p:spPr>
          <a:xfrm>
            <a:off x="622356" y="430588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Index introduction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9"/>
          <p:cNvSpPr txBox="1"/>
          <p:nvPr/>
        </p:nvSpPr>
        <p:spPr>
          <a:xfrm>
            <a:off x="650700" y="1353150"/>
            <a:ext cx="10890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Index is a type of data structure.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Indexing optimizes performance of databases as it locates and uses data in database table quickly.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9"/>
          <p:cNvSpPr txBox="1"/>
          <p:nvPr/>
        </p:nvSpPr>
        <p:spPr>
          <a:xfrm>
            <a:off x="481600" y="2605650"/>
            <a:ext cx="1089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Structure of index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94" name="Google Shape;294;p19"/>
          <p:cNvGraphicFramePr/>
          <p:nvPr/>
        </p:nvGraphicFramePr>
        <p:xfrm>
          <a:off x="1485900" y="323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{FD32E59B-6F23-4642-8C2F-BABF48943DBB}</a:tableStyleId>
              </a:tblPr>
              <a:tblGrid>
                <a:gridCol w="2491200"/>
                <a:gridCol w="2491200"/>
              </a:tblGrid>
              <a:tr h="80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Search Key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Reference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 txBox="1"/>
          <p:nvPr/>
        </p:nvSpPr>
        <p:spPr>
          <a:xfrm>
            <a:off x="622356" y="430838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Indexing method</a:t>
            </a: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0"/>
          <p:cNvSpPr/>
          <p:nvPr/>
        </p:nvSpPr>
        <p:spPr>
          <a:xfrm>
            <a:off x="5142100" y="1607350"/>
            <a:ext cx="2116200" cy="526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Indexing methods</a:t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0"/>
          <p:cNvSpPr/>
          <p:nvPr/>
        </p:nvSpPr>
        <p:spPr>
          <a:xfrm>
            <a:off x="9230625" y="3266900"/>
            <a:ext cx="2116200" cy="526800"/>
          </a:xfrm>
          <a:prstGeom prst="rect">
            <a:avLst/>
          </a:prstGeom>
          <a:solidFill>
            <a:srgbClr val="25AAE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Secondary index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0"/>
          <p:cNvSpPr/>
          <p:nvPr/>
        </p:nvSpPr>
        <p:spPr>
          <a:xfrm>
            <a:off x="6623775" y="3266900"/>
            <a:ext cx="2116200" cy="526800"/>
          </a:xfrm>
          <a:prstGeom prst="rect">
            <a:avLst/>
          </a:prstGeom>
          <a:solidFill>
            <a:srgbClr val="25AAE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Clustering index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0"/>
          <p:cNvSpPr/>
          <p:nvPr/>
        </p:nvSpPr>
        <p:spPr>
          <a:xfrm>
            <a:off x="4083850" y="3266900"/>
            <a:ext cx="2116200" cy="526800"/>
          </a:xfrm>
          <a:prstGeom prst="rect">
            <a:avLst/>
          </a:prstGeom>
          <a:solidFill>
            <a:srgbClr val="25AAE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Ordered indices 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0"/>
          <p:cNvSpPr/>
          <p:nvPr/>
        </p:nvSpPr>
        <p:spPr>
          <a:xfrm>
            <a:off x="1423400" y="3266900"/>
            <a:ext cx="2116200" cy="526800"/>
          </a:xfrm>
          <a:prstGeom prst="rect">
            <a:avLst/>
          </a:prstGeom>
          <a:solidFill>
            <a:srgbClr val="25AAE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Primary index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0"/>
          <p:cNvSpPr/>
          <p:nvPr/>
        </p:nvSpPr>
        <p:spPr>
          <a:xfrm>
            <a:off x="2863800" y="4782150"/>
            <a:ext cx="2116200" cy="526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Dense index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0"/>
          <p:cNvSpPr/>
          <p:nvPr/>
        </p:nvSpPr>
        <p:spPr>
          <a:xfrm>
            <a:off x="526875" y="4782150"/>
            <a:ext cx="2116200" cy="526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Sparse index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7" name="Google Shape;307;p20"/>
          <p:cNvCxnSpPr>
            <a:stCxn id="300" idx="2"/>
            <a:endCxn id="304" idx="0"/>
          </p:cNvCxnSpPr>
          <p:nvPr/>
        </p:nvCxnSpPr>
        <p:spPr>
          <a:xfrm flipH="1">
            <a:off x="2481400" y="2134150"/>
            <a:ext cx="3718800" cy="113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8" name="Google Shape;308;p20"/>
          <p:cNvCxnSpPr>
            <a:stCxn id="300" idx="2"/>
            <a:endCxn id="303" idx="0"/>
          </p:cNvCxnSpPr>
          <p:nvPr/>
        </p:nvCxnSpPr>
        <p:spPr>
          <a:xfrm flipH="1">
            <a:off x="5142100" y="2134150"/>
            <a:ext cx="1058100" cy="113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9" name="Google Shape;309;p20"/>
          <p:cNvCxnSpPr>
            <a:stCxn id="300" idx="2"/>
            <a:endCxn id="302" idx="0"/>
          </p:cNvCxnSpPr>
          <p:nvPr/>
        </p:nvCxnSpPr>
        <p:spPr>
          <a:xfrm>
            <a:off x="6200200" y="2134150"/>
            <a:ext cx="1481700" cy="113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0" name="Google Shape;310;p20"/>
          <p:cNvCxnSpPr>
            <a:stCxn id="300" idx="2"/>
            <a:endCxn id="301" idx="0"/>
          </p:cNvCxnSpPr>
          <p:nvPr/>
        </p:nvCxnSpPr>
        <p:spPr>
          <a:xfrm>
            <a:off x="6200200" y="2134150"/>
            <a:ext cx="4088400" cy="113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1" name="Google Shape;311;p20"/>
          <p:cNvCxnSpPr>
            <a:stCxn id="304" idx="2"/>
            <a:endCxn id="306" idx="0"/>
          </p:cNvCxnSpPr>
          <p:nvPr/>
        </p:nvCxnSpPr>
        <p:spPr>
          <a:xfrm flipH="1">
            <a:off x="1585100" y="3793700"/>
            <a:ext cx="896400" cy="98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2" name="Google Shape;312;p20"/>
          <p:cNvCxnSpPr>
            <a:stCxn id="304" idx="2"/>
            <a:endCxn id="305" idx="0"/>
          </p:cNvCxnSpPr>
          <p:nvPr/>
        </p:nvCxnSpPr>
        <p:spPr>
          <a:xfrm>
            <a:off x="2481500" y="3793700"/>
            <a:ext cx="1440300" cy="98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1"/>
          <p:cNvSpPr txBox="1"/>
          <p:nvPr/>
        </p:nvSpPr>
        <p:spPr>
          <a:xfrm>
            <a:off x="622356" y="418138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 SQL case statement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1"/>
          <p:cNvSpPr txBox="1"/>
          <p:nvPr/>
        </p:nvSpPr>
        <p:spPr>
          <a:xfrm>
            <a:off x="650700" y="1353150"/>
            <a:ext cx="108906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SQL Case statement contains cases just like switch case in JAVA. If first condition is met it is executed and further execution is stopped and the result is return.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CASE syntax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CASE</a:t>
            </a:r>
            <a:endParaRPr b="0" i="0" sz="2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b="0" i="0" lang="en-IN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WHEN </a:t>
            </a: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conditionA</a:t>
            </a: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IN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THEN </a:t>
            </a: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resultA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b="0" i="0" lang="en-IN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WHEN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conditionB </a:t>
            </a:r>
            <a:r>
              <a:rPr b="0" i="0" lang="en-IN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THEN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resultB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b="0" i="0" lang="en-IN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WHEN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conditionC </a:t>
            </a:r>
            <a:r>
              <a:rPr b="0" i="0" lang="en-IN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THEN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resultC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b="0" i="0" lang="en-IN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ELSE </a:t>
            </a: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resultD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2"/>
          <p:cNvSpPr txBox="1"/>
          <p:nvPr>
            <p:ph type="title"/>
          </p:nvPr>
        </p:nvSpPr>
        <p:spPr>
          <a:xfrm>
            <a:off x="622358" y="438719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2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2"/>
          <p:cNvSpPr txBox="1"/>
          <p:nvPr/>
        </p:nvSpPr>
        <p:spPr>
          <a:xfrm>
            <a:off x="624145" y="1321183"/>
            <a:ext cx="996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26" name="Google Shape;326;p22"/>
          <p:cNvGraphicFramePr/>
          <p:nvPr/>
        </p:nvGraphicFramePr>
        <p:xfrm>
          <a:off x="932100" y="14898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{18ABDEFD-E6FD-403C-AA0B-3E9A9A555BDB}</a:tableStyleId>
              </a:tblPr>
              <a:tblGrid>
                <a:gridCol w="2878475"/>
                <a:gridCol w="2664025"/>
              </a:tblGrid>
              <a:tr h="32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StudentId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Marks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7" name="Google Shape;327;p22"/>
          <p:cNvSpPr txBox="1"/>
          <p:nvPr/>
        </p:nvSpPr>
        <p:spPr>
          <a:xfrm>
            <a:off x="938500" y="3589725"/>
            <a:ext cx="77154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Select StudentId, Marks 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20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CASE</a:t>
            </a:r>
            <a:endParaRPr b="1" i="0" sz="20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WHEN  Marks &gt;=80  THEN ‘Excellent performance’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WHEN Marks &gt;=60 THEN ‘ Good  performance’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WHEN Marks &gt;=40 THEN ‘Average performance’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ELSE ‘Poor performance’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END As  Performance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 Student;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5"/>
          <p:cNvSpPr txBox="1"/>
          <p:nvPr>
            <p:ph type="title"/>
          </p:nvPr>
        </p:nvSpPr>
        <p:spPr>
          <a:xfrm>
            <a:off x="622358" y="483494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6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5"/>
          <p:cNvSpPr txBox="1"/>
          <p:nvPr/>
        </p:nvSpPr>
        <p:spPr>
          <a:xfrm>
            <a:off x="797000" y="1464158"/>
            <a:ext cx="10947300" cy="39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module we discussed,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Subquery &amp;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its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rules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Subquery using Clauses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 Flow &amp; its diagram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ACID properties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Normalization and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its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forms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Indexing and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its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case statement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5"/>
          <p:cNvSpPr/>
          <p:nvPr/>
        </p:nvSpPr>
        <p:spPr>
          <a:xfrm>
            <a:off x="9581211" y="5635599"/>
            <a:ext cx="2363147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2619672e6c_1_171"/>
          <p:cNvSpPr txBox="1"/>
          <p:nvPr>
            <p:ph type="title"/>
          </p:nvPr>
        </p:nvSpPr>
        <p:spPr>
          <a:xfrm>
            <a:off x="622358" y="483494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600">
                <a:latin typeface="Calibri"/>
                <a:ea typeface="Calibri"/>
                <a:cs typeface="Calibri"/>
                <a:sym typeface="Calibri"/>
              </a:rPr>
              <a:t>Hands on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g12619672e6c_1_171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1e3fa2c13_1_6"/>
          <p:cNvSpPr txBox="1"/>
          <p:nvPr/>
        </p:nvSpPr>
        <p:spPr>
          <a:xfrm>
            <a:off x="650700" y="1353150"/>
            <a:ext cx="109473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Subquery is a query inside a query.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just like a select statement inside another.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Subquery is executed first before main query.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select_list from Table A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expression operator (select attribute from Table B);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f1e3fa2c13_1_6"/>
          <p:cNvSpPr txBox="1"/>
          <p:nvPr/>
        </p:nvSpPr>
        <p:spPr>
          <a:xfrm>
            <a:off x="650706" y="418138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Subquery introduction 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0b9ecf635_0_0"/>
          <p:cNvSpPr txBox="1"/>
          <p:nvPr/>
        </p:nvSpPr>
        <p:spPr>
          <a:xfrm>
            <a:off x="678056" y="393188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Expression operators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9" name="Google Shape;99;gf0b9ecf635_0_0"/>
          <p:cNvGraphicFramePr/>
          <p:nvPr/>
        </p:nvGraphicFramePr>
        <p:xfrm>
          <a:off x="676675" y="14376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{27E7EFC5-570D-4A7F-9870-68847EF76C0A}</a:tableStyleId>
              </a:tblPr>
              <a:tblGrid>
                <a:gridCol w="2188025"/>
                <a:gridCol w="7883625"/>
              </a:tblGrid>
              <a:tr h="44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Operator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                                          </a:t>
                      </a:r>
                      <a:r>
                        <a:rPr b="1"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Explanation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74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=,!=,&gt;,&lt;,&gt;=,&lt;=,&lt;&gt;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0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When only one value is returned.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810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52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ALL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19999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Returns boolean value. TRUE when ALL values of subquery meets the condition. We have to use =,!=,&gt;,&lt;,&gt;=,&lt;=,&lt;&gt; before ALL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6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ANY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Returns boolean value. TRUE when ANY value of subquery meets the condition. We have to use =,!=,&gt;,&lt;,&gt;=,&lt;=,&lt;&gt; before ANY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810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4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IN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Same as ANY. But, We cannot use =,!=,&gt;,&lt;,&gt;=,&lt;=,&lt;&gt; before IN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IN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ANY / ALL / IN </a:t>
                      </a:r>
                      <a:r>
                        <a:rPr lang="en-IN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 used when</a:t>
                      </a:r>
                      <a:r>
                        <a:rPr b="1" lang="en-IN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more than one </a:t>
                      </a:r>
                      <a:r>
                        <a:rPr lang="en-IN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value is returned</a:t>
                      </a:r>
                      <a:r>
                        <a:rPr b="1" lang="en-IN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810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5fdb359c4_0_6"/>
          <p:cNvSpPr txBox="1"/>
          <p:nvPr/>
        </p:nvSpPr>
        <p:spPr>
          <a:xfrm>
            <a:off x="650700" y="1365625"/>
            <a:ext cx="109473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use subquery with WHERE, HAVING and FROM clauses.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Subquery can have SELECT, INSERT, UPDATE and DELETE statement along with expression operators.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outer query is called main query and the inner query is called subquery.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have 32 subqueries.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Subqueries should be inside parentheses.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Subquery should be to the right side of the operator only.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cannot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ORDER BY clause in subquery. We can use GROUP BY command to perform same function.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f5fdb359c4_0_6"/>
          <p:cNvSpPr txBox="1"/>
          <p:nvPr/>
        </p:nvSpPr>
        <p:spPr>
          <a:xfrm>
            <a:off x="650706" y="44446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Subquery rules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5fdb359c4_0_12"/>
          <p:cNvSpPr txBox="1"/>
          <p:nvPr/>
        </p:nvSpPr>
        <p:spPr>
          <a:xfrm>
            <a:off x="498300" y="1353150"/>
            <a:ext cx="10890600" cy="17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b="0" i="0" lang="en-I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 from Population where economy = (select economy from GDP WHERE ranking = 1);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b="0" i="0" lang="en-I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 from Population where economy = ALL (select economy from GDP WHERE ranking &lt;= 10);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b="0" i="0" lang="en-I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 from Population where Population &lt;= ANY (select Gdp from GDP WHERE ranking &lt;= 10);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b="0" i="0" lang="en-I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 from Population where economy IN (select economy from GDP WHERE ranking &lt;= 10);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f5fdb359c4_0_12"/>
          <p:cNvSpPr txBox="1"/>
          <p:nvPr/>
        </p:nvSpPr>
        <p:spPr>
          <a:xfrm>
            <a:off x="678056" y="456938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Subquery example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2" name="Google Shape;112;gf5fdb359c4_0_12"/>
          <p:cNvGraphicFramePr/>
          <p:nvPr/>
        </p:nvGraphicFramePr>
        <p:xfrm>
          <a:off x="830450" y="389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{27E7EFC5-570D-4A7F-9870-68847EF76C0A}</a:tableStyleId>
              </a:tblPr>
              <a:tblGrid>
                <a:gridCol w="1473200"/>
                <a:gridCol w="1473200"/>
                <a:gridCol w="14732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Ranking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Economy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Population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China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140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2000" u="none" cap="none" strike="noStrike"/>
                        <a:t>India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2000" u="none" cap="none" strike="noStrike"/>
                        <a:t>138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USA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3" name="Google Shape;113;gf5fdb359c4_0_12"/>
          <p:cNvGraphicFramePr/>
          <p:nvPr/>
        </p:nvGraphicFramePr>
        <p:xfrm>
          <a:off x="6248400" y="389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{27E7EFC5-570D-4A7F-9870-68847EF76C0A}</a:tableStyleId>
              </a:tblPr>
              <a:tblGrid>
                <a:gridCol w="1473200"/>
                <a:gridCol w="1473200"/>
                <a:gridCol w="14732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Ranking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Economy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GDP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USA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2094000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China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1472000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Japan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506000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4" name="Google Shape;114;gf5fdb359c4_0_12"/>
          <p:cNvSpPr/>
          <p:nvPr/>
        </p:nvSpPr>
        <p:spPr>
          <a:xfrm>
            <a:off x="830450" y="3427150"/>
            <a:ext cx="2478300" cy="30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Population table: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f5fdb359c4_0_12"/>
          <p:cNvSpPr/>
          <p:nvPr/>
        </p:nvSpPr>
        <p:spPr>
          <a:xfrm>
            <a:off x="6248400" y="3427150"/>
            <a:ext cx="1929300" cy="30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GDP table: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 txBox="1"/>
          <p:nvPr/>
        </p:nvSpPr>
        <p:spPr>
          <a:xfrm>
            <a:off x="650706" y="405688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Subquery using clauses example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"/>
          <p:cNvSpPr txBox="1"/>
          <p:nvPr/>
        </p:nvSpPr>
        <p:spPr>
          <a:xfrm>
            <a:off x="498300" y="1276950"/>
            <a:ext cx="1089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Coursestats Table: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2" name="Google Shape;122;p1"/>
          <p:cNvGraphicFramePr/>
          <p:nvPr/>
        </p:nvGraphicFramePr>
        <p:xfrm>
          <a:off x="827275" y="17159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{18ABDEFD-E6FD-403C-AA0B-3E9A9A555BDB}</a:tableStyleId>
              </a:tblPr>
              <a:tblGrid>
                <a:gridCol w="807300"/>
                <a:gridCol w="1818450"/>
                <a:gridCol w="2150000"/>
                <a:gridCol w="2183125"/>
                <a:gridCol w="2199750"/>
              </a:tblGrid>
              <a:tr h="44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UserName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IN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CourseName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IN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CourseFee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IN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CourseDuration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Sushma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Cloud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30000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Ashok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Spark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20000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Ashok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DevOps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30000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Kiran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Testing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5000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Kiran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Python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10000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Kiran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5000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Devdutt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DevOps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30000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Vijay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ML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50000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Ramana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Testing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5000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/>
          <p:nvPr/>
        </p:nvSpPr>
        <p:spPr>
          <a:xfrm>
            <a:off x="650706" y="456938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Subquery using clauses example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650700" y="1353150"/>
            <a:ext cx="108906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avg(No_Of_Courses) from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(select count(CourseName) as No_Of_Courses from Coursestats GROUP BY username) as Table1;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username from coursestats GROUP BY UserName HAVING count(coursename) &gt;=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(select avg(No_Of_Courses) from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count(CourseName) as No_Of_Courses from Coursestats GROUP BY username) as Table1);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select username, CourseName from coursestats WHERE UserName in 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(select username from coursestats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</a:t>
            </a: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UserName HAVING count(coursename) &gt;= 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(select avg(No_Of_Courses) from 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(select count(CourseName) as No_Of_Courses from Coursestats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</a:t>
            </a: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username) as Table1));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619672e6c_1_40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What is transaction?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2619672e6c_1_40"/>
          <p:cNvSpPr txBox="1"/>
          <p:nvPr/>
        </p:nvSpPr>
        <p:spPr>
          <a:xfrm>
            <a:off x="650700" y="1353150"/>
            <a:ext cx="108906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Transaction is a logical unit of processing in DBMS.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successfully execute the transaction, every transaction(query) should undergo a flow diagram which has various states.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These states are 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Active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Partially committed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Fully committed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Failed state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Aborted and 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Termination state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