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3"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y="6858000" cx="12192000"/>
  <p:notesSz cx="6858000" cy="9144000"/>
  <p:embeddedFontLst>
    <p:embeddedFont>
      <p:font typeface="Corbel"/>
      <p:regular r:id="rId32"/>
      <p:bold r:id="rId33"/>
      <p:italic r:id="rId34"/>
      <p:boldItalic r:id="rId35"/>
    </p:embeddedFont>
    <p:embeddedFont>
      <p:font typeface="Canda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0" roundtripDataSignature="AMtx7mj6qi+9XEa5e0Ht9XH/xpkWYhJO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5B8AD-84F8-4B37-8EAA-87FA6CF1A8BB}">
  <a:tblStyle styleId="{02B5B8AD-84F8-4B37-8EAA-87FA6CF1A8B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C784AFC-6F59-4EF8-8D19-F8599F25D5C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Corbel-bold.fntdata"/><Relationship Id="rId10" Type="http://schemas.openxmlformats.org/officeDocument/2006/relationships/slide" Target="slides/slide2.xml"/><Relationship Id="rId32" Type="http://schemas.openxmlformats.org/officeDocument/2006/relationships/font" Target="fonts/Corbel-regular.fntdata"/><Relationship Id="rId13" Type="http://schemas.openxmlformats.org/officeDocument/2006/relationships/slide" Target="slides/slide5.xml"/><Relationship Id="rId35" Type="http://schemas.openxmlformats.org/officeDocument/2006/relationships/font" Target="fonts/Corbel-boldItalic.fntdata"/><Relationship Id="rId12" Type="http://schemas.openxmlformats.org/officeDocument/2006/relationships/slide" Target="slides/slide4.xml"/><Relationship Id="rId34" Type="http://schemas.openxmlformats.org/officeDocument/2006/relationships/font" Target="fonts/Corbel-italic.fntdata"/><Relationship Id="rId15" Type="http://schemas.openxmlformats.org/officeDocument/2006/relationships/slide" Target="slides/slide7.xml"/><Relationship Id="rId37" Type="http://schemas.openxmlformats.org/officeDocument/2006/relationships/font" Target="fonts/Candara-bold.fntdata"/><Relationship Id="rId14" Type="http://schemas.openxmlformats.org/officeDocument/2006/relationships/slide" Target="slides/slide6.xml"/><Relationship Id="rId36" Type="http://schemas.openxmlformats.org/officeDocument/2006/relationships/font" Target="fonts/Candara-regular.fntdata"/><Relationship Id="rId17" Type="http://schemas.openxmlformats.org/officeDocument/2006/relationships/slide" Target="slides/slide9.xml"/><Relationship Id="rId39" Type="http://schemas.openxmlformats.org/officeDocument/2006/relationships/font" Target="fonts/Candara-boldItalic.fntdata"/><Relationship Id="rId16" Type="http://schemas.openxmlformats.org/officeDocument/2006/relationships/slide" Target="slides/slide8.xml"/><Relationship Id="rId38" Type="http://schemas.openxmlformats.org/officeDocument/2006/relationships/font" Target="fonts/Candara-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1cedcec0_0_4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208" name="Google Shape;208;g1271cedcec0_0_4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71cedcec0_0_4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234" name="Google Shape;234;g1271cedcec0_0_4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71cedcec0_0_17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IN"/>
              <a:t>Diagram created internally + screenshot taken from the personal notebook</a:t>
            </a:r>
            <a:endParaRPr/>
          </a:p>
        </p:txBody>
      </p:sp>
      <p:sp>
        <p:nvSpPr>
          <p:cNvPr id="244" name="Google Shape;244;g1271cedcec0_0_1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1cedcec0_0_16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8" name="Google Shape;258;g1271cedcec0_0_16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0" i="0" lang="en-IN" sz="1800" u="none" cap="none" strike="noStrike">
                <a:solidFill>
                  <a:srgbClr val="000000"/>
                </a:solidFill>
                <a:latin typeface="Arial"/>
                <a:ea typeface="Arial"/>
                <a:cs typeface="Arial"/>
                <a:sym typeface="Arial"/>
              </a:rPr>
              <a:t>Diagram created internally</a:t>
            </a:r>
            <a:endParaRPr/>
          </a:p>
          <a:p>
            <a:pPr indent="0" lvl="0" marL="0" marR="0" rtl="0" algn="l">
              <a:lnSpc>
                <a:spcPct val="100000"/>
              </a:lnSpc>
              <a:spcBef>
                <a:spcPts val="0"/>
              </a:spcBef>
              <a:spcAft>
                <a:spcPts val="0"/>
              </a:spcAft>
              <a:buClr>
                <a:srgbClr val="000000"/>
              </a:buClr>
              <a:buSzPts val="1400"/>
              <a:buFont typeface="Arial"/>
              <a:buNone/>
            </a:pPr>
            <a:r>
              <a:rPr lang="en-IN"/>
              <a:t>    </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59" name="Google Shape;259;g1271cedcec0_0_16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71cedcec0_0_5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284" name="Google Shape;284;g1271cedcec0_0_5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71cedcec0_0_5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291" name="Google Shape;291;g1271cedcec0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71cedcec0_0_5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298" name="Google Shape;298;g1271cedcec0_0_5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85c796c49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304" name="Google Shape;304;g1285c796c4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71cedcec0_0_1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0" name="Google Shape;310;g1271cedcec0_0_13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Arial"/>
                <a:ea typeface="Arial"/>
                <a:cs typeface="Arial"/>
                <a:sym typeface="Arial"/>
              </a:rPr>
              <a:t> Screenshot is taken from a personal notebook</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11" name="Google Shape;311;g1271cedcec0_0_135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71cedcec0_0_13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7" name="Google Shape;317;g1271cedcec0_0_13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Arial"/>
                <a:ea typeface="Arial"/>
                <a:cs typeface="Arial"/>
                <a:sym typeface="Arial"/>
              </a:rPr>
              <a:t> Screenshot is taken from a personal notebook</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18" name="Google Shape;318;g1271cedcec0_0_139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71cedcec0_0_14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6" name="Google Shape;326;g1271cedcec0_0_14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0" i="0" lang="en-IN" sz="1800" u="none" cap="none" strike="noStrike">
                <a:solidFill>
                  <a:srgbClr val="000000"/>
                </a:solidFill>
                <a:latin typeface="Arial"/>
                <a:ea typeface="Arial"/>
                <a:cs typeface="Arial"/>
                <a:sym typeface="Arial"/>
              </a:rPr>
              <a:t> Screenshot is taken from a personal notebook</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27" name="Google Shape;327;g1271cedcec0_0_14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271cedcec0_0_13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334" name="Google Shape;334;g1271cedcec0_0_13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271cedcec0_0_17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342" name="Google Shape;342;g1271cedcec0_0_17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da53dd1a1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11da53dd1a1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81dc49b4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26" name="Google Shape;126;g1281dc49b4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1cedcec0_0_15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132" name="Google Shape;132;g1271cedcec0_0_1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1cedcec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157" name="Google Shape;157;g1271cedcec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71cedcec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164" name="Google Shape;164;g1271cedcec0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85c796c4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170" name="Google Shape;170;g1285c796c4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1cedcec0_0_3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176" name="Google Shape;176;g1271cedcec0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71cedcec0_0_4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IN"/>
              <a:t>Diagram created internally</a:t>
            </a:r>
            <a:endParaRPr/>
          </a:p>
        </p:txBody>
      </p:sp>
      <p:sp>
        <p:nvSpPr>
          <p:cNvPr id="192" name="Google Shape;192;g1271cedcec0_0_4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12"/>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12"/>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2"/>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2"/>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1" name="Shape 91"/>
        <p:cNvGrpSpPr/>
        <p:nvPr/>
      </p:nvGrpSpPr>
      <p:grpSpPr>
        <a:xfrm>
          <a:off x="0" y="0"/>
          <a:ext cx="0" cy="0"/>
          <a:chOff x="0" y="0"/>
          <a:chExt cx="0" cy="0"/>
        </a:xfrm>
      </p:grpSpPr>
      <p:sp>
        <p:nvSpPr>
          <p:cNvPr id="92" name="Google Shape;92;g1271cedcec0_0_1376"/>
          <p:cNvSpPr txBox="1"/>
          <p:nvPr>
            <p:ph idx="1" type="body"/>
          </p:nvPr>
        </p:nvSpPr>
        <p:spPr>
          <a:xfrm>
            <a:off x="622300" y="1160003"/>
            <a:ext cx="10947300" cy="2262900"/>
          </a:xfrm>
          <a:prstGeom prst="rect">
            <a:avLst/>
          </a:prstGeom>
          <a:noFill/>
          <a:ln>
            <a:noFill/>
          </a:ln>
        </p:spPr>
        <p:txBody>
          <a:bodyPr anchorCtr="0" anchor="t" bIns="16925" lIns="16925" spcFirstLastPara="1" rIns="16925" wrap="square" tIns="16925">
            <a:spAutoFit/>
          </a:bodyPr>
          <a:lstStyle>
            <a:lvl1pPr indent="-431800" lvl="0" marL="457200" rtl="0" algn="l">
              <a:lnSpc>
                <a:spcPct val="100000"/>
              </a:lnSpc>
              <a:spcBef>
                <a:spcPts val="640"/>
              </a:spcBef>
              <a:spcAft>
                <a:spcPts val="0"/>
              </a:spcAft>
              <a:buSzPts val="3200"/>
              <a:buChar char="•"/>
              <a:defRPr/>
            </a:lvl1pPr>
            <a:lvl2pPr indent="-406400" lvl="1" marL="914400" rtl="0" algn="l">
              <a:lnSpc>
                <a:spcPct val="100000"/>
              </a:lnSpc>
              <a:spcBef>
                <a:spcPts val="560"/>
              </a:spcBef>
              <a:spcAft>
                <a:spcPts val="0"/>
              </a:spcAft>
              <a:buSzPts val="2800"/>
              <a:buChar char="–"/>
              <a:defRPr/>
            </a:lvl2pPr>
            <a:lvl3pPr indent="-381000" lvl="2" marL="1371600" rtl="0" algn="l">
              <a:lnSpc>
                <a:spcPct val="100000"/>
              </a:lnSpc>
              <a:spcBef>
                <a:spcPts val="480"/>
              </a:spcBef>
              <a:spcAft>
                <a:spcPts val="0"/>
              </a:spcAft>
              <a:buClr>
                <a:srgbClr val="A5A5A5"/>
              </a:buClr>
              <a:buSzPts val="2400"/>
              <a:buChar char="•"/>
              <a:defRPr/>
            </a:lvl3pPr>
            <a:lvl4pPr indent="-355600" lvl="3" marL="1828800" rtl="0" algn="l">
              <a:lnSpc>
                <a:spcPct val="100000"/>
              </a:lnSpc>
              <a:spcBef>
                <a:spcPts val="400"/>
              </a:spcBef>
              <a:spcAft>
                <a:spcPts val="0"/>
              </a:spcAft>
              <a:buClr>
                <a:srgbClr val="A5A5A5"/>
              </a:buClr>
              <a:buSzPts val="2000"/>
              <a:buChar char="–"/>
              <a:defRPr/>
            </a:lvl4pPr>
            <a:lvl5pPr indent="-355600" lvl="4" marL="2286000" rtl="0" algn="l">
              <a:lnSpc>
                <a:spcPct val="100000"/>
              </a:lnSpc>
              <a:spcBef>
                <a:spcPts val="400"/>
              </a:spcBef>
              <a:spcAft>
                <a:spcPts val="0"/>
              </a:spcAft>
              <a:buClr>
                <a:srgbClr val="A5A5A5"/>
              </a:buClr>
              <a:buSzPts val="2000"/>
              <a:buChar char="»"/>
              <a:defRPr/>
            </a:lvl5pPr>
            <a:lvl6pPr indent="-355600" lvl="5" marL="2743200" rtl="0" algn="l">
              <a:lnSpc>
                <a:spcPct val="100000"/>
              </a:lnSpc>
              <a:spcBef>
                <a:spcPts val="400"/>
              </a:spcBef>
              <a:spcAft>
                <a:spcPts val="0"/>
              </a:spcAft>
              <a:buSzPts val="2000"/>
              <a:buChar char="•"/>
              <a:defRPr/>
            </a:lvl6pPr>
            <a:lvl7pPr indent="-355600" lvl="6" marL="3200400" rtl="0" algn="l">
              <a:lnSpc>
                <a:spcPct val="100000"/>
              </a:lnSpc>
              <a:spcBef>
                <a:spcPts val="400"/>
              </a:spcBef>
              <a:spcAft>
                <a:spcPts val="0"/>
              </a:spcAft>
              <a:buSzPts val="2000"/>
              <a:buChar char="•"/>
              <a:defRPr/>
            </a:lvl7pPr>
            <a:lvl8pPr indent="-355600" lvl="7" marL="3657600" rtl="0" algn="l">
              <a:lnSpc>
                <a:spcPct val="100000"/>
              </a:lnSpc>
              <a:spcBef>
                <a:spcPts val="400"/>
              </a:spcBef>
              <a:spcAft>
                <a:spcPts val="0"/>
              </a:spcAft>
              <a:buSzPts val="2000"/>
              <a:buChar char="•"/>
              <a:defRPr/>
            </a:lvl8pPr>
            <a:lvl9pPr indent="-355600" lvl="8" marL="4114800" rtl="0" algn="l">
              <a:lnSpc>
                <a:spcPct val="100000"/>
              </a:lnSpc>
              <a:spcBef>
                <a:spcPts val="400"/>
              </a:spcBef>
              <a:spcAft>
                <a:spcPts val="0"/>
              </a:spcAft>
              <a:buSzPts val="2000"/>
              <a:buChar char="•"/>
              <a:defRPr/>
            </a:lvl9pPr>
          </a:lstStyle>
          <a:p/>
        </p:txBody>
      </p:sp>
      <p:cxnSp>
        <p:nvCxnSpPr>
          <p:cNvPr id="93" name="Google Shape;93;g1271cedcec0_0_1376"/>
          <p:cNvCxnSpPr/>
          <p:nvPr/>
        </p:nvCxnSpPr>
        <p:spPr>
          <a:xfrm>
            <a:off x="622300" y="1143000"/>
            <a:ext cx="10947300" cy="0"/>
          </a:xfrm>
          <a:prstGeom prst="straightConnector1">
            <a:avLst/>
          </a:prstGeom>
          <a:noFill/>
          <a:ln cap="flat" cmpd="sng" w="28575">
            <a:solidFill>
              <a:srgbClr val="095A82"/>
            </a:solidFill>
            <a:prstDash val="solid"/>
            <a:round/>
            <a:headEnd len="sm" w="sm" type="none"/>
            <a:tailEnd len="sm" w="sm" type="none"/>
          </a:ln>
        </p:spPr>
      </p:cxnSp>
      <p:sp>
        <p:nvSpPr>
          <p:cNvPr id="94" name="Google Shape;94;g1271cedcec0_0_1376"/>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lvl1pPr lvl="0" rtl="0" algn="l">
              <a:lnSpc>
                <a:spcPct val="100000"/>
              </a:lnSpc>
              <a:spcBef>
                <a:spcPts val="0"/>
              </a:spcBef>
              <a:spcAft>
                <a:spcPts val="0"/>
              </a:spcAft>
              <a:buSzPts val="1400"/>
              <a:buNone/>
              <a:defRPr>
                <a:solidFill>
                  <a:srgbClr val="095A8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g1271cedcec0_0_1380"/>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97" name="Google Shape;97;g1271cedcec0_0_1380"/>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8" name="Google Shape;98;g1271cedcec0_0_1380"/>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99" name="Google Shape;99;g1271cedcec0_0_138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g1271cedcec0_0_138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g1271cedcec0_0_138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g1271cedcec0_0_138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04" name="Google Shape;104;g1271cedcec0_0_138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5" name="Google Shape;105;g1271cedcec0_0_138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6" name="Google Shape;106;g1271cedcec0_0_1387"/>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07" name="Google Shape;107;g1271cedcec0_0_1387"/>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08" name="Google Shape;108;g1271cedcec0_0_1387"/>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g1271cedcec0_0_1387"/>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g1271cedcec0_0_1387"/>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13"/>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13"/>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13"/>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14"/>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14"/>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14"/>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14"/>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14"/>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14"/>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1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1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1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1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15"/>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15"/>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15"/>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g1281dc49b49_0_93"/>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53" name="Google Shape;53;g1281dc49b49_0_93"/>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54" name="Google Shape;54;g1281dc49b49_0_93"/>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g1281dc49b49_0_93"/>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g1281dc49b49_0_93"/>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g1281dc49b49_0_99"/>
          <p:cNvSpPr txBox="1"/>
          <p:nvPr>
            <p:ph idx="1" type="body"/>
          </p:nvPr>
        </p:nvSpPr>
        <p:spPr>
          <a:xfrm>
            <a:off x="622300" y="1160003"/>
            <a:ext cx="10947300" cy="2262900"/>
          </a:xfrm>
          <a:prstGeom prst="rect">
            <a:avLst/>
          </a:prstGeom>
          <a:noFill/>
          <a:ln>
            <a:noFill/>
          </a:ln>
        </p:spPr>
        <p:txBody>
          <a:bodyPr anchorCtr="0" anchor="t" bIns="16925" lIns="16925" spcFirstLastPara="1" rIns="16925" wrap="square" tIns="16925">
            <a:spAutoFit/>
          </a:bodyPr>
          <a:lstStyle>
            <a:lvl1pPr indent="-431800" lvl="0" marL="457200" rtl="0" algn="l">
              <a:lnSpc>
                <a:spcPct val="100000"/>
              </a:lnSpc>
              <a:spcBef>
                <a:spcPts val="640"/>
              </a:spcBef>
              <a:spcAft>
                <a:spcPts val="0"/>
              </a:spcAft>
              <a:buSzPts val="3200"/>
              <a:buChar char="•"/>
              <a:defRPr/>
            </a:lvl1pPr>
            <a:lvl2pPr indent="-406400" lvl="1" marL="914400" rtl="0" algn="l">
              <a:lnSpc>
                <a:spcPct val="100000"/>
              </a:lnSpc>
              <a:spcBef>
                <a:spcPts val="560"/>
              </a:spcBef>
              <a:spcAft>
                <a:spcPts val="0"/>
              </a:spcAft>
              <a:buSzPts val="2800"/>
              <a:buChar char="–"/>
              <a:defRPr/>
            </a:lvl2pPr>
            <a:lvl3pPr indent="-381000" lvl="2" marL="1371600" rtl="0" algn="l">
              <a:lnSpc>
                <a:spcPct val="100000"/>
              </a:lnSpc>
              <a:spcBef>
                <a:spcPts val="480"/>
              </a:spcBef>
              <a:spcAft>
                <a:spcPts val="0"/>
              </a:spcAft>
              <a:buClr>
                <a:srgbClr val="A5A5A5"/>
              </a:buClr>
              <a:buSzPts val="2400"/>
              <a:buChar char="•"/>
              <a:defRPr/>
            </a:lvl3pPr>
            <a:lvl4pPr indent="-355600" lvl="3" marL="1828800" rtl="0" algn="l">
              <a:lnSpc>
                <a:spcPct val="100000"/>
              </a:lnSpc>
              <a:spcBef>
                <a:spcPts val="400"/>
              </a:spcBef>
              <a:spcAft>
                <a:spcPts val="0"/>
              </a:spcAft>
              <a:buClr>
                <a:srgbClr val="A5A5A5"/>
              </a:buClr>
              <a:buSzPts val="2000"/>
              <a:buChar char="–"/>
              <a:defRPr/>
            </a:lvl4pPr>
            <a:lvl5pPr indent="-355600" lvl="4" marL="2286000" rtl="0" algn="l">
              <a:lnSpc>
                <a:spcPct val="100000"/>
              </a:lnSpc>
              <a:spcBef>
                <a:spcPts val="400"/>
              </a:spcBef>
              <a:spcAft>
                <a:spcPts val="0"/>
              </a:spcAft>
              <a:buClr>
                <a:srgbClr val="A5A5A5"/>
              </a:buClr>
              <a:buSzPts val="2000"/>
              <a:buChar char="»"/>
              <a:defRPr/>
            </a:lvl5pPr>
            <a:lvl6pPr indent="-355600" lvl="5" marL="2743200" rtl="0" algn="l">
              <a:lnSpc>
                <a:spcPct val="100000"/>
              </a:lnSpc>
              <a:spcBef>
                <a:spcPts val="400"/>
              </a:spcBef>
              <a:spcAft>
                <a:spcPts val="0"/>
              </a:spcAft>
              <a:buSzPts val="2000"/>
              <a:buChar char="•"/>
              <a:defRPr/>
            </a:lvl6pPr>
            <a:lvl7pPr indent="-355600" lvl="6" marL="3200400" rtl="0" algn="l">
              <a:lnSpc>
                <a:spcPct val="100000"/>
              </a:lnSpc>
              <a:spcBef>
                <a:spcPts val="400"/>
              </a:spcBef>
              <a:spcAft>
                <a:spcPts val="0"/>
              </a:spcAft>
              <a:buSzPts val="2000"/>
              <a:buChar char="•"/>
              <a:defRPr/>
            </a:lvl7pPr>
            <a:lvl8pPr indent="-355600" lvl="7" marL="3657600" rtl="0" algn="l">
              <a:lnSpc>
                <a:spcPct val="100000"/>
              </a:lnSpc>
              <a:spcBef>
                <a:spcPts val="400"/>
              </a:spcBef>
              <a:spcAft>
                <a:spcPts val="0"/>
              </a:spcAft>
              <a:buSzPts val="2000"/>
              <a:buChar char="•"/>
              <a:defRPr/>
            </a:lvl8pPr>
            <a:lvl9pPr indent="-355600" lvl="8" marL="4114800" rtl="0" algn="l">
              <a:lnSpc>
                <a:spcPct val="100000"/>
              </a:lnSpc>
              <a:spcBef>
                <a:spcPts val="400"/>
              </a:spcBef>
              <a:spcAft>
                <a:spcPts val="0"/>
              </a:spcAft>
              <a:buSzPts val="2000"/>
              <a:buChar char="•"/>
              <a:defRPr/>
            </a:lvl9pPr>
          </a:lstStyle>
          <a:p/>
        </p:txBody>
      </p:sp>
      <p:cxnSp>
        <p:nvCxnSpPr>
          <p:cNvPr id="59" name="Google Shape;59;g1281dc49b49_0_99"/>
          <p:cNvCxnSpPr/>
          <p:nvPr/>
        </p:nvCxnSpPr>
        <p:spPr>
          <a:xfrm>
            <a:off x="622300" y="1143000"/>
            <a:ext cx="10947300" cy="0"/>
          </a:xfrm>
          <a:prstGeom prst="straightConnector1">
            <a:avLst/>
          </a:prstGeom>
          <a:noFill/>
          <a:ln cap="flat" cmpd="sng" w="28575">
            <a:solidFill>
              <a:srgbClr val="095A82"/>
            </a:solidFill>
            <a:prstDash val="solid"/>
            <a:round/>
            <a:headEnd len="sm" w="sm" type="none"/>
            <a:tailEnd len="sm" w="sm" type="none"/>
          </a:ln>
        </p:spPr>
      </p:cxnSp>
      <p:sp>
        <p:nvSpPr>
          <p:cNvPr id="60" name="Google Shape;60;g1281dc49b49_0_99"/>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lvl1pPr lvl="0" rtl="0" algn="l">
              <a:lnSpc>
                <a:spcPct val="100000"/>
              </a:lnSpc>
              <a:spcBef>
                <a:spcPts val="0"/>
              </a:spcBef>
              <a:spcAft>
                <a:spcPts val="0"/>
              </a:spcAft>
              <a:buSzPts val="1400"/>
              <a:buNone/>
              <a:defRPr>
                <a:solidFill>
                  <a:srgbClr val="095A8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g1281dc49b49_0_103"/>
          <p:cNvSpPr txBox="1"/>
          <p:nvPr>
            <p:ph type="title"/>
          </p:nvPr>
        </p:nvSpPr>
        <p:spPr>
          <a:xfrm>
            <a:off x="609601" y="273050"/>
            <a:ext cx="4011000" cy="1162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63" name="Google Shape;63;g1281dc49b49_0_103"/>
          <p:cNvSpPr txBox="1"/>
          <p:nvPr>
            <p:ph idx="1" type="body"/>
          </p:nvPr>
        </p:nvSpPr>
        <p:spPr>
          <a:xfrm>
            <a:off x="4766733" y="273051"/>
            <a:ext cx="6815700" cy="58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g1281dc49b49_0_103"/>
          <p:cNvSpPr txBox="1"/>
          <p:nvPr>
            <p:ph idx="2" type="body"/>
          </p:nvPr>
        </p:nvSpPr>
        <p:spPr>
          <a:xfrm>
            <a:off x="609601" y="1435101"/>
            <a:ext cx="4011000" cy="4691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g1281dc49b49_0_103"/>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1281dc49b49_0_103"/>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1281dc49b49_0_103"/>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g1281dc49b49_0_110"/>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70" name="Google Shape;70;g1281dc49b49_0_110"/>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1" name="Google Shape;71;g1281dc49b49_0_110"/>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2" name="Google Shape;72;g1281dc49b49_0_110"/>
          <p:cNvSpPr txBox="1"/>
          <p:nvPr>
            <p:ph idx="3" type="body"/>
          </p:nvPr>
        </p:nvSpPr>
        <p:spPr>
          <a:xfrm>
            <a:off x="6193368" y="1535113"/>
            <a:ext cx="5388900" cy="6399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3" name="Google Shape;73;g1281dc49b49_0_110"/>
          <p:cNvSpPr txBox="1"/>
          <p:nvPr>
            <p:ph idx="4" type="body"/>
          </p:nvPr>
        </p:nvSpPr>
        <p:spPr>
          <a:xfrm>
            <a:off x="6193368" y="2174875"/>
            <a:ext cx="5388900" cy="39513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g1281dc49b49_0_11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1281dc49b49_0_11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g1281dc49b49_0_11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g1271cedcec0_0_1370"/>
          <p:cNvSpPr txBox="1"/>
          <p:nvPr>
            <p:ph type="ctrTitle"/>
          </p:nvPr>
        </p:nvSpPr>
        <p:spPr>
          <a:xfrm>
            <a:off x="914400" y="2130426"/>
            <a:ext cx="10363200" cy="1470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87" name="Google Shape;87;g1271cedcec0_0_137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88" name="Google Shape;88;g1271cedcec0_0_1370"/>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1271cedcec0_0_1370"/>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g1271cedcec0_0_1370"/>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11"/>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11"/>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fade thruBlk="1"/>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g1281dc49b49_0_85"/>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45" name="Google Shape;45;g1281dc49b49_0_85"/>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g1281dc49b49_0_85"/>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g1281dc49b49_0_85"/>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g1281dc49b49_0_85"/>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49" name="Google Shape;49;g1281dc49b49_0_85"/>
          <p:cNvSpPr txBox="1"/>
          <p:nvPr/>
        </p:nvSpPr>
        <p:spPr>
          <a:xfrm>
            <a:off x="0" y="0"/>
            <a:ext cx="5079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g1281dc49b49_0_85"/>
          <p:cNvSpPr txBox="1"/>
          <p:nvPr/>
        </p:nvSpPr>
        <p:spPr>
          <a:xfrm>
            <a:off x="0" y="685800"/>
            <a:ext cx="5079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g1271cedcec0_0_1362"/>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79" name="Google Shape;79;g1271cedcec0_0_1362"/>
          <p:cNvSpPr txBox="1"/>
          <p:nvPr>
            <p:ph idx="1" type="body"/>
          </p:nvPr>
        </p:nvSpPr>
        <p:spPr>
          <a:xfrm>
            <a:off x="609600" y="1600200"/>
            <a:ext cx="10972800" cy="45261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0" name="Google Shape;80;g1271cedcec0_0_1362"/>
          <p:cNvSpPr txBox="1"/>
          <p:nvPr>
            <p:ph idx="10" type="dt"/>
          </p:nvPr>
        </p:nvSpPr>
        <p:spPr>
          <a:xfrm>
            <a:off x="609600" y="6356350"/>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1" name="Google Shape;81;g1271cedcec0_0_1362"/>
          <p:cNvSpPr txBox="1"/>
          <p:nvPr>
            <p:ph idx="11" type="ftr"/>
          </p:nvPr>
        </p:nvSpPr>
        <p:spPr>
          <a:xfrm>
            <a:off x="4165600" y="6356350"/>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g1271cedcec0_0_1362"/>
          <p:cNvSpPr txBox="1"/>
          <p:nvPr>
            <p:ph idx="12" type="sldNum"/>
          </p:nvPr>
        </p:nvSpPr>
        <p:spPr>
          <a:xfrm>
            <a:off x="8737600" y="6356350"/>
            <a:ext cx="2844900" cy="3651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83" name="Google Shape;83;g1271cedcec0_0_1362"/>
          <p:cNvSpPr txBox="1"/>
          <p:nvPr/>
        </p:nvSpPr>
        <p:spPr>
          <a:xfrm>
            <a:off x="0" y="0"/>
            <a:ext cx="5079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g1271cedcec0_0_1362"/>
          <p:cNvSpPr txBox="1"/>
          <p:nvPr/>
        </p:nvSpPr>
        <p:spPr>
          <a:xfrm>
            <a:off x="0" y="685800"/>
            <a:ext cx="5079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p:nvPr/>
        </p:nvSpPr>
        <p:spPr>
          <a:xfrm>
            <a:off x="911875" y="2944500"/>
            <a:ext cx="10123800" cy="9690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chemeClr val="dk2"/>
                </a:solidFill>
                <a:latin typeface="Calibri"/>
                <a:ea typeface="Calibri"/>
                <a:cs typeface="Calibri"/>
                <a:sym typeface="Calibri"/>
              </a:rPr>
              <a:t>Working with data using Python libraries</a:t>
            </a:r>
            <a:endParaRPr b="1" i="0" sz="4400" u="none" cap="none" strike="noStrike">
              <a:solidFill>
                <a:schemeClr val="dk2"/>
              </a:solidFill>
              <a:latin typeface="Calibri"/>
              <a:ea typeface="Calibri"/>
              <a:cs typeface="Calibri"/>
              <a:sym typeface="Calibri"/>
            </a:endParaRPr>
          </a:p>
        </p:txBody>
      </p:sp>
      <p:sp>
        <p:nvSpPr>
          <p:cNvPr id="116" name="Google Shape;116;p1"/>
          <p:cNvSpPr txBox="1"/>
          <p:nvPr/>
        </p:nvSpPr>
        <p:spPr>
          <a:xfrm>
            <a:off x="-567035" y="4067767"/>
            <a:ext cx="13326601"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500"/>
              <a:buFont typeface="Arial"/>
              <a:buNone/>
            </a:pPr>
            <a:r>
              <a:rPr b="1" i="0" lang="en-IN" sz="3200" u="none" cap="none" strike="noStrike">
                <a:solidFill>
                  <a:srgbClr val="005493"/>
                </a:solidFill>
                <a:latin typeface="Calibri"/>
                <a:ea typeface="Calibri"/>
                <a:cs typeface="Calibri"/>
                <a:sym typeface="Calibri"/>
              </a:rPr>
              <a:t>NumPy and Pandas</a:t>
            </a:r>
            <a:endParaRPr b="1" i="0" sz="500" u="none" cap="none" strike="noStrike">
              <a:solidFill>
                <a:srgbClr val="000000"/>
              </a:solidFill>
              <a:latin typeface="Calibri"/>
              <a:ea typeface="Calibri"/>
              <a:cs typeface="Calibri"/>
              <a:sym typeface="Calibri"/>
            </a:endParaRPr>
          </a:p>
        </p:txBody>
      </p:sp>
      <p:sp>
        <p:nvSpPr>
          <p:cNvPr id="117" name="Google Shape;117;p1"/>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271cedcec0_0_413"/>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Slicing of an array: Slice arrays</a:t>
            </a:r>
            <a:endParaRPr b="1" i="0" sz="3200" u="none" cap="none" strike="noStrike">
              <a:solidFill>
                <a:schemeClr val="dk2"/>
              </a:solidFill>
              <a:latin typeface="Calibri"/>
              <a:ea typeface="Calibri"/>
              <a:cs typeface="Calibri"/>
              <a:sym typeface="Calibri"/>
            </a:endParaRPr>
          </a:p>
        </p:txBody>
      </p:sp>
      <p:sp>
        <p:nvSpPr>
          <p:cNvPr id="211" name="Google Shape;211;g1271cedcec0_0_413"/>
          <p:cNvSpPr/>
          <p:nvPr/>
        </p:nvSpPr>
        <p:spPr>
          <a:xfrm>
            <a:off x="708925" y="1371600"/>
            <a:ext cx="9850800" cy="494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cxnSp>
        <p:nvCxnSpPr>
          <p:cNvPr id="212" name="Google Shape;212;g1271cedcec0_0_413"/>
          <p:cNvCxnSpPr/>
          <p:nvPr/>
        </p:nvCxnSpPr>
        <p:spPr>
          <a:xfrm>
            <a:off x="3061300" y="1379875"/>
            <a:ext cx="0" cy="4924500"/>
          </a:xfrm>
          <a:prstGeom prst="straightConnector1">
            <a:avLst/>
          </a:prstGeom>
          <a:noFill/>
          <a:ln cap="flat" cmpd="sng" w="9525">
            <a:solidFill>
              <a:schemeClr val="dk1"/>
            </a:solidFill>
            <a:prstDash val="solid"/>
            <a:round/>
            <a:headEnd len="med" w="med" type="none"/>
            <a:tailEnd len="med" w="med" type="none"/>
          </a:ln>
        </p:spPr>
      </p:cxnSp>
      <p:graphicFrame>
        <p:nvGraphicFramePr>
          <p:cNvPr id="213" name="Google Shape;213;g1271cedcec0_0_413"/>
          <p:cNvGraphicFramePr/>
          <p:nvPr/>
        </p:nvGraphicFramePr>
        <p:xfrm>
          <a:off x="969025" y="1846700"/>
          <a:ext cx="3000000" cy="3000000"/>
        </p:xfrm>
        <a:graphic>
          <a:graphicData uri="http://schemas.openxmlformats.org/drawingml/2006/table">
            <a:tbl>
              <a:tblPr>
                <a:noFill/>
                <a:tableStyleId>{0C784AFC-6F59-4EF8-8D19-F8599F25D5C0}</a:tableStyleId>
              </a:tblPr>
              <a:tblGrid>
                <a:gridCol w="578375"/>
                <a:gridCol w="578375"/>
                <a:gridCol w="578375"/>
              </a:tblGrid>
              <a:tr h="381000">
                <a:tc>
                  <a:txBody>
                    <a:bodyPr/>
                    <a:lstStyle/>
                    <a:p>
                      <a:pPr indent="0" lvl="0" marL="0" rtl="0" algn="l">
                        <a:spcBef>
                          <a:spcPts val="0"/>
                        </a:spcBef>
                        <a:spcAft>
                          <a:spcPts val="0"/>
                        </a:spcAft>
                        <a:buNone/>
                      </a:pPr>
                      <a:r>
                        <a:rPr lang="en-I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IN"/>
                        <a:t>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50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60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IN"/>
                        <a:t>70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90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214" name="Google Shape;214;g1271cedcec0_0_413"/>
          <p:cNvGraphicFramePr/>
          <p:nvPr/>
        </p:nvGraphicFramePr>
        <p:xfrm>
          <a:off x="969025" y="3294500"/>
          <a:ext cx="3000000" cy="3000000"/>
        </p:xfrm>
        <a:graphic>
          <a:graphicData uri="http://schemas.openxmlformats.org/drawingml/2006/table">
            <a:tbl>
              <a:tblPr>
                <a:noFill/>
                <a:tableStyleId>{0C784AFC-6F59-4EF8-8D19-F8599F25D5C0}</a:tableStyleId>
              </a:tblPr>
              <a:tblGrid>
                <a:gridCol w="578375"/>
                <a:gridCol w="578375"/>
                <a:gridCol w="578375"/>
              </a:tblGrid>
              <a:tr h="381000">
                <a:tc>
                  <a:txBody>
                    <a:bodyPr/>
                    <a:lstStyle/>
                    <a:p>
                      <a:pPr indent="0" lvl="0" marL="0" rtl="0" algn="l">
                        <a:spcBef>
                          <a:spcPts val="0"/>
                        </a:spcBef>
                        <a:spcAft>
                          <a:spcPts val="0"/>
                        </a:spcAft>
                        <a:buNone/>
                      </a:pPr>
                      <a:r>
                        <a:rPr lang="en-I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IN"/>
                        <a:t>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50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60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r>
              <a:tr h="381000">
                <a:tc>
                  <a:txBody>
                    <a:bodyPr/>
                    <a:lstStyle/>
                    <a:p>
                      <a:pPr indent="0" lvl="0" marL="0" rtl="0" algn="l">
                        <a:spcBef>
                          <a:spcPts val="0"/>
                        </a:spcBef>
                        <a:spcAft>
                          <a:spcPts val="0"/>
                        </a:spcAft>
                        <a:buNone/>
                      </a:pPr>
                      <a:r>
                        <a:rPr lang="en-IN"/>
                        <a:t>70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90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215" name="Google Shape;215;g1271cedcec0_0_413"/>
          <p:cNvGraphicFramePr/>
          <p:nvPr/>
        </p:nvGraphicFramePr>
        <p:xfrm>
          <a:off x="969025" y="4742300"/>
          <a:ext cx="3000000" cy="3000000"/>
        </p:xfrm>
        <a:graphic>
          <a:graphicData uri="http://schemas.openxmlformats.org/drawingml/2006/table">
            <a:tbl>
              <a:tblPr>
                <a:noFill/>
                <a:tableStyleId>{0C784AFC-6F59-4EF8-8D19-F8599F25D5C0}</a:tableStyleId>
              </a:tblPr>
              <a:tblGrid>
                <a:gridCol w="578375"/>
                <a:gridCol w="578375"/>
                <a:gridCol w="578375"/>
              </a:tblGrid>
              <a:tr h="381000">
                <a:tc>
                  <a:txBody>
                    <a:bodyPr/>
                    <a:lstStyle/>
                    <a:p>
                      <a:pPr indent="0" lvl="0" marL="0" rtl="0" algn="l">
                        <a:spcBef>
                          <a:spcPts val="0"/>
                        </a:spcBef>
                        <a:spcAft>
                          <a:spcPts val="0"/>
                        </a:spcAft>
                        <a:buNone/>
                      </a:pPr>
                      <a:r>
                        <a:rPr lang="en-IN"/>
                        <a:t>10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c>
                  <a:txBody>
                    <a:bodyPr/>
                    <a:lstStyle/>
                    <a:p>
                      <a:pPr indent="0" lvl="0" marL="0" rtl="0" algn="l">
                        <a:spcBef>
                          <a:spcPts val="0"/>
                        </a:spcBef>
                        <a:spcAft>
                          <a:spcPts val="0"/>
                        </a:spcAft>
                        <a:buNone/>
                      </a:pPr>
                      <a:r>
                        <a:rPr lang="en-IN"/>
                        <a:t>30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25AAE2"/>
                    </a:solidFill>
                  </a:tcPr>
                </a:tc>
              </a:tr>
              <a:tr h="381000">
                <a:tc>
                  <a:txBody>
                    <a:bodyPr/>
                    <a:lstStyle/>
                    <a:p>
                      <a:pPr indent="0" lvl="0" marL="0" rtl="0" algn="l">
                        <a:spcBef>
                          <a:spcPts val="0"/>
                        </a:spcBef>
                        <a:spcAft>
                          <a:spcPts val="0"/>
                        </a:spcAft>
                        <a:buNone/>
                      </a:pPr>
                      <a:r>
                        <a:rPr lang="en-IN"/>
                        <a:t>40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50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60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IN"/>
                        <a:t>70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80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IN"/>
                        <a:t>90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216" name="Google Shape;216;g1271cedcec0_0_413"/>
          <p:cNvCxnSpPr/>
          <p:nvPr/>
        </p:nvCxnSpPr>
        <p:spPr>
          <a:xfrm>
            <a:off x="5466650" y="1379850"/>
            <a:ext cx="0" cy="4924500"/>
          </a:xfrm>
          <a:prstGeom prst="straightConnector1">
            <a:avLst/>
          </a:prstGeom>
          <a:noFill/>
          <a:ln cap="flat" cmpd="sng" w="9525">
            <a:solidFill>
              <a:schemeClr val="dk1"/>
            </a:solidFill>
            <a:prstDash val="solid"/>
            <a:round/>
            <a:headEnd len="med" w="med" type="none"/>
            <a:tailEnd len="med" w="med" type="none"/>
          </a:ln>
        </p:spPr>
      </p:cxnSp>
      <p:cxnSp>
        <p:nvCxnSpPr>
          <p:cNvPr id="217" name="Google Shape;217;g1271cedcec0_0_413"/>
          <p:cNvCxnSpPr/>
          <p:nvPr/>
        </p:nvCxnSpPr>
        <p:spPr>
          <a:xfrm>
            <a:off x="7676450" y="1379850"/>
            <a:ext cx="0" cy="4924500"/>
          </a:xfrm>
          <a:prstGeom prst="straightConnector1">
            <a:avLst/>
          </a:prstGeom>
          <a:noFill/>
          <a:ln cap="flat" cmpd="sng" w="9525">
            <a:solidFill>
              <a:schemeClr val="dk1"/>
            </a:solidFill>
            <a:prstDash val="solid"/>
            <a:round/>
            <a:headEnd len="med" w="med" type="none"/>
            <a:tailEnd len="med" w="med" type="none"/>
          </a:ln>
        </p:spPr>
      </p:cxnSp>
      <p:sp>
        <p:nvSpPr>
          <p:cNvPr id="218" name="Google Shape;218;g1271cedcec0_0_413"/>
          <p:cNvSpPr txBox="1"/>
          <p:nvPr/>
        </p:nvSpPr>
        <p:spPr>
          <a:xfrm>
            <a:off x="3553425" y="1369300"/>
            <a:ext cx="142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Expression</a:t>
            </a:r>
            <a:endParaRPr b="1" sz="2000">
              <a:latin typeface="Calibri"/>
              <a:ea typeface="Calibri"/>
              <a:cs typeface="Calibri"/>
              <a:sym typeface="Calibri"/>
            </a:endParaRPr>
          </a:p>
        </p:txBody>
      </p:sp>
      <p:sp>
        <p:nvSpPr>
          <p:cNvPr id="219" name="Google Shape;219;g1271cedcec0_0_413"/>
          <p:cNvSpPr txBox="1"/>
          <p:nvPr/>
        </p:nvSpPr>
        <p:spPr>
          <a:xfrm>
            <a:off x="6068025" y="1369300"/>
            <a:ext cx="142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Shape</a:t>
            </a:r>
            <a:endParaRPr b="1" sz="2000">
              <a:latin typeface="Calibri"/>
              <a:ea typeface="Calibri"/>
              <a:cs typeface="Calibri"/>
              <a:sym typeface="Calibri"/>
            </a:endParaRPr>
          </a:p>
        </p:txBody>
      </p:sp>
      <p:sp>
        <p:nvSpPr>
          <p:cNvPr id="220" name="Google Shape;220;g1271cedcec0_0_413"/>
          <p:cNvSpPr txBox="1"/>
          <p:nvPr/>
        </p:nvSpPr>
        <p:spPr>
          <a:xfrm>
            <a:off x="8582625" y="1369300"/>
            <a:ext cx="1421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latin typeface="Calibri"/>
                <a:ea typeface="Calibri"/>
                <a:cs typeface="Calibri"/>
                <a:sym typeface="Calibri"/>
              </a:rPr>
              <a:t>Output</a:t>
            </a:r>
            <a:endParaRPr b="1" sz="2000">
              <a:latin typeface="Calibri"/>
              <a:ea typeface="Calibri"/>
              <a:cs typeface="Calibri"/>
              <a:sym typeface="Calibri"/>
            </a:endParaRPr>
          </a:p>
        </p:txBody>
      </p:sp>
      <p:sp>
        <p:nvSpPr>
          <p:cNvPr id="221" name="Google Shape;221;g1271cedcec0_0_413"/>
          <p:cNvSpPr txBox="1"/>
          <p:nvPr/>
        </p:nvSpPr>
        <p:spPr>
          <a:xfrm>
            <a:off x="3507025" y="2151838"/>
            <a:ext cx="173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a</a:t>
            </a:r>
            <a:r>
              <a:rPr lang="en-IN" sz="2000">
                <a:latin typeface="Calibri"/>
                <a:ea typeface="Calibri"/>
                <a:cs typeface="Calibri"/>
                <a:sym typeface="Calibri"/>
              </a:rPr>
              <a:t>rray[1:, :2]</a:t>
            </a:r>
            <a:endParaRPr sz="2000">
              <a:latin typeface="Calibri"/>
              <a:ea typeface="Calibri"/>
              <a:cs typeface="Calibri"/>
              <a:sym typeface="Calibri"/>
            </a:endParaRPr>
          </a:p>
        </p:txBody>
      </p:sp>
      <p:sp>
        <p:nvSpPr>
          <p:cNvPr id="222" name="Google Shape;222;g1271cedcec0_0_413"/>
          <p:cNvSpPr txBox="1"/>
          <p:nvPr/>
        </p:nvSpPr>
        <p:spPr>
          <a:xfrm>
            <a:off x="3507025" y="3328000"/>
            <a:ext cx="173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array[1]</a:t>
            </a:r>
            <a:endParaRPr sz="2000">
              <a:latin typeface="Calibri"/>
              <a:ea typeface="Calibri"/>
              <a:cs typeface="Calibri"/>
              <a:sym typeface="Calibri"/>
            </a:endParaRPr>
          </a:p>
        </p:txBody>
      </p:sp>
      <p:sp>
        <p:nvSpPr>
          <p:cNvPr id="223" name="Google Shape;223;g1271cedcec0_0_413"/>
          <p:cNvSpPr txBox="1"/>
          <p:nvPr/>
        </p:nvSpPr>
        <p:spPr>
          <a:xfrm>
            <a:off x="3507025" y="3632800"/>
            <a:ext cx="173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a</a:t>
            </a:r>
            <a:r>
              <a:rPr lang="en-IN" sz="2000">
                <a:latin typeface="Calibri"/>
                <a:ea typeface="Calibri"/>
                <a:cs typeface="Calibri"/>
                <a:sym typeface="Calibri"/>
              </a:rPr>
              <a:t>rray[1:2, :]</a:t>
            </a:r>
            <a:endParaRPr sz="2000">
              <a:latin typeface="Calibri"/>
              <a:ea typeface="Calibri"/>
              <a:cs typeface="Calibri"/>
              <a:sym typeface="Calibri"/>
            </a:endParaRPr>
          </a:p>
        </p:txBody>
      </p:sp>
      <p:sp>
        <p:nvSpPr>
          <p:cNvPr id="224" name="Google Shape;224;g1271cedcec0_0_413"/>
          <p:cNvSpPr txBox="1"/>
          <p:nvPr/>
        </p:nvSpPr>
        <p:spPr>
          <a:xfrm>
            <a:off x="3507025" y="4852000"/>
            <a:ext cx="1735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a</a:t>
            </a:r>
            <a:r>
              <a:rPr lang="en-IN" sz="2000">
                <a:latin typeface="Calibri"/>
                <a:ea typeface="Calibri"/>
                <a:cs typeface="Calibri"/>
                <a:sym typeface="Calibri"/>
              </a:rPr>
              <a:t>rray[0, 1:]</a:t>
            </a:r>
            <a:endParaRPr sz="2000">
              <a:latin typeface="Calibri"/>
              <a:ea typeface="Calibri"/>
              <a:cs typeface="Calibri"/>
              <a:sym typeface="Calibri"/>
            </a:endParaRPr>
          </a:p>
          <a:p>
            <a:pPr indent="0" lvl="0" marL="0" rtl="0" algn="l">
              <a:spcBef>
                <a:spcPts val="0"/>
              </a:spcBef>
              <a:spcAft>
                <a:spcPts val="0"/>
              </a:spcAft>
              <a:buNone/>
            </a:pPr>
            <a:r>
              <a:rPr lang="en-IN" sz="2000">
                <a:latin typeface="Calibri"/>
                <a:ea typeface="Calibri"/>
                <a:cs typeface="Calibri"/>
                <a:sym typeface="Calibri"/>
              </a:rPr>
              <a:t>a</a:t>
            </a:r>
            <a:r>
              <a:rPr lang="en-IN" sz="2000">
                <a:latin typeface="Calibri"/>
                <a:ea typeface="Calibri"/>
                <a:cs typeface="Calibri"/>
                <a:sym typeface="Calibri"/>
              </a:rPr>
              <a:t>rray[0:1, 1:]</a:t>
            </a:r>
            <a:endParaRPr sz="2000">
              <a:latin typeface="Calibri"/>
              <a:ea typeface="Calibri"/>
              <a:cs typeface="Calibri"/>
              <a:sym typeface="Calibri"/>
            </a:endParaRPr>
          </a:p>
        </p:txBody>
      </p:sp>
      <p:sp>
        <p:nvSpPr>
          <p:cNvPr id="225" name="Google Shape;225;g1271cedcec0_0_413"/>
          <p:cNvSpPr txBox="1"/>
          <p:nvPr/>
        </p:nvSpPr>
        <p:spPr>
          <a:xfrm>
            <a:off x="6215775" y="2151850"/>
            <a:ext cx="102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(2,2)</a:t>
            </a:r>
            <a:endParaRPr sz="2000">
              <a:latin typeface="Calibri"/>
              <a:ea typeface="Calibri"/>
              <a:cs typeface="Calibri"/>
              <a:sym typeface="Calibri"/>
            </a:endParaRPr>
          </a:p>
        </p:txBody>
      </p:sp>
      <p:sp>
        <p:nvSpPr>
          <p:cNvPr id="226" name="Google Shape;226;g1271cedcec0_0_413"/>
          <p:cNvSpPr txBox="1"/>
          <p:nvPr/>
        </p:nvSpPr>
        <p:spPr>
          <a:xfrm>
            <a:off x="6267375" y="3429000"/>
            <a:ext cx="102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(1,3)</a:t>
            </a:r>
            <a:endParaRPr sz="2000">
              <a:latin typeface="Calibri"/>
              <a:ea typeface="Calibri"/>
              <a:cs typeface="Calibri"/>
              <a:sym typeface="Calibri"/>
            </a:endParaRPr>
          </a:p>
        </p:txBody>
      </p:sp>
      <p:sp>
        <p:nvSpPr>
          <p:cNvPr id="227" name="Google Shape;227;g1271cedcec0_0_413"/>
          <p:cNvSpPr txBox="1"/>
          <p:nvPr/>
        </p:nvSpPr>
        <p:spPr>
          <a:xfrm>
            <a:off x="6291975" y="5005900"/>
            <a:ext cx="102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(1,2)</a:t>
            </a:r>
            <a:endParaRPr sz="2000">
              <a:latin typeface="Calibri"/>
              <a:ea typeface="Calibri"/>
              <a:cs typeface="Calibri"/>
              <a:sym typeface="Calibri"/>
            </a:endParaRPr>
          </a:p>
        </p:txBody>
      </p:sp>
      <p:sp>
        <p:nvSpPr>
          <p:cNvPr id="228" name="Google Shape;228;g1271cedcec0_0_413"/>
          <p:cNvSpPr txBox="1"/>
          <p:nvPr/>
        </p:nvSpPr>
        <p:spPr>
          <a:xfrm>
            <a:off x="8543150" y="1997950"/>
            <a:ext cx="1316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([[40,50],</a:t>
            </a:r>
            <a:endParaRPr sz="2000">
              <a:latin typeface="Calibri"/>
              <a:ea typeface="Calibri"/>
              <a:cs typeface="Calibri"/>
              <a:sym typeface="Calibri"/>
            </a:endParaRPr>
          </a:p>
          <a:p>
            <a:pPr indent="0" lvl="0" marL="0" rtl="0" algn="l">
              <a:spcBef>
                <a:spcPts val="0"/>
              </a:spcBef>
              <a:spcAft>
                <a:spcPts val="0"/>
              </a:spcAft>
              <a:buNone/>
            </a:pPr>
            <a:r>
              <a:rPr lang="en-IN" sz="2000">
                <a:latin typeface="Calibri"/>
                <a:ea typeface="Calibri"/>
                <a:cs typeface="Calibri"/>
                <a:sym typeface="Calibri"/>
              </a:rPr>
              <a:t>[70,80]])</a:t>
            </a:r>
            <a:endParaRPr sz="2000">
              <a:latin typeface="Calibri"/>
              <a:ea typeface="Calibri"/>
              <a:cs typeface="Calibri"/>
              <a:sym typeface="Calibri"/>
            </a:endParaRPr>
          </a:p>
        </p:txBody>
      </p:sp>
      <p:sp>
        <p:nvSpPr>
          <p:cNvPr id="229" name="Google Shape;229;g1271cedcec0_0_413"/>
          <p:cNvSpPr txBox="1"/>
          <p:nvPr/>
        </p:nvSpPr>
        <p:spPr>
          <a:xfrm>
            <a:off x="8372325" y="3404200"/>
            <a:ext cx="153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([40,50,60])</a:t>
            </a:r>
            <a:endParaRPr sz="2000">
              <a:latin typeface="Calibri"/>
              <a:ea typeface="Calibri"/>
              <a:cs typeface="Calibri"/>
              <a:sym typeface="Calibri"/>
            </a:endParaRPr>
          </a:p>
        </p:txBody>
      </p:sp>
      <p:sp>
        <p:nvSpPr>
          <p:cNvPr id="230" name="Google Shape;230;g1271cedcec0_0_413"/>
          <p:cNvSpPr txBox="1"/>
          <p:nvPr/>
        </p:nvSpPr>
        <p:spPr>
          <a:xfrm>
            <a:off x="8524725" y="5005900"/>
            <a:ext cx="153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([20,30])</a:t>
            </a:r>
            <a:endParaRPr sz="2000">
              <a:latin typeface="Calibri"/>
              <a:ea typeface="Calibri"/>
              <a:cs typeface="Calibri"/>
              <a:sym typeface="Calibri"/>
            </a:endParaRPr>
          </a:p>
        </p:txBody>
      </p:sp>
      <p:cxnSp>
        <p:nvCxnSpPr>
          <p:cNvPr id="231" name="Google Shape;231;g1271cedcec0_0_413"/>
          <p:cNvCxnSpPr/>
          <p:nvPr/>
        </p:nvCxnSpPr>
        <p:spPr>
          <a:xfrm>
            <a:off x="3073700" y="1817775"/>
            <a:ext cx="7494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271cedcec0_0_486"/>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Slice 1D array and 2D array</a:t>
            </a:r>
            <a:endParaRPr b="1" i="0" sz="3200" u="none" cap="none" strike="noStrike">
              <a:solidFill>
                <a:schemeClr val="dk2"/>
              </a:solidFill>
              <a:latin typeface="Calibri"/>
              <a:ea typeface="Calibri"/>
              <a:cs typeface="Calibri"/>
              <a:sym typeface="Calibri"/>
            </a:endParaRPr>
          </a:p>
        </p:txBody>
      </p:sp>
      <p:sp>
        <p:nvSpPr>
          <p:cNvPr id="237" name="Google Shape;237;g1271cedcec0_0_486"/>
          <p:cNvSpPr txBox="1"/>
          <p:nvPr/>
        </p:nvSpPr>
        <p:spPr>
          <a:xfrm>
            <a:off x="708925" y="1350900"/>
            <a:ext cx="4876500" cy="1416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2000">
                <a:latin typeface="Calibri"/>
                <a:ea typeface="Calibri"/>
                <a:cs typeface="Calibri"/>
                <a:sym typeface="Calibri"/>
              </a:rPr>
              <a:t>Indexing allows us to extract a single element from the array, while, slicing can be used to access more than one element.</a:t>
            </a:r>
            <a:endParaRPr sz="2000">
              <a:latin typeface="Calibri"/>
              <a:ea typeface="Calibri"/>
              <a:cs typeface="Calibri"/>
              <a:sym typeface="Calibri"/>
            </a:endParaRPr>
          </a:p>
        </p:txBody>
      </p:sp>
      <p:pic>
        <p:nvPicPr>
          <p:cNvPr id="238" name="Google Shape;238;g1271cedcec0_0_486"/>
          <p:cNvPicPr preferRelativeResize="0"/>
          <p:nvPr/>
        </p:nvPicPr>
        <p:blipFill>
          <a:blip r:embed="rId3">
            <a:alphaModFix/>
          </a:blip>
          <a:stretch>
            <a:fillRect/>
          </a:stretch>
        </p:blipFill>
        <p:spPr>
          <a:xfrm>
            <a:off x="863000" y="2954300"/>
            <a:ext cx="3028950" cy="2971800"/>
          </a:xfrm>
          <a:prstGeom prst="rect">
            <a:avLst/>
          </a:prstGeom>
          <a:noFill/>
          <a:ln>
            <a:noFill/>
          </a:ln>
        </p:spPr>
      </p:pic>
      <p:sp>
        <p:nvSpPr>
          <p:cNvPr id="239" name="Google Shape;239;g1271cedcec0_0_486"/>
          <p:cNvSpPr txBox="1"/>
          <p:nvPr/>
        </p:nvSpPr>
        <p:spPr>
          <a:xfrm>
            <a:off x="6101500" y="1350900"/>
            <a:ext cx="556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Slicing can be used to return a sub-matrix of the original array.</a:t>
            </a:r>
            <a:endParaRPr sz="2000">
              <a:latin typeface="Calibri"/>
              <a:ea typeface="Calibri"/>
              <a:cs typeface="Calibri"/>
              <a:sym typeface="Calibri"/>
            </a:endParaRPr>
          </a:p>
        </p:txBody>
      </p:sp>
      <p:pic>
        <p:nvPicPr>
          <p:cNvPr id="240" name="Google Shape;240;g1271cedcec0_0_486"/>
          <p:cNvPicPr preferRelativeResize="0"/>
          <p:nvPr/>
        </p:nvPicPr>
        <p:blipFill>
          <a:blip r:embed="rId4">
            <a:alphaModFix/>
          </a:blip>
          <a:stretch>
            <a:fillRect/>
          </a:stretch>
        </p:blipFill>
        <p:spPr>
          <a:xfrm>
            <a:off x="6177700" y="2339938"/>
            <a:ext cx="4362450" cy="2828925"/>
          </a:xfrm>
          <a:prstGeom prst="rect">
            <a:avLst/>
          </a:prstGeom>
          <a:noFill/>
          <a:ln>
            <a:noFill/>
          </a:ln>
        </p:spPr>
      </p:pic>
      <p:cxnSp>
        <p:nvCxnSpPr>
          <p:cNvPr id="241" name="Google Shape;241;g1271cedcec0_0_486"/>
          <p:cNvCxnSpPr/>
          <p:nvPr/>
        </p:nvCxnSpPr>
        <p:spPr>
          <a:xfrm flipH="1">
            <a:off x="5800425" y="1338550"/>
            <a:ext cx="33000" cy="49908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271cedcec0_0_1719"/>
          <p:cNvSpPr txBox="1"/>
          <p:nvPr>
            <p:ph type="title"/>
          </p:nvPr>
        </p:nvSpPr>
        <p:spPr>
          <a:xfrm>
            <a:off x="622300" y="531567"/>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Broadcasting in NumPy </a:t>
            </a:r>
            <a:endParaRPr b="1" sz="3200">
              <a:latin typeface="Calibri"/>
              <a:ea typeface="Calibri"/>
              <a:cs typeface="Calibri"/>
              <a:sym typeface="Calibri"/>
            </a:endParaRPr>
          </a:p>
        </p:txBody>
      </p:sp>
      <p:sp>
        <p:nvSpPr>
          <p:cNvPr id="247" name="Google Shape;247;g1271cedcec0_0_1719"/>
          <p:cNvSpPr txBox="1"/>
          <p:nvPr/>
        </p:nvSpPr>
        <p:spPr>
          <a:xfrm>
            <a:off x="452300" y="1307450"/>
            <a:ext cx="110487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50000"/>
              </a:lnSpc>
              <a:spcBef>
                <a:spcPts val="0"/>
              </a:spcBef>
              <a:spcAft>
                <a:spcPts val="0"/>
              </a:spcAft>
              <a:buClr>
                <a:schemeClr val="dk1"/>
              </a:buClr>
              <a:buSzPts val="2000"/>
              <a:buFont typeface="Arial"/>
              <a:buChar char="●"/>
            </a:pPr>
            <a:r>
              <a:rPr lang="en-IN" sz="2000">
                <a:solidFill>
                  <a:schemeClr val="dk1"/>
                </a:solidFill>
                <a:latin typeface="Calibri"/>
                <a:ea typeface="Calibri"/>
                <a:cs typeface="Calibri"/>
                <a:sym typeface="Calibri"/>
              </a:rPr>
              <a:t>It is the ability of NumPy to treat arrays of different shapes during arithmetic operations. Arithmetic operations on arrays are usually done element-to-element wise. If two arrays are of exactly the same shape, then these operations are performed smoothly.</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If the dimensions of two arrays are dissimilar, element-to-element wise </a:t>
            </a:r>
            <a:r>
              <a:rPr lang="en-IN" sz="2000">
                <a:solidFill>
                  <a:schemeClr val="dk1"/>
                </a:solidFill>
                <a:latin typeface="Calibri"/>
                <a:ea typeface="Calibri"/>
                <a:cs typeface="Calibri"/>
                <a:sym typeface="Calibri"/>
              </a:rPr>
              <a:t>operations</a:t>
            </a:r>
            <a:r>
              <a:rPr lang="en-IN" sz="2000">
                <a:solidFill>
                  <a:schemeClr val="dk1"/>
                </a:solidFill>
                <a:latin typeface="Calibri"/>
                <a:ea typeface="Calibri"/>
                <a:cs typeface="Calibri"/>
                <a:sym typeface="Calibri"/>
              </a:rPr>
              <a:t> are not possible. </a:t>
            </a:r>
            <a:r>
              <a:rPr lang="en-IN" sz="2000">
                <a:solidFill>
                  <a:schemeClr val="dk1"/>
                </a:solidFill>
                <a:latin typeface="Calibri"/>
                <a:ea typeface="Calibri"/>
                <a:cs typeface="Calibri"/>
                <a:sym typeface="Calibri"/>
              </a:rPr>
              <a:t>However operations on arrays of dissimilar shapes is still possible in NumPy, because of the broadcasting capability. The smaller array is broadcast to the size of the larger array so that they have compatible shapes.</a:t>
            </a:r>
            <a:endParaRPr sz="2000">
              <a:solidFill>
                <a:schemeClr val="dk1"/>
              </a:solidFill>
              <a:latin typeface="Calibri"/>
              <a:ea typeface="Calibri"/>
              <a:cs typeface="Calibri"/>
              <a:sym typeface="Calibri"/>
            </a:endParaRPr>
          </a:p>
        </p:txBody>
      </p:sp>
      <p:graphicFrame>
        <p:nvGraphicFramePr>
          <p:cNvPr id="248" name="Google Shape;248;g1271cedcec0_0_1719"/>
          <p:cNvGraphicFramePr/>
          <p:nvPr/>
        </p:nvGraphicFramePr>
        <p:xfrm>
          <a:off x="987750" y="4961050"/>
          <a:ext cx="3000000" cy="3000000"/>
        </p:xfrm>
        <a:graphic>
          <a:graphicData uri="http://schemas.openxmlformats.org/drawingml/2006/table">
            <a:tbl>
              <a:tblPr>
                <a:noFill/>
                <a:tableStyleId>{02B5B8AD-84F8-4B37-8EAA-87FA6CF1A8BB}</a:tableStyleId>
              </a:tblPr>
              <a:tblGrid>
                <a:gridCol w="607350"/>
                <a:gridCol w="607350"/>
              </a:tblGrid>
              <a:tr h="3962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1</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10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r h="3962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2</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20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r h="3962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3</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30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bl>
          </a:graphicData>
        </a:graphic>
      </p:graphicFrame>
      <p:graphicFrame>
        <p:nvGraphicFramePr>
          <p:cNvPr id="249" name="Google Shape;249;g1271cedcec0_0_1719"/>
          <p:cNvGraphicFramePr/>
          <p:nvPr/>
        </p:nvGraphicFramePr>
        <p:xfrm>
          <a:off x="2700550" y="4961050"/>
          <a:ext cx="3000000" cy="3000000"/>
        </p:xfrm>
        <a:graphic>
          <a:graphicData uri="http://schemas.openxmlformats.org/drawingml/2006/table">
            <a:tbl>
              <a:tblPr>
                <a:noFill/>
                <a:tableStyleId>{02B5B8AD-84F8-4B37-8EAA-87FA6CF1A8BB}</a:tableStyleId>
              </a:tblPr>
              <a:tblGrid>
                <a:gridCol w="607350"/>
                <a:gridCol w="6073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200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400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chemeClr val="dk1"/>
                          </a:solidFill>
                          <a:latin typeface="Calibri"/>
                          <a:ea typeface="Calibri"/>
                          <a:cs typeface="Calibri"/>
                          <a:sym typeface="Calibri"/>
                        </a:rPr>
                        <a:t>200</a:t>
                      </a:r>
                      <a:endParaRPr sz="2000" u="none" cap="none" strike="noStrike">
                        <a:solidFill>
                          <a:schemeClr val="dk1"/>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chemeClr val="dk1"/>
                          </a:solidFill>
                          <a:latin typeface="Calibri"/>
                          <a:ea typeface="Calibri"/>
                          <a:cs typeface="Calibri"/>
                          <a:sym typeface="Calibri"/>
                        </a:rPr>
                        <a:t>400</a:t>
                      </a:r>
                      <a:endParaRPr sz="2000" u="none" cap="none" strike="noStrike">
                        <a:solidFill>
                          <a:schemeClr val="dk1"/>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chemeClr val="dk1"/>
                          </a:solidFill>
                          <a:latin typeface="Calibri"/>
                          <a:ea typeface="Calibri"/>
                          <a:cs typeface="Calibri"/>
                          <a:sym typeface="Calibri"/>
                        </a:rPr>
                        <a:t>200</a:t>
                      </a:r>
                      <a:endParaRPr sz="2000" u="none" cap="none" strike="noStrike">
                        <a:solidFill>
                          <a:schemeClr val="dk1"/>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chemeClr val="dk1"/>
                          </a:solidFill>
                          <a:latin typeface="Calibri"/>
                          <a:ea typeface="Calibri"/>
                          <a:cs typeface="Calibri"/>
                          <a:sym typeface="Calibri"/>
                        </a:rPr>
                        <a:t>400</a:t>
                      </a:r>
                      <a:endParaRPr sz="2000" u="none" cap="none" strike="noStrike">
                        <a:solidFill>
                          <a:schemeClr val="dk1"/>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0" name="Google Shape;250;g1271cedcec0_0_1719"/>
          <p:cNvSpPr txBox="1"/>
          <p:nvPr/>
        </p:nvSpPr>
        <p:spPr>
          <a:xfrm>
            <a:off x="2303950" y="5446225"/>
            <a:ext cx="396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a:t>
            </a:r>
            <a:endParaRPr b="1" i="0" sz="2000" u="none" cap="none" strike="noStrike">
              <a:solidFill>
                <a:srgbClr val="000000"/>
              </a:solidFill>
              <a:latin typeface="Calibri"/>
              <a:ea typeface="Calibri"/>
              <a:cs typeface="Calibri"/>
              <a:sym typeface="Calibri"/>
            </a:endParaRPr>
          </a:p>
        </p:txBody>
      </p:sp>
      <p:graphicFrame>
        <p:nvGraphicFramePr>
          <p:cNvPr id="251" name="Google Shape;251;g1271cedcec0_0_1719"/>
          <p:cNvGraphicFramePr/>
          <p:nvPr/>
        </p:nvGraphicFramePr>
        <p:xfrm>
          <a:off x="4413350" y="4961050"/>
          <a:ext cx="3000000" cy="3000000"/>
        </p:xfrm>
        <a:graphic>
          <a:graphicData uri="http://schemas.openxmlformats.org/drawingml/2006/table">
            <a:tbl>
              <a:tblPr>
                <a:noFill/>
                <a:tableStyleId>{02B5B8AD-84F8-4B37-8EAA-87FA6CF1A8BB}</a:tableStyleId>
              </a:tblPr>
              <a:tblGrid>
                <a:gridCol w="607350"/>
                <a:gridCol w="607350"/>
              </a:tblGrid>
              <a:tr h="3810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201</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410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201</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420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r h="3810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203</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FFFF"/>
                          </a:solidFill>
                          <a:latin typeface="Calibri"/>
                          <a:ea typeface="Calibri"/>
                          <a:cs typeface="Calibri"/>
                          <a:sym typeface="Calibri"/>
                        </a:rPr>
                        <a:t>430</a:t>
                      </a:r>
                      <a:endParaRPr sz="2000" u="none" cap="none" strike="noStrike">
                        <a:solidFill>
                          <a:srgbClr val="FFFFFF"/>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F75BD"/>
                    </a:solidFill>
                  </a:tcPr>
                </a:tc>
              </a:tr>
            </a:tbl>
          </a:graphicData>
        </a:graphic>
      </p:graphicFrame>
      <p:sp>
        <p:nvSpPr>
          <p:cNvPr id="252" name="Google Shape;252;g1271cedcec0_0_1719"/>
          <p:cNvSpPr txBox="1"/>
          <p:nvPr/>
        </p:nvSpPr>
        <p:spPr>
          <a:xfrm>
            <a:off x="4042200" y="5446225"/>
            <a:ext cx="396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000000"/>
                </a:solidFill>
                <a:latin typeface="Calibri"/>
                <a:ea typeface="Calibri"/>
                <a:cs typeface="Calibri"/>
                <a:sym typeface="Calibri"/>
              </a:rPr>
              <a:t>=</a:t>
            </a:r>
            <a:endParaRPr b="1" i="0" sz="2000" u="none" cap="none" strike="noStrike">
              <a:solidFill>
                <a:srgbClr val="000000"/>
              </a:solidFill>
              <a:latin typeface="Calibri"/>
              <a:ea typeface="Calibri"/>
              <a:cs typeface="Calibri"/>
              <a:sym typeface="Calibri"/>
            </a:endParaRPr>
          </a:p>
        </p:txBody>
      </p:sp>
      <p:sp>
        <p:nvSpPr>
          <p:cNvPr id="253" name="Google Shape;253;g1271cedcec0_0_1719"/>
          <p:cNvSpPr txBox="1"/>
          <p:nvPr/>
        </p:nvSpPr>
        <p:spPr>
          <a:xfrm>
            <a:off x="1198500" y="4484175"/>
            <a:ext cx="79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x(3,2)</a:t>
            </a:r>
            <a:endParaRPr b="0" i="0" sz="2000" u="none" cap="none" strike="noStrike">
              <a:solidFill>
                <a:srgbClr val="000000"/>
              </a:solidFill>
              <a:latin typeface="Calibri"/>
              <a:ea typeface="Calibri"/>
              <a:cs typeface="Calibri"/>
              <a:sym typeface="Calibri"/>
            </a:endParaRPr>
          </a:p>
        </p:txBody>
      </p:sp>
      <p:sp>
        <p:nvSpPr>
          <p:cNvPr id="254" name="Google Shape;254;g1271cedcec0_0_1719"/>
          <p:cNvSpPr txBox="1"/>
          <p:nvPr/>
        </p:nvSpPr>
        <p:spPr>
          <a:xfrm>
            <a:off x="2987500" y="4484175"/>
            <a:ext cx="79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y(2)</a:t>
            </a:r>
            <a:endParaRPr b="0" i="0" sz="2000" u="none" cap="none" strike="noStrike">
              <a:solidFill>
                <a:srgbClr val="000000"/>
              </a:solidFill>
              <a:latin typeface="Calibri"/>
              <a:ea typeface="Calibri"/>
              <a:cs typeface="Calibri"/>
              <a:sym typeface="Calibri"/>
            </a:endParaRPr>
          </a:p>
        </p:txBody>
      </p:sp>
      <p:sp>
        <p:nvSpPr>
          <p:cNvPr id="255" name="Google Shape;255;g1271cedcec0_0_1719"/>
          <p:cNvSpPr txBox="1"/>
          <p:nvPr/>
        </p:nvSpPr>
        <p:spPr>
          <a:xfrm>
            <a:off x="4627175" y="4484175"/>
            <a:ext cx="793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00"/>
                </a:solidFill>
                <a:latin typeface="Calibri"/>
                <a:ea typeface="Calibri"/>
                <a:cs typeface="Calibri"/>
                <a:sym typeface="Calibri"/>
              </a:rPr>
              <a:t>z(3,2)</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271cedcec0_0_1635"/>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b="1" lang="en-IN" sz="3200">
                <a:solidFill>
                  <a:schemeClr val="dk2"/>
                </a:solidFill>
                <a:latin typeface="Calibri"/>
                <a:ea typeface="Calibri"/>
                <a:cs typeface="Calibri"/>
                <a:sym typeface="Calibri"/>
              </a:rPr>
              <a:t>Pandas capabilities</a:t>
            </a:r>
            <a:endParaRPr b="1" sz="3200">
              <a:solidFill>
                <a:schemeClr val="dk2"/>
              </a:solidFill>
              <a:latin typeface="Calibri"/>
              <a:ea typeface="Calibri"/>
              <a:cs typeface="Calibri"/>
              <a:sym typeface="Calibri"/>
            </a:endParaRPr>
          </a:p>
        </p:txBody>
      </p:sp>
      <p:grpSp>
        <p:nvGrpSpPr>
          <p:cNvPr id="262" name="Google Shape;262;g1271cedcec0_0_1635"/>
          <p:cNvGrpSpPr/>
          <p:nvPr/>
        </p:nvGrpSpPr>
        <p:grpSpPr>
          <a:xfrm>
            <a:off x="3336425" y="2015995"/>
            <a:ext cx="4116634" cy="4096105"/>
            <a:chOff x="2902490" y="1033638"/>
            <a:chExt cx="3260700" cy="3207600"/>
          </a:xfrm>
        </p:grpSpPr>
        <p:sp>
          <p:nvSpPr>
            <p:cNvPr id="263" name="Google Shape;263;g1271cedcec0_0_1635"/>
            <p:cNvSpPr/>
            <p:nvPr/>
          </p:nvSpPr>
          <p:spPr>
            <a:xfrm rot="-5400000">
              <a:off x="2929040" y="1007088"/>
              <a:ext cx="3207600" cy="32607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4" name="Google Shape;264;g1271cedcec0_0_1635"/>
            <p:cNvSpPr/>
            <p:nvPr/>
          </p:nvSpPr>
          <p:spPr>
            <a:xfrm>
              <a:off x="3123875" y="1123625"/>
              <a:ext cx="2896500" cy="2896200"/>
            </a:xfrm>
            <a:prstGeom prst="pie">
              <a:avLst>
                <a:gd fmla="val 2689583" name="adj1"/>
                <a:gd fmla="val 13510993" name="adj2"/>
              </a:avLst>
            </a:prstGeom>
            <a:solidFill>
              <a:srgbClr val="C9DAF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65" name="Google Shape;265;g1271cedcec0_0_1635"/>
          <p:cNvSpPr/>
          <p:nvPr/>
        </p:nvSpPr>
        <p:spPr>
          <a:xfrm>
            <a:off x="4234712" y="2764658"/>
            <a:ext cx="2421000" cy="2421000"/>
          </a:xfrm>
          <a:prstGeom prst="ellipse">
            <a:avLst/>
          </a:prstGeom>
          <a:solidFill>
            <a:srgbClr val="25AAE2"/>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b="1" lang="en-IN" sz="2400">
                <a:latin typeface="Calibri"/>
                <a:ea typeface="Calibri"/>
                <a:cs typeface="Calibri"/>
                <a:sym typeface="Calibri"/>
              </a:rPr>
              <a:t>Pandas</a:t>
            </a:r>
            <a:endParaRPr b="1" sz="2400">
              <a:latin typeface="Calibri"/>
              <a:ea typeface="Calibri"/>
              <a:cs typeface="Calibri"/>
              <a:sym typeface="Calibri"/>
            </a:endParaRPr>
          </a:p>
        </p:txBody>
      </p:sp>
      <p:sp>
        <p:nvSpPr>
          <p:cNvPr id="266" name="Google Shape;266;g1271cedcec0_0_1635"/>
          <p:cNvSpPr/>
          <p:nvPr/>
        </p:nvSpPr>
        <p:spPr>
          <a:xfrm>
            <a:off x="6908874" y="3348551"/>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7" name="Google Shape;267;g1271cedcec0_0_1635"/>
          <p:cNvSpPr/>
          <p:nvPr/>
        </p:nvSpPr>
        <p:spPr>
          <a:xfrm>
            <a:off x="6369824" y="178551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8" name="Google Shape;268;g1271cedcec0_0_1635"/>
          <p:cNvSpPr/>
          <p:nvPr/>
        </p:nvSpPr>
        <p:spPr>
          <a:xfrm>
            <a:off x="6291362" y="491156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g1271cedcec0_0_1635"/>
          <p:cNvSpPr/>
          <p:nvPr/>
        </p:nvSpPr>
        <p:spPr>
          <a:xfrm>
            <a:off x="3071899" y="470931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g1271cedcec0_0_1635"/>
          <p:cNvSpPr/>
          <p:nvPr/>
        </p:nvSpPr>
        <p:spPr>
          <a:xfrm>
            <a:off x="2556824" y="3262788"/>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g1271cedcec0_0_1635"/>
          <p:cNvSpPr/>
          <p:nvPr/>
        </p:nvSpPr>
        <p:spPr>
          <a:xfrm>
            <a:off x="3071899" y="181626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2" name="Google Shape;272;g1271cedcec0_0_1635"/>
          <p:cNvSpPr/>
          <p:nvPr/>
        </p:nvSpPr>
        <p:spPr>
          <a:xfrm>
            <a:off x="4732849" y="1207138"/>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3" name="Google Shape;273;g1271cedcec0_0_1635"/>
          <p:cNvSpPr txBox="1"/>
          <p:nvPr/>
        </p:nvSpPr>
        <p:spPr>
          <a:xfrm>
            <a:off x="3146425" y="2128425"/>
            <a:ext cx="1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Reshaping datasets</a:t>
            </a:r>
            <a:endParaRPr b="1" sz="1800">
              <a:solidFill>
                <a:schemeClr val="lt1"/>
              </a:solidFill>
              <a:latin typeface="Calibri"/>
              <a:ea typeface="Calibri"/>
              <a:cs typeface="Calibri"/>
              <a:sym typeface="Calibri"/>
            </a:endParaRPr>
          </a:p>
        </p:txBody>
      </p:sp>
      <p:sp>
        <p:nvSpPr>
          <p:cNvPr id="274" name="Google Shape;274;g1271cedcec0_0_1635"/>
          <p:cNvSpPr txBox="1"/>
          <p:nvPr/>
        </p:nvSpPr>
        <p:spPr>
          <a:xfrm>
            <a:off x="2638400" y="3567100"/>
            <a:ext cx="167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Handling</a:t>
            </a:r>
            <a:r>
              <a:rPr b="1" lang="en-IN" sz="1800">
                <a:solidFill>
                  <a:schemeClr val="lt1"/>
                </a:solidFill>
                <a:latin typeface="Calibri"/>
                <a:ea typeface="Calibri"/>
                <a:cs typeface="Calibri"/>
                <a:sym typeface="Calibri"/>
              </a:rPr>
              <a:t> missing data</a:t>
            </a:r>
            <a:endParaRPr b="1" sz="1800">
              <a:solidFill>
                <a:schemeClr val="lt1"/>
              </a:solidFill>
              <a:latin typeface="Calibri"/>
              <a:ea typeface="Calibri"/>
              <a:cs typeface="Calibri"/>
              <a:sym typeface="Calibri"/>
            </a:endParaRPr>
          </a:p>
        </p:txBody>
      </p:sp>
      <p:sp>
        <p:nvSpPr>
          <p:cNvPr id="275" name="Google Shape;275;g1271cedcec0_0_1635"/>
          <p:cNvSpPr txBox="1"/>
          <p:nvPr/>
        </p:nvSpPr>
        <p:spPr>
          <a:xfrm>
            <a:off x="4787025" y="1289975"/>
            <a:ext cx="1350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chemeClr val="lt1"/>
                </a:solidFill>
                <a:latin typeface="Calibri"/>
                <a:ea typeface="Calibri"/>
                <a:cs typeface="Calibri"/>
                <a:sym typeface="Calibri"/>
              </a:rPr>
              <a:t>Handling various forms of data</a:t>
            </a:r>
            <a:endParaRPr b="1" sz="1800">
              <a:solidFill>
                <a:schemeClr val="lt1"/>
              </a:solidFill>
              <a:latin typeface="Calibri"/>
              <a:ea typeface="Calibri"/>
              <a:cs typeface="Calibri"/>
              <a:sym typeface="Calibri"/>
            </a:endParaRPr>
          </a:p>
        </p:txBody>
      </p:sp>
      <p:sp>
        <p:nvSpPr>
          <p:cNvPr id="276" name="Google Shape;276;g1271cedcec0_0_1635"/>
          <p:cNvSpPr txBox="1"/>
          <p:nvPr/>
        </p:nvSpPr>
        <p:spPr>
          <a:xfrm>
            <a:off x="6300075" y="2128425"/>
            <a:ext cx="1564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chemeClr val="lt1"/>
                </a:solidFill>
                <a:latin typeface="Calibri"/>
                <a:ea typeface="Calibri"/>
                <a:cs typeface="Calibri"/>
                <a:sym typeface="Calibri"/>
              </a:rPr>
              <a:t>Manipulating the data</a:t>
            </a:r>
            <a:endParaRPr b="1" sz="1800">
              <a:solidFill>
                <a:schemeClr val="lt1"/>
              </a:solidFill>
              <a:latin typeface="Calibri"/>
              <a:ea typeface="Calibri"/>
              <a:cs typeface="Calibri"/>
              <a:sym typeface="Calibri"/>
            </a:endParaRPr>
          </a:p>
        </p:txBody>
      </p:sp>
      <p:sp>
        <p:nvSpPr>
          <p:cNvPr id="277" name="Google Shape;277;g1271cedcec0_0_1635"/>
          <p:cNvSpPr txBox="1"/>
          <p:nvPr/>
        </p:nvSpPr>
        <p:spPr>
          <a:xfrm>
            <a:off x="3109100" y="4905175"/>
            <a:ext cx="13503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chemeClr val="lt1"/>
                </a:solidFill>
                <a:latin typeface="Calibri"/>
                <a:ea typeface="Calibri"/>
                <a:cs typeface="Calibri"/>
                <a:sym typeface="Calibri"/>
              </a:rPr>
              <a:t>Grouping and filtering data</a:t>
            </a:r>
            <a:endParaRPr b="1" sz="1800">
              <a:solidFill>
                <a:schemeClr val="lt1"/>
              </a:solidFill>
              <a:latin typeface="Calibri"/>
              <a:ea typeface="Calibri"/>
              <a:cs typeface="Calibri"/>
              <a:sym typeface="Calibri"/>
            </a:endParaRPr>
          </a:p>
        </p:txBody>
      </p:sp>
      <p:sp>
        <p:nvSpPr>
          <p:cNvPr id="278" name="Google Shape;278;g1271cedcec0_0_1635"/>
          <p:cNvSpPr txBox="1"/>
          <p:nvPr/>
        </p:nvSpPr>
        <p:spPr>
          <a:xfrm>
            <a:off x="6985075" y="3691450"/>
            <a:ext cx="1672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Join, merge, and concat</a:t>
            </a:r>
            <a:endParaRPr b="1" sz="1800">
              <a:solidFill>
                <a:schemeClr val="lt1"/>
              </a:solidFill>
              <a:latin typeface="Calibri"/>
              <a:ea typeface="Calibri"/>
              <a:cs typeface="Calibri"/>
              <a:sym typeface="Calibri"/>
            </a:endParaRPr>
          </a:p>
        </p:txBody>
      </p:sp>
      <p:sp>
        <p:nvSpPr>
          <p:cNvPr id="279" name="Google Shape;279;g1271cedcec0_0_1635"/>
          <p:cNvSpPr txBox="1"/>
          <p:nvPr/>
        </p:nvSpPr>
        <p:spPr>
          <a:xfrm>
            <a:off x="6441950" y="4977425"/>
            <a:ext cx="135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Splitting</a:t>
            </a:r>
            <a:r>
              <a:rPr b="1" lang="en-IN" sz="1800">
                <a:solidFill>
                  <a:schemeClr val="lt1"/>
                </a:solidFill>
                <a:latin typeface="Calibri"/>
                <a:ea typeface="Calibri"/>
                <a:cs typeface="Calibri"/>
                <a:sym typeface="Calibri"/>
              </a:rPr>
              <a:t> and modifying datasets</a:t>
            </a:r>
            <a:endParaRPr b="1" sz="1800">
              <a:solidFill>
                <a:schemeClr val="lt1"/>
              </a:solidFill>
              <a:latin typeface="Calibri"/>
              <a:ea typeface="Calibri"/>
              <a:cs typeface="Calibri"/>
              <a:sym typeface="Calibri"/>
            </a:endParaRPr>
          </a:p>
        </p:txBody>
      </p:sp>
      <p:sp>
        <p:nvSpPr>
          <p:cNvPr id="280" name="Google Shape;280;g1271cedcec0_0_1635"/>
          <p:cNvSpPr/>
          <p:nvPr/>
        </p:nvSpPr>
        <p:spPr>
          <a:xfrm>
            <a:off x="4700237" y="5318438"/>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1" name="Google Shape;281;g1271cedcec0_0_1635"/>
          <p:cNvSpPr txBox="1"/>
          <p:nvPr/>
        </p:nvSpPr>
        <p:spPr>
          <a:xfrm>
            <a:off x="4870325" y="5661350"/>
            <a:ext cx="1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Pandas Profiling</a:t>
            </a:r>
            <a:endParaRPr b="1"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271cedcec0_0_514"/>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Pandas Series and Ways to create Series</a:t>
            </a:r>
            <a:endParaRPr b="1" i="0" sz="3200" u="none" cap="none" strike="noStrike">
              <a:solidFill>
                <a:schemeClr val="dk2"/>
              </a:solidFill>
              <a:latin typeface="Calibri"/>
              <a:ea typeface="Calibri"/>
              <a:cs typeface="Calibri"/>
              <a:sym typeface="Calibri"/>
            </a:endParaRPr>
          </a:p>
        </p:txBody>
      </p:sp>
      <p:sp>
        <p:nvSpPr>
          <p:cNvPr id="287" name="Google Shape;287;g1271cedcec0_0_514"/>
          <p:cNvSpPr txBox="1"/>
          <p:nvPr/>
        </p:nvSpPr>
        <p:spPr>
          <a:xfrm>
            <a:off x="474025" y="1235725"/>
            <a:ext cx="110937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b="1" lang="en-IN" sz="2000">
                <a:solidFill>
                  <a:schemeClr val="dk1"/>
                </a:solidFill>
                <a:latin typeface="Calibri"/>
                <a:ea typeface="Calibri"/>
                <a:cs typeface="Calibri"/>
                <a:sym typeface="Calibri"/>
              </a:rPr>
              <a:t>Series</a:t>
            </a:r>
            <a:r>
              <a:rPr lang="en-IN" sz="20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is </a:t>
            </a:r>
            <a:r>
              <a:rPr lang="en-IN" sz="2000">
                <a:solidFill>
                  <a:schemeClr val="dk1"/>
                </a:solidFill>
                <a:latin typeface="Calibri"/>
                <a:ea typeface="Calibri"/>
                <a:cs typeface="Calibri"/>
                <a:sym typeface="Calibri"/>
              </a:rPr>
              <a:t>o</a:t>
            </a:r>
            <a:r>
              <a:rPr lang="en-IN" sz="2000">
                <a:solidFill>
                  <a:schemeClr val="dk1"/>
                </a:solidFill>
                <a:latin typeface="Calibri"/>
                <a:ea typeface="Calibri"/>
                <a:cs typeface="Calibri"/>
                <a:sym typeface="Calibri"/>
              </a:rPr>
              <a:t>ne dimensional array which can hold any data type</a:t>
            </a:r>
            <a:endParaRPr sz="2000">
              <a:solidFill>
                <a:schemeClr val="hlink"/>
              </a:solidFill>
              <a:latin typeface="Calibri"/>
              <a:ea typeface="Calibri"/>
              <a:cs typeface="Calibri"/>
              <a:sym typeface="Calibri"/>
            </a:endParaRPr>
          </a:p>
          <a:p>
            <a:pPr indent="-355600" lvl="0" marL="457200" rtl="0" algn="l">
              <a:lnSpc>
                <a:spcPct val="150000"/>
              </a:lnSpc>
              <a:spcBef>
                <a:spcPts val="0"/>
              </a:spcBef>
              <a:spcAft>
                <a:spcPts val="0"/>
              </a:spcAft>
              <a:buClr>
                <a:srgbClr val="212121"/>
              </a:buClr>
              <a:buSzPts val="2000"/>
              <a:buFont typeface="Calibri"/>
              <a:buChar char="●"/>
            </a:pPr>
            <a:r>
              <a:rPr lang="en-IN" sz="2000">
                <a:solidFill>
                  <a:srgbClr val="212121"/>
                </a:solidFill>
                <a:latin typeface="Calibri"/>
                <a:ea typeface="Calibri"/>
                <a:cs typeface="Calibri"/>
                <a:sym typeface="Calibri"/>
              </a:rPr>
              <a:t>It can hold any data type, e.g. integers, floats, strings, etc</a:t>
            </a:r>
            <a:endParaRPr sz="2000">
              <a:solidFill>
                <a:srgbClr val="212121"/>
              </a:solidFill>
              <a:latin typeface="Calibri"/>
              <a:ea typeface="Calibri"/>
              <a:cs typeface="Calibri"/>
              <a:sym typeface="Calibri"/>
            </a:endParaRPr>
          </a:p>
          <a:p>
            <a:pPr indent="-355600" lvl="0" marL="457200" rtl="0" algn="l">
              <a:lnSpc>
                <a:spcPct val="150000"/>
              </a:lnSpc>
              <a:spcBef>
                <a:spcPts val="0"/>
              </a:spcBef>
              <a:spcAft>
                <a:spcPts val="0"/>
              </a:spcAft>
              <a:buClr>
                <a:srgbClr val="212121"/>
              </a:buClr>
              <a:buSzPts val="2000"/>
              <a:buFont typeface="Calibri"/>
              <a:buChar char="●"/>
            </a:pPr>
            <a:r>
              <a:rPr lang="en-IN" sz="2000">
                <a:solidFill>
                  <a:srgbClr val="212121"/>
                </a:solidFill>
                <a:latin typeface="Calibri"/>
                <a:ea typeface="Calibri"/>
                <a:cs typeface="Calibri"/>
                <a:sym typeface="Calibri"/>
              </a:rPr>
              <a:t>In Series the index numbers are automatically generated corresponding to the values of the series, index number starts from 0 and so on….</a:t>
            </a:r>
            <a:endParaRPr b="1" sz="2000">
              <a:solidFill>
                <a:srgbClr val="212121"/>
              </a:solidFill>
              <a:latin typeface="Calibri"/>
              <a:ea typeface="Calibri"/>
              <a:cs typeface="Calibri"/>
              <a:sym typeface="Calibri"/>
            </a:endParaRPr>
          </a:p>
        </p:txBody>
      </p:sp>
      <p:sp>
        <p:nvSpPr>
          <p:cNvPr id="288" name="Google Shape;288;g1271cedcec0_0_514"/>
          <p:cNvSpPr txBox="1"/>
          <p:nvPr/>
        </p:nvSpPr>
        <p:spPr>
          <a:xfrm>
            <a:off x="499525" y="3291300"/>
            <a:ext cx="10890300" cy="149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latin typeface="Calibri"/>
                <a:ea typeface="Calibri"/>
                <a:cs typeface="Calibri"/>
                <a:sym typeface="Calibri"/>
              </a:rPr>
              <a:t>Ways to create series:</a:t>
            </a:r>
            <a:endParaRPr b="1" sz="2000">
              <a:latin typeface="Calibri"/>
              <a:ea typeface="Calibri"/>
              <a:cs typeface="Calibri"/>
              <a:sym typeface="Calibri"/>
            </a:endParaRPr>
          </a:p>
          <a:p>
            <a:pPr indent="-355600" lvl="0" marL="457200" rtl="0" algn="l">
              <a:lnSpc>
                <a:spcPct val="150000"/>
              </a:lnSpc>
              <a:spcBef>
                <a:spcPts val="600"/>
              </a:spcBef>
              <a:spcAft>
                <a:spcPts val="0"/>
              </a:spcAft>
              <a:buClr>
                <a:schemeClr val="dk1"/>
              </a:buClr>
              <a:buSzPts val="2000"/>
              <a:buFont typeface="Calibri"/>
              <a:buChar char="●"/>
            </a:pPr>
            <a:r>
              <a:rPr lang="en-IN" sz="2000">
                <a:solidFill>
                  <a:srgbClr val="212121"/>
                </a:solidFill>
                <a:highlight>
                  <a:schemeClr val="lt1"/>
                </a:highlight>
                <a:latin typeface="Calibri"/>
                <a:ea typeface="Calibri"/>
                <a:cs typeface="Calibri"/>
                <a:sym typeface="Calibri"/>
              </a:rPr>
              <a:t>Can create a empty Series using the syntax </a:t>
            </a:r>
            <a:r>
              <a:rPr lang="en-IN" sz="2000">
                <a:solidFill>
                  <a:schemeClr val="hlink"/>
                </a:solidFill>
                <a:highlight>
                  <a:schemeClr val="lt1"/>
                </a:highlight>
                <a:latin typeface="Calibri"/>
                <a:ea typeface="Calibri"/>
                <a:cs typeface="Calibri"/>
                <a:sym typeface="Calibri"/>
              </a:rPr>
              <a:t>pd.Series()</a:t>
            </a:r>
            <a:endParaRPr sz="2000">
              <a:solidFill>
                <a:schemeClr val="hlink"/>
              </a:solidFill>
              <a:highlight>
                <a:schemeClr val="lt1"/>
              </a:highlight>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latin typeface="Calibri"/>
                <a:ea typeface="Calibri"/>
                <a:cs typeface="Calibri"/>
                <a:sym typeface="Calibri"/>
              </a:rPr>
              <a:t>A pandas series can be created from a python list, dictionary, or numpy array.</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271cedcec0_0_522"/>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Pandas DataFrame and Ways to create DataFrame</a:t>
            </a:r>
            <a:endParaRPr b="1" i="0" sz="3200" u="none" cap="none" strike="noStrike">
              <a:solidFill>
                <a:schemeClr val="dk2"/>
              </a:solidFill>
              <a:latin typeface="Calibri"/>
              <a:ea typeface="Calibri"/>
              <a:cs typeface="Calibri"/>
              <a:sym typeface="Calibri"/>
            </a:endParaRPr>
          </a:p>
        </p:txBody>
      </p:sp>
      <p:sp>
        <p:nvSpPr>
          <p:cNvPr id="294" name="Google Shape;294;g1271cedcec0_0_522"/>
          <p:cNvSpPr txBox="1"/>
          <p:nvPr/>
        </p:nvSpPr>
        <p:spPr>
          <a:xfrm>
            <a:off x="469125" y="1255925"/>
            <a:ext cx="105597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2 Dimensional tabular data structure</a:t>
            </a:r>
            <a:endParaRPr sz="2000">
              <a:solidFill>
                <a:schemeClr val="hlink"/>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Similar to SQL table or an excel sheet</a:t>
            </a:r>
            <a:endParaRPr sz="2000">
              <a:solidFill>
                <a:srgbClr val="212121"/>
              </a:solidFill>
              <a:latin typeface="Calibri"/>
              <a:ea typeface="Calibri"/>
              <a:cs typeface="Calibri"/>
              <a:sym typeface="Calibri"/>
            </a:endParaRPr>
          </a:p>
          <a:p>
            <a:pPr indent="-355600" lvl="0" marL="457200" rtl="0" algn="l">
              <a:lnSpc>
                <a:spcPct val="150000"/>
              </a:lnSpc>
              <a:spcBef>
                <a:spcPts val="0"/>
              </a:spcBef>
              <a:spcAft>
                <a:spcPts val="0"/>
              </a:spcAft>
              <a:buClr>
                <a:srgbClr val="212121"/>
              </a:buClr>
              <a:buSzPts val="2000"/>
              <a:buFont typeface="Calibri"/>
              <a:buChar char="●"/>
            </a:pPr>
            <a:r>
              <a:rPr lang="en-IN" sz="2000">
                <a:solidFill>
                  <a:srgbClr val="212121"/>
                </a:solidFill>
                <a:latin typeface="Calibri"/>
                <a:ea typeface="Calibri"/>
                <a:cs typeface="Calibri"/>
                <a:sym typeface="Calibri"/>
              </a:rPr>
              <a:t>It is most widely used Pandas data structure</a:t>
            </a:r>
            <a:endParaRPr sz="2000">
              <a:solidFill>
                <a:srgbClr val="21212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Like Series, input can be anything (ndarray, dictionary, list, series, etc.).</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SzPts val="2000"/>
              <a:buFont typeface="Calibri"/>
              <a:buChar char="●"/>
            </a:pPr>
            <a:r>
              <a:rPr lang="en-IN" sz="2000">
                <a:solidFill>
                  <a:schemeClr val="hlink"/>
                </a:solidFill>
                <a:latin typeface="Calibri"/>
                <a:ea typeface="Calibri"/>
                <a:cs typeface="Calibri"/>
                <a:sym typeface="Calibri"/>
              </a:rPr>
              <a:t>pd.DataFrame()</a:t>
            </a:r>
            <a:r>
              <a:rPr lang="en-IN" sz="2000">
                <a:solidFill>
                  <a:schemeClr val="dk1"/>
                </a:solidFill>
                <a:latin typeface="Calibri"/>
                <a:ea typeface="Calibri"/>
                <a:cs typeface="Calibri"/>
                <a:sym typeface="Calibri"/>
              </a:rPr>
              <a:t> is used to create a dataframe.</a:t>
            </a:r>
            <a:endParaRPr sz="2000">
              <a:solidFill>
                <a:schemeClr val="dk1"/>
              </a:solidFill>
              <a:latin typeface="Calibri"/>
              <a:ea typeface="Calibri"/>
              <a:cs typeface="Calibri"/>
              <a:sym typeface="Calibri"/>
            </a:endParaRPr>
          </a:p>
        </p:txBody>
      </p:sp>
      <p:sp>
        <p:nvSpPr>
          <p:cNvPr id="295" name="Google Shape;295;g1271cedcec0_0_522"/>
          <p:cNvSpPr txBox="1"/>
          <p:nvPr/>
        </p:nvSpPr>
        <p:spPr>
          <a:xfrm>
            <a:off x="469125" y="3688075"/>
            <a:ext cx="11098500" cy="287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latin typeface="Calibri"/>
                <a:ea typeface="Calibri"/>
                <a:cs typeface="Calibri"/>
                <a:sym typeface="Calibri"/>
              </a:rPr>
              <a:t>Ways to create DataFrame:</a:t>
            </a:r>
            <a:endParaRPr b="1" sz="2000">
              <a:latin typeface="Calibri"/>
              <a:ea typeface="Calibri"/>
              <a:cs typeface="Calibri"/>
              <a:sym typeface="Calibri"/>
            </a:endParaRPr>
          </a:p>
          <a:p>
            <a:pPr indent="-355600" lvl="0" marL="457200" rtl="0" algn="l">
              <a:lnSpc>
                <a:spcPct val="150000"/>
              </a:lnSpc>
              <a:spcBef>
                <a:spcPts val="600"/>
              </a:spcBef>
              <a:spcAft>
                <a:spcPts val="0"/>
              </a:spcAft>
              <a:buSzPts val="2000"/>
              <a:buFont typeface="Calibri"/>
              <a:buChar char="●"/>
            </a:pPr>
            <a:r>
              <a:rPr lang="en-IN" sz="2000">
                <a:solidFill>
                  <a:srgbClr val="212121"/>
                </a:solidFill>
                <a:highlight>
                  <a:schemeClr val="lt1"/>
                </a:highlight>
                <a:latin typeface="Calibri"/>
                <a:ea typeface="Calibri"/>
                <a:cs typeface="Calibri"/>
                <a:sym typeface="Calibri"/>
              </a:rPr>
              <a:t>Can create a empty DataFrame using the syntax </a:t>
            </a:r>
            <a:r>
              <a:rPr lang="en-IN" sz="2000">
                <a:solidFill>
                  <a:schemeClr val="hlink"/>
                </a:solidFill>
                <a:latin typeface="Calibri"/>
                <a:ea typeface="Calibri"/>
                <a:cs typeface="Calibri"/>
                <a:sym typeface="Calibri"/>
              </a:rPr>
              <a:t>pd.DataFrame()</a:t>
            </a: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DataFrames can be created from dictionary, the keys will be the column names and values will be the values of those columns.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Also, Dataframes can be created from arrays, can give the names of the columns using the columns parameter.</a:t>
            </a:r>
            <a:endParaRPr b="1"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271cedcec0_0_526"/>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DataFrame methods</a:t>
            </a:r>
            <a:endParaRPr b="1" i="0" sz="3200" u="none" cap="none" strike="noStrike">
              <a:solidFill>
                <a:schemeClr val="dk2"/>
              </a:solidFill>
              <a:latin typeface="Calibri"/>
              <a:ea typeface="Calibri"/>
              <a:cs typeface="Calibri"/>
              <a:sym typeface="Calibri"/>
            </a:endParaRPr>
          </a:p>
        </p:txBody>
      </p:sp>
      <p:sp>
        <p:nvSpPr>
          <p:cNvPr id="301" name="Google Shape;301;g1271cedcec0_0_526"/>
          <p:cNvSpPr txBox="1"/>
          <p:nvPr/>
        </p:nvSpPr>
        <p:spPr>
          <a:xfrm>
            <a:off x="457200" y="1219200"/>
            <a:ext cx="110940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check shape, size and understand the data frame</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SzPts val="2000"/>
              <a:buFont typeface="Calibri"/>
              <a:buChar char="○"/>
            </a:pPr>
            <a:r>
              <a:rPr lang="en-IN" sz="2000">
                <a:solidFill>
                  <a:schemeClr val="hlink"/>
                </a:solidFill>
                <a:latin typeface="Calibri"/>
                <a:ea typeface="Calibri"/>
                <a:cs typeface="Calibri"/>
                <a:sym typeface="Calibri"/>
              </a:rPr>
              <a:t>shape -</a:t>
            </a:r>
            <a:r>
              <a:rPr lang="en-IN" sz="2000">
                <a:solidFill>
                  <a:schemeClr val="dk1"/>
                </a:solidFill>
                <a:latin typeface="Calibri"/>
                <a:ea typeface="Calibri"/>
                <a:cs typeface="Calibri"/>
                <a:sym typeface="Calibri"/>
              </a:rPr>
              <a:t> to check the no. of rows and columns in a dataset</a:t>
            </a:r>
            <a:endParaRPr sz="2000">
              <a:solidFill>
                <a:schemeClr val="hlink"/>
              </a:solidFill>
              <a:latin typeface="Calibri"/>
              <a:ea typeface="Calibri"/>
              <a:cs typeface="Calibri"/>
              <a:sym typeface="Calibri"/>
            </a:endParaRPr>
          </a:p>
          <a:p>
            <a:pPr indent="-355600" lvl="1" marL="914400" rtl="0" algn="l">
              <a:lnSpc>
                <a:spcPct val="150000"/>
              </a:lnSpc>
              <a:spcBef>
                <a:spcPts val="0"/>
              </a:spcBef>
              <a:spcAft>
                <a:spcPts val="0"/>
              </a:spcAft>
              <a:buSzPts val="2000"/>
              <a:buFont typeface="Calibri"/>
              <a:buChar char="○"/>
            </a:pPr>
            <a:r>
              <a:rPr lang="en-IN" sz="2000">
                <a:solidFill>
                  <a:schemeClr val="hlink"/>
                </a:solidFill>
                <a:latin typeface="Calibri"/>
                <a:ea typeface="Calibri"/>
                <a:cs typeface="Calibri"/>
                <a:sym typeface="Calibri"/>
              </a:rPr>
              <a:t>info():</a:t>
            </a:r>
            <a:r>
              <a:rPr lang="en-IN" sz="2000">
                <a:solidFill>
                  <a:schemeClr val="dk1"/>
                </a:solidFill>
                <a:latin typeface="Calibri"/>
                <a:ea typeface="Calibri"/>
                <a:cs typeface="Calibri"/>
                <a:sym typeface="Calibri"/>
              </a:rPr>
              <a:t> used to check the basic information about the data frame such as column names, count of non null values and datatypes of the columns etc.</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perform statistical analysis of features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describe()</a:t>
            </a:r>
            <a:r>
              <a:rPr lang="en-IN" sz="2000">
                <a:solidFill>
                  <a:schemeClr val="dk1"/>
                </a:solidFill>
                <a:latin typeface="Calibri"/>
                <a:ea typeface="Calibri"/>
                <a:cs typeface="Calibri"/>
                <a:sym typeface="Calibri"/>
              </a:rPr>
              <a:t> - used to get the statistical summary</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check the unique values, count of unique values of the columns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SzPts val="2000"/>
              <a:buFont typeface="Calibri"/>
              <a:buChar char="○"/>
            </a:pPr>
            <a:r>
              <a:rPr lang="en-IN" sz="2000">
                <a:solidFill>
                  <a:schemeClr val="hlink"/>
                </a:solidFill>
                <a:latin typeface="Calibri"/>
                <a:ea typeface="Calibri"/>
                <a:cs typeface="Calibri"/>
                <a:sym typeface="Calibri"/>
              </a:rPr>
              <a:t>nunique():</a:t>
            </a:r>
            <a:r>
              <a:rPr lang="en-IN" sz="2000">
                <a:solidFill>
                  <a:schemeClr val="dk1"/>
                </a:solidFill>
                <a:latin typeface="Calibri"/>
                <a:ea typeface="Calibri"/>
                <a:cs typeface="Calibri"/>
                <a:sym typeface="Calibri"/>
              </a:rPr>
              <a:t> used to fetch ‘count’ of unique values of the columns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SzPts val="2000"/>
              <a:buFont typeface="Calibri"/>
              <a:buChar char="○"/>
            </a:pPr>
            <a:r>
              <a:rPr lang="en-IN" sz="2000">
                <a:solidFill>
                  <a:schemeClr val="hlink"/>
                </a:solidFill>
                <a:latin typeface="Calibri"/>
                <a:ea typeface="Calibri"/>
                <a:cs typeface="Calibri"/>
                <a:sym typeface="Calibri"/>
              </a:rPr>
              <a:t>unique():</a:t>
            </a:r>
            <a:r>
              <a:rPr lang="en-IN" sz="2000">
                <a:solidFill>
                  <a:schemeClr val="dk1"/>
                </a:solidFill>
                <a:latin typeface="Calibri"/>
                <a:ea typeface="Calibri"/>
                <a:cs typeface="Calibri"/>
                <a:sym typeface="Calibri"/>
              </a:rPr>
              <a:t> used to fetch the unique values of the columns</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285c796c49_0_5"/>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DataFrame methods</a:t>
            </a:r>
            <a:endParaRPr b="1" i="0" sz="3200" u="none" cap="none" strike="noStrike">
              <a:solidFill>
                <a:schemeClr val="dk2"/>
              </a:solidFill>
              <a:latin typeface="Calibri"/>
              <a:ea typeface="Calibri"/>
              <a:cs typeface="Calibri"/>
              <a:sym typeface="Calibri"/>
            </a:endParaRPr>
          </a:p>
        </p:txBody>
      </p:sp>
      <p:sp>
        <p:nvSpPr>
          <p:cNvPr id="307" name="Google Shape;307;g1285c796c49_0_5"/>
          <p:cNvSpPr txBox="1"/>
          <p:nvPr/>
        </p:nvSpPr>
        <p:spPr>
          <a:xfrm>
            <a:off x="457200" y="1219200"/>
            <a:ext cx="9920700" cy="46866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perform data manipulation:</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apply()</a:t>
            </a:r>
            <a:r>
              <a:rPr lang="en-IN" sz="2000">
                <a:solidFill>
                  <a:schemeClr val="dk1"/>
                </a:solidFill>
                <a:latin typeface="Calibri"/>
                <a:ea typeface="Calibri"/>
                <a:cs typeface="Calibri"/>
                <a:sym typeface="Calibri"/>
              </a:rPr>
              <a:t> - can be used to run a particular function across multiple rows.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rename() </a:t>
            </a:r>
            <a:r>
              <a:rPr lang="en-IN" sz="2000">
                <a:solidFill>
                  <a:schemeClr val="dk1"/>
                </a:solidFill>
                <a:latin typeface="Calibri"/>
                <a:ea typeface="Calibri"/>
                <a:cs typeface="Calibri"/>
                <a:sym typeface="Calibri"/>
              </a:rPr>
              <a:t>- to rename the columns of a dataframe.</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isnull() </a:t>
            </a:r>
            <a:r>
              <a:rPr lang="en-IN" sz="2000">
                <a:solidFill>
                  <a:schemeClr val="dk1"/>
                </a:solidFill>
                <a:latin typeface="Calibri"/>
                <a:ea typeface="Calibri"/>
                <a:cs typeface="Calibri"/>
                <a:sym typeface="Calibri"/>
              </a:rPr>
              <a:t>- </a:t>
            </a:r>
            <a:r>
              <a:rPr lang="en-IN" sz="2000">
                <a:solidFill>
                  <a:schemeClr val="hlink"/>
                </a:solidFill>
                <a:latin typeface="Calibri"/>
                <a:ea typeface="Calibri"/>
                <a:cs typeface="Calibri"/>
                <a:sym typeface="Calibri"/>
              </a:rPr>
              <a:t> </a:t>
            </a:r>
            <a:r>
              <a:rPr lang="en-IN" sz="2000">
                <a:solidFill>
                  <a:schemeClr val="dk1"/>
                </a:solidFill>
                <a:latin typeface="Calibri"/>
                <a:ea typeface="Calibri"/>
                <a:cs typeface="Calibri"/>
                <a:sym typeface="Calibri"/>
              </a:rPr>
              <a:t>to identify the presence of missing values in the dataset.</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dropna()</a:t>
            </a:r>
            <a:r>
              <a:rPr lang="en-IN" sz="2000">
                <a:solidFill>
                  <a:schemeClr val="dk1"/>
                </a:solidFill>
                <a:latin typeface="Calibri"/>
                <a:ea typeface="Calibri"/>
                <a:cs typeface="Calibri"/>
                <a:sym typeface="Calibri"/>
              </a:rPr>
              <a:t> - to drop missing values from a dataset.</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Groupby in Pandas:</a:t>
            </a:r>
            <a:endParaRPr sz="2000">
              <a:solidFill>
                <a:schemeClr val="dk1"/>
              </a:solidFill>
              <a:latin typeface="Calibri"/>
              <a:ea typeface="Calibri"/>
              <a:cs typeface="Calibri"/>
              <a:sym typeface="Calibri"/>
            </a:endParaRPr>
          </a:p>
          <a:p>
            <a:pPr indent="0" lvl="0" marL="0" rtl="0" algn="l">
              <a:lnSpc>
                <a:spcPct val="135714"/>
              </a:lnSpc>
              <a:spcBef>
                <a:spcPts val="0"/>
              </a:spcBef>
              <a:spcAft>
                <a:spcPts val="0"/>
              </a:spcAft>
              <a:buNone/>
            </a:pPr>
            <a:r>
              <a:rPr lang="en-IN" sz="2000">
                <a:solidFill>
                  <a:srgbClr val="0000FF"/>
                </a:solidFill>
                <a:highlight>
                  <a:srgbClr val="FFFFFE"/>
                </a:highlight>
                <a:latin typeface="Calibri"/>
                <a:ea typeface="Calibri"/>
                <a:cs typeface="Calibri"/>
                <a:sym typeface="Calibri"/>
              </a:rPr>
              <a:t>        </a:t>
            </a:r>
            <a:r>
              <a:rPr lang="en-IN" sz="2000">
                <a:solidFill>
                  <a:schemeClr val="dk1"/>
                </a:solidFill>
                <a:highlight>
                  <a:srgbClr val="FFFFFE"/>
                </a:highlight>
                <a:latin typeface="Calibri"/>
                <a:ea typeface="Calibri"/>
                <a:cs typeface="Calibri"/>
                <a:sym typeface="Calibri"/>
              </a:rPr>
              <a:t>Groupby involves two steps:</a:t>
            </a:r>
            <a:endParaRPr sz="2000">
              <a:solidFill>
                <a:schemeClr val="dk1"/>
              </a:solidFill>
              <a:highlight>
                <a:srgbClr val="FFFFFE"/>
              </a:highlight>
              <a:latin typeface="Calibri"/>
              <a:ea typeface="Calibri"/>
              <a:cs typeface="Calibri"/>
              <a:sym typeface="Calibri"/>
            </a:endParaRPr>
          </a:p>
          <a:p>
            <a:pPr indent="-355600" lvl="1" marL="914400" rtl="0" algn="l">
              <a:lnSpc>
                <a:spcPct val="150000"/>
              </a:lnSpc>
              <a:spcBef>
                <a:spcPts val="640"/>
              </a:spcBef>
              <a:spcAft>
                <a:spcPts val="0"/>
              </a:spcAft>
              <a:buClr>
                <a:schemeClr val="dk1"/>
              </a:buClr>
              <a:buSzPts val="2000"/>
              <a:buFont typeface="Calibri"/>
              <a:buChar char="○"/>
            </a:pPr>
            <a:r>
              <a:rPr lang="en-IN" sz="2000">
                <a:solidFill>
                  <a:srgbClr val="0000FF"/>
                </a:solidFill>
                <a:highlight>
                  <a:srgbClr val="FFFFFE"/>
                </a:highlight>
                <a:latin typeface="Calibri"/>
                <a:ea typeface="Calibri"/>
                <a:cs typeface="Calibri"/>
                <a:sym typeface="Calibri"/>
              </a:rPr>
              <a:t>   </a:t>
            </a:r>
            <a:r>
              <a:rPr lang="en-IN" sz="2000">
                <a:solidFill>
                  <a:schemeClr val="dk1"/>
                </a:solidFill>
                <a:highlight>
                  <a:srgbClr val="FFFFFE"/>
                </a:highlight>
                <a:latin typeface="Calibri"/>
                <a:ea typeface="Calibri"/>
                <a:cs typeface="Calibri"/>
                <a:sym typeface="Calibri"/>
              </a:rPr>
              <a:t>step1: Splits and groups the data based on the specified category</a:t>
            </a:r>
            <a:r>
              <a:rPr lang="en-IN" sz="2000">
                <a:solidFill>
                  <a:schemeClr val="dk1"/>
                </a:solidFill>
                <a:latin typeface="Calibri"/>
                <a:ea typeface="Calibri"/>
                <a:cs typeface="Calibri"/>
                <a:sym typeface="Calibri"/>
              </a:rPr>
              <a:t>.</a:t>
            </a:r>
            <a:endParaRPr sz="2000">
              <a:solidFill>
                <a:schemeClr val="dk1"/>
              </a:solidFill>
              <a:highlight>
                <a:srgbClr val="FFFFFE"/>
              </a:highlight>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chemeClr val="dk1"/>
                </a:solidFill>
                <a:highlight>
                  <a:srgbClr val="FFFFFE"/>
                </a:highlight>
                <a:latin typeface="Calibri"/>
                <a:ea typeface="Calibri"/>
                <a:cs typeface="Calibri"/>
                <a:sym typeface="Calibri"/>
              </a:rPr>
              <a:t>   step2: Can apply various aggregation functions such as sum(), count(), mean() etc. on a specified column.</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271cedcec0_0_1356"/>
          <p:cNvSpPr txBox="1"/>
          <p:nvPr>
            <p:ph idx="1" type="body"/>
          </p:nvPr>
        </p:nvSpPr>
        <p:spPr>
          <a:xfrm>
            <a:off x="546100" y="1393700"/>
            <a:ext cx="8946000" cy="2979300"/>
          </a:xfrm>
          <a:prstGeom prst="rect">
            <a:avLst/>
          </a:prstGeom>
          <a:noFill/>
          <a:ln>
            <a:noFill/>
          </a:ln>
        </p:spPr>
        <p:txBody>
          <a:bodyPr anchorCtr="0" anchor="t" bIns="16925" lIns="16925" spcFirstLastPara="1" rIns="16925" wrap="square" tIns="16925">
            <a:spAutoFit/>
          </a:bodyPr>
          <a:lstStyle/>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Pandas provides methods for accessing specific views or sections of a dataframe.</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Indexing helps to access any instance from a dataframe or a series.</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Both rows and columns have index, row indices are specified by row index value. or index names and for columns its column index number or column names.</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Most commonly used indexing methods are .loc[ ] and .iloc[ ]</a:t>
            </a:r>
            <a:endParaRPr sz="2000">
              <a:latin typeface="Calibri"/>
              <a:ea typeface="Calibri"/>
              <a:cs typeface="Calibri"/>
              <a:sym typeface="Calibri"/>
            </a:endParaRPr>
          </a:p>
          <a:p>
            <a:pPr indent="-228600" lvl="0" marL="457200" rtl="0" algn="l">
              <a:lnSpc>
                <a:spcPct val="115000"/>
              </a:lnSpc>
              <a:spcBef>
                <a:spcPts val="640"/>
              </a:spcBef>
              <a:spcAft>
                <a:spcPts val="0"/>
              </a:spcAft>
              <a:buSzPts val="3200"/>
              <a:buNone/>
            </a:pPr>
            <a:r>
              <a:t/>
            </a:r>
            <a:endParaRPr sz="2000">
              <a:latin typeface="Calibri"/>
              <a:ea typeface="Calibri"/>
              <a:cs typeface="Calibri"/>
              <a:sym typeface="Calibri"/>
            </a:endParaRPr>
          </a:p>
        </p:txBody>
      </p:sp>
      <p:sp>
        <p:nvSpPr>
          <p:cNvPr id="314" name="Google Shape;314;g1271cedcec0_0_1356"/>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b="1" lang="en-IN" sz="3200">
                <a:solidFill>
                  <a:schemeClr val="dk2"/>
                </a:solidFill>
                <a:latin typeface="Calibri"/>
                <a:ea typeface="Calibri"/>
                <a:cs typeface="Calibri"/>
                <a:sym typeface="Calibri"/>
              </a:rPr>
              <a:t>Pandas indexing</a:t>
            </a:r>
            <a:endParaRPr b="1" sz="32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271cedcec0_0_1396"/>
          <p:cNvSpPr txBox="1"/>
          <p:nvPr>
            <p:ph idx="1" type="body"/>
          </p:nvPr>
        </p:nvSpPr>
        <p:spPr>
          <a:xfrm>
            <a:off x="546100" y="1317500"/>
            <a:ext cx="5171700" cy="2815200"/>
          </a:xfrm>
          <a:prstGeom prst="rect">
            <a:avLst/>
          </a:prstGeom>
          <a:noFill/>
          <a:ln>
            <a:noFill/>
          </a:ln>
        </p:spPr>
        <p:txBody>
          <a:bodyPr anchorCtr="0" anchor="t" bIns="16925" lIns="16925" spcFirstLastPara="1" rIns="16925" wrap="square" tIns="16925">
            <a:spAutoFit/>
          </a:bodyPr>
          <a:lstStyle/>
          <a:p>
            <a:pPr indent="-355600" lvl="0" marL="457200" rtl="0" algn="l">
              <a:lnSpc>
                <a:spcPct val="150000"/>
              </a:lnSpc>
              <a:spcBef>
                <a:spcPts val="640"/>
              </a:spcBef>
              <a:spcAft>
                <a:spcPts val="0"/>
              </a:spcAft>
              <a:buSzPts val="2000"/>
              <a:buFont typeface="Calibri"/>
              <a:buChar char="•"/>
            </a:pPr>
            <a:r>
              <a:rPr lang="en-IN" sz="2000">
                <a:solidFill>
                  <a:srgbClr val="0000FF"/>
                </a:solidFill>
                <a:latin typeface="Calibri"/>
                <a:ea typeface="Calibri"/>
                <a:cs typeface="Calibri"/>
                <a:sym typeface="Calibri"/>
              </a:rPr>
              <a:t>.loc[ ]</a:t>
            </a:r>
            <a:r>
              <a:rPr lang="en-IN" sz="2000">
                <a:latin typeface="Calibri"/>
                <a:ea typeface="Calibri"/>
                <a:cs typeface="Calibri"/>
                <a:sym typeface="Calibri"/>
              </a:rPr>
              <a:t> uses label to select data</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Helps to access group of rows and columns based on the labels. </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In .loc method in order to access the required instances we need to pass the name of the rows and columns.</a:t>
            </a:r>
            <a:endParaRPr sz="2000">
              <a:latin typeface="Calibri"/>
              <a:ea typeface="Calibri"/>
              <a:cs typeface="Calibri"/>
              <a:sym typeface="Calibri"/>
            </a:endParaRPr>
          </a:p>
        </p:txBody>
      </p:sp>
      <p:sp>
        <p:nvSpPr>
          <p:cNvPr id="321" name="Google Shape;321;g1271cedcec0_0_1396"/>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b="1" lang="en-IN" sz="3200">
                <a:solidFill>
                  <a:schemeClr val="dk2"/>
                </a:solidFill>
                <a:latin typeface="Calibri"/>
                <a:ea typeface="Calibri"/>
                <a:cs typeface="Calibri"/>
                <a:sym typeface="Calibri"/>
              </a:rPr>
              <a:t>Pandas indexing</a:t>
            </a:r>
            <a:endParaRPr b="1" sz="3200">
              <a:solidFill>
                <a:schemeClr val="dk2"/>
              </a:solidFill>
              <a:latin typeface="Calibri"/>
              <a:ea typeface="Calibri"/>
              <a:cs typeface="Calibri"/>
              <a:sym typeface="Calibri"/>
            </a:endParaRPr>
          </a:p>
        </p:txBody>
      </p:sp>
      <p:pic>
        <p:nvPicPr>
          <p:cNvPr id="322" name="Google Shape;322;g1271cedcec0_0_1396"/>
          <p:cNvPicPr preferRelativeResize="0"/>
          <p:nvPr/>
        </p:nvPicPr>
        <p:blipFill>
          <a:blip r:embed="rId3">
            <a:alphaModFix/>
          </a:blip>
          <a:stretch>
            <a:fillRect/>
          </a:stretch>
        </p:blipFill>
        <p:spPr>
          <a:xfrm>
            <a:off x="5886725" y="1346902"/>
            <a:ext cx="4848225" cy="1428750"/>
          </a:xfrm>
          <a:prstGeom prst="rect">
            <a:avLst/>
          </a:prstGeom>
          <a:noFill/>
          <a:ln>
            <a:noFill/>
          </a:ln>
        </p:spPr>
      </p:pic>
      <p:pic>
        <p:nvPicPr>
          <p:cNvPr id="323" name="Google Shape;323;g1271cedcec0_0_1396"/>
          <p:cNvPicPr preferRelativeResize="0"/>
          <p:nvPr/>
        </p:nvPicPr>
        <p:blipFill>
          <a:blip r:embed="rId4">
            <a:alphaModFix/>
          </a:blip>
          <a:stretch>
            <a:fillRect/>
          </a:stretch>
        </p:blipFill>
        <p:spPr>
          <a:xfrm>
            <a:off x="5985875" y="3260525"/>
            <a:ext cx="4057650" cy="113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nvSpPr>
        <p:spPr>
          <a:xfrm>
            <a:off x="708934" y="311014"/>
            <a:ext cx="11233683" cy="75673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i="0" lang="en-IN" sz="3200" u="none" cap="none" strike="noStrike">
                <a:solidFill>
                  <a:srgbClr val="095A82"/>
                </a:solidFill>
                <a:latin typeface="Calibri"/>
                <a:ea typeface="Calibri"/>
                <a:cs typeface="Calibri"/>
                <a:sym typeface="Calibri"/>
              </a:rPr>
              <a:t>Agenda</a:t>
            </a:r>
            <a:endParaRPr b="1" i="0" sz="3200" u="none" cap="none" strike="noStrike">
              <a:solidFill>
                <a:schemeClr val="dk2"/>
              </a:solidFill>
              <a:latin typeface="Calibri"/>
              <a:ea typeface="Calibri"/>
              <a:cs typeface="Calibri"/>
              <a:sym typeface="Calibri"/>
            </a:endParaRPr>
          </a:p>
        </p:txBody>
      </p:sp>
      <p:sp>
        <p:nvSpPr>
          <p:cNvPr id="123" name="Google Shape;123;p16"/>
          <p:cNvSpPr txBox="1"/>
          <p:nvPr/>
        </p:nvSpPr>
        <p:spPr>
          <a:xfrm>
            <a:off x="737200" y="1186150"/>
            <a:ext cx="7205100" cy="5448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Introduction to NumPy and Pandas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Features of NumPy</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How NumPy array is faster than Python list</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NumPy array and Functions to create NumPy arrays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Common methods in NumPy</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Indexing and Slicing of an array</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Broadcasting in NumPy</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Pandas </a:t>
            </a:r>
            <a:r>
              <a:rPr lang="en-IN" sz="2000">
                <a:latin typeface="Calibri"/>
                <a:ea typeface="Calibri"/>
                <a:cs typeface="Calibri"/>
                <a:sym typeface="Calibri"/>
              </a:rPr>
              <a:t>capabilities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Pandas Series and ways to create a Series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Pandas DataFrame and ways to create a DataFrame</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DataFrame methods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Pandas Indexing</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Pandas Pivot tables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Summary</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IN" sz="2000">
                <a:latin typeface="Calibri"/>
                <a:ea typeface="Calibri"/>
                <a:cs typeface="Calibri"/>
                <a:sym typeface="Calibri"/>
              </a:rPr>
              <a:t>Hands on</a:t>
            </a:r>
            <a:endParaRPr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271cedcec0_0_1442"/>
          <p:cNvSpPr txBox="1"/>
          <p:nvPr>
            <p:ph idx="1" type="body"/>
          </p:nvPr>
        </p:nvSpPr>
        <p:spPr>
          <a:xfrm>
            <a:off x="622300" y="1393700"/>
            <a:ext cx="5194500" cy="3061500"/>
          </a:xfrm>
          <a:prstGeom prst="rect">
            <a:avLst/>
          </a:prstGeom>
          <a:noFill/>
          <a:ln>
            <a:noFill/>
          </a:ln>
        </p:spPr>
        <p:txBody>
          <a:bodyPr anchorCtr="0" anchor="t" bIns="16925" lIns="16925" spcFirstLastPara="1" rIns="16925" wrap="square" tIns="16925">
            <a:spAutoFit/>
          </a:bodyPr>
          <a:lstStyle/>
          <a:p>
            <a:pPr indent="-355600" lvl="0" marL="457200" rtl="0" algn="l">
              <a:lnSpc>
                <a:spcPct val="115000"/>
              </a:lnSpc>
              <a:spcBef>
                <a:spcPts val="640"/>
              </a:spcBef>
              <a:spcAft>
                <a:spcPts val="0"/>
              </a:spcAft>
              <a:buSzPts val="2000"/>
              <a:buFont typeface="Calibri"/>
              <a:buChar char="•"/>
            </a:pPr>
            <a:r>
              <a:rPr lang="en-IN" sz="2000">
                <a:solidFill>
                  <a:srgbClr val="0000FF"/>
                </a:solidFill>
                <a:latin typeface="Calibri"/>
                <a:ea typeface="Calibri"/>
                <a:cs typeface="Calibri"/>
                <a:sym typeface="Calibri"/>
              </a:rPr>
              <a:t>.iloc[ ]</a:t>
            </a:r>
            <a:r>
              <a:rPr lang="en-IN" sz="2000">
                <a:latin typeface="Calibri"/>
                <a:ea typeface="Calibri"/>
                <a:cs typeface="Calibri"/>
                <a:sym typeface="Calibri"/>
              </a:rPr>
              <a:t> uses position (integer location) to select data.</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Helps to access group of rows and columns based on the integer index location </a:t>
            </a:r>
            <a:endParaRPr sz="2000">
              <a:latin typeface="Calibri"/>
              <a:ea typeface="Calibri"/>
              <a:cs typeface="Calibri"/>
              <a:sym typeface="Calibri"/>
            </a:endParaRPr>
          </a:p>
          <a:p>
            <a:pPr indent="-355600" lvl="0" marL="457200" rtl="0" algn="l">
              <a:lnSpc>
                <a:spcPct val="150000"/>
              </a:lnSpc>
              <a:spcBef>
                <a:spcPts val="640"/>
              </a:spcBef>
              <a:spcAft>
                <a:spcPts val="0"/>
              </a:spcAft>
              <a:buSzPts val="2000"/>
              <a:buFont typeface="Calibri"/>
              <a:buChar char="•"/>
            </a:pPr>
            <a:r>
              <a:rPr lang="en-IN" sz="2000">
                <a:latin typeface="Calibri"/>
                <a:ea typeface="Calibri"/>
                <a:cs typeface="Calibri"/>
                <a:sym typeface="Calibri"/>
              </a:rPr>
              <a:t>In .iloc method in order to access the required instances we need to pass the integer index value of the rows and columns</a:t>
            </a:r>
            <a:endParaRPr sz="2000">
              <a:latin typeface="Calibri"/>
              <a:ea typeface="Calibri"/>
              <a:cs typeface="Calibri"/>
              <a:sym typeface="Calibri"/>
            </a:endParaRPr>
          </a:p>
        </p:txBody>
      </p:sp>
      <p:sp>
        <p:nvSpPr>
          <p:cNvPr id="330" name="Google Shape;330;g1271cedcec0_0_1442"/>
          <p:cNvSpPr txBox="1"/>
          <p:nvPr>
            <p:ph type="title"/>
          </p:nvPr>
        </p:nvSpPr>
        <p:spPr>
          <a:xfrm>
            <a:off x="622300" y="457202"/>
            <a:ext cx="10947300" cy="497400"/>
          </a:xfrm>
          <a:prstGeom prst="rect">
            <a:avLst/>
          </a:prstGeom>
          <a:noFill/>
          <a:ln>
            <a:noFill/>
          </a:ln>
        </p:spPr>
        <p:txBody>
          <a:bodyPr anchorCtr="0" anchor="t" bIns="16925" lIns="16925" spcFirstLastPara="1" rIns="16925" wrap="square" tIns="16925">
            <a:noAutofit/>
          </a:bodyPr>
          <a:lstStyle/>
          <a:p>
            <a:pPr indent="0" lvl="0" marL="0" rtl="0" algn="l">
              <a:lnSpc>
                <a:spcPct val="100000"/>
              </a:lnSpc>
              <a:spcBef>
                <a:spcPts val="0"/>
              </a:spcBef>
              <a:spcAft>
                <a:spcPts val="0"/>
              </a:spcAft>
              <a:buSzPts val="1400"/>
              <a:buNone/>
            </a:pPr>
            <a:r>
              <a:rPr b="1" lang="en-IN" sz="3200">
                <a:solidFill>
                  <a:schemeClr val="dk2"/>
                </a:solidFill>
                <a:latin typeface="Calibri"/>
                <a:ea typeface="Calibri"/>
                <a:cs typeface="Calibri"/>
                <a:sym typeface="Calibri"/>
              </a:rPr>
              <a:t>Pandas indexing</a:t>
            </a:r>
            <a:endParaRPr b="1" sz="3200">
              <a:solidFill>
                <a:schemeClr val="dk2"/>
              </a:solidFill>
              <a:latin typeface="Calibri"/>
              <a:ea typeface="Calibri"/>
              <a:cs typeface="Calibri"/>
              <a:sym typeface="Calibri"/>
            </a:endParaRPr>
          </a:p>
        </p:txBody>
      </p:sp>
      <p:pic>
        <p:nvPicPr>
          <p:cNvPr id="331" name="Google Shape;331;g1271cedcec0_0_1442"/>
          <p:cNvPicPr preferRelativeResize="0"/>
          <p:nvPr/>
        </p:nvPicPr>
        <p:blipFill>
          <a:blip r:embed="rId3">
            <a:alphaModFix/>
          </a:blip>
          <a:stretch>
            <a:fillRect/>
          </a:stretch>
        </p:blipFill>
        <p:spPr>
          <a:xfrm>
            <a:off x="5969200" y="1393702"/>
            <a:ext cx="4991100" cy="163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271cedcec0_0_1311"/>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Pivot Tables</a:t>
            </a:r>
            <a:endParaRPr b="1" i="0" sz="3200" u="none" cap="none" strike="noStrike">
              <a:solidFill>
                <a:schemeClr val="dk2"/>
              </a:solidFill>
              <a:latin typeface="Calibri"/>
              <a:ea typeface="Calibri"/>
              <a:cs typeface="Calibri"/>
              <a:sym typeface="Calibri"/>
            </a:endParaRPr>
          </a:p>
        </p:txBody>
      </p:sp>
      <p:sp>
        <p:nvSpPr>
          <p:cNvPr id="337" name="Google Shape;337;g1271cedcec0_0_1311"/>
          <p:cNvSpPr txBox="1"/>
          <p:nvPr/>
        </p:nvSpPr>
        <p:spPr>
          <a:xfrm>
            <a:off x="533400" y="1219200"/>
            <a:ext cx="5558100" cy="3724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has a </a:t>
            </a:r>
            <a:r>
              <a:rPr lang="en-IN" sz="2000">
                <a:solidFill>
                  <a:schemeClr val="dk1"/>
                </a:solidFill>
                <a:latin typeface="Calibri"/>
                <a:ea typeface="Calibri"/>
                <a:cs typeface="Calibri"/>
                <a:sym typeface="Calibri"/>
              </a:rPr>
              <a:t>Data Frame</a:t>
            </a:r>
            <a:r>
              <a:rPr lang="en-IN" sz="2000">
                <a:solidFill>
                  <a:schemeClr val="dk1"/>
                </a:solidFill>
                <a:latin typeface="Calibri"/>
                <a:ea typeface="Calibri"/>
                <a:cs typeface="Calibri"/>
                <a:sym typeface="Calibri"/>
              </a:rPr>
              <a:t> like structure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used to display the data for the specified columns and index</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The pivot_table() method generates a pivot table for the given index</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By default, the aggregate function is ‘mean’, which aggregates the columns passed in the parameter, ‘values’</a:t>
            </a:r>
            <a:endParaRPr sz="2000">
              <a:solidFill>
                <a:schemeClr val="dk1"/>
              </a:solidFill>
              <a:latin typeface="Calibri"/>
              <a:ea typeface="Calibri"/>
              <a:cs typeface="Calibri"/>
              <a:sym typeface="Calibri"/>
            </a:endParaRPr>
          </a:p>
        </p:txBody>
      </p:sp>
      <p:pic>
        <p:nvPicPr>
          <p:cNvPr id="338" name="Google Shape;338;g1271cedcec0_0_1311"/>
          <p:cNvPicPr preferRelativeResize="0"/>
          <p:nvPr/>
        </p:nvPicPr>
        <p:blipFill>
          <a:blip r:embed="rId3">
            <a:alphaModFix/>
          </a:blip>
          <a:stretch>
            <a:fillRect/>
          </a:stretch>
        </p:blipFill>
        <p:spPr>
          <a:xfrm>
            <a:off x="6091500" y="1315879"/>
            <a:ext cx="4505325" cy="1895475"/>
          </a:xfrm>
          <a:prstGeom prst="rect">
            <a:avLst/>
          </a:prstGeom>
          <a:noFill/>
          <a:ln>
            <a:noFill/>
          </a:ln>
        </p:spPr>
      </p:pic>
      <p:pic>
        <p:nvPicPr>
          <p:cNvPr id="339" name="Google Shape;339;g1271cedcec0_0_1311"/>
          <p:cNvPicPr preferRelativeResize="0"/>
          <p:nvPr/>
        </p:nvPicPr>
        <p:blipFill>
          <a:blip r:embed="rId4">
            <a:alphaModFix/>
          </a:blip>
          <a:stretch>
            <a:fillRect/>
          </a:stretch>
        </p:blipFill>
        <p:spPr>
          <a:xfrm>
            <a:off x="6091500" y="3429004"/>
            <a:ext cx="5448300" cy="2028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271cedcec0_0_1752"/>
          <p:cNvSpPr txBox="1"/>
          <p:nvPr/>
        </p:nvSpPr>
        <p:spPr>
          <a:xfrm>
            <a:off x="479109" y="3050704"/>
            <a:ext cx="11233800" cy="756600"/>
          </a:xfrm>
          <a:prstGeom prst="rect">
            <a:avLst/>
          </a:prstGeom>
          <a:noFill/>
          <a:ln>
            <a:noFill/>
          </a:ln>
        </p:spPr>
        <p:txBody>
          <a:bodyPr anchorCtr="0" anchor="t" bIns="16925" lIns="16925" spcFirstLastPara="1" rIns="16925" wrap="square" tIns="16925">
            <a:noAutofit/>
          </a:bodyPr>
          <a:lstStyle/>
          <a:p>
            <a:pPr indent="0" lvl="0" marL="0" marR="0" rtl="0" algn="ctr">
              <a:lnSpc>
                <a:spcPct val="100000"/>
              </a:lnSpc>
              <a:spcBef>
                <a:spcPts val="0"/>
              </a:spcBef>
              <a:spcAft>
                <a:spcPts val="0"/>
              </a:spcAft>
              <a:buClr>
                <a:schemeClr val="dk1"/>
              </a:buClr>
              <a:buSzPts val="3200"/>
              <a:buFont typeface="Arial"/>
              <a:buNone/>
            </a:pPr>
            <a:r>
              <a:rPr b="1" lang="en-IN" sz="4400">
                <a:solidFill>
                  <a:schemeClr val="dk2"/>
                </a:solidFill>
                <a:latin typeface="Calibri"/>
                <a:ea typeface="Calibri"/>
                <a:cs typeface="Calibri"/>
                <a:sym typeface="Calibri"/>
              </a:rPr>
              <a:t>Hands on</a:t>
            </a:r>
            <a:endParaRPr b="1" i="0" sz="4400" u="none" cap="none" strike="noStrike">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da53dd1a1_0_4"/>
          <p:cNvSpPr/>
          <p:nvPr/>
        </p:nvSpPr>
        <p:spPr>
          <a:xfrm>
            <a:off x="2047375" y="2512800"/>
            <a:ext cx="8332500" cy="18324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IN" sz="4400" u="none" cap="none" strike="noStrike">
                <a:solidFill>
                  <a:srgbClr val="095A82"/>
                </a:solidFill>
                <a:latin typeface="Calibri"/>
                <a:ea typeface="Calibri"/>
                <a:cs typeface="Calibri"/>
                <a:sym typeface="Calibri"/>
              </a:rPr>
              <a:t>Thank you</a:t>
            </a:r>
            <a:br>
              <a:rPr b="1" i="0" lang="en-IN" sz="4400" u="none" cap="none" strike="noStrike">
                <a:solidFill>
                  <a:srgbClr val="095A82"/>
                </a:solidFill>
                <a:latin typeface="Calibri"/>
                <a:ea typeface="Calibri"/>
                <a:cs typeface="Calibri"/>
                <a:sym typeface="Calibri"/>
              </a:rPr>
            </a:br>
            <a:r>
              <a:rPr b="1" i="0" lang="en-IN" sz="4400" u="none" cap="none" strike="noStrike">
                <a:solidFill>
                  <a:srgbClr val="095A82"/>
                </a:solidFill>
                <a:latin typeface="Calibri"/>
                <a:ea typeface="Calibri"/>
                <a:cs typeface="Calibri"/>
                <a:sym typeface="Calibri"/>
              </a:rPr>
              <a:t>Happy learning ☺</a:t>
            </a:r>
            <a:endParaRPr b="1" i="0" sz="4400" u="none" cap="none" strike="noStrike">
              <a:solidFill>
                <a:srgbClr val="095A8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chemeClr val="dk2"/>
              </a:solidFill>
              <a:latin typeface="Calibri"/>
              <a:ea typeface="Calibri"/>
              <a:cs typeface="Calibri"/>
              <a:sym typeface="Calibri"/>
            </a:endParaRPr>
          </a:p>
        </p:txBody>
      </p:sp>
      <p:sp>
        <p:nvSpPr>
          <p:cNvPr id="350" name="Google Shape;350;g11da53dd1a1_0_4"/>
          <p:cNvSpPr/>
          <p:nvPr/>
        </p:nvSpPr>
        <p:spPr>
          <a:xfrm>
            <a:off x="5978820" y="3275112"/>
            <a:ext cx="2343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281dc49b49_0_0"/>
          <p:cNvSpPr txBox="1"/>
          <p:nvPr/>
        </p:nvSpPr>
        <p:spPr>
          <a:xfrm>
            <a:off x="609100" y="402115"/>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rgbClr val="000000"/>
              </a:buClr>
              <a:buSzPts val="3200"/>
              <a:buFont typeface="Arial"/>
              <a:buNone/>
            </a:pPr>
            <a:r>
              <a:rPr b="1" lang="en-IN" sz="3200">
                <a:solidFill>
                  <a:srgbClr val="005493"/>
                </a:solidFill>
                <a:latin typeface="Calibri"/>
                <a:ea typeface="Calibri"/>
                <a:cs typeface="Calibri"/>
                <a:sym typeface="Calibri"/>
              </a:rPr>
              <a:t>Introduction to Numpy and Pandas</a:t>
            </a:r>
            <a:endParaRPr b="1" i="0" sz="1100" u="none" cap="none" strike="noStrike">
              <a:solidFill>
                <a:srgbClr val="000000"/>
              </a:solidFill>
              <a:latin typeface="Calibri"/>
              <a:ea typeface="Calibri"/>
              <a:cs typeface="Calibri"/>
              <a:sym typeface="Calibri"/>
            </a:endParaRPr>
          </a:p>
        </p:txBody>
      </p:sp>
      <p:sp>
        <p:nvSpPr>
          <p:cNvPr id="129" name="Google Shape;129;g1281dc49b49_0_0"/>
          <p:cNvSpPr txBox="1"/>
          <p:nvPr/>
        </p:nvSpPr>
        <p:spPr>
          <a:xfrm>
            <a:off x="494800" y="1223375"/>
            <a:ext cx="11233800" cy="48948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rgbClr val="000000"/>
              </a:buClr>
              <a:buSzPts val="2000"/>
              <a:buFont typeface="Calibri"/>
              <a:buChar char="●"/>
            </a:pPr>
            <a:r>
              <a:rPr b="1" i="0" lang="en-IN" sz="2000" u="none" cap="none" strike="noStrike">
                <a:solidFill>
                  <a:srgbClr val="000000"/>
                </a:solidFill>
                <a:latin typeface="Calibri"/>
                <a:ea typeface="Calibri"/>
                <a:cs typeface="Calibri"/>
                <a:sym typeface="Calibri"/>
              </a:rPr>
              <a:t>NumPy</a:t>
            </a:r>
            <a:r>
              <a:rPr b="0" i="0" lang="en-IN" sz="2000" u="none" cap="none" strike="noStrike">
                <a:solidFill>
                  <a:srgbClr val="000000"/>
                </a:solidFill>
                <a:latin typeface="Calibri"/>
                <a:ea typeface="Calibri"/>
                <a:cs typeface="Calibri"/>
                <a:sym typeface="Calibri"/>
              </a:rPr>
              <a:t>  –  </a:t>
            </a:r>
            <a:r>
              <a:rPr lang="en-IN" sz="2000">
                <a:latin typeface="Calibri"/>
                <a:ea typeface="Calibri"/>
                <a:cs typeface="Calibri"/>
                <a:sym typeface="Calibri"/>
              </a:rPr>
              <a:t>numerical python</a:t>
            </a:r>
            <a:endParaRPr b="0" i="0" sz="2000" u="none" cap="none" strike="noStrike">
              <a:solidFill>
                <a:srgbClr val="000000"/>
              </a:solidFill>
              <a:latin typeface="Calibri"/>
              <a:ea typeface="Calibri"/>
              <a:cs typeface="Calibri"/>
              <a:sym typeface="Calibri"/>
            </a:endParaRPr>
          </a:p>
          <a:p>
            <a:pPr indent="-355600" lvl="1" marL="1371600" marR="0" rtl="0" algn="l">
              <a:lnSpc>
                <a:spcPct val="150000"/>
              </a:lnSpc>
              <a:spcBef>
                <a:spcPts val="0"/>
              </a:spcBef>
              <a:spcAft>
                <a:spcPts val="0"/>
              </a:spcAft>
              <a:buClr>
                <a:srgbClr val="000000"/>
              </a:buClr>
              <a:buSzPts val="2000"/>
              <a:buFont typeface="Calibri"/>
              <a:buChar char="○"/>
            </a:pPr>
            <a:r>
              <a:rPr b="0" i="0" lang="en-IN" sz="2000" u="none" cap="none" strike="noStrike">
                <a:solidFill>
                  <a:srgbClr val="000000"/>
                </a:solidFill>
                <a:latin typeface="Calibri"/>
                <a:ea typeface="Calibri"/>
                <a:cs typeface="Calibri"/>
                <a:sym typeface="Calibri"/>
              </a:rPr>
              <a:t>Handling multi-dimensional arrays.</a:t>
            </a:r>
            <a:endParaRPr b="0" i="0" sz="2000" u="none" cap="none" strike="noStrike">
              <a:solidFill>
                <a:srgbClr val="000000"/>
              </a:solidFill>
              <a:latin typeface="Calibri"/>
              <a:ea typeface="Calibri"/>
              <a:cs typeface="Calibri"/>
              <a:sym typeface="Calibri"/>
            </a:endParaRPr>
          </a:p>
          <a:p>
            <a:pPr indent="-355600" lvl="1" marL="13716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inspired from MATLAB and provides similar functionalities.</a:t>
            </a:r>
            <a:endParaRPr sz="2000">
              <a:solidFill>
                <a:schemeClr val="dk1"/>
              </a:solidFill>
              <a:latin typeface="Calibri"/>
              <a:ea typeface="Calibri"/>
              <a:cs typeface="Calibri"/>
              <a:sym typeface="Calibri"/>
            </a:endParaRPr>
          </a:p>
          <a:p>
            <a:pPr indent="-355600" lvl="1" marL="13716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Many latest libraries like TensorFlow are inspired by its design.</a:t>
            </a:r>
            <a:endParaRPr sz="2000">
              <a:solidFill>
                <a:schemeClr val="dk1"/>
              </a:solidFill>
              <a:latin typeface="Calibri"/>
              <a:ea typeface="Calibri"/>
              <a:cs typeface="Calibri"/>
              <a:sym typeface="Calibri"/>
            </a:endParaRPr>
          </a:p>
          <a:p>
            <a:pPr indent="-355600" lvl="1" marL="13716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Most of the code is compiled using C, so it faster than a Python loop.</a:t>
            </a:r>
            <a:endParaRPr sz="2000">
              <a:solidFill>
                <a:schemeClr val="dk1"/>
              </a:solidFill>
              <a:latin typeface="Calibri"/>
              <a:ea typeface="Calibri"/>
              <a:cs typeface="Calibri"/>
              <a:sym typeface="Calibri"/>
            </a:endParaRPr>
          </a:p>
          <a:p>
            <a:pPr indent="-355600" lvl="0" marL="457200" marR="0" rtl="0" algn="l">
              <a:lnSpc>
                <a:spcPct val="150000"/>
              </a:lnSpc>
              <a:spcBef>
                <a:spcPts val="0"/>
              </a:spcBef>
              <a:spcAft>
                <a:spcPts val="0"/>
              </a:spcAft>
              <a:buClr>
                <a:schemeClr val="dk1"/>
              </a:buClr>
              <a:buSzPts val="2000"/>
              <a:buFont typeface="Calibri"/>
              <a:buChar char="●"/>
            </a:pPr>
            <a:r>
              <a:rPr b="1" i="0" lang="en-IN" sz="2000" u="none" cap="none" strike="noStrike">
                <a:solidFill>
                  <a:schemeClr val="dk1"/>
                </a:solidFill>
                <a:latin typeface="Calibri"/>
                <a:ea typeface="Calibri"/>
                <a:cs typeface="Calibri"/>
                <a:sym typeface="Calibri"/>
              </a:rPr>
              <a:t>Pandas </a:t>
            </a:r>
            <a:endParaRPr b="1" i="0" sz="2000" u="none" cap="none" strike="noStrike">
              <a:solidFill>
                <a:schemeClr val="dk1"/>
              </a:solidFill>
              <a:latin typeface="Calibri"/>
              <a:ea typeface="Calibri"/>
              <a:cs typeface="Calibri"/>
              <a:sym typeface="Calibri"/>
            </a:endParaRPr>
          </a:p>
          <a:p>
            <a:pPr indent="-355600" lvl="1" marL="1371600" marR="0" rtl="0" algn="l">
              <a:lnSpc>
                <a:spcPct val="150000"/>
              </a:lnSpc>
              <a:spcBef>
                <a:spcPts val="0"/>
              </a:spcBef>
              <a:spcAft>
                <a:spcPts val="0"/>
              </a:spcAft>
              <a:buClr>
                <a:schemeClr val="dk1"/>
              </a:buClr>
              <a:buSzPts val="2000"/>
              <a:buFont typeface="Calibri"/>
              <a:buChar char="○"/>
            </a:pPr>
            <a:r>
              <a:rPr b="0" i="0" lang="en-IN" sz="2000" u="none" cap="none" strike="noStrike">
                <a:solidFill>
                  <a:schemeClr val="dk1"/>
                </a:solidFill>
                <a:latin typeface="Calibri"/>
                <a:ea typeface="Calibri"/>
                <a:cs typeface="Calibri"/>
                <a:sym typeface="Calibri"/>
              </a:rPr>
              <a:t>Handling arrays &amp; data frames.</a:t>
            </a:r>
            <a:endParaRPr b="0" i="0" sz="2000" u="none" cap="none" strike="noStrike">
              <a:solidFill>
                <a:schemeClr val="dk1"/>
              </a:solidFill>
              <a:latin typeface="Calibri"/>
              <a:ea typeface="Calibri"/>
              <a:cs typeface="Calibri"/>
              <a:sym typeface="Calibri"/>
            </a:endParaRPr>
          </a:p>
          <a:p>
            <a:pPr indent="-355600" lvl="1" marL="13716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built on top of NumPy.</a:t>
            </a:r>
            <a:endParaRPr sz="2000">
              <a:solidFill>
                <a:schemeClr val="dk1"/>
              </a:solidFill>
              <a:latin typeface="Calibri"/>
              <a:ea typeface="Calibri"/>
              <a:cs typeface="Calibri"/>
              <a:sym typeface="Calibri"/>
            </a:endParaRPr>
          </a:p>
          <a:p>
            <a:pPr indent="-355600" lvl="1" marL="13716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is widely used for data manipulation and data analysis.</a:t>
            </a:r>
            <a:endParaRPr sz="2000">
              <a:solidFill>
                <a:schemeClr val="dk1"/>
              </a:solidFill>
              <a:latin typeface="Calibri"/>
              <a:ea typeface="Calibri"/>
              <a:cs typeface="Calibri"/>
              <a:sym typeface="Calibri"/>
            </a:endParaRPr>
          </a:p>
          <a:p>
            <a:pPr indent="-355600" lvl="1" marL="1371600" rtl="0" algn="l">
              <a:lnSpc>
                <a:spcPct val="150000"/>
              </a:lnSpc>
              <a:spcBef>
                <a:spcPts val="64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It supports variety of functions and operations for cleaning and manipulating the data.</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71cedcec0_0_1544"/>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i="0" lang="en-IN" sz="3200" u="none" cap="none" strike="noStrike">
                <a:solidFill>
                  <a:srgbClr val="005493"/>
                </a:solidFill>
                <a:latin typeface="Calibri"/>
                <a:ea typeface="Calibri"/>
                <a:cs typeface="Calibri"/>
                <a:sym typeface="Calibri"/>
              </a:rPr>
              <a:t>Features of NumPy</a:t>
            </a:r>
            <a:endParaRPr b="1" i="0" sz="1100" u="none" cap="none" strike="noStrike">
              <a:solidFill>
                <a:srgbClr val="000000"/>
              </a:solidFill>
              <a:latin typeface="Calibri"/>
              <a:ea typeface="Calibri"/>
              <a:cs typeface="Calibri"/>
              <a:sym typeface="Calibri"/>
            </a:endParaRPr>
          </a:p>
        </p:txBody>
      </p:sp>
      <p:grpSp>
        <p:nvGrpSpPr>
          <p:cNvPr id="135" name="Google Shape;135;g1271cedcec0_0_1544"/>
          <p:cNvGrpSpPr/>
          <p:nvPr/>
        </p:nvGrpSpPr>
        <p:grpSpPr>
          <a:xfrm>
            <a:off x="3336425" y="2015995"/>
            <a:ext cx="4116634" cy="4096105"/>
            <a:chOff x="2902490" y="1033638"/>
            <a:chExt cx="3260700" cy="3207600"/>
          </a:xfrm>
        </p:grpSpPr>
        <p:sp>
          <p:nvSpPr>
            <p:cNvPr id="136" name="Google Shape;136;g1271cedcec0_0_1544"/>
            <p:cNvSpPr/>
            <p:nvPr/>
          </p:nvSpPr>
          <p:spPr>
            <a:xfrm rot="-5400000">
              <a:off x="2929040" y="1007088"/>
              <a:ext cx="3207600" cy="3260700"/>
            </a:xfrm>
            <a:prstGeom prst="ellipse">
              <a:avLst/>
            </a:prstGeom>
            <a:noFill/>
            <a:ln cap="flat" cmpd="sng" w="19050">
              <a:solidFill>
                <a:srgbClr val="1D7E74"/>
              </a:solidFill>
              <a:prstDash val="dash"/>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7" name="Google Shape;137;g1271cedcec0_0_1544"/>
            <p:cNvSpPr/>
            <p:nvPr/>
          </p:nvSpPr>
          <p:spPr>
            <a:xfrm>
              <a:off x="3123875" y="1123625"/>
              <a:ext cx="2896500" cy="2896200"/>
            </a:xfrm>
            <a:prstGeom prst="pie">
              <a:avLst>
                <a:gd fmla="val 2689583" name="adj1"/>
                <a:gd fmla="val 13510993" name="adj2"/>
              </a:avLst>
            </a:prstGeom>
            <a:solidFill>
              <a:srgbClr val="C9DAF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8" name="Google Shape;138;g1271cedcec0_0_1544"/>
          <p:cNvSpPr/>
          <p:nvPr/>
        </p:nvSpPr>
        <p:spPr>
          <a:xfrm>
            <a:off x="4234712" y="2764658"/>
            <a:ext cx="2421000" cy="2421000"/>
          </a:xfrm>
          <a:prstGeom prst="ellipse">
            <a:avLst/>
          </a:prstGeom>
          <a:solidFill>
            <a:srgbClr val="25AAE2"/>
          </a:solidFill>
          <a:ln>
            <a:noFill/>
          </a:ln>
          <a:effectLst>
            <a:outerShdw blurRad="228600" rotWithShape="0" algn="tl" dir="5400000" dist="50800">
              <a:srgbClr val="000000">
                <a:alpha val="54900"/>
              </a:srgbClr>
            </a:outerShdw>
          </a:effectLst>
        </p:spPr>
        <p:txBody>
          <a:bodyPr anchorCtr="0" anchor="ctr" bIns="121900" lIns="121900" spcFirstLastPara="1" rIns="121900" wrap="square" tIns="121900">
            <a:noAutofit/>
          </a:bodyPr>
          <a:lstStyle/>
          <a:p>
            <a:pPr indent="0" lvl="0" marL="0" rtl="0" algn="ctr">
              <a:spcBef>
                <a:spcPts val="0"/>
              </a:spcBef>
              <a:spcAft>
                <a:spcPts val="0"/>
              </a:spcAft>
              <a:buNone/>
            </a:pPr>
            <a:r>
              <a:rPr b="1" lang="en-IN" sz="2400">
                <a:latin typeface="Calibri"/>
                <a:ea typeface="Calibri"/>
                <a:cs typeface="Calibri"/>
                <a:sym typeface="Calibri"/>
              </a:rPr>
              <a:t>NumPy</a:t>
            </a:r>
            <a:endParaRPr b="1" sz="2400">
              <a:latin typeface="Calibri"/>
              <a:ea typeface="Calibri"/>
              <a:cs typeface="Calibri"/>
              <a:sym typeface="Calibri"/>
            </a:endParaRPr>
          </a:p>
        </p:txBody>
      </p:sp>
      <p:sp>
        <p:nvSpPr>
          <p:cNvPr id="139" name="Google Shape;139;g1271cedcec0_0_1544"/>
          <p:cNvSpPr/>
          <p:nvPr/>
        </p:nvSpPr>
        <p:spPr>
          <a:xfrm>
            <a:off x="6908874" y="3348551"/>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0" name="Google Shape;140;g1271cedcec0_0_1544"/>
          <p:cNvSpPr/>
          <p:nvPr/>
        </p:nvSpPr>
        <p:spPr>
          <a:xfrm>
            <a:off x="6369824" y="178551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1" name="Google Shape;141;g1271cedcec0_0_1544"/>
          <p:cNvSpPr/>
          <p:nvPr/>
        </p:nvSpPr>
        <p:spPr>
          <a:xfrm>
            <a:off x="6291362" y="491156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g1271cedcec0_0_1544"/>
          <p:cNvSpPr/>
          <p:nvPr/>
        </p:nvSpPr>
        <p:spPr>
          <a:xfrm>
            <a:off x="3071899" y="470931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3" name="Google Shape;143;g1271cedcec0_0_1544"/>
          <p:cNvSpPr/>
          <p:nvPr/>
        </p:nvSpPr>
        <p:spPr>
          <a:xfrm>
            <a:off x="2556824" y="3262788"/>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4" name="Google Shape;144;g1271cedcec0_0_1544"/>
          <p:cNvSpPr/>
          <p:nvPr/>
        </p:nvSpPr>
        <p:spPr>
          <a:xfrm>
            <a:off x="3071899" y="1816263"/>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5" name="Google Shape;145;g1271cedcec0_0_1544"/>
          <p:cNvSpPr/>
          <p:nvPr/>
        </p:nvSpPr>
        <p:spPr>
          <a:xfrm>
            <a:off x="4732849" y="1207138"/>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6" name="Google Shape;146;g1271cedcec0_0_1544"/>
          <p:cNvSpPr txBox="1"/>
          <p:nvPr/>
        </p:nvSpPr>
        <p:spPr>
          <a:xfrm>
            <a:off x="3146425" y="2128425"/>
            <a:ext cx="1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Arithmetic</a:t>
            </a:r>
            <a:r>
              <a:rPr b="1" lang="en-IN" sz="1800">
                <a:solidFill>
                  <a:schemeClr val="lt1"/>
                </a:solidFill>
                <a:latin typeface="Calibri"/>
                <a:ea typeface="Calibri"/>
                <a:cs typeface="Calibri"/>
                <a:sym typeface="Calibri"/>
              </a:rPr>
              <a:t> operations</a:t>
            </a:r>
            <a:endParaRPr b="1" sz="1800">
              <a:solidFill>
                <a:schemeClr val="lt1"/>
              </a:solidFill>
              <a:latin typeface="Calibri"/>
              <a:ea typeface="Calibri"/>
              <a:cs typeface="Calibri"/>
              <a:sym typeface="Calibri"/>
            </a:endParaRPr>
          </a:p>
        </p:txBody>
      </p:sp>
      <p:sp>
        <p:nvSpPr>
          <p:cNvPr id="147" name="Google Shape;147;g1271cedcec0_0_1544"/>
          <p:cNvSpPr txBox="1"/>
          <p:nvPr/>
        </p:nvSpPr>
        <p:spPr>
          <a:xfrm>
            <a:off x="2562200" y="3719500"/>
            <a:ext cx="167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Broadcasting</a:t>
            </a:r>
            <a:endParaRPr b="1" sz="1800">
              <a:solidFill>
                <a:schemeClr val="lt1"/>
              </a:solidFill>
              <a:latin typeface="Calibri"/>
              <a:ea typeface="Calibri"/>
              <a:cs typeface="Calibri"/>
              <a:sym typeface="Calibri"/>
            </a:endParaRPr>
          </a:p>
        </p:txBody>
      </p:sp>
      <p:sp>
        <p:nvSpPr>
          <p:cNvPr id="148" name="Google Shape;148;g1271cedcec0_0_1544"/>
          <p:cNvSpPr txBox="1"/>
          <p:nvPr/>
        </p:nvSpPr>
        <p:spPr>
          <a:xfrm>
            <a:off x="4787025" y="1442375"/>
            <a:ext cx="1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chemeClr val="lt1"/>
                </a:solidFill>
                <a:latin typeface="Calibri"/>
                <a:ea typeface="Calibri"/>
                <a:cs typeface="Calibri"/>
                <a:sym typeface="Calibri"/>
              </a:rPr>
              <a:t>Linear algebra</a:t>
            </a:r>
            <a:endParaRPr b="1" sz="1800">
              <a:solidFill>
                <a:schemeClr val="lt1"/>
              </a:solidFill>
              <a:latin typeface="Calibri"/>
              <a:ea typeface="Calibri"/>
              <a:cs typeface="Calibri"/>
              <a:sym typeface="Calibri"/>
            </a:endParaRPr>
          </a:p>
        </p:txBody>
      </p:sp>
      <p:sp>
        <p:nvSpPr>
          <p:cNvPr id="149" name="Google Shape;149;g1271cedcec0_0_1544"/>
          <p:cNvSpPr txBox="1"/>
          <p:nvPr/>
        </p:nvSpPr>
        <p:spPr>
          <a:xfrm>
            <a:off x="6300075" y="2128425"/>
            <a:ext cx="1564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chemeClr val="lt1"/>
                </a:solidFill>
                <a:latin typeface="Calibri"/>
                <a:ea typeface="Calibri"/>
                <a:cs typeface="Calibri"/>
                <a:sym typeface="Calibri"/>
              </a:rPr>
              <a:t>High Performance</a:t>
            </a:r>
            <a:endParaRPr b="1" sz="1800">
              <a:solidFill>
                <a:schemeClr val="lt1"/>
              </a:solidFill>
              <a:latin typeface="Calibri"/>
              <a:ea typeface="Calibri"/>
              <a:cs typeface="Calibri"/>
              <a:sym typeface="Calibri"/>
            </a:endParaRPr>
          </a:p>
        </p:txBody>
      </p:sp>
      <p:sp>
        <p:nvSpPr>
          <p:cNvPr id="150" name="Google Shape;150;g1271cedcec0_0_1544"/>
          <p:cNvSpPr txBox="1"/>
          <p:nvPr/>
        </p:nvSpPr>
        <p:spPr>
          <a:xfrm>
            <a:off x="3109100" y="5057575"/>
            <a:ext cx="135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chemeClr val="lt1"/>
                </a:solidFill>
                <a:latin typeface="Calibri"/>
                <a:ea typeface="Calibri"/>
                <a:cs typeface="Calibri"/>
                <a:sym typeface="Calibri"/>
              </a:rPr>
              <a:t>Inbuilt Functions</a:t>
            </a:r>
            <a:endParaRPr b="1" sz="1800">
              <a:solidFill>
                <a:schemeClr val="lt1"/>
              </a:solidFill>
              <a:latin typeface="Calibri"/>
              <a:ea typeface="Calibri"/>
              <a:cs typeface="Calibri"/>
              <a:sym typeface="Calibri"/>
            </a:endParaRPr>
          </a:p>
        </p:txBody>
      </p:sp>
      <p:sp>
        <p:nvSpPr>
          <p:cNvPr id="151" name="Google Shape;151;g1271cedcec0_0_1544"/>
          <p:cNvSpPr txBox="1"/>
          <p:nvPr/>
        </p:nvSpPr>
        <p:spPr>
          <a:xfrm>
            <a:off x="7080075" y="3704663"/>
            <a:ext cx="1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Statistical</a:t>
            </a:r>
            <a:endParaRPr b="1" sz="1800">
              <a:solidFill>
                <a:schemeClr val="lt1"/>
              </a:solidFill>
              <a:latin typeface="Calibri"/>
              <a:ea typeface="Calibri"/>
              <a:cs typeface="Calibri"/>
              <a:sym typeface="Calibri"/>
            </a:endParaRPr>
          </a:p>
          <a:p>
            <a:pPr indent="0" lvl="0" marL="0" rtl="0" algn="l">
              <a:spcBef>
                <a:spcPts val="0"/>
              </a:spcBef>
              <a:spcAft>
                <a:spcPts val="0"/>
              </a:spcAft>
              <a:buNone/>
            </a:pPr>
            <a:r>
              <a:rPr b="1" lang="en-IN" sz="1800">
                <a:solidFill>
                  <a:schemeClr val="lt1"/>
                </a:solidFill>
                <a:latin typeface="Calibri"/>
                <a:ea typeface="Calibri"/>
                <a:cs typeface="Calibri"/>
                <a:sym typeface="Calibri"/>
              </a:rPr>
              <a:t>operations</a:t>
            </a:r>
            <a:endParaRPr b="1" sz="1800">
              <a:solidFill>
                <a:schemeClr val="lt1"/>
              </a:solidFill>
              <a:latin typeface="Calibri"/>
              <a:ea typeface="Calibri"/>
              <a:cs typeface="Calibri"/>
              <a:sym typeface="Calibri"/>
            </a:endParaRPr>
          </a:p>
        </p:txBody>
      </p:sp>
      <p:sp>
        <p:nvSpPr>
          <p:cNvPr id="152" name="Google Shape;152;g1271cedcec0_0_1544"/>
          <p:cNvSpPr txBox="1"/>
          <p:nvPr/>
        </p:nvSpPr>
        <p:spPr>
          <a:xfrm>
            <a:off x="6522700" y="5116025"/>
            <a:ext cx="1350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Occupies minimal memory</a:t>
            </a:r>
            <a:endParaRPr b="1" sz="1800">
              <a:solidFill>
                <a:schemeClr val="lt1"/>
              </a:solidFill>
              <a:latin typeface="Calibri"/>
              <a:ea typeface="Calibri"/>
              <a:cs typeface="Calibri"/>
              <a:sym typeface="Calibri"/>
            </a:endParaRPr>
          </a:p>
        </p:txBody>
      </p:sp>
      <p:sp>
        <p:nvSpPr>
          <p:cNvPr id="153" name="Google Shape;153;g1271cedcec0_0_1544"/>
          <p:cNvSpPr/>
          <p:nvPr/>
        </p:nvSpPr>
        <p:spPr>
          <a:xfrm>
            <a:off x="4700237" y="5318438"/>
            <a:ext cx="1424700" cy="1424700"/>
          </a:xfrm>
          <a:prstGeom prst="ellipse">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g1271cedcec0_0_1544"/>
          <p:cNvSpPr txBox="1"/>
          <p:nvPr/>
        </p:nvSpPr>
        <p:spPr>
          <a:xfrm>
            <a:off x="4931575" y="5675300"/>
            <a:ext cx="135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800">
                <a:solidFill>
                  <a:schemeClr val="lt1"/>
                </a:solidFill>
                <a:latin typeface="Calibri"/>
                <a:ea typeface="Calibri"/>
                <a:cs typeface="Calibri"/>
                <a:sym typeface="Calibri"/>
              </a:rPr>
              <a:t>Random module</a:t>
            </a:r>
            <a:endParaRPr b="1"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271cedcec0_0_0"/>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rgbClr val="005493"/>
                </a:solidFill>
                <a:latin typeface="Calibri"/>
                <a:ea typeface="Calibri"/>
                <a:cs typeface="Calibri"/>
                <a:sym typeface="Calibri"/>
              </a:rPr>
              <a:t>How Numpy array is Faster than Python list?</a:t>
            </a:r>
            <a:endParaRPr b="1" i="0" sz="3200" u="none" cap="none" strike="noStrike">
              <a:solidFill>
                <a:srgbClr val="005493"/>
              </a:solidFill>
              <a:latin typeface="Calibri"/>
              <a:ea typeface="Calibri"/>
              <a:cs typeface="Calibri"/>
              <a:sym typeface="Calibri"/>
            </a:endParaRPr>
          </a:p>
        </p:txBody>
      </p:sp>
      <p:sp>
        <p:nvSpPr>
          <p:cNvPr id="160" name="Google Shape;160;g1271cedcec0_0_0"/>
          <p:cNvSpPr txBox="1"/>
          <p:nvPr/>
        </p:nvSpPr>
        <p:spPr>
          <a:xfrm>
            <a:off x="542550" y="1275200"/>
            <a:ext cx="11025300" cy="14160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SzPts val="2000"/>
              <a:buFont typeface="Calibri"/>
              <a:buChar char="●"/>
            </a:pPr>
            <a:r>
              <a:rPr lang="en-IN" sz="2000">
                <a:latin typeface="Calibri"/>
                <a:ea typeface="Calibri"/>
                <a:cs typeface="Calibri"/>
                <a:sym typeface="Calibri"/>
              </a:rPr>
              <a:t>Numpy can divide a task into multiple subtasks and perform them parallely, and functions in numpy are implemented in C. Hence numpy is faster compared to python lists.</a:t>
            </a:r>
            <a:endParaRPr sz="2000">
              <a:latin typeface="Calibri"/>
              <a:ea typeface="Calibri"/>
              <a:cs typeface="Calibri"/>
              <a:sym typeface="Calibri"/>
            </a:endParaRPr>
          </a:p>
          <a:p>
            <a:pPr indent="-355600" lvl="0" marL="457200" marR="0" rtl="0" algn="l">
              <a:lnSpc>
                <a:spcPct val="150000"/>
              </a:lnSpc>
              <a:spcBef>
                <a:spcPts val="0"/>
              </a:spcBef>
              <a:spcAft>
                <a:spcPts val="0"/>
              </a:spcAft>
              <a:buSzPts val="2000"/>
              <a:buFont typeface="Calibri"/>
              <a:buChar char="●"/>
            </a:pPr>
            <a:r>
              <a:rPr lang="en-IN" sz="2000">
                <a:latin typeface="Calibri"/>
                <a:ea typeface="Calibri"/>
                <a:cs typeface="Calibri"/>
                <a:sym typeface="Calibri"/>
              </a:rPr>
              <a:t>Arrays occupy less memory, works faster and are convenient to use</a:t>
            </a:r>
            <a:endParaRPr sz="2000">
              <a:latin typeface="Calibri"/>
              <a:ea typeface="Calibri"/>
              <a:cs typeface="Calibri"/>
              <a:sym typeface="Calibri"/>
            </a:endParaRPr>
          </a:p>
        </p:txBody>
      </p:sp>
      <p:pic>
        <p:nvPicPr>
          <p:cNvPr id="161" name="Google Shape;161;g1271cedcec0_0_0"/>
          <p:cNvPicPr preferRelativeResize="0"/>
          <p:nvPr/>
        </p:nvPicPr>
        <p:blipFill>
          <a:blip r:embed="rId3">
            <a:alphaModFix/>
          </a:blip>
          <a:stretch>
            <a:fillRect/>
          </a:stretch>
        </p:blipFill>
        <p:spPr>
          <a:xfrm>
            <a:off x="1077825" y="2802925"/>
            <a:ext cx="6457950" cy="340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271cedcec0_0_5"/>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rgbClr val="005493"/>
                </a:solidFill>
                <a:latin typeface="Calibri"/>
                <a:ea typeface="Calibri"/>
                <a:cs typeface="Calibri"/>
                <a:sym typeface="Calibri"/>
              </a:rPr>
              <a:t>Numpy array and Functions to create arrays</a:t>
            </a:r>
            <a:endParaRPr b="1" i="0" sz="3200" u="none" cap="none" strike="noStrike">
              <a:solidFill>
                <a:srgbClr val="005493"/>
              </a:solidFill>
              <a:latin typeface="Calibri"/>
              <a:ea typeface="Calibri"/>
              <a:cs typeface="Calibri"/>
              <a:sym typeface="Calibri"/>
            </a:endParaRPr>
          </a:p>
        </p:txBody>
      </p:sp>
      <p:sp>
        <p:nvSpPr>
          <p:cNvPr id="167" name="Google Shape;167;g1271cedcec0_0_5"/>
          <p:cNvSpPr txBox="1"/>
          <p:nvPr/>
        </p:nvSpPr>
        <p:spPr>
          <a:xfrm>
            <a:off x="618750" y="1198996"/>
            <a:ext cx="11106900" cy="4186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Numpy array:</a:t>
            </a:r>
            <a:endParaRPr b="1"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a:t>
            </a:r>
            <a:r>
              <a:rPr lang="en-IN" sz="2000">
                <a:solidFill>
                  <a:schemeClr val="dk1"/>
                </a:solidFill>
                <a:latin typeface="Calibri"/>
                <a:ea typeface="Calibri"/>
                <a:cs typeface="Calibri"/>
                <a:sym typeface="Calibri"/>
              </a:rPr>
              <a:t>ore data structure of NumPy.</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Stores values of the same type i.e. homogeneous in nature.</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Values are stored at one continuous location in memory hence memory efficient.</a:t>
            </a:r>
            <a:endParaRPr sz="20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b="1" lang="en-IN" sz="2000">
                <a:solidFill>
                  <a:schemeClr val="dk1"/>
                </a:solidFill>
                <a:latin typeface="Calibri"/>
                <a:ea typeface="Calibri"/>
                <a:cs typeface="Calibri"/>
                <a:sym typeface="Calibri"/>
              </a:rPr>
              <a:t>Functions to create arrays:</a:t>
            </a:r>
            <a:endParaRPr b="1"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hlink"/>
                </a:solidFill>
                <a:latin typeface="Calibri"/>
                <a:ea typeface="Calibri"/>
                <a:cs typeface="Calibri"/>
                <a:sym typeface="Calibri"/>
              </a:rPr>
              <a:t>array( )</a:t>
            </a:r>
            <a:r>
              <a:rPr lang="en-IN" sz="2000">
                <a:solidFill>
                  <a:schemeClr val="dk1"/>
                </a:solidFill>
                <a:latin typeface="Calibri"/>
                <a:ea typeface="Calibri"/>
                <a:cs typeface="Calibri"/>
                <a:sym typeface="Calibri"/>
              </a:rPr>
              <a:t> function can be used to create multi dimensional arrays using lists or tuples. </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arange():</a:t>
            </a:r>
            <a:r>
              <a:rPr lang="en-IN" sz="2000">
                <a:solidFill>
                  <a:schemeClr val="dk1"/>
                </a:solidFill>
                <a:latin typeface="Calibri"/>
                <a:ea typeface="Calibri"/>
                <a:cs typeface="Calibri"/>
                <a:sym typeface="Calibri"/>
              </a:rPr>
              <a:t> To create 1-d arrays with incremental values.</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linspace():</a:t>
            </a:r>
            <a:r>
              <a:rPr lang="en-IN" sz="2000">
                <a:solidFill>
                  <a:schemeClr val="dk1"/>
                </a:solidFill>
                <a:latin typeface="Calibri"/>
                <a:ea typeface="Calibri"/>
                <a:cs typeface="Calibri"/>
                <a:sym typeface="Calibri"/>
              </a:rPr>
              <a:t> To create a array of </a:t>
            </a:r>
            <a:r>
              <a:rPr lang="en-IN" sz="2000">
                <a:solidFill>
                  <a:schemeClr val="dk1"/>
                </a:solidFill>
                <a:latin typeface="Calibri"/>
                <a:ea typeface="Calibri"/>
                <a:cs typeface="Calibri"/>
                <a:sym typeface="Calibri"/>
              </a:rPr>
              <a:t>evenly</a:t>
            </a:r>
            <a:r>
              <a:rPr lang="en-IN" sz="2000">
                <a:solidFill>
                  <a:schemeClr val="dk1"/>
                </a:solidFill>
                <a:latin typeface="Calibri"/>
                <a:ea typeface="Calibri"/>
                <a:cs typeface="Calibri"/>
                <a:sym typeface="Calibri"/>
              </a:rPr>
              <a:t> spaced numbers over a specified interval.</a:t>
            </a:r>
            <a:endParaRPr>
              <a:solidFill>
                <a:schemeClr val="dk1"/>
              </a:solidFill>
            </a:endParaRPr>
          </a:p>
          <a:p>
            <a:pPr indent="0" lvl="0" marL="0" rtl="0" algn="l">
              <a:lnSpc>
                <a:spcPct val="150000"/>
              </a:lnSpc>
              <a:spcBef>
                <a:spcPts val="0"/>
              </a:spcBef>
              <a:spcAft>
                <a:spcPts val="0"/>
              </a:spcAft>
              <a:buNone/>
            </a:pPr>
            <a:r>
              <a:rPr lang="en-IN" sz="2000">
                <a:solidFill>
                  <a:schemeClr val="dk1"/>
                </a:solidFill>
                <a:latin typeface="Calibri"/>
                <a:ea typeface="Calibri"/>
                <a:cs typeface="Calibri"/>
                <a:sym typeface="Calibri"/>
              </a:rPr>
              <a:t>And many more…</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285c796c49_0_0"/>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rgbClr val="005493"/>
                </a:solidFill>
                <a:latin typeface="Calibri"/>
                <a:ea typeface="Calibri"/>
                <a:cs typeface="Calibri"/>
                <a:sym typeface="Calibri"/>
              </a:rPr>
              <a:t>Common Methods and Functions </a:t>
            </a:r>
            <a:endParaRPr b="1" i="0" sz="3200" u="none" cap="none" strike="noStrike">
              <a:solidFill>
                <a:srgbClr val="005493"/>
              </a:solidFill>
              <a:latin typeface="Calibri"/>
              <a:ea typeface="Calibri"/>
              <a:cs typeface="Calibri"/>
              <a:sym typeface="Calibri"/>
            </a:endParaRPr>
          </a:p>
        </p:txBody>
      </p:sp>
      <p:sp>
        <p:nvSpPr>
          <p:cNvPr id="173" name="Google Shape;173;g1285c796c49_0_0"/>
          <p:cNvSpPr txBox="1"/>
          <p:nvPr/>
        </p:nvSpPr>
        <p:spPr>
          <a:xfrm>
            <a:off x="618750" y="1198996"/>
            <a:ext cx="111069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To understand the shape and size:</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n</a:t>
            </a:r>
            <a:r>
              <a:rPr lang="en-IN" sz="2000">
                <a:solidFill>
                  <a:srgbClr val="0000FF"/>
                </a:solidFill>
                <a:latin typeface="Calibri"/>
                <a:ea typeface="Calibri"/>
                <a:cs typeface="Calibri"/>
                <a:sym typeface="Calibri"/>
              </a:rPr>
              <a:t>dim</a:t>
            </a:r>
            <a:r>
              <a:rPr lang="en-IN" sz="2000">
                <a:solidFill>
                  <a:schemeClr val="dk1"/>
                </a:solidFill>
                <a:latin typeface="Calibri"/>
                <a:ea typeface="Calibri"/>
                <a:cs typeface="Calibri"/>
                <a:sym typeface="Calibri"/>
              </a:rPr>
              <a:t>: is used to check the dimension of the array.</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s</a:t>
            </a:r>
            <a:r>
              <a:rPr lang="en-IN" sz="2000">
                <a:solidFill>
                  <a:srgbClr val="0000FF"/>
                </a:solidFill>
                <a:latin typeface="Calibri"/>
                <a:ea typeface="Calibri"/>
                <a:cs typeface="Calibri"/>
                <a:sym typeface="Calibri"/>
              </a:rPr>
              <a:t>hape</a:t>
            </a:r>
            <a:r>
              <a:rPr lang="en-IN" sz="2000">
                <a:solidFill>
                  <a:schemeClr val="dk1"/>
                </a:solidFill>
                <a:latin typeface="Calibri"/>
                <a:ea typeface="Calibri"/>
                <a:cs typeface="Calibri"/>
                <a:sym typeface="Calibri"/>
              </a:rPr>
              <a:t>: is used to check the shape of the array.</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s</a:t>
            </a:r>
            <a:r>
              <a:rPr lang="en-IN" sz="2000">
                <a:solidFill>
                  <a:srgbClr val="0000FF"/>
                </a:solidFill>
                <a:latin typeface="Calibri"/>
                <a:ea typeface="Calibri"/>
                <a:cs typeface="Calibri"/>
                <a:sym typeface="Calibri"/>
              </a:rPr>
              <a:t>ize</a:t>
            </a:r>
            <a:r>
              <a:rPr lang="en-IN" sz="2000">
                <a:solidFill>
                  <a:schemeClr val="dk1"/>
                </a:solidFill>
                <a:latin typeface="Calibri"/>
                <a:ea typeface="Calibri"/>
                <a:cs typeface="Calibri"/>
                <a:sym typeface="Calibri"/>
              </a:rPr>
              <a:t>: is used to check the count of elements in an array</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r</a:t>
            </a:r>
            <a:r>
              <a:rPr lang="en-IN" sz="2000">
                <a:solidFill>
                  <a:srgbClr val="0000FF"/>
                </a:solidFill>
                <a:latin typeface="Calibri"/>
                <a:ea typeface="Calibri"/>
                <a:cs typeface="Calibri"/>
                <a:sym typeface="Calibri"/>
              </a:rPr>
              <a:t>eshape</a:t>
            </a:r>
            <a:r>
              <a:rPr lang="en-IN" sz="20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is used to give a new specified shape to an array without changing the data.</a:t>
            </a:r>
            <a:endParaRPr sz="2000">
              <a:solidFill>
                <a:schemeClr val="dk1"/>
              </a:solidFill>
              <a:latin typeface="Calibri"/>
              <a:ea typeface="Calibri"/>
              <a:cs typeface="Calibri"/>
              <a:sym typeface="Calibri"/>
            </a:endParaRPr>
          </a:p>
          <a:p>
            <a:pPr indent="-355600" lvl="0" marL="457200" rtl="0" algn="l">
              <a:lnSpc>
                <a:spcPct val="150000"/>
              </a:lnSpc>
              <a:spcBef>
                <a:spcPts val="0"/>
              </a:spcBef>
              <a:spcAft>
                <a:spcPts val="0"/>
              </a:spcAft>
              <a:buClr>
                <a:schemeClr val="dk1"/>
              </a:buClr>
              <a:buSzPts val="2000"/>
              <a:buFont typeface="Calibri"/>
              <a:buChar char="●"/>
            </a:pPr>
            <a:r>
              <a:rPr lang="en-IN" sz="2000">
                <a:solidFill>
                  <a:schemeClr val="dk1"/>
                </a:solidFill>
                <a:latin typeface="Calibri"/>
                <a:ea typeface="Calibri"/>
                <a:cs typeface="Calibri"/>
                <a:sym typeface="Calibri"/>
              </a:rPr>
              <a:t>Checking and changing data types:</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dtypes</a:t>
            </a:r>
            <a:r>
              <a:rPr lang="en-IN" sz="2000">
                <a:solidFill>
                  <a:schemeClr val="dk1"/>
                </a:solidFill>
                <a:latin typeface="Calibri"/>
                <a:ea typeface="Calibri"/>
                <a:cs typeface="Calibri"/>
                <a:sym typeface="Calibri"/>
              </a:rPr>
              <a:t>: is used to check the datatype of an array.</a:t>
            </a:r>
            <a:endParaRPr sz="2000">
              <a:solidFill>
                <a:schemeClr val="dk1"/>
              </a:solidFill>
              <a:latin typeface="Calibri"/>
              <a:ea typeface="Calibri"/>
              <a:cs typeface="Calibri"/>
              <a:sym typeface="Calibri"/>
            </a:endParaRPr>
          </a:p>
          <a:p>
            <a:pPr indent="-355600" lvl="1" marL="914400" rtl="0" algn="l">
              <a:lnSpc>
                <a:spcPct val="150000"/>
              </a:lnSpc>
              <a:spcBef>
                <a:spcPts val="0"/>
              </a:spcBef>
              <a:spcAft>
                <a:spcPts val="0"/>
              </a:spcAft>
              <a:buClr>
                <a:schemeClr val="dk1"/>
              </a:buClr>
              <a:buSzPts val="2000"/>
              <a:buFont typeface="Calibri"/>
              <a:buChar char="○"/>
            </a:pPr>
            <a:r>
              <a:rPr lang="en-IN" sz="2000">
                <a:solidFill>
                  <a:srgbClr val="0000FF"/>
                </a:solidFill>
                <a:latin typeface="Calibri"/>
                <a:ea typeface="Calibri"/>
                <a:cs typeface="Calibri"/>
                <a:sym typeface="Calibri"/>
              </a:rPr>
              <a:t>astype</a:t>
            </a:r>
            <a:r>
              <a:rPr lang="en-IN" sz="2000">
                <a:solidFill>
                  <a:schemeClr val="dk1"/>
                </a:solidFill>
                <a:latin typeface="Calibri"/>
                <a:ea typeface="Calibri"/>
                <a:cs typeface="Calibri"/>
                <a:sym typeface="Calibri"/>
              </a:rPr>
              <a:t>: is used to change the datatype of an array into specified datatype.</a:t>
            </a:r>
            <a:endParaRPr sz="20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rPr lang="en-IN" sz="2000">
                <a:solidFill>
                  <a:schemeClr val="dk1"/>
                </a:solidFill>
                <a:latin typeface="Calibri"/>
                <a:ea typeface="Calibri"/>
                <a:cs typeface="Calibri"/>
                <a:sym typeface="Calibri"/>
              </a:rPr>
              <a:t>And many more….</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271cedcec0_0_391"/>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Indexing of an Array: Index 1D array</a:t>
            </a:r>
            <a:endParaRPr b="1" i="0" sz="3200" u="none" cap="none" strike="noStrike">
              <a:solidFill>
                <a:schemeClr val="dk2"/>
              </a:solidFill>
              <a:latin typeface="Calibri"/>
              <a:ea typeface="Calibri"/>
              <a:cs typeface="Calibri"/>
              <a:sym typeface="Calibri"/>
            </a:endParaRPr>
          </a:p>
        </p:txBody>
      </p:sp>
      <p:sp>
        <p:nvSpPr>
          <p:cNvPr id="179" name="Google Shape;179;g1271cedcec0_0_391"/>
          <p:cNvSpPr txBox="1"/>
          <p:nvPr/>
        </p:nvSpPr>
        <p:spPr>
          <a:xfrm>
            <a:off x="556525" y="1331125"/>
            <a:ext cx="970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Each element in the array can be accessed by passing the positional index of the element. The index for an array starts at 0 from left. It </a:t>
            </a:r>
            <a:r>
              <a:rPr lang="en-IN" sz="2000">
                <a:latin typeface="Calibri"/>
                <a:ea typeface="Calibri"/>
                <a:cs typeface="Calibri"/>
                <a:sym typeface="Calibri"/>
              </a:rPr>
              <a:t>starts at -1 from the right</a:t>
            </a:r>
            <a:endParaRPr sz="2000">
              <a:latin typeface="Calibri"/>
              <a:ea typeface="Calibri"/>
              <a:cs typeface="Calibri"/>
              <a:sym typeface="Calibri"/>
            </a:endParaRPr>
          </a:p>
        </p:txBody>
      </p:sp>
      <p:sp>
        <p:nvSpPr>
          <p:cNvPr id="180" name="Google Shape;180;g1271cedcec0_0_391"/>
          <p:cNvSpPr txBox="1"/>
          <p:nvPr/>
        </p:nvSpPr>
        <p:spPr>
          <a:xfrm>
            <a:off x="789501" y="3508350"/>
            <a:ext cx="5374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FF"/>
                </a:solidFill>
                <a:latin typeface="Calibri"/>
                <a:ea typeface="Calibri"/>
                <a:cs typeface="Calibri"/>
                <a:sym typeface="Calibri"/>
              </a:rPr>
              <a:t>(+) Index:</a:t>
            </a:r>
            <a:r>
              <a:rPr b="0" i="0" lang="en-IN" sz="2000" u="none" cap="none" strike="noStrike">
                <a:solidFill>
                  <a:srgbClr val="000000"/>
                </a:solidFill>
                <a:latin typeface="Calibri"/>
                <a:ea typeface="Calibri"/>
                <a:cs typeface="Calibri"/>
                <a:sym typeface="Calibri"/>
              </a:rPr>
              <a:t>      0          1          2          3          4          5        </a:t>
            </a:r>
            <a:endParaRPr b="0" i="0" sz="2000" u="none" cap="none" strike="noStrike">
              <a:solidFill>
                <a:srgbClr val="000000"/>
              </a:solidFill>
              <a:latin typeface="Calibri"/>
              <a:ea typeface="Calibri"/>
              <a:cs typeface="Calibri"/>
              <a:sym typeface="Calibri"/>
            </a:endParaRPr>
          </a:p>
        </p:txBody>
      </p:sp>
      <p:sp>
        <p:nvSpPr>
          <p:cNvPr id="181" name="Google Shape;181;g1271cedcec0_0_391"/>
          <p:cNvSpPr txBox="1"/>
          <p:nvPr/>
        </p:nvSpPr>
        <p:spPr>
          <a:xfrm>
            <a:off x="789500" y="4493550"/>
            <a:ext cx="5288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0000FF"/>
                </a:solidFill>
                <a:latin typeface="Calibri"/>
                <a:ea typeface="Calibri"/>
                <a:cs typeface="Calibri"/>
                <a:sym typeface="Calibri"/>
              </a:rPr>
              <a:t> (-) Index:</a:t>
            </a:r>
            <a:r>
              <a:rPr b="0" i="0" lang="en-IN" sz="2000" u="none" cap="none" strike="noStrike">
                <a:solidFill>
                  <a:srgbClr val="000000"/>
                </a:solidFill>
                <a:latin typeface="Calibri"/>
                <a:ea typeface="Calibri"/>
                <a:cs typeface="Calibri"/>
                <a:sym typeface="Calibri"/>
              </a:rPr>
              <a:t>      -6         -5        -4         -3        -2       -1 </a:t>
            </a:r>
            <a:endParaRPr b="0" i="0" sz="2000" u="none" cap="none" strike="noStrike">
              <a:solidFill>
                <a:srgbClr val="000000"/>
              </a:solidFill>
              <a:latin typeface="Calibri"/>
              <a:ea typeface="Calibri"/>
              <a:cs typeface="Calibri"/>
              <a:sym typeface="Calibri"/>
            </a:endParaRPr>
          </a:p>
        </p:txBody>
      </p:sp>
      <p:graphicFrame>
        <p:nvGraphicFramePr>
          <p:cNvPr id="182" name="Google Shape;182;g1271cedcec0_0_391"/>
          <p:cNvGraphicFramePr/>
          <p:nvPr/>
        </p:nvGraphicFramePr>
        <p:xfrm>
          <a:off x="1921075" y="4000950"/>
          <a:ext cx="3000000" cy="3000000"/>
        </p:xfrm>
        <a:graphic>
          <a:graphicData uri="http://schemas.openxmlformats.org/drawingml/2006/table">
            <a:tbl>
              <a:tblPr>
                <a:noFill/>
                <a:tableStyleId>{02B5B8AD-84F8-4B37-8EAA-87FA6CF1A8BB}</a:tableStyleId>
              </a:tblPr>
              <a:tblGrid>
                <a:gridCol w="692700"/>
                <a:gridCol w="692700"/>
                <a:gridCol w="692700"/>
                <a:gridCol w="692700"/>
                <a:gridCol w="692700"/>
                <a:gridCol w="692700"/>
              </a:tblGrid>
              <a:tr h="492600">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latin typeface="Calibri"/>
                          <a:ea typeface="Calibri"/>
                          <a:cs typeface="Calibri"/>
                          <a:sym typeface="Calibri"/>
                        </a:rPr>
                        <a:t>100</a:t>
                      </a:r>
                      <a:endParaRPr sz="20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solidFill>
                            <a:srgbClr val="FF0000"/>
                          </a:solidFill>
                          <a:latin typeface="Calibri"/>
                          <a:ea typeface="Calibri"/>
                          <a:cs typeface="Calibri"/>
                          <a:sym typeface="Calibri"/>
                        </a:rPr>
                        <a:t>200</a:t>
                      </a:r>
                      <a:endParaRPr sz="2000" u="none" cap="none" strike="noStrike">
                        <a:solidFill>
                          <a:srgbClr val="FF0000"/>
                        </a:solidFill>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latin typeface="Calibri"/>
                          <a:ea typeface="Calibri"/>
                          <a:cs typeface="Calibri"/>
                          <a:sym typeface="Calibri"/>
                        </a:rPr>
                        <a:t>300</a:t>
                      </a:r>
                      <a:endParaRPr sz="20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latin typeface="Calibri"/>
                          <a:ea typeface="Calibri"/>
                          <a:cs typeface="Calibri"/>
                          <a:sym typeface="Calibri"/>
                        </a:rPr>
                        <a:t>400</a:t>
                      </a:r>
                      <a:endParaRPr sz="20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latin typeface="Calibri"/>
                          <a:ea typeface="Calibri"/>
                          <a:cs typeface="Calibri"/>
                          <a:sym typeface="Calibri"/>
                        </a:rPr>
                        <a:t>500</a:t>
                      </a:r>
                      <a:endParaRPr sz="20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lang="en-IN" sz="2000" u="none" cap="none" strike="noStrike">
                          <a:latin typeface="Calibri"/>
                          <a:ea typeface="Calibri"/>
                          <a:cs typeface="Calibri"/>
                          <a:sym typeface="Calibri"/>
                        </a:rPr>
                        <a:t>600</a:t>
                      </a:r>
                      <a:endParaRPr sz="2000" u="none" cap="none" strike="noStrike">
                        <a:latin typeface="Calibri"/>
                        <a:ea typeface="Calibri"/>
                        <a:cs typeface="Calibri"/>
                        <a:sym typeface="Calibri"/>
                      </a:endParaRPr>
                    </a:p>
                  </a:txBody>
                  <a:tcPr marT="91425" marB="91425" marR="91425" marL="91425"/>
                </a:tc>
              </a:tr>
            </a:tbl>
          </a:graphicData>
        </a:graphic>
      </p:graphicFrame>
      <p:sp>
        <p:nvSpPr>
          <p:cNvPr id="183" name="Google Shape;183;g1271cedcec0_0_391"/>
          <p:cNvSpPr txBox="1"/>
          <p:nvPr/>
        </p:nvSpPr>
        <p:spPr>
          <a:xfrm>
            <a:off x="3024175" y="4986150"/>
            <a:ext cx="195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Array </a:t>
            </a:r>
            <a:r>
              <a:rPr lang="en-IN" sz="2000">
                <a:latin typeface="Calibri"/>
                <a:ea typeface="Calibri"/>
                <a:cs typeface="Calibri"/>
                <a:sym typeface="Calibri"/>
              </a:rPr>
              <a:t>length</a:t>
            </a:r>
            <a:r>
              <a:rPr lang="en-IN" sz="2000">
                <a:latin typeface="Calibri"/>
                <a:ea typeface="Calibri"/>
                <a:cs typeface="Calibri"/>
                <a:sym typeface="Calibri"/>
              </a:rPr>
              <a:t> is 6</a:t>
            </a:r>
            <a:endParaRPr sz="2000">
              <a:latin typeface="Calibri"/>
              <a:ea typeface="Calibri"/>
              <a:cs typeface="Calibri"/>
              <a:sym typeface="Calibri"/>
            </a:endParaRPr>
          </a:p>
        </p:txBody>
      </p:sp>
      <p:cxnSp>
        <p:nvCxnSpPr>
          <p:cNvPr id="184" name="Google Shape;184;g1271cedcec0_0_391"/>
          <p:cNvCxnSpPr>
            <a:stCxn id="183" idx="1"/>
          </p:cNvCxnSpPr>
          <p:nvPr/>
        </p:nvCxnSpPr>
        <p:spPr>
          <a:xfrm rot="10800000">
            <a:off x="1870975" y="5224650"/>
            <a:ext cx="1153200" cy="7800"/>
          </a:xfrm>
          <a:prstGeom prst="straightConnector1">
            <a:avLst/>
          </a:prstGeom>
          <a:noFill/>
          <a:ln cap="flat" cmpd="sng" w="9525">
            <a:solidFill>
              <a:schemeClr val="dk1"/>
            </a:solidFill>
            <a:prstDash val="solid"/>
            <a:round/>
            <a:headEnd len="med" w="med" type="none"/>
            <a:tailEnd len="med" w="med" type="triangle"/>
          </a:ln>
        </p:spPr>
      </p:cxnSp>
      <p:cxnSp>
        <p:nvCxnSpPr>
          <p:cNvPr id="185" name="Google Shape;185;g1271cedcec0_0_391"/>
          <p:cNvCxnSpPr>
            <a:stCxn id="183" idx="3"/>
          </p:cNvCxnSpPr>
          <p:nvPr/>
        </p:nvCxnSpPr>
        <p:spPr>
          <a:xfrm>
            <a:off x="4974175" y="5232450"/>
            <a:ext cx="1127400" cy="600"/>
          </a:xfrm>
          <a:prstGeom prst="straightConnector1">
            <a:avLst/>
          </a:prstGeom>
          <a:noFill/>
          <a:ln cap="flat" cmpd="sng" w="9525">
            <a:solidFill>
              <a:schemeClr val="dk1"/>
            </a:solidFill>
            <a:prstDash val="solid"/>
            <a:round/>
            <a:headEnd len="med" w="med" type="none"/>
            <a:tailEnd len="med" w="med" type="triangle"/>
          </a:ln>
        </p:spPr>
      </p:cxnSp>
      <p:cxnSp>
        <p:nvCxnSpPr>
          <p:cNvPr id="186" name="Google Shape;186;g1271cedcec0_0_391"/>
          <p:cNvCxnSpPr/>
          <p:nvPr/>
        </p:nvCxnSpPr>
        <p:spPr>
          <a:xfrm rot="10800000">
            <a:off x="3102175" y="2971800"/>
            <a:ext cx="0" cy="1173300"/>
          </a:xfrm>
          <a:prstGeom prst="straightConnector1">
            <a:avLst/>
          </a:prstGeom>
          <a:noFill/>
          <a:ln cap="flat" cmpd="sng" w="9525">
            <a:solidFill>
              <a:schemeClr val="dk1"/>
            </a:solidFill>
            <a:prstDash val="solid"/>
            <a:round/>
            <a:headEnd len="med" w="med" type="none"/>
            <a:tailEnd len="med" w="med" type="triangle"/>
          </a:ln>
        </p:spPr>
      </p:cxnSp>
      <p:sp>
        <p:nvSpPr>
          <p:cNvPr id="187" name="Google Shape;187;g1271cedcec0_0_391"/>
          <p:cNvSpPr txBox="1"/>
          <p:nvPr/>
        </p:nvSpPr>
        <p:spPr>
          <a:xfrm>
            <a:off x="2051900" y="2525925"/>
            <a:ext cx="2343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Second element at 1st index</a:t>
            </a:r>
            <a:r>
              <a:rPr b="1" lang="en-IN" sz="2000">
                <a:latin typeface="Calibri"/>
                <a:ea typeface="Calibri"/>
                <a:cs typeface="Calibri"/>
                <a:sym typeface="Calibri"/>
              </a:rPr>
              <a:t> </a:t>
            </a:r>
            <a:endParaRPr b="1" sz="2000">
              <a:latin typeface="Calibri"/>
              <a:ea typeface="Calibri"/>
              <a:cs typeface="Calibri"/>
              <a:sym typeface="Calibri"/>
            </a:endParaRPr>
          </a:p>
        </p:txBody>
      </p:sp>
      <p:sp>
        <p:nvSpPr>
          <p:cNvPr id="188" name="Google Shape;188;g1271cedcec0_0_391"/>
          <p:cNvSpPr/>
          <p:nvPr/>
        </p:nvSpPr>
        <p:spPr>
          <a:xfrm>
            <a:off x="648150" y="2393425"/>
            <a:ext cx="6015300" cy="3470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g1271cedcec0_0_391"/>
          <p:cNvPicPr preferRelativeResize="0"/>
          <p:nvPr/>
        </p:nvPicPr>
        <p:blipFill>
          <a:blip r:embed="rId3">
            <a:alphaModFix/>
          </a:blip>
          <a:stretch>
            <a:fillRect/>
          </a:stretch>
        </p:blipFill>
        <p:spPr>
          <a:xfrm>
            <a:off x="7328125" y="2393425"/>
            <a:ext cx="3228975" cy="301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1271cedcec0_0_434"/>
          <p:cNvSpPr txBox="1"/>
          <p:nvPr/>
        </p:nvSpPr>
        <p:spPr>
          <a:xfrm>
            <a:off x="708934" y="406879"/>
            <a:ext cx="11233800" cy="756600"/>
          </a:xfrm>
          <a:prstGeom prst="rect">
            <a:avLst/>
          </a:prstGeom>
          <a:noFill/>
          <a:ln>
            <a:noFill/>
          </a:ln>
        </p:spPr>
        <p:txBody>
          <a:bodyPr anchorCtr="0" anchor="t" bIns="16925" lIns="16925" spcFirstLastPara="1" rIns="16925" wrap="square" tIns="16925">
            <a:noAutofit/>
          </a:bodyPr>
          <a:lstStyle/>
          <a:p>
            <a:pPr indent="0" lvl="0" marL="0" marR="0" rtl="0" algn="l">
              <a:lnSpc>
                <a:spcPct val="100000"/>
              </a:lnSpc>
              <a:spcBef>
                <a:spcPts val="0"/>
              </a:spcBef>
              <a:spcAft>
                <a:spcPts val="0"/>
              </a:spcAft>
              <a:buClr>
                <a:schemeClr val="dk1"/>
              </a:buClr>
              <a:buSzPts val="3200"/>
              <a:buFont typeface="Arial"/>
              <a:buNone/>
            </a:pPr>
            <a:r>
              <a:rPr b="1" lang="en-IN" sz="3200">
                <a:solidFill>
                  <a:schemeClr val="dk2"/>
                </a:solidFill>
                <a:latin typeface="Calibri"/>
                <a:ea typeface="Calibri"/>
                <a:cs typeface="Calibri"/>
                <a:sym typeface="Calibri"/>
              </a:rPr>
              <a:t>Indexing of an Array: Index 2D array</a:t>
            </a:r>
            <a:endParaRPr b="1" i="0" sz="3200" u="none" cap="none" strike="noStrike">
              <a:solidFill>
                <a:schemeClr val="dk2"/>
              </a:solidFill>
              <a:latin typeface="Calibri"/>
              <a:ea typeface="Calibri"/>
              <a:cs typeface="Calibri"/>
              <a:sym typeface="Calibri"/>
            </a:endParaRPr>
          </a:p>
        </p:txBody>
      </p:sp>
      <p:sp>
        <p:nvSpPr>
          <p:cNvPr id="195" name="Google Shape;195;g1271cedcec0_0_434"/>
          <p:cNvSpPr txBox="1"/>
          <p:nvPr/>
        </p:nvSpPr>
        <p:spPr>
          <a:xfrm>
            <a:off x="556525" y="1331125"/>
            <a:ext cx="9702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Element in 2D array can be accessed by the row and column indices. We can also select a specific row or column by passing the respective index.</a:t>
            </a:r>
            <a:endParaRPr sz="2000">
              <a:latin typeface="Calibri"/>
              <a:ea typeface="Calibri"/>
              <a:cs typeface="Calibri"/>
              <a:sym typeface="Calibri"/>
            </a:endParaRPr>
          </a:p>
        </p:txBody>
      </p:sp>
      <p:graphicFrame>
        <p:nvGraphicFramePr>
          <p:cNvPr id="196" name="Google Shape;196;g1271cedcec0_0_434"/>
          <p:cNvGraphicFramePr/>
          <p:nvPr/>
        </p:nvGraphicFramePr>
        <p:xfrm>
          <a:off x="2019300" y="3352800"/>
          <a:ext cx="3000000" cy="3000000"/>
        </p:xfrm>
        <a:graphic>
          <a:graphicData uri="http://schemas.openxmlformats.org/drawingml/2006/table">
            <a:tbl>
              <a:tblPr>
                <a:noFill/>
                <a:tableStyleId>{0C784AFC-6F59-4EF8-8D19-F8599F25D5C0}</a:tableStyleId>
              </a:tblPr>
              <a:tblGrid>
                <a:gridCol w="1145250"/>
                <a:gridCol w="1145250"/>
                <a:gridCol w="1145250"/>
              </a:tblGrid>
              <a:tr h="381000">
                <a:tc>
                  <a:txBody>
                    <a:bodyPr/>
                    <a:lstStyle/>
                    <a:p>
                      <a:pPr indent="0" lvl="0" marL="0" rtl="0" algn="ctr">
                        <a:spcBef>
                          <a:spcPts val="0"/>
                        </a:spcBef>
                        <a:spcAft>
                          <a:spcPts val="0"/>
                        </a:spcAft>
                        <a:buNone/>
                      </a:pPr>
                      <a:r>
                        <a:rPr lang="en-IN" sz="2000">
                          <a:latin typeface="Calibri"/>
                          <a:ea typeface="Calibri"/>
                          <a:cs typeface="Calibri"/>
                          <a:sym typeface="Calibri"/>
                        </a:rPr>
                        <a:t>34</a:t>
                      </a:r>
                      <a:endParaRPr sz="20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2000">
                          <a:solidFill>
                            <a:srgbClr val="FF0000"/>
                          </a:solidFill>
                          <a:latin typeface="Calibri"/>
                          <a:ea typeface="Calibri"/>
                          <a:cs typeface="Calibri"/>
                          <a:sym typeface="Calibri"/>
                        </a:rPr>
                        <a:t>78</a:t>
                      </a:r>
                      <a:endParaRPr sz="2000">
                        <a:solidFill>
                          <a:srgbClr val="FF0000"/>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2000">
                          <a:latin typeface="Calibri"/>
                          <a:ea typeface="Calibri"/>
                          <a:cs typeface="Calibri"/>
                          <a:sym typeface="Calibri"/>
                        </a:rPr>
                        <a:t>98</a:t>
                      </a:r>
                      <a:endParaRPr sz="20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IN" sz="2000">
                          <a:latin typeface="Calibri"/>
                          <a:ea typeface="Calibri"/>
                          <a:cs typeface="Calibri"/>
                          <a:sym typeface="Calibri"/>
                        </a:rPr>
                        <a:t>45</a:t>
                      </a:r>
                      <a:endParaRPr sz="20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2000">
                          <a:latin typeface="Calibri"/>
                          <a:ea typeface="Calibri"/>
                          <a:cs typeface="Calibri"/>
                          <a:sym typeface="Calibri"/>
                        </a:rPr>
                        <a:t>76</a:t>
                      </a:r>
                      <a:endParaRPr sz="20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IN" sz="2000">
                          <a:latin typeface="Calibri"/>
                          <a:ea typeface="Calibri"/>
                          <a:cs typeface="Calibri"/>
                          <a:sym typeface="Calibri"/>
                        </a:rPr>
                        <a:t>88</a:t>
                      </a:r>
                      <a:endParaRPr sz="20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7" name="Google Shape;197;g1271cedcec0_0_434"/>
          <p:cNvSpPr txBox="1"/>
          <p:nvPr/>
        </p:nvSpPr>
        <p:spPr>
          <a:xfrm>
            <a:off x="1565475" y="3352800"/>
            <a:ext cx="35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0</a:t>
            </a:r>
            <a:endParaRPr sz="2000">
              <a:latin typeface="Calibri"/>
              <a:ea typeface="Calibri"/>
              <a:cs typeface="Calibri"/>
              <a:sym typeface="Calibri"/>
            </a:endParaRPr>
          </a:p>
        </p:txBody>
      </p:sp>
      <p:sp>
        <p:nvSpPr>
          <p:cNvPr id="198" name="Google Shape;198;g1271cedcec0_0_434"/>
          <p:cNvSpPr txBox="1"/>
          <p:nvPr/>
        </p:nvSpPr>
        <p:spPr>
          <a:xfrm>
            <a:off x="1565475" y="3886200"/>
            <a:ext cx="350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1</a:t>
            </a:r>
            <a:endParaRPr sz="2000">
              <a:latin typeface="Calibri"/>
              <a:ea typeface="Calibri"/>
              <a:cs typeface="Calibri"/>
              <a:sym typeface="Calibri"/>
            </a:endParaRPr>
          </a:p>
        </p:txBody>
      </p:sp>
      <p:sp>
        <p:nvSpPr>
          <p:cNvPr id="199" name="Google Shape;199;g1271cedcec0_0_434"/>
          <p:cNvSpPr txBox="1"/>
          <p:nvPr/>
        </p:nvSpPr>
        <p:spPr>
          <a:xfrm>
            <a:off x="1988775" y="2860200"/>
            <a:ext cx="349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latin typeface="Calibri"/>
                <a:ea typeface="Calibri"/>
                <a:cs typeface="Calibri"/>
                <a:sym typeface="Calibri"/>
              </a:rPr>
              <a:t>       0                  1                  2</a:t>
            </a:r>
            <a:endParaRPr sz="2000">
              <a:latin typeface="Calibri"/>
              <a:ea typeface="Calibri"/>
              <a:cs typeface="Calibri"/>
              <a:sym typeface="Calibri"/>
            </a:endParaRPr>
          </a:p>
        </p:txBody>
      </p:sp>
      <p:sp>
        <p:nvSpPr>
          <p:cNvPr id="200" name="Google Shape;200;g1271cedcec0_0_434"/>
          <p:cNvSpPr txBox="1"/>
          <p:nvPr/>
        </p:nvSpPr>
        <p:spPr>
          <a:xfrm>
            <a:off x="3151750" y="2527775"/>
            <a:ext cx="13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Column index</a:t>
            </a:r>
            <a:endParaRPr b="1">
              <a:latin typeface="Calibri"/>
              <a:ea typeface="Calibri"/>
              <a:cs typeface="Calibri"/>
              <a:sym typeface="Calibri"/>
            </a:endParaRPr>
          </a:p>
        </p:txBody>
      </p:sp>
      <p:sp>
        <p:nvSpPr>
          <p:cNvPr id="201" name="Google Shape;201;g1271cedcec0_0_434"/>
          <p:cNvSpPr txBox="1"/>
          <p:nvPr/>
        </p:nvSpPr>
        <p:spPr>
          <a:xfrm>
            <a:off x="637150" y="3594575"/>
            <a:ext cx="13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Row </a:t>
            </a:r>
            <a:r>
              <a:rPr b="1" lang="en-IN">
                <a:latin typeface="Calibri"/>
                <a:ea typeface="Calibri"/>
                <a:cs typeface="Calibri"/>
                <a:sym typeface="Calibri"/>
              </a:rPr>
              <a:t>index</a:t>
            </a:r>
            <a:endParaRPr b="1">
              <a:latin typeface="Calibri"/>
              <a:ea typeface="Calibri"/>
              <a:cs typeface="Calibri"/>
              <a:sym typeface="Calibri"/>
            </a:endParaRPr>
          </a:p>
        </p:txBody>
      </p:sp>
      <p:cxnSp>
        <p:nvCxnSpPr>
          <p:cNvPr id="202" name="Google Shape;202;g1271cedcec0_0_434"/>
          <p:cNvCxnSpPr/>
          <p:nvPr/>
        </p:nvCxnSpPr>
        <p:spPr>
          <a:xfrm>
            <a:off x="3950600" y="3721600"/>
            <a:ext cx="1850700" cy="8400"/>
          </a:xfrm>
          <a:prstGeom prst="straightConnector1">
            <a:avLst/>
          </a:prstGeom>
          <a:noFill/>
          <a:ln cap="flat" cmpd="sng" w="9525">
            <a:solidFill>
              <a:schemeClr val="dk1"/>
            </a:solidFill>
            <a:prstDash val="solid"/>
            <a:round/>
            <a:headEnd len="med" w="med" type="none"/>
            <a:tailEnd len="med" w="med" type="triangle"/>
          </a:ln>
        </p:spPr>
      </p:cxnSp>
      <p:sp>
        <p:nvSpPr>
          <p:cNvPr id="203" name="Google Shape;203;g1271cedcec0_0_434"/>
          <p:cNvSpPr txBox="1"/>
          <p:nvPr/>
        </p:nvSpPr>
        <p:spPr>
          <a:xfrm>
            <a:off x="5801300" y="3360150"/>
            <a:ext cx="161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Calibri"/>
                <a:ea typeface="Calibri"/>
                <a:cs typeface="Calibri"/>
                <a:sym typeface="Calibri"/>
              </a:rPr>
              <a:t>Element in 1st row 2nd column</a:t>
            </a:r>
            <a:endParaRPr b="1">
              <a:latin typeface="Calibri"/>
              <a:ea typeface="Calibri"/>
              <a:cs typeface="Calibri"/>
              <a:sym typeface="Calibri"/>
            </a:endParaRPr>
          </a:p>
        </p:txBody>
      </p:sp>
      <p:sp>
        <p:nvSpPr>
          <p:cNvPr id="204" name="Google Shape;204;g1271cedcec0_0_434"/>
          <p:cNvSpPr/>
          <p:nvPr/>
        </p:nvSpPr>
        <p:spPr>
          <a:xfrm>
            <a:off x="644475" y="2425550"/>
            <a:ext cx="6973800" cy="230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g1271cedcec0_0_434"/>
          <p:cNvPicPr preferRelativeResize="0"/>
          <p:nvPr/>
        </p:nvPicPr>
        <p:blipFill>
          <a:blip r:embed="rId3">
            <a:alphaModFix/>
          </a:blip>
          <a:stretch>
            <a:fillRect/>
          </a:stretch>
        </p:blipFill>
        <p:spPr>
          <a:xfrm>
            <a:off x="7770675" y="2283925"/>
            <a:ext cx="4067175" cy="263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Ankur Mehra</dc:creator>
</cp:coreProperties>
</file>