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Corbel"/>
      <p:regular r:id="rId22"/>
      <p:bold r:id="rId23"/>
      <p:italic r:id="rId24"/>
      <p:boldItalic r:id="rId25"/>
    </p:embeddedFont>
    <p:embeddedFont>
      <p:font typeface="Candar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0" roundtripDataSignature="AMtx7mgUQiq2IJB0ac/yE1NeXcif1WDg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orbel-regular.fntdata"/><Relationship Id="rId21" Type="http://schemas.openxmlformats.org/officeDocument/2006/relationships/slide" Target="slides/slide15.xml"/><Relationship Id="rId24" Type="http://schemas.openxmlformats.org/officeDocument/2006/relationships/font" Target="fonts/Corbel-italic.fntdata"/><Relationship Id="rId23" Type="http://schemas.openxmlformats.org/officeDocument/2006/relationships/font" Target="fonts/Corbel-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andara-regular.fntdata"/><Relationship Id="rId25" Type="http://schemas.openxmlformats.org/officeDocument/2006/relationships/font" Target="fonts/Corbel-boldItalic.fntdata"/><Relationship Id="rId28" Type="http://schemas.openxmlformats.org/officeDocument/2006/relationships/font" Target="fonts/Candara-italic.fntdata"/><Relationship Id="rId27" Type="http://schemas.openxmlformats.org/officeDocument/2006/relationships/font" Target="fonts/Candar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andara-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bdd2ee7a0_0_8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186" name="Google Shape;186;g12bdd2ee7a0_0_8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bdd2ee7a0_0_9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203" name="Google Shape;203;g12bdd2ee7a0_0_9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bdd2ee7a0_0_6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12bdd2ee7a0_0_6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fef07c0c3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2fef07c0c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5692f4b2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235" name="Google Shape;235;g125692f4b2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4fddb7475_0_14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124fddb7475_0_1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9c92a5dc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129c92a5dc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c92a5dc8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129c92a5dc8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bdd2ee7a0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12bdd2ee7a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bdd2ee7a0_0_7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109" name="Google Shape;109;g12bdd2ee7a0_0_7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bdd2ee7a0_0_8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129" name="Google Shape;129;g12bdd2ee7a0_0_8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bdd2ee7a0_0_8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149" name="Google Shape;149;g12bdd2ee7a0_0_8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bdd2ee7a0_0_8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a:t>
            </a:r>
            <a:endParaRPr/>
          </a:p>
        </p:txBody>
      </p:sp>
      <p:sp>
        <p:nvSpPr>
          <p:cNvPr id="169" name="Google Shape;169;g12bdd2ee7a0_0_8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g12bdd2ee7a0_0_799"/>
          <p:cNvSpPr txBox="1"/>
          <p:nvPr>
            <p:ph type="ctrTitle"/>
          </p:nvPr>
        </p:nvSpPr>
        <p:spPr>
          <a:xfrm>
            <a:off x="914400" y="2130426"/>
            <a:ext cx="10363200" cy="1470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53" name="Google Shape;53;g12bdd2ee7a0_0_799"/>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4" name="Google Shape;54;g12bdd2ee7a0_0_799"/>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g12bdd2ee7a0_0_799"/>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g12bdd2ee7a0_0_799"/>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g12bdd2ee7a0_0_805"/>
          <p:cNvSpPr txBox="1"/>
          <p:nvPr>
            <p:ph idx="1" type="body"/>
          </p:nvPr>
        </p:nvSpPr>
        <p:spPr>
          <a:xfrm>
            <a:off x="622300" y="1160003"/>
            <a:ext cx="10947300" cy="2262900"/>
          </a:xfrm>
          <a:prstGeom prst="rect">
            <a:avLst/>
          </a:prstGeom>
          <a:noFill/>
          <a:ln>
            <a:noFill/>
          </a:ln>
        </p:spPr>
        <p:txBody>
          <a:bodyPr anchorCtr="0" anchor="t" bIns="16925" lIns="16925" spcFirstLastPara="1" rIns="16925" wrap="square" tIns="16925">
            <a:spAutoFit/>
          </a:bodyPr>
          <a:lstStyle>
            <a:lvl1pPr indent="-431800" lvl="0" marL="457200" rtl="0" algn="l">
              <a:lnSpc>
                <a:spcPct val="100000"/>
              </a:lnSpc>
              <a:spcBef>
                <a:spcPts val="640"/>
              </a:spcBef>
              <a:spcAft>
                <a:spcPts val="0"/>
              </a:spcAft>
              <a:buSzPts val="3200"/>
              <a:buChar char="•"/>
              <a:defRPr/>
            </a:lvl1pPr>
            <a:lvl2pPr indent="-406400" lvl="1" marL="914400" rtl="0" algn="l">
              <a:lnSpc>
                <a:spcPct val="100000"/>
              </a:lnSpc>
              <a:spcBef>
                <a:spcPts val="560"/>
              </a:spcBef>
              <a:spcAft>
                <a:spcPts val="0"/>
              </a:spcAft>
              <a:buSzPts val="2800"/>
              <a:buChar char="–"/>
              <a:defRPr/>
            </a:lvl2pPr>
            <a:lvl3pPr indent="-381000" lvl="2" marL="1371600" rtl="0" algn="l">
              <a:lnSpc>
                <a:spcPct val="100000"/>
              </a:lnSpc>
              <a:spcBef>
                <a:spcPts val="480"/>
              </a:spcBef>
              <a:spcAft>
                <a:spcPts val="0"/>
              </a:spcAft>
              <a:buClr>
                <a:srgbClr val="A5A5A5"/>
              </a:buClr>
              <a:buSzPts val="2400"/>
              <a:buChar char="•"/>
              <a:defRPr/>
            </a:lvl3pPr>
            <a:lvl4pPr indent="-355600" lvl="3" marL="1828800" rtl="0" algn="l">
              <a:lnSpc>
                <a:spcPct val="100000"/>
              </a:lnSpc>
              <a:spcBef>
                <a:spcPts val="400"/>
              </a:spcBef>
              <a:spcAft>
                <a:spcPts val="0"/>
              </a:spcAft>
              <a:buClr>
                <a:srgbClr val="A5A5A5"/>
              </a:buClr>
              <a:buSzPts val="2000"/>
              <a:buChar char="–"/>
              <a:defRPr/>
            </a:lvl4pPr>
            <a:lvl5pPr indent="-355600" lvl="4" marL="2286000" rtl="0" algn="l">
              <a:lnSpc>
                <a:spcPct val="100000"/>
              </a:lnSpc>
              <a:spcBef>
                <a:spcPts val="400"/>
              </a:spcBef>
              <a:spcAft>
                <a:spcPts val="0"/>
              </a:spcAft>
              <a:buClr>
                <a:srgbClr val="A5A5A5"/>
              </a:buClr>
              <a:buSzPts val="2000"/>
              <a:buChar char="»"/>
              <a:defRPr/>
            </a:lvl5pPr>
            <a:lvl6pPr indent="-355600" lvl="5" marL="2743200" rtl="0" algn="l">
              <a:lnSpc>
                <a:spcPct val="100000"/>
              </a:lnSpc>
              <a:spcBef>
                <a:spcPts val="400"/>
              </a:spcBef>
              <a:spcAft>
                <a:spcPts val="0"/>
              </a:spcAft>
              <a:buSzPts val="2000"/>
              <a:buChar char="•"/>
              <a:defRPr/>
            </a:lvl6pPr>
            <a:lvl7pPr indent="-355600" lvl="6" marL="3200400" rtl="0" algn="l">
              <a:lnSpc>
                <a:spcPct val="100000"/>
              </a:lnSpc>
              <a:spcBef>
                <a:spcPts val="400"/>
              </a:spcBef>
              <a:spcAft>
                <a:spcPts val="0"/>
              </a:spcAft>
              <a:buSzPts val="2000"/>
              <a:buChar char="•"/>
              <a:defRPr/>
            </a:lvl7pPr>
            <a:lvl8pPr indent="-355600" lvl="7" marL="3657600" rtl="0" algn="l">
              <a:lnSpc>
                <a:spcPct val="100000"/>
              </a:lnSpc>
              <a:spcBef>
                <a:spcPts val="400"/>
              </a:spcBef>
              <a:spcAft>
                <a:spcPts val="0"/>
              </a:spcAft>
              <a:buSzPts val="2000"/>
              <a:buChar char="•"/>
              <a:defRPr/>
            </a:lvl8pPr>
            <a:lvl9pPr indent="-355600" lvl="8" marL="4114800" rtl="0" algn="l">
              <a:lnSpc>
                <a:spcPct val="100000"/>
              </a:lnSpc>
              <a:spcBef>
                <a:spcPts val="400"/>
              </a:spcBef>
              <a:spcAft>
                <a:spcPts val="0"/>
              </a:spcAft>
              <a:buSzPts val="2000"/>
              <a:buChar char="•"/>
              <a:defRPr/>
            </a:lvl9pPr>
          </a:lstStyle>
          <a:p/>
        </p:txBody>
      </p:sp>
      <p:cxnSp>
        <p:nvCxnSpPr>
          <p:cNvPr id="59" name="Google Shape;59;g12bdd2ee7a0_0_805"/>
          <p:cNvCxnSpPr/>
          <p:nvPr/>
        </p:nvCxnSpPr>
        <p:spPr>
          <a:xfrm>
            <a:off x="622300" y="1143000"/>
            <a:ext cx="10947300" cy="0"/>
          </a:xfrm>
          <a:prstGeom prst="straightConnector1">
            <a:avLst/>
          </a:prstGeom>
          <a:noFill/>
          <a:ln cap="flat" cmpd="sng" w="28575">
            <a:solidFill>
              <a:srgbClr val="095A82"/>
            </a:solidFill>
            <a:prstDash val="solid"/>
            <a:round/>
            <a:headEnd len="sm" w="sm" type="none"/>
            <a:tailEnd len="sm" w="sm" type="none"/>
          </a:ln>
        </p:spPr>
      </p:cxnSp>
      <p:sp>
        <p:nvSpPr>
          <p:cNvPr id="60" name="Google Shape;60;g12bdd2ee7a0_0_805"/>
          <p:cNvSpPr txBox="1"/>
          <p:nvPr>
            <p:ph type="title"/>
          </p:nvPr>
        </p:nvSpPr>
        <p:spPr>
          <a:xfrm>
            <a:off x="622300" y="457202"/>
            <a:ext cx="10947300" cy="497400"/>
          </a:xfrm>
          <a:prstGeom prst="rect">
            <a:avLst/>
          </a:prstGeom>
          <a:noFill/>
          <a:ln>
            <a:noFill/>
          </a:ln>
        </p:spPr>
        <p:txBody>
          <a:bodyPr anchorCtr="0" anchor="t" bIns="16925" lIns="16925" spcFirstLastPara="1" rIns="16925" wrap="square" tIns="16925">
            <a:noAutofit/>
          </a:bodyPr>
          <a:lstStyle>
            <a:lvl1pPr lvl="0" rtl="0" algn="l">
              <a:lnSpc>
                <a:spcPct val="100000"/>
              </a:lnSpc>
              <a:spcBef>
                <a:spcPts val="0"/>
              </a:spcBef>
              <a:spcAft>
                <a:spcPts val="0"/>
              </a:spcAft>
              <a:buSzPts val="1400"/>
              <a:buNone/>
              <a:defRPr>
                <a:solidFill>
                  <a:srgbClr val="095A8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g12bdd2ee7a0_0_809"/>
          <p:cNvSpPr txBox="1"/>
          <p:nvPr>
            <p:ph type="title"/>
          </p:nvPr>
        </p:nvSpPr>
        <p:spPr>
          <a:xfrm>
            <a:off x="609601" y="273050"/>
            <a:ext cx="4011000" cy="1162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63" name="Google Shape;63;g12bdd2ee7a0_0_809"/>
          <p:cNvSpPr txBox="1"/>
          <p:nvPr>
            <p:ph idx="1" type="body"/>
          </p:nvPr>
        </p:nvSpPr>
        <p:spPr>
          <a:xfrm>
            <a:off x="4766733" y="273051"/>
            <a:ext cx="6815700" cy="5853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g12bdd2ee7a0_0_809"/>
          <p:cNvSpPr txBox="1"/>
          <p:nvPr>
            <p:ph idx="2" type="body"/>
          </p:nvPr>
        </p:nvSpPr>
        <p:spPr>
          <a:xfrm>
            <a:off x="609601" y="1435101"/>
            <a:ext cx="4011000" cy="4691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g12bdd2ee7a0_0_809"/>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g12bdd2ee7a0_0_809"/>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12bdd2ee7a0_0_809"/>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g12bdd2ee7a0_0_81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70" name="Google Shape;70;g12bdd2ee7a0_0_81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1" name="Google Shape;71;g12bdd2ee7a0_0_81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2" name="Google Shape;72;g12bdd2ee7a0_0_816"/>
          <p:cNvSpPr txBox="1"/>
          <p:nvPr>
            <p:ph idx="3" type="body"/>
          </p:nvPr>
        </p:nvSpPr>
        <p:spPr>
          <a:xfrm>
            <a:off x="6193368" y="1535113"/>
            <a:ext cx="5388900" cy="6399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3" name="Google Shape;73;g12bdd2ee7a0_0_816"/>
          <p:cNvSpPr txBox="1"/>
          <p:nvPr>
            <p:ph idx="4" type="body"/>
          </p:nvPr>
        </p:nvSpPr>
        <p:spPr>
          <a:xfrm>
            <a:off x="6193368" y="2174875"/>
            <a:ext cx="5388900" cy="39513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g12bdd2ee7a0_0_816"/>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12bdd2ee7a0_0_816"/>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g12bdd2ee7a0_0_816"/>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g12bdd2ee7a0_0_79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45" name="Google Shape;45;g12bdd2ee7a0_0_791"/>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g12bdd2ee7a0_0_791"/>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g12bdd2ee7a0_0_791"/>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g12bdd2ee7a0_0_791"/>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49" name="Google Shape;49;g12bdd2ee7a0_0_791"/>
          <p:cNvSpPr txBox="1"/>
          <p:nvPr/>
        </p:nvSpPr>
        <p:spPr>
          <a:xfrm>
            <a:off x="0" y="0"/>
            <a:ext cx="5079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g12bdd2ee7a0_0_791"/>
          <p:cNvSpPr txBox="1"/>
          <p:nvPr/>
        </p:nvSpPr>
        <p:spPr>
          <a:xfrm>
            <a:off x="0" y="685800"/>
            <a:ext cx="5079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dfd20670fb_0_0"/>
          <p:cNvSpPr/>
          <p:nvPr/>
        </p:nvSpPr>
        <p:spPr>
          <a:xfrm>
            <a:off x="3124922" y="2804869"/>
            <a:ext cx="6728700" cy="969300"/>
          </a:xfrm>
          <a:prstGeom prst="roundRect">
            <a:avLst>
              <a:gd fmla="val 16667" name="adj"/>
            </a:avLst>
          </a:prstGeom>
          <a:solidFill>
            <a:schemeClr val="lt1"/>
          </a:solidFill>
          <a:ln cap="flat" cmpd="sng" w="9525">
            <a:solidFill>
              <a:srgbClr val="095A82"/>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IN" sz="3400" u="none" cap="none" strike="noStrike">
                <a:solidFill>
                  <a:schemeClr val="dk2"/>
                </a:solidFill>
                <a:latin typeface="Calibri"/>
                <a:ea typeface="Calibri"/>
                <a:cs typeface="Calibri"/>
                <a:sym typeface="Calibri"/>
              </a:rPr>
              <a:t>Introduction to </a:t>
            </a:r>
            <a:r>
              <a:rPr b="1" lang="en-IN" sz="3400">
                <a:solidFill>
                  <a:schemeClr val="dk2"/>
                </a:solidFill>
                <a:latin typeface="Calibri"/>
                <a:ea typeface="Calibri"/>
                <a:cs typeface="Calibri"/>
                <a:sym typeface="Calibri"/>
              </a:rPr>
              <a:t>Visualization</a:t>
            </a:r>
            <a:endParaRPr b="1" i="0" sz="3400" u="none" cap="none" strike="noStrike">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2bdd2ee7a0_0_890"/>
          <p:cNvSpPr txBox="1"/>
          <p:nvPr/>
        </p:nvSpPr>
        <p:spPr>
          <a:xfrm>
            <a:off x="708934" y="311014"/>
            <a:ext cx="11233800" cy="756600"/>
          </a:xfrm>
          <a:prstGeom prst="rect">
            <a:avLst/>
          </a:prstGeom>
          <a:noFill/>
          <a:ln>
            <a:noFill/>
          </a:ln>
        </p:spPr>
        <p:txBody>
          <a:bodyPr anchorCtr="0" anchor="ctr" bIns="16925" lIns="16925" spcFirstLastPara="1" rIns="16925" wrap="square" tIns="16925">
            <a:noAutofit/>
          </a:bodyPr>
          <a:lstStyle/>
          <a:p>
            <a:pPr indent="0" lvl="0" marL="0" marR="0" rtl="0" algn="l">
              <a:lnSpc>
                <a:spcPct val="100000"/>
              </a:lnSpc>
              <a:spcBef>
                <a:spcPts val="0"/>
              </a:spcBef>
              <a:spcAft>
                <a:spcPts val="0"/>
              </a:spcAft>
              <a:buClr>
                <a:srgbClr val="000000"/>
              </a:buClr>
              <a:buSzPts val="3200"/>
              <a:buFont typeface="Arial"/>
              <a:buNone/>
            </a:pPr>
            <a:r>
              <a:rPr b="1" lang="en-IN" sz="3200">
                <a:solidFill>
                  <a:srgbClr val="095A82"/>
                </a:solidFill>
                <a:latin typeface="Calibri"/>
                <a:ea typeface="Calibri"/>
                <a:cs typeface="Calibri"/>
                <a:sym typeface="Calibri"/>
              </a:rPr>
              <a:t>List of plots in Seaborn</a:t>
            </a:r>
            <a:endParaRPr b="1" i="0" sz="3200" u="none" cap="none" strike="noStrike">
              <a:solidFill>
                <a:schemeClr val="dk2"/>
              </a:solidFill>
              <a:latin typeface="Calibri"/>
              <a:ea typeface="Calibri"/>
              <a:cs typeface="Calibri"/>
              <a:sym typeface="Calibri"/>
            </a:endParaRPr>
          </a:p>
        </p:txBody>
      </p:sp>
      <p:grpSp>
        <p:nvGrpSpPr>
          <p:cNvPr id="189" name="Google Shape;189;g12bdd2ee7a0_0_890"/>
          <p:cNvGrpSpPr/>
          <p:nvPr/>
        </p:nvGrpSpPr>
        <p:grpSpPr>
          <a:xfrm>
            <a:off x="517160" y="1463426"/>
            <a:ext cx="4033846" cy="4115317"/>
            <a:chOff x="2902488" y="902232"/>
            <a:chExt cx="3339000" cy="3339000"/>
          </a:xfrm>
        </p:grpSpPr>
        <p:sp>
          <p:nvSpPr>
            <p:cNvPr id="190" name="Google Shape;190;g12bdd2ee7a0_0_890"/>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12bdd2ee7a0_0_890"/>
            <p:cNvSpPr/>
            <p:nvPr/>
          </p:nvSpPr>
          <p:spPr>
            <a:xfrm>
              <a:off x="3123875" y="1123625"/>
              <a:ext cx="2896500" cy="2896200"/>
            </a:xfrm>
            <a:prstGeom prst="pie">
              <a:avLst>
                <a:gd fmla="val 2689583" name="adj1"/>
                <a:gd fmla="val 13510993" name="adj2"/>
              </a:avLst>
            </a:prstGeom>
            <a:solidFill>
              <a:srgbClr val="CFE2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g12bdd2ee7a0_0_890"/>
          <p:cNvGrpSpPr/>
          <p:nvPr/>
        </p:nvGrpSpPr>
        <p:grpSpPr>
          <a:xfrm>
            <a:off x="1380063" y="2218321"/>
            <a:ext cx="2421139" cy="2421139"/>
            <a:chOff x="3492584" y="1949539"/>
            <a:chExt cx="1815900" cy="1815900"/>
          </a:xfrm>
        </p:grpSpPr>
        <p:sp>
          <p:nvSpPr>
            <p:cNvPr id="193" name="Google Shape;193;g12bdd2ee7a0_0_890"/>
            <p:cNvSpPr/>
            <p:nvPr/>
          </p:nvSpPr>
          <p:spPr>
            <a:xfrm>
              <a:off x="3492584" y="1949539"/>
              <a:ext cx="1815900" cy="1815900"/>
            </a:xfrm>
            <a:prstGeom prst="ellipse">
              <a:avLst/>
            </a:prstGeom>
            <a:solidFill>
              <a:srgbClr val="25AAE2"/>
            </a:solidFill>
            <a:ln>
              <a:noFill/>
            </a:ln>
            <a:effectLst>
              <a:outerShdw blurRad="228600" rotWithShape="0" algn="tl" dir="5400000" dist="50800">
                <a:srgbClr val="000000">
                  <a:alpha val="5412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12bdd2ee7a0_0_890"/>
            <p:cNvSpPr txBox="1"/>
            <p:nvPr/>
          </p:nvSpPr>
          <p:spPr>
            <a:xfrm>
              <a:off x="3728534" y="2444239"/>
              <a:ext cx="1344000" cy="826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000"/>
                <a:buFont typeface="Arial"/>
                <a:buNone/>
              </a:pPr>
              <a:r>
                <a:rPr b="1" lang="en-IN" sz="2400">
                  <a:solidFill>
                    <a:schemeClr val="dk1"/>
                  </a:solidFill>
                  <a:latin typeface="Calibri"/>
                  <a:ea typeface="Calibri"/>
                  <a:cs typeface="Calibri"/>
                  <a:sym typeface="Calibri"/>
                </a:rPr>
                <a:t>Relational </a:t>
              </a:r>
              <a:r>
                <a:rPr b="1" lang="en-IN" sz="2400">
                  <a:solidFill>
                    <a:schemeClr val="dk1"/>
                  </a:solidFill>
                  <a:latin typeface="Calibri"/>
                  <a:ea typeface="Calibri"/>
                  <a:cs typeface="Calibri"/>
                  <a:sym typeface="Calibri"/>
                </a:rPr>
                <a:t>plots</a:t>
              </a:r>
              <a:endParaRPr b="1" i="0" sz="2400" u="none" cap="none" strike="noStrike">
                <a:solidFill>
                  <a:schemeClr val="dk1"/>
                </a:solidFill>
                <a:latin typeface="Calibri"/>
                <a:ea typeface="Calibri"/>
                <a:cs typeface="Calibri"/>
                <a:sym typeface="Calibri"/>
              </a:endParaRPr>
            </a:p>
          </p:txBody>
        </p:sp>
      </p:grpSp>
      <p:sp>
        <p:nvSpPr>
          <p:cNvPr id="195" name="Google Shape;195;g12bdd2ee7a0_0_890"/>
          <p:cNvSpPr/>
          <p:nvPr/>
        </p:nvSpPr>
        <p:spPr>
          <a:xfrm>
            <a:off x="4702675" y="1913525"/>
            <a:ext cx="6884400" cy="4572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helps to understand the complicated comparisons much easier.</a:t>
            </a:r>
            <a:r>
              <a:rPr b="1" lang="en-IN" sz="2000">
                <a:solidFill>
                  <a:schemeClr val="dk1"/>
                </a:solidFill>
                <a:latin typeface="Calibri"/>
                <a:ea typeface="Calibri"/>
                <a:cs typeface="Calibri"/>
                <a:sym typeface="Calibri"/>
              </a:rPr>
              <a:t> </a:t>
            </a:r>
            <a:endParaRPr/>
          </a:p>
        </p:txBody>
      </p:sp>
      <p:sp>
        <p:nvSpPr>
          <p:cNvPr id="196" name="Google Shape;196;g12bdd2ee7a0_0_890"/>
          <p:cNvSpPr/>
          <p:nvPr/>
        </p:nvSpPr>
        <p:spPr>
          <a:xfrm>
            <a:off x="3459375" y="2444825"/>
            <a:ext cx="1904400" cy="17799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2000">
              <a:solidFill>
                <a:schemeClr val="lt1"/>
              </a:solidFill>
              <a:latin typeface="Calibri"/>
              <a:ea typeface="Calibri"/>
              <a:cs typeface="Calibri"/>
              <a:sym typeface="Calibri"/>
            </a:endParaRPr>
          </a:p>
        </p:txBody>
      </p:sp>
      <p:sp>
        <p:nvSpPr>
          <p:cNvPr id="197" name="Google Shape;197;g12bdd2ee7a0_0_890"/>
          <p:cNvSpPr txBox="1"/>
          <p:nvPr/>
        </p:nvSpPr>
        <p:spPr>
          <a:xfrm>
            <a:off x="3939075" y="3006275"/>
            <a:ext cx="142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solidFill>
                  <a:schemeClr val="lt1"/>
                </a:solidFill>
                <a:latin typeface="Calibri"/>
                <a:ea typeface="Calibri"/>
                <a:cs typeface="Calibri"/>
                <a:sym typeface="Calibri"/>
              </a:rPr>
              <a:t>Rel</a:t>
            </a:r>
            <a:r>
              <a:rPr b="1" lang="en-IN" sz="2200">
                <a:solidFill>
                  <a:schemeClr val="lt1"/>
                </a:solidFill>
                <a:latin typeface="Calibri"/>
                <a:ea typeface="Calibri"/>
                <a:cs typeface="Calibri"/>
                <a:sym typeface="Calibri"/>
              </a:rPr>
              <a:t>Plot</a:t>
            </a:r>
            <a:endParaRPr b="1" sz="2200">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ndara"/>
              <a:ea typeface="Candara"/>
              <a:cs typeface="Candara"/>
              <a:sym typeface="Candara"/>
            </a:endParaRPr>
          </a:p>
        </p:txBody>
      </p:sp>
      <p:sp>
        <p:nvSpPr>
          <p:cNvPr id="198" name="Google Shape;198;g12bdd2ee7a0_0_890"/>
          <p:cNvSpPr/>
          <p:nvPr/>
        </p:nvSpPr>
        <p:spPr>
          <a:xfrm>
            <a:off x="5464675" y="2751725"/>
            <a:ext cx="6169200" cy="6681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rgbClr val="212121"/>
                </a:solidFill>
                <a:latin typeface="Calibri"/>
                <a:ea typeface="Calibri"/>
                <a:cs typeface="Calibri"/>
                <a:sym typeface="Calibri"/>
              </a:rPr>
              <a:t>Can be used for analysis between categorical features and a numerical feature</a:t>
            </a:r>
            <a:r>
              <a:rPr lang="en-IN" sz="2000">
                <a:solidFill>
                  <a:srgbClr val="21212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99" name="Google Shape;199;g12bdd2ee7a0_0_890"/>
          <p:cNvSpPr/>
          <p:nvPr/>
        </p:nvSpPr>
        <p:spPr>
          <a:xfrm>
            <a:off x="4497950" y="4488725"/>
            <a:ext cx="6408600" cy="6681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rgbClr val="212121"/>
                </a:solidFill>
                <a:latin typeface="Calibri"/>
                <a:ea typeface="Calibri"/>
                <a:cs typeface="Calibri"/>
                <a:sym typeface="Calibri"/>
              </a:rPr>
              <a:t>We can change the type of the plot by changing the ‘kind’ parameter.</a:t>
            </a:r>
            <a:endParaRPr sz="2000">
              <a:solidFill>
                <a:schemeClr val="dk1"/>
              </a:solidFill>
              <a:latin typeface="Calibri"/>
              <a:ea typeface="Calibri"/>
              <a:cs typeface="Calibri"/>
              <a:sym typeface="Calibri"/>
            </a:endParaRPr>
          </a:p>
        </p:txBody>
      </p:sp>
      <p:sp>
        <p:nvSpPr>
          <p:cNvPr id="200" name="Google Shape;200;g12bdd2ee7a0_0_890"/>
          <p:cNvSpPr/>
          <p:nvPr/>
        </p:nvSpPr>
        <p:spPr>
          <a:xfrm>
            <a:off x="5388475" y="3742325"/>
            <a:ext cx="6169200" cy="4572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IN" sz="2000">
                <a:solidFill>
                  <a:srgbClr val="212121"/>
                </a:solidFill>
                <a:highlight>
                  <a:schemeClr val="lt1"/>
                </a:highlight>
                <a:latin typeface="Calibri"/>
                <a:ea typeface="Calibri"/>
                <a:cs typeface="Calibri"/>
                <a:sym typeface="Calibri"/>
              </a:rPr>
              <a:t>By default the type of the plot is scatterplot().</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2bdd2ee7a0_0_925"/>
          <p:cNvSpPr txBox="1"/>
          <p:nvPr/>
        </p:nvSpPr>
        <p:spPr>
          <a:xfrm>
            <a:off x="708934" y="311014"/>
            <a:ext cx="11233800" cy="756600"/>
          </a:xfrm>
          <a:prstGeom prst="rect">
            <a:avLst/>
          </a:prstGeom>
          <a:noFill/>
          <a:ln>
            <a:noFill/>
          </a:ln>
        </p:spPr>
        <p:txBody>
          <a:bodyPr anchorCtr="0" anchor="ctr" bIns="16925" lIns="16925" spcFirstLastPara="1" rIns="16925" wrap="square" tIns="16925">
            <a:noAutofit/>
          </a:bodyPr>
          <a:lstStyle/>
          <a:p>
            <a:pPr indent="0" lvl="0" marL="0" marR="0" rtl="0" algn="l">
              <a:lnSpc>
                <a:spcPct val="100000"/>
              </a:lnSpc>
              <a:spcBef>
                <a:spcPts val="0"/>
              </a:spcBef>
              <a:spcAft>
                <a:spcPts val="0"/>
              </a:spcAft>
              <a:buClr>
                <a:srgbClr val="000000"/>
              </a:buClr>
              <a:buSzPts val="3200"/>
              <a:buFont typeface="Arial"/>
              <a:buNone/>
            </a:pPr>
            <a:r>
              <a:rPr b="1" lang="en-IN" sz="3200">
                <a:solidFill>
                  <a:srgbClr val="095A82"/>
                </a:solidFill>
                <a:latin typeface="Calibri"/>
                <a:ea typeface="Calibri"/>
                <a:cs typeface="Calibri"/>
                <a:sym typeface="Calibri"/>
              </a:rPr>
              <a:t>List of plots in </a:t>
            </a:r>
            <a:r>
              <a:rPr b="1" lang="en-IN" sz="3200">
                <a:solidFill>
                  <a:srgbClr val="095A82"/>
                </a:solidFill>
                <a:latin typeface="Calibri"/>
                <a:ea typeface="Calibri"/>
                <a:cs typeface="Calibri"/>
                <a:sym typeface="Calibri"/>
              </a:rPr>
              <a:t>Seaborn</a:t>
            </a:r>
            <a:endParaRPr b="1" i="0" sz="3200" u="none" cap="none" strike="noStrike">
              <a:solidFill>
                <a:schemeClr val="dk2"/>
              </a:solidFill>
              <a:latin typeface="Calibri"/>
              <a:ea typeface="Calibri"/>
              <a:cs typeface="Calibri"/>
              <a:sym typeface="Calibri"/>
            </a:endParaRPr>
          </a:p>
        </p:txBody>
      </p:sp>
      <p:grpSp>
        <p:nvGrpSpPr>
          <p:cNvPr id="206" name="Google Shape;206;g12bdd2ee7a0_0_925"/>
          <p:cNvGrpSpPr/>
          <p:nvPr/>
        </p:nvGrpSpPr>
        <p:grpSpPr>
          <a:xfrm>
            <a:off x="593288" y="1431546"/>
            <a:ext cx="4451889" cy="4451889"/>
            <a:chOff x="2902488" y="902232"/>
            <a:chExt cx="3339000" cy="3339000"/>
          </a:xfrm>
        </p:grpSpPr>
        <p:sp>
          <p:nvSpPr>
            <p:cNvPr id="207" name="Google Shape;207;g12bdd2ee7a0_0_925"/>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12bdd2ee7a0_0_925"/>
            <p:cNvSpPr/>
            <p:nvPr/>
          </p:nvSpPr>
          <p:spPr>
            <a:xfrm>
              <a:off x="3123875" y="1123625"/>
              <a:ext cx="2896500" cy="2896200"/>
            </a:xfrm>
            <a:prstGeom prst="pie">
              <a:avLst>
                <a:gd fmla="val 2689583" name="adj1"/>
                <a:gd fmla="val 13510993" name="adj2"/>
              </a:avLst>
            </a:prstGeom>
            <a:solidFill>
              <a:srgbClr val="CFE2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g12bdd2ee7a0_0_925"/>
          <p:cNvGrpSpPr/>
          <p:nvPr/>
        </p:nvGrpSpPr>
        <p:grpSpPr>
          <a:xfrm>
            <a:off x="1608663" y="2218321"/>
            <a:ext cx="2421139" cy="2421139"/>
            <a:chOff x="3664038" y="1663782"/>
            <a:chExt cx="1815900" cy="1815900"/>
          </a:xfrm>
        </p:grpSpPr>
        <p:sp>
          <p:nvSpPr>
            <p:cNvPr id="210" name="Google Shape;210;g12bdd2ee7a0_0_925"/>
            <p:cNvSpPr/>
            <p:nvPr/>
          </p:nvSpPr>
          <p:spPr>
            <a:xfrm>
              <a:off x="3664038" y="1663782"/>
              <a:ext cx="1815900" cy="1815900"/>
            </a:xfrm>
            <a:prstGeom prst="ellipse">
              <a:avLst/>
            </a:prstGeom>
            <a:solidFill>
              <a:srgbClr val="25AAE2"/>
            </a:solidFill>
            <a:ln>
              <a:noFill/>
            </a:ln>
            <a:effectLst>
              <a:outerShdw blurRad="228600" rotWithShape="0" algn="tl" dir="5400000" dist="50800">
                <a:srgbClr val="000000">
                  <a:alpha val="5412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2bdd2ee7a0_0_925"/>
            <p:cNvSpPr txBox="1"/>
            <p:nvPr/>
          </p:nvSpPr>
          <p:spPr>
            <a:xfrm>
              <a:off x="3778349" y="2158478"/>
              <a:ext cx="1579800" cy="826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000"/>
                <a:buFont typeface="Arial"/>
                <a:buNone/>
              </a:pPr>
              <a:r>
                <a:rPr b="1" lang="en-IN" sz="2400">
                  <a:solidFill>
                    <a:schemeClr val="dk1"/>
                  </a:solidFill>
                  <a:latin typeface="Calibri"/>
                  <a:ea typeface="Calibri"/>
                  <a:cs typeface="Calibri"/>
                  <a:sym typeface="Calibri"/>
                </a:rPr>
                <a:t>Matrix Plots &amp; </a:t>
              </a:r>
              <a:r>
                <a:rPr b="1" lang="en-IN" sz="2400">
                  <a:solidFill>
                    <a:schemeClr val="dk1"/>
                  </a:solidFill>
                  <a:latin typeface="Calibri"/>
                  <a:ea typeface="Calibri"/>
                  <a:cs typeface="Calibri"/>
                  <a:sym typeface="Calibri"/>
                </a:rPr>
                <a:t>Multi Grids</a:t>
              </a:r>
              <a:endParaRPr b="1" i="0" sz="2400" u="none" cap="none" strike="noStrike">
                <a:solidFill>
                  <a:schemeClr val="dk1"/>
                </a:solidFill>
                <a:latin typeface="Calibri"/>
                <a:ea typeface="Calibri"/>
                <a:cs typeface="Calibri"/>
                <a:sym typeface="Calibri"/>
              </a:endParaRPr>
            </a:p>
          </p:txBody>
        </p:sp>
      </p:grpSp>
      <p:sp>
        <p:nvSpPr>
          <p:cNvPr id="212" name="Google Shape;212;g12bdd2ee7a0_0_925"/>
          <p:cNvSpPr/>
          <p:nvPr/>
        </p:nvSpPr>
        <p:spPr>
          <a:xfrm>
            <a:off x="5205475" y="1431550"/>
            <a:ext cx="63789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Pandas corr() method - generates correlation matrix, sns.heatmap() - helps to visualize correlation values.</a:t>
            </a:r>
            <a:endParaRPr sz="2000">
              <a:solidFill>
                <a:schemeClr val="dk1"/>
              </a:solidFill>
              <a:latin typeface="Calibri"/>
              <a:ea typeface="Calibri"/>
              <a:cs typeface="Calibri"/>
              <a:sym typeface="Calibri"/>
            </a:endParaRPr>
          </a:p>
        </p:txBody>
      </p:sp>
      <p:sp>
        <p:nvSpPr>
          <p:cNvPr id="213" name="Google Shape;213;g12bdd2ee7a0_0_925"/>
          <p:cNvSpPr/>
          <p:nvPr/>
        </p:nvSpPr>
        <p:spPr>
          <a:xfrm>
            <a:off x="3659624" y="1352513"/>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2000">
              <a:solidFill>
                <a:schemeClr val="lt1"/>
              </a:solidFill>
              <a:latin typeface="Calibri"/>
              <a:ea typeface="Calibri"/>
              <a:cs typeface="Calibri"/>
              <a:sym typeface="Calibri"/>
            </a:endParaRPr>
          </a:p>
        </p:txBody>
      </p:sp>
      <p:sp>
        <p:nvSpPr>
          <p:cNvPr id="214" name="Google Shape;214;g12bdd2ee7a0_0_925"/>
          <p:cNvSpPr txBox="1"/>
          <p:nvPr/>
        </p:nvSpPr>
        <p:spPr>
          <a:xfrm>
            <a:off x="3862875" y="1787075"/>
            <a:ext cx="117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Calibri"/>
                <a:ea typeface="Calibri"/>
                <a:cs typeface="Calibri"/>
                <a:sym typeface="Calibri"/>
              </a:rPr>
              <a:t>Heatmap</a:t>
            </a:r>
            <a:r>
              <a:rPr b="1" lang="en-IN" sz="2000">
                <a:solidFill>
                  <a:schemeClr val="lt1"/>
                </a:solidFill>
                <a:latin typeface="Calibri"/>
                <a:ea typeface="Calibri"/>
                <a:cs typeface="Calibri"/>
                <a:sym typeface="Calibri"/>
              </a:rPr>
              <a:t> </a:t>
            </a:r>
            <a:endParaRPr b="1" sz="2000">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ndara"/>
              <a:ea typeface="Candara"/>
              <a:cs typeface="Candara"/>
              <a:sym typeface="Candara"/>
            </a:endParaRPr>
          </a:p>
        </p:txBody>
      </p:sp>
      <p:sp>
        <p:nvSpPr>
          <p:cNvPr id="215" name="Google Shape;215;g12bdd2ee7a0_0_925"/>
          <p:cNvSpPr/>
          <p:nvPr/>
        </p:nvSpPr>
        <p:spPr>
          <a:xfrm>
            <a:off x="4123274" y="3097638"/>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12bdd2ee7a0_0_925"/>
          <p:cNvSpPr txBox="1"/>
          <p:nvPr/>
        </p:nvSpPr>
        <p:spPr>
          <a:xfrm>
            <a:off x="4301175" y="3582800"/>
            <a:ext cx="1170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Facetgrid</a:t>
            </a:r>
            <a:r>
              <a:rPr b="1" lang="en-IN" sz="2000">
                <a:solidFill>
                  <a:schemeClr val="lt1"/>
                </a:solidFill>
                <a:latin typeface="Calibri"/>
                <a:ea typeface="Calibri"/>
                <a:cs typeface="Calibri"/>
                <a:sym typeface="Calibri"/>
              </a:rPr>
              <a:t> </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t/>
            </a:r>
            <a:endParaRPr>
              <a:latin typeface="Candara"/>
              <a:ea typeface="Candara"/>
              <a:cs typeface="Candara"/>
              <a:sym typeface="Candara"/>
            </a:endParaRPr>
          </a:p>
        </p:txBody>
      </p:sp>
      <p:sp>
        <p:nvSpPr>
          <p:cNvPr id="217" name="Google Shape;217;g12bdd2ee7a0_0_925"/>
          <p:cNvSpPr/>
          <p:nvPr/>
        </p:nvSpPr>
        <p:spPr>
          <a:xfrm>
            <a:off x="3449399" y="4774163"/>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g12bdd2ee7a0_0_925"/>
          <p:cNvSpPr txBox="1"/>
          <p:nvPr/>
        </p:nvSpPr>
        <p:spPr>
          <a:xfrm>
            <a:off x="3615375" y="5259200"/>
            <a:ext cx="117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Calibri"/>
                <a:ea typeface="Calibri"/>
                <a:cs typeface="Calibri"/>
                <a:sym typeface="Calibri"/>
              </a:rPr>
              <a:t>Pair Plot</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t/>
            </a:r>
            <a:endParaRPr>
              <a:latin typeface="Candara"/>
              <a:ea typeface="Candara"/>
              <a:cs typeface="Candara"/>
              <a:sym typeface="Candara"/>
            </a:endParaRPr>
          </a:p>
        </p:txBody>
      </p:sp>
      <p:sp>
        <p:nvSpPr>
          <p:cNvPr id="219" name="Google Shape;219;g12bdd2ee7a0_0_925"/>
          <p:cNvSpPr/>
          <p:nvPr/>
        </p:nvSpPr>
        <p:spPr>
          <a:xfrm>
            <a:off x="5662675" y="3184150"/>
            <a:ext cx="59217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It </a:t>
            </a:r>
            <a:r>
              <a:rPr lang="en-IN" sz="2000">
                <a:solidFill>
                  <a:srgbClr val="212121"/>
                </a:solidFill>
                <a:latin typeface="Calibri"/>
                <a:ea typeface="Calibri"/>
                <a:cs typeface="Calibri"/>
                <a:sym typeface="Calibri"/>
              </a:rPr>
              <a:t>creates multiple instances of the same plot on different subsets of the data.</a:t>
            </a:r>
            <a:endParaRPr sz="2000">
              <a:solidFill>
                <a:schemeClr val="dk1"/>
              </a:solidFill>
              <a:latin typeface="Calibri"/>
              <a:ea typeface="Calibri"/>
              <a:cs typeface="Calibri"/>
              <a:sym typeface="Calibri"/>
            </a:endParaRPr>
          </a:p>
        </p:txBody>
      </p:sp>
      <p:sp>
        <p:nvSpPr>
          <p:cNvPr id="220" name="Google Shape;220;g12bdd2ee7a0_0_925"/>
          <p:cNvSpPr/>
          <p:nvPr/>
        </p:nvSpPr>
        <p:spPr>
          <a:xfrm>
            <a:off x="4976875" y="4936750"/>
            <a:ext cx="6759900" cy="14247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It </a:t>
            </a:r>
            <a:r>
              <a:rPr lang="en-IN" sz="2000">
                <a:solidFill>
                  <a:srgbClr val="212121"/>
                </a:solidFill>
                <a:latin typeface="Calibri"/>
                <a:ea typeface="Calibri"/>
                <a:cs typeface="Calibri"/>
                <a:sym typeface="Calibri"/>
              </a:rPr>
              <a:t>creates an axis grid and each variable is represented on y-axis and x- axis. Pairwise relationship is represented through scatter plots and distribution is shown through displot.</a:t>
            </a:r>
            <a:endParaRPr b="1" sz="2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000">
              <a:solidFill>
                <a:schemeClr val="dk1"/>
              </a:solidFill>
              <a:highlight>
                <a:srgbClr val="FFFFFE"/>
              </a:highlight>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2bdd2ee7a0_0_674"/>
          <p:cNvSpPr txBox="1"/>
          <p:nvPr/>
        </p:nvSpPr>
        <p:spPr>
          <a:xfrm>
            <a:off x="646725" y="391950"/>
            <a:ext cx="105840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Hands on</a:t>
            </a:r>
            <a:endParaRPr b="1" i="0" sz="3200" u="none" cap="none" strike="noStrike">
              <a:solidFill>
                <a:schemeClr val="dk2"/>
              </a:solidFill>
              <a:latin typeface="Calibri"/>
              <a:ea typeface="Calibri"/>
              <a:cs typeface="Calibri"/>
              <a:sym typeface="Calibri"/>
            </a:endParaRPr>
          </a:p>
        </p:txBody>
      </p:sp>
      <p:sp>
        <p:nvSpPr>
          <p:cNvPr id="226" name="Google Shape;226;g12bdd2ee7a0_0_674"/>
          <p:cNvSpPr txBox="1"/>
          <p:nvPr/>
        </p:nvSpPr>
        <p:spPr>
          <a:xfrm>
            <a:off x="533400" y="1219200"/>
            <a:ext cx="10770000" cy="5182800"/>
          </a:xfrm>
          <a:prstGeom prst="rect">
            <a:avLst/>
          </a:prstGeom>
          <a:noFill/>
          <a:ln>
            <a:noFill/>
          </a:ln>
        </p:spPr>
        <p:txBody>
          <a:bodyPr anchorCtr="0" anchor="t" bIns="91425" lIns="91425" spcFirstLastPara="1" rIns="91425" wrap="square" tIns="91425">
            <a:spAutoFit/>
          </a:bodyPr>
          <a:lstStyle/>
          <a:p>
            <a:pPr indent="-355600" lvl="0" marL="457200" rtl="0" algn="l">
              <a:lnSpc>
                <a:spcPct val="135714"/>
              </a:lnSpc>
              <a:spcBef>
                <a:spcPts val="0"/>
              </a:spcBef>
              <a:spcAft>
                <a:spcPts val="0"/>
              </a:spcAft>
              <a:buClr>
                <a:schemeClr val="dk1"/>
              </a:buClr>
              <a:buSzPts val="2000"/>
              <a:buFont typeface="Calibri"/>
              <a:buChar char="●"/>
            </a:pPr>
            <a:r>
              <a:rPr lang="en-IN" sz="2000">
                <a:solidFill>
                  <a:schemeClr val="hlink"/>
                </a:solidFill>
                <a:latin typeface="Calibri"/>
                <a:ea typeface="Calibri"/>
                <a:cs typeface="Calibri"/>
                <a:sym typeface="Calibri"/>
              </a:rPr>
              <a:t>Case Study:</a:t>
            </a:r>
            <a:r>
              <a:rPr lang="en-IN" sz="2000">
                <a:solidFill>
                  <a:schemeClr val="dk1"/>
                </a:solidFill>
                <a:latin typeface="Calibri"/>
                <a:ea typeface="Calibri"/>
                <a:cs typeface="Calibri"/>
                <a:sym typeface="Calibri"/>
              </a:rPr>
              <a:t> </a:t>
            </a:r>
            <a:r>
              <a:rPr lang="en-IN" sz="2000">
                <a:solidFill>
                  <a:schemeClr val="dk1"/>
                </a:solidFill>
                <a:latin typeface="Calibri"/>
                <a:ea typeface="Calibri"/>
                <a:cs typeface="Calibri"/>
                <a:sym typeface="Calibri"/>
              </a:rPr>
              <a:t>Data Analysis using visualization</a:t>
            </a:r>
            <a:endParaRPr sz="2000">
              <a:solidFill>
                <a:schemeClr val="dk1"/>
              </a:solidFill>
              <a:latin typeface="Calibri"/>
              <a:ea typeface="Calibri"/>
              <a:cs typeface="Calibri"/>
              <a:sym typeface="Calibri"/>
            </a:endParaRPr>
          </a:p>
          <a:p>
            <a:pPr indent="-355600" lvl="0" marL="457200" rtl="0" algn="l">
              <a:lnSpc>
                <a:spcPct val="135714"/>
              </a:lnSpc>
              <a:spcBef>
                <a:spcPts val="0"/>
              </a:spcBef>
              <a:spcAft>
                <a:spcPts val="0"/>
              </a:spcAft>
              <a:buClr>
                <a:schemeClr val="dk1"/>
              </a:buClr>
              <a:buSzPts val="2000"/>
              <a:buFont typeface="Calibri"/>
              <a:buChar char="●"/>
            </a:pPr>
            <a:r>
              <a:rPr lang="en-IN" sz="2000">
                <a:solidFill>
                  <a:schemeClr val="hlink"/>
                </a:solidFill>
                <a:latin typeface="Calibri"/>
                <a:ea typeface="Calibri"/>
                <a:cs typeface="Calibri"/>
                <a:sym typeface="Calibri"/>
              </a:rPr>
              <a:t>Objective:</a:t>
            </a:r>
            <a:r>
              <a:rPr lang="en-IN" sz="2000">
                <a:solidFill>
                  <a:schemeClr val="dk1"/>
                </a:solidFill>
                <a:latin typeface="Calibri"/>
                <a:ea typeface="Calibri"/>
                <a:cs typeface="Calibri"/>
                <a:sym typeface="Calibri"/>
              </a:rPr>
              <a:t> </a:t>
            </a:r>
            <a:r>
              <a:rPr lang="en-IN" sz="2000">
                <a:solidFill>
                  <a:schemeClr val="dk1"/>
                </a:solidFill>
                <a:highlight>
                  <a:srgbClr val="FFFFFF"/>
                </a:highlight>
                <a:latin typeface="Calibri"/>
                <a:ea typeface="Calibri"/>
                <a:cs typeface="Calibri"/>
                <a:sym typeface="Calibri"/>
              </a:rPr>
              <a:t>to explore the Titanic dataset by performing data analysis using visualization. We will implement different plots supported by matplotlib and seaborn on the titanic data and derive some meaningful insights.</a:t>
            </a: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55600" lvl="0" marL="457200" rtl="0" algn="l">
              <a:lnSpc>
                <a:spcPct val="135714"/>
              </a:lnSpc>
              <a:spcBef>
                <a:spcPts val="0"/>
              </a:spcBef>
              <a:spcAft>
                <a:spcPts val="0"/>
              </a:spcAft>
              <a:buClr>
                <a:schemeClr val="hlink"/>
              </a:buClr>
              <a:buSzPts val="2000"/>
              <a:buFont typeface="Calibri"/>
              <a:buChar char="●"/>
            </a:pPr>
            <a:r>
              <a:rPr lang="en-IN" sz="2000">
                <a:solidFill>
                  <a:schemeClr val="hlink"/>
                </a:solidFill>
                <a:latin typeface="Calibri"/>
                <a:ea typeface="Calibri"/>
                <a:cs typeface="Calibri"/>
                <a:sym typeface="Calibri"/>
              </a:rPr>
              <a:t>Dataset Description:</a:t>
            </a:r>
            <a:endParaRPr sz="2000">
              <a:solidFill>
                <a:schemeClr val="hlink"/>
              </a:solidFill>
              <a:latin typeface="Calibri"/>
              <a:ea typeface="Calibri"/>
              <a:cs typeface="Calibri"/>
              <a:sym typeface="Calibri"/>
            </a:endParaRPr>
          </a:p>
          <a:p>
            <a:pPr indent="-342900" lvl="1" marL="914400" rtl="0" algn="l">
              <a:lnSpc>
                <a:spcPct val="135714"/>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sinking of the Titanic is one of the most infamous shipwrecks in history.</a:t>
            </a:r>
            <a:endParaRPr sz="1800">
              <a:solidFill>
                <a:schemeClr val="dk1"/>
              </a:solidFill>
              <a:latin typeface="Calibri"/>
              <a:ea typeface="Calibri"/>
              <a:cs typeface="Calibri"/>
              <a:sym typeface="Calibri"/>
            </a:endParaRPr>
          </a:p>
          <a:p>
            <a:pPr indent="-342900" lvl="1" marL="914400" rtl="0" algn="l">
              <a:lnSpc>
                <a:spcPct val="135714"/>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On April 15, 1912, during her maiden voyage, the widely considered “unsinkable” RMS Titanic sank after colliding with an iceberg. Unfortunately, there weren’t enough lifeboats for everyone onboard, resulting in the death of 1502 out of 2224 passengers and crew.</a:t>
            </a:r>
            <a:endParaRPr sz="1800">
              <a:solidFill>
                <a:schemeClr val="dk1"/>
              </a:solidFill>
              <a:latin typeface="Calibri"/>
              <a:ea typeface="Calibri"/>
              <a:cs typeface="Calibri"/>
              <a:sym typeface="Calibri"/>
            </a:endParaRPr>
          </a:p>
          <a:p>
            <a:pPr indent="-342900" lvl="1" marL="914400" rtl="0" algn="l">
              <a:lnSpc>
                <a:spcPct val="135714"/>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While there was some element of luck involved in surviving, it seems some groups of people were more likely to survive than others.</a:t>
            </a:r>
            <a:endParaRPr sz="1800">
              <a:solidFill>
                <a:schemeClr val="dk1"/>
              </a:solidFill>
              <a:latin typeface="Calibri"/>
              <a:ea typeface="Calibri"/>
              <a:cs typeface="Calibri"/>
              <a:sym typeface="Calibri"/>
            </a:endParaRPr>
          </a:p>
          <a:p>
            <a:pPr indent="-342900" lvl="1" marL="914400" rtl="0" algn="l">
              <a:lnSpc>
                <a:spcPct val="135714"/>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In this case study, we will try to answer the question: “what sorts of people were more likely to survive?” using visualisation methods on the passenger data (ie age, gender, socio-economic class, etc).</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2fef07c0c3_0_0"/>
          <p:cNvSpPr txBox="1"/>
          <p:nvPr/>
        </p:nvSpPr>
        <p:spPr>
          <a:xfrm>
            <a:off x="646725" y="391950"/>
            <a:ext cx="105840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chemeClr val="dk2"/>
                </a:solidFill>
                <a:latin typeface="Calibri"/>
                <a:ea typeface="Calibri"/>
                <a:cs typeface="Calibri"/>
                <a:sym typeface="Calibri"/>
              </a:rPr>
              <a:t>Hands on</a:t>
            </a:r>
            <a:endParaRPr b="1" i="0" sz="3200" u="none" cap="none" strike="noStrike">
              <a:solidFill>
                <a:schemeClr val="dk2"/>
              </a:solidFill>
              <a:latin typeface="Calibri"/>
              <a:ea typeface="Calibri"/>
              <a:cs typeface="Calibri"/>
              <a:sym typeface="Calibri"/>
            </a:endParaRPr>
          </a:p>
        </p:txBody>
      </p:sp>
      <p:sp>
        <p:nvSpPr>
          <p:cNvPr id="232" name="Google Shape;232;g12fef07c0c3_0_0"/>
          <p:cNvSpPr txBox="1"/>
          <p:nvPr/>
        </p:nvSpPr>
        <p:spPr>
          <a:xfrm>
            <a:off x="533400" y="1219200"/>
            <a:ext cx="10770000" cy="3834900"/>
          </a:xfrm>
          <a:prstGeom prst="rect">
            <a:avLst/>
          </a:prstGeom>
          <a:noFill/>
          <a:ln>
            <a:noFill/>
          </a:ln>
        </p:spPr>
        <p:txBody>
          <a:bodyPr anchorCtr="0" anchor="t" bIns="91425" lIns="91425" spcFirstLastPara="1" rIns="91425" wrap="square" tIns="91425">
            <a:spAutoFit/>
          </a:bodyPr>
          <a:lstStyle/>
          <a:p>
            <a:pPr indent="-355600" lvl="0" marL="457200" rtl="0" algn="l">
              <a:lnSpc>
                <a:spcPct val="135714"/>
              </a:lnSpc>
              <a:spcBef>
                <a:spcPts val="0"/>
              </a:spcBef>
              <a:spcAft>
                <a:spcPts val="0"/>
              </a:spcAft>
              <a:buClr>
                <a:schemeClr val="hlink"/>
              </a:buClr>
              <a:buSzPts val="2000"/>
              <a:buFont typeface="Calibri"/>
              <a:buChar char="●"/>
            </a:pPr>
            <a:r>
              <a:rPr lang="en-IN" sz="2000">
                <a:solidFill>
                  <a:schemeClr val="hlink"/>
                </a:solidFill>
                <a:latin typeface="Calibri"/>
                <a:ea typeface="Calibri"/>
                <a:cs typeface="Calibri"/>
                <a:sym typeface="Calibri"/>
              </a:rPr>
              <a:t>Steps</a:t>
            </a:r>
            <a:r>
              <a:rPr lang="en-IN" sz="2000">
                <a:solidFill>
                  <a:schemeClr val="hlink"/>
                </a:solidFill>
                <a:latin typeface="Calibri"/>
                <a:ea typeface="Calibri"/>
                <a:cs typeface="Calibri"/>
                <a:sym typeface="Calibri"/>
              </a:rPr>
              <a:t>:</a:t>
            </a:r>
            <a:endParaRPr sz="2000">
              <a:solidFill>
                <a:schemeClr val="hlink"/>
              </a:solidFill>
              <a:latin typeface="Calibri"/>
              <a:ea typeface="Calibri"/>
              <a:cs typeface="Calibri"/>
              <a:sym typeface="Calibri"/>
            </a:endParaRPr>
          </a:p>
          <a:p>
            <a:pPr indent="-355600" lvl="1" marL="914400" rtl="0" algn="l">
              <a:lnSpc>
                <a:spcPct val="135714"/>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Basic </a:t>
            </a:r>
            <a:r>
              <a:rPr lang="en-IN" sz="2000">
                <a:solidFill>
                  <a:schemeClr val="dk1"/>
                </a:solidFill>
                <a:latin typeface="Calibri"/>
                <a:ea typeface="Calibri"/>
                <a:cs typeface="Calibri"/>
                <a:sym typeface="Calibri"/>
              </a:rPr>
              <a:t>exploration to understand the data</a:t>
            </a:r>
            <a:endParaRPr sz="2000">
              <a:solidFill>
                <a:schemeClr val="dk1"/>
              </a:solidFill>
              <a:latin typeface="Calibri"/>
              <a:ea typeface="Calibri"/>
              <a:cs typeface="Calibri"/>
              <a:sym typeface="Calibri"/>
            </a:endParaRPr>
          </a:p>
          <a:p>
            <a:pPr indent="-355600" lvl="1" marL="914400" rtl="0" algn="l">
              <a:lnSpc>
                <a:spcPct val="135714"/>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Use an appropriate plot to answer f</a:t>
            </a:r>
            <a:r>
              <a:rPr lang="en-IN" sz="2000">
                <a:solidFill>
                  <a:schemeClr val="dk1"/>
                </a:solidFill>
                <a:latin typeface="Calibri"/>
                <a:ea typeface="Calibri"/>
                <a:cs typeface="Calibri"/>
                <a:sym typeface="Calibri"/>
              </a:rPr>
              <a:t>rom which port the maximum number of people boarded the titanic? </a:t>
            </a:r>
            <a:endParaRPr sz="2000">
              <a:solidFill>
                <a:schemeClr val="dk1"/>
              </a:solidFill>
              <a:latin typeface="Calibri"/>
              <a:ea typeface="Calibri"/>
              <a:cs typeface="Calibri"/>
              <a:sym typeface="Calibri"/>
            </a:endParaRPr>
          </a:p>
          <a:p>
            <a:pPr indent="-355600" lvl="1" marL="914400" rtl="0" algn="l">
              <a:lnSpc>
                <a:spcPct val="135714"/>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Check if there is any relationship between fare and age?</a:t>
            </a:r>
            <a:endParaRPr sz="2000">
              <a:solidFill>
                <a:schemeClr val="dk1"/>
              </a:solidFill>
              <a:latin typeface="Calibri"/>
              <a:ea typeface="Calibri"/>
              <a:cs typeface="Calibri"/>
              <a:sym typeface="Calibri"/>
            </a:endParaRPr>
          </a:p>
          <a:p>
            <a:pPr indent="-355600" lvl="1" marL="914400" rtl="0" algn="l">
              <a:lnSpc>
                <a:spcPct val="135714"/>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Check the percentage of male and female passengers and their survival rate?</a:t>
            </a:r>
            <a:endParaRPr sz="2000">
              <a:solidFill>
                <a:schemeClr val="dk1"/>
              </a:solidFill>
              <a:latin typeface="Calibri"/>
              <a:ea typeface="Calibri"/>
              <a:cs typeface="Calibri"/>
              <a:sym typeface="Calibri"/>
            </a:endParaRPr>
          </a:p>
          <a:p>
            <a:pPr indent="-355600" lvl="1" marL="914400" rtl="0" algn="l">
              <a:lnSpc>
                <a:spcPct val="135714"/>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Check the distribution of the males and females among different ticket classes?</a:t>
            </a:r>
            <a:endParaRPr sz="2000">
              <a:solidFill>
                <a:schemeClr val="dk1"/>
              </a:solidFill>
              <a:latin typeface="Calibri"/>
              <a:ea typeface="Calibri"/>
              <a:cs typeface="Calibri"/>
              <a:sym typeface="Calibri"/>
            </a:endParaRPr>
          </a:p>
          <a:p>
            <a:pPr indent="-355600" lvl="1" marL="914400" rtl="0" algn="l">
              <a:lnSpc>
                <a:spcPct val="135714"/>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Analyse the relationship between Ticket classes, Survival rate, and Gender of the passengers using appropriate plot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25692f4b20_0_0"/>
          <p:cNvSpPr txBox="1"/>
          <p:nvPr/>
        </p:nvSpPr>
        <p:spPr>
          <a:xfrm>
            <a:off x="677531" y="53313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2"/>
                </a:solidFill>
                <a:latin typeface="Calibri"/>
                <a:ea typeface="Calibri"/>
                <a:cs typeface="Calibri"/>
                <a:sym typeface="Calibri"/>
              </a:rPr>
              <a:t>Summary</a:t>
            </a:r>
            <a:endParaRPr b="1" i="0" sz="3200" u="none" cap="none" strike="noStrike">
              <a:solidFill>
                <a:schemeClr val="dk2"/>
              </a:solidFill>
              <a:latin typeface="Calibri"/>
              <a:ea typeface="Calibri"/>
              <a:cs typeface="Calibri"/>
              <a:sym typeface="Calibri"/>
            </a:endParaRPr>
          </a:p>
        </p:txBody>
      </p:sp>
      <p:sp>
        <p:nvSpPr>
          <p:cNvPr id="238" name="Google Shape;238;g125692f4b20_0_0"/>
          <p:cNvSpPr txBox="1"/>
          <p:nvPr/>
        </p:nvSpPr>
        <p:spPr>
          <a:xfrm>
            <a:off x="601325" y="1249300"/>
            <a:ext cx="6031800" cy="190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000">
                <a:solidFill>
                  <a:schemeClr val="dk1"/>
                </a:solidFill>
                <a:latin typeface="Calibri"/>
                <a:ea typeface="Calibri"/>
                <a:cs typeface="Calibri"/>
                <a:sym typeface="Calibri"/>
              </a:rPr>
              <a:t>In this module we discussed:</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Importance of visualization </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Matplotlib and Seaborn Libraries in Python</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Different plots associated with Matplotlib</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Different plots associated with Seaborn</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24fddb7475_0_1403"/>
          <p:cNvSpPr/>
          <p:nvPr/>
        </p:nvSpPr>
        <p:spPr>
          <a:xfrm>
            <a:off x="2047375" y="2512800"/>
            <a:ext cx="8332500" cy="18324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IN" sz="4400" u="none" cap="none" strike="noStrike">
                <a:solidFill>
                  <a:srgbClr val="095A82"/>
                </a:solidFill>
                <a:latin typeface="Calibri"/>
                <a:ea typeface="Calibri"/>
                <a:cs typeface="Calibri"/>
                <a:sym typeface="Calibri"/>
              </a:rPr>
              <a:t>Thank you</a:t>
            </a:r>
            <a:br>
              <a:rPr b="1" i="0" lang="en-IN" sz="4400" u="none" cap="none" strike="noStrike">
                <a:solidFill>
                  <a:srgbClr val="095A82"/>
                </a:solidFill>
                <a:latin typeface="Calibri"/>
                <a:ea typeface="Calibri"/>
                <a:cs typeface="Calibri"/>
                <a:sym typeface="Calibri"/>
              </a:rPr>
            </a:br>
            <a:r>
              <a:rPr b="1" i="0" lang="en-IN" sz="4400" u="none" cap="none" strike="noStrike">
                <a:solidFill>
                  <a:srgbClr val="095A82"/>
                </a:solidFill>
                <a:latin typeface="Calibri"/>
                <a:ea typeface="Calibri"/>
                <a:cs typeface="Calibri"/>
                <a:sym typeface="Calibri"/>
              </a:rPr>
              <a:t>Happy learning ☺</a:t>
            </a:r>
            <a:endParaRPr b="1" i="0" sz="4400" u="none" cap="none" strike="noStrike">
              <a:solidFill>
                <a:srgbClr val="095A8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2"/>
              </a:solidFill>
              <a:latin typeface="Calibri"/>
              <a:ea typeface="Calibri"/>
              <a:cs typeface="Calibri"/>
              <a:sym typeface="Calibri"/>
            </a:endParaRPr>
          </a:p>
        </p:txBody>
      </p:sp>
      <p:sp>
        <p:nvSpPr>
          <p:cNvPr id="244" name="Google Shape;244;g124fddb7475_0_1403"/>
          <p:cNvSpPr/>
          <p:nvPr/>
        </p:nvSpPr>
        <p:spPr>
          <a:xfrm>
            <a:off x="5978820" y="3275112"/>
            <a:ext cx="234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dfd20670fb_0_4"/>
          <p:cNvSpPr txBox="1"/>
          <p:nvPr/>
        </p:nvSpPr>
        <p:spPr>
          <a:xfrm>
            <a:off x="678056" y="51598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chemeClr val="dk2"/>
                </a:solidFill>
                <a:latin typeface="Calibri"/>
                <a:ea typeface="Calibri"/>
                <a:cs typeface="Calibri"/>
                <a:sym typeface="Calibri"/>
              </a:rPr>
              <a:t>Agenda </a:t>
            </a:r>
            <a:endParaRPr b="0" i="0" sz="3200" u="none" cap="none" strike="noStrike">
              <a:solidFill>
                <a:schemeClr val="dk2"/>
              </a:solidFill>
              <a:latin typeface="Calibri"/>
              <a:ea typeface="Calibri"/>
              <a:cs typeface="Calibri"/>
              <a:sym typeface="Calibri"/>
            </a:endParaRPr>
          </a:p>
        </p:txBody>
      </p:sp>
      <p:sp>
        <p:nvSpPr>
          <p:cNvPr id="87" name="Google Shape;87;gdfd20670fb_0_4"/>
          <p:cNvSpPr txBox="1"/>
          <p:nvPr/>
        </p:nvSpPr>
        <p:spPr>
          <a:xfrm>
            <a:off x="502200" y="1252250"/>
            <a:ext cx="6428400" cy="2970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15000"/>
              </a:lnSpc>
              <a:spcBef>
                <a:spcPts val="0"/>
              </a:spcBef>
              <a:spcAft>
                <a:spcPts val="0"/>
              </a:spcAft>
              <a:buClr>
                <a:srgbClr val="000000"/>
              </a:buClr>
              <a:buSzPts val="2000"/>
              <a:buFont typeface="Calibri"/>
              <a:buChar char="●"/>
            </a:pPr>
            <a:r>
              <a:rPr lang="en-IN" sz="2000">
                <a:latin typeface="Calibri"/>
                <a:ea typeface="Calibri"/>
                <a:cs typeface="Calibri"/>
                <a:sym typeface="Calibri"/>
              </a:rPr>
              <a:t>Introduction to Visualization</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Visualisation for Data Science</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Introduction to Matplotlib and Seaborn</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List of plots in Matplotlib</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List of plots in Seaborn</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Summary</a:t>
            </a:r>
            <a:endParaRPr sz="2000">
              <a:latin typeface="Calibri"/>
              <a:ea typeface="Calibri"/>
              <a:cs typeface="Calibri"/>
              <a:sym typeface="Calibri"/>
            </a:endParaRPr>
          </a:p>
          <a:p>
            <a:pPr indent="-355600" lvl="0" marL="457200" marR="0" rtl="0" algn="l">
              <a:lnSpc>
                <a:spcPct val="115000"/>
              </a:lnSpc>
              <a:spcBef>
                <a:spcPts val="0"/>
              </a:spcBef>
              <a:spcAft>
                <a:spcPts val="0"/>
              </a:spcAft>
              <a:buSzPts val="2000"/>
              <a:buFont typeface="Calibri"/>
              <a:buChar char="●"/>
            </a:pPr>
            <a:r>
              <a:rPr lang="en-IN" sz="2000">
                <a:latin typeface="Calibri"/>
                <a:ea typeface="Calibri"/>
                <a:cs typeface="Calibri"/>
                <a:sym typeface="Calibri"/>
              </a:rPr>
              <a:t>Hands on</a:t>
            </a:r>
            <a:endParaRPr sz="2000">
              <a:latin typeface="Calibri"/>
              <a:ea typeface="Calibri"/>
              <a:cs typeface="Calibri"/>
              <a:sym typeface="Calibri"/>
            </a:endParaRPr>
          </a:p>
          <a:p>
            <a:pPr indent="0" lvl="0" marL="457200" marR="0" rtl="0" algn="l">
              <a:lnSpc>
                <a:spcPct val="115000"/>
              </a:lnSpc>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29c92a5dc8_0_0"/>
          <p:cNvSpPr txBox="1"/>
          <p:nvPr/>
        </p:nvSpPr>
        <p:spPr>
          <a:xfrm>
            <a:off x="622356" y="50818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lang="en-IN" sz="3200">
                <a:solidFill>
                  <a:schemeClr val="dk2"/>
                </a:solidFill>
                <a:latin typeface="Calibri"/>
                <a:ea typeface="Calibri"/>
                <a:cs typeface="Calibri"/>
                <a:sym typeface="Calibri"/>
              </a:rPr>
              <a:t>Visualization</a:t>
            </a:r>
            <a:endParaRPr b="0" i="0" sz="3200" u="none" cap="none" strike="noStrike">
              <a:solidFill>
                <a:schemeClr val="dk2"/>
              </a:solidFill>
              <a:latin typeface="Calibri"/>
              <a:ea typeface="Calibri"/>
              <a:cs typeface="Calibri"/>
              <a:sym typeface="Calibri"/>
            </a:endParaRPr>
          </a:p>
        </p:txBody>
      </p:sp>
      <p:sp>
        <p:nvSpPr>
          <p:cNvPr id="93" name="Google Shape;93;g129c92a5dc8_0_0"/>
          <p:cNvSpPr txBox="1"/>
          <p:nvPr/>
        </p:nvSpPr>
        <p:spPr>
          <a:xfrm>
            <a:off x="502200" y="1252250"/>
            <a:ext cx="7002900" cy="32631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Visual description of data</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Provides better understanding of data.</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Helps to explore patterns, trends, and correlations.</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Helps to present reports, outcomes, and inferences in visual format.</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Visualisation is a very important part of Data Science.</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000">
              <a:latin typeface="Calibri"/>
              <a:ea typeface="Calibri"/>
              <a:cs typeface="Calibri"/>
              <a:sym typeface="Calibri"/>
            </a:endParaRPr>
          </a:p>
        </p:txBody>
      </p:sp>
      <p:pic>
        <p:nvPicPr>
          <p:cNvPr id="94" name="Google Shape;94;g129c92a5dc8_0_0"/>
          <p:cNvPicPr preferRelativeResize="0"/>
          <p:nvPr/>
        </p:nvPicPr>
        <p:blipFill>
          <a:blip r:embed="rId3">
            <a:alphaModFix/>
          </a:blip>
          <a:stretch>
            <a:fillRect/>
          </a:stretch>
        </p:blipFill>
        <p:spPr>
          <a:xfrm>
            <a:off x="7379200" y="1346413"/>
            <a:ext cx="4382099" cy="27097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29c92a5dc8_0_5"/>
          <p:cNvSpPr txBox="1"/>
          <p:nvPr/>
        </p:nvSpPr>
        <p:spPr>
          <a:xfrm>
            <a:off x="622356" y="50818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lang="en-IN" sz="3200">
                <a:solidFill>
                  <a:schemeClr val="dk2"/>
                </a:solidFill>
                <a:latin typeface="Calibri"/>
                <a:ea typeface="Calibri"/>
                <a:cs typeface="Calibri"/>
                <a:sym typeface="Calibri"/>
              </a:rPr>
              <a:t>Visualization for Data Science</a:t>
            </a:r>
            <a:endParaRPr b="0" i="0" sz="3200" u="none" cap="none" strike="noStrike">
              <a:solidFill>
                <a:schemeClr val="dk2"/>
              </a:solidFill>
              <a:latin typeface="Calibri"/>
              <a:ea typeface="Calibri"/>
              <a:cs typeface="Calibri"/>
              <a:sym typeface="Calibri"/>
            </a:endParaRPr>
          </a:p>
        </p:txBody>
      </p:sp>
      <p:sp>
        <p:nvSpPr>
          <p:cNvPr id="100" name="Google Shape;100;g129c92a5dc8_0_5"/>
          <p:cNvSpPr txBox="1"/>
          <p:nvPr/>
        </p:nvSpPr>
        <p:spPr>
          <a:xfrm>
            <a:off x="426000" y="1252250"/>
            <a:ext cx="10947300" cy="4186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In data science, visualisation is used to analyse the features and derive insights from the raw data.</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Visualization is also used to report the findings in a presentable format.</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Uses of visualisation for data science include: </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For understanding distribution of features</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For statistical analysis of data</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For finding trends and patterns</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For checking relationships among features</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For presenting findings in visual graphs</a:t>
            </a:r>
            <a:endParaRPr sz="20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2bdd2ee7a0_0_5"/>
          <p:cNvSpPr txBox="1"/>
          <p:nvPr/>
        </p:nvSpPr>
        <p:spPr>
          <a:xfrm>
            <a:off x="622356" y="508188"/>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lang="en-IN" sz="3200">
                <a:solidFill>
                  <a:schemeClr val="dk2"/>
                </a:solidFill>
                <a:latin typeface="Calibri"/>
                <a:ea typeface="Calibri"/>
                <a:cs typeface="Calibri"/>
                <a:sym typeface="Calibri"/>
              </a:rPr>
              <a:t>Introduction to Matplotlib and Seaborn</a:t>
            </a:r>
            <a:endParaRPr b="0" i="0" sz="3200" u="none" cap="none" strike="noStrike">
              <a:solidFill>
                <a:schemeClr val="dk2"/>
              </a:solidFill>
              <a:latin typeface="Calibri"/>
              <a:ea typeface="Calibri"/>
              <a:cs typeface="Calibri"/>
              <a:sym typeface="Calibri"/>
            </a:endParaRPr>
          </a:p>
        </p:txBody>
      </p:sp>
      <p:sp>
        <p:nvSpPr>
          <p:cNvPr id="106" name="Google Shape;106;g12bdd2ee7a0_0_5"/>
          <p:cNvSpPr txBox="1"/>
          <p:nvPr/>
        </p:nvSpPr>
        <p:spPr>
          <a:xfrm>
            <a:off x="546150" y="1225625"/>
            <a:ext cx="10947300" cy="4340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sz="2000">
                <a:solidFill>
                  <a:schemeClr val="dk1"/>
                </a:solidFill>
                <a:latin typeface="Calibri"/>
                <a:ea typeface="Calibri"/>
                <a:cs typeface="Calibri"/>
                <a:sym typeface="Calibri"/>
              </a:rPr>
              <a:t>Matplotlib:</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a:t>
            </a:r>
            <a:r>
              <a:rPr lang="en-IN" sz="2000">
                <a:solidFill>
                  <a:schemeClr val="dk1"/>
                </a:solidFill>
                <a:latin typeface="Calibri"/>
                <a:ea typeface="Calibri"/>
                <a:cs typeface="Calibri"/>
                <a:sym typeface="Calibri"/>
              </a:rPr>
              <a:t>t’s a most popular python library for visualization.</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is built on NumPy arrays, its free and open source library.</a:t>
            </a:r>
            <a:endParaRPr sz="2000">
              <a:solidFill>
                <a:schemeClr val="dk1"/>
              </a:solidFill>
              <a:latin typeface="Calibri"/>
              <a:ea typeface="Calibri"/>
              <a:cs typeface="Calibri"/>
              <a:sym typeface="Calibri"/>
            </a:endParaRPr>
          </a:p>
          <a:p>
            <a:pPr indent="-355600" lvl="0" marL="457200" rtl="0" algn="l">
              <a:lnSpc>
                <a:spcPct val="150000"/>
              </a:lnSpc>
              <a:spcBef>
                <a:spcPts val="4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Supports wide variety of methods and functions to plot different types of graphs.</a:t>
            </a:r>
            <a:endParaRPr sz="2000">
              <a:solidFill>
                <a:schemeClr val="dk1"/>
              </a:solidFill>
              <a:latin typeface="Calibri"/>
              <a:ea typeface="Calibri"/>
              <a:cs typeface="Calibri"/>
              <a:sym typeface="Calibri"/>
            </a:endParaRPr>
          </a:p>
          <a:p>
            <a:pPr indent="0" lvl="0" marL="0" rtl="0" algn="l">
              <a:lnSpc>
                <a:spcPct val="150000"/>
              </a:lnSpc>
              <a:spcBef>
                <a:spcPts val="400"/>
              </a:spcBef>
              <a:spcAft>
                <a:spcPts val="0"/>
              </a:spcAft>
              <a:buNone/>
            </a:pPr>
            <a:r>
              <a:rPr b="1" lang="en-IN" sz="2000">
                <a:solidFill>
                  <a:schemeClr val="dk1"/>
                </a:solidFill>
                <a:latin typeface="Calibri"/>
                <a:ea typeface="Calibri"/>
                <a:cs typeface="Calibri"/>
                <a:sym typeface="Calibri"/>
              </a:rPr>
              <a:t>Seaborn:</a:t>
            </a:r>
            <a:endParaRPr b="1" sz="2000">
              <a:solidFill>
                <a:schemeClr val="dk1"/>
              </a:solidFill>
              <a:latin typeface="Calibri"/>
              <a:ea typeface="Calibri"/>
              <a:cs typeface="Calibri"/>
              <a:sym typeface="Calibri"/>
            </a:endParaRPr>
          </a:p>
          <a:p>
            <a:pPr indent="-355600" lvl="0" marL="457200" rtl="0" algn="l">
              <a:lnSpc>
                <a:spcPct val="150000"/>
              </a:lnSpc>
              <a:spcBef>
                <a:spcPts val="40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is build on top of Matplotlib.</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is integrated with Pandas data structures.</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Seaborn makes statistical plots more attractive.</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uses simple syntax which is easy to understand compared to Matplotlib. </a:t>
            </a:r>
            <a:endParaRPr b="1"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2bdd2ee7a0_0_765"/>
          <p:cNvSpPr txBox="1"/>
          <p:nvPr/>
        </p:nvSpPr>
        <p:spPr>
          <a:xfrm>
            <a:off x="708934" y="311014"/>
            <a:ext cx="11233800" cy="756600"/>
          </a:xfrm>
          <a:prstGeom prst="rect">
            <a:avLst/>
          </a:prstGeom>
          <a:noFill/>
          <a:ln>
            <a:noFill/>
          </a:ln>
        </p:spPr>
        <p:txBody>
          <a:bodyPr anchorCtr="0" anchor="ctr" bIns="16925" lIns="16925" spcFirstLastPara="1" rIns="16925" wrap="square" tIns="16925">
            <a:noAutofit/>
          </a:bodyPr>
          <a:lstStyle/>
          <a:p>
            <a:pPr indent="0" lvl="0" marL="0" marR="0" rtl="0" algn="l">
              <a:lnSpc>
                <a:spcPct val="100000"/>
              </a:lnSpc>
              <a:spcBef>
                <a:spcPts val="0"/>
              </a:spcBef>
              <a:spcAft>
                <a:spcPts val="0"/>
              </a:spcAft>
              <a:buClr>
                <a:srgbClr val="000000"/>
              </a:buClr>
              <a:buSzPts val="3200"/>
              <a:buFont typeface="Arial"/>
              <a:buNone/>
            </a:pPr>
            <a:r>
              <a:rPr b="1" lang="en-IN" sz="3200">
                <a:solidFill>
                  <a:srgbClr val="095A82"/>
                </a:solidFill>
                <a:latin typeface="Calibri"/>
                <a:ea typeface="Calibri"/>
                <a:cs typeface="Calibri"/>
                <a:sym typeface="Calibri"/>
              </a:rPr>
              <a:t>List of plots in Matplotlib</a:t>
            </a:r>
            <a:endParaRPr b="1" i="0" sz="3200" u="none" cap="none" strike="noStrike">
              <a:solidFill>
                <a:schemeClr val="dk2"/>
              </a:solidFill>
              <a:latin typeface="Calibri"/>
              <a:ea typeface="Calibri"/>
              <a:cs typeface="Calibri"/>
              <a:sym typeface="Calibri"/>
            </a:endParaRPr>
          </a:p>
        </p:txBody>
      </p:sp>
      <p:grpSp>
        <p:nvGrpSpPr>
          <p:cNvPr id="112" name="Google Shape;112;g12bdd2ee7a0_0_765"/>
          <p:cNvGrpSpPr/>
          <p:nvPr/>
        </p:nvGrpSpPr>
        <p:grpSpPr>
          <a:xfrm>
            <a:off x="593288" y="1431546"/>
            <a:ext cx="4451889" cy="4451889"/>
            <a:chOff x="2902488" y="902232"/>
            <a:chExt cx="3339000" cy="3339000"/>
          </a:xfrm>
        </p:grpSpPr>
        <p:sp>
          <p:nvSpPr>
            <p:cNvPr id="113" name="Google Shape;113;g12bdd2ee7a0_0_765"/>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12bdd2ee7a0_0_765"/>
            <p:cNvSpPr/>
            <p:nvPr/>
          </p:nvSpPr>
          <p:spPr>
            <a:xfrm>
              <a:off x="3123875" y="1123625"/>
              <a:ext cx="2896500" cy="2896200"/>
            </a:xfrm>
            <a:prstGeom prst="pie">
              <a:avLst>
                <a:gd fmla="val 2689583" name="adj1"/>
                <a:gd fmla="val 13510993" name="adj2"/>
              </a:avLst>
            </a:prstGeom>
            <a:solidFill>
              <a:srgbClr val="CFE2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g12bdd2ee7a0_0_765"/>
          <p:cNvGrpSpPr/>
          <p:nvPr/>
        </p:nvGrpSpPr>
        <p:grpSpPr>
          <a:xfrm>
            <a:off x="1608663" y="2218321"/>
            <a:ext cx="2421139" cy="2421139"/>
            <a:chOff x="3664038" y="1663782"/>
            <a:chExt cx="1815900" cy="1815900"/>
          </a:xfrm>
        </p:grpSpPr>
        <p:sp>
          <p:nvSpPr>
            <p:cNvPr id="116" name="Google Shape;116;g12bdd2ee7a0_0_765"/>
            <p:cNvSpPr/>
            <p:nvPr/>
          </p:nvSpPr>
          <p:spPr>
            <a:xfrm>
              <a:off x="3664038" y="1663782"/>
              <a:ext cx="1815900" cy="1815900"/>
            </a:xfrm>
            <a:prstGeom prst="ellipse">
              <a:avLst/>
            </a:prstGeom>
            <a:solidFill>
              <a:srgbClr val="25AAE2"/>
            </a:solidFill>
            <a:ln>
              <a:noFill/>
            </a:ln>
            <a:effectLst>
              <a:outerShdw blurRad="228600" rotWithShape="0" algn="tl" dir="5400000" dist="50800">
                <a:srgbClr val="000000">
                  <a:alpha val="5412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12bdd2ee7a0_0_765"/>
            <p:cNvSpPr txBox="1"/>
            <p:nvPr/>
          </p:nvSpPr>
          <p:spPr>
            <a:xfrm>
              <a:off x="3899988" y="2158482"/>
              <a:ext cx="1344000" cy="826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000"/>
                <a:buFont typeface="Arial"/>
                <a:buNone/>
              </a:pPr>
              <a:r>
                <a:rPr b="1" lang="en-IN" sz="2400">
                  <a:solidFill>
                    <a:schemeClr val="dk1"/>
                  </a:solidFill>
                  <a:latin typeface="Calibri"/>
                  <a:ea typeface="Calibri"/>
                  <a:cs typeface="Calibri"/>
                  <a:sym typeface="Calibri"/>
                </a:rPr>
                <a:t>Basic Plots</a:t>
              </a:r>
              <a:endParaRPr b="1" i="0" sz="2400" u="none" cap="none" strike="noStrike">
                <a:solidFill>
                  <a:schemeClr val="dk1"/>
                </a:solidFill>
                <a:latin typeface="Calibri"/>
                <a:ea typeface="Calibri"/>
                <a:cs typeface="Calibri"/>
                <a:sym typeface="Calibri"/>
              </a:endParaRPr>
            </a:p>
          </p:txBody>
        </p:sp>
      </p:grpSp>
      <p:sp>
        <p:nvSpPr>
          <p:cNvPr id="118" name="Google Shape;118;g12bdd2ee7a0_0_765"/>
          <p:cNvSpPr/>
          <p:nvPr/>
        </p:nvSpPr>
        <p:spPr>
          <a:xfrm>
            <a:off x="5205475" y="1431550"/>
            <a:ext cx="63789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I</a:t>
            </a:r>
            <a:r>
              <a:rPr lang="en-IN" sz="2000">
                <a:solidFill>
                  <a:schemeClr val="dk1"/>
                </a:solidFill>
                <a:latin typeface="Calibri"/>
                <a:ea typeface="Calibri"/>
                <a:cs typeface="Calibri"/>
                <a:sym typeface="Calibri"/>
              </a:rPr>
              <a:t>t helps in understanding the trend of the variable. Generally used for a single continuous variable or two continuous variables.</a:t>
            </a:r>
            <a:endParaRPr sz="2000">
              <a:solidFill>
                <a:schemeClr val="dk1"/>
              </a:solidFill>
              <a:latin typeface="Calibri"/>
              <a:ea typeface="Calibri"/>
              <a:cs typeface="Calibri"/>
              <a:sym typeface="Calibri"/>
            </a:endParaRPr>
          </a:p>
        </p:txBody>
      </p:sp>
      <p:sp>
        <p:nvSpPr>
          <p:cNvPr id="119" name="Google Shape;119;g12bdd2ee7a0_0_765"/>
          <p:cNvSpPr/>
          <p:nvPr/>
        </p:nvSpPr>
        <p:spPr>
          <a:xfrm>
            <a:off x="3659624" y="1352513"/>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2000">
              <a:solidFill>
                <a:schemeClr val="lt1"/>
              </a:solidFill>
              <a:latin typeface="Calibri"/>
              <a:ea typeface="Calibri"/>
              <a:cs typeface="Calibri"/>
              <a:sym typeface="Calibri"/>
            </a:endParaRPr>
          </a:p>
        </p:txBody>
      </p:sp>
      <p:sp>
        <p:nvSpPr>
          <p:cNvPr id="120" name="Google Shape;120;g12bdd2ee7a0_0_765"/>
          <p:cNvSpPr txBox="1"/>
          <p:nvPr/>
        </p:nvSpPr>
        <p:spPr>
          <a:xfrm>
            <a:off x="3786675" y="1787075"/>
            <a:ext cx="117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Calibri"/>
                <a:ea typeface="Calibri"/>
                <a:cs typeface="Calibri"/>
                <a:sym typeface="Calibri"/>
              </a:rPr>
              <a:t>Line plot </a:t>
            </a:r>
            <a:endParaRPr b="1" sz="2000">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ndara"/>
              <a:ea typeface="Candara"/>
              <a:cs typeface="Candara"/>
              <a:sym typeface="Candara"/>
            </a:endParaRPr>
          </a:p>
        </p:txBody>
      </p:sp>
      <p:sp>
        <p:nvSpPr>
          <p:cNvPr id="121" name="Google Shape;121;g12bdd2ee7a0_0_765"/>
          <p:cNvSpPr/>
          <p:nvPr/>
        </p:nvSpPr>
        <p:spPr>
          <a:xfrm>
            <a:off x="4123274" y="3097638"/>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12bdd2ee7a0_0_765"/>
          <p:cNvSpPr txBox="1"/>
          <p:nvPr/>
        </p:nvSpPr>
        <p:spPr>
          <a:xfrm>
            <a:off x="4224975" y="3430400"/>
            <a:ext cx="1170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Scatter plot </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t/>
            </a:r>
            <a:endParaRPr>
              <a:latin typeface="Candara"/>
              <a:ea typeface="Candara"/>
              <a:cs typeface="Candara"/>
              <a:sym typeface="Candara"/>
            </a:endParaRPr>
          </a:p>
        </p:txBody>
      </p:sp>
      <p:sp>
        <p:nvSpPr>
          <p:cNvPr id="123" name="Google Shape;123;g12bdd2ee7a0_0_765"/>
          <p:cNvSpPr/>
          <p:nvPr/>
        </p:nvSpPr>
        <p:spPr>
          <a:xfrm>
            <a:off x="3449399" y="4774163"/>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12bdd2ee7a0_0_765"/>
          <p:cNvSpPr txBox="1"/>
          <p:nvPr/>
        </p:nvSpPr>
        <p:spPr>
          <a:xfrm>
            <a:off x="3615375" y="5259200"/>
            <a:ext cx="117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Calibri"/>
                <a:ea typeface="Calibri"/>
                <a:cs typeface="Calibri"/>
                <a:sym typeface="Calibri"/>
              </a:rPr>
              <a:t>Bar plot </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t/>
            </a:r>
            <a:endParaRPr>
              <a:latin typeface="Candara"/>
              <a:ea typeface="Candara"/>
              <a:cs typeface="Candara"/>
              <a:sym typeface="Candara"/>
            </a:endParaRPr>
          </a:p>
        </p:txBody>
      </p:sp>
      <p:sp>
        <p:nvSpPr>
          <p:cNvPr id="125" name="Google Shape;125;g12bdd2ee7a0_0_765"/>
          <p:cNvSpPr/>
          <p:nvPr/>
        </p:nvSpPr>
        <p:spPr>
          <a:xfrm>
            <a:off x="5662675" y="3184150"/>
            <a:ext cx="59217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It is a classic and most commonly used plot to study the relationship between two random continuous variables.</a:t>
            </a:r>
            <a:endParaRPr sz="2000">
              <a:solidFill>
                <a:schemeClr val="dk1"/>
              </a:solidFill>
              <a:latin typeface="Calibri"/>
              <a:ea typeface="Calibri"/>
              <a:cs typeface="Calibri"/>
              <a:sym typeface="Calibri"/>
            </a:endParaRPr>
          </a:p>
        </p:txBody>
      </p:sp>
      <p:sp>
        <p:nvSpPr>
          <p:cNvPr id="126" name="Google Shape;126;g12bdd2ee7a0_0_765"/>
          <p:cNvSpPr/>
          <p:nvPr/>
        </p:nvSpPr>
        <p:spPr>
          <a:xfrm>
            <a:off x="4976875" y="4936750"/>
            <a:ext cx="6723000" cy="134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It</a:t>
            </a:r>
            <a:r>
              <a:rPr lang="en-IN" sz="2000">
                <a:solidFill>
                  <a:srgbClr val="212121"/>
                </a:solidFill>
                <a:latin typeface="Calibri"/>
                <a:ea typeface="Calibri"/>
                <a:cs typeface="Calibri"/>
                <a:sym typeface="Calibri"/>
              </a:rPr>
              <a:t> helps to understand and compare the distribution of different levels in a variable. Generally used for a categorical variable or a combination of categorical and continuous variable.</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2bdd2ee7a0_0_833"/>
          <p:cNvSpPr txBox="1"/>
          <p:nvPr/>
        </p:nvSpPr>
        <p:spPr>
          <a:xfrm>
            <a:off x="708934" y="311014"/>
            <a:ext cx="11233800" cy="756600"/>
          </a:xfrm>
          <a:prstGeom prst="rect">
            <a:avLst/>
          </a:prstGeom>
          <a:noFill/>
          <a:ln>
            <a:noFill/>
          </a:ln>
        </p:spPr>
        <p:txBody>
          <a:bodyPr anchorCtr="0" anchor="ctr" bIns="16925" lIns="16925" spcFirstLastPara="1" rIns="16925" wrap="square" tIns="16925">
            <a:noAutofit/>
          </a:bodyPr>
          <a:lstStyle/>
          <a:p>
            <a:pPr indent="0" lvl="0" marL="0" marR="0" rtl="0" algn="l">
              <a:lnSpc>
                <a:spcPct val="100000"/>
              </a:lnSpc>
              <a:spcBef>
                <a:spcPts val="0"/>
              </a:spcBef>
              <a:spcAft>
                <a:spcPts val="0"/>
              </a:spcAft>
              <a:buClr>
                <a:srgbClr val="000000"/>
              </a:buClr>
              <a:buSzPts val="3200"/>
              <a:buFont typeface="Arial"/>
              <a:buNone/>
            </a:pPr>
            <a:r>
              <a:rPr b="1" lang="en-IN" sz="3200">
                <a:solidFill>
                  <a:srgbClr val="095A82"/>
                </a:solidFill>
                <a:latin typeface="Calibri"/>
                <a:ea typeface="Calibri"/>
                <a:cs typeface="Calibri"/>
                <a:sym typeface="Calibri"/>
              </a:rPr>
              <a:t>List of plots in Matplotlib</a:t>
            </a:r>
            <a:endParaRPr b="1" i="0" sz="3200" u="none" cap="none" strike="noStrike">
              <a:solidFill>
                <a:schemeClr val="dk2"/>
              </a:solidFill>
              <a:latin typeface="Calibri"/>
              <a:ea typeface="Calibri"/>
              <a:cs typeface="Calibri"/>
              <a:sym typeface="Calibri"/>
            </a:endParaRPr>
          </a:p>
        </p:txBody>
      </p:sp>
      <p:grpSp>
        <p:nvGrpSpPr>
          <p:cNvPr id="132" name="Google Shape;132;g12bdd2ee7a0_0_833"/>
          <p:cNvGrpSpPr/>
          <p:nvPr/>
        </p:nvGrpSpPr>
        <p:grpSpPr>
          <a:xfrm>
            <a:off x="593288" y="1431546"/>
            <a:ext cx="4451889" cy="4451889"/>
            <a:chOff x="2902488" y="902232"/>
            <a:chExt cx="3339000" cy="3339000"/>
          </a:xfrm>
        </p:grpSpPr>
        <p:sp>
          <p:nvSpPr>
            <p:cNvPr id="133" name="Google Shape;133;g12bdd2ee7a0_0_833"/>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12bdd2ee7a0_0_833"/>
            <p:cNvSpPr/>
            <p:nvPr/>
          </p:nvSpPr>
          <p:spPr>
            <a:xfrm>
              <a:off x="3123875" y="1123625"/>
              <a:ext cx="2896500" cy="2896200"/>
            </a:xfrm>
            <a:prstGeom prst="pie">
              <a:avLst>
                <a:gd fmla="val 2689583" name="adj1"/>
                <a:gd fmla="val 13510993" name="adj2"/>
              </a:avLst>
            </a:prstGeom>
            <a:solidFill>
              <a:srgbClr val="CFE2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g12bdd2ee7a0_0_833"/>
          <p:cNvGrpSpPr/>
          <p:nvPr/>
        </p:nvGrpSpPr>
        <p:grpSpPr>
          <a:xfrm>
            <a:off x="1608663" y="2218321"/>
            <a:ext cx="2421139" cy="2421139"/>
            <a:chOff x="3664038" y="1663782"/>
            <a:chExt cx="1815900" cy="1815900"/>
          </a:xfrm>
        </p:grpSpPr>
        <p:sp>
          <p:nvSpPr>
            <p:cNvPr id="136" name="Google Shape;136;g12bdd2ee7a0_0_833"/>
            <p:cNvSpPr/>
            <p:nvPr/>
          </p:nvSpPr>
          <p:spPr>
            <a:xfrm>
              <a:off x="3664038" y="1663782"/>
              <a:ext cx="1815900" cy="1815900"/>
            </a:xfrm>
            <a:prstGeom prst="ellipse">
              <a:avLst/>
            </a:prstGeom>
            <a:solidFill>
              <a:srgbClr val="25AAE2"/>
            </a:solidFill>
            <a:ln>
              <a:noFill/>
            </a:ln>
            <a:effectLst>
              <a:outerShdw blurRad="228600" rotWithShape="0" algn="tl" dir="5400000" dist="50800">
                <a:srgbClr val="000000">
                  <a:alpha val="5412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2bdd2ee7a0_0_833"/>
            <p:cNvSpPr txBox="1"/>
            <p:nvPr/>
          </p:nvSpPr>
          <p:spPr>
            <a:xfrm>
              <a:off x="3899988" y="2158482"/>
              <a:ext cx="1344000" cy="826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000"/>
                <a:buFont typeface="Arial"/>
                <a:buNone/>
              </a:pPr>
              <a:r>
                <a:rPr b="1" lang="en-IN" sz="2400">
                  <a:solidFill>
                    <a:schemeClr val="dk1"/>
                  </a:solidFill>
                  <a:latin typeface="Calibri"/>
                  <a:ea typeface="Calibri"/>
                  <a:cs typeface="Calibri"/>
                  <a:sym typeface="Calibri"/>
                </a:rPr>
                <a:t>Statistical</a:t>
              </a:r>
              <a:r>
                <a:rPr b="1" lang="en-IN" sz="2400">
                  <a:solidFill>
                    <a:schemeClr val="dk1"/>
                  </a:solidFill>
                  <a:latin typeface="Calibri"/>
                  <a:ea typeface="Calibri"/>
                  <a:cs typeface="Calibri"/>
                  <a:sym typeface="Calibri"/>
                </a:rPr>
                <a:t> Plots</a:t>
              </a:r>
              <a:endParaRPr b="1" i="0" sz="2400" u="none" cap="none" strike="noStrike">
                <a:solidFill>
                  <a:schemeClr val="dk1"/>
                </a:solidFill>
                <a:latin typeface="Calibri"/>
                <a:ea typeface="Calibri"/>
                <a:cs typeface="Calibri"/>
                <a:sym typeface="Calibri"/>
              </a:endParaRPr>
            </a:p>
          </p:txBody>
        </p:sp>
      </p:grpSp>
      <p:sp>
        <p:nvSpPr>
          <p:cNvPr id="138" name="Google Shape;138;g12bdd2ee7a0_0_833"/>
          <p:cNvSpPr/>
          <p:nvPr/>
        </p:nvSpPr>
        <p:spPr>
          <a:xfrm>
            <a:off x="5205475" y="1431550"/>
            <a:ext cx="63789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It </a:t>
            </a:r>
            <a:r>
              <a:rPr lang="en-IN" sz="2000">
                <a:solidFill>
                  <a:srgbClr val="212121"/>
                </a:solidFill>
                <a:highlight>
                  <a:schemeClr val="lt1"/>
                </a:highlight>
                <a:latin typeface="Calibri"/>
                <a:ea typeface="Calibri"/>
                <a:cs typeface="Calibri"/>
                <a:sym typeface="Calibri"/>
              </a:rPr>
              <a:t>helps in visualizing the distribution of a variable. It displays the distribution of the data based on five number summary.</a:t>
            </a:r>
            <a:endParaRPr sz="2000">
              <a:solidFill>
                <a:schemeClr val="dk1"/>
              </a:solidFill>
              <a:latin typeface="Calibri"/>
              <a:ea typeface="Calibri"/>
              <a:cs typeface="Calibri"/>
              <a:sym typeface="Calibri"/>
            </a:endParaRPr>
          </a:p>
        </p:txBody>
      </p:sp>
      <p:sp>
        <p:nvSpPr>
          <p:cNvPr id="139" name="Google Shape;139;g12bdd2ee7a0_0_833"/>
          <p:cNvSpPr/>
          <p:nvPr/>
        </p:nvSpPr>
        <p:spPr>
          <a:xfrm>
            <a:off x="3659624" y="1352513"/>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2000">
              <a:solidFill>
                <a:schemeClr val="lt1"/>
              </a:solidFill>
              <a:latin typeface="Calibri"/>
              <a:ea typeface="Calibri"/>
              <a:cs typeface="Calibri"/>
              <a:sym typeface="Calibri"/>
            </a:endParaRPr>
          </a:p>
        </p:txBody>
      </p:sp>
      <p:sp>
        <p:nvSpPr>
          <p:cNvPr id="140" name="Google Shape;140;g12bdd2ee7a0_0_833"/>
          <p:cNvSpPr txBox="1"/>
          <p:nvPr/>
        </p:nvSpPr>
        <p:spPr>
          <a:xfrm>
            <a:off x="3862875" y="1787075"/>
            <a:ext cx="117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Calibri"/>
                <a:ea typeface="Calibri"/>
                <a:cs typeface="Calibri"/>
                <a:sym typeface="Calibri"/>
              </a:rPr>
              <a:t>Box</a:t>
            </a:r>
            <a:r>
              <a:rPr b="1" lang="en-IN" sz="2000">
                <a:solidFill>
                  <a:schemeClr val="lt1"/>
                </a:solidFill>
                <a:latin typeface="Calibri"/>
                <a:ea typeface="Calibri"/>
                <a:cs typeface="Calibri"/>
                <a:sym typeface="Calibri"/>
              </a:rPr>
              <a:t> plot </a:t>
            </a:r>
            <a:endParaRPr b="1" sz="2000">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ndara"/>
              <a:ea typeface="Candara"/>
              <a:cs typeface="Candara"/>
              <a:sym typeface="Candara"/>
            </a:endParaRPr>
          </a:p>
        </p:txBody>
      </p:sp>
      <p:sp>
        <p:nvSpPr>
          <p:cNvPr id="141" name="Google Shape;141;g12bdd2ee7a0_0_833"/>
          <p:cNvSpPr/>
          <p:nvPr/>
        </p:nvSpPr>
        <p:spPr>
          <a:xfrm>
            <a:off x="4123274" y="3097638"/>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 name="Google Shape;142;g12bdd2ee7a0_0_833"/>
          <p:cNvSpPr txBox="1"/>
          <p:nvPr/>
        </p:nvSpPr>
        <p:spPr>
          <a:xfrm>
            <a:off x="4301175" y="3582800"/>
            <a:ext cx="1170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Hist</a:t>
            </a:r>
            <a:r>
              <a:rPr b="1" lang="en-IN" sz="2000">
                <a:solidFill>
                  <a:schemeClr val="lt1"/>
                </a:solidFill>
                <a:latin typeface="Calibri"/>
                <a:ea typeface="Calibri"/>
                <a:cs typeface="Calibri"/>
                <a:sym typeface="Calibri"/>
              </a:rPr>
              <a:t>plot </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t/>
            </a:r>
            <a:endParaRPr>
              <a:latin typeface="Candara"/>
              <a:ea typeface="Candara"/>
              <a:cs typeface="Candara"/>
              <a:sym typeface="Candara"/>
            </a:endParaRPr>
          </a:p>
        </p:txBody>
      </p:sp>
      <p:sp>
        <p:nvSpPr>
          <p:cNvPr id="143" name="Google Shape;143;g12bdd2ee7a0_0_833"/>
          <p:cNvSpPr/>
          <p:nvPr/>
        </p:nvSpPr>
        <p:spPr>
          <a:xfrm>
            <a:off x="3449399" y="4774163"/>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 name="Google Shape;144;g12bdd2ee7a0_0_833"/>
          <p:cNvSpPr txBox="1"/>
          <p:nvPr/>
        </p:nvSpPr>
        <p:spPr>
          <a:xfrm>
            <a:off x="3615375" y="5259200"/>
            <a:ext cx="117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Calibri"/>
                <a:ea typeface="Calibri"/>
                <a:cs typeface="Calibri"/>
                <a:sym typeface="Calibri"/>
              </a:rPr>
              <a:t>Pie Plot</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t/>
            </a:r>
            <a:endParaRPr>
              <a:latin typeface="Candara"/>
              <a:ea typeface="Candara"/>
              <a:cs typeface="Candara"/>
              <a:sym typeface="Candara"/>
            </a:endParaRPr>
          </a:p>
        </p:txBody>
      </p:sp>
      <p:sp>
        <p:nvSpPr>
          <p:cNvPr id="145" name="Google Shape;145;g12bdd2ee7a0_0_833"/>
          <p:cNvSpPr/>
          <p:nvPr/>
        </p:nvSpPr>
        <p:spPr>
          <a:xfrm>
            <a:off x="5662675" y="3184150"/>
            <a:ext cx="59217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It </a:t>
            </a:r>
            <a:r>
              <a:rPr lang="en-IN" sz="2000">
                <a:solidFill>
                  <a:srgbClr val="212121"/>
                </a:solidFill>
                <a:highlight>
                  <a:schemeClr val="lt1"/>
                </a:highlight>
                <a:latin typeface="Calibri"/>
                <a:ea typeface="Calibri"/>
                <a:cs typeface="Calibri"/>
                <a:sym typeface="Calibri"/>
              </a:rPr>
              <a:t>helps in visualizing the discrete or continuous data and understand its distribution pattern. </a:t>
            </a:r>
            <a:endParaRPr sz="2000">
              <a:solidFill>
                <a:schemeClr val="dk1"/>
              </a:solidFill>
              <a:latin typeface="Calibri"/>
              <a:ea typeface="Calibri"/>
              <a:cs typeface="Calibri"/>
              <a:sym typeface="Calibri"/>
            </a:endParaRPr>
          </a:p>
        </p:txBody>
      </p:sp>
      <p:sp>
        <p:nvSpPr>
          <p:cNvPr id="146" name="Google Shape;146;g12bdd2ee7a0_0_833"/>
          <p:cNvSpPr/>
          <p:nvPr/>
        </p:nvSpPr>
        <p:spPr>
          <a:xfrm>
            <a:off x="4976875" y="4936750"/>
            <a:ext cx="67230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highlight>
                  <a:srgbClr val="FFFFFE"/>
                </a:highlight>
                <a:latin typeface="Calibri"/>
                <a:ea typeface="Calibri"/>
                <a:cs typeface="Calibri"/>
                <a:sym typeface="Calibri"/>
              </a:rPr>
              <a:t>It is a circular statistical plot. It displays the percentage of observations of different categories in a variable.</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2bdd2ee7a0_0_852"/>
          <p:cNvSpPr txBox="1"/>
          <p:nvPr/>
        </p:nvSpPr>
        <p:spPr>
          <a:xfrm>
            <a:off x="708934" y="311014"/>
            <a:ext cx="11233800" cy="756600"/>
          </a:xfrm>
          <a:prstGeom prst="rect">
            <a:avLst/>
          </a:prstGeom>
          <a:noFill/>
          <a:ln>
            <a:noFill/>
          </a:ln>
        </p:spPr>
        <p:txBody>
          <a:bodyPr anchorCtr="0" anchor="ctr" bIns="16925" lIns="16925" spcFirstLastPara="1" rIns="16925" wrap="square" tIns="16925">
            <a:noAutofit/>
          </a:bodyPr>
          <a:lstStyle/>
          <a:p>
            <a:pPr indent="0" lvl="0" marL="0" marR="0" rtl="0" algn="l">
              <a:lnSpc>
                <a:spcPct val="100000"/>
              </a:lnSpc>
              <a:spcBef>
                <a:spcPts val="0"/>
              </a:spcBef>
              <a:spcAft>
                <a:spcPts val="0"/>
              </a:spcAft>
              <a:buClr>
                <a:srgbClr val="000000"/>
              </a:buClr>
              <a:buSzPts val="3200"/>
              <a:buFont typeface="Arial"/>
              <a:buNone/>
            </a:pPr>
            <a:r>
              <a:rPr b="1" lang="en-IN" sz="3200">
                <a:solidFill>
                  <a:srgbClr val="095A82"/>
                </a:solidFill>
                <a:latin typeface="Calibri"/>
                <a:ea typeface="Calibri"/>
                <a:cs typeface="Calibri"/>
                <a:sym typeface="Calibri"/>
              </a:rPr>
              <a:t>List of plots in Seaborn</a:t>
            </a:r>
            <a:endParaRPr b="1" i="0" sz="3200" u="none" cap="none" strike="noStrike">
              <a:solidFill>
                <a:schemeClr val="dk2"/>
              </a:solidFill>
              <a:latin typeface="Calibri"/>
              <a:ea typeface="Calibri"/>
              <a:cs typeface="Calibri"/>
              <a:sym typeface="Calibri"/>
            </a:endParaRPr>
          </a:p>
        </p:txBody>
      </p:sp>
      <p:grpSp>
        <p:nvGrpSpPr>
          <p:cNvPr id="152" name="Google Shape;152;g12bdd2ee7a0_0_852"/>
          <p:cNvGrpSpPr/>
          <p:nvPr/>
        </p:nvGrpSpPr>
        <p:grpSpPr>
          <a:xfrm>
            <a:off x="593288" y="1431546"/>
            <a:ext cx="4451889" cy="4451889"/>
            <a:chOff x="2902488" y="902232"/>
            <a:chExt cx="3339000" cy="3339000"/>
          </a:xfrm>
        </p:grpSpPr>
        <p:sp>
          <p:nvSpPr>
            <p:cNvPr id="153" name="Google Shape;153;g12bdd2ee7a0_0_852"/>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12bdd2ee7a0_0_852"/>
            <p:cNvSpPr/>
            <p:nvPr/>
          </p:nvSpPr>
          <p:spPr>
            <a:xfrm>
              <a:off x="3123875" y="1123625"/>
              <a:ext cx="2896500" cy="2896200"/>
            </a:xfrm>
            <a:prstGeom prst="pie">
              <a:avLst>
                <a:gd fmla="val 2689583" name="adj1"/>
                <a:gd fmla="val 13510993" name="adj2"/>
              </a:avLst>
            </a:prstGeom>
            <a:solidFill>
              <a:srgbClr val="CFE2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 name="Google Shape;155;g12bdd2ee7a0_0_852"/>
          <p:cNvGrpSpPr/>
          <p:nvPr/>
        </p:nvGrpSpPr>
        <p:grpSpPr>
          <a:xfrm>
            <a:off x="1608663" y="2218321"/>
            <a:ext cx="2421139" cy="2421139"/>
            <a:chOff x="3664038" y="1663782"/>
            <a:chExt cx="1815900" cy="1815900"/>
          </a:xfrm>
        </p:grpSpPr>
        <p:sp>
          <p:nvSpPr>
            <p:cNvPr id="156" name="Google Shape;156;g12bdd2ee7a0_0_852"/>
            <p:cNvSpPr/>
            <p:nvPr/>
          </p:nvSpPr>
          <p:spPr>
            <a:xfrm>
              <a:off x="3664038" y="1663782"/>
              <a:ext cx="1815900" cy="1815900"/>
            </a:xfrm>
            <a:prstGeom prst="ellipse">
              <a:avLst/>
            </a:prstGeom>
            <a:solidFill>
              <a:srgbClr val="25AAE2"/>
            </a:solidFill>
            <a:ln>
              <a:noFill/>
            </a:ln>
            <a:effectLst>
              <a:outerShdw blurRad="228600" rotWithShape="0" algn="tl" dir="5400000" dist="50800">
                <a:srgbClr val="000000">
                  <a:alpha val="5412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12bdd2ee7a0_0_852"/>
            <p:cNvSpPr txBox="1"/>
            <p:nvPr/>
          </p:nvSpPr>
          <p:spPr>
            <a:xfrm>
              <a:off x="3899988" y="2158482"/>
              <a:ext cx="1344000" cy="826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000"/>
                <a:buFont typeface="Arial"/>
                <a:buNone/>
              </a:pPr>
              <a:r>
                <a:rPr b="1" lang="en-IN" sz="2400">
                  <a:solidFill>
                    <a:schemeClr val="dk1"/>
                  </a:solidFill>
                  <a:latin typeface="Calibri"/>
                  <a:ea typeface="Calibri"/>
                  <a:cs typeface="Calibri"/>
                  <a:sym typeface="Calibri"/>
                </a:rPr>
                <a:t>Distribution plots</a:t>
              </a:r>
              <a:endParaRPr b="1" i="0" sz="2400" u="none" cap="none" strike="noStrike">
                <a:solidFill>
                  <a:schemeClr val="dk1"/>
                </a:solidFill>
                <a:latin typeface="Calibri"/>
                <a:ea typeface="Calibri"/>
                <a:cs typeface="Calibri"/>
                <a:sym typeface="Calibri"/>
              </a:endParaRPr>
            </a:p>
          </p:txBody>
        </p:sp>
      </p:grpSp>
      <p:sp>
        <p:nvSpPr>
          <p:cNvPr id="158" name="Google Shape;158;g12bdd2ee7a0_0_852"/>
          <p:cNvSpPr/>
          <p:nvPr/>
        </p:nvSpPr>
        <p:spPr>
          <a:xfrm>
            <a:off x="5205475" y="1431550"/>
            <a:ext cx="63789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It helps in understanding the variation in the data distribution.</a:t>
            </a:r>
            <a:r>
              <a:rPr lang="en-IN" sz="2000">
                <a:solidFill>
                  <a:schemeClr val="hlink"/>
                </a:solidFill>
                <a:latin typeface="Calibri"/>
                <a:ea typeface="Calibri"/>
                <a:cs typeface="Calibri"/>
                <a:sym typeface="Calibri"/>
              </a:rPr>
              <a:t> </a:t>
            </a:r>
            <a:r>
              <a:rPr lang="en-IN" sz="2000">
                <a:solidFill>
                  <a:schemeClr val="dk1"/>
                </a:solidFill>
                <a:latin typeface="Calibri"/>
                <a:ea typeface="Calibri"/>
                <a:cs typeface="Calibri"/>
                <a:sym typeface="Calibri"/>
              </a:rPr>
              <a:t>Provides access to several approaches for visualizing the distribution of a continuous variable.</a:t>
            </a:r>
            <a:endParaRPr sz="2000">
              <a:solidFill>
                <a:schemeClr val="dk1"/>
              </a:solidFill>
              <a:latin typeface="Calibri"/>
              <a:ea typeface="Calibri"/>
              <a:cs typeface="Calibri"/>
              <a:sym typeface="Calibri"/>
            </a:endParaRPr>
          </a:p>
        </p:txBody>
      </p:sp>
      <p:sp>
        <p:nvSpPr>
          <p:cNvPr id="159" name="Google Shape;159;g12bdd2ee7a0_0_852"/>
          <p:cNvSpPr/>
          <p:nvPr/>
        </p:nvSpPr>
        <p:spPr>
          <a:xfrm>
            <a:off x="3659624" y="1352513"/>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2000">
              <a:solidFill>
                <a:schemeClr val="lt1"/>
              </a:solidFill>
              <a:latin typeface="Calibri"/>
              <a:ea typeface="Calibri"/>
              <a:cs typeface="Calibri"/>
              <a:sym typeface="Calibri"/>
            </a:endParaRPr>
          </a:p>
        </p:txBody>
      </p:sp>
      <p:sp>
        <p:nvSpPr>
          <p:cNvPr id="160" name="Google Shape;160;g12bdd2ee7a0_0_852"/>
          <p:cNvSpPr txBox="1"/>
          <p:nvPr/>
        </p:nvSpPr>
        <p:spPr>
          <a:xfrm>
            <a:off x="3862875" y="1787075"/>
            <a:ext cx="117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Calibri"/>
                <a:ea typeface="Calibri"/>
                <a:cs typeface="Calibri"/>
                <a:sym typeface="Calibri"/>
              </a:rPr>
              <a:t>Dis</a:t>
            </a:r>
            <a:r>
              <a:rPr b="1" lang="en-IN" sz="2000">
                <a:solidFill>
                  <a:schemeClr val="lt1"/>
                </a:solidFill>
                <a:latin typeface="Calibri"/>
                <a:ea typeface="Calibri"/>
                <a:cs typeface="Calibri"/>
                <a:sym typeface="Calibri"/>
              </a:rPr>
              <a:t>plot </a:t>
            </a:r>
            <a:endParaRPr b="1" sz="2000">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ndara"/>
              <a:ea typeface="Candara"/>
              <a:cs typeface="Candara"/>
              <a:sym typeface="Candara"/>
            </a:endParaRPr>
          </a:p>
        </p:txBody>
      </p:sp>
      <p:sp>
        <p:nvSpPr>
          <p:cNvPr id="161" name="Google Shape;161;g12bdd2ee7a0_0_852"/>
          <p:cNvSpPr/>
          <p:nvPr/>
        </p:nvSpPr>
        <p:spPr>
          <a:xfrm>
            <a:off x="4123274" y="3097638"/>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12bdd2ee7a0_0_852"/>
          <p:cNvSpPr txBox="1"/>
          <p:nvPr/>
        </p:nvSpPr>
        <p:spPr>
          <a:xfrm>
            <a:off x="4301175" y="3582800"/>
            <a:ext cx="1170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Histplot </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t/>
            </a:r>
            <a:endParaRPr>
              <a:latin typeface="Candara"/>
              <a:ea typeface="Candara"/>
              <a:cs typeface="Candara"/>
              <a:sym typeface="Candara"/>
            </a:endParaRPr>
          </a:p>
        </p:txBody>
      </p:sp>
      <p:sp>
        <p:nvSpPr>
          <p:cNvPr id="163" name="Google Shape;163;g12bdd2ee7a0_0_852"/>
          <p:cNvSpPr/>
          <p:nvPr/>
        </p:nvSpPr>
        <p:spPr>
          <a:xfrm>
            <a:off x="3449399" y="4774163"/>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 name="Google Shape;164;g12bdd2ee7a0_0_852"/>
          <p:cNvSpPr txBox="1"/>
          <p:nvPr/>
        </p:nvSpPr>
        <p:spPr>
          <a:xfrm>
            <a:off x="3615375" y="5259200"/>
            <a:ext cx="1170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Calibri"/>
                <a:ea typeface="Calibri"/>
                <a:cs typeface="Calibri"/>
                <a:sym typeface="Calibri"/>
              </a:rPr>
              <a:t>Kde</a:t>
            </a:r>
            <a:r>
              <a:rPr b="1" lang="en-IN" sz="2000">
                <a:solidFill>
                  <a:schemeClr val="lt1"/>
                </a:solidFill>
                <a:latin typeface="Calibri"/>
                <a:ea typeface="Calibri"/>
                <a:cs typeface="Calibri"/>
                <a:sym typeface="Calibri"/>
              </a:rPr>
              <a:t>Plot</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t/>
            </a:r>
            <a:endParaRPr>
              <a:latin typeface="Candara"/>
              <a:ea typeface="Candara"/>
              <a:cs typeface="Candara"/>
              <a:sym typeface="Candara"/>
            </a:endParaRPr>
          </a:p>
        </p:txBody>
      </p:sp>
      <p:sp>
        <p:nvSpPr>
          <p:cNvPr id="165" name="Google Shape;165;g12bdd2ee7a0_0_852"/>
          <p:cNvSpPr/>
          <p:nvPr/>
        </p:nvSpPr>
        <p:spPr>
          <a:xfrm>
            <a:off x="5662675" y="3184150"/>
            <a:ext cx="59217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It</a:t>
            </a:r>
            <a:r>
              <a:rPr lang="en-IN" sz="2000">
                <a:solidFill>
                  <a:schemeClr val="dk1"/>
                </a:solidFill>
                <a:latin typeface="Calibri"/>
                <a:ea typeface="Calibri"/>
                <a:cs typeface="Calibri"/>
                <a:sym typeface="Calibri"/>
              </a:rPr>
              <a:t> represents the distribution of one or more variables by counting the number of observations that fall within discrete bins.</a:t>
            </a:r>
            <a:endParaRPr sz="2000">
              <a:solidFill>
                <a:schemeClr val="dk1"/>
              </a:solidFill>
              <a:latin typeface="Calibri"/>
              <a:ea typeface="Calibri"/>
              <a:cs typeface="Calibri"/>
              <a:sym typeface="Calibri"/>
            </a:endParaRPr>
          </a:p>
        </p:txBody>
      </p:sp>
      <p:sp>
        <p:nvSpPr>
          <p:cNvPr id="166" name="Google Shape;166;g12bdd2ee7a0_0_852"/>
          <p:cNvSpPr/>
          <p:nvPr/>
        </p:nvSpPr>
        <p:spPr>
          <a:xfrm>
            <a:off x="4976875" y="4936750"/>
            <a:ext cx="6723000" cy="11628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chemeClr val="dk1"/>
                </a:solidFill>
                <a:latin typeface="Calibri"/>
                <a:ea typeface="Calibri"/>
                <a:cs typeface="Calibri"/>
                <a:sym typeface="Calibri"/>
              </a:rPr>
              <a:t>A kernel density estimate (KDE) plot helps in visualizing the data distribution, analogous to a histogram. It represents the data using a continuous probability density curve.</a:t>
            </a:r>
            <a:endParaRPr sz="2000">
              <a:solidFill>
                <a:schemeClr val="dk1"/>
              </a:solidFill>
              <a:highlight>
                <a:srgbClr val="FFFFFE"/>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2bdd2ee7a0_0_871"/>
          <p:cNvSpPr txBox="1"/>
          <p:nvPr/>
        </p:nvSpPr>
        <p:spPr>
          <a:xfrm>
            <a:off x="708934" y="311014"/>
            <a:ext cx="11233800" cy="756600"/>
          </a:xfrm>
          <a:prstGeom prst="rect">
            <a:avLst/>
          </a:prstGeom>
          <a:noFill/>
          <a:ln>
            <a:noFill/>
          </a:ln>
        </p:spPr>
        <p:txBody>
          <a:bodyPr anchorCtr="0" anchor="ctr" bIns="16925" lIns="16925" spcFirstLastPara="1" rIns="16925" wrap="square" tIns="16925">
            <a:noAutofit/>
          </a:bodyPr>
          <a:lstStyle/>
          <a:p>
            <a:pPr indent="0" lvl="0" marL="0" marR="0" rtl="0" algn="l">
              <a:lnSpc>
                <a:spcPct val="100000"/>
              </a:lnSpc>
              <a:spcBef>
                <a:spcPts val="0"/>
              </a:spcBef>
              <a:spcAft>
                <a:spcPts val="0"/>
              </a:spcAft>
              <a:buClr>
                <a:srgbClr val="000000"/>
              </a:buClr>
              <a:buSzPts val="3200"/>
              <a:buFont typeface="Arial"/>
              <a:buNone/>
            </a:pPr>
            <a:r>
              <a:rPr b="1" lang="en-IN" sz="3200">
                <a:solidFill>
                  <a:srgbClr val="095A82"/>
                </a:solidFill>
                <a:latin typeface="Calibri"/>
                <a:ea typeface="Calibri"/>
                <a:cs typeface="Calibri"/>
                <a:sym typeface="Calibri"/>
              </a:rPr>
              <a:t>List of plots in Seaborn</a:t>
            </a:r>
            <a:endParaRPr b="1" i="0" sz="3200" u="none" cap="none" strike="noStrike">
              <a:solidFill>
                <a:schemeClr val="dk2"/>
              </a:solidFill>
              <a:latin typeface="Calibri"/>
              <a:ea typeface="Calibri"/>
              <a:cs typeface="Calibri"/>
              <a:sym typeface="Calibri"/>
            </a:endParaRPr>
          </a:p>
        </p:txBody>
      </p:sp>
      <p:grpSp>
        <p:nvGrpSpPr>
          <p:cNvPr id="172" name="Google Shape;172;g12bdd2ee7a0_0_871"/>
          <p:cNvGrpSpPr/>
          <p:nvPr/>
        </p:nvGrpSpPr>
        <p:grpSpPr>
          <a:xfrm>
            <a:off x="593288" y="1431546"/>
            <a:ext cx="4451889" cy="4451889"/>
            <a:chOff x="2902488" y="902232"/>
            <a:chExt cx="3339000" cy="3339000"/>
          </a:xfrm>
        </p:grpSpPr>
        <p:sp>
          <p:nvSpPr>
            <p:cNvPr id="173" name="Google Shape;173;g12bdd2ee7a0_0_871"/>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12bdd2ee7a0_0_871"/>
            <p:cNvSpPr/>
            <p:nvPr/>
          </p:nvSpPr>
          <p:spPr>
            <a:xfrm>
              <a:off x="3123875" y="1123625"/>
              <a:ext cx="2896500" cy="2896200"/>
            </a:xfrm>
            <a:prstGeom prst="pie">
              <a:avLst>
                <a:gd fmla="val 2689583" name="adj1"/>
                <a:gd fmla="val 13510993" name="adj2"/>
              </a:avLst>
            </a:prstGeom>
            <a:solidFill>
              <a:srgbClr val="CFE2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g12bdd2ee7a0_0_871"/>
          <p:cNvGrpSpPr/>
          <p:nvPr/>
        </p:nvGrpSpPr>
        <p:grpSpPr>
          <a:xfrm>
            <a:off x="1608663" y="2218321"/>
            <a:ext cx="2421139" cy="2421139"/>
            <a:chOff x="3664038" y="1663782"/>
            <a:chExt cx="1815900" cy="1815900"/>
          </a:xfrm>
        </p:grpSpPr>
        <p:sp>
          <p:nvSpPr>
            <p:cNvPr id="176" name="Google Shape;176;g12bdd2ee7a0_0_871"/>
            <p:cNvSpPr/>
            <p:nvPr/>
          </p:nvSpPr>
          <p:spPr>
            <a:xfrm>
              <a:off x="3664038" y="1663782"/>
              <a:ext cx="1815900" cy="1815900"/>
            </a:xfrm>
            <a:prstGeom prst="ellipse">
              <a:avLst/>
            </a:prstGeom>
            <a:solidFill>
              <a:srgbClr val="25AAE2"/>
            </a:solidFill>
            <a:ln>
              <a:noFill/>
            </a:ln>
            <a:effectLst>
              <a:outerShdw blurRad="228600" rotWithShape="0" algn="tl" dir="5400000" dist="50800">
                <a:srgbClr val="000000">
                  <a:alpha val="54120"/>
                </a:srgbClr>
              </a:outerShdw>
            </a:effectLst>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2bdd2ee7a0_0_871"/>
            <p:cNvSpPr txBox="1"/>
            <p:nvPr/>
          </p:nvSpPr>
          <p:spPr>
            <a:xfrm>
              <a:off x="3899988" y="2158482"/>
              <a:ext cx="1344000" cy="826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2000"/>
                <a:buFont typeface="Arial"/>
                <a:buNone/>
              </a:pPr>
              <a:r>
                <a:rPr b="1" lang="en-IN" sz="2400">
                  <a:solidFill>
                    <a:schemeClr val="dk1"/>
                  </a:solidFill>
                  <a:latin typeface="Calibri"/>
                  <a:ea typeface="Calibri"/>
                  <a:cs typeface="Calibri"/>
                  <a:sym typeface="Calibri"/>
                </a:rPr>
                <a:t>Categorical</a:t>
              </a:r>
              <a:r>
                <a:rPr b="1" lang="en-IN" sz="2400">
                  <a:solidFill>
                    <a:schemeClr val="dk1"/>
                  </a:solidFill>
                  <a:latin typeface="Calibri"/>
                  <a:ea typeface="Calibri"/>
                  <a:cs typeface="Calibri"/>
                  <a:sym typeface="Calibri"/>
                </a:rPr>
                <a:t> plots</a:t>
              </a:r>
              <a:endParaRPr b="1" i="0" sz="2400" u="none" cap="none" strike="noStrike">
                <a:solidFill>
                  <a:schemeClr val="dk1"/>
                </a:solidFill>
                <a:latin typeface="Calibri"/>
                <a:ea typeface="Calibri"/>
                <a:cs typeface="Calibri"/>
                <a:sym typeface="Calibri"/>
              </a:endParaRPr>
            </a:p>
          </p:txBody>
        </p:sp>
      </p:grpSp>
      <p:sp>
        <p:nvSpPr>
          <p:cNvPr id="178" name="Google Shape;178;g12bdd2ee7a0_0_871"/>
          <p:cNvSpPr/>
          <p:nvPr/>
        </p:nvSpPr>
        <p:spPr>
          <a:xfrm>
            <a:off x="5540875" y="2142125"/>
            <a:ext cx="6043500" cy="10056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rgbClr val="212121"/>
                </a:solidFill>
                <a:latin typeface="Calibri"/>
                <a:ea typeface="Calibri"/>
                <a:cs typeface="Calibri"/>
                <a:sym typeface="Calibri"/>
              </a:rPr>
              <a:t>It is similar to barplot. It displays the number of observations in each categorical level using the bars</a:t>
            </a:r>
            <a:r>
              <a:rPr lang="en-IN" sz="2000">
                <a:solidFill>
                  <a:srgbClr val="212121"/>
                </a:solidFill>
                <a:highlight>
                  <a:schemeClr val="lt1"/>
                </a:highlight>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179" name="Google Shape;179;g12bdd2ee7a0_0_871"/>
          <p:cNvSpPr/>
          <p:nvPr/>
        </p:nvSpPr>
        <p:spPr>
          <a:xfrm>
            <a:off x="4021724" y="1985026"/>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2000">
              <a:solidFill>
                <a:schemeClr val="lt1"/>
              </a:solidFill>
              <a:latin typeface="Calibri"/>
              <a:ea typeface="Calibri"/>
              <a:cs typeface="Calibri"/>
              <a:sym typeface="Calibri"/>
            </a:endParaRPr>
          </a:p>
        </p:txBody>
      </p:sp>
      <p:sp>
        <p:nvSpPr>
          <p:cNvPr id="180" name="Google Shape;180;g12bdd2ee7a0_0_871"/>
          <p:cNvSpPr txBox="1"/>
          <p:nvPr/>
        </p:nvSpPr>
        <p:spPr>
          <a:xfrm>
            <a:off x="4091475" y="2396675"/>
            <a:ext cx="1424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Calibri"/>
                <a:ea typeface="Calibri"/>
                <a:cs typeface="Calibri"/>
                <a:sym typeface="Calibri"/>
              </a:rPr>
              <a:t>CountPlot</a:t>
            </a:r>
            <a:endParaRPr b="1" sz="2000">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ndara"/>
              <a:ea typeface="Candara"/>
              <a:cs typeface="Candara"/>
              <a:sym typeface="Candara"/>
            </a:endParaRPr>
          </a:p>
        </p:txBody>
      </p:sp>
      <p:sp>
        <p:nvSpPr>
          <p:cNvPr id="181" name="Google Shape;181;g12bdd2ee7a0_0_871"/>
          <p:cNvSpPr/>
          <p:nvPr/>
        </p:nvSpPr>
        <p:spPr>
          <a:xfrm>
            <a:off x="3786674" y="3857813"/>
            <a:ext cx="1424700" cy="1424700"/>
          </a:xfrm>
          <a:prstGeom prst="ellipse">
            <a:avLst/>
          </a:prstGeom>
          <a:solidFill>
            <a:srgbClr val="1F49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g12bdd2ee7a0_0_871"/>
          <p:cNvSpPr txBox="1"/>
          <p:nvPr/>
        </p:nvSpPr>
        <p:spPr>
          <a:xfrm>
            <a:off x="3996375" y="4344800"/>
            <a:ext cx="11706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Cat</a:t>
            </a:r>
            <a:r>
              <a:rPr b="1" lang="en-IN" sz="2000">
                <a:solidFill>
                  <a:schemeClr val="lt1"/>
                </a:solidFill>
                <a:latin typeface="Calibri"/>
                <a:ea typeface="Calibri"/>
                <a:cs typeface="Calibri"/>
                <a:sym typeface="Calibri"/>
              </a:rPr>
              <a:t>plot </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t/>
            </a:r>
            <a:endParaRPr>
              <a:latin typeface="Candara"/>
              <a:ea typeface="Candara"/>
              <a:cs typeface="Candara"/>
              <a:sym typeface="Candara"/>
            </a:endParaRPr>
          </a:p>
        </p:txBody>
      </p:sp>
      <p:sp>
        <p:nvSpPr>
          <p:cNvPr id="183" name="Google Shape;183;g12bdd2ee7a0_0_871"/>
          <p:cNvSpPr/>
          <p:nvPr/>
        </p:nvSpPr>
        <p:spPr>
          <a:xfrm>
            <a:off x="5281675" y="4327150"/>
            <a:ext cx="5921700" cy="1424700"/>
          </a:xfrm>
          <a:prstGeom prst="homePlate">
            <a:avLst>
              <a:gd fmla="val 50000" name="adj"/>
            </a:avLst>
          </a:prstGeom>
          <a:noFill/>
          <a:ln cap="flat" cmpd="sng" w="9525">
            <a:solidFill>
              <a:srgbClr val="25AAE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IN" sz="2000">
                <a:solidFill>
                  <a:srgbClr val="212121"/>
                </a:solidFill>
                <a:latin typeface="Calibri"/>
                <a:ea typeface="Calibri"/>
                <a:cs typeface="Calibri"/>
                <a:sym typeface="Calibri"/>
              </a:rPr>
              <a:t>helps to visualise the categorical data much efficiently, Can be used to plot multiple plots like count, box, strip, swarm by changing the ‘kind’ argument.</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