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12192000"/>
  <p:notesSz cx="6858000" cy="9144000"/>
  <p:embeddedFontLst>
    <p:embeddedFont>
      <p:font typeface="Corbel"/>
      <p:regular r:id="rId30"/>
      <p:bold r:id="rId31"/>
      <p:italic r:id="rId32"/>
      <p:boldItalic r:id="rId33"/>
    </p:embeddedFont>
    <p:embeddedFont>
      <p:font typeface="Candara"/>
      <p:regular r:id="rId34"/>
      <p:bold r:id="rId35"/>
      <p:italic r:id="rId36"/>
      <p:boldItalic r:id="rId37"/>
    </p:embeddedFont>
    <p:embeddedFont>
      <p:font typeface="Helvetica Neue"/>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42" roundtripDataSignature="AMtx7mg+UKypcW2C8kZNW3bteyxKaA0o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italic.fntdata"/><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font" Target="fonts/HelveticaNeue-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rbel-bold.fntdata"/><Relationship Id="rId30" Type="http://schemas.openxmlformats.org/officeDocument/2006/relationships/font" Target="fonts/Corbel-regular.fntdata"/><Relationship Id="rId11" Type="http://schemas.openxmlformats.org/officeDocument/2006/relationships/slide" Target="slides/slide5.xml"/><Relationship Id="rId33" Type="http://schemas.openxmlformats.org/officeDocument/2006/relationships/font" Target="fonts/Corbel-boldItalic.fntdata"/><Relationship Id="rId10" Type="http://schemas.openxmlformats.org/officeDocument/2006/relationships/slide" Target="slides/slide4.xml"/><Relationship Id="rId32" Type="http://schemas.openxmlformats.org/officeDocument/2006/relationships/font" Target="fonts/Corbel-italic.fntdata"/><Relationship Id="rId13" Type="http://schemas.openxmlformats.org/officeDocument/2006/relationships/slide" Target="slides/slide7.xml"/><Relationship Id="rId35" Type="http://schemas.openxmlformats.org/officeDocument/2006/relationships/font" Target="fonts/Candara-bold.fntdata"/><Relationship Id="rId12" Type="http://schemas.openxmlformats.org/officeDocument/2006/relationships/slide" Target="slides/slide6.xml"/><Relationship Id="rId34" Type="http://schemas.openxmlformats.org/officeDocument/2006/relationships/font" Target="fonts/Candara-regular.fntdata"/><Relationship Id="rId15" Type="http://schemas.openxmlformats.org/officeDocument/2006/relationships/slide" Target="slides/slide9.xml"/><Relationship Id="rId37" Type="http://schemas.openxmlformats.org/officeDocument/2006/relationships/font" Target="fonts/Candara-boldItalic.fntdata"/><Relationship Id="rId14" Type="http://schemas.openxmlformats.org/officeDocument/2006/relationships/slide" Target="slides/slide8.xml"/><Relationship Id="rId36" Type="http://schemas.openxmlformats.org/officeDocument/2006/relationships/font" Target="fonts/Candara-italic.fntdata"/><Relationship Id="rId17" Type="http://schemas.openxmlformats.org/officeDocument/2006/relationships/slide" Target="slides/slide11.xml"/><Relationship Id="rId39" Type="http://schemas.openxmlformats.org/officeDocument/2006/relationships/font" Target="fonts/HelveticaNeue-bold.fntdata"/><Relationship Id="rId16" Type="http://schemas.openxmlformats.org/officeDocument/2006/relationships/slide" Target="slides/slide10.xml"/><Relationship Id="rId38" Type="http://schemas.openxmlformats.org/officeDocument/2006/relationships/font" Target="fonts/HelveticaNeue-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fd20670f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gdfd20670f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ce42620de_0_1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12ce42620de_0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ce42620de_0_1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From hands-on</a:t>
            </a:r>
            <a:endParaRPr/>
          </a:p>
        </p:txBody>
      </p:sp>
      <p:sp>
        <p:nvSpPr>
          <p:cNvPr id="223" name="Google Shape;223;g12ce42620de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ee9eb1e75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Graph taken from hands-on</a:t>
            </a:r>
            <a:endParaRPr/>
          </a:p>
        </p:txBody>
      </p:sp>
      <p:sp>
        <p:nvSpPr>
          <p:cNvPr id="233" name="Google Shape;233;g12ee9eb1e75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ce42620de_0_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Graph taken from hands-on</a:t>
            </a:r>
            <a:endParaRPr/>
          </a:p>
        </p:txBody>
      </p:sp>
      <p:sp>
        <p:nvSpPr>
          <p:cNvPr id="243" name="Google Shape;243;g12ce42620de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ce42620de_0_1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Diagram Created Internally</a:t>
            </a:r>
            <a:endParaRPr/>
          </a:p>
        </p:txBody>
      </p:sp>
      <p:sp>
        <p:nvSpPr>
          <p:cNvPr id="250" name="Google Shape;250;g12ce42620de_0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ce42620de_0_1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Plot taken from hands-on</a:t>
            </a:r>
            <a:endParaRPr/>
          </a:p>
        </p:txBody>
      </p:sp>
      <p:sp>
        <p:nvSpPr>
          <p:cNvPr id="268" name="Google Shape;268;g12ce42620de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ce42620de_0_1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Diagram created Internally</a:t>
            </a:r>
            <a:endParaRPr/>
          </a:p>
        </p:txBody>
      </p:sp>
      <p:sp>
        <p:nvSpPr>
          <p:cNvPr id="275" name="Google Shape;275;g12ce42620de_0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bdd2ee7a0_0_6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g12bdd2ee7a0_0_6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f5cdc70b4_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g12f5cdc70b4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325d6c513a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g1325d6c513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fd20670fb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 name="Google Shape;84;gdfd20670fb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325f27ae5c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g1325f27ae5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25d6c513a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g1325d6c513a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ce42620de_0_1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Diagram created Internally</a:t>
            </a:r>
            <a:endParaRPr/>
          </a:p>
        </p:txBody>
      </p:sp>
      <p:sp>
        <p:nvSpPr>
          <p:cNvPr id="313" name="Google Shape;313;g12ce42620de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4fddb7475_0_14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g124fddb7475_0_14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ce42620de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g12ce42620d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bdd2ee7a0_0_7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Diagram Created Internally</a:t>
            </a:r>
            <a:endParaRPr/>
          </a:p>
        </p:txBody>
      </p:sp>
      <p:sp>
        <p:nvSpPr>
          <p:cNvPr id="97" name="Google Shape;97;g12bdd2ee7a0_0_7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ce42620de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12ce42620de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ce42620de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12ce42620de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5692f4b20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Diagram created Internally</a:t>
            </a:r>
            <a:endParaRPr/>
          </a:p>
        </p:txBody>
      </p:sp>
      <p:sp>
        <p:nvSpPr>
          <p:cNvPr id="163" name="Google Shape;163;g125692f4b2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ce42620de_0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Diagram created Internally</a:t>
            </a:r>
            <a:endParaRPr/>
          </a:p>
        </p:txBody>
      </p:sp>
      <p:sp>
        <p:nvSpPr>
          <p:cNvPr id="183" name="Google Shape;183;g12ce42620de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ce42620de_0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Diagram created Internally</a:t>
            </a:r>
            <a:endParaRPr/>
          </a:p>
          <a:p>
            <a:pPr indent="0" lvl="0" marL="0" rtl="0" algn="l">
              <a:lnSpc>
                <a:spcPct val="100000"/>
              </a:lnSpc>
              <a:spcBef>
                <a:spcPts val="0"/>
              </a:spcBef>
              <a:spcAft>
                <a:spcPts val="0"/>
              </a:spcAft>
              <a:buSzPts val="1400"/>
              <a:buNone/>
            </a:pPr>
            <a:r>
              <a:rPr lang="en-IN"/>
              <a:t>Plot taken from hands-on</a:t>
            </a:r>
            <a:endParaRPr/>
          </a:p>
        </p:txBody>
      </p:sp>
      <p:sp>
        <p:nvSpPr>
          <p:cNvPr id="199" name="Google Shape;199;g12ce42620de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8"/>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19" name="Google Shape;19;p2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2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4"/>
          <p:cNvSpPr txBox="1"/>
          <p:nvPr>
            <p:ph idx="1" type="body"/>
          </p:nvPr>
        </p:nvSpPr>
        <p:spPr>
          <a:xfrm>
            <a:off x="622300" y="1160003"/>
            <a:ext cx="10947400" cy="2263006"/>
          </a:xfrm>
          <a:prstGeom prst="rect">
            <a:avLst/>
          </a:prstGeom>
          <a:noFill/>
          <a:ln>
            <a:noFill/>
          </a:ln>
        </p:spPr>
        <p:txBody>
          <a:bodyPr anchorCtr="0" anchor="t" bIns="16925" lIns="16925" spcFirstLastPara="1" rIns="16925" wrap="square" tIns="16925">
            <a:sp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Clr>
                <a:srgbClr val="A5A5A5"/>
              </a:buClr>
              <a:buSzPts val="2400"/>
              <a:buChar char="•"/>
              <a:defRPr/>
            </a:lvl3pPr>
            <a:lvl4pPr indent="-355600" lvl="3" marL="1828800" algn="l">
              <a:lnSpc>
                <a:spcPct val="100000"/>
              </a:lnSpc>
              <a:spcBef>
                <a:spcPts val="400"/>
              </a:spcBef>
              <a:spcAft>
                <a:spcPts val="0"/>
              </a:spcAft>
              <a:buClr>
                <a:srgbClr val="A5A5A5"/>
              </a:buClr>
              <a:buSzPts val="2000"/>
              <a:buChar char="–"/>
              <a:defRPr/>
            </a:lvl4pPr>
            <a:lvl5pPr indent="-355600" lvl="4" marL="2286000" algn="l">
              <a:lnSpc>
                <a:spcPct val="100000"/>
              </a:lnSpc>
              <a:spcBef>
                <a:spcPts val="400"/>
              </a:spcBef>
              <a:spcAft>
                <a:spcPts val="0"/>
              </a:spcAft>
              <a:buClr>
                <a:srgbClr val="A5A5A5"/>
              </a:buClr>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cxnSp>
        <p:nvCxnSpPr>
          <p:cNvPr id="25" name="Google Shape;25;p44"/>
          <p:cNvCxnSpPr/>
          <p:nvPr/>
        </p:nvCxnSpPr>
        <p:spPr>
          <a:xfrm>
            <a:off x="622300" y="1143000"/>
            <a:ext cx="10947400" cy="0"/>
          </a:xfrm>
          <a:prstGeom prst="straightConnector1">
            <a:avLst/>
          </a:prstGeom>
          <a:noFill/>
          <a:ln cap="flat" cmpd="sng" w="28575">
            <a:solidFill>
              <a:srgbClr val="095A82"/>
            </a:solidFill>
            <a:prstDash val="solid"/>
            <a:round/>
            <a:headEnd len="sm" w="sm" type="none"/>
            <a:tailEnd len="sm" w="sm" type="none"/>
          </a:ln>
        </p:spPr>
      </p:cxnSp>
      <p:sp>
        <p:nvSpPr>
          <p:cNvPr id="26" name="Google Shape;26;p44"/>
          <p:cNvSpPr txBox="1"/>
          <p:nvPr>
            <p:ph type="title"/>
          </p:nvPr>
        </p:nvSpPr>
        <p:spPr>
          <a:xfrm>
            <a:off x="622300" y="457202"/>
            <a:ext cx="10947400"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3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9" name="Google Shape;29;p3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3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1" name="Google Shape;31;p3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6" name="Google Shape;36;p38"/>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7" name="Google Shape;37;p38"/>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8" name="Google Shape;38;p38"/>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38"/>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3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3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3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1" name="Shape 51"/>
        <p:cNvGrpSpPr/>
        <p:nvPr/>
      </p:nvGrpSpPr>
      <p:grpSpPr>
        <a:xfrm>
          <a:off x="0" y="0"/>
          <a:ext cx="0" cy="0"/>
          <a:chOff x="0" y="0"/>
          <a:chExt cx="0" cy="0"/>
        </a:xfrm>
      </p:grpSpPr>
      <p:sp>
        <p:nvSpPr>
          <p:cNvPr id="52" name="Google Shape;52;g12bdd2ee7a0_0_805"/>
          <p:cNvSpPr txBox="1"/>
          <p:nvPr>
            <p:ph idx="1" type="body"/>
          </p:nvPr>
        </p:nvSpPr>
        <p:spPr>
          <a:xfrm>
            <a:off x="622300" y="1160003"/>
            <a:ext cx="10947300" cy="2262900"/>
          </a:xfrm>
          <a:prstGeom prst="rect">
            <a:avLst/>
          </a:prstGeom>
          <a:noFill/>
          <a:ln>
            <a:noFill/>
          </a:ln>
        </p:spPr>
        <p:txBody>
          <a:bodyPr anchorCtr="0" anchor="t" bIns="16925" lIns="16925" spcFirstLastPara="1" rIns="16925" wrap="square" tIns="16925">
            <a:sp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Clr>
                <a:srgbClr val="A5A5A5"/>
              </a:buClr>
              <a:buSzPts val="2400"/>
              <a:buChar char="•"/>
              <a:defRPr/>
            </a:lvl3pPr>
            <a:lvl4pPr indent="-355600" lvl="3" marL="1828800" algn="l">
              <a:lnSpc>
                <a:spcPct val="100000"/>
              </a:lnSpc>
              <a:spcBef>
                <a:spcPts val="400"/>
              </a:spcBef>
              <a:spcAft>
                <a:spcPts val="0"/>
              </a:spcAft>
              <a:buClr>
                <a:srgbClr val="A5A5A5"/>
              </a:buClr>
              <a:buSzPts val="2000"/>
              <a:buChar char="–"/>
              <a:defRPr/>
            </a:lvl4pPr>
            <a:lvl5pPr indent="-355600" lvl="4" marL="2286000" algn="l">
              <a:lnSpc>
                <a:spcPct val="100000"/>
              </a:lnSpc>
              <a:spcBef>
                <a:spcPts val="400"/>
              </a:spcBef>
              <a:spcAft>
                <a:spcPts val="0"/>
              </a:spcAft>
              <a:buClr>
                <a:srgbClr val="A5A5A5"/>
              </a:buClr>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cxnSp>
        <p:nvCxnSpPr>
          <p:cNvPr id="53" name="Google Shape;53;g12bdd2ee7a0_0_805"/>
          <p:cNvCxnSpPr/>
          <p:nvPr/>
        </p:nvCxnSpPr>
        <p:spPr>
          <a:xfrm>
            <a:off x="622300" y="1143000"/>
            <a:ext cx="10947300" cy="0"/>
          </a:xfrm>
          <a:prstGeom prst="straightConnector1">
            <a:avLst/>
          </a:prstGeom>
          <a:noFill/>
          <a:ln cap="flat" cmpd="sng" w="28575">
            <a:solidFill>
              <a:srgbClr val="095A82"/>
            </a:solidFill>
            <a:prstDash val="solid"/>
            <a:round/>
            <a:headEnd len="sm" w="sm" type="none"/>
            <a:tailEnd len="sm" w="sm" type="none"/>
          </a:ln>
        </p:spPr>
      </p:cxnSp>
      <p:sp>
        <p:nvSpPr>
          <p:cNvPr id="54" name="Google Shape;54;g12bdd2ee7a0_0_805"/>
          <p:cNvSpPr txBox="1"/>
          <p:nvPr>
            <p:ph type="title"/>
          </p:nvPr>
        </p:nvSpPr>
        <p:spPr>
          <a:xfrm>
            <a:off x="622300" y="457202"/>
            <a:ext cx="10947300" cy="497400"/>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g12bdd2ee7a0_0_799"/>
          <p:cNvSpPr txBox="1"/>
          <p:nvPr>
            <p:ph type="ctrTitle"/>
          </p:nvPr>
        </p:nvSpPr>
        <p:spPr>
          <a:xfrm>
            <a:off x="914400" y="2130426"/>
            <a:ext cx="10363200" cy="1470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57" name="Google Shape;57;g12bdd2ee7a0_0_799"/>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58" name="Google Shape;58;g12bdd2ee7a0_0_799"/>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g12bdd2ee7a0_0_799"/>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g12bdd2ee7a0_0_799"/>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g12bdd2ee7a0_0_809"/>
          <p:cNvSpPr txBox="1"/>
          <p:nvPr>
            <p:ph type="title"/>
          </p:nvPr>
        </p:nvSpPr>
        <p:spPr>
          <a:xfrm>
            <a:off x="609601" y="273050"/>
            <a:ext cx="4011000" cy="116220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63" name="Google Shape;63;g12bdd2ee7a0_0_809"/>
          <p:cNvSpPr txBox="1"/>
          <p:nvPr>
            <p:ph idx="1" type="body"/>
          </p:nvPr>
        </p:nvSpPr>
        <p:spPr>
          <a:xfrm>
            <a:off x="4766733" y="273051"/>
            <a:ext cx="6815700" cy="5853000"/>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Google Shape;64;g12bdd2ee7a0_0_809"/>
          <p:cNvSpPr txBox="1"/>
          <p:nvPr>
            <p:ph idx="2" type="body"/>
          </p:nvPr>
        </p:nvSpPr>
        <p:spPr>
          <a:xfrm>
            <a:off x="609601" y="1435101"/>
            <a:ext cx="4011000" cy="46911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g12bdd2ee7a0_0_809"/>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g12bdd2ee7a0_0_809"/>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12bdd2ee7a0_0_809"/>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g12bdd2ee7a0_0_81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70" name="Google Shape;70;g12bdd2ee7a0_0_816"/>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1" name="Google Shape;71;g12bdd2ee7a0_0_816"/>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2" name="Google Shape;72;g12bdd2ee7a0_0_816"/>
          <p:cNvSpPr txBox="1"/>
          <p:nvPr>
            <p:ph idx="3" type="body"/>
          </p:nvPr>
        </p:nvSpPr>
        <p:spPr>
          <a:xfrm>
            <a:off x="6193368" y="1535113"/>
            <a:ext cx="5388900" cy="639900"/>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3" name="Google Shape;73;g12bdd2ee7a0_0_816"/>
          <p:cNvSpPr txBox="1"/>
          <p:nvPr>
            <p:ph idx="4" type="body"/>
          </p:nvPr>
        </p:nvSpPr>
        <p:spPr>
          <a:xfrm>
            <a:off x="6193368" y="2174875"/>
            <a:ext cx="5388900" cy="3951300"/>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4" name="Google Shape;74;g12bdd2ee7a0_0_816"/>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g12bdd2ee7a0_0_816"/>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g12bdd2ee7a0_0_816"/>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 name="Shape 43"/>
        <p:cNvGrpSpPr/>
        <p:nvPr/>
      </p:nvGrpSpPr>
      <p:grpSpPr>
        <a:xfrm>
          <a:off x="0" y="0"/>
          <a:ext cx="0" cy="0"/>
          <a:chOff x="0" y="0"/>
          <a:chExt cx="0" cy="0"/>
        </a:xfrm>
      </p:grpSpPr>
      <p:sp>
        <p:nvSpPr>
          <p:cNvPr id="44" name="Google Shape;44;g12bdd2ee7a0_0_79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45" name="Google Shape;45;g12bdd2ee7a0_0_791"/>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Google Shape;46;g12bdd2ee7a0_0_791"/>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7" name="Google Shape;47;g12bdd2ee7a0_0_791"/>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g12bdd2ee7a0_0_791"/>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49" name="Google Shape;49;g12bdd2ee7a0_0_791"/>
          <p:cNvSpPr txBox="1"/>
          <p:nvPr/>
        </p:nvSpPr>
        <p:spPr>
          <a:xfrm>
            <a:off x="0" y="0"/>
            <a:ext cx="5079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g12bdd2ee7a0_0_791"/>
          <p:cNvSpPr txBox="1"/>
          <p:nvPr/>
        </p:nvSpPr>
        <p:spPr>
          <a:xfrm>
            <a:off x="0" y="685800"/>
            <a:ext cx="5079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dfd20670fb_0_0"/>
          <p:cNvSpPr/>
          <p:nvPr/>
        </p:nvSpPr>
        <p:spPr>
          <a:xfrm>
            <a:off x="2630975" y="2804875"/>
            <a:ext cx="7222500" cy="1128000"/>
          </a:xfrm>
          <a:prstGeom prst="roundRect">
            <a:avLst>
              <a:gd fmla="val 16667" name="adj"/>
            </a:avLst>
          </a:prstGeom>
          <a:solidFill>
            <a:schemeClr val="lt1"/>
          </a:solidFill>
          <a:ln cap="flat" cmpd="sng" w="9525">
            <a:solidFill>
              <a:srgbClr val="095A82"/>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0" lang="en-IN" sz="3400" u="none" cap="none" strike="noStrike">
                <a:solidFill>
                  <a:schemeClr val="dk2"/>
                </a:solidFill>
                <a:latin typeface="Calibri"/>
                <a:ea typeface="Calibri"/>
                <a:cs typeface="Calibri"/>
                <a:sym typeface="Calibri"/>
              </a:rPr>
              <a:t>Introduction to </a:t>
            </a:r>
            <a:r>
              <a:rPr b="1" lang="en-IN" sz="3400">
                <a:solidFill>
                  <a:schemeClr val="dk2"/>
                </a:solidFill>
                <a:latin typeface="Calibri"/>
                <a:ea typeface="Calibri"/>
                <a:cs typeface="Calibri"/>
                <a:sym typeface="Calibri"/>
              </a:rPr>
              <a:t>Exploratory Data Analysis </a:t>
            </a:r>
            <a:r>
              <a:rPr b="1" lang="en-IN" sz="3400">
                <a:solidFill>
                  <a:schemeClr val="dk2"/>
                </a:solidFill>
                <a:latin typeface="Calibri"/>
                <a:ea typeface="Calibri"/>
                <a:cs typeface="Calibri"/>
                <a:sym typeface="Calibri"/>
              </a:rPr>
              <a:t>&amp; </a:t>
            </a:r>
            <a:r>
              <a:rPr b="1" lang="en-IN" sz="3400">
                <a:solidFill>
                  <a:schemeClr val="dk2"/>
                </a:solidFill>
                <a:latin typeface="Calibri"/>
                <a:ea typeface="Calibri"/>
                <a:cs typeface="Calibri"/>
                <a:sym typeface="Calibri"/>
              </a:rPr>
              <a:t>Data Preprocessing </a:t>
            </a:r>
            <a:endParaRPr b="1" i="0" sz="3400" u="none" cap="none" strike="noStrike">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2ce42620de_0_116"/>
          <p:cNvSpPr txBox="1"/>
          <p:nvPr/>
        </p:nvSpPr>
        <p:spPr>
          <a:xfrm>
            <a:off x="622356" y="533138"/>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chemeClr val="dk2"/>
                </a:solidFill>
                <a:latin typeface="Calibri"/>
                <a:ea typeface="Calibri"/>
                <a:cs typeface="Calibri"/>
                <a:sym typeface="Calibri"/>
              </a:rPr>
              <a:t>Measure of shape of distribution</a:t>
            </a:r>
            <a:endParaRPr b="1" i="0" sz="3200" u="none" cap="none" strike="noStrike">
              <a:solidFill>
                <a:schemeClr val="dk2"/>
              </a:solidFill>
              <a:latin typeface="Calibri"/>
              <a:ea typeface="Calibri"/>
              <a:cs typeface="Calibri"/>
              <a:sym typeface="Calibri"/>
            </a:endParaRPr>
          </a:p>
        </p:txBody>
      </p:sp>
      <p:sp>
        <p:nvSpPr>
          <p:cNvPr id="216" name="Google Shape;216;g12ce42620de_0_116"/>
          <p:cNvSpPr/>
          <p:nvPr/>
        </p:nvSpPr>
        <p:spPr>
          <a:xfrm>
            <a:off x="860375" y="1396550"/>
            <a:ext cx="10062600" cy="526800"/>
          </a:xfrm>
          <a:prstGeom prst="roundRect">
            <a:avLst>
              <a:gd fmla="val 16667" name="adj"/>
            </a:avLst>
          </a:prstGeom>
          <a:solidFill>
            <a:srgbClr val="095A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12ce42620de_0_116"/>
          <p:cNvSpPr/>
          <p:nvPr/>
        </p:nvSpPr>
        <p:spPr>
          <a:xfrm>
            <a:off x="860375" y="1409000"/>
            <a:ext cx="4339200" cy="501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12ce42620de_0_116"/>
          <p:cNvSpPr txBox="1"/>
          <p:nvPr/>
        </p:nvSpPr>
        <p:spPr>
          <a:xfrm>
            <a:off x="748150" y="1413650"/>
            <a:ext cx="33417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Calibri"/>
              <a:buChar char="●"/>
            </a:pPr>
            <a:r>
              <a:rPr b="1" lang="en-IN" sz="2000">
                <a:latin typeface="Calibri"/>
                <a:ea typeface="Calibri"/>
                <a:cs typeface="Calibri"/>
                <a:sym typeface="Calibri"/>
              </a:rPr>
              <a:t>Kurtosis</a:t>
            </a:r>
            <a:endParaRPr b="1" sz="2000">
              <a:latin typeface="Calibri"/>
              <a:ea typeface="Calibri"/>
              <a:cs typeface="Calibri"/>
              <a:sym typeface="Calibri"/>
            </a:endParaRPr>
          </a:p>
        </p:txBody>
      </p:sp>
      <p:sp>
        <p:nvSpPr>
          <p:cNvPr id="219" name="Google Shape;219;g12ce42620de_0_116"/>
          <p:cNvSpPr txBox="1"/>
          <p:nvPr/>
        </p:nvSpPr>
        <p:spPr>
          <a:xfrm>
            <a:off x="748150" y="2160175"/>
            <a:ext cx="5299500" cy="2339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Measure of how a distribution is tailed relative to a normal distribution.</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Gives a measure of how tall and sharp the central peak is, relative to a normal distribution</a:t>
            </a:r>
            <a:endParaRPr sz="2000">
              <a:solidFill>
                <a:schemeClr val="dk1"/>
              </a:solidFill>
              <a:latin typeface="Calibri"/>
              <a:ea typeface="Calibri"/>
              <a:cs typeface="Calibri"/>
              <a:sym typeface="Calibri"/>
            </a:endParaRPr>
          </a:p>
        </p:txBody>
      </p:sp>
      <p:pic>
        <p:nvPicPr>
          <p:cNvPr id="220" name="Google Shape;220;g12ce42620de_0_116"/>
          <p:cNvPicPr preferRelativeResize="0"/>
          <p:nvPr/>
        </p:nvPicPr>
        <p:blipFill rotWithShape="1">
          <a:blip r:embed="rId3">
            <a:alphaModFix/>
          </a:blip>
          <a:srcRect b="0" l="0" r="0" t="0"/>
          <a:stretch/>
        </p:blipFill>
        <p:spPr>
          <a:xfrm>
            <a:off x="6448400" y="2049325"/>
            <a:ext cx="4474574" cy="299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2ce42620de_0_128"/>
          <p:cNvSpPr txBox="1"/>
          <p:nvPr/>
        </p:nvSpPr>
        <p:spPr>
          <a:xfrm>
            <a:off x="622356" y="533138"/>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chemeClr val="dk2"/>
                </a:solidFill>
                <a:latin typeface="Calibri"/>
                <a:ea typeface="Calibri"/>
                <a:cs typeface="Calibri"/>
                <a:sym typeface="Calibri"/>
              </a:rPr>
              <a:t>Covariance/Correlation</a:t>
            </a:r>
            <a:endParaRPr b="1" i="0" sz="3200" u="none" cap="none" strike="noStrike">
              <a:solidFill>
                <a:schemeClr val="dk2"/>
              </a:solidFill>
              <a:latin typeface="Calibri"/>
              <a:ea typeface="Calibri"/>
              <a:cs typeface="Calibri"/>
              <a:sym typeface="Calibri"/>
            </a:endParaRPr>
          </a:p>
        </p:txBody>
      </p:sp>
      <p:sp>
        <p:nvSpPr>
          <p:cNvPr id="226" name="Google Shape;226;g12ce42620de_0_128"/>
          <p:cNvSpPr/>
          <p:nvPr/>
        </p:nvSpPr>
        <p:spPr>
          <a:xfrm>
            <a:off x="835437" y="1396550"/>
            <a:ext cx="10062600" cy="526800"/>
          </a:xfrm>
          <a:prstGeom prst="roundRect">
            <a:avLst>
              <a:gd fmla="val 16667" name="adj"/>
            </a:avLst>
          </a:prstGeom>
          <a:solidFill>
            <a:srgbClr val="095A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12ce42620de_0_128"/>
          <p:cNvSpPr/>
          <p:nvPr/>
        </p:nvSpPr>
        <p:spPr>
          <a:xfrm>
            <a:off x="872844" y="1409000"/>
            <a:ext cx="4339200" cy="501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12ce42620de_0_128"/>
          <p:cNvSpPr txBox="1"/>
          <p:nvPr/>
        </p:nvSpPr>
        <p:spPr>
          <a:xfrm>
            <a:off x="760619" y="1413650"/>
            <a:ext cx="33417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Calibri"/>
              <a:buChar char="●"/>
            </a:pPr>
            <a:r>
              <a:rPr b="1" lang="en-IN" sz="2000">
                <a:latin typeface="Calibri"/>
                <a:ea typeface="Calibri"/>
                <a:cs typeface="Calibri"/>
                <a:sym typeface="Calibri"/>
              </a:rPr>
              <a:t>Covariance</a:t>
            </a:r>
            <a:endParaRPr b="1" sz="2000">
              <a:latin typeface="Calibri"/>
              <a:ea typeface="Calibri"/>
              <a:cs typeface="Calibri"/>
              <a:sym typeface="Calibri"/>
            </a:endParaRPr>
          </a:p>
        </p:txBody>
      </p:sp>
      <p:sp>
        <p:nvSpPr>
          <p:cNvPr id="229" name="Google Shape;229;g12ce42620de_0_128"/>
          <p:cNvSpPr txBox="1"/>
          <p:nvPr/>
        </p:nvSpPr>
        <p:spPr>
          <a:xfrm>
            <a:off x="760625" y="2131800"/>
            <a:ext cx="10344300" cy="9543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highlight>
                  <a:schemeClr val="lt1"/>
                </a:highlight>
                <a:latin typeface="Calibri"/>
                <a:ea typeface="Calibri"/>
                <a:cs typeface="Calibri"/>
                <a:sym typeface="Calibri"/>
              </a:rPr>
              <a:t>Covariance is a measure of joint variability of two random variables.</a:t>
            </a:r>
            <a:endParaRPr sz="2000">
              <a:solidFill>
                <a:schemeClr val="dk1"/>
              </a:solidFill>
              <a:highlight>
                <a:schemeClr val="lt1"/>
              </a:highlight>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rgbClr val="202124"/>
                </a:solidFill>
                <a:highlight>
                  <a:schemeClr val="lt1"/>
                </a:highlight>
                <a:latin typeface="Calibri"/>
                <a:ea typeface="Calibri"/>
                <a:cs typeface="Calibri"/>
                <a:sym typeface="Calibri"/>
              </a:rPr>
              <a:t>It indicates the direction of the linear relationship between the variables.</a:t>
            </a:r>
            <a:endParaRPr sz="2000">
              <a:solidFill>
                <a:schemeClr val="dk1"/>
              </a:solidFill>
              <a:latin typeface="Calibri"/>
              <a:ea typeface="Calibri"/>
              <a:cs typeface="Calibri"/>
              <a:sym typeface="Calibri"/>
            </a:endParaRPr>
          </a:p>
        </p:txBody>
      </p:sp>
      <p:pic>
        <p:nvPicPr>
          <p:cNvPr id="230" name="Google Shape;230;g12ce42620de_0_128"/>
          <p:cNvPicPr preferRelativeResize="0"/>
          <p:nvPr/>
        </p:nvPicPr>
        <p:blipFill rotWithShape="1">
          <a:blip r:embed="rId3">
            <a:alphaModFix/>
          </a:blip>
          <a:srcRect b="23512" l="0" r="0" t="0"/>
          <a:stretch/>
        </p:blipFill>
        <p:spPr>
          <a:xfrm>
            <a:off x="622350" y="3375650"/>
            <a:ext cx="8043676" cy="143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2ee9eb1e75_0_1"/>
          <p:cNvSpPr txBox="1"/>
          <p:nvPr/>
        </p:nvSpPr>
        <p:spPr>
          <a:xfrm>
            <a:off x="622356" y="533138"/>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chemeClr val="dk2"/>
                </a:solidFill>
                <a:latin typeface="Calibri"/>
                <a:ea typeface="Calibri"/>
                <a:cs typeface="Calibri"/>
                <a:sym typeface="Calibri"/>
              </a:rPr>
              <a:t>Covariance/Correlation</a:t>
            </a:r>
            <a:endParaRPr b="1" i="0" sz="3200" u="none" cap="none" strike="noStrike">
              <a:solidFill>
                <a:schemeClr val="dk2"/>
              </a:solidFill>
              <a:latin typeface="Calibri"/>
              <a:ea typeface="Calibri"/>
              <a:cs typeface="Calibri"/>
              <a:sym typeface="Calibri"/>
            </a:endParaRPr>
          </a:p>
        </p:txBody>
      </p:sp>
      <p:sp>
        <p:nvSpPr>
          <p:cNvPr id="236" name="Google Shape;236;g12ee9eb1e75_0_1"/>
          <p:cNvSpPr/>
          <p:nvPr/>
        </p:nvSpPr>
        <p:spPr>
          <a:xfrm>
            <a:off x="804253" y="1322384"/>
            <a:ext cx="10062600" cy="526800"/>
          </a:xfrm>
          <a:prstGeom prst="roundRect">
            <a:avLst>
              <a:gd fmla="val 16667" name="adj"/>
            </a:avLst>
          </a:prstGeom>
          <a:solidFill>
            <a:srgbClr val="095A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12ee9eb1e75_0_1"/>
          <p:cNvSpPr/>
          <p:nvPr/>
        </p:nvSpPr>
        <p:spPr>
          <a:xfrm>
            <a:off x="841660" y="1334834"/>
            <a:ext cx="4339200" cy="501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12ee9eb1e75_0_1"/>
          <p:cNvSpPr txBox="1"/>
          <p:nvPr/>
        </p:nvSpPr>
        <p:spPr>
          <a:xfrm>
            <a:off x="729435" y="1339484"/>
            <a:ext cx="33417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Calibri"/>
              <a:buChar char="●"/>
            </a:pPr>
            <a:r>
              <a:rPr b="1" lang="en-IN" sz="2000">
                <a:latin typeface="Calibri"/>
                <a:ea typeface="Calibri"/>
                <a:cs typeface="Calibri"/>
                <a:sym typeface="Calibri"/>
              </a:rPr>
              <a:t>Correlation</a:t>
            </a:r>
            <a:endParaRPr b="1" sz="2000">
              <a:latin typeface="Calibri"/>
              <a:ea typeface="Calibri"/>
              <a:cs typeface="Calibri"/>
              <a:sym typeface="Calibri"/>
            </a:endParaRPr>
          </a:p>
        </p:txBody>
      </p:sp>
      <p:sp>
        <p:nvSpPr>
          <p:cNvPr id="239" name="Google Shape;239;g12ee9eb1e75_0_1"/>
          <p:cNvSpPr txBox="1"/>
          <p:nvPr/>
        </p:nvSpPr>
        <p:spPr>
          <a:xfrm>
            <a:off x="704500" y="2034800"/>
            <a:ext cx="8599200" cy="9285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To find the strength and direction of the relationship between two variables </a:t>
            </a:r>
            <a:endParaRPr sz="2000">
              <a:solidFill>
                <a:schemeClr val="dk1"/>
              </a:solidFill>
              <a:latin typeface="Calibri"/>
              <a:ea typeface="Calibri"/>
              <a:cs typeface="Calibri"/>
              <a:sym typeface="Calibri"/>
            </a:endParaRPr>
          </a:p>
          <a:p>
            <a:pPr indent="-355600" lvl="0" marL="457200" rtl="0" algn="l">
              <a:lnSpc>
                <a:spcPct val="115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Pandas corr() method - generates correlation matrix</a:t>
            </a:r>
            <a:endParaRPr sz="2000">
              <a:solidFill>
                <a:schemeClr val="dk1"/>
              </a:solidFill>
              <a:highlight>
                <a:schemeClr val="lt1"/>
              </a:highlight>
              <a:latin typeface="Calibri"/>
              <a:ea typeface="Calibri"/>
              <a:cs typeface="Calibri"/>
              <a:sym typeface="Calibri"/>
            </a:endParaRPr>
          </a:p>
        </p:txBody>
      </p:sp>
      <p:pic>
        <p:nvPicPr>
          <p:cNvPr id="240" name="Google Shape;240;g12ee9eb1e75_0_1"/>
          <p:cNvPicPr preferRelativeResize="0"/>
          <p:nvPr/>
        </p:nvPicPr>
        <p:blipFill>
          <a:blip r:embed="rId3">
            <a:alphaModFix/>
          </a:blip>
          <a:stretch>
            <a:fillRect/>
          </a:stretch>
        </p:blipFill>
        <p:spPr>
          <a:xfrm>
            <a:off x="914400" y="3115700"/>
            <a:ext cx="4151714" cy="3589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2ce42620de_0_102"/>
          <p:cNvSpPr txBox="1"/>
          <p:nvPr/>
        </p:nvSpPr>
        <p:spPr>
          <a:xfrm>
            <a:off x="677531" y="533138"/>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chemeClr val="dk2"/>
                </a:solidFill>
                <a:latin typeface="Calibri"/>
                <a:ea typeface="Calibri"/>
                <a:cs typeface="Calibri"/>
                <a:sym typeface="Calibri"/>
              </a:rPr>
              <a:t>Univariate Analysis</a:t>
            </a:r>
            <a:endParaRPr b="1" i="0" sz="3200" u="none" cap="none" strike="noStrike">
              <a:solidFill>
                <a:schemeClr val="dk2"/>
              </a:solidFill>
              <a:latin typeface="Calibri"/>
              <a:ea typeface="Calibri"/>
              <a:cs typeface="Calibri"/>
              <a:sym typeface="Calibri"/>
            </a:endParaRPr>
          </a:p>
        </p:txBody>
      </p:sp>
      <p:sp>
        <p:nvSpPr>
          <p:cNvPr id="246" name="Google Shape;246;g12ce42620de_0_102"/>
          <p:cNvSpPr txBox="1"/>
          <p:nvPr/>
        </p:nvSpPr>
        <p:spPr>
          <a:xfrm>
            <a:off x="601325" y="1249300"/>
            <a:ext cx="6031800" cy="26730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Univariate analysis is a study of a single variable</a:t>
            </a:r>
            <a:endParaRPr sz="2000">
              <a:solidFill>
                <a:schemeClr val="dk1"/>
              </a:solidFill>
              <a:latin typeface="Calibri"/>
              <a:ea typeface="Calibri"/>
              <a:cs typeface="Calibri"/>
              <a:sym typeface="Calibri"/>
            </a:endParaRPr>
          </a:p>
          <a:p>
            <a:pPr indent="-355600" lvl="0" marL="457200" rtl="0" algn="l">
              <a:lnSpc>
                <a:spcPct val="115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It can be used:</a:t>
            </a:r>
            <a:endParaRPr sz="2000">
              <a:solidFill>
                <a:schemeClr val="dk1"/>
              </a:solidFill>
              <a:latin typeface="Calibri"/>
              <a:ea typeface="Calibri"/>
              <a:cs typeface="Calibri"/>
              <a:sym typeface="Calibri"/>
            </a:endParaRPr>
          </a:p>
          <a:p>
            <a:pPr indent="-355600" lvl="1" marL="914400" rtl="0" algn="l">
              <a:lnSpc>
                <a:spcPct val="115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To understand the distribution of one variable</a:t>
            </a:r>
            <a:endParaRPr sz="2000">
              <a:solidFill>
                <a:schemeClr val="dk1"/>
              </a:solidFill>
              <a:latin typeface="Calibri"/>
              <a:ea typeface="Calibri"/>
              <a:cs typeface="Calibri"/>
              <a:sym typeface="Calibri"/>
            </a:endParaRPr>
          </a:p>
          <a:p>
            <a:pPr indent="-355600" lvl="1" marL="914400" rtl="0" algn="l">
              <a:lnSpc>
                <a:spcPct val="115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Trend and pattern of the variable</a:t>
            </a:r>
            <a:endParaRPr sz="2000">
              <a:solidFill>
                <a:schemeClr val="dk1"/>
              </a:solidFill>
              <a:latin typeface="Calibri"/>
              <a:ea typeface="Calibri"/>
              <a:cs typeface="Calibri"/>
              <a:sym typeface="Calibri"/>
            </a:endParaRPr>
          </a:p>
          <a:p>
            <a:pPr indent="-355600" lvl="1" marL="914400" rtl="0" algn="l">
              <a:lnSpc>
                <a:spcPct val="115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Statistical summary of the variable</a:t>
            </a:r>
            <a:endParaRPr sz="2000">
              <a:solidFill>
                <a:schemeClr val="dk1"/>
              </a:solidFill>
              <a:latin typeface="Calibri"/>
              <a:ea typeface="Calibri"/>
              <a:cs typeface="Calibri"/>
              <a:sym typeface="Calibri"/>
            </a:endParaRPr>
          </a:p>
          <a:p>
            <a:pPr indent="-355600" lvl="1" marL="914400" rtl="0" algn="l">
              <a:lnSpc>
                <a:spcPct val="115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To find anomalies in the variable</a:t>
            </a:r>
            <a:endParaRPr sz="2000">
              <a:solidFill>
                <a:schemeClr val="dk1"/>
              </a:solidFill>
              <a:latin typeface="Calibri"/>
              <a:ea typeface="Calibri"/>
              <a:cs typeface="Calibri"/>
              <a:sym typeface="Calibri"/>
            </a:endParaRPr>
          </a:p>
        </p:txBody>
      </p:sp>
      <p:pic>
        <p:nvPicPr>
          <p:cNvPr id="247" name="Google Shape;247;g12ce42620de_0_102"/>
          <p:cNvPicPr preferRelativeResize="0"/>
          <p:nvPr/>
        </p:nvPicPr>
        <p:blipFill>
          <a:blip r:embed="rId3">
            <a:alphaModFix/>
          </a:blip>
          <a:stretch>
            <a:fillRect/>
          </a:stretch>
        </p:blipFill>
        <p:spPr>
          <a:xfrm>
            <a:off x="6633125" y="1249300"/>
            <a:ext cx="4511950" cy="327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2ce42620de_0_147"/>
          <p:cNvSpPr txBox="1"/>
          <p:nvPr/>
        </p:nvSpPr>
        <p:spPr>
          <a:xfrm>
            <a:off x="671509" y="427889"/>
            <a:ext cx="11233800" cy="756600"/>
          </a:xfrm>
          <a:prstGeom prst="rect">
            <a:avLst/>
          </a:prstGeom>
          <a:noFill/>
          <a:ln>
            <a:noFill/>
          </a:ln>
        </p:spPr>
        <p:txBody>
          <a:bodyPr anchorCtr="0" anchor="ctr" bIns="16925" lIns="16925" spcFirstLastPara="1" rIns="16925" wrap="square" tIns="16925">
            <a:noAutofit/>
          </a:bodyPr>
          <a:lstStyle/>
          <a:p>
            <a:pPr indent="0" lvl="0" marL="0" marR="0" rtl="0" algn="l">
              <a:lnSpc>
                <a:spcPct val="100000"/>
              </a:lnSpc>
              <a:spcBef>
                <a:spcPts val="0"/>
              </a:spcBef>
              <a:spcAft>
                <a:spcPts val="0"/>
              </a:spcAft>
              <a:buClr>
                <a:srgbClr val="000000"/>
              </a:buClr>
              <a:buSzPts val="3200"/>
              <a:buFont typeface="Arial"/>
              <a:buNone/>
            </a:pPr>
            <a:r>
              <a:rPr b="1" lang="en-IN" sz="3200">
                <a:solidFill>
                  <a:srgbClr val="095A82"/>
                </a:solidFill>
                <a:latin typeface="Calibri"/>
                <a:ea typeface="Calibri"/>
                <a:cs typeface="Calibri"/>
                <a:sym typeface="Calibri"/>
              </a:rPr>
              <a:t>Univariate Analysis</a:t>
            </a:r>
            <a:endParaRPr b="1" i="0" sz="3200" u="none" cap="none" strike="noStrike">
              <a:solidFill>
                <a:schemeClr val="dk2"/>
              </a:solidFill>
              <a:latin typeface="Calibri"/>
              <a:ea typeface="Calibri"/>
              <a:cs typeface="Calibri"/>
              <a:sym typeface="Calibri"/>
            </a:endParaRPr>
          </a:p>
        </p:txBody>
      </p:sp>
      <p:grpSp>
        <p:nvGrpSpPr>
          <p:cNvPr id="253" name="Google Shape;253;g12ce42620de_0_147"/>
          <p:cNvGrpSpPr/>
          <p:nvPr/>
        </p:nvGrpSpPr>
        <p:grpSpPr>
          <a:xfrm>
            <a:off x="593288" y="1431546"/>
            <a:ext cx="4451889" cy="4451889"/>
            <a:chOff x="2902488" y="902232"/>
            <a:chExt cx="3339000" cy="3339000"/>
          </a:xfrm>
        </p:grpSpPr>
        <p:sp>
          <p:nvSpPr>
            <p:cNvPr id="254" name="Google Shape;254;g12ce42620de_0_147"/>
            <p:cNvSpPr/>
            <p:nvPr/>
          </p:nvSpPr>
          <p:spPr>
            <a:xfrm rot="-5400000">
              <a:off x="2902488" y="902232"/>
              <a:ext cx="3339000" cy="3339000"/>
            </a:xfrm>
            <a:prstGeom prst="ellipse">
              <a:avLst/>
            </a:prstGeom>
            <a:noFill/>
            <a:ln cap="flat" cmpd="sng" w="19050">
              <a:solidFill>
                <a:srgbClr val="1D7E74"/>
              </a:solidFill>
              <a:prstDash val="dash"/>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12ce42620de_0_147"/>
            <p:cNvSpPr/>
            <p:nvPr/>
          </p:nvSpPr>
          <p:spPr>
            <a:xfrm>
              <a:off x="3123875" y="1123625"/>
              <a:ext cx="2896500" cy="2896200"/>
            </a:xfrm>
            <a:prstGeom prst="pie">
              <a:avLst>
                <a:gd fmla="val 2689583" name="adj1"/>
                <a:gd fmla="val 13510993" name="adj2"/>
              </a:avLst>
            </a:prstGeom>
            <a:solidFill>
              <a:srgbClr val="CFE2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 name="Google Shape;256;g12ce42620de_0_147"/>
          <p:cNvGrpSpPr/>
          <p:nvPr/>
        </p:nvGrpSpPr>
        <p:grpSpPr>
          <a:xfrm>
            <a:off x="1608664" y="2218321"/>
            <a:ext cx="2421139" cy="2421139"/>
            <a:chOff x="3664038" y="1663782"/>
            <a:chExt cx="1815900" cy="1815900"/>
          </a:xfrm>
        </p:grpSpPr>
        <p:sp>
          <p:nvSpPr>
            <p:cNvPr id="257" name="Google Shape;257;g12ce42620de_0_147"/>
            <p:cNvSpPr/>
            <p:nvPr/>
          </p:nvSpPr>
          <p:spPr>
            <a:xfrm>
              <a:off x="3664038" y="1663782"/>
              <a:ext cx="1815900" cy="1815900"/>
            </a:xfrm>
            <a:prstGeom prst="ellipse">
              <a:avLst/>
            </a:prstGeom>
            <a:solidFill>
              <a:srgbClr val="25AAE2"/>
            </a:solidFill>
            <a:ln>
              <a:noFill/>
            </a:ln>
            <a:effectLst>
              <a:outerShdw blurRad="228600" rotWithShape="0" algn="tl" dir="5400000" dist="50800">
                <a:srgbClr val="000000">
                  <a:alpha val="5412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12ce42620de_0_147"/>
            <p:cNvSpPr txBox="1"/>
            <p:nvPr/>
          </p:nvSpPr>
          <p:spPr>
            <a:xfrm>
              <a:off x="3899988" y="2158482"/>
              <a:ext cx="1344000" cy="826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2000"/>
                <a:buFont typeface="Arial"/>
                <a:buNone/>
              </a:pPr>
              <a:r>
                <a:rPr b="1" lang="en-IN" sz="2400">
                  <a:solidFill>
                    <a:schemeClr val="dk1"/>
                  </a:solidFill>
                  <a:latin typeface="Calibri"/>
                  <a:ea typeface="Calibri"/>
                  <a:cs typeface="Calibri"/>
                  <a:sym typeface="Calibri"/>
                </a:rPr>
                <a:t>Univariate Analysis</a:t>
              </a:r>
              <a:endParaRPr b="1" i="0" sz="2400" u="none" cap="none" strike="noStrike">
                <a:solidFill>
                  <a:schemeClr val="dk1"/>
                </a:solidFill>
                <a:latin typeface="Calibri"/>
                <a:ea typeface="Calibri"/>
                <a:cs typeface="Calibri"/>
                <a:sym typeface="Calibri"/>
              </a:endParaRPr>
            </a:p>
          </p:txBody>
        </p:sp>
      </p:grpSp>
      <p:sp>
        <p:nvSpPr>
          <p:cNvPr id="259" name="Google Shape;259;g12ce42620de_0_147"/>
          <p:cNvSpPr/>
          <p:nvPr/>
        </p:nvSpPr>
        <p:spPr>
          <a:xfrm>
            <a:off x="5180500" y="1277438"/>
            <a:ext cx="6378900" cy="1802100"/>
          </a:xfrm>
          <a:prstGeom prst="homePlate">
            <a:avLst>
              <a:gd fmla="val 50000" name="adj"/>
            </a:avLst>
          </a:prstGeom>
          <a:noFill/>
          <a:ln cap="flat" cmpd="sng" w="9525">
            <a:solidFill>
              <a:srgbClr val="25AAE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640"/>
              </a:spcBef>
              <a:spcAft>
                <a:spcPts val="0"/>
              </a:spcAft>
              <a:buNone/>
            </a:pPr>
            <a:r>
              <a:rPr lang="en-IN" sz="1800">
                <a:solidFill>
                  <a:schemeClr val="dk1"/>
                </a:solidFill>
                <a:latin typeface="Calibri"/>
                <a:ea typeface="Calibri"/>
                <a:cs typeface="Calibri"/>
                <a:sym typeface="Calibri"/>
              </a:rPr>
              <a:t>Statistical summary tells a lot about a feature. It is used to derive insights and prepare a feature for model building</a:t>
            </a:r>
            <a:endParaRPr sz="1800">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For continuous features, we should check the summary statistics</a:t>
            </a:r>
            <a:endParaRPr sz="1800">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For categorical features, we can check the value counts or frequency table</a:t>
            </a:r>
            <a:endParaRPr sz="1800">
              <a:solidFill>
                <a:schemeClr val="dk1"/>
              </a:solidFill>
              <a:latin typeface="Calibri"/>
              <a:ea typeface="Calibri"/>
              <a:cs typeface="Calibri"/>
              <a:sym typeface="Calibri"/>
            </a:endParaRPr>
          </a:p>
        </p:txBody>
      </p:sp>
      <p:sp>
        <p:nvSpPr>
          <p:cNvPr id="260" name="Google Shape;260;g12ce42620de_0_147"/>
          <p:cNvSpPr/>
          <p:nvPr/>
        </p:nvSpPr>
        <p:spPr>
          <a:xfrm>
            <a:off x="3659624" y="1517388"/>
            <a:ext cx="1424700" cy="1424700"/>
          </a:xfrm>
          <a:prstGeom prst="ellipse">
            <a:avLst/>
          </a:prstGeom>
          <a:solidFill>
            <a:srgbClr val="1F497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Calibri"/>
              <a:ea typeface="Calibri"/>
              <a:cs typeface="Calibri"/>
              <a:sym typeface="Calibri"/>
            </a:endParaRPr>
          </a:p>
        </p:txBody>
      </p:sp>
      <p:sp>
        <p:nvSpPr>
          <p:cNvPr id="261" name="Google Shape;261;g12ce42620de_0_147"/>
          <p:cNvSpPr txBox="1"/>
          <p:nvPr/>
        </p:nvSpPr>
        <p:spPr>
          <a:xfrm>
            <a:off x="3846650" y="1675650"/>
            <a:ext cx="15960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IN" sz="2000">
                <a:solidFill>
                  <a:schemeClr val="lt1"/>
                </a:solidFill>
                <a:latin typeface="Calibri"/>
                <a:ea typeface="Calibri"/>
                <a:cs typeface="Calibri"/>
                <a:sym typeface="Calibri"/>
              </a:rPr>
              <a:t>Using Statistical Method</a:t>
            </a:r>
            <a:endParaRPr b="0" i="0" sz="1400" u="none" cap="none" strike="noStrike">
              <a:solidFill>
                <a:srgbClr val="000000"/>
              </a:solidFill>
              <a:latin typeface="Candara"/>
              <a:ea typeface="Candara"/>
              <a:cs typeface="Candara"/>
              <a:sym typeface="Candara"/>
            </a:endParaRPr>
          </a:p>
        </p:txBody>
      </p:sp>
      <p:sp>
        <p:nvSpPr>
          <p:cNvPr id="262" name="Google Shape;262;g12ce42620de_0_147"/>
          <p:cNvSpPr/>
          <p:nvPr/>
        </p:nvSpPr>
        <p:spPr>
          <a:xfrm>
            <a:off x="4133887" y="3446763"/>
            <a:ext cx="1424700" cy="1424700"/>
          </a:xfrm>
          <a:prstGeom prst="ellipse">
            <a:avLst/>
          </a:prstGeom>
          <a:solidFill>
            <a:srgbClr val="1F497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12ce42620de_0_147"/>
          <p:cNvSpPr txBox="1"/>
          <p:nvPr/>
        </p:nvSpPr>
        <p:spPr>
          <a:xfrm>
            <a:off x="4048225" y="3700450"/>
            <a:ext cx="15960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IN" sz="2000">
                <a:solidFill>
                  <a:schemeClr val="lt1"/>
                </a:solidFill>
                <a:latin typeface="Calibri"/>
                <a:ea typeface="Calibri"/>
                <a:cs typeface="Calibri"/>
                <a:sym typeface="Calibri"/>
              </a:rPr>
              <a:t>Using Visualisation</a:t>
            </a:r>
            <a:endParaRPr b="0" i="0" sz="1400" u="none" cap="none" strike="noStrike">
              <a:solidFill>
                <a:srgbClr val="000000"/>
              </a:solidFill>
              <a:latin typeface="Candara"/>
              <a:ea typeface="Candara"/>
              <a:cs typeface="Candara"/>
              <a:sym typeface="Candara"/>
            </a:endParaRPr>
          </a:p>
        </p:txBody>
      </p:sp>
      <p:sp>
        <p:nvSpPr>
          <p:cNvPr id="264" name="Google Shape;264;g12ce42620de_0_147"/>
          <p:cNvSpPr txBox="1"/>
          <p:nvPr/>
        </p:nvSpPr>
        <p:spPr>
          <a:xfrm>
            <a:off x="3615375" y="5259200"/>
            <a:ext cx="11706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Calibri"/>
                <a:ea typeface="Calibri"/>
                <a:cs typeface="Calibri"/>
                <a:sym typeface="Calibri"/>
              </a:rPr>
              <a:t>Bar plot </a:t>
            </a:r>
            <a:endParaRPr b="1"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ndara"/>
              <a:ea typeface="Candara"/>
              <a:cs typeface="Candara"/>
              <a:sym typeface="Candara"/>
            </a:endParaRPr>
          </a:p>
        </p:txBody>
      </p:sp>
      <p:sp>
        <p:nvSpPr>
          <p:cNvPr id="265" name="Google Shape;265;g12ce42620de_0_147"/>
          <p:cNvSpPr/>
          <p:nvPr/>
        </p:nvSpPr>
        <p:spPr>
          <a:xfrm>
            <a:off x="5720675" y="3284700"/>
            <a:ext cx="6184500" cy="1974600"/>
          </a:xfrm>
          <a:prstGeom prst="homePlate">
            <a:avLst>
              <a:gd fmla="val 50000" name="adj"/>
            </a:avLst>
          </a:prstGeom>
          <a:noFill/>
          <a:ln cap="flat" cmpd="sng" w="9525">
            <a:solidFill>
              <a:srgbClr val="25AAE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640"/>
              </a:spcBef>
              <a:spcAft>
                <a:spcPts val="0"/>
              </a:spcAft>
              <a:buNone/>
            </a:pPr>
            <a:r>
              <a:rPr lang="en-IN" sz="1800">
                <a:solidFill>
                  <a:schemeClr val="dk1"/>
                </a:solidFill>
                <a:latin typeface="Calibri"/>
                <a:ea typeface="Calibri"/>
                <a:cs typeface="Calibri"/>
                <a:sym typeface="Calibri"/>
              </a:rPr>
              <a:t>Plots are also very useful to understand the trend of the variable</a:t>
            </a:r>
            <a:endParaRPr sz="1800">
              <a:solidFill>
                <a:schemeClr val="dk1"/>
              </a:solidFill>
              <a:latin typeface="Calibri"/>
              <a:ea typeface="Calibri"/>
              <a:cs typeface="Calibri"/>
              <a:sym typeface="Calibri"/>
            </a:endParaRPr>
          </a:p>
          <a:p>
            <a:pPr indent="-342900" lvl="0" marL="457200" rtl="0" algn="l">
              <a:lnSpc>
                <a:spcPct val="100000"/>
              </a:lnSpc>
              <a:spcBef>
                <a:spcPts val="64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For continuous features, we can go with common distribution and summary plots</a:t>
            </a:r>
            <a:endParaRPr sz="1800">
              <a:solidFill>
                <a:schemeClr val="dk1"/>
              </a:solidFill>
              <a:latin typeface="Calibri"/>
              <a:ea typeface="Calibri"/>
              <a:cs typeface="Calibri"/>
              <a:sym typeface="Calibri"/>
            </a:endParaRPr>
          </a:p>
          <a:p>
            <a:pPr indent="-342900" lvl="0" marL="457200" rtl="0" algn="l">
              <a:lnSpc>
                <a:spcPct val="100000"/>
              </a:lnSpc>
              <a:spcBef>
                <a:spcPts val="64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For categorical features, we can go for frequency plots</a:t>
            </a:r>
            <a:endParaRPr sz="1800">
              <a:solidFill>
                <a:schemeClr val="dk1"/>
              </a:solidFill>
              <a:latin typeface="Calibri"/>
              <a:ea typeface="Calibri"/>
              <a:cs typeface="Calibri"/>
              <a:sym typeface="Calibri"/>
            </a:endParaRPr>
          </a:p>
          <a:p>
            <a:pPr indent="0" lvl="0" marL="0" rtl="0" algn="l">
              <a:lnSpc>
                <a:spcPct val="115000"/>
              </a:lnSpc>
              <a:spcBef>
                <a:spcPts val="64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1707"/>
              </a:spcBef>
              <a:spcAft>
                <a:spcPts val="0"/>
              </a:spcAft>
              <a:buNone/>
            </a:pPr>
            <a:r>
              <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2ce42620de_0_164"/>
          <p:cNvSpPr txBox="1"/>
          <p:nvPr/>
        </p:nvSpPr>
        <p:spPr>
          <a:xfrm>
            <a:off x="677531" y="533138"/>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chemeClr val="dk2"/>
                </a:solidFill>
                <a:latin typeface="Calibri"/>
                <a:ea typeface="Calibri"/>
                <a:cs typeface="Calibri"/>
                <a:sym typeface="Calibri"/>
              </a:rPr>
              <a:t>B</a:t>
            </a:r>
            <a:r>
              <a:rPr b="1" lang="en-IN" sz="3200">
                <a:solidFill>
                  <a:schemeClr val="dk2"/>
                </a:solidFill>
                <a:latin typeface="Calibri"/>
                <a:ea typeface="Calibri"/>
                <a:cs typeface="Calibri"/>
                <a:sym typeface="Calibri"/>
              </a:rPr>
              <a:t>ivariate Analysis</a:t>
            </a:r>
            <a:endParaRPr b="1" i="0" sz="3200" u="none" cap="none" strike="noStrike">
              <a:solidFill>
                <a:schemeClr val="dk2"/>
              </a:solidFill>
              <a:latin typeface="Calibri"/>
              <a:ea typeface="Calibri"/>
              <a:cs typeface="Calibri"/>
              <a:sym typeface="Calibri"/>
            </a:endParaRPr>
          </a:p>
        </p:txBody>
      </p:sp>
      <p:sp>
        <p:nvSpPr>
          <p:cNvPr id="271" name="Google Shape;271;g12ce42620de_0_164"/>
          <p:cNvSpPr txBox="1"/>
          <p:nvPr/>
        </p:nvSpPr>
        <p:spPr>
          <a:xfrm>
            <a:off x="601325" y="1249300"/>
            <a:ext cx="6031800" cy="41868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Helps to understand relationship between two variables</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There are many statistical methods to derive insights about relationship between two variables </a:t>
            </a:r>
            <a:endParaRPr sz="2000">
              <a:solidFill>
                <a:schemeClr val="dk1"/>
              </a:solidFill>
              <a:latin typeface="Calibri"/>
              <a:ea typeface="Calibri"/>
              <a:cs typeface="Calibri"/>
              <a:sym typeface="Calibri"/>
            </a:endParaRPr>
          </a:p>
          <a:p>
            <a:pPr indent="-355600" lvl="1" marL="9144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Correlation: analysis between two continuous variables</a:t>
            </a:r>
            <a:endParaRPr sz="2000">
              <a:solidFill>
                <a:schemeClr val="dk1"/>
              </a:solidFill>
              <a:latin typeface="Calibri"/>
              <a:ea typeface="Calibri"/>
              <a:cs typeface="Calibri"/>
              <a:sym typeface="Calibri"/>
            </a:endParaRPr>
          </a:p>
          <a:p>
            <a:pPr indent="-355600" lvl="1" marL="9144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Crosstab/frequency table: analysis of two categorical variables</a:t>
            </a:r>
            <a:endParaRPr sz="2000">
              <a:solidFill>
                <a:schemeClr val="dk1"/>
              </a:solidFill>
              <a:latin typeface="Calibri"/>
              <a:ea typeface="Calibri"/>
              <a:cs typeface="Calibri"/>
              <a:sym typeface="Calibri"/>
            </a:endParaRPr>
          </a:p>
          <a:p>
            <a:pPr indent="-355600" lvl="1" marL="9144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Scatterplot: analysis of any two given variables</a:t>
            </a:r>
            <a:endParaRPr sz="2000">
              <a:solidFill>
                <a:schemeClr val="dk1"/>
              </a:solidFill>
              <a:latin typeface="Calibri"/>
              <a:ea typeface="Calibri"/>
              <a:cs typeface="Calibri"/>
              <a:sym typeface="Calibri"/>
            </a:endParaRPr>
          </a:p>
        </p:txBody>
      </p:sp>
      <p:pic>
        <p:nvPicPr>
          <p:cNvPr id="272" name="Google Shape;272;g12ce42620de_0_164"/>
          <p:cNvPicPr preferRelativeResize="0"/>
          <p:nvPr/>
        </p:nvPicPr>
        <p:blipFill>
          <a:blip r:embed="rId3">
            <a:alphaModFix/>
          </a:blip>
          <a:stretch>
            <a:fillRect/>
          </a:stretch>
        </p:blipFill>
        <p:spPr>
          <a:xfrm>
            <a:off x="6560250" y="1249300"/>
            <a:ext cx="4982400" cy="3229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2ce42620de_0_169"/>
          <p:cNvSpPr txBox="1"/>
          <p:nvPr/>
        </p:nvSpPr>
        <p:spPr>
          <a:xfrm>
            <a:off x="677531" y="533138"/>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chemeClr val="dk2"/>
                </a:solidFill>
                <a:latin typeface="Calibri"/>
                <a:ea typeface="Calibri"/>
                <a:cs typeface="Calibri"/>
                <a:sym typeface="Calibri"/>
              </a:rPr>
              <a:t>Multivariate</a:t>
            </a:r>
            <a:r>
              <a:rPr b="1" lang="en-IN" sz="3200">
                <a:solidFill>
                  <a:schemeClr val="dk2"/>
                </a:solidFill>
                <a:latin typeface="Calibri"/>
                <a:ea typeface="Calibri"/>
                <a:cs typeface="Calibri"/>
                <a:sym typeface="Calibri"/>
              </a:rPr>
              <a:t> Analysis</a:t>
            </a:r>
            <a:endParaRPr b="1" i="0" sz="3200" u="none" cap="none" strike="noStrike">
              <a:solidFill>
                <a:schemeClr val="dk2"/>
              </a:solidFill>
              <a:latin typeface="Calibri"/>
              <a:ea typeface="Calibri"/>
              <a:cs typeface="Calibri"/>
              <a:sym typeface="Calibri"/>
            </a:endParaRPr>
          </a:p>
        </p:txBody>
      </p:sp>
      <p:sp>
        <p:nvSpPr>
          <p:cNvPr id="278" name="Google Shape;278;g12ce42620de_0_169"/>
          <p:cNvSpPr txBox="1"/>
          <p:nvPr/>
        </p:nvSpPr>
        <p:spPr>
          <a:xfrm>
            <a:off x="525125" y="1213200"/>
            <a:ext cx="5787600" cy="1877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Multivariate means involving multiple dependent variables resulting in one outcome</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Helps to understand complex data</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Conclusion drawn are more realistic</a:t>
            </a:r>
            <a:endParaRPr sz="2000">
              <a:solidFill>
                <a:schemeClr val="dk1"/>
              </a:solidFill>
              <a:latin typeface="Calibri"/>
              <a:ea typeface="Calibri"/>
              <a:cs typeface="Calibri"/>
              <a:sym typeface="Calibri"/>
            </a:endParaRPr>
          </a:p>
        </p:txBody>
      </p:sp>
      <p:pic>
        <p:nvPicPr>
          <p:cNvPr id="279" name="Google Shape;279;g12ce42620de_0_169"/>
          <p:cNvPicPr preferRelativeResize="0"/>
          <p:nvPr/>
        </p:nvPicPr>
        <p:blipFill>
          <a:blip r:embed="rId3">
            <a:alphaModFix/>
          </a:blip>
          <a:stretch>
            <a:fillRect/>
          </a:stretch>
        </p:blipFill>
        <p:spPr>
          <a:xfrm>
            <a:off x="6682425" y="1325000"/>
            <a:ext cx="4644875" cy="3743951"/>
          </a:xfrm>
          <a:prstGeom prst="rect">
            <a:avLst/>
          </a:prstGeom>
          <a:noFill/>
          <a:ln>
            <a:noFill/>
          </a:ln>
        </p:spPr>
      </p:pic>
      <p:sp>
        <p:nvSpPr>
          <p:cNvPr id="280" name="Google Shape;280;g12ce42620de_0_169"/>
          <p:cNvSpPr txBox="1"/>
          <p:nvPr/>
        </p:nvSpPr>
        <p:spPr>
          <a:xfrm>
            <a:off x="535225" y="3132475"/>
            <a:ext cx="7463100" cy="35814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Can be used to:</a:t>
            </a:r>
            <a:endParaRPr sz="2000">
              <a:solidFill>
                <a:schemeClr val="dk1"/>
              </a:solidFill>
              <a:latin typeface="Calibri"/>
              <a:ea typeface="Calibri"/>
              <a:cs typeface="Calibri"/>
              <a:sym typeface="Calibri"/>
            </a:endParaRPr>
          </a:p>
          <a:p>
            <a:pPr indent="-355600" lvl="1" marL="914400" rtl="0" algn="l">
              <a:lnSpc>
                <a:spcPct val="150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Find Relationships between variables</a:t>
            </a:r>
            <a:endParaRPr sz="2000">
              <a:solidFill>
                <a:schemeClr val="dk1"/>
              </a:solidFill>
              <a:latin typeface="Calibri"/>
              <a:ea typeface="Calibri"/>
              <a:cs typeface="Calibri"/>
              <a:sym typeface="Calibri"/>
            </a:endParaRPr>
          </a:p>
          <a:p>
            <a:pPr indent="-355600" lvl="1" marL="914400" rtl="0" algn="l">
              <a:lnSpc>
                <a:spcPct val="150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Investigate of dependence among variables</a:t>
            </a:r>
            <a:endParaRPr sz="2000">
              <a:solidFill>
                <a:schemeClr val="dk1"/>
              </a:solidFill>
              <a:latin typeface="Calibri"/>
              <a:ea typeface="Calibri"/>
              <a:cs typeface="Calibri"/>
              <a:sym typeface="Calibri"/>
            </a:endParaRPr>
          </a:p>
          <a:p>
            <a:pPr indent="-355600" lvl="1" marL="914400" rtl="0" algn="l">
              <a:lnSpc>
                <a:spcPct val="150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Reduce and simplify the data</a:t>
            </a:r>
            <a:endParaRPr sz="2000">
              <a:solidFill>
                <a:schemeClr val="dk1"/>
              </a:solidFill>
              <a:latin typeface="Calibri"/>
              <a:ea typeface="Calibri"/>
              <a:cs typeface="Calibri"/>
              <a:sym typeface="Calibri"/>
            </a:endParaRPr>
          </a:p>
          <a:p>
            <a:pPr indent="-355600" lvl="1" marL="914400" rtl="0" algn="l">
              <a:lnSpc>
                <a:spcPct val="150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Group variables</a:t>
            </a:r>
            <a:endParaRPr sz="2000">
              <a:solidFill>
                <a:schemeClr val="dk1"/>
              </a:solidFill>
              <a:latin typeface="Calibri"/>
              <a:ea typeface="Calibri"/>
              <a:cs typeface="Calibri"/>
              <a:sym typeface="Calibri"/>
            </a:endParaRPr>
          </a:p>
          <a:p>
            <a:pPr indent="-355600" lvl="1" marL="914400" rtl="0" algn="l">
              <a:lnSpc>
                <a:spcPct val="150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Derive insights and find patterns and trends in the data</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ndara"/>
              <a:ea typeface="Candara"/>
              <a:cs typeface="Candara"/>
              <a:sym typeface="Canda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2bdd2ee7a0_0_674"/>
          <p:cNvSpPr txBox="1"/>
          <p:nvPr/>
        </p:nvSpPr>
        <p:spPr>
          <a:xfrm>
            <a:off x="646725" y="391950"/>
            <a:ext cx="105840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chemeClr val="dk2"/>
                </a:solidFill>
                <a:latin typeface="Calibri"/>
                <a:ea typeface="Calibri"/>
                <a:cs typeface="Calibri"/>
                <a:sym typeface="Calibri"/>
              </a:rPr>
              <a:t>Hands on</a:t>
            </a:r>
            <a:endParaRPr b="1" i="0" sz="3200" u="none" cap="none" strike="noStrike">
              <a:solidFill>
                <a:schemeClr val="dk2"/>
              </a:solidFill>
              <a:latin typeface="Calibri"/>
              <a:ea typeface="Calibri"/>
              <a:cs typeface="Calibri"/>
              <a:sym typeface="Calibri"/>
            </a:endParaRPr>
          </a:p>
        </p:txBody>
      </p:sp>
      <p:sp>
        <p:nvSpPr>
          <p:cNvPr id="286" name="Google Shape;286;g12bdd2ee7a0_0_674"/>
          <p:cNvSpPr txBox="1"/>
          <p:nvPr/>
        </p:nvSpPr>
        <p:spPr>
          <a:xfrm>
            <a:off x="443350" y="1358775"/>
            <a:ext cx="11140800" cy="4252800"/>
          </a:xfrm>
          <a:prstGeom prst="rect">
            <a:avLst/>
          </a:prstGeom>
          <a:noFill/>
          <a:ln>
            <a:noFill/>
          </a:ln>
        </p:spPr>
        <p:txBody>
          <a:bodyPr anchorCtr="0" anchor="t" bIns="91425" lIns="91425" spcFirstLastPara="1" rIns="91425" wrap="square" tIns="91425">
            <a:spAutoFit/>
          </a:bodyPr>
          <a:lstStyle/>
          <a:p>
            <a:pPr indent="-355600" lvl="0" marL="457200" rtl="0" algn="l">
              <a:lnSpc>
                <a:spcPct val="135714"/>
              </a:lnSpc>
              <a:spcBef>
                <a:spcPts val="0"/>
              </a:spcBef>
              <a:spcAft>
                <a:spcPts val="0"/>
              </a:spcAft>
              <a:buClr>
                <a:schemeClr val="dk1"/>
              </a:buClr>
              <a:buSzPts val="2000"/>
              <a:buFont typeface="Calibri"/>
              <a:buChar char="●"/>
            </a:pPr>
            <a:r>
              <a:rPr lang="en-IN" sz="2000">
                <a:solidFill>
                  <a:schemeClr val="hlink"/>
                </a:solidFill>
                <a:latin typeface="Calibri"/>
                <a:ea typeface="Calibri"/>
                <a:cs typeface="Calibri"/>
                <a:sym typeface="Calibri"/>
              </a:rPr>
              <a:t>Case Study:</a:t>
            </a:r>
            <a:r>
              <a:rPr lang="en-IN" sz="2000">
                <a:solidFill>
                  <a:schemeClr val="dk1"/>
                </a:solidFill>
                <a:latin typeface="Calibri"/>
                <a:ea typeface="Calibri"/>
                <a:cs typeface="Calibri"/>
                <a:sym typeface="Calibri"/>
              </a:rPr>
              <a:t> Exploratory Data Analysis</a:t>
            </a:r>
            <a:endParaRPr sz="2000">
              <a:solidFill>
                <a:schemeClr val="dk1"/>
              </a:solidFill>
              <a:latin typeface="Calibri"/>
              <a:ea typeface="Calibri"/>
              <a:cs typeface="Calibri"/>
              <a:sym typeface="Calibri"/>
            </a:endParaRPr>
          </a:p>
          <a:p>
            <a:pPr indent="-355600" lvl="0" marL="457200" rtl="0" algn="l">
              <a:lnSpc>
                <a:spcPct val="135714"/>
              </a:lnSpc>
              <a:spcBef>
                <a:spcPts val="0"/>
              </a:spcBef>
              <a:spcAft>
                <a:spcPts val="0"/>
              </a:spcAft>
              <a:buClr>
                <a:schemeClr val="dk1"/>
              </a:buClr>
              <a:buSzPts val="2000"/>
              <a:buFont typeface="Calibri"/>
              <a:buChar char="●"/>
            </a:pPr>
            <a:r>
              <a:rPr lang="en-IN" sz="2000">
                <a:solidFill>
                  <a:schemeClr val="hlink"/>
                </a:solidFill>
                <a:latin typeface="Calibri"/>
                <a:ea typeface="Calibri"/>
                <a:cs typeface="Calibri"/>
                <a:sym typeface="Calibri"/>
              </a:rPr>
              <a:t>Objective:</a:t>
            </a:r>
            <a:r>
              <a:rPr lang="en-IN" sz="1200">
                <a:solidFill>
                  <a:schemeClr val="hlink"/>
                </a:solidFill>
                <a:latin typeface="Calibri"/>
                <a:ea typeface="Calibri"/>
                <a:cs typeface="Calibri"/>
                <a:sym typeface="Calibri"/>
              </a:rPr>
              <a:t> </a:t>
            </a:r>
            <a:r>
              <a:rPr lang="en-IN" sz="2000">
                <a:solidFill>
                  <a:srgbClr val="212121"/>
                </a:solidFill>
                <a:highlight>
                  <a:srgbClr val="FFFFFF"/>
                </a:highlight>
                <a:latin typeface="Calibri"/>
                <a:ea typeface="Calibri"/>
                <a:cs typeface="Calibri"/>
                <a:sym typeface="Calibri"/>
              </a:rPr>
              <a:t>To Perform Exploratory data analysis on used cars dataset and analyzing the dataset to summarize their main characteristics using pandas, statistical graphs and other data visualization methods. It is a good practice to understand the data first and try to gather as many insights from it. EDA is all about making sense of data</a:t>
            </a:r>
            <a:endParaRPr sz="2000">
              <a:solidFill>
                <a:schemeClr val="dk1"/>
              </a:solidFill>
              <a:latin typeface="Calibri"/>
              <a:ea typeface="Calibri"/>
              <a:cs typeface="Calibri"/>
              <a:sym typeface="Calibri"/>
            </a:endParaRPr>
          </a:p>
          <a:p>
            <a:pPr indent="-355600" lvl="0" marL="457200" rtl="0" algn="l">
              <a:lnSpc>
                <a:spcPct val="135714"/>
              </a:lnSpc>
              <a:spcBef>
                <a:spcPts val="0"/>
              </a:spcBef>
              <a:spcAft>
                <a:spcPts val="0"/>
              </a:spcAft>
              <a:buClr>
                <a:schemeClr val="hlink"/>
              </a:buClr>
              <a:buSzPts val="2000"/>
              <a:buFont typeface="Calibri"/>
              <a:buChar char="●"/>
            </a:pPr>
            <a:r>
              <a:rPr lang="en-IN" sz="2000">
                <a:solidFill>
                  <a:schemeClr val="hlink"/>
                </a:solidFill>
                <a:latin typeface="Calibri"/>
                <a:ea typeface="Calibri"/>
                <a:cs typeface="Calibri"/>
                <a:sym typeface="Calibri"/>
              </a:rPr>
              <a:t>Dataset Description:</a:t>
            </a:r>
            <a:endParaRPr sz="2000">
              <a:solidFill>
                <a:schemeClr val="hlink"/>
              </a:solidFill>
              <a:latin typeface="Calibri"/>
              <a:ea typeface="Calibri"/>
              <a:cs typeface="Calibri"/>
              <a:sym typeface="Calibri"/>
            </a:endParaRPr>
          </a:p>
          <a:p>
            <a:pPr indent="-355600" lvl="1" marL="914400" rtl="0" algn="l">
              <a:lnSpc>
                <a:spcPct val="135714"/>
              </a:lnSpc>
              <a:spcBef>
                <a:spcPts val="0"/>
              </a:spcBef>
              <a:spcAft>
                <a:spcPts val="0"/>
              </a:spcAft>
              <a:buClr>
                <a:schemeClr val="dk1"/>
              </a:buClr>
              <a:buSzPts val="2000"/>
              <a:buFont typeface="Calibri"/>
              <a:buChar char="○"/>
            </a:pPr>
            <a:r>
              <a:rPr lang="en-IN" sz="2000">
                <a:solidFill>
                  <a:schemeClr val="dk1"/>
                </a:solidFill>
                <a:highlight>
                  <a:srgbClr val="FFFFFF"/>
                </a:highlight>
                <a:latin typeface="Calibri"/>
                <a:ea typeface="Calibri"/>
                <a:cs typeface="Calibri"/>
                <a:sym typeface="Calibri"/>
              </a:rPr>
              <a:t>Scraped data of used cars listings for the Audi car manufacturers.</a:t>
            </a:r>
            <a:endParaRPr sz="2000">
              <a:solidFill>
                <a:schemeClr val="dk1"/>
              </a:solidFill>
              <a:highlight>
                <a:srgbClr val="FFFFFF"/>
              </a:highlight>
              <a:latin typeface="Calibri"/>
              <a:ea typeface="Calibri"/>
              <a:cs typeface="Calibri"/>
              <a:sym typeface="Calibri"/>
            </a:endParaRPr>
          </a:p>
          <a:p>
            <a:pPr indent="-355600" lvl="1" marL="914400" rtl="0" algn="l">
              <a:lnSpc>
                <a:spcPct val="135714"/>
              </a:lnSpc>
              <a:spcBef>
                <a:spcPts val="0"/>
              </a:spcBef>
              <a:spcAft>
                <a:spcPts val="0"/>
              </a:spcAft>
              <a:buClr>
                <a:schemeClr val="dk1"/>
              </a:buClr>
              <a:buSzPts val="2000"/>
              <a:buFont typeface="Calibri"/>
              <a:buChar char="○"/>
            </a:pPr>
            <a:r>
              <a:rPr lang="en-IN" sz="2000">
                <a:solidFill>
                  <a:schemeClr val="dk1"/>
                </a:solidFill>
                <a:highlight>
                  <a:srgbClr val="FFFFFF"/>
                </a:highlight>
                <a:latin typeface="Calibri"/>
                <a:ea typeface="Calibri"/>
                <a:cs typeface="Calibri"/>
                <a:sym typeface="Calibri"/>
              </a:rPr>
              <a:t>The cleaned data set contains information of price, transmission, mileage, fuel type, road tax, miles per gallon (mpg), and engine size.</a:t>
            </a:r>
            <a:endParaRPr sz="2000">
              <a:solidFill>
                <a:schemeClr val="dk1"/>
              </a:solidFill>
              <a:highlight>
                <a:srgbClr val="FFFFFF"/>
              </a:highlight>
              <a:latin typeface="Calibri"/>
              <a:ea typeface="Calibri"/>
              <a:cs typeface="Calibri"/>
              <a:sym typeface="Calibri"/>
            </a:endParaRPr>
          </a:p>
          <a:p>
            <a:pPr indent="-355600" lvl="1" marL="914400" rtl="0" algn="l">
              <a:lnSpc>
                <a:spcPct val="135714"/>
              </a:lnSpc>
              <a:spcBef>
                <a:spcPts val="0"/>
              </a:spcBef>
              <a:spcAft>
                <a:spcPts val="0"/>
              </a:spcAft>
              <a:buClr>
                <a:schemeClr val="dk1"/>
              </a:buClr>
              <a:buSzPts val="2000"/>
              <a:buFont typeface="Calibri"/>
              <a:buChar char="○"/>
            </a:pPr>
            <a:r>
              <a:rPr lang="en-IN" sz="2000">
                <a:solidFill>
                  <a:schemeClr val="dk1"/>
                </a:solidFill>
                <a:highlight>
                  <a:srgbClr val="FFFFFF"/>
                </a:highlight>
                <a:latin typeface="Calibri"/>
                <a:ea typeface="Calibri"/>
                <a:cs typeface="Calibri"/>
                <a:sym typeface="Calibri"/>
              </a:rPr>
              <a:t>The dataset is free from any duplicate or missing values.</a:t>
            </a:r>
            <a:endParaRPr sz="20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2f5cdc70b4_0_14"/>
          <p:cNvSpPr txBox="1"/>
          <p:nvPr/>
        </p:nvSpPr>
        <p:spPr>
          <a:xfrm>
            <a:off x="646725" y="391950"/>
            <a:ext cx="105840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chemeClr val="dk2"/>
                </a:solidFill>
                <a:latin typeface="Calibri"/>
                <a:ea typeface="Calibri"/>
                <a:cs typeface="Calibri"/>
                <a:sym typeface="Calibri"/>
              </a:rPr>
              <a:t>Hands on - Questions</a:t>
            </a:r>
            <a:endParaRPr b="1" i="0" sz="3200" u="none" cap="none" strike="noStrike">
              <a:solidFill>
                <a:schemeClr val="dk2"/>
              </a:solidFill>
              <a:latin typeface="Calibri"/>
              <a:ea typeface="Calibri"/>
              <a:cs typeface="Calibri"/>
              <a:sym typeface="Calibri"/>
            </a:endParaRPr>
          </a:p>
        </p:txBody>
      </p:sp>
      <p:sp>
        <p:nvSpPr>
          <p:cNvPr id="292" name="Google Shape;292;g12f5cdc70b4_0_14"/>
          <p:cNvSpPr txBox="1"/>
          <p:nvPr/>
        </p:nvSpPr>
        <p:spPr>
          <a:xfrm>
            <a:off x="533400" y="1242750"/>
            <a:ext cx="11001300" cy="46485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700"/>
              </a:spcBef>
              <a:spcAft>
                <a:spcPts val="0"/>
              </a:spcAft>
              <a:buClr>
                <a:srgbClr val="212121"/>
              </a:buClr>
              <a:buSzPts val="2000"/>
              <a:buFont typeface="Calibri"/>
              <a:buAutoNum type="arabicPeriod"/>
            </a:pPr>
            <a:r>
              <a:rPr lang="en-IN" sz="2000">
                <a:solidFill>
                  <a:srgbClr val="212121"/>
                </a:solidFill>
                <a:highlight>
                  <a:srgbClr val="FFFFFF"/>
                </a:highlight>
                <a:latin typeface="Calibri"/>
                <a:ea typeface="Calibri"/>
                <a:cs typeface="Calibri"/>
                <a:sym typeface="Calibri"/>
              </a:rPr>
              <a:t> Verify if the </a:t>
            </a:r>
            <a:r>
              <a:rPr b="1" lang="en-IN" sz="2000">
                <a:solidFill>
                  <a:srgbClr val="212121"/>
                </a:solidFill>
                <a:highlight>
                  <a:srgbClr val="FFFFFF"/>
                </a:highlight>
                <a:latin typeface="Calibri"/>
                <a:ea typeface="Calibri"/>
                <a:cs typeface="Calibri"/>
                <a:sym typeface="Calibri"/>
              </a:rPr>
              <a:t>selling price is centered around 20K</a:t>
            </a:r>
            <a:r>
              <a:rPr lang="en-IN" sz="2000">
                <a:solidFill>
                  <a:srgbClr val="212121"/>
                </a:solidFill>
                <a:highlight>
                  <a:srgbClr val="FFFFFF"/>
                </a:highlight>
                <a:latin typeface="Calibri"/>
                <a:ea typeface="Calibri"/>
                <a:cs typeface="Calibri"/>
                <a:sym typeface="Calibri"/>
              </a:rPr>
              <a:t>. Compute the mean, median and mode and comment on it. Use visualization methods to visualise the distribution.</a:t>
            </a:r>
            <a:endParaRPr sz="2000">
              <a:solidFill>
                <a:srgbClr val="212121"/>
              </a:solidFill>
              <a:highlight>
                <a:srgbClr val="FFFFFF"/>
              </a:highlight>
              <a:latin typeface="Calibri"/>
              <a:ea typeface="Calibri"/>
              <a:cs typeface="Calibri"/>
              <a:sym typeface="Calibri"/>
            </a:endParaRPr>
          </a:p>
          <a:p>
            <a:pPr indent="-355600" lvl="0" marL="457200" rtl="0" algn="l">
              <a:lnSpc>
                <a:spcPct val="150000"/>
              </a:lnSpc>
              <a:spcBef>
                <a:spcPts val="0"/>
              </a:spcBef>
              <a:spcAft>
                <a:spcPts val="0"/>
              </a:spcAft>
              <a:buClr>
                <a:srgbClr val="212121"/>
              </a:buClr>
              <a:buSzPts val="2000"/>
              <a:buFont typeface="Calibri"/>
              <a:buAutoNum type="arabicPeriod"/>
            </a:pPr>
            <a:r>
              <a:rPr lang="en-IN" sz="2000">
                <a:solidFill>
                  <a:srgbClr val="212121"/>
                </a:solidFill>
                <a:highlight>
                  <a:srgbClr val="FFFFFF"/>
                </a:highlight>
                <a:latin typeface="Calibri"/>
                <a:ea typeface="Calibri"/>
                <a:cs typeface="Calibri"/>
                <a:sym typeface="Calibri"/>
              </a:rPr>
              <a:t> </a:t>
            </a:r>
            <a:r>
              <a:rPr lang="en-IN" sz="2000">
                <a:solidFill>
                  <a:srgbClr val="212121"/>
                </a:solidFill>
                <a:highlight>
                  <a:srgbClr val="FFFFFF"/>
                </a:highlight>
                <a:latin typeface="Calibri"/>
                <a:ea typeface="Calibri"/>
                <a:cs typeface="Calibri"/>
                <a:sym typeface="Calibri"/>
              </a:rPr>
              <a:t>It is assumed that</a:t>
            </a:r>
            <a:r>
              <a:rPr lang="en-IN" sz="2000">
                <a:solidFill>
                  <a:srgbClr val="212121"/>
                </a:solidFill>
                <a:highlight>
                  <a:srgbClr val="FFFFFF"/>
                </a:highlight>
                <a:latin typeface="Calibri"/>
                <a:ea typeface="Calibri"/>
                <a:cs typeface="Calibri"/>
                <a:sym typeface="Calibri"/>
              </a:rPr>
              <a:t> the </a:t>
            </a:r>
            <a:r>
              <a:rPr b="1" lang="en-IN" sz="2000">
                <a:solidFill>
                  <a:srgbClr val="212121"/>
                </a:solidFill>
                <a:highlight>
                  <a:srgbClr val="FFFFFF"/>
                </a:highlight>
                <a:latin typeface="Calibri"/>
                <a:ea typeface="Calibri"/>
                <a:cs typeface="Calibri"/>
                <a:sym typeface="Calibri"/>
              </a:rPr>
              <a:t>road tax paid</a:t>
            </a:r>
            <a:r>
              <a:rPr lang="en-IN" sz="2000">
                <a:solidFill>
                  <a:srgbClr val="212121"/>
                </a:solidFill>
                <a:highlight>
                  <a:srgbClr val="FFFFFF"/>
                </a:highlight>
                <a:latin typeface="Calibri"/>
                <a:ea typeface="Calibri"/>
                <a:cs typeface="Calibri"/>
                <a:sym typeface="Calibri"/>
              </a:rPr>
              <a:t> by the car owners for different models is similar and there is not much spread/variation in the data. Find the range for the tax column and comment on this assumption.</a:t>
            </a:r>
            <a:endParaRPr sz="2000">
              <a:solidFill>
                <a:srgbClr val="212121"/>
              </a:solidFill>
              <a:highlight>
                <a:srgbClr val="FFFFFF"/>
              </a:highlight>
              <a:latin typeface="Calibri"/>
              <a:ea typeface="Calibri"/>
              <a:cs typeface="Calibri"/>
              <a:sym typeface="Calibri"/>
            </a:endParaRPr>
          </a:p>
          <a:p>
            <a:pPr indent="-355600" lvl="0" marL="457200" rtl="0" algn="l">
              <a:lnSpc>
                <a:spcPct val="150000"/>
              </a:lnSpc>
              <a:spcBef>
                <a:spcPts val="0"/>
              </a:spcBef>
              <a:spcAft>
                <a:spcPts val="0"/>
              </a:spcAft>
              <a:buClr>
                <a:srgbClr val="212121"/>
              </a:buClr>
              <a:buSzPts val="2000"/>
              <a:buFont typeface="Calibri"/>
              <a:buAutoNum type="arabicPeriod"/>
            </a:pPr>
            <a:r>
              <a:rPr lang="en-IN" sz="2000">
                <a:solidFill>
                  <a:srgbClr val="212121"/>
                </a:solidFill>
                <a:highlight>
                  <a:srgbClr val="FFFFFF"/>
                </a:highlight>
                <a:latin typeface="Calibri"/>
                <a:ea typeface="Calibri"/>
                <a:cs typeface="Calibri"/>
                <a:sym typeface="Calibri"/>
              </a:rPr>
              <a:t> Find the direction and strength of relationship among the different pairs of variables using appropriate plot and write your findings. Comment on the relationship between engine_size and price.</a:t>
            </a:r>
            <a:endParaRPr sz="2000">
              <a:solidFill>
                <a:srgbClr val="212121"/>
              </a:solidFill>
              <a:highlight>
                <a:srgbClr val="FFFFFF"/>
              </a:highlight>
              <a:latin typeface="Calibri"/>
              <a:ea typeface="Calibri"/>
              <a:cs typeface="Calibri"/>
              <a:sym typeface="Calibri"/>
            </a:endParaRPr>
          </a:p>
          <a:p>
            <a:pPr indent="-355600" lvl="0" marL="457200" rtl="0" algn="l">
              <a:lnSpc>
                <a:spcPct val="150000"/>
              </a:lnSpc>
              <a:spcBef>
                <a:spcPts val="0"/>
              </a:spcBef>
              <a:spcAft>
                <a:spcPts val="0"/>
              </a:spcAft>
              <a:buClr>
                <a:srgbClr val="212121"/>
              </a:buClr>
              <a:buSzPts val="2000"/>
              <a:buFont typeface="Calibri"/>
              <a:buAutoNum type="arabicPeriod"/>
            </a:pPr>
            <a:r>
              <a:rPr lang="en-IN" sz="2000">
                <a:solidFill>
                  <a:srgbClr val="212121"/>
                </a:solidFill>
                <a:highlight>
                  <a:srgbClr val="FFFFFF"/>
                </a:highlight>
                <a:latin typeface="Calibri"/>
                <a:ea typeface="Calibri"/>
                <a:cs typeface="Calibri"/>
                <a:sym typeface="Calibri"/>
              </a:rPr>
              <a:t>It is assumed that when the engine size increases the price of the car also increases significantly. Find the covariance between price and </a:t>
            </a:r>
            <a:r>
              <a:rPr lang="en-IN" sz="2000">
                <a:solidFill>
                  <a:srgbClr val="212121"/>
                </a:solidFill>
                <a:highlight>
                  <a:srgbClr val="FFFFFF"/>
                </a:highlight>
                <a:latin typeface="Calibri"/>
                <a:ea typeface="Calibri"/>
                <a:cs typeface="Calibri"/>
                <a:sym typeface="Calibri"/>
              </a:rPr>
              <a:t>engine size</a:t>
            </a:r>
            <a:r>
              <a:rPr lang="en-IN" sz="2000">
                <a:solidFill>
                  <a:srgbClr val="212121"/>
                </a:solidFill>
                <a:highlight>
                  <a:srgbClr val="FFFFFF"/>
                </a:highlight>
                <a:latin typeface="Calibri"/>
                <a:ea typeface="Calibri"/>
                <a:cs typeface="Calibri"/>
                <a:sym typeface="Calibri"/>
              </a:rPr>
              <a:t> and comment on this assumption.</a:t>
            </a:r>
            <a:endParaRPr sz="2000">
              <a:solidFill>
                <a:srgbClr val="0000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325d6c513a_0_0"/>
          <p:cNvSpPr txBox="1"/>
          <p:nvPr/>
        </p:nvSpPr>
        <p:spPr>
          <a:xfrm>
            <a:off x="646725" y="391950"/>
            <a:ext cx="105840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chemeClr val="dk2"/>
                </a:solidFill>
                <a:latin typeface="Calibri"/>
                <a:ea typeface="Calibri"/>
                <a:cs typeface="Calibri"/>
                <a:sym typeface="Calibri"/>
              </a:rPr>
              <a:t>Some Important Questions</a:t>
            </a:r>
            <a:endParaRPr b="1" i="0" sz="3200" u="none" cap="none" strike="noStrike">
              <a:solidFill>
                <a:schemeClr val="dk2"/>
              </a:solidFill>
              <a:latin typeface="Calibri"/>
              <a:ea typeface="Calibri"/>
              <a:cs typeface="Calibri"/>
              <a:sym typeface="Calibri"/>
            </a:endParaRPr>
          </a:p>
        </p:txBody>
      </p:sp>
      <p:sp>
        <p:nvSpPr>
          <p:cNvPr id="298" name="Google Shape;298;g1325d6c513a_0_0"/>
          <p:cNvSpPr txBox="1"/>
          <p:nvPr/>
        </p:nvSpPr>
        <p:spPr>
          <a:xfrm>
            <a:off x="533400" y="1242750"/>
            <a:ext cx="11001300" cy="4456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700"/>
              </a:spcBef>
              <a:spcAft>
                <a:spcPts val="0"/>
              </a:spcAft>
              <a:buNone/>
            </a:pPr>
            <a:r>
              <a:rPr b="1" lang="en-IN" sz="2000">
                <a:solidFill>
                  <a:schemeClr val="dk1"/>
                </a:solidFill>
                <a:latin typeface="Calibri"/>
                <a:ea typeface="Calibri"/>
                <a:cs typeface="Calibri"/>
                <a:sym typeface="Calibri"/>
              </a:rPr>
              <a:t>Q) What is the difference between correlation and covariance?</a:t>
            </a:r>
            <a:endParaRPr b="1" sz="2000">
              <a:solidFill>
                <a:schemeClr val="dk1"/>
              </a:solidFill>
              <a:latin typeface="Calibri"/>
              <a:ea typeface="Calibri"/>
              <a:cs typeface="Calibri"/>
              <a:sym typeface="Calibri"/>
            </a:endParaRPr>
          </a:p>
          <a:p>
            <a:pPr indent="-355600" lvl="0" marL="457200" rtl="0" algn="l">
              <a:lnSpc>
                <a:spcPct val="150000"/>
              </a:lnSpc>
              <a:spcBef>
                <a:spcPts val="7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Covariance signifies the direction of the linear relationship between the two variables. (f the variables are directly proportional or inversely proportional to each other)</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Correlation signifies direction as well as strength of the linear relationship between two variables.</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Correlation can be considered as the normalized value of covariance</a:t>
            </a:r>
            <a:endParaRPr sz="2000">
              <a:solidFill>
                <a:schemeClr val="dk1"/>
              </a:solidFill>
              <a:latin typeface="Calibri"/>
              <a:ea typeface="Calibri"/>
              <a:cs typeface="Calibri"/>
              <a:sym typeface="Calibri"/>
            </a:endParaRPr>
          </a:p>
          <a:p>
            <a:pPr indent="0" lvl="0" marL="0" rtl="0" algn="l">
              <a:lnSpc>
                <a:spcPct val="150000"/>
              </a:lnSpc>
              <a:spcBef>
                <a:spcPts val="700"/>
              </a:spcBef>
              <a:spcAft>
                <a:spcPts val="0"/>
              </a:spcAft>
              <a:buNone/>
            </a:pPr>
            <a:r>
              <a:rPr b="1" lang="en-IN" sz="2000">
                <a:solidFill>
                  <a:schemeClr val="dk1"/>
                </a:solidFill>
                <a:latin typeface="Calibri"/>
                <a:ea typeface="Calibri"/>
                <a:cs typeface="Calibri"/>
                <a:sym typeface="Calibri"/>
              </a:rPr>
              <a:t>Q) Explain descriptive, predictive and prescriptive analytics.</a:t>
            </a:r>
            <a:endParaRPr b="1" sz="2000">
              <a:solidFill>
                <a:schemeClr val="dk1"/>
              </a:solidFill>
              <a:latin typeface="Calibri"/>
              <a:ea typeface="Calibri"/>
              <a:cs typeface="Calibri"/>
              <a:sym typeface="Calibri"/>
            </a:endParaRPr>
          </a:p>
          <a:p>
            <a:pPr indent="-355600" lvl="0" marL="457200" rtl="0" algn="l">
              <a:lnSpc>
                <a:spcPct val="150000"/>
              </a:lnSpc>
              <a:spcBef>
                <a:spcPts val="7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From descriptive analytics we will get to know what has happened in the past</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Predictive is to understand what can happen in the future</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Prescriptive we will be suggesting what should be done in the future.</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dfd20670fb_0_4"/>
          <p:cNvSpPr txBox="1"/>
          <p:nvPr/>
        </p:nvSpPr>
        <p:spPr>
          <a:xfrm>
            <a:off x="678056" y="515988"/>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chemeClr val="dk2"/>
                </a:solidFill>
                <a:latin typeface="Calibri"/>
                <a:ea typeface="Calibri"/>
                <a:cs typeface="Calibri"/>
                <a:sym typeface="Calibri"/>
              </a:rPr>
              <a:t>Agenda </a:t>
            </a:r>
            <a:endParaRPr b="0" i="0" sz="3200" u="none" cap="none" strike="noStrike">
              <a:solidFill>
                <a:schemeClr val="dk2"/>
              </a:solidFill>
              <a:latin typeface="Calibri"/>
              <a:ea typeface="Calibri"/>
              <a:cs typeface="Calibri"/>
              <a:sym typeface="Calibri"/>
            </a:endParaRPr>
          </a:p>
        </p:txBody>
      </p:sp>
      <p:sp>
        <p:nvSpPr>
          <p:cNvPr id="87" name="Google Shape;87;gdfd20670fb_0_4"/>
          <p:cNvSpPr txBox="1"/>
          <p:nvPr/>
        </p:nvSpPr>
        <p:spPr>
          <a:xfrm>
            <a:off x="502200" y="1252250"/>
            <a:ext cx="6428400" cy="36789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15000"/>
              </a:lnSpc>
              <a:spcBef>
                <a:spcPts val="0"/>
              </a:spcBef>
              <a:spcAft>
                <a:spcPts val="0"/>
              </a:spcAft>
              <a:buClr>
                <a:srgbClr val="000000"/>
              </a:buClr>
              <a:buSzPts val="2000"/>
              <a:buFont typeface="Calibri"/>
              <a:buChar char="●"/>
            </a:pPr>
            <a:r>
              <a:rPr lang="en-IN" sz="2000">
                <a:latin typeface="Calibri"/>
                <a:ea typeface="Calibri"/>
                <a:cs typeface="Calibri"/>
                <a:sym typeface="Calibri"/>
              </a:rPr>
              <a:t>EDA overview</a:t>
            </a:r>
            <a:endParaRPr sz="2000">
              <a:latin typeface="Calibri"/>
              <a:ea typeface="Calibri"/>
              <a:cs typeface="Calibri"/>
              <a:sym typeface="Calibri"/>
            </a:endParaRPr>
          </a:p>
          <a:p>
            <a:pPr indent="-355600" lvl="0" marL="457200" marR="0" rtl="0" algn="l">
              <a:lnSpc>
                <a:spcPct val="115000"/>
              </a:lnSpc>
              <a:spcBef>
                <a:spcPts val="0"/>
              </a:spcBef>
              <a:spcAft>
                <a:spcPts val="0"/>
              </a:spcAft>
              <a:buSzPts val="2000"/>
              <a:buFont typeface="Calibri"/>
              <a:buChar char="●"/>
            </a:pPr>
            <a:r>
              <a:rPr lang="en-IN" sz="2000">
                <a:latin typeface="Calibri"/>
                <a:ea typeface="Calibri"/>
                <a:cs typeface="Calibri"/>
                <a:sym typeface="Calibri"/>
              </a:rPr>
              <a:t>Types of variables</a:t>
            </a:r>
            <a:endParaRPr sz="2000">
              <a:latin typeface="Calibri"/>
              <a:ea typeface="Calibri"/>
              <a:cs typeface="Calibri"/>
              <a:sym typeface="Calibri"/>
            </a:endParaRPr>
          </a:p>
          <a:p>
            <a:pPr indent="-355600" lvl="0" marL="457200" marR="0" rtl="0" algn="l">
              <a:lnSpc>
                <a:spcPct val="115000"/>
              </a:lnSpc>
              <a:spcBef>
                <a:spcPts val="0"/>
              </a:spcBef>
              <a:spcAft>
                <a:spcPts val="0"/>
              </a:spcAft>
              <a:buSzPts val="2000"/>
              <a:buFont typeface="Calibri"/>
              <a:buChar char="●"/>
            </a:pPr>
            <a:r>
              <a:rPr lang="en-IN" sz="2000">
                <a:latin typeface="Calibri"/>
                <a:ea typeface="Calibri"/>
                <a:cs typeface="Calibri"/>
                <a:sym typeface="Calibri"/>
              </a:rPr>
              <a:t>Measure of Central tendency</a:t>
            </a:r>
            <a:endParaRPr sz="2000">
              <a:latin typeface="Calibri"/>
              <a:ea typeface="Calibri"/>
              <a:cs typeface="Calibri"/>
              <a:sym typeface="Calibri"/>
            </a:endParaRPr>
          </a:p>
          <a:p>
            <a:pPr indent="-355600" lvl="0" marL="457200" marR="0" rtl="0" algn="l">
              <a:lnSpc>
                <a:spcPct val="115000"/>
              </a:lnSpc>
              <a:spcBef>
                <a:spcPts val="0"/>
              </a:spcBef>
              <a:spcAft>
                <a:spcPts val="0"/>
              </a:spcAft>
              <a:buSzPts val="2000"/>
              <a:buFont typeface="Calibri"/>
              <a:buChar char="●"/>
            </a:pPr>
            <a:r>
              <a:rPr lang="en-IN" sz="2000">
                <a:latin typeface="Calibri"/>
                <a:ea typeface="Calibri"/>
                <a:cs typeface="Calibri"/>
                <a:sym typeface="Calibri"/>
              </a:rPr>
              <a:t>Measure of Dispersion</a:t>
            </a:r>
            <a:endParaRPr sz="2000">
              <a:latin typeface="Calibri"/>
              <a:ea typeface="Calibri"/>
              <a:cs typeface="Calibri"/>
              <a:sym typeface="Calibri"/>
            </a:endParaRPr>
          </a:p>
          <a:p>
            <a:pPr indent="-355600" lvl="0" marL="457200" marR="0" rtl="0" algn="l">
              <a:lnSpc>
                <a:spcPct val="115000"/>
              </a:lnSpc>
              <a:spcBef>
                <a:spcPts val="0"/>
              </a:spcBef>
              <a:spcAft>
                <a:spcPts val="0"/>
              </a:spcAft>
              <a:buSzPts val="2000"/>
              <a:buFont typeface="Calibri"/>
              <a:buChar char="●"/>
            </a:pPr>
            <a:r>
              <a:rPr lang="en-IN" sz="2000">
                <a:latin typeface="Calibri"/>
                <a:ea typeface="Calibri"/>
                <a:cs typeface="Calibri"/>
                <a:sym typeface="Calibri"/>
              </a:rPr>
              <a:t>Skewness and Kurtosis</a:t>
            </a:r>
            <a:endParaRPr sz="2000">
              <a:latin typeface="Calibri"/>
              <a:ea typeface="Calibri"/>
              <a:cs typeface="Calibri"/>
              <a:sym typeface="Calibri"/>
            </a:endParaRPr>
          </a:p>
          <a:p>
            <a:pPr indent="-355600" lvl="0" marL="457200" marR="0" rtl="0" algn="l">
              <a:lnSpc>
                <a:spcPct val="115000"/>
              </a:lnSpc>
              <a:spcBef>
                <a:spcPts val="0"/>
              </a:spcBef>
              <a:spcAft>
                <a:spcPts val="0"/>
              </a:spcAft>
              <a:buSzPts val="2000"/>
              <a:buFont typeface="Calibri"/>
              <a:buChar char="●"/>
            </a:pPr>
            <a:r>
              <a:rPr lang="en-IN" sz="2000">
                <a:latin typeface="Calibri"/>
                <a:ea typeface="Calibri"/>
                <a:cs typeface="Calibri"/>
                <a:sym typeface="Calibri"/>
              </a:rPr>
              <a:t>Correlation &amp; Covariance</a:t>
            </a:r>
            <a:endParaRPr sz="2000">
              <a:latin typeface="Calibri"/>
              <a:ea typeface="Calibri"/>
              <a:cs typeface="Calibri"/>
              <a:sym typeface="Calibri"/>
            </a:endParaRPr>
          </a:p>
          <a:p>
            <a:pPr indent="-355600" lvl="0" marL="457200" marR="0" rtl="0" algn="l">
              <a:lnSpc>
                <a:spcPct val="115000"/>
              </a:lnSpc>
              <a:spcBef>
                <a:spcPts val="0"/>
              </a:spcBef>
              <a:spcAft>
                <a:spcPts val="0"/>
              </a:spcAft>
              <a:buSzPts val="2000"/>
              <a:buFont typeface="Calibri"/>
              <a:buChar char="●"/>
            </a:pPr>
            <a:r>
              <a:rPr lang="en-IN" sz="2000">
                <a:latin typeface="Calibri"/>
                <a:ea typeface="Calibri"/>
                <a:cs typeface="Calibri"/>
                <a:sym typeface="Calibri"/>
              </a:rPr>
              <a:t>Univariate and Bivariate Analysis</a:t>
            </a:r>
            <a:endParaRPr sz="2000">
              <a:latin typeface="Calibri"/>
              <a:ea typeface="Calibri"/>
              <a:cs typeface="Calibri"/>
              <a:sym typeface="Calibri"/>
            </a:endParaRPr>
          </a:p>
          <a:p>
            <a:pPr indent="-355600" lvl="0" marL="457200" marR="0" rtl="0" algn="l">
              <a:lnSpc>
                <a:spcPct val="115000"/>
              </a:lnSpc>
              <a:spcBef>
                <a:spcPts val="0"/>
              </a:spcBef>
              <a:spcAft>
                <a:spcPts val="0"/>
              </a:spcAft>
              <a:buClr>
                <a:srgbClr val="000000"/>
              </a:buClr>
              <a:buSzPts val="2000"/>
              <a:buFont typeface="Calibri"/>
              <a:buChar char="●"/>
            </a:pPr>
            <a:r>
              <a:rPr b="0" i="0" lang="en-IN" sz="2000" u="none" cap="none" strike="noStrike">
                <a:solidFill>
                  <a:srgbClr val="000000"/>
                </a:solidFill>
                <a:latin typeface="Calibri"/>
                <a:ea typeface="Calibri"/>
                <a:cs typeface="Calibri"/>
                <a:sym typeface="Calibri"/>
              </a:rPr>
              <a:t>Summary</a:t>
            </a:r>
            <a:endParaRPr b="0" i="0" sz="2000" u="none" cap="none" strike="noStrike">
              <a:solidFill>
                <a:srgbClr val="000000"/>
              </a:solidFill>
              <a:latin typeface="Calibri"/>
              <a:ea typeface="Calibri"/>
              <a:cs typeface="Calibri"/>
              <a:sym typeface="Calibri"/>
            </a:endParaRPr>
          </a:p>
          <a:p>
            <a:pPr indent="-355600" lvl="0" marL="457200" marR="0" rtl="0" algn="l">
              <a:lnSpc>
                <a:spcPct val="115000"/>
              </a:lnSpc>
              <a:spcBef>
                <a:spcPts val="0"/>
              </a:spcBef>
              <a:spcAft>
                <a:spcPts val="0"/>
              </a:spcAft>
              <a:buClr>
                <a:srgbClr val="000000"/>
              </a:buClr>
              <a:buSzPts val="2000"/>
              <a:buFont typeface="Calibri"/>
              <a:buChar char="●"/>
            </a:pPr>
            <a:r>
              <a:rPr b="0" i="0" lang="en-IN" sz="2000" u="none" cap="none" strike="noStrike">
                <a:solidFill>
                  <a:srgbClr val="000000"/>
                </a:solidFill>
                <a:latin typeface="Calibri"/>
                <a:ea typeface="Calibri"/>
                <a:cs typeface="Calibri"/>
                <a:sym typeface="Calibri"/>
              </a:rPr>
              <a:t>Hands on</a:t>
            </a:r>
            <a:endParaRPr b="0" i="0" sz="2000" u="none" cap="none" strike="noStrike">
              <a:solidFill>
                <a:srgbClr val="000000"/>
              </a:solidFill>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325f27ae5c_0_0"/>
          <p:cNvSpPr txBox="1"/>
          <p:nvPr/>
        </p:nvSpPr>
        <p:spPr>
          <a:xfrm>
            <a:off x="646725" y="391950"/>
            <a:ext cx="105840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chemeClr val="dk2"/>
                </a:solidFill>
                <a:latin typeface="Calibri"/>
                <a:ea typeface="Calibri"/>
                <a:cs typeface="Calibri"/>
                <a:sym typeface="Calibri"/>
              </a:rPr>
              <a:t>Some Important Questions</a:t>
            </a:r>
            <a:endParaRPr b="1" i="0" sz="3200" u="none" cap="none" strike="noStrike">
              <a:solidFill>
                <a:schemeClr val="dk2"/>
              </a:solidFill>
              <a:latin typeface="Calibri"/>
              <a:ea typeface="Calibri"/>
              <a:cs typeface="Calibri"/>
              <a:sym typeface="Calibri"/>
            </a:endParaRPr>
          </a:p>
        </p:txBody>
      </p:sp>
      <p:sp>
        <p:nvSpPr>
          <p:cNvPr id="304" name="Google Shape;304;g1325f27ae5c_0_0"/>
          <p:cNvSpPr txBox="1"/>
          <p:nvPr/>
        </p:nvSpPr>
        <p:spPr>
          <a:xfrm>
            <a:off x="533400" y="1242750"/>
            <a:ext cx="11001300" cy="4186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IN" sz="2000">
                <a:solidFill>
                  <a:schemeClr val="dk1"/>
                </a:solidFill>
                <a:latin typeface="Calibri"/>
                <a:ea typeface="Calibri"/>
                <a:cs typeface="Calibri"/>
                <a:sym typeface="Calibri"/>
              </a:rPr>
              <a:t>Q) Differentiate between </a:t>
            </a:r>
            <a:r>
              <a:rPr b="1" lang="en-IN" sz="2000">
                <a:solidFill>
                  <a:schemeClr val="dk1"/>
                </a:solidFill>
                <a:latin typeface="Calibri"/>
                <a:ea typeface="Calibri"/>
                <a:cs typeface="Calibri"/>
                <a:sym typeface="Calibri"/>
              </a:rPr>
              <a:t>univariate, bivariate, and multivariate analysis.</a:t>
            </a:r>
            <a:endParaRPr b="1"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Univariate as the name suggests ‘Uni” it is  on single variable, can be described using central tendency, measure of dispersion and shape of distribution and using univariate plots such as pie, bar, hist plots etc.</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Bivariate involves analysis of two variables to find variation and relationships with each other.</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Multivariate analysis involves the analysis of three or more variables to understand the relationship of each variable with the other variables.</a:t>
            </a:r>
            <a:endParaRPr sz="20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rPr b="1" lang="en-IN" sz="2000">
                <a:solidFill>
                  <a:schemeClr val="dk1"/>
                </a:solidFill>
                <a:latin typeface="Calibri"/>
                <a:ea typeface="Calibri"/>
                <a:cs typeface="Calibri"/>
                <a:sym typeface="Calibri"/>
              </a:rPr>
              <a:t>Q) What would the pattern of mean, median, and mode values in a negatively skewed data?</a:t>
            </a:r>
            <a:endParaRPr b="1"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If the value of mean is lesser than the median and mode then the distribution is negatively skewed.</a:t>
            </a:r>
            <a:endParaRPr sz="20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325d6c513a_0_5"/>
          <p:cNvSpPr txBox="1"/>
          <p:nvPr/>
        </p:nvSpPr>
        <p:spPr>
          <a:xfrm>
            <a:off x="646725" y="391950"/>
            <a:ext cx="105840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chemeClr val="dk2"/>
                </a:solidFill>
                <a:latin typeface="Calibri"/>
                <a:ea typeface="Calibri"/>
                <a:cs typeface="Calibri"/>
                <a:sym typeface="Calibri"/>
              </a:rPr>
              <a:t>Can we implement this session learnings on </a:t>
            </a:r>
            <a:r>
              <a:rPr b="1" lang="en-IN" sz="3200">
                <a:solidFill>
                  <a:schemeClr val="dk2"/>
                </a:solidFill>
                <a:latin typeface="Calibri"/>
                <a:ea typeface="Calibri"/>
                <a:cs typeface="Calibri"/>
                <a:sym typeface="Calibri"/>
              </a:rPr>
              <a:t>titanic</a:t>
            </a:r>
            <a:r>
              <a:rPr b="1" lang="en-IN" sz="3200">
                <a:solidFill>
                  <a:schemeClr val="dk2"/>
                </a:solidFill>
                <a:latin typeface="Calibri"/>
                <a:ea typeface="Calibri"/>
                <a:cs typeface="Calibri"/>
                <a:sym typeface="Calibri"/>
              </a:rPr>
              <a:t> data??</a:t>
            </a:r>
            <a:endParaRPr b="1" i="0" sz="3200" u="none" cap="none" strike="noStrike">
              <a:solidFill>
                <a:schemeClr val="dk2"/>
              </a:solidFill>
              <a:latin typeface="Calibri"/>
              <a:ea typeface="Calibri"/>
              <a:cs typeface="Calibri"/>
              <a:sym typeface="Calibri"/>
            </a:endParaRPr>
          </a:p>
        </p:txBody>
      </p:sp>
      <p:sp>
        <p:nvSpPr>
          <p:cNvPr id="310" name="Google Shape;310;g1325d6c513a_0_5"/>
          <p:cNvSpPr txBox="1"/>
          <p:nvPr/>
        </p:nvSpPr>
        <p:spPr>
          <a:xfrm>
            <a:off x="533400" y="1318950"/>
            <a:ext cx="11001300" cy="4186800"/>
          </a:xfrm>
          <a:prstGeom prst="rect">
            <a:avLst/>
          </a:prstGeom>
          <a:noFill/>
          <a:ln>
            <a:noFill/>
          </a:ln>
        </p:spPr>
        <p:txBody>
          <a:bodyPr anchorCtr="0" anchor="t" bIns="91425" lIns="91425" spcFirstLastPara="1" rIns="91425" wrap="square" tIns="91425">
            <a:spAutoFit/>
          </a:bodyPr>
          <a:lstStyle/>
          <a:p>
            <a:pPr indent="-355600" lvl="0" marL="457200" rtl="0" algn="l">
              <a:lnSpc>
                <a:spcPct val="200000"/>
              </a:lnSpc>
              <a:spcBef>
                <a:spcPts val="70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Try to find the mean, median and mode for the column ‘Fare’ .</a:t>
            </a:r>
            <a:endParaRPr sz="2000">
              <a:solidFill>
                <a:schemeClr val="dk1"/>
              </a:solidFill>
              <a:latin typeface="Calibri"/>
              <a:ea typeface="Calibri"/>
              <a:cs typeface="Calibri"/>
              <a:sym typeface="Calibri"/>
            </a:endParaRPr>
          </a:p>
          <a:p>
            <a:pPr indent="-355600" lvl="0" marL="457200" rtl="0" algn="l">
              <a:lnSpc>
                <a:spcPct val="200000"/>
              </a:lnSpc>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Find the age range for the passengers of the titanic.</a:t>
            </a:r>
            <a:endParaRPr sz="2000">
              <a:solidFill>
                <a:schemeClr val="dk1"/>
              </a:solidFill>
              <a:latin typeface="Calibri"/>
              <a:ea typeface="Calibri"/>
              <a:cs typeface="Calibri"/>
              <a:sym typeface="Calibri"/>
            </a:endParaRPr>
          </a:p>
          <a:p>
            <a:pPr indent="-355600" lvl="0" marL="457200" rtl="0" algn="l">
              <a:lnSpc>
                <a:spcPct val="200000"/>
              </a:lnSpc>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Is the distribution of the column ‘Fare’ skewed? Visualize the distribution of the fare paid by the customers and find the skewness value and comment on the same.</a:t>
            </a:r>
            <a:endParaRPr sz="2000">
              <a:solidFill>
                <a:schemeClr val="dk1"/>
              </a:solidFill>
              <a:latin typeface="Calibri"/>
              <a:ea typeface="Calibri"/>
              <a:cs typeface="Calibri"/>
              <a:sym typeface="Calibri"/>
            </a:endParaRPr>
          </a:p>
          <a:p>
            <a:pPr indent="-355600" lvl="0" marL="457200" rtl="0" algn="l">
              <a:lnSpc>
                <a:spcPct val="200000"/>
              </a:lnSpc>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Find the range of middle 50% of the </a:t>
            </a:r>
            <a:r>
              <a:rPr lang="en-IN" sz="2000">
                <a:solidFill>
                  <a:schemeClr val="dk1"/>
                </a:solidFill>
                <a:latin typeface="Calibri"/>
                <a:ea typeface="Calibri"/>
                <a:cs typeface="Calibri"/>
                <a:sym typeface="Calibri"/>
              </a:rPr>
              <a:t>data</a:t>
            </a:r>
            <a:r>
              <a:rPr lang="en-IN" sz="2000">
                <a:solidFill>
                  <a:schemeClr val="dk1"/>
                </a:solidFill>
                <a:latin typeface="Calibri"/>
                <a:ea typeface="Calibri"/>
                <a:cs typeface="Calibri"/>
                <a:sym typeface="Calibri"/>
              </a:rPr>
              <a:t> for the column ‘Fare’.</a:t>
            </a:r>
            <a:endParaRPr sz="2000">
              <a:solidFill>
                <a:schemeClr val="dk1"/>
              </a:solidFill>
              <a:latin typeface="Calibri"/>
              <a:ea typeface="Calibri"/>
              <a:cs typeface="Calibri"/>
              <a:sym typeface="Calibri"/>
            </a:endParaRPr>
          </a:p>
          <a:p>
            <a:pPr indent="-355600" lvl="0" marL="457200" rtl="0" algn="l">
              <a:lnSpc>
                <a:spcPct val="200000"/>
              </a:lnSpc>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Is there any linear relationship between age and fare?</a:t>
            </a:r>
            <a:endParaRPr sz="2000">
              <a:solidFill>
                <a:schemeClr val="dk1"/>
              </a:solidFill>
              <a:latin typeface="Calibri"/>
              <a:ea typeface="Calibri"/>
              <a:cs typeface="Calibri"/>
              <a:sym typeface="Calibri"/>
            </a:endParaRPr>
          </a:p>
          <a:p>
            <a:pPr indent="-355600" lvl="0" marL="457200" rtl="0" algn="l">
              <a:lnSpc>
                <a:spcPct val="200000"/>
              </a:lnSpc>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Is there any relationship between gender, age, and survival rate?</a:t>
            </a:r>
            <a:endParaRPr sz="20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12ce42620de_0_142"/>
          <p:cNvSpPr txBox="1"/>
          <p:nvPr/>
        </p:nvSpPr>
        <p:spPr>
          <a:xfrm>
            <a:off x="677531" y="533138"/>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chemeClr val="dk2"/>
                </a:solidFill>
                <a:latin typeface="Calibri"/>
                <a:ea typeface="Calibri"/>
                <a:cs typeface="Calibri"/>
                <a:sym typeface="Calibri"/>
              </a:rPr>
              <a:t>Summary</a:t>
            </a:r>
            <a:endParaRPr b="1" i="0" sz="3200" u="none" cap="none" strike="noStrike">
              <a:solidFill>
                <a:schemeClr val="dk2"/>
              </a:solidFill>
              <a:latin typeface="Calibri"/>
              <a:ea typeface="Calibri"/>
              <a:cs typeface="Calibri"/>
              <a:sym typeface="Calibri"/>
            </a:endParaRPr>
          </a:p>
        </p:txBody>
      </p:sp>
      <p:sp>
        <p:nvSpPr>
          <p:cNvPr id="316" name="Google Shape;316;g12ce42620de_0_142"/>
          <p:cNvSpPr txBox="1"/>
          <p:nvPr/>
        </p:nvSpPr>
        <p:spPr>
          <a:xfrm>
            <a:off x="601325" y="1249300"/>
            <a:ext cx="7231800" cy="3237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IN" sz="2000" u="none" cap="none" strike="noStrike">
                <a:solidFill>
                  <a:schemeClr val="dk1"/>
                </a:solidFill>
                <a:latin typeface="Calibri"/>
                <a:ea typeface="Calibri"/>
                <a:cs typeface="Calibri"/>
                <a:sym typeface="Calibri"/>
              </a:rPr>
              <a:t>I</a:t>
            </a:r>
            <a:r>
              <a:rPr lang="en-IN" sz="2000">
                <a:solidFill>
                  <a:schemeClr val="dk1"/>
                </a:solidFill>
                <a:latin typeface="Calibri"/>
                <a:ea typeface="Calibri"/>
                <a:cs typeface="Calibri"/>
                <a:sym typeface="Calibri"/>
              </a:rPr>
              <a:t>n this module we discussed:</a:t>
            </a:r>
            <a:endParaRPr sz="2000">
              <a:solidFill>
                <a:schemeClr val="dk1"/>
              </a:solidFill>
              <a:latin typeface="Calibri"/>
              <a:ea typeface="Calibri"/>
              <a:cs typeface="Calibri"/>
              <a:sym typeface="Calibri"/>
            </a:endParaRPr>
          </a:p>
          <a:p>
            <a:pPr indent="-355600" lvl="0" marL="457200" rtl="0" algn="l">
              <a:lnSpc>
                <a:spcPct val="150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EDA overview and EDA in analytics cycle</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Sources and types of data, types of variables.</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Measures of central tendency and measures of dispersion.</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Measures of shape of distribution.</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Correlation and covariance</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Univariate, bivariate analysis.</a:t>
            </a:r>
            <a:endParaRPr sz="20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24fddb7475_0_1403"/>
          <p:cNvSpPr/>
          <p:nvPr/>
        </p:nvSpPr>
        <p:spPr>
          <a:xfrm>
            <a:off x="2047375" y="2512800"/>
            <a:ext cx="8332500" cy="1832400"/>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IN" sz="4400" u="none" cap="none" strike="noStrike">
                <a:solidFill>
                  <a:srgbClr val="095A82"/>
                </a:solidFill>
                <a:latin typeface="Calibri"/>
                <a:ea typeface="Calibri"/>
                <a:cs typeface="Calibri"/>
                <a:sym typeface="Calibri"/>
              </a:rPr>
              <a:t>Thank you</a:t>
            </a:r>
            <a:br>
              <a:rPr b="1" i="0" lang="en-IN" sz="4400" u="none" cap="none" strike="noStrike">
                <a:solidFill>
                  <a:srgbClr val="095A82"/>
                </a:solidFill>
                <a:latin typeface="Calibri"/>
                <a:ea typeface="Calibri"/>
                <a:cs typeface="Calibri"/>
                <a:sym typeface="Calibri"/>
              </a:rPr>
            </a:br>
            <a:r>
              <a:rPr b="1" i="0" lang="en-IN" sz="4400" u="none" cap="none" strike="noStrike">
                <a:solidFill>
                  <a:srgbClr val="095A82"/>
                </a:solidFill>
                <a:latin typeface="Calibri"/>
                <a:ea typeface="Calibri"/>
                <a:cs typeface="Calibri"/>
                <a:sym typeface="Calibri"/>
              </a:rPr>
              <a:t>Happy learning ☺</a:t>
            </a:r>
            <a:endParaRPr b="1" i="0" sz="4400" u="none" cap="none" strike="noStrike">
              <a:solidFill>
                <a:srgbClr val="095A8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t/>
            </a:r>
            <a:endParaRPr b="1" i="0" sz="4400" u="none" cap="none" strike="noStrike">
              <a:solidFill>
                <a:schemeClr val="dk2"/>
              </a:solidFill>
              <a:latin typeface="Calibri"/>
              <a:ea typeface="Calibri"/>
              <a:cs typeface="Calibri"/>
              <a:sym typeface="Calibri"/>
            </a:endParaRPr>
          </a:p>
        </p:txBody>
      </p:sp>
      <p:sp>
        <p:nvSpPr>
          <p:cNvPr id="322" name="Google Shape;322;g124fddb7475_0_1403"/>
          <p:cNvSpPr/>
          <p:nvPr/>
        </p:nvSpPr>
        <p:spPr>
          <a:xfrm>
            <a:off x="5978820" y="3275112"/>
            <a:ext cx="234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2ce42620de_0_0"/>
          <p:cNvSpPr txBox="1"/>
          <p:nvPr/>
        </p:nvSpPr>
        <p:spPr>
          <a:xfrm>
            <a:off x="678056" y="515988"/>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lang="en-IN" sz="3200">
                <a:solidFill>
                  <a:schemeClr val="dk2"/>
                </a:solidFill>
                <a:latin typeface="Calibri"/>
                <a:ea typeface="Calibri"/>
                <a:cs typeface="Calibri"/>
                <a:sym typeface="Calibri"/>
              </a:rPr>
              <a:t>EDA Overview</a:t>
            </a:r>
            <a:endParaRPr b="0" i="0" sz="3200" u="none" cap="none" strike="noStrike">
              <a:solidFill>
                <a:schemeClr val="dk2"/>
              </a:solidFill>
              <a:latin typeface="Calibri"/>
              <a:ea typeface="Calibri"/>
              <a:cs typeface="Calibri"/>
              <a:sym typeface="Calibri"/>
            </a:endParaRPr>
          </a:p>
        </p:txBody>
      </p:sp>
      <p:sp>
        <p:nvSpPr>
          <p:cNvPr id="93" name="Google Shape;93;g12ce42620de_0_0"/>
          <p:cNvSpPr txBox="1"/>
          <p:nvPr/>
        </p:nvSpPr>
        <p:spPr>
          <a:xfrm>
            <a:off x="502200" y="1252250"/>
            <a:ext cx="7079100" cy="41868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Exploratory Data Analysis (EDA) is the first step which is done by a data scientist</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To understand the data and summarize main characteristics</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To check problems and inconsistencies like missing data, outliers, anomalies, etc with the data</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To explore and analyse the sample and derive useful information, uncover underlying patterns and identify trends</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To prepare the data for further analytics </a:t>
            </a:r>
            <a:endParaRPr sz="20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2000"/>
              <a:buFont typeface="Arial"/>
              <a:buNone/>
            </a:pPr>
            <a:r>
              <a:t/>
            </a:r>
            <a:endParaRPr sz="2000">
              <a:latin typeface="Calibri"/>
              <a:ea typeface="Calibri"/>
              <a:cs typeface="Calibri"/>
              <a:sym typeface="Calibri"/>
            </a:endParaRPr>
          </a:p>
        </p:txBody>
      </p:sp>
      <p:pic>
        <p:nvPicPr>
          <p:cNvPr id="94" name="Google Shape;94;g12ce42620de_0_0"/>
          <p:cNvPicPr preferRelativeResize="0"/>
          <p:nvPr/>
        </p:nvPicPr>
        <p:blipFill>
          <a:blip r:embed="rId3">
            <a:alphaModFix/>
          </a:blip>
          <a:stretch>
            <a:fillRect/>
          </a:stretch>
        </p:blipFill>
        <p:spPr>
          <a:xfrm>
            <a:off x="7700650" y="1264063"/>
            <a:ext cx="3705225" cy="2752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2bdd2ee7a0_0_765"/>
          <p:cNvSpPr txBox="1"/>
          <p:nvPr/>
        </p:nvSpPr>
        <p:spPr>
          <a:xfrm>
            <a:off x="671509" y="427889"/>
            <a:ext cx="11233800" cy="756600"/>
          </a:xfrm>
          <a:prstGeom prst="rect">
            <a:avLst/>
          </a:prstGeom>
          <a:noFill/>
          <a:ln>
            <a:noFill/>
          </a:ln>
        </p:spPr>
        <p:txBody>
          <a:bodyPr anchorCtr="0" anchor="ctr" bIns="16925" lIns="16925" spcFirstLastPara="1" rIns="16925" wrap="square" tIns="16925">
            <a:noAutofit/>
          </a:bodyPr>
          <a:lstStyle/>
          <a:p>
            <a:pPr indent="0" lvl="0" marL="0" marR="0" rtl="0" algn="l">
              <a:lnSpc>
                <a:spcPct val="100000"/>
              </a:lnSpc>
              <a:spcBef>
                <a:spcPts val="0"/>
              </a:spcBef>
              <a:spcAft>
                <a:spcPts val="0"/>
              </a:spcAft>
              <a:buClr>
                <a:srgbClr val="000000"/>
              </a:buClr>
              <a:buSzPts val="3200"/>
              <a:buFont typeface="Arial"/>
              <a:buNone/>
            </a:pPr>
            <a:r>
              <a:rPr b="1" lang="en-IN" sz="3200">
                <a:solidFill>
                  <a:srgbClr val="095A82"/>
                </a:solidFill>
                <a:latin typeface="Calibri"/>
                <a:ea typeface="Calibri"/>
                <a:cs typeface="Calibri"/>
                <a:sym typeface="Calibri"/>
              </a:rPr>
              <a:t>Types of Variables</a:t>
            </a:r>
            <a:endParaRPr b="1" i="0" sz="3200" u="none" cap="none" strike="noStrike">
              <a:solidFill>
                <a:schemeClr val="dk2"/>
              </a:solidFill>
              <a:latin typeface="Calibri"/>
              <a:ea typeface="Calibri"/>
              <a:cs typeface="Calibri"/>
              <a:sym typeface="Calibri"/>
            </a:endParaRPr>
          </a:p>
        </p:txBody>
      </p:sp>
      <p:grpSp>
        <p:nvGrpSpPr>
          <p:cNvPr id="100" name="Google Shape;100;g12bdd2ee7a0_0_765"/>
          <p:cNvGrpSpPr/>
          <p:nvPr/>
        </p:nvGrpSpPr>
        <p:grpSpPr>
          <a:xfrm>
            <a:off x="593288" y="1431546"/>
            <a:ext cx="4451889" cy="4451889"/>
            <a:chOff x="2902488" y="902232"/>
            <a:chExt cx="3339000" cy="3339000"/>
          </a:xfrm>
        </p:grpSpPr>
        <p:sp>
          <p:nvSpPr>
            <p:cNvPr id="101" name="Google Shape;101;g12bdd2ee7a0_0_765"/>
            <p:cNvSpPr/>
            <p:nvPr/>
          </p:nvSpPr>
          <p:spPr>
            <a:xfrm rot="-5400000">
              <a:off x="2902488" y="902232"/>
              <a:ext cx="3339000" cy="3339000"/>
            </a:xfrm>
            <a:prstGeom prst="ellipse">
              <a:avLst/>
            </a:prstGeom>
            <a:noFill/>
            <a:ln cap="flat" cmpd="sng" w="19050">
              <a:solidFill>
                <a:srgbClr val="1D7E74"/>
              </a:solidFill>
              <a:prstDash val="dash"/>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12bdd2ee7a0_0_765"/>
            <p:cNvSpPr/>
            <p:nvPr/>
          </p:nvSpPr>
          <p:spPr>
            <a:xfrm>
              <a:off x="3123875" y="1123625"/>
              <a:ext cx="2896500" cy="2896200"/>
            </a:xfrm>
            <a:prstGeom prst="pie">
              <a:avLst>
                <a:gd fmla="val 2689583" name="adj1"/>
                <a:gd fmla="val 13510993" name="adj2"/>
              </a:avLst>
            </a:prstGeom>
            <a:solidFill>
              <a:srgbClr val="CFE2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 name="Google Shape;103;g12bdd2ee7a0_0_765"/>
          <p:cNvGrpSpPr/>
          <p:nvPr/>
        </p:nvGrpSpPr>
        <p:grpSpPr>
          <a:xfrm>
            <a:off x="1608663" y="2218321"/>
            <a:ext cx="2421139" cy="2421139"/>
            <a:chOff x="3664038" y="1663782"/>
            <a:chExt cx="1815900" cy="1815900"/>
          </a:xfrm>
        </p:grpSpPr>
        <p:sp>
          <p:nvSpPr>
            <p:cNvPr id="104" name="Google Shape;104;g12bdd2ee7a0_0_765"/>
            <p:cNvSpPr/>
            <p:nvPr/>
          </p:nvSpPr>
          <p:spPr>
            <a:xfrm>
              <a:off x="3664038" y="1663782"/>
              <a:ext cx="1815900" cy="1815900"/>
            </a:xfrm>
            <a:prstGeom prst="ellipse">
              <a:avLst/>
            </a:prstGeom>
            <a:solidFill>
              <a:srgbClr val="25AAE2"/>
            </a:solidFill>
            <a:ln>
              <a:noFill/>
            </a:ln>
            <a:effectLst>
              <a:outerShdw blurRad="228600" rotWithShape="0" algn="tl" dir="5400000" dist="50800">
                <a:srgbClr val="000000">
                  <a:alpha val="54117"/>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12bdd2ee7a0_0_765"/>
            <p:cNvSpPr txBox="1"/>
            <p:nvPr/>
          </p:nvSpPr>
          <p:spPr>
            <a:xfrm>
              <a:off x="3899988" y="2158482"/>
              <a:ext cx="1344000" cy="826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2000"/>
                <a:buFont typeface="Arial"/>
                <a:buNone/>
              </a:pPr>
              <a:r>
                <a:rPr b="1" lang="en-IN" sz="2400">
                  <a:solidFill>
                    <a:schemeClr val="dk1"/>
                  </a:solidFill>
                  <a:latin typeface="Calibri"/>
                  <a:ea typeface="Calibri"/>
                  <a:cs typeface="Calibri"/>
                  <a:sym typeface="Calibri"/>
                </a:rPr>
                <a:t>Variables</a:t>
              </a:r>
              <a:endParaRPr b="1" i="0" sz="2400" u="none" cap="none" strike="noStrike">
                <a:solidFill>
                  <a:schemeClr val="dk1"/>
                </a:solidFill>
                <a:latin typeface="Calibri"/>
                <a:ea typeface="Calibri"/>
                <a:cs typeface="Calibri"/>
                <a:sym typeface="Calibri"/>
              </a:endParaRPr>
            </a:p>
          </p:txBody>
        </p:sp>
      </p:grpSp>
      <p:sp>
        <p:nvSpPr>
          <p:cNvPr id="106" name="Google Shape;106;g12bdd2ee7a0_0_765"/>
          <p:cNvSpPr/>
          <p:nvPr/>
        </p:nvSpPr>
        <p:spPr>
          <a:xfrm>
            <a:off x="5169975" y="1614425"/>
            <a:ext cx="6378900" cy="1162800"/>
          </a:xfrm>
          <a:prstGeom prst="homePlate">
            <a:avLst>
              <a:gd fmla="val 50000" name="adj"/>
            </a:avLst>
          </a:prstGeom>
          <a:noFill/>
          <a:ln cap="flat" cmpd="sng" w="952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1707"/>
              </a:spcBef>
              <a:spcAft>
                <a:spcPts val="0"/>
              </a:spcAft>
              <a:buNone/>
            </a:pPr>
            <a:r>
              <a:rPr b="1" lang="en-IN" sz="2000">
                <a:solidFill>
                  <a:schemeClr val="dk1"/>
                </a:solidFill>
                <a:latin typeface="Calibri"/>
                <a:ea typeface="Calibri"/>
                <a:cs typeface="Calibri"/>
                <a:sym typeface="Calibri"/>
              </a:rPr>
              <a:t>Quantitative</a:t>
            </a:r>
            <a:r>
              <a:rPr lang="en-IN" sz="2000">
                <a:solidFill>
                  <a:schemeClr val="dk1"/>
                </a:solidFill>
                <a:latin typeface="Calibri"/>
                <a:ea typeface="Calibri"/>
                <a:cs typeface="Calibri"/>
                <a:sym typeface="Calibri"/>
              </a:rPr>
              <a:t> data are numerical in nature and can be measured. Example - Price, Quantity etc.</a:t>
            </a:r>
            <a:endParaRPr b="0" i="0" sz="2000" u="none" cap="none" strike="noStrike">
              <a:solidFill>
                <a:schemeClr val="dk1"/>
              </a:solidFill>
              <a:latin typeface="Calibri"/>
              <a:ea typeface="Calibri"/>
              <a:cs typeface="Calibri"/>
              <a:sym typeface="Calibri"/>
            </a:endParaRPr>
          </a:p>
        </p:txBody>
      </p:sp>
      <p:sp>
        <p:nvSpPr>
          <p:cNvPr id="107" name="Google Shape;107;g12bdd2ee7a0_0_765"/>
          <p:cNvSpPr/>
          <p:nvPr/>
        </p:nvSpPr>
        <p:spPr>
          <a:xfrm>
            <a:off x="3659624" y="1517388"/>
            <a:ext cx="1424700" cy="1424700"/>
          </a:xfrm>
          <a:prstGeom prst="ellipse">
            <a:avLst/>
          </a:prstGeom>
          <a:solidFill>
            <a:srgbClr val="1F497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Calibri"/>
              <a:ea typeface="Calibri"/>
              <a:cs typeface="Calibri"/>
              <a:sym typeface="Calibri"/>
            </a:endParaRPr>
          </a:p>
        </p:txBody>
      </p:sp>
      <p:sp>
        <p:nvSpPr>
          <p:cNvPr id="108" name="Google Shape;108;g12bdd2ee7a0_0_765"/>
          <p:cNvSpPr txBox="1"/>
          <p:nvPr/>
        </p:nvSpPr>
        <p:spPr>
          <a:xfrm>
            <a:off x="3659625" y="1949525"/>
            <a:ext cx="1596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IN" sz="2000">
                <a:solidFill>
                  <a:schemeClr val="lt1"/>
                </a:solidFill>
                <a:latin typeface="Calibri"/>
                <a:ea typeface="Calibri"/>
                <a:cs typeface="Calibri"/>
                <a:sym typeface="Calibri"/>
              </a:rPr>
              <a:t>Quantitative</a:t>
            </a:r>
            <a:endParaRPr b="0" i="0" sz="1400" u="none" cap="none" strike="noStrike">
              <a:solidFill>
                <a:srgbClr val="000000"/>
              </a:solidFill>
              <a:latin typeface="Candara"/>
              <a:ea typeface="Candara"/>
              <a:cs typeface="Candara"/>
              <a:sym typeface="Candara"/>
            </a:endParaRPr>
          </a:p>
        </p:txBody>
      </p:sp>
      <p:sp>
        <p:nvSpPr>
          <p:cNvPr id="109" name="Google Shape;109;g12bdd2ee7a0_0_765"/>
          <p:cNvSpPr/>
          <p:nvPr/>
        </p:nvSpPr>
        <p:spPr>
          <a:xfrm>
            <a:off x="4133887" y="3446763"/>
            <a:ext cx="1424700" cy="1424700"/>
          </a:xfrm>
          <a:prstGeom prst="ellipse">
            <a:avLst/>
          </a:prstGeom>
          <a:solidFill>
            <a:srgbClr val="1F497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12bdd2ee7a0_0_765"/>
          <p:cNvSpPr txBox="1"/>
          <p:nvPr/>
        </p:nvSpPr>
        <p:spPr>
          <a:xfrm>
            <a:off x="4163275" y="3912813"/>
            <a:ext cx="1365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IN" sz="2000">
                <a:solidFill>
                  <a:schemeClr val="lt1"/>
                </a:solidFill>
                <a:latin typeface="Calibri"/>
                <a:ea typeface="Calibri"/>
                <a:cs typeface="Calibri"/>
                <a:sym typeface="Calibri"/>
              </a:rPr>
              <a:t>Qualitative</a:t>
            </a:r>
            <a:endParaRPr b="0" i="0" sz="1400" u="none" cap="none" strike="noStrike">
              <a:solidFill>
                <a:srgbClr val="000000"/>
              </a:solidFill>
              <a:latin typeface="Candara"/>
              <a:ea typeface="Candara"/>
              <a:cs typeface="Candara"/>
              <a:sym typeface="Candara"/>
            </a:endParaRPr>
          </a:p>
        </p:txBody>
      </p:sp>
      <p:sp>
        <p:nvSpPr>
          <p:cNvPr id="111" name="Google Shape;111;g12bdd2ee7a0_0_765"/>
          <p:cNvSpPr txBox="1"/>
          <p:nvPr/>
        </p:nvSpPr>
        <p:spPr>
          <a:xfrm>
            <a:off x="3615375" y="5259200"/>
            <a:ext cx="11706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Calibri"/>
                <a:ea typeface="Calibri"/>
                <a:cs typeface="Calibri"/>
                <a:sym typeface="Calibri"/>
              </a:rPr>
              <a:t>Bar plot </a:t>
            </a:r>
            <a:endParaRPr b="1"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ndara"/>
              <a:ea typeface="Candara"/>
              <a:cs typeface="Candara"/>
              <a:sym typeface="Candara"/>
            </a:endParaRPr>
          </a:p>
        </p:txBody>
      </p:sp>
      <p:sp>
        <p:nvSpPr>
          <p:cNvPr id="112" name="Google Shape;112;g12bdd2ee7a0_0_765"/>
          <p:cNvSpPr/>
          <p:nvPr/>
        </p:nvSpPr>
        <p:spPr>
          <a:xfrm>
            <a:off x="5662650" y="3519250"/>
            <a:ext cx="5921700" cy="1162800"/>
          </a:xfrm>
          <a:prstGeom prst="homePlate">
            <a:avLst>
              <a:gd fmla="val 50000" name="adj"/>
            </a:avLst>
          </a:prstGeom>
          <a:noFill/>
          <a:ln cap="flat" cmpd="sng" w="9525">
            <a:solidFill>
              <a:srgbClr val="25AAE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707"/>
              </a:spcBef>
              <a:spcAft>
                <a:spcPts val="0"/>
              </a:spcAft>
              <a:buNone/>
            </a:pPr>
            <a:r>
              <a:rPr b="1" lang="en-IN" sz="2000">
                <a:solidFill>
                  <a:schemeClr val="dk1"/>
                </a:solidFill>
                <a:latin typeface="Calibri"/>
                <a:ea typeface="Calibri"/>
                <a:cs typeface="Calibri"/>
                <a:sym typeface="Calibri"/>
              </a:rPr>
              <a:t>Qualitative</a:t>
            </a:r>
            <a:r>
              <a:rPr lang="en-IN" sz="2000">
                <a:solidFill>
                  <a:schemeClr val="dk1"/>
                </a:solidFill>
                <a:latin typeface="Calibri"/>
                <a:ea typeface="Calibri"/>
                <a:cs typeface="Calibri"/>
                <a:sym typeface="Calibri"/>
              </a:rPr>
              <a:t> data are non numeric in nature and cannot be measured in terms of numbers. Example - Sex, City etc.</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2ce42620de_0_31"/>
          <p:cNvSpPr txBox="1"/>
          <p:nvPr/>
        </p:nvSpPr>
        <p:spPr>
          <a:xfrm>
            <a:off x="678056" y="515988"/>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lang="en-IN" sz="3200">
                <a:solidFill>
                  <a:schemeClr val="dk2"/>
                </a:solidFill>
                <a:latin typeface="Calibri"/>
                <a:ea typeface="Calibri"/>
                <a:cs typeface="Calibri"/>
                <a:sym typeface="Calibri"/>
              </a:rPr>
              <a:t>Quantitative/Numerical</a:t>
            </a:r>
            <a:endParaRPr b="0" i="0" sz="3200" u="none" cap="none" strike="noStrike">
              <a:solidFill>
                <a:schemeClr val="dk2"/>
              </a:solidFill>
              <a:latin typeface="Calibri"/>
              <a:ea typeface="Calibri"/>
              <a:cs typeface="Calibri"/>
              <a:sym typeface="Calibri"/>
            </a:endParaRPr>
          </a:p>
        </p:txBody>
      </p:sp>
      <p:grpSp>
        <p:nvGrpSpPr>
          <p:cNvPr id="118" name="Google Shape;118;g12ce42620de_0_31"/>
          <p:cNvGrpSpPr/>
          <p:nvPr/>
        </p:nvGrpSpPr>
        <p:grpSpPr>
          <a:xfrm>
            <a:off x="678056" y="1673145"/>
            <a:ext cx="3315861" cy="4386794"/>
            <a:chOff x="1118216" y="283719"/>
            <a:chExt cx="2090839" cy="2892900"/>
          </a:xfrm>
        </p:grpSpPr>
        <p:sp>
          <p:nvSpPr>
            <p:cNvPr id="119" name="Google Shape;119;g12ce42620de_0_31"/>
            <p:cNvSpPr/>
            <p:nvPr/>
          </p:nvSpPr>
          <p:spPr>
            <a:xfrm>
              <a:off x="1178655" y="283719"/>
              <a:ext cx="2030400" cy="2892900"/>
            </a:xfrm>
            <a:prstGeom prst="rect">
              <a:avLst/>
            </a:prstGeom>
            <a:solidFill>
              <a:srgbClr val="1F497D"/>
            </a:solidFill>
            <a:ln>
              <a:noFill/>
            </a:ln>
            <a:effectLst>
              <a:outerShdw blurRad="57150" rotWithShape="0" algn="bl" dir="5400000" dist="19050">
                <a:srgbClr val="000000">
                  <a:alpha val="5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12ce42620de_0_31"/>
            <p:cNvSpPr/>
            <p:nvPr/>
          </p:nvSpPr>
          <p:spPr>
            <a:xfrm>
              <a:off x="1118216" y="341750"/>
              <a:ext cx="2048100" cy="915900"/>
            </a:xfrm>
            <a:prstGeom prst="rect">
              <a:avLst/>
            </a:prstGeom>
            <a:solidFill>
              <a:srgbClr val="25AAE2"/>
            </a:solidFill>
            <a:ln>
              <a:noFill/>
            </a:ln>
            <a:effectLst>
              <a:outerShdw blurRad="57150" rotWithShape="0" algn="bl" dir="5400000" dist="19050">
                <a:srgbClr val="000000">
                  <a:alpha val="5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1" name="Google Shape;121;g12ce42620de_0_31"/>
          <p:cNvSpPr txBox="1"/>
          <p:nvPr/>
        </p:nvSpPr>
        <p:spPr>
          <a:xfrm>
            <a:off x="1209500" y="2344200"/>
            <a:ext cx="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ndara"/>
              <a:ea typeface="Candara"/>
              <a:cs typeface="Candara"/>
              <a:sym typeface="Candara"/>
            </a:endParaRPr>
          </a:p>
        </p:txBody>
      </p:sp>
      <p:grpSp>
        <p:nvGrpSpPr>
          <p:cNvPr id="122" name="Google Shape;122;g12ce42620de_0_31"/>
          <p:cNvGrpSpPr/>
          <p:nvPr/>
        </p:nvGrpSpPr>
        <p:grpSpPr>
          <a:xfrm>
            <a:off x="4251045" y="1673148"/>
            <a:ext cx="3315861" cy="4386794"/>
            <a:chOff x="1118216" y="283719"/>
            <a:chExt cx="2090839" cy="2892900"/>
          </a:xfrm>
        </p:grpSpPr>
        <p:sp>
          <p:nvSpPr>
            <p:cNvPr id="123" name="Google Shape;123;g12ce42620de_0_31"/>
            <p:cNvSpPr/>
            <p:nvPr/>
          </p:nvSpPr>
          <p:spPr>
            <a:xfrm>
              <a:off x="1178655" y="283719"/>
              <a:ext cx="2030400" cy="2892900"/>
            </a:xfrm>
            <a:prstGeom prst="rect">
              <a:avLst/>
            </a:prstGeom>
            <a:solidFill>
              <a:srgbClr val="1F497D"/>
            </a:solidFill>
            <a:ln>
              <a:noFill/>
            </a:ln>
            <a:effectLst>
              <a:outerShdw blurRad="57150" rotWithShape="0" algn="bl" dir="5400000" dist="19050">
                <a:srgbClr val="000000">
                  <a:alpha val="5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12ce42620de_0_31"/>
            <p:cNvSpPr/>
            <p:nvPr/>
          </p:nvSpPr>
          <p:spPr>
            <a:xfrm>
              <a:off x="1118216" y="341750"/>
              <a:ext cx="2048100" cy="915900"/>
            </a:xfrm>
            <a:prstGeom prst="rect">
              <a:avLst/>
            </a:prstGeom>
            <a:solidFill>
              <a:srgbClr val="25AAE2"/>
            </a:solidFill>
            <a:ln>
              <a:noFill/>
            </a:ln>
            <a:effectLst>
              <a:outerShdw blurRad="57150" rotWithShape="0" algn="bl" dir="5400000" dist="19050">
                <a:srgbClr val="000000">
                  <a:alpha val="5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g12ce42620de_0_31"/>
          <p:cNvSpPr txBox="1"/>
          <p:nvPr/>
        </p:nvSpPr>
        <p:spPr>
          <a:xfrm>
            <a:off x="1101488" y="2251800"/>
            <a:ext cx="2469000" cy="492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IN" sz="2000">
                <a:solidFill>
                  <a:schemeClr val="dk1"/>
                </a:solidFill>
                <a:latin typeface="Calibri"/>
                <a:ea typeface="Calibri"/>
                <a:cs typeface="Calibri"/>
                <a:sym typeface="Calibri"/>
              </a:rPr>
              <a:t>Continuous variable</a:t>
            </a:r>
            <a:r>
              <a:rPr lang="en-IN" sz="2000">
                <a:solidFill>
                  <a:schemeClr val="dk1"/>
                </a:solidFill>
                <a:latin typeface="Calibri"/>
                <a:ea typeface="Calibri"/>
                <a:cs typeface="Calibri"/>
                <a:sym typeface="Calibri"/>
              </a:rPr>
              <a:t>:</a:t>
            </a:r>
            <a:endParaRPr>
              <a:latin typeface="Candara"/>
              <a:ea typeface="Candara"/>
              <a:cs typeface="Candara"/>
              <a:sym typeface="Candara"/>
            </a:endParaRPr>
          </a:p>
        </p:txBody>
      </p:sp>
      <p:sp>
        <p:nvSpPr>
          <p:cNvPr id="126" name="Google Shape;126;g12ce42620de_0_31"/>
          <p:cNvSpPr txBox="1"/>
          <p:nvPr/>
        </p:nvSpPr>
        <p:spPr>
          <a:xfrm>
            <a:off x="841850" y="3129750"/>
            <a:ext cx="2988300" cy="2247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IN" sz="2000">
                <a:solidFill>
                  <a:schemeClr val="lt1"/>
                </a:solidFill>
                <a:highlight>
                  <a:schemeClr val="dk2"/>
                </a:highlight>
                <a:latin typeface="Calibri"/>
                <a:ea typeface="Calibri"/>
                <a:cs typeface="Calibri"/>
                <a:sym typeface="Calibri"/>
              </a:rPr>
              <a:t>It can assume an infinite number of real values within a given interval. Example - Price of houses</a:t>
            </a:r>
            <a:endParaRPr sz="2000">
              <a:solidFill>
                <a:schemeClr val="lt1"/>
              </a:solidFill>
              <a:highlight>
                <a:schemeClr val="dk2"/>
              </a:highlight>
              <a:latin typeface="Calibri"/>
              <a:ea typeface="Calibri"/>
              <a:cs typeface="Calibri"/>
              <a:sym typeface="Calibri"/>
            </a:endParaRPr>
          </a:p>
          <a:p>
            <a:pPr indent="0" lvl="0" marL="0" rtl="0" algn="l">
              <a:spcBef>
                <a:spcPts val="0"/>
              </a:spcBef>
              <a:spcAft>
                <a:spcPts val="0"/>
              </a:spcAft>
              <a:buNone/>
            </a:pPr>
            <a:r>
              <a:t/>
            </a:r>
            <a:endParaRPr>
              <a:solidFill>
                <a:schemeClr val="lt1"/>
              </a:solidFill>
              <a:highlight>
                <a:schemeClr val="dk2"/>
              </a:highlight>
              <a:latin typeface="Candara"/>
              <a:ea typeface="Candara"/>
              <a:cs typeface="Candara"/>
              <a:sym typeface="Candara"/>
            </a:endParaRPr>
          </a:p>
        </p:txBody>
      </p:sp>
      <p:sp>
        <p:nvSpPr>
          <p:cNvPr id="127" name="Google Shape;127;g12ce42620de_0_31"/>
          <p:cNvSpPr txBox="1"/>
          <p:nvPr/>
        </p:nvSpPr>
        <p:spPr>
          <a:xfrm>
            <a:off x="4967539" y="2251800"/>
            <a:ext cx="2256900" cy="492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IN" sz="2000">
                <a:solidFill>
                  <a:schemeClr val="dk1"/>
                </a:solidFill>
                <a:highlight>
                  <a:srgbClr val="25AAE2"/>
                </a:highlight>
                <a:latin typeface="Calibri"/>
                <a:ea typeface="Calibri"/>
                <a:cs typeface="Calibri"/>
                <a:sym typeface="Calibri"/>
              </a:rPr>
              <a:t>Discrete variable:</a:t>
            </a:r>
            <a:endParaRPr>
              <a:solidFill>
                <a:schemeClr val="dk1"/>
              </a:solidFill>
              <a:highlight>
                <a:srgbClr val="25AAE2"/>
              </a:highlight>
              <a:latin typeface="Candara"/>
              <a:ea typeface="Candara"/>
              <a:cs typeface="Candara"/>
              <a:sym typeface="Candara"/>
            </a:endParaRPr>
          </a:p>
        </p:txBody>
      </p:sp>
      <p:sp>
        <p:nvSpPr>
          <p:cNvPr id="128" name="Google Shape;128;g12ce42620de_0_31"/>
          <p:cNvSpPr txBox="1"/>
          <p:nvPr/>
        </p:nvSpPr>
        <p:spPr>
          <a:xfrm>
            <a:off x="4414826" y="3129750"/>
            <a:ext cx="2988300" cy="3170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IN" sz="2000">
                <a:solidFill>
                  <a:schemeClr val="lt1"/>
                </a:solidFill>
                <a:highlight>
                  <a:schemeClr val="dk2"/>
                </a:highlight>
                <a:latin typeface="Calibri"/>
                <a:ea typeface="Calibri"/>
                <a:cs typeface="Calibri"/>
                <a:sym typeface="Calibri"/>
              </a:rPr>
              <a:t>It can take only certain values, and there are discontinuities between values.</a:t>
            </a:r>
            <a:endParaRPr sz="2000">
              <a:solidFill>
                <a:schemeClr val="lt1"/>
              </a:solidFill>
              <a:highlight>
                <a:schemeClr val="dk2"/>
              </a:highlight>
              <a:latin typeface="Calibri"/>
              <a:ea typeface="Calibri"/>
              <a:cs typeface="Calibri"/>
              <a:sym typeface="Calibri"/>
            </a:endParaRPr>
          </a:p>
          <a:p>
            <a:pPr indent="0" lvl="0" marL="0" rtl="0" algn="l">
              <a:lnSpc>
                <a:spcPct val="150000"/>
              </a:lnSpc>
              <a:spcBef>
                <a:spcPts val="0"/>
              </a:spcBef>
              <a:spcAft>
                <a:spcPts val="0"/>
              </a:spcAft>
              <a:buNone/>
            </a:pPr>
            <a:r>
              <a:rPr lang="en-IN" sz="2000">
                <a:solidFill>
                  <a:schemeClr val="lt1"/>
                </a:solidFill>
                <a:highlight>
                  <a:schemeClr val="dk2"/>
                </a:highlight>
                <a:latin typeface="Calibri"/>
                <a:ea typeface="Calibri"/>
                <a:cs typeface="Calibri"/>
                <a:sym typeface="Calibri"/>
              </a:rPr>
              <a:t>Example - Number of students in a class</a:t>
            </a:r>
            <a:endParaRPr sz="2000">
              <a:solidFill>
                <a:schemeClr val="lt1"/>
              </a:solidFill>
              <a:highlight>
                <a:schemeClr val="dk2"/>
              </a:highlight>
              <a:latin typeface="Calibri"/>
              <a:ea typeface="Calibri"/>
              <a:cs typeface="Calibri"/>
              <a:sym typeface="Calibri"/>
            </a:endParaRPr>
          </a:p>
          <a:p>
            <a:pPr indent="0" lvl="0" marL="0" rtl="0" algn="l">
              <a:spcBef>
                <a:spcPts val="0"/>
              </a:spcBef>
              <a:spcAft>
                <a:spcPts val="0"/>
              </a:spcAft>
              <a:buNone/>
            </a:pPr>
            <a:r>
              <a:t/>
            </a:r>
            <a:endParaRPr>
              <a:solidFill>
                <a:schemeClr val="lt1"/>
              </a:solidFill>
              <a:highlight>
                <a:schemeClr val="dk2"/>
              </a:highlight>
              <a:latin typeface="Candara"/>
              <a:ea typeface="Candara"/>
              <a:cs typeface="Candara"/>
              <a:sym typeface="Candara"/>
            </a:endParaRPr>
          </a:p>
        </p:txBody>
      </p:sp>
      <p:grpSp>
        <p:nvGrpSpPr>
          <p:cNvPr id="129" name="Google Shape;129;g12ce42620de_0_31"/>
          <p:cNvGrpSpPr/>
          <p:nvPr/>
        </p:nvGrpSpPr>
        <p:grpSpPr>
          <a:xfrm>
            <a:off x="8675475" y="1692777"/>
            <a:ext cx="3120398" cy="2284677"/>
            <a:chOff x="794667" y="517772"/>
            <a:chExt cx="3066730" cy="1921027"/>
          </a:xfrm>
        </p:grpSpPr>
        <p:sp>
          <p:nvSpPr>
            <p:cNvPr id="130" name="Google Shape;130;g12ce42620de_0_31"/>
            <p:cNvSpPr/>
            <p:nvPr/>
          </p:nvSpPr>
          <p:spPr>
            <a:xfrm>
              <a:off x="1755192" y="1311594"/>
              <a:ext cx="960600" cy="333300"/>
            </a:xfrm>
            <a:custGeom>
              <a:rect b="b" l="l" r="r" t="t"/>
              <a:pathLst>
                <a:path extrusionOk="0" h="120000" w="120000">
                  <a:moveTo>
                    <a:pt x="0" y="0"/>
                  </a:moveTo>
                  <a:lnTo>
                    <a:pt x="0" y="60000"/>
                  </a:lnTo>
                  <a:lnTo>
                    <a:pt x="120000" y="60000"/>
                  </a:lnTo>
                  <a:lnTo>
                    <a:pt x="120000" y="120000"/>
                  </a:lnTo>
                </a:path>
              </a:pathLst>
            </a:custGeom>
            <a:noFill/>
            <a:ln cap="flat" cmpd="sng" w="25400">
              <a:solidFill>
                <a:srgbClr val="3B6495"/>
              </a:solidFill>
              <a:prstDash val="solid"/>
              <a:round/>
              <a:headEnd len="sm" w="sm" type="none"/>
              <a:tailEnd len="sm" w="sm" type="none"/>
            </a:ln>
          </p:spPr>
        </p:sp>
        <p:sp>
          <p:nvSpPr>
            <p:cNvPr id="131" name="Google Shape;131;g12ce42620de_0_31"/>
            <p:cNvSpPr/>
            <p:nvPr/>
          </p:nvSpPr>
          <p:spPr>
            <a:xfrm>
              <a:off x="794667" y="1311594"/>
              <a:ext cx="960600" cy="333300"/>
            </a:xfrm>
            <a:custGeom>
              <a:rect b="b" l="l" r="r" t="t"/>
              <a:pathLst>
                <a:path extrusionOk="0" h="120000" w="120000">
                  <a:moveTo>
                    <a:pt x="120000" y="0"/>
                  </a:moveTo>
                  <a:lnTo>
                    <a:pt x="120000" y="60000"/>
                  </a:lnTo>
                  <a:lnTo>
                    <a:pt x="0" y="60000"/>
                  </a:lnTo>
                  <a:lnTo>
                    <a:pt x="0" y="120000"/>
                  </a:lnTo>
                </a:path>
              </a:pathLst>
            </a:custGeom>
            <a:noFill/>
            <a:ln cap="flat" cmpd="sng" w="25400">
              <a:solidFill>
                <a:srgbClr val="3B6495"/>
              </a:solidFill>
              <a:prstDash val="solid"/>
              <a:round/>
              <a:headEnd len="sm" w="sm" type="none"/>
              <a:tailEnd len="sm" w="sm" type="none"/>
            </a:ln>
          </p:spPr>
        </p:sp>
        <p:sp>
          <p:nvSpPr>
            <p:cNvPr id="132" name="Google Shape;132;g12ce42620de_0_31"/>
            <p:cNvSpPr/>
            <p:nvPr/>
          </p:nvSpPr>
          <p:spPr>
            <a:xfrm>
              <a:off x="961370" y="517772"/>
              <a:ext cx="1587600" cy="793800"/>
            </a:xfrm>
            <a:prstGeom prst="rect">
              <a:avLst/>
            </a:prstGeom>
            <a:solidFill>
              <a:srgbClr val="4F81BD"/>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12ce42620de_0_31"/>
            <p:cNvSpPr txBox="1"/>
            <p:nvPr/>
          </p:nvSpPr>
          <p:spPr>
            <a:xfrm>
              <a:off x="961370" y="517772"/>
              <a:ext cx="1587600" cy="793800"/>
            </a:xfrm>
            <a:prstGeom prst="rect">
              <a:avLst/>
            </a:prstGeom>
            <a:solidFill>
              <a:srgbClr val="0B5394"/>
            </a:solid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rgbClr val="000000"/>
                </a:buClr>
                <a:buSzPts val="2000"/>
                <a:buFont typeface="Arial"/>
                <a:buNone/>
              </a:pPr>
              <a:r>
                <a:rPr lang="en-IN" sz="2000">
                  <a:solidFill>
                    <a:srgbClr val="FFFFFF"/>
                  </a:solidFill>
                  <a:latin typeface="Calibri"/>
                  <a:ea typeface="Calibri"/>
                  <a:cs typeface="Calibri"/>
                  <a:sym typeface="Calibri"/>
                </a:rPr>
                <a:t>Quantitative (Numerical)</a:t>
              </a:r>
              <a:endParaRPr b="0" i="0" sz="2000" u="none" cap="none" strike="noStrike">
                <a:solidFill>
                  <a:srgbClr val="FFFFFF"/>
                </a:solidFill>
                <a:latin typeface="Arial"/>
                <a:ea typeface="Arial"/>
                <a:cs typeface="Arial"/>
                <a:sym typeface="Arial"/>
              </a:endParaRPr>
            </a:p>
          </p:txBody>
        </p:sp>
        <p:sp>
          <p:nvSpPr>
            <p:cNvPr id="134" name="Google Shape;134;g12ce42620de_0_31"/>
            <p:cNvSpPr/>
            <p:nvPr/>
          </p:nvSpPr>
          <p:spPr>
            <a:xfrm>
              <a:off x="1921894" y="1644999"/>
              <a:ext cx="1587600" cy="793800"/>
            </a:xfrm>
            <a:prstGeom prst="rect">
              <a:avLst/>
            </a:prstGeom>
            <a:solidFill>
              <a:srgbClr val="4F81BD"/>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12ce42620de_0_31"/>
            <p:cNvSpPr txBox="1"/>
            <p:nvPr/>
          </p:nvSpPr>
          <p:spPr>
            <a:xfrm>
              <a:off x="1921897" y="1644997"/>
              <a:ext cx="1939500" cy="793800"/>
            </a:xfrm>
            <a:prstGeom prst="rect">
              <a:avLst/>
            </a:prstGeom>
            <a:solidFill>
              <a:srgbClr val="0B5394"/>
            </a:solid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rgbClr val="000000"/>
                </a:buClr>
                <a:buSzPts val="1600"/>
                <a:buFont typeface="Arial"/>
                <a:buNone/>
              </a:pPr>
              <a:r>
                <a:rPr lang="en-IN" sz="2000">
                  <a:solidFill>
                    <a:srgbClr val="FFFFFF"/>
                  </a:solidFill>
                  <a:latin typeface="Calibri"/>
                  <a:ea typeface="Calibri"/>
                  <a:cs typeface="Calibri"/>
                  <a:sym typeface="Calibri"/>
                </a:rPr>
                <a:t>Discrete</a:t>
              </a:r>
              <a:endParaRPr b="0" i="0" sz="2000" u="none" cap="none" strike="noStrike">
                <a:solidFill>
                  <a:srgbClr val="FFFFFF"/>
                </a:solidFill>
                <a:latin typeface="Arial"/>
                <a:ea typeface="Arial"/>
                <a:cs typeface="Arial"/>
                <a:sym typeface="Arial"/>
              </a:endParaRPr>
            </a:p>
          </p:txBody>
        </p:sp>
      </p:grpSp>
      <p:sp>
        <p:nvSpPr>
          <p:cNvPr id="136" name="Google Shape;136;g12ce42620de_0_31"/>
          <p:cNvSpPr txBox="1"/>
          <p:nvPr/>
        </p:nvSpPr>
        <p:spPr>
          <a:xfrm>
            <a:off x="7751131" y="3037086"/>
            <a:ext cx="1973400" cy="944100"/>
          </a:xfrm>
          <a:prstGeom prst="rect">
            <a:avLst/>
          </a:prstGeom>
          <a:solidFill>
            <a:srgbClr val="0B5394"/>
          </a:solid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rgbClr val="000000"/>
              </a:buClr>
              <a:buSzPts val="1600"/>
              <a:buFont typeface="Arial"/>
              <a:buNone/>
            </a:pPr>
            <a:r>
              <a:rPr lang="en-IN" sz="2000">
                <a:solidFill>
                  <a:srgbClr val="FFFFFF"/>
                </a:solidFill>
              </a:rPr>
              <a:t>Continuous</a:t>
            </a:r>
            <a:endParaRPr b="0" i="0" sz="2000" u="none" cap="none" strike="noStrike">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2ce42620de_0_5"/>
          <p:cNvSpPr txBox="1"/>
          <p:nvPr/>
        </p:nvSpPr>
        <p:spPr>
          <a:xfrm>
            <a:off x="678056" y="515988"/>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lang="en-IN" sz="3200">
                <a:solidFill>
                  <a:schemeClr val="dk2"/>
                </a:solidFill>
                <a:latin typeface="Calibri"/>
                <a:ea typeface="Calibri"/>
                <a:cs typeface="Calibri"/>
                <a:sym typeface="Calibri"/>
              </a:rPr>
              <a:t>Qualitative/Categorical</a:t>
            </a:r>
            <a:endParaRPr b="0" i="0" sz="3200" u="none" cap="none" strike="noStrike">
              <a:solidFill>
                <a:schemeClr val="dk2"/>
              </a:solidFill>
              <a:latin typeface="Calibri"/>
              <a:ea typeface="Calibri"/>
              <a:cs typeface="Calibri"/>
              <a:sym typeface="Calibri"/>
            </a:endParaRPr>
          </a:p>
        </p:txBody>
      </p:sp>
      <p:grpSp>
        <p:nvGrpSpPr>
          <p:cNvPr id="142" name="Google Shape;142;g12ce42620de_0_5"/>
          <p:cNvGrpSpPr/>
          <p:nvPr/>
        </p:nvGrpSpPr>
        <p:grpSpPr>
          <a:xfrm>
            <a:off x="678056" y="1673145"/>
            <a:ext cx="3315861" cy="4386794"/>
            <a:chOff x="1118216" y="283719"/>
            <a:chExt cx="2090839" cy="2892900"/>
          </a:xfrm>
        </p:grpSpPr>
        <p:sp>
          <p:nvSpPr>
            <p:cNvPr id="143" name="Google Shape;143;g12ce42620de_0_5"/>
            <p:cNvSpPr/>
            <p:nvPr/>
          </p:nvSpPr>
          <p:spPr>
            <a:xfrm>
              <a:off x="1178655" y="283719"/>
              <a:ext cx="2030400" cy="2892900"/>
            </a:xfrm>
            <a:prstGeom prst="rect">
              <a:avLst/>
            </a:prstGeom>
            <a:solidFill>
              <a:srgbClr val="1F497D"/>
            </a:solidFill>
            <a:ln>
              <a:noFill/>
            </a:ln>
            <a:effectLst>
              <a:outerShdw blurRad="57150" rotWithShape="0" algn="bl" dir="5400000" dist="19050">
                <a:srgbClr val="000000">
                  <a:alpha val="5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4" name="Google Shape;144;g12ce42620de_0_5"/>
            <p:cNvSpPr/>
            <p:nvPr/>
          </p:nvSpPr>
          <p:spPr>
            <a:xfrm>
              <a:off x="1118216" y="341750"/>
              <a:ext cx="2048100" cy="915900"/>
            </a:xfrm>
            <a:prstGeom prst="rect">
              <a:avLst/>
            </a:prstGeom>
            <a:solidFill>
              <a:srgbClr val="25AAE2"/>
            </a:solidFill>
            <a:ln>
              <a:noFill/>
            </a:ln>
            <a:effectLst>
              <a:outerShdw blurRad="57150" rotWithShape="0" algn="bl" dir="5400000" dist="19050">
                <a:srgbClr val="000000">
                  <a:alpha val="5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5" name="Google Shape;145;g12ce42620de_0_5"/>
          <p:cNvSpPr txBox="1"/>
          <p:nvPr/>
        </p:nvSpPr>
        <p:spPr>
          <a:xfrm>
            <a:off x="1209500" y="2344200"/>
            <a:ext cx="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ndara"/>
              <a:ea typeface="Candara"/>
              <a:cs typeface="Candara"/>
              <a:sym typeface="Candara"/>
            </a:endParaRPr>
          </a:p>
        </p:txBody>
      </p:sp>
      <p:grpSp>
        <p:nvGrpSpPr>
          <p:cNvPr id="146" name="Google Shape;146;g12ce42620de_0_5"/>
          <p:cNvGrpSpPr/>
          <p:nvPr/>
        </p:nvGrpSpPr>
        <p:grpSpPr>
          <a:xfrm>
            <a:off x="4251045" y="1673148"/>
            <a:ext cx="3315861" cy="4386794"/>
            <a:chOff x="1118216" y="283719"/>
            <a:chExt cx="2090839" cy="2892900"/>
          </a:xfrm>
        </p:grpSpPr>
        <p:sp>
          <p:nvSpPr>
            <p:cNvPr id="147" name="Google Shape;147;g12ce42620de_0_5"/>
            <p:cNvSpPr/>
            <p:nvPr/>
          </p:nvSpPr>
          <p:spPr>
            <a:xfrm>
              <a:off x="1178655" y="283719"/>
              <a:ext cx="2030400" cy="2892900"/>
            </a:xfrm>
            <a:prstGeom prst="rect">
              <a:avLst/>
            </a:prstGeom>
            <a:solidFill>
              <a:srgbClr val="1F497D"/>
            </a:solidFill>
            <a:ln>
              <a:noFill/>
            </a:ln>
            <a:effectLst>
              <a:outerShdw blurRad="57150" rotWithShape="0" algn="bl" dir="5400000" dist="19050">
                <a:srgbClr val="000000">
                  <a:alpha val="5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8" name="Google Shape;148;g12ce42620de_0_5"/>
            <p:cNvSpPr/>
            <p:nvPr/>
          </p:nvSpPr>
          <p:spPr>
            <a:xfrm>
              <a:off x="1118216" y="341750"/>
              <a:ext cx="2048100" cy="915900"/>
            </a:xfrm>
            <a:prstGeom prst="rect">
              <a:avLst/>
            </a:prstGeom>
            <a:solidFill>
              <a:srgbClr val="25AAE2"/>
            </a:solidFill>
            <a:ln>
              <a:noFill/>
            </a:ln>
            <a:effectLst>
              <a:outerShdw blurRad="57150" rotWithShape="0" algn="bl" dir="5400000" dist="19050">
                <a:srgbClr val="000000">
                  <a:alpha val="5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9" name="Google Shape;149;g12ce42620de_0_5"/>
          <p:cNvSpPr txBox="1"/>
          <p:nvPr/>
        </p:nvSpPr>
        <p:spPr>
          <a:xfrm>
            <a:off x="1450613" y="2251800"/>
            <a:ext cx="2469000" cy="492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IN" sz="2000">
                <a:solidFill>
                  <a:schemeClr val="dk1"/>
                </a:solidFill>
                <a:latin typeface="Calibri"/>
                <a:ea typeface="Calibri"/>
                <a:cs typeface="Calibri"/>
                <a:sym typeface="Calibri"/>
              </a:rPr>
              <a:t>Nominal:</a:t>
            </a:r>
            <a:endParaRPr>
              <a:latin typeface="Candara"/>
              <a:ea typeface="Candara"/>
              <a:cs typeface="Candara"/>
              <a:sym typeface="Candara"/>
            </a:endParaRPr>
          </a:p>
        </p:txBody>
      </p:sp>
      <p:sp>
        <p:nvSpPr>
          <p:cNvPr id="150" name="Google Shape;150;g12ce42620de_0_5"/>
          <p:cNvSpPr txBox="1"/>
          <p:nvPr/>
        </p:nvSpPr>
        <p:spPr>
          <a:xfrm>
            <a:off x="841850" y="3129750"/>
            <a:ext cx="2988300" cy="2801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IN" sz="2000">
                <a:solidFill>
                  <a:schemeClr val="lt1"/>
                </a:solidFill>
                <a:latin typeface="Calibri"/>
                <a:ea typeface="Calibri"/>
                <a:cs typeface="Calibri"/>
                <a:sym typeface="Calibri"/>
              </a:rPr>
              <a:t>Data which can be separated into discrete categories which do not overlap. Example -  male and female. </a:t>
            </a:r>
            <a:endParaRPr sz="2000">
              <a:solidFill>
                <a:schemeClr val="lt1"/>
              </a:solidFill>
              <a:latin typeface="Calibri"/>
              <a:ea typeface="Calibri"/>
              <a:cs typeface="Calibri"/>
              <a:sym typeface="Calibri"/>
            </a:endParaRPr>
          </a:p>
          <a:p>
            <a:pPr indent="0" lvl="0" marL="0" rtl="0" algn="l">
              <a:spcBef>
                <a:spcPts val="0"/>
              </a:spcBef>
              <a:spcAft>
                <a:spcPts val="0"/>
              </a:spcAft>
              <a:buNone/>
            </a:pPr>
            <a:r>
              <a:t/>
            </a:r>
            <a:endParaRPr sz="2000">
              <a:solidFill>
                <a:schemeClr val="lt1"/>
              </a:solidFill>
              <a:highlight>
                <a:schemeClr val="dk2"/>
              </a:highlight>
              <a:latin typeface="Calibri"/>
              <a:ea typeface="Calibri"/>
              <a:cs typeface="Calibri"/>
              <a:sym typeface="Calibri"/>
            </a:endParaRPr>
          </a:p>
        </p:txBody>
      </p:sp>
      <p:sp>
        <p:nvSpPr>
          <p:cNvPr id="151" name="Google Shape;151;g12ce42620de_0_5"/>
          <p:cNvSpPr txBox="1"/>
          <p:nvPr/>
        </p:nvSpPr>
        <p:spPr>
          <a:xfrm>
            <a:off x="5222914" y="2251800"/>
            <a:ext cx="2256900" cy="492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IN" sz="2000">
                <a:solidFill>
                  <a:schemeClr val="dk1"/>
                </a:solidFill>
                <a:highlight>
                  <a:srgbClr val="25AAE2"/>
                </a:highlight>
                <a:latin typeface="Calibri"/>
                <a:ea typeface="Calibri"/>
                <a:cs typeface="Calibri"/>
                <a:sym typeface="Calibri"/>
              </a:rPr>
              <a:t>Ordinal:</a:t>
            </a:r>
            <a:endParaRPr>
              <a:solidFill>
                <a:schemeClr val="dk1"/>
              </a:solidFill>
              <a:highlight>
                <a:srgbClr val="25AAE2"/>
              </a:highlight>
              <a:latin typeface="Candara"/>
              <a:ea typeface="Candara"/>
              <a:cs typeface="Candara"/>
              <a:sym typeface="Candara"/>
            </a:endParaRPr>
          </a:p>
        </p:txBody>
      </p:sp>
      <p:sp>
        <p:nvSpPr>
          <p:cNvPr id="152" name="Google Shape;152;g12ce42620de_0_5"/>
          <p:cNvSpPr txBox="1"/>
          <p:nvPr/>
        </p:nvSpPr>
        <p:spPr>
          <a:xfrm>
            <a:off x="4414826" y="3129750"/>
            <a:ext cx="2988300" cy="326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IN" sz="2000">
                <a:solidFill>
                  <a:schemeClr val="lt1"/>
                </a:solidFill>
                <a:latin typeface="Calibri"/>
                <a:ea typeface="Calibri"/>
                <a:cs typeface="Calibri"/>
                <a:sym typeface="Calibri"/>
              </a:rPr>
              <a:t>Data which is placed into some kind of order or scale. An example of ordinal data is rating feedback on a scale of 1-10.</a:t>
            </a:r>
            <a:endParaRPr sz="2000">
              <a:solidFill>
                <a:schemeClr val="lt1"/>
              </a:solidFill>
              <a:latin typeface="Calibri"/>
              <a:ea typeface="Calibri"/>
              <a:cs typeface="Calibri"/>
              <a:sym typeface="Calibri"/>
            </a:endParaRPr>
          </a:p>
          <a:p>
            <a:pPr indent="0" lvl="0" marL="0" rtl="0" algn="l">
              <a:spcBef>
                <a:spcPts val="0"/>
              </a:spcBef>
              <a:spcAft>
                <a:spcPts val="0"/>
              </a:spcAft>
              <a:buNone/>
            </a:pPr>
            <a:r>
              <a:t/>
            </a:r>
            <a:endParaRPr sz="2000">
              <a:solidFill>
                <a:schemeClr val="lt1"/>
              </a:solidFill>
              <a:highlight>
                <a:schemeClr val="dk2"/>
              </a:highlight>
              <a:latin typeface="Calibri"/>
              <a:ea typeface="Calibri"/>
              <a:cs typeface="Calibri"/>
              <a:sym typeface="Calibri"/>
            </a:endParaRPr>
          </a:p>
        </p:txBody>
      </p:sp>
      <p:grpSp>
        <p:nvGrpSpPr>
          <p:cNvPr id="153" name="Google Shape;153;g12ce42620de_0_5"/>
          <p:cNvGrpSpPr/>
          <p:nvPr/>
        </p:nvGrpSpPr>
        <p:grpSpPr>
          <a:xfrm>
            <a:off x="8708822" y="1677348"/>
            <a:ext cx="3120398" cy="2284677"/>
            <a:chOff x="794667" y="517772"/>
            <a:chExt cx="3066730" cy="1921027"/>
          </a:xfrm>
        </p:grpSpPr>
        <p:sp>
          <p:nvSpPr>
            <p:cNvPr id="154" name="Google Shape;154;g12ce42620de_0_5"/>
            <p:cNvSpPr/>
            <p:nvPr/>
          </p:nvSpPr>
          <p:spPr>
            <a:xfrm>
              <a:off x="1755192" y="1311594"/>
              <a:ext cx="960600" cy="333300"/>
            </a:xfrm>
            <a:custGeom>
              <a:rect b="b" l="l" r="r" t="t"/>
              <a:pathLst>
                <a:path extrusionOk="0" h="120000" w="120000">
                  <a:moveTo>
                    <a:pt x="0" y="0"/>
                  </a:moveTo>
                  <a:lnTo>
                    <a:pt x="0" y="60000"/>
                  </a:lnTo>
                  <a:lnTo>
                    <a:pt x="120000" y="60000"/>
                  </a:lnTo>
                  <a:lnTo>
                    <a:pt x="120000" y="120000"/>
                  </a:lnTo>
                </a:path>
              </a:pathLst>
            </a:custGeom>
            <a:noFill/>
            <a:ln cap="flat" cmpd="sng" w="25400">
              <a:solidFill>
                <a:srgbClr val="3B6495"/>
              </a:solidFill>
              <a:prstDash val="solid"/>
              <a:round/>
              <a:headEnd len="sm" w="sm" type="none"/>
              <a:tailEnd len="sm" w="sm" type="none"/>
            </a:ln>
          </p:spPr>
        </p:sp>
        <p:sp>
          <p:nvSpPr>
            <p:cNvPr id="155" name="Google Shape;155;g12ce42620de_0_5"/>
            <p:cNvSpPr/>
            <p:nvPr/>
          </p:nvSpPr>
          <p:spPr>
            <a:xfrm>
              <a:off x="794667" y="1311594"/>
              <a:ext cx="960600" cy="333300"/>
            </a:xfrm>
            <a:custGeom>
              <a:rect b="b" l="l" r="r" t="t"/>
              <a:pathLst>
                <a:path extrusionOk="0" h="120000" w="120000">
                  <a:moveTo>
                    <a:pt x="120000" y="0"/>
                  </a:moveTo>
                  <a:lnTo>
                    <a:pt x="120000" y="60000"/>
                  </a:lnTo>
                  <a:lnTo>
                    <a:pt x="0" y="60000"/>
                  </a:lnTo>
                  <a:lnTo>
                    <a:pt x="0" y="120000"/>
                  </a:lnTo>
                </a:path>
              </a:pathLst>
            </a:custGeom>
            <a:noFill/>
            <a:ln cap="flat" cmpd="sng" w="25400">
              <a:solidFill>
                <a:srgbClr val="3B6495"/>
              </a:solidFill>
              <a:prstDash val="solid"/>
              <a:round/>
              <a:headEnd len="sm" w="sm" type="none"/>
              <a:tailEnd len="sm" w="sm" type="none"/>
            </a:ln>
          </p:spPr>
        </p:sp>
        <p:sp>
          <p:nvSpPr>
            <p:cNvPr id="156" name="Google Shape;156;g12ce42620de_0_5"/>
            <p:cNvSpPr/>
            <p:nvPr/>
          </p:nvSpPr>
          <p:spPr>
            <a:xfrm>
              <a:off x="961370" y="517772"/>
              <a:ext cx="1587600" cy="793800"/>
            </a:xfrm>
            <a:prstGeom prst="rect">
              <a:avLst/>
            </a:prstGeom>
            <a:solidFill>
              <a:srgbClr val="4F81BD"/>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12ce42620de_0_5"/>
            <p:cNvSpPr txBox="1"/>
            <p:nvPr/>
          </p:nvSpPr>
          <p:spPr>
            <a:xfrm>
              <a:off x="961370" y="517772"/>
              <a:ext cx="1587600" cy="793800"/>
            </a:xfrm>
            <a:prstGeom prst="rect">
              <a:avLst/>
            </a:prstGeom>
            <a:solidFill>
              <a:srgbClr val="0B5394"/>
            </a:solidFill>
            <a:ln>
              <a:noFill/>
            </a:ln>
          </p:spPr>
          <p:txBody>
            <a:bodyPr anchorCtr="0" anchor="ctr" bIns="12700" lIns="12700" spcFirstLastPara="1" rIns="12700" wrap="square" tIns="12700">
              <a:noAutofit/>
            </a:bodyPr>
            <a:lstStyle/>
            <a:p>
              <a:pPr indent="0" lvl="0" marL="0" rtl="0" algn="ctr">
                <a:lnSpc>
                  <a:spcPct val="90000"/>
                </a:lnSpc>
                <a:spcBef>
                  <a:spcPts val="0"/>
                </a:spcBef>
                <a:spcAft>
                  <a:spcPts val="0"/>
                </a:spcAft>
                <a:buClr>
                  <a:srgbClr val="000000"/>
                </a:buClr>
                <a:buSzPts val="1600"/>
                <a:buFont typeface="Arial"/>
                <a:buNone/>
              </a:pPr>
              <a:r>
                <a:rPr lang="en-IN" sz="2000">
                  <a:solidFill>
                    <a:srgbClr val="FFFFFF"/>
                  </a:solidFill>
                  <a:latin typeface="Calibri"/>
                  <a:ea typeface="Calibri"/>
                  <a:cs typeface="Calibri"/>
                  <a:sym typeface="Calibri"/>
                </a:rPr>
                <a:t>Qualitative (Categorical)</a:t>
              </a:r>
              <a:endParaRPr b="0" i="0" sz="2000" u="none" cap="none" strike="noStrike">
                <a:solidFill>
                  <a:srgbClr val="FFFFFF"/>
                </a:solidFill>
                <a:latin typeface="Arial"/>
                <a:ea typeface="Arial"/>
                <a:cs typeface="Arial"/>
                <a:sym typeface="Arial"/>
              </a:endParaRPr>
            </a:p>
          </p:txBody>
        </p:sp>
        <p:sp>
          <p:nvSpPr>
            <p:cNvPr id="158" name="Google Shape;158;g12ce42620de_0_5"/>
            <p:cNvSpPr/>
            <p:nvPr/>
          </p:nvSpPr>
          <p:spPr>
            <a:xfrm>
              <a:off x="1921894" y="1644999"/>
              <a:ext cx="1587600" cy="793800"/>
            </a:xfrm>
            <a:prstGeom prst="rect">
              <a:avLst/>
            </a:prstGeom>
            <a:solidFill>
              <a:srgbClr val="4F81BD"/>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12ce42620de_0_5"/>
            <p:cNvSpPr txBox="1"/>
            <p:nvPr/>
          </p:nvSpPr>
          <p:spPr>
            <a:xfrm>
              <a:off x="1921897" y="1644997"/>
              <a:ext cx="1939500" cy="793800"/>
            </a:xfrm>
            <a:prstGeom prst="rect">
              <a:avLst/>
            </a:prstGeom>
            <a:solidFill>
              <a:srgbClr val="0B5394"/>
            </a:solid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rgbClr val="000000"/>
                </a:buClr>
                <a:buSzPts val="1600"/>
                <a:buFont typeface="Arial"/>
                <a:buNone/>
              </a:pPr>
              <a:r>
                <a:rPr lang="en-IN" sz="2000">
                  <a:solidFill>
                    <a:srgbClr val="FFFFFF"/>
                  </a:solidFill>
                </a:rPr>
                <a:t>Ordinal</a:t>
              </a:r>
              <a:endParaRPr b="0" i="0" sz="2000" u="none" cap="none" strike="noStrike">
                <a:solidFill>
                  <a:srgbClr val="FFFFFF"/>
                </a:solidFill>
                <a:latin typeface="Arial"/>
                <a:ea typeface="Arial"/>
                <a:cs typeface="Arial"/>
                <a:sym typeface="Arial"/>
              </a:endParaRPr>
            </a:p>
          </p:txBody>
        </p:sp>
      </p:grpSp>
      <p:sp>
        <p:nvSpPr>
          <p:cNvPr id="160" name="Google Shape;160;g12ce42620de_0_5"/>
          <p:cNvSpPr txBox="1"/>
          <p:nvPr/>
        </p:nvSpPr>
        <p:spPr>
          <a:xfrm>
            <a:off x="7784479" y="3021657"/>
            <a:ext cx="1973400" cy="944100"/>
          </a:xfrm>
          <a:prstGeom prst="rect">
            <a:avLst/>
          </a:prstGeom>
          <a:solidFill>
            <a:srgbClr val="0B5394"/>
          </a:solid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rgbClr val="000000"/>
              </a:buClr>
              <a:buSzPts val="1600"/>
              <a:buFont typeface="Arial"/>
              <a:buNone/>
            </a:pPr>
            <a:r>
              <a:rPr lang="en-IN" sz="2000">
                <a:solidFill>
                  <a:srgbClr val="FFFFFF"/>
                </a:solidFill>
                <a:latin typeface="Calibri"/>
                <a:ea typeface="Calibri"/>
                <a:cs typeface="Calibri"/>
                <a:sym typeface="Calibri"/>
              </a:rPr>
              <a:t>Nominal</a:t>
            </a:r>
            <a:endParaRPr b="0" i="0" sz="20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25692f4b20_0_0"/>
          <p:cNvSpPr txBox="1"/>
          <p:nvPr/>
        </p:nvSpPr>
        <p:spPr>
          <a:xfrm>
            <a:off x="677531" y="533138"/>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chemeClr val="dk2"/>
                </a:solidFill>
                <a:latin typeface="Calibri"/>
                <a:ea typeface="Calibri"/>
                <a:cs typeface="Calibri"/>
                <a:sym typeface="Calibri"/>
              </a:rPr>
              <a:t>Measure of Central Tendency</a:t>
            </a:r>
            <a:endParaRPr b="1" i="0" sz="3200" u="none" cap="none" strike="noStrike">
              <a:solidFill>
                <a:schemeClr val="dk2"/>
              </a:solidFill>
              <a:latin typeface="Calibri"/>
              <a:ea typeface="Calibri"/>
              <a:cs typeface="Calibri"/>
              <a:sym typeface="Calibri"/>
            </a:endParaRPr>
          </a:p>
        </p:txBody>
      </p:sp>
      <p:grpSp>
        <p:nvGrpSpPr>
          <p:cNvPr id="166" name="Google Shape;166;g125692f4b20_0_0"/>
          <p:cNvGrpSpPr/>
          <p:nvPr/>
        </p:nvGrpSpPr>
        <p:grpSpPr>
          <a:xfrm>
            <a:off x="575149" y="1437587"/>
            <a:ext cx="10149738" cy="893978"/>
            <a:chOff x="1431323" y="2473841"/>
            <a:chExt cx="7612494" cy="670500"/>
          </a:xfrm>
        </p:grpSpPr>
        <p:sp>
          <p:nvSpPr>
            <p:cNvPr id="167" name="Google Shape;167;g125692f4b20_0_0"/>
            <p:cNvSpPr/>
            <p:nvPr/>
          </p:nvSpPr>
          <p:spPr>
            <a:xfrm rot="-5400000">
              <a:off x="5167367" y="-732109"/>
              <a:ext cx="670500" cy="7082400"/>
            </a:xfrm>
            <a:prstGeom prst="roundRect">
              <a:avLst>
                <a:gd fmla="val 50000" name="adj"/>
              </a:avLst>
            </a:prstGeom>
            <a:solidFill>
              <a:srgbClr val="095A8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125692f4b20_0_0"/>
            <p:cNvSpPr/>
            <p:nvPr/>
          </p:nvSpPr>
          <p:spPr>
            <a:xfrm rot="-5400000">
              <a:off x="2014523" y="1890641"/>
              <a:ext cx="670500" cy="1836900"/>
            </a:xfrm>
            <a:prstGeom prst="roundRect">
              <a:avLst>
                <a:gd fmla="val 50000" name="adj"/>
              </a:avLst>
            </a:prstGeom>
            <a:solidFill>
              <a:srgbClr val="25AAE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 name="Google Shape;169;g125692f4b20_0_0"/>
          <p:cNvSpPr txBox="1"/>
          <p:nvPr/>
        </p:nvSpPr>
        <p:spPr>
          <a:xfrm>
            <a:off x="1246900" y="1638275"/>
            <a:ext cx="1733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latin typeface="Calibri"/>
                <a:ea typeface="Calibri"/>
                <a:cs typeface="Calibri"/>
                <a:sym typeface="Calibri"/>
              </a:rPr>
              <a:t>Mean</a:t>
            </a:r>
            <a:endParaRPr b="1" sz="2000">
              <a:latin typeface="Calibri"/>
              <a:ea typeface="Calibri"/>
              <a:cs typeface="Calibri"/>
              <a:sym typeface="Calibri"/>
            </a:endParaRPr>
          </a:p>
        </p:txBody>
      </p:sp>
      <p:sp>
        <p:nvSpPr>
          <p:cNvPr id="170" name="Google Shape;170;g125692f4b20_0_0"/>
          <p:cNvSpPr txBox="1"/>
          <p:nvPr/>
        </p:nvSpPr>
        <p:spPr>
          <a:xfrm>
            <a:off x="3104825" y="1499925"/>
            <a:ext cx="7755900" cy="7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N" sz="2000">
                <a:solidFill>
                  <a:schemeClr val="lt1"/>
                </a:solidFill>
                <a:latin typeface="Helvetica Neue"/>
                <a:ea typeface="Helvetica Neue"/>
                <a:cs typeface="Helvetica Neue"/>
                <a:sym typeface="Helvetica Neue"/>
              </a:rPr>
              <a:t>A</a:t>
            </a:r>
            <a:r>
              <a:rPr lang="en-IN" sz="2000">
                <a:solidFill>
                  <a:schemeClr val="lt1"/>
                </a:solidFill>
                <a:latin typeface="Calibri"/>
                <a:ea typeface="Calibri"/>
                <a:cs typeface="Calibri"/>
                <a:sym typeface="Calibri"/>
              </a:rPr>
              <a:t>rithmetic Mean (called mean) is defined as the sum of all observations in a data set divided by the total number of observations. </a:t>
            </a:r>
            <a:endParaRPr>
              <a:solidFill>
                <a:schemeClr val="lt1"/>
              </a:solidFill>
              <a:latin typeface="Candara"/>
              <a:ea typeface="Candara"/>
              <a:cs typeface="Candara"/>
              <a:sym typeface="Candara"/>
            </a:endParaRPr>
          </a:p>
        </p:txBody>
      </p:sp>
      <p:grpSp>
        <p:nvGrpSpPr>
          <p:cNvPr id="171" name="Google Shape;171;g125692f4b20_0_0"/>
          <p:cNvGrpSpPr/>
          <p:nvPr/>
        </p:nvGrpSpPr>
        <p:grpSpPr>
          <a:xfrm>
            <a:off x="575149" y="2504387"/>
            <a:ext cx="10149738" cy="893978"/>
            <a:chOff x="1431323" y="2473841"/>
            <a:chExt cx="7612494" cy="670500"/>
          </a:xfrm>
        </p:grpSpPr>
        <p:sp>
          <p:nvSpPr>
            <p:cNvPr id="172" name="Google Shape;172;g125692f4b20_0_0"/>
            <p:cNvSpPr/>
            <p:nvPr/>
          </p:nvSpPr>
          <p:spPr>
            <a:xfrm rot="-5400000">
              <a:off x="5167367" y="-732109"/>
              <a:ext cx="670500" cy="7082400"/>
            </a:xfrm>
            <a:prstGeom prst="roundRect">
              <a:avLst>
                <a:gd fmla="val 50000" name="adj"/>
              </a:avLst>
            </a:prstGeom>
            <a:solidFill>
              <a:srgbClr val="095A8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125692f4b20_0_0"/>
            <p:cNvSpPr/>
            <p:nvPr/>
          </p:nvSpPr>
          <p:spPr>
            <a:xfrm rot="-5400000">
              <a:off x="2014523" y="1890641"/>
              <a:ext cx="670500" cy="1836900"/>
            </a:xfrm>
            <a:prstGeom prst="roundRect">
              <a:avLst>
                <a:gd fmla="val 50000" name="adj"/>
              </a:avLst>
            </a:prstGeom>
            <a:solidFill>
              <a:srgbClr val="25AAE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4" name="Google Shape;174;g125692f4b20_0_0"/>
          <p:cNvSpPr txBox="1"/>
          <p:nvPr/>
        </p:nvSpPr>
        <p:spPr>
          <a:xfrm>
            <a:off x="1246900" y="2705075"/>
            <a:ext cx="1733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latin typeface="Calibri"/>
                <a:ea typeface="Calibri"/>
                <a:cs typeface="Calibri"/>
                <a:sym typeface="Calibri"/>
              </a:rPr>
              <a:t>Median</a:t>
            </a:r>
            <a:endParaRPr b="1" sz="2000">
              <a:latin typeface="Calibri"/>
              <a:ea typeface="Calibri"/>
              <a:cs typeface="Calibri"/>
              <a:sym typeface="Calibri"/>
            </a:endParaRPr>
          </a:p>
        </p:txBody>
      </p:sp>
      <p:sp>
        <p:nvSpPr>
          <p:cNvPr id="175" name="Google Shape;175;g125692f4b20_0_0"/>
          <p:cNvSpPr txBox="1"/>
          <p:nvPr/>
        </p:nvSpPr>
        <p:spPr>
          <a:xfrm>
            <a:off x="3104825" y="2566725"/>
            <a:ext cx="7755900" cy="76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IN" sz="2000">
                <a:solidFill>
                  <a:schemeClr val="lt1"/>
                </a:solidFill>
                <a:latin typeface="Calibri"/>
                <a:ea typeface="Calibri"/>
                <a:cs typeface="Calibri"/>
                <a:sym typeface="Calibri"/>
              </a:rPr>
              <a:t>Median is the middle most observation when you arrange data in ascending order of magnitude. </a:t>
            </a:r>
            <a:endParaRPr>
              <a:solidFill>
                <a:schemeClr val="lt1"/>
              </a:solidFill>
              <a:latin typeface="Candara"/>
              <a:ea typeface="Candara"/>
              <a:cs typeface="Candara"/>
              <a:sym typeface="Candara"/>
            </a:endParaRPr>
          </a:p>
        </p:txBody>
      </p:sp>
      <p:grpSp>
        <p:nvGrpSpPr>
          <p:cNvPr id="176" name="Google Shape;176;g125692f4b20_0_0"/>
          <p:cNvGrpSpPr/>
          <p:nvPr/>
        </p:nvGrpSpPr>
        <p:grpSpPr>
          <a:xfrm>
            <a:off x="575138" y="3609985"/>
            <a:ext cx="10225863" cy="893978"/>
            <a:chOff x="1431323" y="2473841"/>
            <a:chExt cx="7612494" cy="670500"/>
          </a:xfrm>
        </p:grpSpPr>
        <p:sp>
          <p:nvSpPr>
            <p:cNvPr id="177" name="Google Shape;177;g125692f4b20_0_0"/>
            <p:cNvSpPr/>
            <p:nvPr/>
          </p:nvSpPr>
          <p:spPr>
            <a:xfrm rot="-5400000">
              <a:off x="5167367" y="-732109"/>
              <a:ext cx="670500" cy="7082400"/>
            </a:xfrm>
            <a:prstGeom prst="roundRect">
              <a:avLst>
                <a:gd fmla="val 50000" name="adj"/>
              </a:avLst>
            </a:prstGeom>
            <a:solidFill>
              <a:srgbClr val="095A8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125692f4b20_0_0"/>
            <p:cNvSpPr/>
            <p:nvPr/>
          </p:nvSpPr>
          <p:spPr>
            <a:xfrm rot="-5400000">
              <a:off x="2014523" y="1890641"/>
              <a:ext cx="670500" cy="1836900"/>
            </a:xfrm>
            <a:prstGeom prst="roundRect">
              <a:avLst>
                <a:gd fmla="val 50000" name="adj"/>
              </a:avLst>
            </a:prstGeom>
            <a:solidFill>
              <a:srgbClr val="25AAE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g125692f4b20_0_0"/>
          <p:cNvSpPr txBox="1"/>
          <p:nvPr/>
        </p:nvSpPr>
        <p:spPr>
          <a:xfrm>
            <a:off x="1323100" y="3848075"/>
            <a:ext cx="1733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latin typeface="Calibri"/>
                <a:ea typeface="Calibri"/>
                <a:cs typeface="Calibri"/>
                <a:sym typeface="Calibri"/>
              </a:rPr>
              <a:t>Mode</a:t>
            </a:r>
            <a:endParaRPr b="1" sz="2000">
              <a:latin typeface="Calibri"/>
              <a:ea typeface="Calibri"/>
              <a:cs typeface="Calibri"/>
              <a:sym typeface="Calibri"/>
            </a:endParaRPr>
          </a:p>
        </p:txBody>
      </p:sp>
      <p:sp>
        <p:nvSpPr>
          <p:cNvPr id="180" name="Google Shape;180;g125692f4b20_0_0"/>
          <p:cNvSpPr txBox="1"/>
          <p:nvPr/>
        </p:nvSpPr>
        <p:spPr>
          <a:xfrm>
            <a:off x="3181025" y="3672318"/>
            <a:ext cx="7755900" cy="76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IN" sz="2000">
                <a:solidFill>
                  <a:schemeClr val="lt1"/>
                </a:solidFill>
                <a:latin typeface="Calibri"/>
                <a:ea typeface="Calibri"/>
                <a:cs typeface="Calibri"/>
                <a:sym typeface="Calibri"/>
              </a:rPr>
              <a:t>Mode is that value which occurs most often. It has the maximum frequency of occurrence. </a:t>
            </a:r>
            <a:endParaRPr>
              <a:solidFill>
                <a:schemeClr val="lt1"/>
              </a:solidFill>
              <a:latin typeface="Candara"/>
              <a:ea typeface="Candara"/>
              <a:cs typeface="Candara"/>
              <a:sym typeface="Canda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2ce42620de_0_82"/>
          <p:cNvSpPr txBox="1"/>
          <p:nvPr/>
        </p:nvSpPr>
        <p:spPr>
          <a:xfrm>
            <a:off x="677531" y="533138"/>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chemeClr val="dk2"/>
                </a:solidFill>
                <a:latin typeface="Calibri"/>
                <a:ea typeface="Calibri"/>
                <a:cs typeface="Calibri"/>
                <a:sym typeface="Calibri"/>
              </a:rPr>
              <a:t>Measure of Dispersion</a:t>
            </a:r>
            <a:endParaRPr b="1" i="0" sz="3200" u="none" cap="none" strike="noStrike">
              <a:solidFill>
                <a:schemeClr val="dk2"/>
              </a:solidFill>
              <a:latin typeface="Calibri"/>
              <a:ea typeface="Calibri"/>
              <a:cs typeface="Calibri"/>
              <a:sym typeface="Calibri"/>
            </a:endParaRPr>
          </a:p>
        </p:txBody>
      </p:sp>
      <p:grpSp>
        <p:nvGrpSpPr>
          <p:cNvPr id="186" name="Google Shape;186;g12ce42620de_0_82"/>
          <p:cNvGrpSpPr/>
          <p:nvPr/>
        </p:nvGrpSpPr>
        <p:grpSpPr>
          <a:xfrm>
            <a:off x="575148" y="1437545"/>
            <a:ext cx="10149738" cy="1056306"/>
            <a:chOff x="1431323" y="2473841"/>
            <a:chExt cx="7612494" cy="670500"/>
          </a:xfrm>
        </p:grpSpPr>
        <p:sp>
          <p:nvSpPr>
            <p:cNvPr id="187" name="Google Shape;187;g12ce42620de_0_82"/>
            <p:cNvSpPr/>
            <p:nvPr/>
          </p:nvSpPr>
          <p:spPr>
            <a:xfrm rot="-5400000">
              <a:off x="5167367" y="-732109"/>
              <a:ext cx="670500" cy="7082400"/>
            </a:xfrm>
            <a:prstGeom prst="roundRect">
              <a:avLst>
                <a:gd fmla="val 50000" name="adj"/>
              </a:avLst>
            </a:prstGeom>
            <a:solidFill>
              <a:srgbClr val="095A8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12ce42620de_0_82"/>
            <p:cNvSpPr/>
            <p:nvPr/>
          </p:nvSpPr>
          <p:spPr>
            <a:xfrm rot="-5400000">
              <a:off x="2014523" y="1890641"/>
              <a:ext cx="670500" cy="1836900"/>
            </a:xfrm>
            <a:prstGeom prst="roundRect">
              <a:avLst>
                <a:gd fmla="val 50000" name="adj"/>
              </a:avLst>
            </a:prstGeom>
            <a:solidFill>
              <a:srgbClr val="25AAE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9" name="Google Shape;189;g12ce42620de_0_82"/>
          <p:cNvSpPr txBox="1"/>
          <p:nvPr/>
        </p:nvSpPr>
        <p:spPr>
          <a:xfrm>
            <a:off x="1246900" y="1719400"/>
            <a:ext cx="1733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latin typeface="Calibri"/>
                <a:ea typeface="Calibri"/>
                <a:cs typeface="Calibri"/>
                <a:sym typeface="Calibri"/>
              </a:rPr>
              <a:t>Variance</a:t>
            </a:r>
            <a:endParaRPr b="1" sz="2000">
              <a:latin typeface="Calibri"/>
              <a:ea typeface="Calibri"/>
              <a:cs typeface="Calibri"/>
              <a:sym typeface="Calibri"/>
            </a:endParaRPr>
          </a:p>
        </p:txBody>
      </p:sp>
      <p:sp>
        <p:nvSpPr>
          <p:cNvPr id="190" name="Google Shape;190;g12ce42620de_0_82"/>
          <p:cNvSpPr txBox="1"/>
          <p:nvPr/>
        </p:nvSpPr>
        <p:spPr>
          <a:xfrm>
            <a:off x="2980000" y="1524850"/>
            <a:ext cx="7755900" cy="76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IN" sz="2000">
                <a:solidFill>
                  <a:schemeClr val="lt1"/>
                </a:solidFill>
                <a:latin typeface="Calibri"/>
                <a:ea typeface="Calibri"/>
                <a:cs typeface="Calibri"/>
                <a:sym typeface="Calibri"/>
              </a:rPr>
              <a:t>The variance of a random variable X is the expected value of the squared deviation from the mean of X. It is measured in squared units.</a:t>
            </a:r>
            <a:endParaRPr>
              <a:solidFill>
                <a:schemeClr val="lt1"/>
              </a:solidFill>
              <a:latin typeface="Candara"/>
              <a:ea typeface="Candara"/>
              <a:cs typeface="Candara"/>
              <a:sym typeface="Candara"/>
            </a:endParaRPr>
          </a:p>
        </p:txBody>
      </p:sp>
      <p:grpSp>
        <p:nvGrpSpPr>
          <p:cNvPr id="191" name="Google Shape;191;g12ce42620de_0_82"/>
          <p:cNvGrpSpPr/>
          <p:nvPr/>
        </p:nvGrpSpPr>
        <p:grpSpPr>
          <a:xfrm>
            <a:off x="575152" y="2641556"/>
            <a:ext cx="10149738" cy="1056306"/>
            <a:chOff x="1431323" y="2473841"/>
            <a:chExt cx="7612494" cy="670500"/>
          </a:xfrm>
        </p:grpSpPr>
        <p:sp>
          <p:nvSpPr>
            <p:cNvPr id="192" name="Google Shape;192;g12ce42620de_0_82"/>
            <p:cNvSpPr/>
            <p:nvPr/>
          </p:nvSpPr>
          <p:spPr>
            <a:xfrm rot="-5400000">
              <a:off x="5167367" y="-732109"/>
              <a:ext cx="670500" cy="7082400"/>
            </a:xfrm>
            <a:prstGeom prst="roundRect">
              <a:avLst>
                <a:gd fmla="val 50000" name="adj"/>
              </a:avLst>
            </a:prstGeom>
            <a:solidFill>
              <a:srgbClr val="095A8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12ce42620de_0_82"/>
            <p:cNvSpPr/>
            <p:nvPr/>
          </p:nvSpPr>
          <p:spPr>
            <a:xfrm rot="-5400000">
              <a:off x="2014523" y="1890641"/>
              <a:ext cx="670500" cy="1836900"/>
            </a:xfrm>
            <a:prstGeom prst="roundRect">
              <a:avLst>
                <a:gd fmla="val 50000" name="adj"/>
              </a:avLst>
            </a:prstGeom>
            <a:solidFill>
              <a:srgbClr val="25AAE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4" name="Google Shape;194;g12ce42620de_0_82"/>
          <p:cNvSpPr txBox="1"/>
          <p:nvPr/>
        </p:nvSpPr>
        <p:spPr>
          <a:xfrm>
            <a:off x="1122225" y="2769510"/>
            <a:ext cx="1733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latin typeface="Calibri"/>
                <a:ea typeface="Calibri"/>
                <a:cs typeface="Calibri"/>
                <a:sym typeface="Calibri"/>
              </a:rPr>
              <a:t>Standard Deviation</a:t>
            </a:r>
            <a:endParaRPr b="1" sz="2000">
              <a:latin typeface="Calibri"/>
              <a:ea typeface="Calibri"/>
              <a:cs typeface="Calibri"/>
              <a:sym typeface="Calibri"/>
            </a:endParaRPr>
          </a:p>
        </p:txBody>
      </p:sp>
      <p:sp>
        <p:nvSpPr>
          <p:cNvPr id="195" name="Google Shape;195;g12ce42620de_0_82"/>
          <p:cNvSpPr txBox="1"/>
          <p:nvPr/>
        </p:nvSpPr>
        <p:spPr>
          <a:xfrm>
            <a:off x="2980000" y="2784949"/>
            <a:ext cx="7755900" cy="76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IN" sz="2000">
                <a:solidFill>
                  <a:schemeClr val="lt1"/>
                </a:solidFill>
                <a:latin typeface="Calibri"/>
                <a:ea typeface="Calibri"/>
                <a:cs typeface="Calibri"/>
                <a:sym typeface="Calibri"/>
              </a:rPr>
              <a:t>Standard deviation measures how spread out the values in a data set are around the mean. It is a square root of variance.</a:t>
            </a:r>
            <a:endParaRPr sz="20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2000">
              <a:solidFill>
                <a:schemeClr val="lt1"/>
              </a:solidFill>
              <a:latin typeface="Calibri"/>
              <a:ea typeface="Calibri"/>
              <a:cs typeface="Calibri"/>
              <a:sym typeface="Calibri"/>
            </a:endParaRPr>
          </a:p>
        </p:txBody>
      </p:sp>
      <p:sp>
        <p:nvSpPr>
          <p:cNvPr id="196" name="Google Shape;196;g12ce42620de_0_82"/>
          <p:cNvSpPr txBox="1"/>
          <p:nvPr/>
        </p:nvSpPr>
        <p:spPr>
          <a:xfrm>
            <a:off x="591775" y="3845550"/>
            <a:ext cx="10361700" cy="2339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Font typeface="Calibri"/>
              <a:buChar char="●"/>
            </a:pPr>
            <a:r>
              <a:rPr b="1" lang="en-IN" sz="2000">
                <a:solidFill>
                  <a:schemeClr val="dk1"/>
                </a:solidFill>
                <a:latin typeface="Calibri"/>
                <a:ea typeface="Calibri"/>
                <a:cs typeface="Calibri"/>
                <a:sym typeface="Calibri"/>
              </a:rPr>
              <a:t>Range</a:t>
            </a:r>
            <a:r>
              <a:rPr lang="en-IN" sz="2000">
                <a:solidFill>
                  <a:schemeClr val="dk1"/>
                </a:solidFill>
                <a:latin typeface="Calibri"/>
                <a:ea typeface="Calibri"/>
                <a:cs typeface="Calibri"/>
                <a:sym typeface="Calibri"/>
              </a:rPr>
              <a:t>: (Largest value - smallest value) in a set of data</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b="1" lang="en-IN" sz="2000">
                <a:solidFill>
                  <a:schemeClr val="dk1"/>
                </a:solidFill>
                <a:latin typeface="Calibri"/>
                <a:ea typeface="Calibri"/>
                <a:cs typeface="Calibri"/>
                <a:sym typeface="Calibri"/>
              </a:rPr>
              <a:t>Interquartile range:</a:t>
            </a:r>
            <a:r>
              <a:rPr lang="en-IN" sz="2000">
                <a:solidFill>
                  <a:schemeClr val="dk1"/>
                </a:solidFill>
                <a:latin typeface="Calibri"/>
                <a:ea typeface="Calibri"/>
                <a:cs typeface="Calibri"/>
                <a:sym typeface="Calibri"/>
              </a:rPr>
              <a:t> Q3-Q1 (3rd quartile - first quartile)</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b="1" lang="en-IN" sz="2000">
                <a:solidFill>
                  <a:schemeClr val="dk1"/>
                </a:solidFill>
                <a:latin typeface="Calibri"/>
                <a:ea typeface="Calibri"/>
                <a:cs typeface="Calibri"/>
                <a:sym typeface="Calibri"/>
              </a:rPr>
              <a:t>Quantile:</a:t>
            </a:r>
            <a:r>
              <a:rPr lang="en-IN" sz="2000">
                <a:solidFill>
                  <a:schemeClr val="dk1"/>
                </a:solidFill>
                <a:latin typeface="Calibri"/>
                <a:ea typeface="Calibri"/>
                <a:cs typeface="Calibri"/>
                <a:sym typeface="Calibri"/>
              </a:rPr>
              <a:t> cut points dividing a set of data or distribution into intervals of equal probability.</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b="1" lang="en-IN" sz="2000">
                <a:solidFill>
                  <a:schemeClr val="dk1"/>
                </a:solidFill>
                <a:latin typeface="Calibri"/>
                <a:ea typeface="Calibri"/>
                <a:cs typeface="Calibri"/>
                <a:sym typeface="Calibri"/>
              </a:rPr>
              <a:t>Quartile</a:t>
            </a:r>
            <a:r>
              <a:rPr lang="en-IN" sz="2000">
                <a:solidFill>
                  <a:schemeClr val="dk1"/>
                </a:solidFill>
                <a:latin typeface="Calibri"/>
                <a:ea typeface="Calibri"/>
                <a:cs typeface="Calibri"/>
                <a:sym typeface="Calibri"/>
              </a:rPr>
              <a:t>: it’s a type of quantile which divides data into quarters. It’s a 4-quantile cut.</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b="1" lang="en-IN" sz="2000">
                <a:solidFill>
                  <a:schemeClr val="dk1"/>
                </a:solidFill>
                <a:latin typeface="Calibri"/>
                <a:ea typeface="Calibri"/>
                <a:cs typeface="Calibri"/>
                <a:sym typeface="Calibri"/>
              </a:rPr>
              <a:t>Percentile</a:t>
            </a:r>
            <a:r>
              <a:rPr lang="en-IN" sz="2000">
                <a:solidFill>
                  <a:schemeClr val="dk1"/>
                </a:solidFill>
                <a:latin typeface="Calibri"/>
                <a:ea typeface="Calibri"/>
                <a:cs typeface="Calibri"/>
                <a:sym typeface="Calibri"/>
              </a:rPr>
              <a:t>: 100-quantiles are called percentile</a:t>
            </a:r>
            <a:endParaRPr>
              <a:latin typeface="Candara"/>
              <a:ea typeface="Candara"/>
              <a:cs typeface="Candara"/>
              <a:sym typeface="Canda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2ce42620de_0_62"/>
          <p:cNvSpPr txBox="1"/>
          <p:nvPr/>
        </p:nvSpPr>
        <p:spPr>
          <a:xfrm>
            <a:off x="622356" y="533138"/>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chemeClr val="dk2"/>
                </a:solidFill>
                <a:latin typeface="Calibri"/>
                <a:ea typeface="Calibri"/>
                <a:cs typeface="Calibri"/>
                <a:sym typeface="Calibri"/>
              </a:rPr>
              <a:t>Measure of shape of distribution</a:t>
            </a:r>
            <a:endParaRPr b="1" i="0" sz="3200" u="none" cap="none" strike="noStrike">
              <a:solidFill>
                <a:schemeClr val="dk2"/>
              </a:solidFill>
              <a:latin typeface="Calibri"/>
              <a:ea typeface="Calibri"/>
              <a:cs typeface="Calibri"/>
              <a:sym typeface="Calibri"/>
            </a:endParaRPr>
          </a:p>
        </p:txBody>
      </p:sp>
      <p:sp>
        <p:nvSpPr>
          <p:cNvPr id="202" name="Google Shape;202;g12ce42620de_0_62"/>
          <p:cNvSpPr/>
          <p:nvPr/>
        </p:nvSpPr>
        <p:spPr>
          <a:xfrm>
            <a:off x="860375" y="1396550"/>
            <a:ext cx="10062600" cy="526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12ce42620de_0_62"/>
          <p:cNvSpPr/>
          <p:nvPr/>
        </p:nvSpPr>
        <p:spPr>
          <a:xfrm>
            <a:off x="860375" y="1409000"/>
            <a:ext cx="4339200" cy="501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12ce42620de_0_62"/>
          <p:cNvSpPr txBox="1"/>
          <p:nvPr/>
        </p:nvSpPr>
        <p:spPr>
          <a:xfrm>
            <a:off x="748150" y="1413650"/>
            <a:ext cx="33417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Calibri"/>
              <a:buChar char="●"/>
            </a:pPr>
            <a:r>
              <a:rPr b="1" lang="en-IN" sz="2000">
                <a:latin typeface="Calibri"/>
                <a:ea typeface="Calibri"/>
                <a:cs typeface="Calibri"/>
                <a:sym typeface="Calibri"/>
              </a:rPr>
              <a:t>Skewness</a:t>
            </a:r>
            <a:endParaRPr b="1" sz="2000">
              <a:latin typeface="Calibri"/>
              <a:ea typeface="Calibri"/>
              <a:cs typeface="Calibri"/>
              <a:sym typeface="Calibri"/>
            </a:endParaRPr>
          </a:p>
        </p:txBody>
      </p:sp>
      <p:sp>
        <p:nvSpPr>
          <p:cNvPr id="205" name="Google Shape;205;g12ce42620de_0_62"/>
          <p:cNvSpPr txBox="1"/>
          <p:nvPr/>
        </p:nvSpPr>
        <p:spPr>
          <a:xfrm>
            <a:off x="769650" y="2010550"/>
            <a:ext cx="5299500" cy="14160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Tells the amount and direction of skew</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Skew is defined as departure from horizontal summary.</a:t>
            </a:r>
            <a:endParaRPr sz="2800">
              <a:solidFill>
                <a:schemeClr val="dk1"/>
              </a:solidFill>
              <a:latin typeface="Calibri"/>
              <a:ea typeface="Calibri"/>
              <a:cs typeface="Calibri"/>
              <a:sym typeface="Calibri"/>
            </a:endParaRPr>
          </a:p>
        </p:txBody>
      </p:sp>
      <p:sp>
        <p:nvSpPr>
          <p:cNvPr id="206" name="Google Shape;206;g12ce42620de_0_62"/>
          <p:cNvSpPr/>
          <p:nvPr/>
        </p:nvSpPr>
        <p:spPr>
          <a:xfrm>
            <a:off x="928450" y="3651000"/>
            <a:ext cx="5119200" cy="1510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IN" sz="1900">
                <a:latin typeface="Calibri"/>
                <a:ea typeface="Calibri"/>
                <a:cs typeface="Calibri"/>
                <a:sym typeface="Calibri"/>
              </a:rPr>
              <a:t>The Karl Pearson’s Coefficient of Skewness is defined as,</a:t>
            </a:r>
            <a:endParaRPr sz="19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lang="en-IN" sz="2000">
                <a:latin typeface="Calibri"/>
                <a:ea typeface="Calibri"/>
                <a:cs typeface="Calibri"/>
                <a:sym typeface="Calibri"/>
              </a:rPr>
              <a:t>                  S  =  3(mean - median)</a:t>
            </a:r>
            <a:endParaRPr b="1" sz="22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IN" sz="1800">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IN" sz="1800">
                <a:latin typeface="Calibri"/>
                <a:ea typeface="Calibri"/>
                <a:cs typeface="Calibri"/>
                <a:sym typeface="Calibri"/>
              </a:rPr>
              <a:t>Where </a:t>
            </a:r>
            <a:r>
              <a:rPr lang="en-IN" sz="2000">
                <a:solidFill>
                  <a:srgbClr val="202124"/>
                </a:solidFill>
                <a:latin typeface="Calibri"/>
                <a:ea typeface="Calibri"/>
                <a:cs typeface="Calibri"/>
                <a:sym typeface="Calibri"/>
              </a:rPr>
              <a:t>σ is the standard deviation</a:t>
            </a:r>
            <a:endParaRPr b="0" i="0" sz="1800" u="none" cap="none" strike="noStrike">
              <a:solidFill>
                <a:srgbClr val="000000"/>
              </a:solidFill>
              <a:latin typeface="Calibri"/>
              <a:ea typeface="Calibri"/>
              <a:cs typeface="Calibri"/>
              <a:sym typeface="Calibri"/>
            </a:endParaRPr>
          </a:p>
        </p:txBody>
      </p:sp>
      <p:cxnSp>
        <p:nvCxnSpPr>
          <p:cNvPr id="207" name="Google Shape;207;g12ce42620de_0_62"/>
          <p:cNvCxnSpPr/>
          <p:nvPr/>
        </p:nvCxnSpPr>
        <p:spPr>
          <a:xfrm>
            <a:off x="2518775" y="4575075"/>
            <a:ext cx="1908600" cy="0"/>
          </a:xfrm>
          <a:prstGeom prst="straightConnector1">
            <a:avLst/>
          </a:prstGeom>
          <a:noFill/>
          <a:ln cap="flat" cmpd="sng" w="19050">
            <a:solidFill>
              <a:srgbClr val="000000"/>
            </a:solidFill>
            <a:prstDash val="solid"/>
            <a:round/>
            <a:headEnd len="med" w="med" type="none"/>
            <a:tailEnd len="med" w="med" type="none"/>
          </a:ln>
        </p:spPr>
      </p:cxnSp>
      <p:sp>
        <p:nvSpPr>
          <p:cNvPr id="208" name="Google Shape;208;g12ce42620de_0_62"/>
          <p:cNvSpPr txBox="1"/>
          <p:nvPr/>
        </p:nvSpPr>
        <p:spPr>
          <a:xfrm>
            <a:off x="3221100" y="4488775"/>
            <a:ext cx="39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202124"/>
                </a:solidFill>
                <a:latin typeface="Calibri"/>
                <a:ea typeface="Calibri"/>
                <a:cs typeface="Calibri"/>
                <a:sym typeface="Calibri"/>
              </a:rPr>
              <a:t>σ</a:t>
            </a:r>
            <a:endParaRPr b="1" sz="1000">
              <a:latin typeface="Calibri"/>
              <a:ea typeface="Calibri"/>
              <a:cs typeface="Calibri"/>
              <a:sym typeface="Calibri"/>
            </a:endParaRPr>
          </a:p>
        </p:txBody>
      </p:sp>
      <p:sp>
        <p:nvSpPr>
          <p:cNvPr id="209" name="Google Shape;209;g12ce42620de_0_62"/>
          <p:cNvSpPr txBox="1"/>
          <p:nvPr/>
        </p:nvSpPr>
        <p:spPr>
          <a:xfrm>
            <a:off x="2078100" y="4273950"/>
            <a:ext cx="18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k</a:t>
            </a:r>
            <a:endParaRPr>
              <a:latin typeface="Calibri"/>
              <a:ea typeface="Calibri"/>
              <a:cs typeface="Calibri"/>
              <a:sym typeface="Calibri"/>
            </a:endParaRPr>
          </a:p>
        </p:txBody>
      </p:sp>
      <p:pic>
        <p:nvPicPr>
          <p:cNvPr id="210" name="Google Shape;210;g12ce42620de_0_62"/>
          <p:cNvPicPr preferRelativeResize="0"/>
          <p:nvPr/>
        </p:nvPicPr>
        <p:blipFill>
          <a:blip r:embed="rId3">
            <a:alphaModFix/>
          </a:blip>
          <a:stretch>
            <a:fillRect/>
          </a:stretch>
        </p:blipFill>
        <p:spPr>
          <a:xfrm>
            <a:off x="7196550" y="2062163"/>
            <a:ext cx="3648075" cy="273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Bharani Akella</dc:creator>
</cp:coreProperties>
</file>