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Calibri" pitchFamily="34" charset="0"/>
      <p:regular r:id="rId23"/>
      <p:bold r:id="rId24"/>
      <p:italic r:id="rId25"/>
      <p:boldItalic r:id="rId26"/>
    </p:embeddedFont>
    <p:embeddedFont>
      <p:font typeface="Candara" pitchFamily="34" charset="0"/>
      <p:regular r:id="rId27"/>
      <p:bold r:id="rId28"/>
      <p:italic r:id="rId29"/>
      <p:boldItalic r:id="rId30"/>
    </p:embeddedFont>
    <p:embeddedFont>
      <p:font typeface="Corbel"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lQvkDGS1RpK4ToWDmxBtGJePP1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960" y="-96"/>
      </p:cViewPr>
      <p:guideLst>
        <p:guide orient="horz" pos="2160"/>
        <p:guide pos="384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dfd20670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gdfd206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f920dffed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12f920dffe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f920dffed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12f920dffe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f920dffed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12f920dffe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bdd2ee7a0_0_6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12bdd2ee7a0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f5cdc70b4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12f5cdc70b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1ded05a8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Diagram created Internally</a:t>
            </a:r>
            <a:endParaRPr/>
          </a:p>
        </p:txBody>
      </p:sp>
      <p:sp>
        <p:nvSpPr>
          <p:cNvPr id="179" name="Google Shape;179;g131ded05a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1ded05a8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Diagram created Internally</a:t>
            </a:r>
            <a:endParaRPr/>
          </a:p>
        </p:txBody>
      </p:sp>
      <p:sp>
        <p:nvSpPr>
          <p:cNvPr id="185" name="Google Shape;185;g131ded05a8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1ded05a8a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Diagram created Internally</a:t>
            </a:r>
            <a:endParaRPr/>
          </a:p>
        </p:txBody>
      </p:sp>
      <p:sp>
        <p:nvSpPr>
          <p:cNvPr id="191" name="Google Shape;191;g131ded05a8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1ded05a8a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Diagram created Internally</a:t>
            </a:r>
            <a:endParaRPr/>
          </a:p>
        </p:txBody>
      </p:sp>
      <p:sp>
        <p:nvSpPr>
          <p:cNvPr id="197" name="Google Shape;197;g131ded05a8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31e242ff7f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Diagram created Internally</a:t>
            </a:r>
            <a:endParaRPr/>
          </a:p>
        </p:txBody>
      </p:sp>
      <p:sp>
        <p:nvSpPr>
          <p:cNvPr id="203" name="Google Shape;203;g131e242ff7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dfd20670f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dfd20670f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4fddb7475_0_14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g124fddb7475_0_1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2ce42620d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12ce42620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30cc95e16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g130cc95e1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f920dffe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g12f920dff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f920dffe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g12f920dffe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f920dffed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2f920dffe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f920dffed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Graph taken from hands-on</a:t>
            </a:r>
            <a:endParaRPr/>
          </a:p>
        </p:txBody>
      </p:sp>
      <p:sp>
        <p:nvSpPr>
          <p:cNvPr id="124" name="Google Shape;124;g12f920dffed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f920dffed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12f920dffe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4"/>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4"/>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mazon.i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dfd20670fb_0_0"/>
          <p:cNvSpPr/>
          <p:nvPr/>
        </p:nvSpPr>
        <p:spPr>
          <a:xfrm>
            <a:off x="2630975" y="2804875"/>
            <a:ext cx="7222500" cy="1128000"/>
          </a:xfrm>
          <a:prstGeom prst="roundRect">
            <a:avLst>
              <a:gd name="adj" fmla="val 16667"/>
            </a:avLst>
          </a:prstGeom>
          <a:solidFill>
            <a:schemeClr val="lt1"/>
          </a:solidFill>
          <a:ln w="9525" cap="flat" cmpd="sng">
            <a:solidFill>
              <a:srgbClr val="095A8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IN" sz="3400" b="1" i="0" u="none" strike="noStrike" cap="none">
                <a:solidFill>
                  <a:schemeClr val="dk2"/>
                </a:solidFill>
                <a:latin typeface="Calibri"/>
                <a:ea typeface="Calibri"/>
                <a:cs typeface="Calibri"/>
                <a:sym typeface="Calibri"/>
              </a:rPr>
              <a:t>Introduction to Data Preprocessing </a:t>
            </a:r>
            <a:endParaRPr sz="3400" b="1" i="0" u="none" strike="noStrike" cap="none">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2f920dffed_0_101"/>
          <p:cNvSpPr txBox="1"/>
          <p:nvPr/>
        </p:nvSpPr>
        <p:spPr>
          <a:xfrm>
            <a:off x="678056" y="515988"/>
            <a:ext cx="10947300" cy="526800"/>
          </a:xfrm>
          <a:prstGeom prst="rect">
            <a:avLst/>
          </a:prstGeom>
          <a:noFill/>
          <a:ln>
            <a:noFill/>
          </a:ln>
        </p:spPr>
        <p:txBody>
          <a:bodyPr spcFirstLastPara="1" wrap="square" lIns="16925" tIns="16925" rIns="16925" bIns="16925" anchor="t" anchorCtr="0">
            <a:spAutoFit/>
          </a:bodyPr>
          <a:lstStyle/>
          <a:p>
            <a:pPr marL="0" lvl="0" indent="0" algn="l" rtl="0">
              <a:spcBef>
                <a:spcPts val="0"/>
              </a:spcBef>
              <a:spcAft>
                <a:spcPts val="0"/>
              </a:spcAft>
              <a:buClr>
                <a:schemeClr val="dk1"/>
              </a:buClr>
              <a:buSzPts val="1400"/>
              <a:buFont typeface="Arial"/>
              <a:buNone/>
            </a:pPr>
            <a:r>
              <a:rPr lang="en-IN" sz="3200" b="1">
                <a:solidFill>
                  <a:schemeClr val="dk2"/>
                </a:solidFill>
                <a:latin typeface="Calibri"/>
                <a:ea typeface="Calibri"/>
                <a:cs typeface="Calibri"/>
                <a:sym typeface="Calibri"/>
              </a:rPr>
              <a:t>Data Normalization and Scaling</a:t>
            </a:r>
            <a:endParaRPr sz="3200" b="1">
              <a:solidFill>
                <a:schemeClr val="dk2"/>
              </a:solidFill>
              <a:latin typeface="Calibri"/>
              <a:ea typeface="Calibri"/>
              <a:cs typeface="Calibri"/>
              <a:sym typeface="Calibri"/>
            </a:endParaRPr>
          </a:p>
        </p:txBody>
      </p:sp>
      <p:sp>
        <p:nvSpPr>
          <p:cNvPr id="149" name="Google Shape;149;g12f920dffed_0_101"/>
          <p:cNvSpPr txBox="1"/>
          <p:nvPr/>
        </p:nvSpPr>
        <p:spPr>
          <a:xfrm>
            <a:off x="502200" y="1314600"/>
            <a:ext cx="10947300" cy="41868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Used to transforms the different scaled data into a common scale.</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Many machine learning algorithms are distance based and scale of the data can influence the outcome. Hence, scaling is an important step.</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Min max scaling:</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fixed range 0 to 1</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Max absolute scaling:</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ranges between -1 to 1</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Standard scaling also called z– score:</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(ranges from -3 to 3)</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f920dffed_0_106"/>
          <p:cNvSpPr txBox="1"/>
          <p:nvPr/>
        </p:nvSpPr>
        <p:spPr>
          <a:xfrm>
            <a:off x="678056" y="515988"/>
            <a:ext cx="10947300" cy="526800"/>
          </a:xfrm>
          <a:prstGeom prst="rect">
            <a:avLst/>
          </a:prstGeom>
          <a:noFill/>
          <a:ln>
            <a:noFill/>
          </a:ln>
        </p:spPr>
        <p:txBody>
          <a:bodyPr spcFirstLastPara="1" wrap="square" lIns="16925" tIns="16925" rIns="16925" bIns="16925" anchor="t" anchorCtr="0">
            <a:spAutoFit/>
          </a:bodyPr>
          <a:lstStyle/>
          <a:p>
            <a:pPr marL="0" lvl="0" indent="0" algn="l" rtl="0">
              <a:spcBef>
                <a:spcPts val="0"/>
              </a:spcBef>
              <a:spcAft>
                <a:spcPts val="0"/>
              </a:spcAft>
              <a:buClr>
                <a:schemeClr val="dk1"/>
              </a:buClr>
              <a:buSzPts val="1400"/>
              <a:buFont typeface="Arial"/>
              <a:buNone/>
            </a:pPr>
            <a:r>
              <a:rPr lang="en-IN" sz="3200" b="1">
                <a:solidFill>
                  <a:schemeClr val="dk2"/>
                </a:solidFill>
                <a:latin typeface="Calibri"/>
                <a:ea typeface="Calibri"/>
                <a:cs typeface="Calibri"/>
                <a:sym typeface="Calibri"/>
              </a:rPr>
              <a:t>Data Transformation</a:t>
            </a:r>
            <a:endParaRPr sz="3200" b="1">
              <a:solidFill>
                <a:schemeClr val="dk2"/>
              </a:solidFill>
              <a:latin typeface="Calibri"/>
              <a:ea typeface="Calibri"/>
              <a:cs typeface="Calibri"/>
              <a:sym typeface="Calibri"/>
            </a:endParaRPr>
          </a:p>
        </p:txBody>
      </p:sp>
      <p:sp>
        <p:nvSpPr>
          <p:cNvPr id="155" name="Google Shape;155;g12f920dffed_0_106"/>
          <p:cNvSpPr txBox="1"/>
          <p:nvPr/>
        </p:nvSpPr>
        <p:spPr>
          <a:xfrm>
            <a:off x="502200" y="1314600"/>
            <a:ext cx="10947300" cy="21240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Data Transformation: Converting raw data into a particular format that suits best for the model</a:t>
            </a:r>
            <a:endParaRPr sz="2000">
              <a:solidFill>
                <a:schemeClr val="dk1"/>
              </a:solidFill>
              <a:latin typeface="Calibri"/>
              <a:ea typeface="Calibri"/>
              <a:cs typeface="Calibri"/>
              <a:sym typeface="Calibri"/>
            </a:endParaRPr>
          </a:p>
          <a:p>
            <a:pPr marL="914400" lvl="1" indent="-355600" algn="l" rtl="0">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Log Transformation is used when dataset follows power law distribution</a:t>
            </a:r>
            <a:endParaRPr sz="2000">
              <a:solidFill>
                <a:schemeClr val="dk1"/>
              </a:solidFill>
              <a:latin typeface="Calibri"/>
              <a:ea typeface="Calibri"/>
              <a:cs typeface="Calibri"/>
              <a:sym typeface="Calibri"/>
            </a:endParaRPr>
          </a:p>
          <a:p>
            <a:pPr marL="914400" lvl="1" indent="-355600" algn="l" rtl="0">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Clipping is used to handle outliers in the dataset</a:t>
            </a:r>
            <a:endParaRPr sz="2000">
              <a:solidFill>
                <a:schemeClr val="dk1"/>
              </a:solidFill>
              <a:latin typeface="Calibri"/>
              <a:ea typeface="Calibri"/>
              <a:cs typeface="Calibri"/>
              <a:sym typeface="Calibri"/>
            </a:endParaRPr>
          </a:p>
          <a:p>
            <a:pPr marL="914400" lvl="1" indent="-355600" algn="l" rtl="0">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Data scaling  is used to transform the data into the same scale</a:t>
            </a:r>
            <a:endParaRPr sz="2000">
              <a:solidFill>
                <a:schemeClr val="dk1"/>
              </a:solidFill>
              <a:latin typeface="Calibri"/>
              <a:ea typeface="Calibri"/>
              <a:cs typeface="Calibri"/>
              <a:sym typeface="Calibri"/>
            </a:endParaRPr>
          </a:p>
        </p:txBody>
      </p:sp>
      <p:pic>
        <p:nvPicPr>
          <p:cNvPr id="156" name="Google Shape;156;g12f920dffed_0_106"/>
          <p:cNvPicPr preferRelativeResize="0"/>
          <p:nvPr/>
        </p:nvPicPr>
        <p:blipFill>
          <a:blip r:embed="rId3">
            <a:alphaModFix/>
          </a:blip>
          <a:stretch>
            <a:fillRect/>
          </a:stretch>
        </p:blipFill>
        <p:spPr>
          <a:xfrm>
            <a:off x="1481775" y="3720850"/>
            <a:ext cx="3352800" cy="2495550"/>
          </a:xfrm>
          <a:prstGeom prst="rect">
            <a:avLst/>
          </a:prstGeom>
          <a:noFill/>
          <a:ln>
            <a:noFill/>
          </a:ln>
        </p:spPr>
      </p:pic>
      <p:pic>
        <p:nvPicPr>
          <p:cNvPr id="157" name="Google Shape;157;g12f920dffed_0_106"/>
          <p:cNvPicPr preferRelativeResize="0"/>
          <p:nvPr/>
        </p:nvPicPr>
        <p:blipFill>
          <a:blip r:embed="rId4">
            <a:alphaModFix/>
          </a:blip>
          <a:stretch>
            <a:fillRect/>
          </a:stretch>
        </p:blipFill>
        <p:spPr>
          <a:xfrm>
            <a:off x="5895850" y="3720850"/>
            <a:ext cx="3352800" cy="2495550"/>
          </a:xfrm>
          <a:prstGeom prst="rect">
            <a:avLst/>
          </a:prstGeom>
          <a:noFill/>
          <a:ln>
            <a:noFill/>
          </a:ln>
        </p:spPr>
      </p:pic>
      <p:sp>
        <p:nvSpPr>
          <p:cNvPr id="158" name="Google Shape;158;g12f920dffed_0_106"/>
          <p:cNvSpPr/>
          <p:nvPr/>
        </p:nvSpPr>
        <p:spPr>
          <a:xfrm>
            <a:off x="1272450" y="3619050"/>
            <a:ext cx="8609700" cy="2677200"/>
          </a:xfrm>
          <a:prstGeom prst="rect">
            <a:avLst/>
          </a:prstGeom>
          <a:no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2f920dffed_0_111"/>
          <p:cNvSpPr txBox="1"/>
          <p:nvPr/>
        </p:nvSpPr>
        <p:spPr>
          <a:xfrm>
            <a:off x="678056" y="515988"/>
            <a:ext cx="10947300" cy="526800"/>
          </a:xfrm>
          <a:prstGeom prst="rect">
            <a:avLst/>
          </a:prstGeom>
          <a:noFill/>
          <a:ln>
            <a:noFill/>
          </a:ln>
        </p:spPr>
        <p:txBody>
          <a:bodyPr spcFirstLastPara="1" wrap="square" lIns="16925" tIns="16925" rIns="16925" bIns="16925" anchor="t" anchorCtr="0">
            <a:spAutoFit/>
          </a:bodyPr>
          <a:lstStyle/>
          <a:p>
            <a:pPr marL="0" lvl="0" indent="0" algn="l" rtl="0">
              <a:spcBef>
                <a:spcPts val="0"/>
              </a:spcBef>
              <a:spcAft>
                <a:spcPts val="0"/>
              </a:spcAft>
              <a:buClr>
                <a:schemeClr val="dk1"/>
              </a:buClr>
              <a:buSzPts val="1400"/>
              <a:buFont typeface="Arial"/>
              <a:buNone/>
            </a:pPr>
            <a:r>
              <a:rPr lang="en-IN" sz="3200" b="1">
                <a:solidFill>
                  <a:schemeClr val="dk2"/>
                </a:solidFill>
                <a:latin typeface="Calibri"/>
                <a:ea typeface="Calibri"/>
                <a:cs typeface="Calibri"/>
                <a:sym typeface="Calibri"/>
              </a:rPr>
              <a:t>Feature Engineering</a:t>
            </a:r>
            <a:endParaRPr sz="3200" b="1">
              <a:solidFill>
                <a:schemeClr val="dk2"/>
              </a:solidFill>
              <a:latin typeface="Calibri"/>
              <a:ea typeface="Calibri"/>
              <a:cs typeface="Calibri"/>
              <a:sym typeface="Calibri"/>
            </a:endParaRPr>
          </a:p>
        </p:txBody>
      </p:sp>
      <p:sp>
        <p:nvSpPr>
          <p:cNvPr id="164" name="Google Shape;164;g12f920dffed_0_111"/>
          <p:cNvSpPr txBox="1"/>
          <p:nvPr/>
        </p:nvSpPr>
        <p:spPr>
          <a:xfrm>
            <a:off x="502200" y="1238400"/>
            <a:ext cx="10947300" cy="41868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Feature engineering is the process of transforming features from the state they are in to a state where they are likely to contribute to the model accuracy.</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Feature engineering includes:</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Removing redundant features. Example: dropping IDs</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Transformations: transforms features from one representation to another. Ex. log transformation</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Feature Extraction: extracting features from dataset to identify useful insights about the data. Ex: binning a categorical feature by reducing number of categories.</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Generating new features from existing ones. For example creating age from the date of birth.</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2bdd2ee7a0_0_674"/>
          <p:cNvSpPr txBox="1"/>
          <p:nvPr/>
        </p:nvSpPr>
        <p:spPr>
          <a:xfrm>
            <a:off x="646725" y="391950"/>
            <a:ext cx="105840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Hands on</a:t>
            </a:r>
            <a:endParaRPr sz="3200" b="1" i="0" u="none" strike="noStrike" cap="none">
              <a:solidFill>
                <a:schemeClr val="dk2"/>
              </a:solidFill>
              <a:latin typeface="Calibri"/>
              <a:ea typeface="Calibri"/>
              <a:cs typeface="Calibri"/>
              <a:sym typeface="Calibri"/>
            </a:endParaRPr>
          </a:p>
        </p:txBody>
      </p:sp>
      <p:sp>
        <p:nvSpPr>
          <p:cNvPr id="170" name="Google Shape;170;g12bdd2ee7a0_0_674"/>
          <p:cNvSpPr txBox="1"/>
          <p:nvPr/>
        </p:nvSpPr>
        <p:spPr>
          <a:xfrm>
            <a:off x="443350" y="1259025"/>
            <a:ext cx="11140800" cy="51873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35714"/>
              </a:lnSpc>
              <a:spcBef>
                <a:spcPts val="0"/>
              </a:spcBef>
              <a:spcAft>
                <a:spcPts val="0"/>
              </a:spcAft>
              <a:buClr>
                <a:schemeClr val="dk1"/>
              </a:buClr>
              <a:buSzPts val="2000"/>
              <a:buFont typeface="Calibri"/>
              <a:buChar char="●"/>
            </a:pPr>
            <a:r>
              <a:rPr lang="en-IN" sz="2000" b="0" i="0" u="none" strike="noStrike" cap="none">
                <a:solidFill>
                  <a:schemeClr val="hlink"/>
                </a:solidFill>
                <a:latin typeface="Calibri"/>
                <a:ea typeface="Calibri"/>
                <a:cs typeface="Calibri"/>
                <a:sym typeface="Calibri"/>
              </a:rPr>
              <a:t>Case Study:</a:t>
            </a:r>
            <a:r>
              <a:rPr lang="en-IN" sz="2000" b="0" i="0" u="none" strike="noStrike" cap="none">
                <a:solidFill>
                  <a:schemeClr val="dk1"/>
                </a:solidFill>
                <a:latin typeface="Calibri"/>
                <a:ea typeface="Calibri"/>
                <a:cs typeface="Calibri"/>
                <a:sym typeface="Calibri"/>
              </a:rPr>
              <a:t> </a:t>
            </a:r>
            <a:r>
              <a:rPr lang="en-IN" sz="2000">
                <a:solidFill>
                  <a:schemeClr val="dk1"/>
                </a:solidFill>
                <a:latin typeface="Calibri"/>
                <a:ea typeface="Calibri"/>
                <a:cs typeface="Calibri"/>
                <a:sym typeface="Calibri"/>
              </a:rPr>
              <a:t>Data Preprocessing on Amazon Smartphones &amp; Accessories dataset</a:t>
            </a:r>
            <a:endParaRPr sz="2000" b="0" i="0" u="none" strike="noStrike" cap="none">
              <a:solidFill>
                <a:schemeClr val="dk1"/>
              </a:solidFill>
              <a:latin typeface="Calibri"/>
              <a:ea typeface="Calibri"/>
              <a:cs typeface="Calibri"/>
              <a:sym typeface="Calibri"/>
            </a:endParaRPr>
          </a:p>
          <a:p>
            <a:pPr marL="457200" lvl="0" indent="-355600" algn="l" rtl="0">
              <a:lnSpc>
                <a:spcPct val="135714"/>
              </a:lnSpc>
              <a:spcBef>
                <a:spcPts val="0"/>
              </a:spcBef>
              <a:spcAft>
                <a:spcPts val="0"/>
              </a:spcAft>
              <a:buClr>
                <a:schemeClr val="dk1"/>
              </a:buClr>
              <a:buSzPts val="2000"/>
              <a:buFont typeface="Calibri"/>
              <a:buChar char="●"/>
            </a:pPr>
            <a:r>
              <a:rPr lang="en-IN" sz="2000">
                <a:solidFill>
                  <a:srgbClr val="0000FF"/>
                </a:solidFill>
                <a:highlight>
                  <a:srgbClr val="FFFFFE"/>
                </a:highlight>
                <a:latin typeface="Calibri"/>
                <a:ea typeface="Calibri"/>
                <a:cs typeface="Calibri"/>
                <a:sym typeface="Calibri"/>
              </a:rPr>
              <a:t>Objective:</a:t>
            </a:r>
            <a:endParaRPr sz="2000">
              <a:solidFill>
                <a:srgbClr val="0000FF"/>
              </a:solidFill>
              <a:highlight>
                <a:srgbClr val="FFFFFE"/>
              </a:highlight>
              <a:latin typeface="Calibri"/>
              <a:ea typeface="Calibri"/>
              <a:cs typeface="Calibri"/>
              <a:sym typeface="Calibri"/>
            </a:endParaRPr>
          </a:p>
          <a:p>
            <a:pPr marL="457200" lvl="0" indent="0" algn="l" rtl="0">
              <a:lnSpc>
                <a:spcPct val="135714"/>
              </a:lnSpc>
              <a:spcBef>
                <a:spcPts val="0"/>
              </a:spcBef>
              <a:spcAft>
                <a:spcPts val="0"/>
              </a:spcAft>
              <a:buNone/>
            </a:pPr>
            <a:r>
              <a:rPr lang="en-IN" sz="2000">
                <a:solidFill>
                  <a:schemeClr val="dk1"/>
                </a:solidFill>
                <a:highlight>
                  <a:srgbClr val="FFFFFE"/>
                </a:highlight>
                <a:latin typeface="Calibri"/>
                <a:ea typeface="Calibri"/>
                <a:cs typeface="Calibri"/>
                <a:sym typeface="Calibri"/>
              </a:rPr>
              <a:t>To explore the Amazon dataset by performing data analysis using python libraries. And to perform data pre-processing steps to process, manipulate and clean the raw data.</a:t>
            </a:r>
            <a:endParaRPr sz="2000">
              <a:solidFill>
                <a:schemeClr val="dk1"/>
              </a:solidFill>
              <a:highlight>
                <a:srgbClr val="FFFFFE"/>
              </a:highlight>
              <a:latin typeface="Calibri"/>
              <a:ea typeface="Calibri"/>
              <a:cs typeface="Calibri"/>
              <a:sym typeface="Calibri"/>
            </a:endParaRPr>
          </a:p>
          <a:p>
            <a:pPr marL="457200" lvl="0" indent="0" algn="l" rtl="0">
              <a:lnSpc>
                <a:spcPct val="135714"/>
              </a:lnSpc>
              <a:spcBef>
                <a:spcPts val="0"/>
              </a:spcBef>
              <a:spcAft>
                <a:spcPts val="0"/>
              </a:spcAft>
              <a:buNone/>
            </a:pPr>
            <a:r>
              <a:rPr lang="en-IN" sz="2000">
                <a:solidFill>
                  <a:schemeClr val="dk1"/>
                </a:solidFill>
                <a:highlight>
                  <a:srgbClr val="FFFFFE"/>
                </a:highlight>
                <a:latin typeface="Calibri"/>
                <a:ea typeface="Calibri"/>
                <a:cs typeface="Calibri"/>
                <a:sym typeface="Calibri"/>
              </a:rPr>
              <a:t>We will implement different preprocessing steps such Data cleaning, Normalization and Scaling, Feature Engineering and so on.</a:t>
            </a:r>
            <a:endParaRPr sz="2000">
              <a:solidFill>
                <a:schemeClr val="hlink"/>
              </a:solidFill>
              <a:latin typeface="Calibri"/>
              <a:ea typeface="Calibri"/>
              <a:cs typeface="Calibri"/>
              <a:sym typeface="Calibri"/>
            </a:endParaRPr>
          </a:p>
          <a:p>
            <a:pPr marL="457200" marR="0" lvl="0" indent="-355600" algn="l" rtl="0">
              <a:lnSpc>
                <a:spcPct val="135714"/>
              </a:lnSpc>
              <a:spcBef>
                <a:spcPts val="0"/>
              </a:spcBef>
              <a:spcAft>
                <a:spcPts val="0"/>
              </a:spcAft>
              <a:buClr>
                <a:schemeClr val="hlink"/>
              </a:buClr>
              <a:buSzPts val="2000"/>
              <a:buFont typeface="Calibri"/>
              <a:buChar char="●"/>
            </a:pPr>
            <a:r>
              <a:rPr lang="en-IN" sz="2000" b="0" i="0" u="none" strike="noStrike" cap="none">
                <a:solidFill>
                  <a:schemeClr val="hlink"/>
                </a:solidFill>
                <a:latin typeface="Calibri"/>
                <a:ea typeface="Calibri"/>
                <a:cs typeface="Calibri"/>
                <a:sym typeface="Calibri"/>
              </a:rPr>
              <a:t>Dataset Description:</a:t>
            </a:r>
            <a:endParaRPr sz="2000" b="0" i="0" u="none" strike="noStrike" cap="none">
              <a:solidFill>
                <a:schemeClr val="hlink"/>
              </a:solidFill>
              <a:latin typeface="Calibri"/>
              <a:ea typeface="Calibri"/>
              <a:cs typeface="Calibri"/>
              <a:sym typeface="Calibri"/>
            </a:endParaRPr>
          </a:p>
          <a:p>
            <a:pPr marL="914400" marR="0" lvl="1" indent="-355600" algn="l" rtl="0">
              <a:lnSpc>
                <a:spcPct val="115000"/>
              </a:lnSpc>
              <a:spcBef>
                <a:spcPts val="0"/>
              </a:spcBef>
              <a:spcAft>
                <a:spcPts val="0"/>
              </a:spcAft>
              <a:buClr>
                <a:schemeClr val="dk1"/>
              </a:buClr>
              <a:buSzPts val="2000"/>
              <a:buFont typeface="Calibri"/>
              <a:buChar char="○"/>
            </a:pPr>
            <a:r>
              <a:rPr lang="en-IN" sz="2000">
                <a:solidFill>
                  <a:schemeClr val="dk1"/>
                </a:solidFill>
                <a:highlight>
                  <a:srgbClr val="FFFFFF"/>
                </a:highlight>
                <a:latin typeface="Calibri"/>
                <a:ea typeface="Calibri"/>
                <a:cs typeface="Calibri"/>
                <a:sym typeface="Calibri"/>
              </a:rPr>
              <a:t>Amazon Top Rated Smartphones &amp; Accessories 2021 Dataset was scraped from </a:t>
            </a:r>
            <a:r>
              <a:rPr lang="en-IN" sz="2000">
                <a:solidFill>
                  <a:srgbClr val="008ABC"/>
                </a:solidFill>
                <a:highlight>
                  <a:srgbClr val="FFFFFF"/>
                </a:highlight>
                <a:uFill>
                  <a:noFill/>
                </a:u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amazon.in</a:t>
            </a:r>
            <a:r>
              <a:rPr lang="en-IN" sz="2000">
                <a:solidFill>
                  <a:schemeClr val="dk1"/>
                </a:solidFill>
                <a:highlight>
                  <a:srgbClr val="FFFFFF"/>
                </a:highlight>
                <a:latin typeface="Calibri"/>
                <a:ea typeface="Calibri"/>
                <a:cs typeface="Calibri"/>
                <a:sym typeface="Calibri"/>
              </a:rPr>
              <a:t> website of the e-commerce amazon India. </a:t>
            </a:r>
            <a:endParaRPr sz="2000">
              <a:solidFill>
                <a:schemeClr val="dk1"/>
              </a:solidFill>
              <a:highlight>
                <a:srgbClr val="FFFFFF"/>
              </a:highlight>
              <a:latin typeface="Calibri"/>
              <a:ea typeface="Calibri"/>
              <a:cs typeface="Calibri"/>
              <a:sym typeface="Calibri"/>
            </a:endParaRPr>
          </a:p>
          <a:p>
            <a:pPr marL="914400" marR="0" lvl="1" indent="-355600" algn="l" rtl="0">
              <a:lnSpc>
                <a:spcPct val="115000"/>
              </a:lnSpc>
              <a:spcBef>
                <a:spcPts val="0"/>
              </a:spcBef>
              <a:spcAft>
                <a:spcPts val="0"/>
              </a:spcAft>
              <a:buClr>
                <a:schemeClr val="dk1"/>
              </a:buClr>
              <a:buSzPts val="2000"/>
              <a:buFont typeface="Calibri"/>
              <a:buChar char="○"/>
            </a:pPr>
            <a:r>
              <a:rPr lang="en-IN" sz="2000">
                <a:solidFill>
                  <a:schemeClr val="dk1"/>
                </a:solidFill>
                <a:highlight>
                  <a:srgbClr val="FFFFFF"/>
                </a:highlight>
                <a:latin typeface="Calibri"/>
                <a:ea typeface="Calibri"/>
                <a:cs typeface="Calibri"/>
                <a:sym typeface="Calibri"/>
              </a:rPr>
              <a:t>The dataset contains smartphones title with its specification according to its rating and number of review count in the dataset column. </a:t>
            </a:r>
            <a:endParaRPr sz="2000">
              <a:solidFill>
                <a:schemeClr val="dk1"/>
              </a:solidFill>
              <a:highlight>
                <a:srgbClr val="FFFFFF"/>
              </a:highlight>
              <a:latin typeface="Calibri"/>
              <a:ea typeface="Calibri"/>
              <a:cs typeface="Calibri"/>
              <a:sym typeface="Calibri"/>
            </a:endParaRPr>
          </a:p>
          <a:p>
            <a:pPr marL="914400" marR="0" lvl="1" indent="-355600" algn="l" rtl="0">
              <a:lnSpc>
                <a:spcPct val="115000"/>
              </a:lnSpc>
              <a:spcBef>
                <a:spcPts val="0"/>
              </a:spcBef>
              <a:spcAft>
                <a:spcPts val="0"/>
              </a:spcAft>
              <a:buClr>
                <a:schemeClr val="dk1"/>
              </a:buClr>
              <a:buSzPts val="2000"/>
              <a:buFont typeface="Calibri"/>
              <a:buChar char="○"/>
            </a:pPr>
            <a:r>
              <a:rPr lang="en-IN" sz="2000">
                <a:solidFill>
                  <a:schemeClr val="dk1"/>
                </a:solidFill>
                <a:highlight>
                  <a:srgbClr val="FFFFFF"/>
                </a:highlight>
                <a:latin typeface="Calibri"/>
                <a:ea typeface="Calibri"/>
                <a:cs typeface="Calibri"/>
                <a:sym typeface="Calibri"/>
              </a:rPr>
              <a:t>There is a piece of additional information about the smartphone. that is its offer price and actual price with its discount percentage and delivery options</a:t>
            </a:r>
            <a:endParaRPr sz="2000" i="0" u="none" strike="noStrike" cap="non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2f5cdc70b4_0_14"/>
          <p:cNvSpPr txBox="1"/>
          <p:nvPr/>
        </p:nvSpPr>
        <p:spPr>
          <a:xfrm>
            <a:off x="646725" y="391950"/>
            <a:ext cx="105840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Hands on</a:t>
            </a:r>
            <a:endParaRPr sz="3200" b="1" i="0" u="none" strike="noStrike" cap="none">
              <a:solidFill>
                <a:schemeClr val="dk2"/>
              </a:solidFill>
              <a:latin typeface="Calibri"/>
              <a:ea typeface="Calibri"/>
              <a:cs typeface="Calibri"/>
              <a:sym typeface="Calibri"/>
            </a:endParaRPr>
          </a:p>
        </p:txBody>
      </p:sp>
      <p:sp>
        <p:nvSpPr>
          <p:cNvPr id="176" name="Google Shape;176;g12f5cdc70b4_0_14"/>
          <p:cNvSpPr txBox="1"/>
          <p:nvPr/>
        </p:nvSpPr>
        <p:spPr>
          <a:xfrm>
            <a:off x="541675" y="1324775"/>
            <a:ext cx="10584000" cy="41841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700"/>
              </a:spcBef>
              <a:spcAft>
                <a:spcPts val="0"/>
              </a:spcAft>
              <a:buClr>
                <a:srgbClr val="212121"/>
              </a:buClr>
              <a:buSzPts val="2000"/>
              <a:buFont typeface="Calibri"/>
              <a:buAutoNum type="arabicPeriod"/>
            </a:pPr>
            <a:r>
              <a:rPr lang="en-IN" sz="2000">
                <a:solidFill>
                  <a:srgbClr val="212121"/>
                </a:solidFill>
                <a:highlight>
                  <a:srgbClr val="FFFFFF"/>
                </a:highlight>
                <a:latin typeface="Calibri"/>
                <a:ea typeface="Calibri"/>
                <a:cs typeface="Calibri"/>
                <a:sym typeface="Calibri"/>
              </a:rPr>
              <a:t>Note that in the dataset, datatype of all the features is in object type and has some unwanted characters like comma's and '₹' sign. We will Try to remove unwanted characters in the data and convert the data types to their suitable data types.</a:t>
            </a:r>
            <a:endParaRPr sz="2000">
              <a:solidFill>
                <a:srgbClr val="212121"/>
              </a:solidFill>
              <a:highlight>
                <a:srgbClr val="FFFFFF"/>
              </a:highlight>
              <a:latin typeface="Calibri"/>
              <a:ea typeface="Calibri"/>
              <a:cs typeface="Calibri"/>
              <a:sym typeface="Calibri"/>
            </a:endParaRPr>
          </a:p>
          <a:p>
            <a:pPr marL="457200" lvl="0" indent="-355600" algn="l" rtl="0">
              <a:lnSpc>
                <a:spcPct val="150000"/>
              </a:lnSpc>
              <a:spcBef>
                <a:spcPts val="0"/>
              </a:spcBef>
              <a:spcAft>
                <a:spcPts val="0"/>
              </a:spcAft>
              <a:buClr>
                <a:srgbClr val="212121"/>
              </a:buClr>
              <a:buSzPts val="2000"/>
              <a:buFont typeface="Calibri"/>
              <a:buAutoNum type="arabicPeriod"/>
            </a:pPr>
            <a:r>
              <a:rPr lang="en-IN" sz="2000">
                <a:solidFill>
                  <a:srgbClr val="212121"/>
                </a:solidFill>
                <a:highlight>
                  <a:srgbClr val="FFFFFF"/>
                </a:highlight>
                <a:latin typeface="Calibri"/>
                <a:ea typeface="Calibri"/>
                <a:cs typeface="Calibri"/>
                <a:sym typeface="Calibri"/>
              </a:rPr>
              <a:t>We will Write a function to create a new column as 'Rating_category'. If the rating is greater than 3.5 group those records as high and rest as low.</a:t>
            </a:r>
            <a:endParaRPr sz="2000">
              <a:solidFill>
                <a:srgbClr val="212121"/>
              </a:solidFill>
              <a:highlight>
                <a:srgbClr val="FFFFFF"/>
              </a:highlight>
              <a:latin typeface="Calibri"/>
              <a:ea typeface="Calibri"/>
              <a:cs typeface="Calibri"/>
              <a:sym typeface="Calibri"/>
            </a:endParaRPr>
          </a:p>
          <a:p>
            <a:pPr marL="457200" lvl="0" indent="-355600" algn="l" rtl="0">
              <a:lnSpc>
                <a:spcPct val="150000"/>
              </a:lnSpc>
              <a:spcBef>
                <a:spcPts val="0"/>
              </a:spcBef>
              <a:spcAft>
                <a:spcPts val="0"/>
              </a:spcAft>
              <a:buClr>
                <a:srgbClr val="212121"/>
              </a:buClr>
              <a:buSzPts val="2000"/>
              <a:buFont typeface="Calibri"/>
              <a:buAutoNum type="arabicPeriod"/>
            </a:pPr>
            <a:r>
              <a:rPr lang="en-IN" sz="2000">
                <a:solidFill>
                  <a:srgbClr val="212121"/>
                </a:solidFill>
                <a:highlight>
                  <a:srgbClr val="FFFFFF"/>
                </a:highlight>
                <a:latin typeface="Calibri"/>
                <a:ea typeface="Calibri"/>
                <a:cs typeface="Calibri"/>
                <a:sym typeface="Calibri"/>
              </a:rPr>
              <a:t>Most of the machine learning algorithms cannot handle the categorical data. Hence we need to encode the categorical columns in order to feed the data for model building. We will encode the categorical columns using appropriate technique and prepare the data for model building.</a:t>
            </a:r>
            <a:endParaRPr sz="2000">
              <a:solidFill>
                <a:srgbClr val="212121"/>
              </a:solidFill>
              <a:highlight>
                <a:srgbClr val="FFFFFF"/>
              </a:highlight>
              <a:latin typeface="Calibri"/>
              <a:ea typeface="Calibri"/>
              <a:cs typeface="Calibri"/>
              <a:sym typeface="Calibri"/>
            </a:endParaRPr>
          </a:p>
          <a:p>
            <a:pPr marL="0" lvl="0" indent="0" algn="l" rtl="0">
              <a:spcBef>
                <a:spcPts val="700"/>
              </a:spcBef>
              <a:spcAft>
                <a:spcPts val="0"/>
              </a:spcAft>
              <a:buNone/>
            </a:pPr>
            <a:endParaRPr>
              <a:latin typeface="Candara"/>
              <a:ea typeface="Candara"/>
              <a:cs typeface="Candara"/>
              <a:sym typeface="Canda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31ded05a8a_0_0"/>
          <p:cNvSpPr txBox="1"/>
          <p:nvPr/>
        </p:nvSpPr>
        <p:spPr>
          <a:xfrm>
            <a:off x="677531" y="533138"/>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Summary</a:t>
            </a:r>
            <a:endParaRPr sz="3200" b="1" i="0" u="none" strike="noStrike" cap="none">
              <a:solidFill>
                <a:schemeClr val="dk2"/>
              </a:solidFill>
              <a:latin typeface="Calibri"/>
              <a:ea typeface="Calibri"/>
              <a:cs typeface="Calibri"/>
              <a:sym typeface="Calibri"/>
            </a:endParaRPr>
          </a:p>
        </p:txBody>
      </p:sp>
      <p:sp>
        <p:nvSpPr>
          <p:cNvPr id="182" name="Google Shape;182;g131ded05a8a_0_0"/>
          <p:cNvSpPr txBox="1"/>
          <p:nvPr/>
        </p:nvSpPr>
        <p:spPr>
          <a:xfrm>
            <a:off x="601325" y="1249300"/>
            <a:ext cx="8289300" cy="28014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In this module we discussed:</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Data Pre-processing</a:t>
            </a:r>
            <a:endParaRPr sz="200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Dealing with duplicates, outliers, missing values and categorical data</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Cleaning of data, and data transformation</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Feature Engineering</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Normalization and Scaling the data</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31ded05a8a_0_5"/>
          <p:cNvSpPr txBox="1"/>
          <p:nvPr/>
        </p:nvSpPr>
        <p:spPr>
          <a:xfrm>
            <a:off x="677531" y="533138"/>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1">
                <a:solidFill>
                  <a:schemeClr val="dk2"/>
                </a:solidFill>
                <a:latin typeface="Calibri"/>
                <a:ea typeface="Calibri"/>
                <a:cs typeface="Calibri"/>
                <a:sym typeface="Calibri"/>
              </a:rPr>
              <a:t>Module </a:t>
            </a:r>
            <a:r>
              <a:rPr lang="en-IN" sz="3200" b="1" i="0" u="none" strike="noStrike" cap="none">
                <a:solidFill>
                  <a:schemeClr val="dk2"/>
                </a:solidFill>
                <a:latin typeface="Calibri"/>
                <a:ea typeface="Calibri"/>
                <a:cs typeface="Calibri"/>
                <a:sym typeface="Calibri"/>
              </a:rPr>
              <a:t>Summary</a:t>
            </a:r>
            <a:endParaRPr sz="3200" b="1" i="0" u="none" strike="noStrike" cap="none">
              <a:solidFill>
                <a:schemeClr val="dk2"/>
              </a:solidFill>
              <a:latin typeface="Calibri"/>
              <a:ea typeface="Calibri"/>
              <a:cs typeface="Calibri"/>
              <a:sym typeface="Calibri"/>
            </a:endParaRPr>
          </a:p>
        </p:txBody>
      </p:sp>
      <p:sp>
        <p:nvSpPr>
          <p:cNvPr id="188" name="Google Shape;188;g131ded05a8a_0_5"/>
          <p:cNvSpPr txBox="1"/>
          <p:nvPr/>
        </p:nvSpPr>
        <p:spPr>
          <a:xfrm>
            <a:off x="448925" y="1173100"/>
            <a:ext cx="11246100" cy="32631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Calibri"/>
              <a:buChar char="●"/>
            </a:pPr>
            <a:r>
              <a:rPr lang="en-IN" sz="2000" b="1">
                <a:solidFill>
                  <a:schemeClr val="dk1"/>
                </a:solidFill>
                <a:latin typeface="Calibri"/>
                <a:ea typeface="Calibri"/>
                <a:cs typeface="Calibri"/>
                <a:sym typeface="Calibri"/>
              </a:rPr>
              <a:t>In week 3 (Working with Python libraries)</a:t>
            </a: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discussed different libraries like numpy and pandas that are used to deal with data efficiently. </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understood data structures like arrays, series, and dataframes and explored their various features.</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performed basic operations on the iris dataset using Numpy. </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also explored the customer churn dataset and performed data analysis using pandas library.</a:t>
            </a:r>
            <a:endParaRPr sz="2000">
              <a:solidFill>
                <a:schemeClr val="dk1"/>
              </a:solidFill>
              <a:latin typeface="Calibri"/>
              <a:ea typeface="Calibri"/>
              <a:cs typeface="Calibri"/>
              <a:sym typeface="Calibri"/>
            </a:endParaRPr>
          </a:p>
          <a:p>
            <a:pPr marL="914400" lvl="1"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saw how to load a data, explore the data, and get basic insights from it.</a:t>
            </a:r>
            <a:endParaRPr sz="2000">
              <a:solidFill>
                <a:srgbClr val="212121"/>
              </a:solidFill>
              <a:highlight>
                <a:srgbClr val="FFFFFF"/>
              </a:highlight>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31ded05a8a_0_10"/>
          <p:cNvSpPr txBox="1"/>
          <p:nvPr/>
        </p:nvSpPr>
        <p:spPr>
          <a:xfrm>
            <a:off x="677531" y="533138"/>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1">
                <a:solidFill>
                  <a:schemeClr val="dk2"/>
                </a:solidFill>
                <a:latin typeface="Calibri"/>
                <a:ea typeface="Calibri"/>
                <a:cs typeface="Calibri"/>
                <a:sym typeface="Calibri"/>
              </a:rPr>
              <a:t>Module </a:t>
            </a:r>
            <a:r>
              <a:rPr lang="en-IN" sz="3200" b="1" i="0" u="none" strike="noStrike" cap="none">
                <a:solidFill>
                  <a:schemeClr val="dk2"/>
                </a:solidFill>
                <a:latin typeface="Calibri"/>
                <a:ea typeface="Calibri"/>
                <a:cs typeface="Calibri"/>
                <a:sym typeface="Calibri"/>
              </a:rPr>
              <a:t>Summary</a:t>
            </a:r>
            <a:endParaRPr sz="3200" b="1" i="0" u="none" strike="noStrike" cap="none">
              <a:solidFill>
                <a:schemeClr val="dk2"/>
              </a:solidFill>
              <a:latin typeface="Calibri"/>
              <a:ea typeface="Calibri"/>
              <a:cs typeface="Calibri"/>
              <a:sym typeface="Calibri"/>
            </a:endParaRPr>
          </a:p>
        </p:txBody>
      </p:sp>
      <p:sp>
        <p:nvSpPr>
          <p:cNvPr id="194" name="Google Shape;194;g131ded05a8a_0_10"/>
          <p:cNvSpPr txBox="1"/>
          <p:nvPr/>
        </p:nvSpPr>
        <p:spPr>
          <a:xfrm>
            <a:off x="448925" y="1173100"/>
            <a:ext cx="11246100" cy="28014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SzPts val="2000"/>
              <a:buFont typeface="Calibri"/>
              <a:buChar char="●"/>
            </a:pPr>
            <a:r>
              <a:rPr lang="en-IN" sz="2000" b="1">
                <a:solidFill>
                  <a:schemeClr val="dk1"/>
                </a:solidFill>
                <a:latin typeface="Calibri"/>
                <a:ea typeface="Calibri"/>
                <a:cs typeface="Calibri"/>
                <a:sym typeface="Calibri"/>
              </a:rPr>
              <a:t>In week 4 (Visualization):</a:t>
            </a:r>
            <a:r>
              <a:rPr lang="en-IN" sz="2000">
                <a:solidFill>
                  <a:schemeClr val="dk1"/>
                </a:solidFill>
                <a:latin typeface="Calibri"/>
                <a:ea typeface="Calibri"/>
                <a:cs typeface="Calibri"/>
                <a:sym typeface="Calibri"/>
              </a:rPr>
              <a:t> </a:t>
            </a:r>
            <a:endParaRPr sz="2000">
              <a:solidFill>
                <a:srgbClr val="212121"/>
              </a:solidFill>
              <a:highlight>
                <a:srgbClr val="FFFFFF"/>
              </a:highlight>
              <a:latin typeface="Calibri"/>
              <a:ea typeface="Calibri"/>
              <a:cs typeface="Calibri"/>
              <a:sym typeface="Calibri"/>
            </a:endParaRPr>
          </a:p>
          <a:p>
            <a:pPr marL="914400" lvl="1" indent="-355600" algn="l" rtl="0">
              <a:lnSpc>
                <a:spcPct val="150000"/>
              </a:lnSpc>
              <a:spcBef>
                <a:spcPts val="0"/>
              </a:spcBef>
              <a:spcAft>
                <a:spcPts val="0"/>
              </a:spcAft>
              <a:buSzPts val="2000"/>
              <a:buFont typeface="Calibri"/>
              <a:buChar char="○"/>
            </a:pPr>
            <a:r>
              <a:rPr lang="en-IN" sz="2000">
                <a:solidFill>
                  <a:srgbClr val="212121"/>
                </a:solidFill>
                <a:highlight>
                  <a:srgbClr val="FFFFFF"/>
                </a:highlight>
                <a:latin typeface="Calibri"/>
                <a:ea typeface="Calibri"/>
                <a:cs typeface="Calibri"/>
                <a:sym typeface="Calibri"/>
              </a:rPr>
              <a:t>Here, we understood the importance of visualization and different plots and charts supported by Python libraries like matplotlib and seaborn.</a:t>
            </a:r>
            <a:endParaRPr sz="2000">
              <a:solidFill>
                <a:srgbClr val="212121"/>
              </a:solidFill>
              <a:highlight>
                <a:srgbClr val="FFFFFF"/>
              </a:highlight>
              <a:latin typeface="Calibri"/>
              <a:ea typeface="Calibri"/>
              <a:cs typeface="Calibri"/>
              <a:sym typeface="Calibri"/>
            </a:endParaRPr>
          </a:p>
          <a:p>
            <a:pPr marL="914400" lvl="1" indent="-355600" algn="l" rtl="0">
              <a:lnSpc>
                <a:spcPct val="150000"/>
              </a:lnSpc>
              <a:spcBef>
                <a:spcPts val="0"/>
              </a:spcBef>
              <a:spcAft>
                <a:spcPts val="0"/>
              </a:spcAft>
              <a:buSzPts val="2000"/>
              <a:buFont typeface="Calibri"/>
              <a:buChar char="○"/>
            </a:pPr>
            <a:r>
              <a:rPr lang="en-IN" sz="2000">
                <a:solidFill>
                  <a:srgbClr val="212121"/>
                </a:solidFill>
                <a:highlight>
                  <a:srgbClr val="FFFFFF"/>
                </a:highlight>
                <a:latin typeface="Calibri"/>
                <a:ea typeface="Calibri"/>
                <a:cs typeface="Calibri"/>
                <a:sym typeface="Calibri"/>
              </a:rPr>
              <a:t>We analyzed the titanic data using different plots supported by matplotlib and seaborn and derived some meaningful insights.</a:t>
            </a:r>
            <a:endParaRPr sz="2000">
              <a:solidFill>
                <a:srgbClr val="212121"/>
              </a:solidFill>
              <a:highlight>
                <a:srgbClr val="FFFFFF"/>
              </a:highlight>
              <a:latin typeface="Calibri"/>
              <a:ea typeface="Calibri"/>
              <a:cs typeface="Calibri"/>
              <a:sym typeface="Calibri"/>
            </a:endParaRPr>
          </a:p>
          <a:p>
            <a:pPr marL="914400" lvl="1" indent="-355600" algn="l" rtl="0">
              <a:lnSpc>
                <a:spcPct val="150000"/>
              </a:lnSpc>
              <a:spcBef>
                <a:spcPts val="0"/>
              </a:spcBef>
              <a:spcAft>
                <a:spcPts val="0"/>
              </a:spcAft>
              <a:buClr>
                <a:srgbClr val="212121"/>
              </a:buClr>
              <a:buSzPts val="2000"/>
              <a:buFont typeface="Calibri"/>
              <a:buChar char="○"/>
            </a:pPr>
            <a:r>
              <a:rPr lang="en-IN" sz="2000">
                <a:solidFill>
                  <a:srgbClr val="212121"/>
                </a:solidFill>
                <a:highlight>
                  <a:srgbClr val="FFFFFF"/>
                </a:highlight>
                <a:latin typeface="Calibri"/>
                <a:ea typeface="Calibri"/>
                <a:cs typeface="Calibri"/>
                <a:sym typeface="Calibri"/>
              </a:rPr>
              <a:t>We saw various charts, their characteristics, and applications.</a:t>
            </a:r>
            <a:endParaRPr sz="2000">
              <a:solidFill>
                <a:srgbClr val="212121"/>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31ded05a8a_0_15"/>
          <p:cNvSpPr txBox="1"/>
          <p:nvPr/>
        </p:nvSpPr>
        <p:spPr>
          <a:xfrm>
            <a:off x="677531" y="533138"/>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1">
                <a:solidFill>
                  <a:schemeClr val="dk2"/>
                </a:solidFill>
                <a:latin typeface="Calibri"/>
                <a:ea typeface="Calibri"/>
                <a:cs typeface="Calibri"/>
                <a:sym typeface="Calibri"/>
              </a:rPr>
              <a:t>Module </a:t>
            </a:r>
            <a:r>
              <a:rPr lang="en-IN" sz="3200" b="1" i="0" u="none" strike="noStrike" cap="none">
                <a:solidFill>
                  <a:schemeClr val="dk2"/>
                </a:solidFill>
                <a:latin typeface="Calibri"/>
                <a:ea typeface="Calibri"/>
                <a:cs typeface="Calibri"/>
                <a:sym typeface="Calibri"/>
              </a:rPr>
              <a:t>Summary</a:t>
            </a:r>
            <a:endParaRPr sz="3200" b="1" i="0" u="none" strike="noStrike" cap="none">
              <a:solidFill>
                <a:schemeClr val="dk2"/>
              </a:solidFill>
              <a:latin typeface="Calibri"/>
              <a:ea typeface="Calibri"/>
              <a:cs typeface="Calibri"/>
              <a:sym typeface="Calibri"/>
            </a:endParaRPr>
          </a:p>
        </p:txBody>
      </p:sp>
      <p:sp>
        <p:nvSpPr>
          <p:cNvPr id="200" name="Google Shape;200;g131ded05a8a_0_15"/>
          <p:cNvSpPr txBox="1"/>
          <p:nvPr/>
        </p:nvSpPr>
        <p:spPr>
          <a:xfrm>
            <a:off x="448925" y="1173100"/>
            <a:ext cx="11246100" cy="37248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rgbClr val="212121"/>
              </a:buClr>
              <a:buSzPts val="2000"/>
              <a:buFont typeface="Calibri"/>
              <a:buChar char="●"/>
            </a:pPr>
            <a:r>
              <a:rPr lang="en-IN" sz="2000" b="1">
                <a:solidFill>
                  <a:srgbClr val="212121"/>
                </a:solidFill>
                <a:highlight>
                  <a:schemeClr val="lt1"/>
                </a:highlight>
                <a:latin typeface="Calibri"/>
                <a:ea typeface="Calibri"/>
                <a:cs typeface="Calibri"/>
                <a:sym typeface="Calibri"/>
              </a:rPr>
              <a:t>In week 5 (EDA)</a:t>
            </a:r>
            <a:r>
              <a:rPr lang="en-IN" sz="2000">
                <a:solidFill>
                  <a:srgbClr val="212121"/>
                </a:solidFill>
                <a:highlight>
                  <a:schemeClr val="lt1"/>
                </a:highlight>
                <a:latin typeface="Calibri"/>
                <a:ea typeface="Calibri"/>
                <a:cs typeface="Calibri"/>
                <a:sym typeface="Calibri"/>
              </a:rPr>
              <a:t>:</a:t>
            </a:r>
            <a:endParaRPr sz="2000">
              <a:solidFill>
                <a:srgbClr val="212121"/>
              </a:solidFill>
              <a:highlight>
                <a:schemeClr val="lt1"/>
              </a:highlight>
              <a:latin typeface="Calibri"/>
              <a:ea typeface="Calibri"/>
              <a:cs typeface="Calibri"/>
              <a:sym typeface="Calibri"/>
            </a:endParaRPr>
          </a:p>
          <a:p>
            <a:pPr marL="914400" lvl="1" indent="-355600" algn="l" rtl="0">
              <a:lnSpc>
                <a:spcPct val="150000"/>
              </a:lnSpc>
              <a:spcBef>
                <a:spcPts val="0"/>
              </a:spcBef>
              <a:spcAft>
                <a:spcPts val="0"/>
              </a:spcAft>
              <a:buClr>
                <a:srgbClr val="212121"/>
              </a:buClr>
              <a:buSzPts val="2000"/>
              <a:buFont typeface="Calibri"/>
              <a:buChar char="○"/>
            </a:pPr>
            <a:r>
              <a:rPr lang="en-IN" sz="2000">
                <a:solidFill>
                  <a:srgbClr val="212121"/>
                </a:solidFill>
                <a:highlight>
                  <a:schemeClr val="lt1"/>
                </a:highlight>
                <a:latin typeface="Calibri"/>
                <a:ea typeface="Calibri"/>
                <a:cs typeface="Calibri"/>
                <a:sym typeface="Calibri"/>
              </a:rPr>
              <a:t>We understood the important role of exploratory data analysis.</a:t>
            </a:r>
            <a:endParaRPr sz="2000">
              <a:solidFill>
                <a:srgbClr val="212121"/>
              </a:solidFill>
              <a:highlight>
                <a:schemeClr val="lt1"/>
              </a:highlight>
              <a:latin typeface="Calibri"/>
              <a:ea typeface="Calibri"/>
              <a:cs typeface="Calibri"/>
              <a:sym typeface="Calibri"/>
            </a:endParaRPr>
          </a:p>
          <a:p>
            <a:pPr marL="914400" lvl="1" indent="-355600" algn="l" rtl="0">
              <a:lnSpc>
                <a:spcPct val="150000"/>
              </a:lnSpc>
              <a:spcBef>
                <a:spcPts val="0"/>
              </a:spcBef>
              <a:spcAft>
                <a:spcPts val="0"/>
              </a:spcAft>
              <a:buClr>
                <a:srgbClr val="212121"/>
              </a:buClr>
              <a:buSzPts val="2000"/>
              <a:buFont typeface="Calibri"/>
              <a:buChar char="○"/>
            </a:pPr>
            <a:r>
              <a:rPr lang="en-IN" sz="2000">
                <a:solidFill>
                  <a:srgbClr val="212121"/>
                </a:solidFill>
                <a:highlight>
                  <a:schemeClr val="lt1"/>
                </a:highlight>
                <a:latin typeface="Calibri"/>
                <a:ea typeface="Calibri"/>
                <a:cs typeface="Calibri"/>
                <a:sym typeface="Calibri"/>
              </a:rPr>
              <a:t>We learned about the different types of variables, measures of central tendency, dispersion, and shape of distributions, correlation and covariance.</a:t>
            </a:r>
            <a:endParaRPr sz="2000">
              <a:solidFill>
                <a:srgbClr val="212121"/>
              </a:solidFill>
              <a:highlight>
                <a:schemeClr val="lt1"/>
              </a:highlight>
              <a:latin typeface="Calibri"/>
              <a:ea typeface="Calibri"/>
              <a:cs typeface="Calibri"/>
              <a:sym typeface="Calibri"/>
            </a:endParaRPr>
          </a:p>
          <a:p>
            <a:pPr marL="914400" lvl="1" indent="-355600" algn="l" rtl="0">
              <a:lnSpc>
                <a:spcPct val="150000"/>
              </a:lnSpc>
              <a:spcBef>
                <a:spcPts val="0"/>
              </a:spcBef>
              <a:spcAft>
                <a:spcPts val="0"/>
              </a:spcAft>
              <a:buClr>
                <a:srgbClr val="212121"/>
              </a:buClr>
              <a:buSzPts val="2000"/>
              <a:buFont typeface="Calibri"/>
              <a:buChar char="○"/>
            </a:pPr>
            <a:r>
              <a:rPr lang="en-IN" sz="2000">
                <a:solidFill>
                  <a:srgbClr val="212121"/>
                </a:solidFill>
                <a:highlight>
                  <a:schemeClr val="lt1"/>
                </a:highlight>
                <a:latin typeface="Calibri"/>
                <a:ea typeface="Calibri"/>
                <a:cs typeface="Calibri"/>
                <a:sym typeface="Calibri"/>
              </a:rPr>
              <a:t>We analyzed the cars dataset to summarize their main characteristics using pandas, statistical graphs, and other data visualization methods. </a:t>
            </a:r>
            <a:endParaRPr sz="2000">
              <a:solidFill>
                <a:srgbClr val="212121"/>
              </a:solidFill>
              <a:highlight>
                <a:schemeClr val="lt1"/>
              </a:highlight>
              <a:latin typeface="Calibri"/>
              <a:ea typeface="Calibri"/>
              <a:cs typeface="Calibri"/>
              <a:sym typeface="Calibri"/>
            </a:endParaRPr>
          </a:p>
          <a:p>
            <a:pPr marL="914400" lvl="1" indent="-355600" algn="l" rtl="0">
              <a:lnSpc>
                <a:spcPct val="150000"/>
              </a:lnSpc>
              <a:spcBef>
                <a:spcPts val="0"/>
              </a:spcBef>
              <a:spcAft>
                <a:spcPts val="0"/>
              </a:spcAft>
              <a:buClr>
                <a:srgbClr val="212121"/>
              </a:buClr>
              <a:buSzPts val="2000"/>
              <a:buFont typeface="Calibri"/>
              <a:buChar char="○"/>
            </a:pPr>
            <a:r>
              <a:rPr lang="en-IN" sz="2000">
                <a:solidFill>
                  <a:srgbClr val="212121"/>
                </a:solidFill>
                <a:highlight>
                  <a:schemeClr val="lt1"/>
                </a:highlight>
                <a:latin typeface="Calibri"/>
                <a:ea typeface="Calibri"/>
                <a:cs typeface="Calibri"/>
                <a:sym typeface="Calibri"/>
              </a:rPr>
              <a:t>We tried to answer certain questions and verified assumptions about various features and derived insights from it by performing exploratory data analysis. </a:t>
            </a:r>
            <a:endParaRPr sz="2000">
              <a:solidFill>
                <a:srgbClr val="212121"/>
              </a:solidFill>
              <a:highlight>
                <a:srgbClr val="FFFFFF"/>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31e242ff7f_0_8"/>
          <p:cNvSpPr txBox="1"/>
          <p:nvPr/>
        </p:nvSpPr>
        <p:spPr>
          <a:xfrm>
            <a:off x="677531" y="533138"/>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1">
                <a:solidFill>
                  <a:schemeClr val="dk2"/>
                </a:solidFill>
                <a:latin typeface="Calibri"/>
                <a:ea typeface="Calibri"/>
                <a:cs typeface="Calibri"/>
                <a:sym typeface="Calibri"/>
              </a:rPr>
              <a:t>Module </a:t>
            </a:r>
            <a:r>
              <a:rPr lang="en-IN" sz="3200" b="1" i="0" u="none" strike="noStrike" cap="none">
                <a:solidFill>
                  <a:schemeClr val="dk2"/>
                </a:solidFill>
                <a:latin typeface="Calibri"/>
                <a:ea typeface="Calibri"/>
                <a:cs typeface="Calibri"/>
                <a:sym typeface="Calibri"/>
              </a:rPr>
              <a:t>Summary</a:t>
            </a:r>
            <a:endParaRPr sz="3200" b="1" i="0" u="none" strike="noStrike" cap="none">
              <a:solidFill>
                <a:schemeClr val="dk2"/>
              </a:solidFill>
              <a:latin typeface="Calibri"/>
              <a:ea typeface="Calibri"/>
              <a:cs typeface="Calibri"/>
              <a:sym typeface="Calibri"/>
            </a:endParaRPr>
          </a:p>
        </p:txBody>
      </p:sp>
      <p:sp>
        <p:nvSpPr>
          <p:cNvPr id="206" name="Google Shape;206;g131e242ff7f_0_8"/>
          <p:cNvSpPr txBox="1"/>
          <p:nvPr/>
        </p:nvSpPr>
        <p:spPr>
          <a:xfrm>
            <a:off x="448925" y="1173100"/>
            <a:ext cx="10867200" cy="37248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rgbClr val="212121"/>
              </a:buClr>
              <a:buSzPts val="2000"/>
              <a:buFont typeface="Calibri"/>
              <a:buChar char="●"/>
            </a:pPr>
            <a:r>
              <a:rPr lang="en-IN" sz="2000" b="1">
                <a:solidFill>
                  <a:srgbClr val="212121"/>
                </a:solidFill>
                <a:highlight>
                  <a:srgbClr val="FFFFFF"/>
                </a:highlight>
                <a:latin typeface="Calibri"/>
                <a:ea typeface="Calibri"/>
                <a:cs typeface="Calibri"/>
                <a:sym typeface="Calibri"/>
              </a:rPr>
              <a:t>In week 6 (Data Preprocessing)</a:t>
            </a:r>
            <a:r>
              <a:rPr lang="en-IN" sz="2000">
                <a:solidFill>
                  <a:srgbClr val="212121"/>
                </a:solidFill>
                <a:highlight>
                  <a:srgbClr val="FFFFFF"/>
                </a:highlight>
                <a:latin typeface="Calibri"/>
                <a:ea typeface="Calibri"/>
                <a:cs typeface="Calibri"/>
                <a:sym typeface="Calibri"/>
              </a:rPr>
              <a:t>:</a:t>
            </a:r>
            <a:endParaRPr sz="2000">
              <a:solidFill>
                <a:srgbClr val="212121"/>
              </a:solidFill>
              <a:highlight>
                <a:srgbClr val="FFFFFF"/>
              </a:highlight>
              <a:latin typeface="Calibri"/>
              <a:ea typeface="Calibri"/>
              <a:cs typeface="Calibri"/>
              <a:sym typeface="Calibri"/>
            </a:endParaRPr>
          </a:p>
          <a:p>
            <a:pPr marL="914400" lvl="1" indent="-355600" algn="l" rtl="0">
              <a:lnSpc>
                <a:spcPct val="150000"/>
              </a:lnSpc>
              <a:spcBef>
                <a:spcPts val="0"/>
              </a:spcBef>
              <a:spcAft>
                <a:spcPts val="0"/>
              </a:spcAft>
              <a:buClr>
                <a:srgbClr val="212121"/>
              </a:buClr>
              <a:buSzPts val="2000"/>
              <a:buFont typeface="Calibri"/>
              <a:buChar char="○"/>
            </a:pPr>
            <a:r>
              <a:rPr lang="en-IN" sz="2000">
                <a:solidFill>
                  <a:srgbClr val="212121"/>
                </a:solidFill>
                <a:highlight>
                  <a:srgbClr val="FFFFFF"/>
                </a:highlight>
                <a:latin typeface="Calibri"/>
                <a:ea typeface="Calibri"/>
                <a:cs typeface="Calibri"/>
                <a:sym typeface="Calibri"/>
              </a:rPr>
              <a:t>We learnt and implemented different preprocessing steps such as dropping duplicates, dealing with missing values, outliers, and categorical data.</a:t>
            </a:r>
            <a:endParaRPr sz="2000">
              <a:solidFill>
                <a:srgbClr val="212121"/>
              </a:solidFill>
              <a:highlight>
                <a:srgbClr val="FFFFFF"/>
              </a:highlight>
              <a:latin typeface="Calibri"/>
              <a:ea typeface="Calibri"/>
              <a:cs typeface="Calibri"/>
              <a:sym typeface="Calibri"/>
            </a:endParaRPr>
          </a:p>
          <a:p>
            <a:pPr marL="914400" lvl="1" indent="-355600" algn="l" rtl="0">
              <a:lnSpc>
                <a:spcPct val="150000"/>
              </a:lnSpc>
              <a:spcBef>
                <a:spcPts val="0"/>
              </a:spcBef>
              <a:spcAft>
                <a:spcPts val="0"/>
              </a:spcAft>
              <a:buClr>
                <a:srgbClr val="212121"/>
              </a:buClr>
              <a:buSzPts val="2000"/>
              <a:buFont typeface="Calibri"/>
              <a:buChar char="○"/>
            </a:pPr>
            <a:r>
              <a:rPr lang="en-IN" sz="2000">
                <a:solidFill>
                  <a:srgbClr val="212121"/>
                </a:solidFill>
                <a:highlight>
                  <a:srgbClr val="FFFFFF"/>
                </a:highlight>
                <a:latin typeface="Calibri"/>
                <a:ea typeface="Calibri"/>
                <a:cs typeface="Calibri"/>
                <a:sym typeface="Calibri"/>
              </a:rPr>
              <a:t>We understood the importance of normalization and scaling the data, and also performed data transformation, and created some new features using feature engineering approach.</a:t>
            </a:r>
            <a:endParaRPr sz="2000">
              <a:solidFill>
                <a:srgbClr val="212121"/>
              </a:solidFill>
              <a:highlight>
                <a:srgbClr val="FFFFFF"/>
              </a:highlight>
              <a:latin typeface="Calibri"/>
              <a:ea typeface="Calibri"/>
              <a:cs typeface="Calibri"/>
              <a:sym typeface="Calibri"/>
            </a:endParaRPr>
          </a:p>
          <a:p>
            <a:pPr marL="914400" lvl="1" indent="-355600" algn="l" rtl="0">
              <a:lnSpc>
                <a:spcPct val="150000"/>
              </a:lnSpc>
              <a:spcBef>
                <a:spcPts val="0"/>
              </a:spcBef>
              <a:spcAft>
                <a:spcPts val="0"/>
              </a:spcAft>
              <a:buClr>
                <a:srgbClr val="212121"/>
              </a:buClr>
              <a:buSzPts val="2000"/>
              <a:buFont typeface="Calibri"/>
              <a:buChar char="○"/>
            </a:pPr>
            <a:r>
              <a:rPr lang="en-IN" sz="2000">
                <a:solidFill>
                  <a:srgbClr val="212121"/>
                </a:solidFill>
                <a:highlight>
                  <a:srgbClr val="FFFFFF"/>
                </a:highlight>
                <a:latin typeface="Calibri"/>
                <a:ea typeface="Calibri"/>
                <a:cs typeface="Calibri"/>
                <a:sym typeface="Calibri"/>
              </a:rPr>
              <a:t>We explored the Amazon dataset by performing data analysis using python libraries. And we performed data pre-processing steps to process, manipulate and clean the raw data.</a:t>
            </a:r>
            <a:endParaRPr sz="2000">
              <a:solidFill>
                <a:srgbClr val="212121"/>
              </a:solidFill>
              <a:highlight>
                <a:srgbClr val="FFFFFF"/>
              </a:highlight>
              <a:latin typeface="Calibri"/>
              <a:ea typeface="Calibri"/>
              <a:cs typeface="Calibri"/>
              <a:sym typeface="Calibri"/>
            </a:endParaRPr>
          </a:p>
          <a:p>
            <a:pPr marL="0" lvl="0" indent="0" algn="l" rtl="0">
              <a:lnSpc>
                <a:spcPct val="150000"/>
              </a:lnSpc>
              <a:spcBef>
                <a:spcPts val="0"/>
              </a:spcBef>
              <a:spcAft>
                <a:spcPts val="0"/>
              </a:spcAft>
              <a:buNone/>
            </a:pPr>
            <a:endParaRPr sz="2000">
              <a:solidFill>
                <a:srgbClr val="212121"/>
              </a:solidFill>
              <a:highlight>
                <a:srgbClr val="FFFFFF"/>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dfd20670fb_0_4"/>
          <p:cNvSpPr txBox="1"/>
          <p:nvPr/>
        </p:nvSpPr>
        <p:spPr>
          <a:xfrm>
            <a:off x="678056" y="515988"/>
            <a:ext cx="10947300" cy="526800"/>
          </a:xfrm>
          <a:prstGeom prst="rect">
            <a:avLst/>
          </a:prstGeom>
          <a:noFill/>
          <a:ln>
            <a:noFill/>
          </a:ln>
        </p:spPr>
        <p:txBody>
          <a:bodyPr spcFirstLastPara="1" wrap="square" lIns="16925" tIns="16925" rIns="16925" bIns="169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IN" sz="3200" b="1" i="0" u="none" strike="noStrike" cap="none">
                <a:solidFill>
                  <a:schemeClr val="dk2"/>
                </a:solidFill>
                <a:latin typeface="Calibri"/>
                <a:ea typeface="Calibri"/>
                <a:cs typeface="Calibri"/>
                <a:sym typeface="Calibri"/>
              </a:rPr>
              <a:t>Agenda </a:t>
            </a:r>
            <a:endParaRPr sz="3200" b="0" i="0" u="none" strike="noStrike" cap="none">
              <a:solidFill>
                <a:schemeClr val="dk2"/>
              </a:solidFill>
              <a:latin typeface="Calibri"/>
              <a:ea typeface="Calibri"/>
              <a:cs typeface="Calibri"/>
              <a:sym typeface="Calibri"/>
            </a:endParaRPr>
          </a:p>
        </p:txBody>
      </p:sp>
      <p:sp>
        <p:nvSpPr>
          <p:cNvPr id="53" name="Google Shape;53;gdfd20670fb_0_4"/>
          <p:cNvSpPr txBox="1"/>
          <p:nvPr/>
        </p:nvSpPr>
        <p:spPr>
          <a:xfrm>
            <a:off x="502200" y="1252250"/>
            <a:ext cx="6428400" cy="40329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rgbClr val="000000"/>
              </a:buClr>
              <a:buSzPts val="2000"/>
              <a:buFont typeface="Calibri"/>
              <a:buChar char="●"/>
            </a:pPr>
            <a:r>
              <a:rPr lang="en-IN" sz="2000">
                <a:latin typeface="Calibri"/>
                <a:ea typeface="Calibri"/>
                <a:cs typeface="Calibri"/>
                <a:sym typeface="Calibri"/>
              </a:rPr>
              <a:t>Data Preprocessing Overview</a:t>
            </a:r>
            <a:endParaRPr sz="2000">
              <a:latin typeface="Calibri"/>
              <a:ea typeface="Calibri"/>
              <a:cs typeface="Calibri"/>
              <a:sym typeface="Calibri"/>
            </a:endParaRPr>
          </a:p>
          <a:p>
            <a:pPr marL="457200" marR="0" lvl="0"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Dealing with Duplicates</a:t>
            </a:r>
            <a:endParaRPr sz="2000">
              <a:latin typeface="Calibri"/>
              <a:ea typeface="Calibri"/>
              <a:cs typeface="Calibri"/>
              <a:sym typeface="Calibri"/>
            </a:endParaRPr>
          </a:p>
          <a:p>
            <a:pPr marL="457200" marR="0" lvl="0"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Dealing with Missing Values</a:t>
            </a:r>
            <a:endParaRPr sz="2000">
              <a:latin typeface="Calibri"/>
              <a:ea typeface="Calibri"/>
              <a:cs typeface="Calibri"/>
              <a:sym typeface="Calibri"/>
            </a:endParaRPr>
          </a:p>
          <a:p>
            <a:pPr marL="457200" marR="0" lvl="0"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Dealing with Outliers</a:t>
            </a:r>
            <a:endParaRPr sz="2000">
              <a:latin typeface="Calibri"/>
              <a:ea typeface="Calibri"/>
              <a:cs typeface="Calibri"/>
              <a:sym typeface="Calibri"/>
            </a:endParaRPr>
          </a:p>
          <a:p>
            <a:pPr marL="457200" marR="0" lvl="0"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Dealing with Categorical Data</a:t>
            </a:r>
            <a:endParaRPr sz="2000">
              <a:latin typeface="Calibri"/>
              <a:ea typeface="Calibri"/>
              <a:cs typeface="Calibri"/>
              <a:sym typeface="Calibri"/>
            </a:endParaRPr>
          </a:p>
          <a:p>
            <a:pPr marL="457200" marR="0" lvl="0"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Data Normalization and Scaling</a:t>
            </a:r>
            <a:endParaRPr sz="2000">
              <a:latin typeface="Calibri"/>
              <a:ea typeface="Calibri"/>
              <a:cs typeface="Calibri"/>
              <a:sym typeface="Calibri"/>
            </a:endParaRPr>
          </a:p>
          <a:p>
            <a:pPr marL="457200" marR="0" lvl="0"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Data Transformation</a:t>
            </a:r>
            <a:endParaRPr sz="2000">
              <a:latin typeface="Calibri"/>
              <a:ea typeface="Calibri"/>
              <a:cs typeface="Calibri"/>
              <a:sym typeface="Calibri"/>
            </a:endParaRPr>
          </a:p>
          <a:p>
            <a:pPr marL="457200" marR="0" lvl="0"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Feature Engineering</a:t>
            </a:r>
            <a:endParaRPr sz="2000">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Summary</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Hands on</a:t>
            </a:r>
            <a:endParaRPr sz="2000" b="0" i="0" u="none" strike="noStrike" cap="none">
              <a:solidFill>
                <a:srgbClr val="000000"/>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24fddb7475_0_1403"/>
          <p:cNvSpPr/>
          <p:nvPr/>
        </p:nvSpPr>
        <p:spPr>
          <a:xfrm>
            <a:off x="2047375" y="2512800"/>
            <a:ext cx="8332500" cy="1832400"/>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4400" b="1" i="0" u="none" strike="noStrike" cap="none">
                <a:solidFill>
                  <a:srgbClr val="095A82"/>
                </a:solidFill>
                <a:latin typeface="Calibri"/>
                <a:ea typeface="Calibri"/>
                <a:cs typeface="Calibri"/>
                <a:sym typeface="Calibri"/>
              </a:rPr>
              <a:t>Thank you</a:t>
            </a:r>
            <a:br>
              <a:rPr lang="en-IN" sz="4400" b="1" i="0" u="none" strike="noStrike" cap="none">
                <a:solidFill>
                  <a:srgbClr val="095A82"/>
                </a:solidFill>
                <a:latin typeface="Calibri"/>
                <a:ea typeface="Calibri"/>
                <a:cs typeface="Calibri"/>
                <a:sym typeface="Calibri"/>
              </a:rPr>
            </a:br>
            <a:r>
              <a:rPr lang="en-IN" sz="4400" b="1" i="0" u="none" strike="noStrike" cap="none">
                <a:solidFill>
                  <a:srgbClr val="095A82"/>
                </a:solidFill>
                <a:latin typeface="Calibri"/>
                <a:ea typeface="Calibri"/>
                <a:cs typeface="Calibri"/>
                <a:sym typeface="Calibri"/>
              </a:rPr>
              <a:t>Happy learning ☺</a:t>
            </a:r>
            <a:endParaRPr sz="4400" b="1" i="0" u="none" strike="noStrike" cap="none">
              <a:solidFill>
                <a:srgbClr val="095A82"/>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400"/>
              <a:buFont typeface="Arial"/>
              <a:buNone/>
            </a:pPr>
            <a:endParaRPr sz="4400" b="1" i="0" u="none" strike="noStrike" cap="none">
              <a:solidFill>
                <a:schemeClr val="dk2"/>
              </a:solidFill>
              <a:latin typeface="Calibri"/>
              <a:ea typeface="Calibri"/>
              <a:cs typeface="Calibri"/>
              <a:sym typeface="Calibri"/>
            </a:endParaRPr>
          </a:p>
        </p:txBody>
      </p:sp>
      <p:sp>
        <p:nvSpPr>
          <p:cNvPr id="212" name="Google Shape;212;g124fddb7475_0_1403"/>
          <p:cNvSpPr/>
          <p:nvPr/>
        </p:nvSpPr>
        <p:spPr>
          <a:xfrm>
            <a:off x="5978820" y="3275112"/>
            <a:ext cx="2343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12ce42620de_0_0"/>
          <p:cNvSpPr txBox="1"/>
          <p:nvPr/>
        </p:nvSpPr>
        <p:spPr>
          <a:xfrm>
            <a:off x="678056" y="515988"/>
            <a:ext cx="10947300" cy="526800"/>
          </a:xfrm>
          <a:prstGeom prst="rect">
            <a:avLst/>
          </a:prstGeom>
          <a:noFill/>
          <a:ln>
            <a:noFill/>
          </a:ln>
        </p:spPr>
        <p:txBody>
          <a:bodyPr spcFirstLastPara="1" wrap="square" lIns="16925" tIns="16925" rIns="16925" bIns="16925" anchor="t" anchorCtr="0">
            <a:spAutoFit/>
          </a:bodyPr>
          <a:lstStyle/>
          <a:p>
            <a:pPr marL="0" lvl="0" indent="0" algn="l" rtl="0">
              <a:spcBef>
                <a:spcPts val="0"/>
              </a:spcBef>
              <a:spcAft>
                <a:spcPts val="0"/>
              </a:spcAft>
              <a:buClr>
                <a:schemeClr val="dk1"/>
              </a:buClr>
              <a:buSzPts val="1400"/>
              <a:buFont typeface="Arial"/>
              <a:buNone/>
            </a:pPr>
            <a:r>
              <a:rPr lang="en-IN" sz="3200" b="1">
                <a:solidFill>
                  <a:schemeClr val="dk2"/>
                </a:solidFill>
                <a:latin typeface="Calibri"/>
                <a:ea typeface="Calibri"/>
                <a:cs typeface="Calibri"/>
                <a:sym typeface="Calibri"/>
              </a:rPr>
              <a:t>Data Preprocessing Overview</a:t>
            </a:r>
            <a:endParaRPr sz="3200" b="0" i="0" u="none" strike="noStrike" cap="none">
              <a:solidFill>
                <a:schemeClr val="dk2"/>
              </a:solidFill>
              <a:latin typeface="Calibri"/>
              <a:ea typeface="Calibri"/>
              <a:cs typeface="Calibri"/>
              <a:sym typeface="Calibri"/>
            </a:endParaRPr>
          </a:p>
        </p:txBody>
      </p:sp>
      <p:pic>
        <p:nvPicPr>
          <p:cNvPr id="59" name="Google Shape;59;g12ce42620de_0_0"/>
          <p:cNvPicPr preferRelativeResize="0"/>
          <p:nvPr/>
        </p:nvPicPr>
        <p:blipFill rotWithShape="1">
          <a:blip r:embed="rId3">
            <a:alphaModFix/>
          </a:blip>
          <a:srcRect/>
          <a:stretch/>
        </p:blipFill>
        <p:spPr>
          <a:xfrm>
            <a:off x="1202463" y="1400825"/>
            <a:ext cx="9787075" cy="5390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130cc95e163_0_0"/>
          <p:cNvSpPr txBox="1"/>
          <p:nvPr/>
        </p:nvSpPr>
        <p:spPr>
          <a:xfrm>
            <a:off x="678056" y="515988"/>
            <a:ext cx="10947300" cy="526800"/>
          </a:xfrm>
          <a:prstGeom prst="rect">
            <a:avLst/>
          </a:prstGeom>
          <a:noFill/>
          <a:ln>
            <a:noFill/>
          </a:ln>
        </p:spPr>
        <p:txBody>
          <a:bodyPr spcFirstLastPara="1" wrap="square" lIns="16925" tIns="16925" rIns="16925" bIns="16925" anchor="t" anchorCtr="0">
            <a:spAutoFit/>
          </a:bodyPr>
          <a:lstStyle/>
          <a:p>
            <a:pPr marL="0" lvl="0" indent="0" algn="l" rtl="0">
              <a:spcBef>
                <a:spcPts val="0"/>
              </a:spcBef>
              <a:spcAft>
                <a:spcPts val="0"/>
              </a:spcAft>
              <a:buClr>
                <a:schemeClr val="dk1"/>
              </a:buClr>
              <a:buSzPts val="1400"/>
              <a:buFont typeface="Arial"/>
              <a:buNone/>
            </a:pPr>
            <a:r>
              <a:rPr lang="en-IN" sz="3200" b="1">
                <a:solidFill>
                  <a:schemeClr val="dk2"/>
                </a:solidFill>
                <a:latin typeface="Calibri"/>
                <a:ea typeface="Calibri"/>
                <a:cs typeface="Calibri"/>
                <a:sym typeface="Calibri"/>
              </a:rPr>
              <a:t>Data Preprocessing</a:t>
            </a:r>
            <a:endParaRPr sz="3200" b="0" i="0" u="none" strike="noStrike" cap="none">
              <a:solidFill>
                <a:schemeClr val="dk2"/>
              </a:solidFill>
              <a:latin typeface="Calibri"/>
              <a:ea typeface="Calibri"/>
              <a:cs typeface="Calibri"/>
              <a:sym typeface="Calibri"/>
            </a:endParaRPr>
          </a:p>
        </p:txBody>
      </p:sp>
      <p:sp>
        <p:nvSpPr>
          <p:cNvPr id="65" name="Google Shape;65;g130cc95e163_0_0"/>
          <p:cNvSpPr txBox="1"/>
          <p:nvPr/>
        </p:nvSpPr>
        <p:spPr>
          <a:xfrm>
            <a:off x="502200" y="1252250"/>
            <a:ext cx="5641200" cy="46485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640"/>
              </a:spcBef>
              <a:spcAft>
                <a:spcPts val="0"/>
              </a:spcAft>
              <a:buClr>
                <a:schemeClr val="dk1"/>
              </a:buClr>
              <a:buSzPts val="2000"/>
              <a:buFont typeface="Calibri"/>
              <a:buChar char="•"/>
            </a:pPr>
            <a:r>
              <a:rPr lang="en-IN" sz="2000">
                <a:solidFill>
                  <a:schemeClr val="dk1"/>
                </a:solidFill>
                <a:highlight>
                  <a:schemeClr val="lt1"/>
                </a:highlight>
                <a:latin typeface="Calibri"/>
                <a:ea typeface="Calibri"/>
                <a:cs typeface="Calibri"/>
                <a:sym typeface="Calibri"/>
              </a:rPr>
              <a:t>Includes major preprocessing steps that help in cleaning and generating suitable features from the raw data </a:t>
            </a:r>
            <a:endParaRPr sz="2000">
              <a:solidFill>
                <a:schemeClr val="dk1"/>
              </a:solidFill>
              <a:highlight>
                <a:schemeClr val="lt1"/>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highlight>
                  <a:schemeClr val="lt1"/>
                </a:highlight>
                <a:latin typeface="Calibri"/>
                <a:ea typeface="Calibri"/>
                <a:cs typeface="Calibri"/>
                <a:sym typeface="Calibri"/>
              </a:rPr>
              <a:t>These features can be used to build the machine learning model</a:t>
            </a:r>
            <a:endParaRPr sz="2000">
              <a:solidFill>
                <a:schemeClr val="dk1"/>
              </a:solidFill>
              <a:highlight>
                <a:schemeClr val="lt1"/>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highlight>
                  <a:schemeClr val="lt1"/>
                </a:highlight>
                <a:latin typeface="Calibri"/>
                <a:ea typeface="Calibri"/>
                <a:cs typeface="Calibri"/>
                <a:sym typeface="Calibri"/>
              </a:rPr>
              <a:t>A few specific steps depend on the data at hand</a:t>
            </a:r>
            <a:endParaRPr sz="2000">
              <a:solidFill>
                <a:schemeClr val="dk1"/>
              </a:solidFill>
              <a:highlight>
                <a:schemeClr val="lt1"/>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highlight>
                  <a:schemeClr val="lt1"/>
                </a:highlight>
                <a:latin typeface="Calibri"/>
                <a:ea typeface="Calibri"/>
                <a:cs typeface="Calibri"/>
                <a:sym typeface="Calibri"/>
              </a:rPr>
              <a:t>Domain expertise is highly appreciated</a:t>
            </a:r>
            <a:endParaRPr sz="2000">
              <a:solidFill>
                <a:schemeClr val="dk1"/>
              </a:solidFill>
              <a:highlight>
                <a:schemeClr val="lt1"/>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highlight>
                  <a:schemeClr val="lt1"/>
                </a:highlight>
                <a:latin typeface="Calibri"/>
                <a:ea typeface="Calibri"/>
                <a:cs typeface="Calibri"/>
                <a:sym typeface="Calibri"/>
              </a:rPr>
              <a:t>Statistical knowledge is required to select suitable features</a:t>
            </a:r>
            <a:endParaRPr sz="2000">
              <a:solidFill>
                <a:schemeClr val="dk1"/>
              </a:solidFill>
              <a:highlight>
                <a:schemeClr val="lt1"/>
              </a:highlight>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p:txBody>
      </p:sp>
      <p:grpSp>
        <p:nvGrpSpPr>
          <p:cNvPr id="66" name="Google Shape;66;g130cc95e163_0_0"/>
          <p:cNvGrpSpPr/>
          <p:nvPr/>
        </p:nvGrpSpPr>
        <p:grpSpPr>
          <a:xfrm>
            <a:off x="6231982" y="1552487"/>
            <a:ext cx="3903291" cy="3873908"/>
            <a:chOff x="2902488" y="902232"/>
            <a:chExt cx="3339000" cy="3339000"/>
          </a:xfrm>
        </p:grpSpPr>
        <p:sp>
          <p:nvSpPr>
            <p:cNvPr id="67" name="Google Shape;67;g130cc95e163_0_0"/>
            <p:cNvSpPr/>
            <p:nvPr/>
          </p:nvSpPr>
          <p:spPr>
            <a:xfrm rot="-5400000">
              <a:off x="2902488" y="902232"/>
              <a:ext cx="3339000" cy="3339000"/>
            </a:xfrm>
            <a:prstGeom prst="ellipse">
              <a:avLst/>
            </a:prstGeom>
            <a:noFill/>
            <a:ln w="19050" cap="flat" cmpd="sng">
              <a:solidFill>
                <a:srgbClr val="1D7E74"/>
              </a:solidFill>
              <a:prstDash val="dash"/>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g130cc95e163_0_0"/>
            <p:cNvSpPr/>
            <p:nvPr/>
          </p:nvSpPr>
          <p:spPr>
            <a:xfrm>
              <a:off x="3123875" y="1123625"/>
              <a:ext cx="2896500" cy="2896200"/>
            </a:xfrm>
            <a:prstGeom prst="pie">
              <a:avLst>
                <a:gd name="adj1" fmla="val 2689583"/>
                <a:gd name="adj2" fmla="val 13510993"/>
              </a:avLst>
            </a:prstGeom>
            <a:solidFill>
              <a:srgbClr val="CFE2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g130cc95e163_0_0"/>
          <p:cNvGrpSpPr/>
          <p:nvPr/>
        </p:nvGrpSpPr>
        <p:grpSpPr>
          <a:xfrm>
            <a:off x="7018864" y="2218321"/>
            <a:ext cx="2421139" cy="2421139"/>
            <a:chOff x="3664038" y="1663782"/>
            <a:chExt cx="1815900" cy="1815900"/>
          </a:xfrm>
        </p:grpSpPr>
        <p:sp>
          <p:nvSpPr>
            <p:cNvPr id="70" name="Google Shape;70;g130cc95e163_0_0"/>
            <p:cNvSpPr/>
            <p:nvPr/>
          </p:nvSpPr>
          <p:spPr>
            <a:xfrm>
              <a:off x="3664038" y="1663782"/>
              <a:ext cx="1815900" cy="1815900"/>
            </a:xfrm>
            <a:prstGeom prst="ellipse">
              <a:avLst/>
            </a:prstGeom>
            <a:solidFill>
              <a:srgbClr val="25AAE2"/>
            </a:solidFill>
            <a:ln>
              <a:noFill/>
            </a:ln>
            <a:effectLst>
              <a:outerShdw blurRad="228600" dist="50800" dir="5400000" algn="tl" rotWithShape="0">
                <a:srgbClr val="000000">
                  <a:alpha val="5373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130cc95e163_0_0"/>
            <p:cNvSpPr txBox="1"/>
            <p:nvPr/>
          </p:nvSpPr>
          <p:spPr>
            <a:xfrm>
              <a:off x="3754330" y="2158478"/>
              <a:ext cx="1599300" cy="826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15000"/>
                </a:lnSpc>
                <a:spcBef>
                  <a:spcPts val="0"/>
                </a:spcBef>
                <a:spcAft>
                  <a:spcPts val="0"/>
                </a:spcAft>
                <a:buClr>
                  <a:srgbClr val="000000"/>
                </a:buClr>
                <a:buSzPts val="2000"/>
                <a:buFont typeface="Arial"/>
                <a:buNone/>
              </a:pPr>
              <a:r>
                <a:rPr lang="en-IN" sz="2400" b="1">
                  <a:solidFill>
                    <a:schemeClr val="dk1"/>
                  </a:solidFill>
                  <a:latin typeface="Calibri"/>
                  <a:ea typeface="Calibri"/>
                  <a:cs typeface="Calibri"/>
                  <a:sym typeface="Calibri"/>
                </a:rPr>
                <a:t>Data Preprocessing</a:t>
              </a:r>
              <a:endParaRPr sz="2400" b="1" i="0" u="none" strike="noStrike" cap="none">
                <a:solidFill>
                  <a:schemeClr val="dk1"/>
                </a:solidFill>
                <a:latin typeface="Calibri"/>
                <a:ea typeface="Calibri"/>
                <a:cs typeface="Calibri"/>
                <a:sym typeface="Calibri"/>
              </a:endParaRPr>
            </a:p>
          </p:txBody>
        </p:sp>
      </p:grpSp>
      <p:sp>
        <p:nvSpPr>
          <p:cNvPr id="72" name="Google Shape;72;g130cc95e163_0_0"/>
          <p:cNvSpPr/>
          <p:nvPr/>
        </p:nvSpPr>
        <p:spPr>
          <a:xfrm>
            <a:off x="8977874" y="1212588"/>
            <a:ext cx="1424700" cy="1424700"/>
          </a:xfrm>
          <a:prstGeom prst="ellipse">
            <a:avLst/>
          </a:prstGeom>
          <a:solidFill>
            <a:srgbClr val="1F497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lt1"/>
              </a:solidFill>
              <a:latin typeface="Calibri"/>
              <a:ea typeface="Calibri"/>
              <a:cs typeface="Calibri"/>
              <a:sym typeface="Calibri"/>
            </a:endParaRPr>
          </a:p>
        </p:txBody>
      </p:sp>
      <p:sp>
        <p:nvSpPr>
          <p:cNvPr id="73" name="Google Shape;73;g130cc95e163_0_0"/>
          <p:cNvSpPr txBox="1"/>
          <p:nvPr/>
        </p:nvSpPr>
        <p:spPr>
          <a:xfrm>
            <a:off x="8841222" y="1524757"/>
            <a:ext cx="16980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800" b="1">
                <a:solidFill>
                  <a:schemeClr val="lt1"/>
                </a:solidFill>
                <a:latin typeface="Calibri"/>
                <a:ea typeface="Calibri"/>
                <a:cs typeface="Calibri"/>
                <a:sym typeface="Calibri"/>
              </a:rPr>
              <a:t>Dealing with duplicates</a:t>
            </a:r>
            <a:endParaRPr sz="1200" b="0" i="0" u="none" strike="noStrike" cap="none">
              <a:solidFill>
                <a:srgbClr val="000000"/>
              </a:solidFill>
              <a:latin typeface="Candara"/>
              <a:ea typeface="Candara"/>
              <a:cs typeface="Candara"/>
              <a:sym typeface="Candara"/>
            </a:endParaRPr>
          </a:p>
        </p:txBody>
      </p:sp>
      <p:sp>
        <p:nvSpPr>
          <p:cNvPr id="74" name="Google Shape;74;g130cc95e163_0_0"/>
          <p:cNvSpPr/>
          <p:nvPr/>
        </p:nvSpPr>
        <p:spPr>
          <a:xfrm>
            <a:off x="8943664" y="4213641"/>
            <a:ext cx="1424700" cy="1424700"/>
          </a:xfrm>
          <a:prstGeom prst="ellipse">
            <a:avLst/>
          </a:prstGeom>
          <a:solidFill>
            <a:srgbClr val="1F497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130cc95e163_0_0"/>
          <p:cNvSpPr txBox="1"/>
          <p:nvPr/>
        </p:nvSpPr>
        <p:spPr>
          <a:xfrm>
            <a:off x="8867475" y="4436750"/>
            <a:ext cx="14931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800" b="1">
                <a:solidFill>
                  <a:schemeClr val="lt1"/>
                </a:solidFill>
                <a:latin typeface="Calibri"/>
                <a:ea typeface="Calibri"/>
                <a:cs typeface="Calibri"/>
                <a:sym typeface="Calibri"/>
              </a:rPr>
              <a:t>Dealing with missing values</a:t>
            </a:r>
            <a:endParaRPr sz="1200" b="0" i="0" u="none" strike="noStrike" cap="none">
              <a:solidFill>
                <a:srgbClr val="000000"/>
              </a:solidFill>
              <a:latin typeface="Candara"/>
              <a:ea typeface="Candara"/>
              <a:cs typeface="Candara"/>
              <a:sym typeface="Candara"/>
            </a:endParaRPr>
          </a:p>
        </p:txBody>
      </p:sp>
      <p:sp>
        <p:nvSpPr>
          <p:cNvPr id="76" name="Google Shape;76;g130cc95e163_0_0"/>
          <p:cNvSpPr/>
          <p:nvPr/>
        </p:nvSpPr>
        <p:spPr>
          <a:xfrm>
            <a:off x="7346787" y="4909538"/>
            <a:ext cx="1424700" cy="1424700"/>
          </a:xfrm>
          <a:prstGeom prst="ellipse">
            <a:avLst/>
          </a:prstGeom>
          <a:solidFill>
            <a:srgbClr val="1F497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g130cc95e163_0_0"/>
          <p:cNvSpPr/>
          <p:nvPr/>
        </p:nvSpPr>
        <p:spPr>
          <a:xfrm>
            <a:off x="9622212" y="2649313"/>
            <a:ext cx="1424700" cy="1424700"/>
          </a:xfrm>
          <a:prstGeom prst="ellipse">
            <a:avLst/>
          </a:prstGeom>
          <a:solidFill>
            <a:srgbClr val="1F497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130cc95e163_0_0"/>
          <p:cNvSpPr txBox="1"/>
          <p:nvPr/>
        </p:nvSpPr>
        <p:spPr>
          <a:xfrm>
            <a:off x="9721051" y="2715175"/>
            <a:ext cx="12270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800" b="1">
                <a:solidFill>
                  <a:schemeClr val="lt1"/>
                </a:solidFill>
                <a:latin typeface="Calibri"/>
                <a:ea typeface="Calibri"/>
                <a:cs typeface="Calibri"/>
                <a:sym typeface="Calibri"/>
              </a:rPr>
              <a:t>Dealing with categorical data</a:t>
            </a:r>
            <a:endParaRPr sz="1200" b="0" i="0" u="none" strike="noStrike" cap="none">
              <a:solidFill>
                <a:srgbClr val="000000"/>
              </a:solidFill>
              <a:latin typeface="Candara"/>
              <a:ea typeface="Candara"/>
              <a:cs typeface="Candara"/>
              <a:sym typeface="Candara"/>
            </a:endParaRPr>
          </a:p>
        </p:txBody>
      </p:sp>
      <p:sp>
        <p:nvSpPr>
          <p:cNvPr id="79" name="Google Shape;79;g130cc95e163_0_0"/>
          <p:cNvSpPr txBox="1"/>
          <p:nvPr/>
        </p:nvSpPr>
        <p:spPr>
          <a:xfrm>
            <a:off x="7210129" y="5297888"/>
            <a:ext cx="16980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800" b="1">
                <a:solidFill>
                  <a:schemeClr val="lt1"/>
                </a:solidFill>
                <a:latin typeface="Calibri"/>
                <a:ea typeface="Calibri"/>
                <a:cs typeface="Calibri"/>
                <a:sym typeface="Calibri"/>
              </a:rPr>
              <a:t>Dealing with outliers</a:t>
            </a:r>
            <a:endParaRPr sz="1200" b="0" i="0" u="none" strike="noStrike" cap="none">
              <a:solidFill>
                <a:srgbClr val="000000"/>
              </a:solidFill>
              <a:latin typeface="Candara"/>
              <a:ea typeface="Candara"/>
              <a:cs typeface="Candara"/>
              <a:sym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12f920dffed_0_0"/>
          <p:cNvSpPr txBox="1"/>
          <p:nvPr/>
        </p:nvSpPr>
        <p:spPr>
          <a:xfrm>
            <a:off x="678056" y="515988"/>
            <a:ext cx="10947300" cy="526800"/>
          </a:xfrm>
          <a:prstGeom prst="rect">
            <a:avLst/>
          </a:prstGeom>
          <a:noFill/>
          <a:ln>
            <a:noFill/>
          </a:ln>
        </p:spPr>
        <p:txBody>
          <a:bodyPr spcFirstLastPara="1" wrap="square" lIns="16925" tIns="16925" rIns="16925" bIns="16925" anchor="t" anchorCtr="0">
            <a:spAutoFit/>
          </a:bodyPr>
          <a:lstStyle/>
          <a:p>
            <a:pPr marL="0" lvl="0" indent="0" algn="l" rtl="0">
              <a:spcBef>
                <a:spcPts val="0"/>
              </a:spcBef>
              <a:spcAft>
                <a:spcPts val="0"/>
              </a:spcAft>
              <a:buClr>
                <a:schemeClr val="dk1"/>
              </a:buClr>
              <a:buSzPts val="1400"/>
              <a:buFont typeface="Arial"/>
              <a:buNone/>
            </a:pPr>
            <a:r>
              <a:rPr lang="en-IN" sz="3200" b="1">
                <a:solidFill>
                  <a:schemeClr val="dk2"/>
                </a:solidFill>
                <a:latin typeface="Calibri"/>
                <a:ea typeface="Calibri"/>
                <a:cs typeface="Calibri"/>
                <a:sym typeface="Calibri"/>
              </a:rPr>
              <a:t>Dealing with Duplicates</a:t>
            </a:r>
            <a:endParaRPr sz="3200" b="1">
              <a:solidFill>
                <a:schemeClr val="dk2"/>
              </a:solidFill>
              <a:latin typeface="Calibri"/>
              <a:ea typeface="Calibri"/>
              <a:cs typeface="Calibri"/>
              <a:sym typeface="Calibri"/>
            </a:endParaRPr>
          </a:p>
        </p:txBody>
      </p:sp>
      <p:sp>
        <p:nvSpPr>
          <p:cNvPr id="85" name="Google Shape;85;g12f920dffed_0_0"/>
          <p:cNvSpPr txBox="1"/>
          <p:nvPr/>
        </p:nvSpPr>
        <p:spPr>
          <a:xfrm>
            <a:off x="502200" y="1252250"/>
            <a:ext cx="9594600" cy="28014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640"/>
              </a:spcBef>
              <a:spcAft>
                <a:spcPts val="0"/>
              </a:spcAft>
              <a:buClr>
                <a:schemeClr val="dk1"/>
              </a:buClr>
              <a:buSzPts val="2000"/>
              <a:buFont typeface="Calibri"/>
              <a:buChar char="•"/>
            </a:pPr>
            <a:r>
              <a:rPr lang="en-IN" sz="2000">
                <a:solidFill>
                  <a:schemeClr val="dk1"/>
                </a:solidFill>
                <a:highlight>
                  <a:schemeClr val="lt1"/>
                </a:highlight>
                <a:latin typeface="Calibri"/>
                <a:ea typeface="Calibri"/>
                <a:cs typeface="Calibri"/>
                <a:sym typeface="Calibri"/>
              </a:rPr>
              <a:t>There could be some duplicate records in the data and it could lead to poor analysis </a:t>
            </a:r>
            <a:endParaRPr sz="2000">
              <a:solidFill>
                <a:schemeClr val="dk1"/>
              </a:solidFill>
              <a:highlight>
                <a:schemeClr val="lt1"/>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highlight>
                  <a:schemeClr val="lt1"/>
                </a:highlight>
                <a:latin typeface="Calibri"/>
                <a:ea typeface="Calibri"/>
                <a:cs typeface="Calibri"/>
                <a:sym typeface="Calibri"/>
              </a:rPr>
              <a:t>We can remove the duplicate records</a:t>
            </a:r>
            <a:endParaRPr sz="2000">
              <a:solidFill>
                <a:schemeClr val="dk1"/>
              </a:solidFill>
              <a:highlight>
                <a:schemeClr val="lt1"/>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highlight>
                  <a:schemeClr val="lt1"/>
                </a:highlight>
                <a:latin typeface="Calibri"/>
                <a:ea typeface="Calibri"/>
                <a:cs typeface="Calibri"/>
                <a:sym typeface="Calibri"/>
              </a:rPr>
              <a:t>Pandas provides </a:t>
            </a:r>
            <a:r>
              <a:rPr lang="en-IN" sz="2000" b="1">
                <a:solidFill>
                  <a:schemeClr val="dk1"/>
                </a:solidFill>
                <a:highlight>
                  <a:schemeClr val="lt1"/>
                </a:highlight>
                <a:latin typeface="Calibri"/>
                <a:ea typeface="Calibri"/>
                <a:cs typeface="Calibri"/>
                <a:sym typeface="Calibri"/>
              </a:rPr>
              <a:t>df.duplicated()</a:t>
            </a:r>
            <a:r>
              <a:rPr lang="en-IN" sz="2000">
                <a:solidFill>
                  <a:schemeClr val="dk1"/>
                </a:solidFill>
                <a:highlight>
                  <a:schemeClr val="lt1"/>
                </a:highlight>
                <a:latin typeface="Calibri"/>
                <a:ea typeface="Calibri"/>
                <a:cs typeface="Calibri"/>
                <a:sym typeface="Calibri"/>
              </a:rPr>
              <a:t> function to check whether a duplicate entry exists in a DataFrame or not.</a:t>
            </a:r>
            <a:endParaRPr sz="2000">
              <a:solidFill>
                <a:schemeClr val="dk1"/>
              </a:solidFill>
              <a:highlight>
                <a:schemeClr val="lt1"/>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highlight>
                  <a:schemeClr val="lt1"/>
                </a:highlight>
                <a:latin typeface="Calibri"/>
                <a:ea typeface="Calibri"/>
                <a:cs typeface="Calibri"/>
                <a:sym typeface="Calibri"/>
              </a:rPr>
              <a:t>It returns a boolean series which identifies whether a row is duplicate or unique.</a:t>
            </a:r>
            <a:endParaRPr sz="2000">
              <a:solidFill>
                <a:schemeClr val="dk1"/>
              </a:solidFill>
              <a:highlight>
                <a:schemeClr val="lt1"/>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highlight>
                  <a:schemeClr val="lt1"/>
                </a:highlight>
                <a:latin typeface="Calibri"/>
                <a:ea typeface="Calibri"/>
                <a:cs typeface="Calibri"/>
                <a:sym typeface="Calibri"/>
              </a:rPr>
              <a:t>We can remove the duplicates by using pandas </a:t>
            </a:r>
            <a:r>
              <a:rPr lang="en-IN" sz="2000" b="1">
                <a:solidFill>
                  <a:schemeClr val="dk1"/>
                </a:solidFill>
                <a:highlight>
                  <a:schemeClr val="lt1"/>
                </a:highlight>
                <a:latin typeface="Calibri"/>
                <a:ea typeface="Calibri"/>
                <a:cs typeface="Calibri"/>
                <a:sym typeface="Calibri"/>
              </a:rPr>
              <a:t>df.drop_duplicates()</a:t>
            </a:r>
            <a:r>
              <a:rPr lang="en-IN" sz="2000">
                <a:solidFill>
                  <a:schemeClr val="dk1"/>
                </a:solidFill>
                <a:highlight>
                  <a:schemeClr val="lt1"/>
                </a:highlight>
                <a:latin typeface="Calibri"/>
                <a:ea typeface="Calibri"/>
                <a:cs typeface="Calibri"/>
                <a:sym typeface="Calibri"/>
              </a:rPr>
              <a:t> function.</a:t>
            </a:r>
            <a:endParaRPr sz="20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12f920dffed_0_11"/>
          <p:cNvSpPr txBox="1"/>
          <p:nvPr/>
        </p:nvSpPr>
        <p:spPr>
          <a:xfrm>
            <a:off x="678056" y="515988"/>
            <a:ext cx="10947300" cy="526800"/>
          </a:xfrm>
          <a:prstGeom prst="rect">
            <a:avLst/>
          </a:prstGeom>
          <a:noFill/>
          <a:ln>
            <a:noFill/>
          </a:ln>
        </p:spPr>
        <p:txBody>
          <a:bodyPr spcFirstLastPara="1" wrap="square" lIns="16925" tIns="16925" rIns="16925" bIns="16925" anchor="t" anchorCtr="0">
            <a:spAutoFit/>
          </a:bodyPr>
          <a:lstStyle/>
          <a:p>
            <a:pPr marL="0" lvl="0" indent="0" algn="l" rtl="0">
              <a:spcBef>
                <a:spcPts val="0"/>
              </a:spcBef>
              <a:spcAft>
                <a:spcPts val="0"/>
              </a:spcAft>
              <a:buClr>
                <a:schemeClr val="dk1"/>
              </a:buClr>
              <a:buSzPts val="1400"/>
              <a:buFont typeface="Arial"/>
              <a:buNone/>
            </a:pPr>
            <a:r>
              <a:rPr lang="en-IN" sz="3200" b="1">
                <a:solidFill>
                  <a:schemeClr val="dk2"/>
                </a:solidFill>
                <a:latin typeface="Calibri"/>
                <a:ea typeface="Calibri"/>
                <a:cs typeface="Calibri"/>
                <a:sym typeface="Calibri"/>
              </a:rPr>
              <a:t>Dealing with Missing Values</a:t>
            </a:r>
            <a:endParaRPr sz="3200" b="1">
              <a:solidFill>
                <a:schemeClr val="dk2"/>
              </a:solidFill>
              <a:latin typeface="Calibri"/>
              <a:ea typeface="Calibri"/>
              <a:cs typeface="Calibri"/>
              <a:sym typeface="Calibri"/>
            </a:endParaRPr>
          </a:p>
        </p:txBody>
      </p:sp>
      <p:sp>
        <p:nvSpPr>
          <p:cNvPr id="91" name="Google Shape;91;g12f920dffed_0_11"/>
          <p:cNvSpPr txBox="1"/>
          <p:nvPr/>
        </p:nvSpPr>
        <p:spPr>
          <a:xfrm>
            <a:off x="578400" y="1328450"/>
            <a:ext cx="70791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For various reasons data might contain missing values</a:t>
            </a:r>
            <a:endParaRPr sz="2000">
              <a:solidFill>
                <a:schemeClr val="dk1"/>
              </a:solidFill>
              <a:highlight>
                <a:schemeClr val="lt1"/>
              </a:highlight>
              <a:latin typeface="Calibri"/>
              <a:ea typeface="Calibri"/>
              <a:cs typeface="Calibri"/>
              <a:sym typeface="Calibri"/>
            </a:endParaRPr>
          </a:p>
        </p:txBody>
      </p:sp>
      <p:grpSp>
        <p:nvGrpSpPr>
          <p:cNvPr id="92" name="Google Shape;92;g12f920dffed_0_11"/>
          <p:cNvGrpSpPr/>
          <p:nvPr/>
        </p:nvGrpSpPr>
        <p:grpSpPr>
          <a:xfrm>
            <a:off x="701225" y="2054113"/>
            <a:ext cx="10149738" cy="893978"/>
            <a:chOff x="1431323" y="2473841"/>
            <a:chExt cx="7612494" cy="670500"/>
          </a:xfrm>
        </p:grpSpPr>
        <p:sp>
          <p:nvSpPr>
            <p:cNvPr id="93" name="Google Shape;93;g12f920dffed_0_11"/>
            <p:cNvSpPr/>
            <p:nvPr/>
          </p:nvSpPr>
          <p:spPr>
            <a:xfrm rot="-5400000">
              <a:off x="5167367" y="-732109"/>
              <a:ext cx="670500" cy="7082400"/>
            </a:xfrm>
            <a:prstGeom prst="roundRect">
              <a:avLst>
                <a:gd name="adj" fmla="val 50000"/>
              </a:avLst>
            </a:prstGeom>
            <a:solidFill>
              <a:srgbClr val="095A8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12f920dffed_0_11"/>
            <p:cNvSpPr/>
            <p:nvPr/>
          </p:nvSpPr>
          <p:spPr>
            <a:xfrm rot="-5400000">
              <a:off x="2014523" y="1890641"/>
              <a:ext cx="670500" cy="1836900"/>
            </a:xfrm>
            <a:prstGeom prst="roundRect">
              <a:avLst>
                <a:gd name="adj" fmla="val 50000"/>
              </a:avLst>
            </a:prstGeom>
            <a:solidFill>
              <a:srgbClr val="25AAE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g12f920dffed_0_11"/>
          <p:cNvSpPr txBox="1"/>
          <p:nvPr/>
        </p:nvSpPr>
        <p:spPr>
          <a:xfrm>
            <a:off x="754250" y="2259100"/>
            <a:ext cx="25437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40"/>
              </a:spcBef>
              <a:spcAft>
                <a:spcPts val="0"/>
              </a:spcAft>
              <a:buNone/>
            </a:pPr>
            <a:r>
              <a:rPr lang="en-IN" sz="2000" b="1">
                <a:solidFill>
                  <a:schemeClr val="dk1"/>
                </a:solidFill>
                <a:latin typeface="Calibri"/>
                <a:ea typeface="Calibri"/>
                <a:cs typeface="Calibri"/>
                <a:sym typeface="Calibri"/>
              </a:rPr>
              <a:t>Structurally missing</a:t>
            </a:r>
            <a:r>
              <a:rPr lang="en-IN" sz="2000">
                <a:solidFill>
                  <a:schemeClr val="dk1"/>
                </a:solidFill>
                <a:latin typeface="Calibri"/>
                <a:ea typeface="Calibri"/>
                <a:cs typeface="Calibri"/>
                <a:sym typeface="Calibri"/>
              </a:rPr>
              <a:t>:</a:t>
            </a:r>
            <a:endParaRPr sz="2000" b="1" i="0" u="none" strike="noStrike" cap="none">
              <a:solidFill>
                <a:srgbClr val="000000"/>
              </a:solidFill>
              <a:latin typeface="Calibri"/>
              <a:ea typeface="Calibri"/>
              <a:cs typeface="Calibri"/>
              <a:sym typeface="Calibri"/>
            </a:endParaRPr>
          </a:p>
        </p:txBody>
      </p:sp>
      <p:sp>
        <p:nvSpPr>
          <p:cNvPr id="96" name="Google Shape;96;g12f920dffed_0_11"/>
          <p:cNvSpPr txBox="1"/>
          <p:nvPr/>
        </p:nvSpPr>
        <p:spPr>
          <a:xfrm>
            <a:off x="3230901" y="2259102"/>
            <a:ext cx="7755900" cy="76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40"/>
              </a:spcBef>
              <a:spcAft>
                <a:spcPts val="0"/>
              </a:spcAft>
              <a:buNone/>
            </a:pPr>
            <a:r>
              <a:rPr lang="en-IN" sz="2000">
                <a:solidFill>
                  <a:schemeClr val="lt1"/>
                </a:solidFill>
                <a:latin typeface="Calibri"/>
                <a:ea typeface="Calibri"/>
                <a:cs typeface="Calibri"/>
                <a:sym typeface="Calibri"/>
              </a:rPr>
              <a:t>When data is missing because it is not supposed to be there.</a:t>
            </a:r>
            <a:endParaRPr sz="2000">
              <a:solidFill>
                <a:schemeClr val="lt1"/>
              </a:solidFill>
              <a:latin typeface="Calibri"/>
              <a:ea typeface="Calibri"/>
              <a:cs typeface="Calibri"/>
              <a:sym typeface="Calibri"/>
            </a:endParaRPr>
          </a:p>
        </p:txBody>
      </p:sp>
      <p:grpSp>
        <p:nvGrpSpPr>
          <p:cNvPr id="97" name="Google Shape;97;g12f920dffed_0_11"/>
          <p:cNvGrpSpPr/>
          <p:nvPr/>
        </p:nvGrpSpPr>
        <p:grpSpPr>
          <a:xfrm>
            <a:off x="716465" y="3091818"/>
            <a:ext cx="10149738" cy="893978"/>
            <a:chOff x="1431323" y="2473841"/>
            <a:chExt cx="7612494" cy="670500"/>
          </a:xfrm>
        </p:grpSpPr>
        <p:sp>
          <p:nvSpPr>
            <p:cNvPr id="98" name="Google Shape;98;g12f920dffed_0_11"/>
            <p:cNvSpPr/>
            <p:nvPr/>
          </p:nvSpPr>
          <p:spPr>
            <a:xfrm rot="-5400000">
              <a:off x="5167367" y="-732109"/>
              <a:ext cx="670500" cy="7082400"/>
            </a:xfrm>
            <a:prstGeom prst="roundRect">
              <a:avLst>
                <a:gd name="adj" fmla="val 50000"/>
              </a:avLst>
            </a:prstGeom>
            <a:solidFill>
              <a:srgbClr val="095A8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12f920dffed_0_11"/>
            <p:cNvSpPr/>
            <p:nvPr/>
          </p:nvSpPr>
          <p:spPr>
            <a:xfrm rot="-5400000">
              <a:off x="2014523" y="1890641"/>
              <a:ext cx="670500" cy="1836900"/>
            </a:xfrm>
            <a:prstGeom prst="roundRect">
              <a:avLst>
                <a:gd name="adj" fmla="val 50000"/>
              </a:avLst>
            </a:prstGeom>
            <a:solidFill>
              <a:srgbClr val="25AAE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Google Shape;100;g12f920dffed_0_11"/>
          <p:cNvSpPr txBox="1"/>
          <p:nvPr/>
        </p:nvSpPr>
        <p:spPr>
          <a:xfrm>
            <a:off x="578401" y="3115513"/>
            <a:ext cx="2847900" cy="846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640"/>
              </a:spcBef>
              <a:spcAft>
                <a:spcPts val="0"/>
              </a:spcAft>
              <a:buNone/>
            </a:pPr>
            <a:r>
              <a:rPr lang="en-IN" sz="2000" b="1">
                <a:solidFill>
                  <a:schemeClr val="dk1"/>
                </a:solidFill>
                <a:latin typeface="Calibri"/>
                <a:ea typeface="Calibri"/>
                <a:cs typeface="Calibri"/>
                <a:sym typeface="Calibri"/>
              </a:rPr>
              <a:t>Missing At Random (MAR)</a:t>
            </a:r>
            <a:r>
              <a:rPr lang="en-IN" sz="2000">
                <a:solidFill>
                  <a:schemeClr val="dk1"/>
                </a:solidFill>
                <a:latin typeface="Calibri"/>
                <a:ea typeface="Calibri"/>
                <a:cs typeface="Calibri"/>
                <a:sym typeface="Calibri"/>
              </a:rPr>
              <a:t>:</a:t>
            </a:r>
            <a:endParaRPr sz="2000" b="1" i="0" u="none" strike="noStrike" cap="none">
              <a:solidFill>
                <a:srgbClr val="000000"/>
              </a:solidFill>
              <a:latin typeface="Calibri"/>
              <a:ea typeface="Calibri"/>
              <a:cs typeface="Calibri"/>
              <a:sym typeface="Calibri"/>
            </a:endParaRPr>
          </a:p>
        </p:txBody>
      </p:sp>
      <p:sp>
        <p:nvSpPr>
          <p:cNvPr id="101" name="Google Shape;101;g12f920dffed_0_11"/>
          <p:cNvSpPr txBox="1"/>
          <p:nvPr/>
        </p:nvSpPr>
        <p:spPr>
          <a:xfrm>
            <a:off x="3230891" y="3091833"/>
            <a:ext cx="7755900" cy="76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40"/>
              </a:spcBef>
              <a:spcAft>
                <a:spcPts val="0"/>
              </a:spcAft>
              <a:buNone/>
            </a:pPr>
            <a:r>
              <a:rPr lang="en-IN" sz="2000">
                <a:solidFill>
                  <a:schemeClr val="lt1"/>
                </a:solidFill>
                <a:latin typeface="Calibri"/>
                <a:ea typeface="Calibri"/>
                <a:cs typeface="Calibri"/>
                <a:sym typeface="Calibri"/>
              </a:rPr>
              <a:t>When we assume that the missing data can be predicted from other attribute values. It mean that it is not actually missing.</a:t>
            </a:r>
            <a:endParaRPr sz="2000">
              <a:solidFill>
                <a:schemeClr val="lt1"/>
              </a:solidFill>
              <a:latin typeface="Calibri"/>
              <a:ea typeface="Calibri"/>
              <a:cs typeface="Calibri"/>
              <a:sym typeface="Calibri"/>
            </a:endParaRPr>
          </a:p>
          <a:p>
            <a:pPr marL="0" lvl="0" indent="0" algn="l" rtl="0">
              <a:lnSpc>
                <a:spcPct val="115000"/>
              </a:lnSpc>
              <a:spcBef>
                <a:spcPts val="640"/>
              </a:spcBef>
              <a:spcAft>
                <a:spcPts val="0"/>
              </a:spcAft>
              <a:buNone/>
            </a:pPr>
            <a:endParaRPr sz="2000">
              <a:solidFill>
                <a:schemeClr val="lt1"/>
              </a:solidFill>
              <a:latin typeface="Calibri"/>
              <a:ea typeface="Calibri"/>
              <a:cs typeface="Calibri"/>
              <a:sym typeface="Calibri"/>
            </a:endParaRPr>
          </a:p>
        </p:txBody>
      </p:sp>
      <p:grpSp>
        <p:nvGrpSpPr>
          <p:cNvPr id="102" name="Google Shape;102;g12f920dffed_0_11"/>
          <p:cNvGrpSpPr/>
          <p:nvPr/>
        </p:nvGrpSpPr>
        <p:grpSpPr>
          <a:xfrm>
            <a:off x="719236" y="4166931"/>
            <a:ext cx="10149738" cy="893978"/>
            <a:chOff x="1431323" y="2473841"/>
            <a:chExt cx="7612494" cy="670500"/>
          </a:xfrm>
        </p:grpSpPr>
        <p:sp>
          <p:nvSpPr>
            <p:cNvPr id="103" name="Google Shape;103;g12f920dffed_0_11"/>
            <p:cNvSpPr/>
            <p:nvPr/>
          </p:nvSpPr>
          <p:spPr>
            <a:xfrm rot="-5400000">
              <a:off x="5167367" y="-732109"/>
              <a:ext cx="670500" cy="7082400"/>
            </a:xfrm>
            <a:prstGeom prst="roundRect">
              <a:avLst>
                <a:gd name="adj" fmla="val 50000"/>
              </a:avLst>
            </a:prstGeom>
            <a:solidFill>
              <a:srgbClr val="095A8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2f920dffed_0_11"/>
            <p:cNvSpPr/>
            <p:nvPr/>
          </p:nvSpPr>
          <p:spPr>
            <a:xfrm rot="-5400000">
              <a:off x="2014523" y="1890641"/>
              <a:ext cx="670500" cy="1836900"/>
            </a:xfrm>
            <a:prstGeom prst="roundRect">
              <a:avLst>
                <a:gd name="adj" fmla="val 50000"/>
              </a:avLst>
            </a:prstGeom>
            <a:solidFill>
              <a:srgbClr val="25AAE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g12f920dffed_0_11"/>
          <p:cNvSpPr txBox="1"/>
          <p:nvPr/>
        </p:nvSpPr>
        <p:spPr>
          <a:xfrm>
            <a:off x="450047" y="4201450"/>
            <a:ext cx="2847900" cy="846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640"/>
              </a:spcBef>
              <a:spcAft>
                <a:spcPts val="0"/>
              </a:spcAft>
              <a:buNone/>
            </a:pPr>
            <a:r>
              <a:rPr lang="en-IN" sz="2000" b="1">
                <a:solidFill>
                  <a:schemeClr val="dk1"/>
                </a:solidFill>
                <a:latin typeface="Calibri"/>
                <a:ea typeface="Calibri"/>
                <a:cs typeface="Calibri"/>
                <a:sym typeface="Calibri"/>
              </a:rPr>
              <a:t>Missing Not At           Random (MNR)</a:t>
            </a:r>
            <a:r>
              <a:rPr lang="en-IN" sz="2000">
                <a:solidFill>
                  <a:schemeClr val="dk1"/>
                </a:solidFill>
                <a:latin typeface="Calibri"/>
                <a:ea typeface="Calibri"/>
                <a:cs typeface="Calibri"/>
                <a:sym typeface="Calibri"/>
              </a:rPr>
              <a:t>:</a:t>
            </a:r>
            <a:endParaRPr sz="2000" b="1" i="0" u="none" strike="noStrike" cap="none">
              <a:solidFill>
                <a:srgbClr val="000000"/>
              </a:solidFill>
              <a:latin typeface="Calibri"/>
              <a:ea typeface="Calibri"/>
              <a:cs typeface="Calibri"/>
              <a:sym typeface="Calibri"/>
            </a:endParaRPr>
          </a:p>
        </p:txBody>
      </p:sp>
      <p:sp>
        <p:nvSpPr>
          <p:cNvPr id="106" name="Google Shape;106;g12f920dffed_0_11"/>
          <p:cNvSpPr txBox="1"/>
          <p:nvPr/>
        </p:nvSpPr>
        <p:spPr>
          <a:xfrm>
            <a:off x="3233662" y="4166945"/>
            <a:ext cx="7755900" cy="76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40"/>
              </a:spcBef>
              <a:spcAft>
                <a:spcPts val="0"/>
              </a:spcAft>
              <a:buNone/>
            </a:pPr>
            <a:r>
              <a:rPr lang="en-IN" sz="2000">
                <a:solidFill>
                  <a:schemeClr val="lt1"/>
                </a:solidFill>
                <a:latin typeface="Calibri"/>
                <a:ea typeface="Calibri"/>
                <a:cs typeface="Calibri"/>
                <a:sym typeface="Calibri"/>
              </a:rPr>
              <a:t>Data is missing due to some reason we don’t know what it is. This can happen in repeat research such as in customer behavior tracking.</a:t>
            </a:r>
            <a:endParaRPr sz="20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2f920dffed_0_54"/>
          <p:cNvSpPr txBox="1"/>
          <p:nvPr/>
        </p:nvSpPr>
        <p:spPr>
          <a:xfrm>
            <a:off x="678056" y="515988"/>
            <a:ext cx="10947300" cy="526800"/>
          </a:xfrm>
          <a:prstGeom prst="rect">
            <a:avLst/>
          </a:prstGeom>
          <a:noFill/>
          <a:ln>
            <a:noFill/>
          </a:ln>
        </p:spPr>
        <p:txBody>
          <a:bodyPr spcFirstLastPara="1" wrap="square" lIns="16925" tIns="16925" rIns="16925" bIns="16925" anchor="t" anchorCtr="0">
            <a:spAutoFit/>
          </a:bodyPr>
          <a:lstStyle/>
          <a:p>
            <a:pPr marL="0" lvl="0" indent="0" algn="l" rtl="0">
              <a:spcBef>
                <a:spcPts val="0"/>
              </a:spcBef>
              <a:spcAft>
                <a:spcPts val="0"/>
              </a:spcAft>
              <a:buClr>
                <a:schemeClr val="dk1"/>
              </a:buClr>
              <a:buSzPts val="1400"/>
              <a:buFont typeface="Arial"/>
              <a:buNone/>
            </a:pPr>
            <a:r>
              <a:rPr lang="en-IN" sz="3200" b="1">
                <a:solidFill>
                  <a:schemeClr val="dk2"/>
                </a:solidFill>
                <a:latin typeface="Calibri"/>
                <a:ea typeface="Calibri"/>
                <a:cs typeface="Calibri"/>
                <a:sym typeface="Calibri"/>
              </a:rPr>
              <a:t>Ways to deal with Missing Data</a:t>
            </a:r>
            <a:endParaRPr sz="3200" b="1">
              <a:solidFill>
                <a:schemeClr val="dk2"/>
              </a:solidFill>
              <a:latin typeface="Calibri"/>
              <a:ea typeface="Calibri"/>
              <a:cs typeface="Calibri"/>
              <a:sym typeface="Calibri"/>
            </a:endParaRPr>
          </a:p>
        </p:txBody>
      </p:sp>
      <p:sp>
        <p:nvSpPr>
          <p:cNvPr id="112" name="Google Shape;112;g12f920dffed_0_54"/>
          <p:cNvSpPr txBox="1"/>
          <p:nvPr/>
        </p:nvSpPr>
        <p:spPr>
          <a:xfrm>
            <a:off x="536175" y="1321725"/>
            <a:ext cx="10212300" cy="9543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can follow the below best practices to impute missing data. There is not any fixed rule for it, however we can have a generalized thumb rule.</a:t>
            </a:r>
            <a:endParaRPr>
              <a:latin typeface="Candara"/>
              <a:ea typeface="Candara"/>
              <a:cs typeface="Candara"/>
              <a:sym typeface="Candara"/>
            </a:endParaRPr>
          </a:p>
        </p:txBody>
      </p:sp>
      <p:sp>
        <p:nvSpPr>
          <p:cNvPr id="113" name="Google Shape;113;g12f920dffed_0_54"/>
          <p:cNvSpPr/>
          <p:nvPr/>
        </p:nvSpPr>
        <p:spPr>
          <a:xfrm>
            <a:off x="1129154" y="2443950"/>
            <a:ext cx="3690900" cy="351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g12f920dffed_0_54"/>
          <p:cNvSpPr/>
          <p:nvPr/>
        </p:nvSpPr>
        <p:spPr>
          <a:xfrm>
            <a:off x="5358929" y="2444000"/>
            <a:ext cx="3690900" cy="3516300"/>
          </a:xfrm>
          <a:prstGeom prst="rect">
            <a:avLst/>
          </a:prstGeom>
          <a:noFill/>
          <a:ln w="9525" cap="flat" cmpd="sng">
            <a:solidFill>
              <a:srgbClr val="095A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12f920dffed_0_54"/>
          <p:cNvSpPr/>
          <p:nvPr/>
        </p:nvSpPr>
        <p:spPr>
          <a:xfrm>
            <a:off x="1129135" y="2443950"/>
            <a:ext cx="3690900" cy="411600"/>
          </a:xfrm>
          <a:prstGeom prst="roundRect">
            <a:avLst>
              <a:gd name="adj" fmla="val 16667"/>
            </a:avLst>
          </a:prstGeom>
          <a:solidFill>
            <a:srgbClr val="25AAE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12f920dffed_0_54"/>
          <p:cNvSpPr/>
          <p:nvPr/>
        </p:nvSpPr>
        <p:spPr>
          <a:xfrm>
            <a:off x="5346460" y="2443950"/>
            <a:ext cx="3690900" cy="411600"/>
          </a:xfrm>
          <a:prstGeom prst="roundRect">
            <a:avLst>
              <a:gd name="adj" fmla="val 16667"/>
            </a:avLst>
          </a:prstGeom>
          <a:solidFill>
            <a:srgbClr val="25AAE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12f920dffed_0_54"/>
          <p:cNvSpPr txBox="1"/>
          <p:nvPr/>
        </p:nvSpPr>
        <p:spPr>
          <a:xfrm>
            <a:off x="1690285" y="2403450"/>
            <a:ext cx="2543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b="1">
                <a:solidFill>
                  <a:schemeClr val="dk1"/>
                </a:solidFill>
                <a:latin typeface="Calibri"/>
                <a:ea typeface="Calibri"/>
                <a:cs typeface="Calibri"/>
                <a:sym typeface="Calibri"/>
              </a:rPr>
              <a:t>Condition</a:t>
            </a:r>
            <a:endParaRPr sz="2000" b="1">
              <a:solidFill>
                <a:schemeClr val="dk1"/>
              </a:solidFill>
              <a:latin typeface="Calibri"/>
              <a:ea typeface="Calibri"/>
              <a:cs typeface="Calibri"/>
              <a:sym typeface="Calibri"/>
            </a:endParaRPr>
          </a:p>
        </p:txBody>
      </p:sp>
      <p:sp>
        <p:nvSpPr>
          <p:cNvPr id="118" name="Google Shape;118;g12f920dffed_0_54"/>
          <p:cNvSpPr txBox="1"/>
          <p:nvPr/>
        </p:nvSpPr>
        <p:spPr>
          <a:xfrm>
            <a:off x="5920060" y="2403450"/>
            <a:ext cx="2543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b="1">
                <a:solidFill>
                  <a:schemeClr val="dk1"/>
                </a:solidFill>
                <a:latin typeface="Calibri"/>
                <a:ea typeface="Calibri"/>
                <a:cs typeface="Calibri"/>
                <a:sym typeface="Calibri"/>
              </a:rPr>
              <a:t>Method</a:t>
            </a:r>
            <a:endParaRPr sz="2000" b="1">
              <a:solidFill>
                <a:schemeClr val="dk1"/>
              </a:solidFill>
              <a:latin typeface="Calibri"/>
              <a:ea typeface="Calibri"/>
              <a:cs typeface="Calibri"/>
              <a:sym typeface="Calibri"/>
            </a:endParaRPr>
          </a:p>
        </p:txBody>
      </p:sp>
      <p:sp>
        <p:nvSpPr>
          <p:cNvPr id="119" name="Google Shape;119;g12f920dffed_0_54"/>
          <p:cNvSpPr txBox="1"/>
          <p:nvPr/>
        </p:nvSpPr>
        <p:spPr>
          <a:xfrm>
            <a:off x="1141604" y="2855550"/>
            <a:ext cx="3678600" cy="2970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Very high number of missing values (&gt;60%)</a:t>
            </a:r>
            <a:endParaRPr sz="200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Percentage of missing data is negligible (0.05)</a:t>
            </a:r>
            <a:endParaRPr sz="200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Missing data in a continuous feature </a:t>
            </a:r>
            <a:endParaRPr sz="200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Missing data in a categorical feature</a:t>
            </a:r>
            <a:endParaRPr sz="2000">
              <a:solidFill>
                <a:schemeClr val="dk1"/>
              </a:solidFill>
              <a:latin typeface="Calibri"/>
              <a:ea typeface="Calibri"/>
              <a:cs typeface="Calibri"/>
              <a:sym typeface="Calibri"/>
            </a:endParaRPr>
          </a:p>
        </p:txBody>
      </p:sp>
      <p:sp>
        <p:nvSpPr>
          <p:cNvPr id="120" name="Google Shape;120;g12f920dffed_0_54"/>
          <p:cNvSpPr txBox="1"/>
          <p:nvPr/>
        </p:nvSpPr>
        <p:spPr>
          <a:xfrm>
            <a:off x="5358929" y="2855550"/>
            <a:ext cx="3690900" cy="2616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Collect more data or drop the feature</a:t>
            </a:r>
            <a:endParaRPr sz="200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Drop the rows having missing data</a:t>
            </a:r>
            <a:endParaRPr sz="200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Mean/median </a:t>
            </a:r>
            <a:endParaRPr sz="20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200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Mode </a:t>
            </a:r>
            <a:endParaRPr sz="2000">
              <a:solidFill>
                <a:schemeClr val="dk1"/>
              </a:solidFill>
              <a:latin typeface="Calibri"/>
              <a:ea typeface="Calibri"/>
              <a:cs typeface="Calibri"/>
              <a:sym typeface="Calibri"/>
            </a:endParaRPr>
          </a:p>
        </p:txBody>
      </p:sp>
      <p:cxnSp>
        <p:nvCxnSpPr>
          <p:cNvPr id="121" name="Google Shape;121;g12f920dffed_0_54"/>
          <p:cNvCxnSpPr>
            <a:stCxn id="115" idx="3"/>
            <a:endCxn id="116" idx="1"/>
          </p:cNvCxnSpPr>
          <p:nvPr/>
        </p:nvCxnSpPr>
        <p:spPr>
          <a:xfrm>
            <a:off x="4820035" y="2649750"/>
            <a:ext cx="526500" cy="0"/>
          </a:xfrm>
          <a:prstGeom prst="straightConnector1">
            <a:avLst/>
          </a:prstGeom>
          <a:noFill/>
          <a:ln w="28575" cap="flat" cmpd="sng">
            <a:solidFill>
              <a:schemeClr val="dk2"/>
            </a:solidFill>
            <a:prstDash val="solid"/>
            <a:round/>
            <a:headEnd type="triangl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12f920dffed_0_71"/>
          <p:cNvSpPr txBox="1"/>
          <p:nvPr/>
        </p:nvSpPr>
        <p:spPr>
          <a:xfrm>
            <a:off x="678056" y="515988"/>
            <a:ext cx="10947300" cy="526800"/>
          </a:xfrm>
          <a:prstGeom prst="rect">
            <a:avLst/>
          </a:prstGeom>
          <a:noFill/>
          <a:ln>
            <a:noFill/>
          </a:ln>
        </p:spPr>
        <p:txBody>
          <a:bodyPr spcFirstLastPara="1" wrap="square" lIns="16925" tIns="16925" rIns="16925" bIns="16925" anchor="t" anchorCtr="0">
            <a:spAutoFit/>
          </a:bodyPr>
          <a:lstStyle/>
          <a:p>
            <a:pPr marL="0" lvl="0" indent="0" algn="l" rtl="0">
              <a:spcBef>
                <a:spcPts val="0"/>
              </a:spcBef>
              <a:spcAft>
                <a:spcPts val="0"/>
              </a:spcAft>
              <a:buClr>
                <a:schemeClr val="dk1"/>
              </a:buClr>
              <a:buSzPts val="1400"/>
              <a:buFont typeface="Arial"/>
              <a:buNone/>
            </a:pPr>
            <a:r>
              <a:rPr lang="en-IN" sz="3200" b="1">
                <a:solidFill>
                  <a:schemeClr val="dk2"/>
                </a:solidFill>
                <a:latin typeface="Calibri"/>
                <a:ea typeface="Calibri"/>
                <a:cs typeface="Calibri"/>
                <a:sym typeface="Calibri"/>
              </a:rPr>
              <a:t>Dealing with Outliers</a:t>
            </a:r>
            <a:endParaRPr sz="3200" b="1">
              <a:solidFill>
                <a:schemeClr val="dk2"/>
              </a:solidFill>
              <a:latin typeface="Calibri"/>
              <a:ea typeface="Calibri"/>
              <a:cs typeface="Calibri"/>
              <a:sym typeface="Calibri"/>
            </a:endParaRPr>
          </a:p>
        </p:txBody>
      </p:sp>
      <p:sp>
        <p:nvSpPr>
          <p:cNvPr id="127" name="Google Shape;127;g12f920dffed_0_71"/>
          <p:cNvSpPr txBox="1"/>
          <p:nvPr/>
        </p:nvSpPr>
        <p:spPr>
          <a:xfrm>
            <a:off x="567325" y="1314600"/>
            <a:ext cx="6580200" cy="37248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Outliers are extreme data points</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They deviates so much from other observations as to arouse suspicion that it was generated by a different mechanism</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They appear to be inconsistent with the remainder of that set of data.</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Can be identified through: Box plot, z-score, Interquartile range (IQR)</a:t>
            </a:r>
            <a:endParaRPr sz="2000">
              <a:solidFill>
                <a:schemeClr val="dk1"/>
              </a:solidFill>
              <a:latin typeface="Calibri"/>
              <a:ea typeface="Calibri"/>
              <a:cs typeface="Calibri"/>
              <a:sym typeface="Calibri"/>
            </a:endParaRPr>
          </a:p>
        </p:txBody>
      </p:sp>
      <p:pic>
        <p:nvPicPr>
          <p:cNvPr id="128" name="Google Shape;128;g12f920dffed_0_71"/>
          <p:cNvPicPr preferRelativeResize="0"/>
          <p:nvPr/>
        </p:nvPicPr>
        <p:blipFill>
          <a:blip r:embed="rId3">
            <a:alphaModFix/>
          </a:blip>
          <a:stretch>
            <a:fillRect/>
          </a:stretch>
        </p:blipFill>
        <p:spPr>
          <a:xfrm>
            <a:off x="7147525" y="1314600"/>
            <a:ext cx="4274150" cy="318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2f920dffed_0_86"/>
          <p:cNvSpPr txBox="1"/>
          <p:nvPr/>
        </p:nvSpPr>
        <p:spPr>
          <a:xfrm>
            <a:off x="678056" y="515988"/>
            <a:ext cx="10947300" cy="526800"/>
          </a:xfrm>
          <a:prstGeom prst="rect">
            <a:avLst/>
          </a:prstGeom>
          <a:noFill/>
          <a:ln>
            <a:noFill/>
          </a:ln>
        </p:spPr>
        <p:txBody>
          <a:bodyPr spcFirstLastPara="1" wrap="square" lIns="16925" tIns="16925" rIns="16925" bIns="16925" anchor="t" anchorCtr="0">
            <a:spAutoFit/>
          </a:bodyPr>
          <a:lstStyle/>
          <a:p>
            <a:pPr marL="0" lvl="0" indent="0" algn="l" rtl="0">
              <a:spcBef>
                <a:spcPts val="0"/>
              </a:spcBef>
              <a:spcAft>
                <a:spcPts val="0"/>
              </a:spcAft>
              <a:buClr>
                <a:schemeClr val="dk1"/>
              </a:buClr>
              <a:buSzPts val="1100"/>
              <a:buFont typeface="Arial"/>
              <a:buNone/>
            </a:pPr>
            <a:r>
              <a:rPr lang="en-IN" sz="3200" b="1">
                <a:solidFill>
                  <a:srgbClr val="095A82"/>
                </a:solidFill>
                <a:latin typeface="Calibri"/>
                <a:ea typeface="Calibri"/>
                <a:cs typeface="Calibri"/>
                <a:sym typeface="Calibri"/>
              </a:rPr>
              <a:t>Functions for Data Cleaning</a:t>
            </a:r>
            <a:endParaRPr sz="3200" b="1">
              <a:solidFill>
                <a:schemeClr val="dk2"/>
              </a:solidFill>
              <a:latin typeface="Calibri"/>
              <a:ea typeface="Calibri"/>
              <a:cs typeface="Calibri"/>
              <a:sym typeface="Calibri"/>
            </a:endParaRPr>
          </a:p>
        </p:txBody>
      </p:sp>
      <p:sp>
        <p:nvSpPr>
          <p:cNvPr id="134" name="Google Shape;134;g12f920dffed_0_86"/>
          <p:cNvSpPr txBox="1"/>
          <p:nvPr/>
        </p:nvSpPr>
        <p:spPr>
          <a:xfrm>
            <a:off x="678050" y="1276130"/>
            <a:ext cx="59853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Calibri"/>
              <a:buChar char="●"/>
            </a:pPr>
            <a:r>
              <a:rPr lang="en-IN" sz="2000" b="1">
                <a:solidFill>
                  <a:schemeClr val="dk1"/>
                </a:solidFill>
                <a:latin typeface="Calibri"/>
                <a:ea typeface="Calibri"/>
                <a:cs typeface="Calibri"/>
                <a:sym typeface="Calibri"/>
              </a:rPr>
              <a:t>Common methods and functions for data cleaning:</a:t>
            </a:r>
            <a:endParaRPr>
              <a:latin typeface="Candara"/>
              <a:ea typeface="Candara"/>
              <a:cs typeface="Candara"/>
              <a:sym typeface="Candara"/>
            </a:endParaRPr>
          </a:p>
        </p:txBody>
      </p:sp>
      <p:sp>
        <p:nvSpPr>
          <p:cNvPr id="135" name="Google Shape;135;g12f920dffed_0_86"/>
          <p:cNvSpPr/>
          <p:nvPr/>
        </p:nvSpPr>
        <p:spPr>
          <a:xfrm>
            <a:off x="748150" y="2100373"/>
            <a:ext cx="2543700" cy="372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g12f920dffed_0_86"/>
          <p:cNvSpPr/>
          <p:nvPr/>
        </p:nvSpPr>
        <p:spPr>
          <a:xfrm>
            <a:off x="3868175" y="2100425"/>
            <a:ext cx="7666500" cy="372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g12f920dffed_0_86"/>
          <p:cNvSpPr/>
          <p:nvPr/>
        </p:nvSpPr>
        <p:spPr>
          <a:xfrm>
            <a:off x="748128" y="2100364"/>
            <a:ext cx="2543700" cy="4116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12f920dffed_0_86"/>
          <p:cNvSpPr/>
          <p:nvPr/>
        </p:nvSpPr>
        <p:spPr>
          <a:xfrm>
            <a:off x="3855702" y="2100375"/>
            <a:ext cx="7666500" cy="411600"/>
          </a:xfrm>
          <a:prstGeom prst="roundRect">
            <a:avLst>
              <a:gd name="adj" fmla="val 16667"/>
            </a:avLst>
          </a:prstGeom>
          <a:solidFill>
            <a:srgbClr val="25AAE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g12f920dffed_0_86"/>
          <p:cNvSpPr txBox="1"/>
          <p:nvPr/>
        </p:nvSpPr>
        <p:spPr>
          <a:xfrm>
            <a:off x="748160" y="2059857"/>
            <a:ext cx="2543700" cy="492600"/>
          </a:xfrm>
          <a:prstGeom prst="rect">
            <a:avLst/>
          </a:prstGeom>
          <a:solidFill>
            <a:srgbClr val="25AAE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b="1" dirty="0">
                <a:solidFill>
                  <a:schemeClr val="dk1"/>
                </a:solidFill>
                <a:latin typeface="Calibri"/>
                <a:ea typeface="Calibri"/>
                <a:cs typeface="Calibri"/>
                <a:sym typeface="Calibri"/>
              </a:rPr>
              <a:t>Function</a:t>
            </a:r>
            <a:endParaRPr sz="2000" b="1">
              <a:solidFill>
                <a:schemeClr val="dk1"/>
              </a:solidFill>
              <a:latin typeface="Calibri"/>
              <a:ea typeface="Calibri"/>
              <a:cs typeface="Calibri"/>
              <a:sym typeface="Calibri"/>
            </a:endParaRPr>
          </a:p>
        </p:txBody>
      </p:sp>
      <p:sp>
        <p:nvSpPr>
          <p:cNvPr id="140" name="Google Shape;140;g12f920dffed_0_86"/>
          <p:cNvSpPr txBox="1"/>
          <p:nvPr/>
        </p:nvSpPr>
        <p:spPr>
          <a:xfrm>
            <a:off x="6362086" y="2059857"/>
            <a:ext cx="254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solidFill>
                  <a:schemeClr val="dk1"/>
                </a:solidFill>
                <a:latin typeface="Calibri"/>
                <a:ea typeface="Calibri"/>
                <a:cs typeface="Calibri"/>
                <a:sym typeface="Calibri"/>
              </a:rPr>
              <a:t>Definition</a:t>
            </a:r>
            <a:endParaRPr sz="2000" b="1">
              <a:solidFill>
                <a:schemeClr val="dk1"/>
              </a:solidFill>
              <a:latin typeface="Calibri"/>
              <a:ea typeface="Calibri"/>
              <a:cs typeface="Calibri"/>
              <a:sym typeface="Calibri"/>
            </a:endParaRPr>
          </a:p>
        </p:txBody>
      </p:sp>
      <p:sp>
        <p:nvSpPr>
          <p:cNvPr id="141" name="Google Shape;141;g12f920dffed_0_86"/>
          <p:cNvSpPr txBox="1"/>
          <p:nvPr/>
        </p:nvSpPr>
        <p:spPr>
          <a:xfrm>
            <a:off x="760600" y="2511964"/>
            <a:ext cx="2543700" cy="28014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Calibri"/>
              <a:buAutoNum type="arabicPeriod"/>
            </a:pPr>
            <a:r>
              <a:rPr lang="en-IN" sz="2000" dirty="0" err="1">
                <a:solidFill>
                  <a:schemeClr val="hlink"/>
                </a:solidFill>
                <a:latin typeface="Calibri"/>
                <a:ea typeface="Calibri"/>
                <a:cs typeface="Calibri"/>
                <a:sym typeface="Calibri"/>
              </a:rPr>
              <a:t>df.str.replace</a:t>
            </a:r>
            <a:r>
              <a:rPr lang="en-IN" sz="2000" dirty="0">
                <a:solidFill>
                  <a:schemeClr val="hlink"/>
                </a:solidFill>
                <a:latin typeface="Calibri"/>
                <a:ea typeface="Calibri"/>
                <a:cs typeface="Calibri"/>
                <a:sym typeface="Calibri"/>
              </a:rPr>
              <a:t>():</a:t>
            </a:r>
            <a:endParaRPr sz="2000">
              <a:solidFill>
                <a:schemeClr val="hlink"/>
              </a:solidFill>
              <a:latin typeface="Calibri"/>
              <a:ea typeface="Calibri"/>
              <a:cs typeface="Calibri"/>
              <a:sym typeface="Calibri"/>
            </a:endParaRPr>
          </a:p>
          <a:p>
            <a:pPr marL="457200" lvl="0" indent="0" algn="l" rtl="0">
              <a:lnSpc>
                <a:spcPct val="150000"/>
              </a:lnSpc>
              <a:spcBef>
                <a:spcPts val="0"/>
              </a:spcBef>
              <a:spcAft>
                <a:spcPts val="0"/>
              </a:spcAft>
              <a:buNone/>
            </a:pPr>
            <a:endParaRPr sz="2000">
              <a:solidFill>
                <a:schemeClr val="hlink"/>
              </a:solidFill>
              <a:latin typeface="Calibri"/>
              <a:ea typeface="Calibri"/>
              <a:cs typeface="Calibri"/>
              <a:sym typeface="Calibri"/>
            </a:endParaRPr>
          </a:p>
          <a:p>
            <a:pPr marL="457200" lvl="0" indent="0" algn="l" rtl="0">
              <a:lnSpc>
                <a:spcPct val="150000"/>
              </a:lnSpc>
              <a:spcBef>
                <a:spcPts val="0"/>
              </a:spcBef>
              <a:spcAft>
                <a:spcPts val="0"/>
              </a:spcAft>
              <a:buNone/>
            </a:pPr>
            <a:endParaRPr sz="2000">
              <a:solidFill>
                <a:schemeClr val="hlink"/>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AutoNum type="arabicPeriod"/>
            </a:pPr>
            <a:r>
              <a:rPr lang="en-IN" sz="2000" dirty="0" err="1">
                <a:solidFill>
                  <a:schemeClr val="hlink"/>
                </a:solidFill>
                <a:latin typeface="Calibri"/>
                <a:ea typeface="Calibri"/>
                <a:cs typeface="Calibri"/>
                <a:sym typeface="Calibri"/>
              </a:rPr>
              <a:t>df.set_index</a:t>
            </a:r>
            <a:r>
              <a:rPr lang="en-IN" sz="2000" dirty="0">
                <a:solidFill>
                  <a:schemeClr val="hlink"/>
                </a:solidFill>
                <a:latin typeface="Calibri"/>
                <a:ea typeface="Calibri"/>
                <a:cs typeface="Calibri"/>
                <a:sym typeface="Calibri"/>
              </a:rPr>
              <a:t>():</a:t>
            </a:r>
            <a:endParaRPr sz="2000">
              <a:solidFill>
                <a:schemeClr val="hlink"/>
              </a:solidFill>
              <a:latin typeface="Calibri"/>
              <a:ea typeface="Calibri"/>
              <a:cs typeface="Calibri"/>
              <a:sym typeface="Calibri"/>
            </a:endParaRPr>
          </a:p>
          <a:p>
            <a:pPr marL="0" lvl="0" indent="0" algn="l" rtl="0">
              <a:lnSpc>
                <a:spcPct val="150000"/>
              </a:lnSpc>
              <a:spcBef>
                <a:spcPts val="0"/>
              </a:spcBef>
              <a:spcAft>
                <a:spcPts val="0"/>
              </a:spcAft>
              <a:buNone/>
            </a:pPr>
            <a:endParaRPr sz="2000">
              <a:solidFill>
                <a:schemeClr val="hlink"/>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AutoNum type="arabicPeriod"/>
            </a:pPr>
            <a:r>
              <a:rPr lang="en-IN" sz="2000" dirty="0" err="1">
                <a:solidFill>
                  <a:schemeClr val="hlink"/>
                </a:solidFill>
                <a:latin typeface="Calibri"/>
                <a:ea typeface="Calibri"/>
                <a:cs typeface="Calibri"/>
                <a:sym typeface="Calibri"/>
              </a:rPr>
              <a:t>df.str.split</a:t>
            </a:r>
            <a:r>
              <a:rPr lang="en-IN" sz="2000" dirty="0">
                <a:solidFill>
                  <a:schemeClr val="hlink"/>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142" name="Google Shape;142;g12f920dffed_0_86"/>
          <p:cNvSpPr txBox="1"/>
          <p:nvPr/>
        </p:nvSpPr>
        <p:spPr>
          <a:xfrm>
            <a:off x="3868175" y="2511975"/>
            <a:ext cx="7666500" cy="37248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Calibri"/>
              <a:buAutoNum type="arabicPeriod"/>
            </a:pPr>
            <a:r>
              <a:rPr lang="en-IN" sz="2000" dirty="0">
                <a:solidFill>
                  <a:schemeClr val="dk1"/>
                </a:solidFill>
                <a:latin typeface="Calibri"/>
                <a:ea typeface="Calibri"/>
                <a:cs typeface="Calibri"/>
                <a:sym typeface="Calibri"/>
              </a:rPr>
              <a:t>It works similar to Python replace() method. It can be used to treating the invalid values in a variable.</a:t>
            </a:r>
            <a:endParaRPr sz="2000">
              <a:solidFill>
                <a:schemeClr val="dk1"/>
              </a:solidFill>
              <a:latin typeface="Calibri"/>
              <a:ea typeface="Calibri"/>
              <a:cs typeface="Calibri"/>
              <a:sym typeface="Calibri"/>
            </a:endParaRPr>
          </a:p>
          <a:p>
            <a:pPr marL="457200" lvl="0" indent="0" algn="l" rtl="0">
              <a:lnSpc>
                <a:spcPct val="150000"/>
              </a:lnSpc>
              <a:spcBef>
                <a:spcPts val="0"/>
              </a:spcBef>
              <a:spcAft>
                <a:spcPts val="0"/>
              </a:spcAft>
              <a:buNone/>
            </a:pP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AutoNum type="arabicPeriod"/>
            </a:pPr>
            <a:r>
              <a:rPr lang="en-IN" sz="2000" dirty="0">
                <a:solidFill>
                  <a:schemeClr val="dk1"/>
                </a:solidFill>
                <a:latin typeface="Calibri"/>
                <a:ea typeface="Calibri"/>
                <a:cs typeface="Calibri"/>
                <a:sym typeface="Calibri"/>
              </a:rPr>
              <a:t>It is used to set existing column of a </a:t>
            </a:r>
            <a:r>
              <a:rPr lang="en-IN" sz="2000" dirty="0" err="1">
                <a:solidFill>
                  <a:schemeClr val="dk1"/>
                </a:solidFill>
                <a:latin typeface="Calibri"/>
                <a:ea typeface="Calibri"/>
                <a:cs typeface="Calibri"/>
                <a:sym typeface="Calibri"/>
              </a:rPr>
              <a:t>dataframe</a:t>
            </a:r>
            <a:r>
              <a:rPr lang="en-IN" sz="2000" dirty="0">
                <a:solidFill>
                  <a:schemeClr val="dk1"/>
                </a:solidFill>
                <a:latin typeface="Calibri"/>
                <a:ea typeface="Calibri"/>
                <a:cs typeface="Calibri"/>
                <a:sym typeface="Calibri"/>
              </a:rPr>
              <a:t> as </a:t>
            </a:r>
            <a:r>
              <a:rPr lang="en-IN" sz="2000" dirty="0" err="1">
                <a:solidFill>
                  <a:schemeClr val="dk1"/>
                </a:solidFill>
                <a:latin typeface="Calibri"/>
                <a:ea typeface="Calibri"/>
                <a:cs typeface="Calibri"/>
                <a:sym typeface="Calibri"/>
              </a:rPr>
              <a:t>dataframe</a:t>
            </a:r>
            <a:r>
              <a:rPr lang="en-IN" sz="2000" dirty="0">
                <a:solidFill>
                  <a:schemeClr val="dk1"/>
                </a:solidFill>
                <a:latin typeface="Calibri"/>
                <a:ea typeface="Calibri"/>
                <a:cs typeface="Calibri"/>
                <a:sym typeface="Calibri"/>
              </a:rPr>
              <a:t> index.</a:t>
            </a:r>
            <a:endParaRPr sz="2000">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AutoNum type="arabicPeriod"/>
            </a:pPr>
            <a:r>
              <a:rPr lang="en-IN" sz="2000" dirty="0">
                <a:solidFill>
                  <a:schemeClr val="dk1"/>
                </a:solidFill>
                <a:latin typeface="Calibri"/>
                <a:ea typeface="Calibri"/>
                <a:cs typeface="Calibri"/>
                <a:sym typeface="Calibri"/>
              </a:rPr>
              <a:t> It can be used to separate a string of a column into two different columns.</a:t>
            </a:r>
            <a:endParaRPr sz="200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r>
              <a:rPr lang="en-IN" sz="2000" dirty="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cxnSp>
        <p:nvCxnSpPr>
          <p:cNvPr id="143" name="Google Shape;143;g12f920dffed_0_86"/>
          <p:cNvCxnSpPr>
            <a:stCxn id="137" idx="3"/>
            <a:endCxn id="138" idx="1"/>
          </p:cNvCxnSpPr>
          <p:nvPr/>
        </p:nvCxnSpPr>
        <p:spPr>
          <a:xfrm>
            <a:off x="3291828" y="2306164"/>
            <a:ext cx="564000" cy="0"/>
          </a:xfrm>
          <a:prstGeom prst="straightConnector1">
            <a:avLst/>
          </a:prstGeom>
          <a:noFill/>
          <a:ln w="28575" cap="flat" cmpd="sng">
            <a:solidFill>
              <a:schemeClr val="dk2"/>
            </a:solidFill>
            <a:prstDash val="solid"/>
            <a:round/>
            <a:headEnd type="triangle" w="med" len="med"/>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1347</Words>
  <PresentationFormat>Custom</PresentationFormat>
  <Paragraphs>144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Candara</vt:lpstr>
      <vt:lpstr>Corbel</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Bharani Akella</dc:creator>
  <cp:lastModifiedBy>HP</cp:lastModifiedBy>
  <cp:revision>3</cp:revision>
  <dcterms:modified xsi:type="dcterms:W3CDTF">2024-10-23T10:06:14Z</dcterms:modified>
</cp:coreProperties>
</file>