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6" r:id="rId5"/>
    <p:sldMasterId id="2147483657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</p:sldIdLst>
  <p:sldSz cy="6858000" cx="12192000"/>
  <p:notesSz cx="6858000" cy="9144000"/>
  <p:embeddedFontLst>
    <p:embeddedFont>
      <p:font typeface="Roboto"/>
      <p:regular r:id="rId50"/>
      <p:bold r:id="rId51"/>
      <p:italic r:id="rId52"/>
      <p:boldItalic r:id="rId53"/>
    </p:embeddedFont>
    <p:embeddedFont>
      <p:font typeface="Corbel"/>
      <p:regular r:id="rId54"/>
      <p:bold r:id="rId55"/>
      <p:italic r:id="rId56"/>
      <p:boldItalic r:id="rId57"/>
    </p:embeddedFont>
    <p:embeddedFont>
      <p:font typeface="Candara"/>
      <p:regular r:id="rId58"/>
      <p:bold r:id="rId59"/>
      <p:italic r:id="rId60"/>
      <p:boldItalic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59536C1-84C9-4ED8-AA17-260E5FB0F45C}">
  <a:tblStyle styleId="{559536C1-84C9-4ED8-AA17-260E5FB0F45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01910643-BFB0-4ADB-88E4-E0AD4607C5C9}" styleName="Table_1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A6901D0A-7780-4F71-A2C6-6FAF44FBAA88}" styleName="Table_2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1" Type="http://schemas.openxmlformats.org/officeDocument/2006/relationships/font" Target="fonts/Candara-boldItalic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60" Type="http://schemas.openxmlformats.org/officeDocument/2006/relationships/font" Target="fonts/Candara-italic.fntdata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Roboto-bold.fntdata"/><Relationship Id="rId50" Type="http://schemas.openxmlformats.org/officeDocument/2006/relationships/font" Target="fonts/Roboto-regular.fntdata"/><Relationship Id="rId53" Type="http://schemas.openxmlformats.org/officeDocument/2006/relationships/font" Target="fonts/Roboto-boldItalic.fntdata"/><Relationship Id="rId52" Type="http://schemas.openxmlformats.org/officeDocument/2006/relationships/font" Target="fonts/Roboto-italic.fntdata"/><Relationship Id="rId11" Type="http://schemas.openxmlformats.org/officeDocument/2006/relationships/slide" Target="slides/slide4.xml"/><Relationship Id="rId55" Type="http://schemas.openxmlformats.org/officeDocument/2006/relationships/font" Target="fonts/Corbel-bold.fntdata"/><Relationship Id="rId10" Type="http://schemas.openxmlformats.org/officeDocument/2006/relationships/slide" Target="slides/slide3.xml"/><Relationship Id="rId54" Type="http://schemas.openxmlformats.org/officeDocument/2006/relationships/font" Target="fonts/Corbel-regular.fntdata"/><Relationship Id="rId13" Type="http://schemas.openxmlformats.org/officeDocument/2006/relationships/slide" Target="slides/slide6.xml"/><Relationship Id="rId57" Type="http://schemas.openxmlformats.org/officeDocument/2006/relationships/font" Target="fonts/Corbel-boldItalic.fntdata"/><Relationship Id="rId12" Type="http://schemas.openxmlformats.org/officeDocument/2006/relationships/slide" Target="slides/slide5.xml"/><Relationship Id="rId56" Type="http://schemas.openxmlformats.org/officeDocument/2006/relationships/font" Target="fonts/Corbel-italic.fntdata"/><Relationship Id="rId15" Type="http://schemas.openxmlformats.org/officeDocument/2006/relationships/slide" Target="slides/slide8.xml"/><Relationship Id="rId59" Type="http://schemas.openxmlformats.org/officeDocument/2006/relationships/font" Target="fonts/Candara-bold.fntdata"/><Relationship Id="rId14" Type="http://schemas.openxmlformats.org/officeDocument/2006/relationships/slide" Target="slides/slide7.xml"/><Relationship Id="rId58" Type="http://schemas.openxmlformats.org/officeDocument/2006/relationships/font" Target="fonts/Candara-regular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fd2067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" name="Google Shape;79;gdfd20670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311b1335e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g1311b1335e7_0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311b1335e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g1311b1335e7_0_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311b1335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" name="Google Shape;194;g1311b1335e7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35c1af77bc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IN"/>
              <a:t>No..target should be continuous in nature…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IN"/>
              <a:t>Yes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IN"/>
              <a:t>Yes..with two dimensions it will give us a plane</a:t>
            </a:r>
            <a:endParaRPr/>
          </a:p>
        </p:txBody>
      </p:sp>
      <p:sp>
        <p:nvSpPr>
          <p:cNvPr id="200" name="Google Shape;200;g135c1af77bc_1_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34f8b65190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g134f8b65190_1_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34f8b65190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https://scipython.com/blog/plotting-the-decision-boundary-of-a-logistic-regression-model/</a:t>
            </a:r>
            <a:endParaRPr/>
          </a:p>
        </p:txBody>
      </p:sp>
      <p:sp>
        <p:nvSpPr>
          <p:cNvPr id="211" name="Google Shape;211;g134f8b65190_1_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4f8b65190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8" name="Google Shape;218;g134f8b65190_1_1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34f8b65190_1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3" name="Google Shape;253;g134f8b65190_1_1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35c1af77bc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1" name="Google Shape;261;g135c1af77bc_1_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34f8b65190_1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7" name="Google Shape;267;g134f8b65190_1_2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fd2067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" name="Google Shape;85;gdfd20670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34f8b65190_1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0" name="Google Shape;300;g134f8b65190_1_2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34f8b65190_1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6" name="Google Shape;306;g134f8b65190_1_3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35c1af77bc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2" name="Google Shape;312;g135c1af77bc_1_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34f8b65190_1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Graph taken from hands-on</a:t>
            </a:r>
            <a:endParaRPr/>
          </a:p>
        </p:txBody>
      </p:sp>
      <p:sp>
        <p:nvSpPr>
          <p:cNvPr id="320" name="Google Shape;320;g134f8b65190_1_4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34f8b65190_1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Graph taken from hands-on</a:t>
            </a:r>
            <a:endParaRPr/>
          </a:p>
        </p:txBody>
      </p:sp>
      <p:sp>
        <p:nvSpPr>
          <p:cNvPr id="330" name="Google Shape;330;g134f8b65190_1_4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4f8b65190_1_5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Graph taken from hands-on</a:t>
            </a:r>
            <a:endParaRPr/>
          </a:p>
        </p:txBody>
      </p:sp>
      <p:sp>
        <p:nvSpPr>
          <p:cNvPr id="339" name="Google Shape;339;g134f8b65190_1_5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35c1af77bc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IN"/>
              <a:t>Yes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IN"/>
              <a:t>Yes. But we Can’t say if all the classes are represented. We should check precision and recall</a:t>
            </a:r>
            <a:endParaRPr/>
          </a:p>
        </p:txBody>
      </p:sp>
      <p:sp>
        <p:nvSpPr>
          <p:cNvPr id="354" name="Google Shape;354;g135c1af77bc_1_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34f8b65190_1_6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0" name="Google Shape;360;g134f8b65190_1_6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34f8b65190_1_7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65" name="Google Shape;365;g134f8b65190_1_7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35c1af77b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87" name="Google Shape;387;g135c1af77bc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ce42620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g12ce42620de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34c299210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7" name="Google Shape;397;g134c2992102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34f8b65190_1_7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5" name="Google Shape;405;g134f8b65190_1_7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34f8b65190_1_8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8" name="Google Shape;418;g134f8b65190_1_8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34f8b65190_1_8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5" name="Google Shape;435;g134f8b65190_1_8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334a29b1c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7" name="Google Shape;447;g1334a29b1c6_0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334a29b1c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3" name="Google Shape;473;g1334a29b1c6_0_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334a29b1c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9" name="Google Shape;479;g1334a29b1c6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35c1af77bc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9" name="Google Shape;489;g135c1af77bc_1_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334a29b1c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5" name="Google Shape;495;g1334a29b1c6_0_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334a29b1c6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8" name="Google Shape;508;g1334a29b1c6_0_1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1578012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g131578012da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34f8b65190_1_9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400"/>
              <a:buNone/>
            </a:pPr>
            <a:r>
              <a:rPr lang="en-IN"/>
              <a:t>Diagram created internally</a:t>
            </a:r>
            <a:endParaRPr/>
          </a:p>
        </p:txBody>
      </p:sp>
      <p:sp>
        <p:nvSpPr>
          <p:cNvPr id="517" name="Google Shape;517;g134f8b65190_1_9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134f8b65190_1_10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Diagram created Internally</a:t>
            </a:r>
            <a:endParaRPr/>
          </a:p>
        </p:txBody>
      </p:sp>
      <p:sp>
        <p:nvSpPr>
          <p:cNvPr id="537" name="Google Shape;537;g134f8b65190_1_10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124fddb7475_0_1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3" name="Google Shape;543;g124fddb7475_0_14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31578012d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g131578012da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34a29b1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g1334a29b1c6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1578012d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g131578012da_0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311b1335e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g1311b1335e7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ce42620d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g12ce42620de_0_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3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3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idx="1" type="body"/>
          </p:nvPr>
        </p:nvSpPr>
        <p:spPr>
          <a:xfrm>
            <a:off x="622300" y="1160003"/>
            <a:ext cx="10947300" cy="22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53" name="Google Shape;53;p7"/>
          <p:cNvCxnSpPr/>
          <p:nvPr/>
        </p:nvCxnSpPr>
        <p:spPr>
          <a:xfrm>
            <a:off x="622300" y="1143000"/>
            <a:ext cx="109473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p7"/>
          <p:cNvSpPr txBox="1"/>
          <p:nvPr>
            <p:ph type="title"/>
          </p:nvPr>
        </p:nvSpPr>
        <p:spPr>
          <a:xfrm>
            <a:off x="622300" y="457202"/>
            <a:ext cx="109473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ctrTitle"/>
          </p:nvPr>
        </p:nvSpPr>
        <p:spPr>
          <a:xfrm>
            <a:off x="914400" y="213042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609601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4766733" y="273051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609601" y="1435101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2" type="body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3" type="body"/>
          </p:nvPr>
        </p:nvSpPr>
        <p:spPr>
          <a:xfrm>
            <a:off x="6193368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4" type="body"/>
          </p:nvPr>
        </p:nvSpPr>
        <p:spPr>
          <a:xfrm>
            <a:off x="6193368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10" type="dt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1" type="ftr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6"/>
          <p:cNvSpPr txBox="1"/>
          <p:nvPr/>
        </p:nvSpPr>
        <p:spPr>
          <a:xfrm>
            <a:off x="0" y="0"/>
            <a:ext cx="5079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6"/>
          <p:cNvSpPr txBox="1"/>
          <p:nvPr/>
        </p:nvSpPr>
        <p:spPr>
          <a:xfrm>
            <a:off x="0" y="685800"/>
            <a:ext cx="5079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  <p:sldLayoutId id="2147483653" r:id="rId2"/>
    <p:sldLayoutId id="2147483654" r:id="rId3"/>
    <p:sldLayoutId id="2147483655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/>
          <p:nvPr/>
        </p:nvSpPr>
        <p:spPr>
          <a:xfrm>
            <a:off x="2498775" y="2564925"/>
            <a:ext cx="7222500" cy="1128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Introduction to </a:t>
            </a:r>
            <a:r>
              <a:rPr b="1" lang="en-IN" sz="3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Supervised Learning</a:t>
            </a:r>
            <a:r>
              <a:rPr b="1" i="0" lang="en-IN" sz="3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0" sz="3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1"/>
          <p:cNvSpPr txBox="1"/>
          <p:nvPr/>
        </p:nvSpPr>
        <p:spPr>
          <a:xfrm>
            <a:off x="2644050" y="3738975"/>
            <a:ext cx="7853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Linear Regression, Logistic Regression, and Naive Bayes</a:t>
            </a:r>
            <a:endParaRPr b="1" sz="2400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/>
        </p:nvSpPr>
        <p:spPr>
          <a:xfrm>
            <a:off x="622356" y="533138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Adjusted R squared</a:t>
            </a:r>
            <a:endParaRPr b="1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0"/>
          <p:cNvSpPr/>
          <p:nvPr/>
        </p:nvSpPr>
        <p:spPr>
          <a:xfrm>
            <a:off x="860375" y="1309266"/>
            <a:ext cx="10062600" cy="5268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0"/>
          <p:cNvSpPr/>
          <p:nvPr/>
        </p:nvSpPr>
        <p:spPr>
          <a:xfrm>
            <a:off x="860375" y="1321716"/>
            <a:ext cx="4339200" cy="501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0"/>
          <p:cNvSpPr txBox="1"/>
          <p:nvPr/>
        </p:nvSpPr>
        <p:spPr>
          <a:xfrm>
            <a:off x="748150" y="1326366"/>
            <a:ext cx="3341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1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Adjusted R squared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0"/>
          <p:cNvSpPr txBox="1"/>
          <p:nvPr/>
        </p:nvSpPr>
        <p:spPr>
          <a:xfrm>
            <a:off x="769650" y="1923275"/>
            <a:ext cx="101532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rgbClr val="161616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Adjusted R</a:t>
            </a:r>
            <a:r>
              <a:rPr b="0" baseline="30000" i="0" lang="en-IN" sz="2000" u="none" cap="none" strike="noStrike">
                <a:solidFill>
                  <a:srgbClr val="161616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IN" sz="2000" u="none" cap="none" strike="noStrike">
                <a:solidFill>
                  <a:srgbClr val="161616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is a corrected goodness-of-fit (model accuracy) measure for linear models.</a:t>
            </a:r>
            <a:endParaRPr b="0" i="0" sz="2000" u="none" cap="none" strike="noStrike">
              <a:solidFill>
                <a:srgbClr val="161616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rgbClr val="11111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adjusted R-squared increases when the new term improves the model more than would be expected by chance. </a:t>
            </a:r>
            <a:endParaRPr b="0" i="0" sz="2000" u="none" cap="none" strike="noStrike">
              <a:solidFill>
                <a:srgbClr val="161616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rgbClr val="11111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Typically, the adjusted R-squared is positive, not negative. It is always lower than the R-squared.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0"/>
          <p:cNvSpPr txBox="1"/>
          <p:nvPr/>
        </p:nvSpPr>
        <p:spPr>
          <a:xfrm>
            <a:off x="1501837" y="4419596"/>
            <a:ext cx="2007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Adjusted R</a:t>
            </a:r>
            <a:r>
              <a:rPr b="1" baseline="3000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= 1 - 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2" name="Google Shape;182;p20"/>
          <p:cNvCxnSpPr>
            <a:stCxn id="181" idx="3"/>
          </p:cNvCxnSpPr>
          <p:nvPr/>
        </p:nvCxnSpPr>
        <p:spPr>
          <a:xfrm flipH="1" rot="10800000">
            <a:off x="3509437" y="4656596"/>
            <a:ext cx="2369100" cy="9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3" name="Google Shape;183;p20"/>
          <p:cNvSpPr txBox="1"/>
          <p:nvPr/>
        </p:nvSpPr>
        <p:spPr>
          <a:xfrm>
            <a:off x="3521837" y="4220096"/>
            <a:ext cx="2256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(1 - R</a:t>
            </a:r>
            <a:r>
              <a:rPr b="1" baseline="3000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)(N - 1)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0"/>
          <p:cNvSpPr txBox="1"/>
          <p:nvPr/>
        </p:nvSpPr>
        <p:spPr>
          <a:xfrm>
            <a:off x="3521837" y="4593921"/>
            <a:ext cx="2256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 - p - 1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0"/>
          <p:cNvSpPr txBox="1"/>
          <p:nvPr/>
        </p:nvSpPr>
        <p:spPr>
          <a:xfrm>
            <a:off x="1614062" y="4850975"/>
            <a:ext cx="36909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Where,</a:t>
            </a:r>
            <a:endParaRPr b="0" i="1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R2 = Sample R-squared</a:t>
            </a:r>
            <a:endParaRPr b="0" i="1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 = Total Sample size</a:t>
            </a:r>
            <a:endParaRPr b="0" i="1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p= No. of independent variables</a:t>
            </a:r>
            <a:endParaRPr b="0" i="1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/>
        </p:nvSpPr>
        <p:spPr>
          <a:xfrm>
            <a:off x="622356" y="533138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Fluke Correlation</a:t>
            </a:r>
            <a:endParaRPr b="1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1"/>
          <p:cNvSpPr txBox="1"/>
          <p:nvPr/>
        </p:nvSpPr>
        <p:spPr>
          <a:xfrm>
            <a:off x="497650" y="1181700"/>
            <a:ext cx="109473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any two associated variables there can never be an instance where all the positive data points cancel all the negative data points.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 we can say that when we plot data points for two dimensions the correlation between them can never be zero,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in real world scenario the data points is likely to have asymmetric distribution, and therefore, </a:t>
            </a:r>
            <a:r>
              <a:rPr b="1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R&gt;0</a:t>
            </a: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relationship of </a:t>
            </a:r>
            <a:r>
              <a:rPr b="1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R&gt;0</a:t>
            </a: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is called Fluke Relationship.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 squared does not eliminate this statistical fluke whereas Adjusted R squared removes this statistical fluke and gives the exact results for quality of our model.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/>
        </p:nvSpPr>
        <p:spPr>
          <a:xfrm>
            <a:off x="678056" y="515988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Linear Regression Assumptions</a:t>
            </a:r>
            <a:endParaRPr b="0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2"/>
          <p:cNvSpPr txBox="1"/>
          <p:nvPr/>
        </p:nvSpPr>
        <p:spPr>
          <a:xfrm>
            <a:off x="502200" y="1252250"/>
            <a:ext cx="8875200" cy="29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dependent variable must be numeric.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 relationship between dependent and independent variables.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Predictors must not show multicollinearity.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Independence of observations should exist (absence of autocorrelation).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error terms should be homoscedastic.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error terms must follow normal distribution.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/>
        </p:nvSpPr>
        <p:spPr>
          <a:xfrm>
            <a:off x="678056" y="515988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1" lang="en-IN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et’s Answer some questions</a:t>
            </a:r>
            <a:endParaRPr b="0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3"/>
          <p:cNvSpPr txBox="1"/>
          <p:nvPr/>
        </p:nvSpPr>
        <p:spPr>
          <a:xfrm>
            <a:off x="502200" y="1252250"/>
            <a:ext cx="88752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we use Linear regression to predict a categorical variable?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95% R-Squared a good metric?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this a valid equation for a linear regression model?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LcPeriod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= aX</a:t>
            </a:r>
            <a:r>
              <a:rPr baseline="-25000"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bX</a:t>
            </a:r>
            <a:r>
              <a:rPr baseline="-25000"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c</a:t>
            </a:r>
            <a:endParaRPr baseline="30000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/>
          <p:nvPr/>
        </p:nvSpPr>
        <p:spPr>
          <a:xfrm>
            <a:off x="2630975" y="2804875"/>
            <a:ext cx="7222500" cy="1128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Introduction to Logistic Regression</a:t>
            </a:r>
            <a:endParaRPr b="1" i="0" sz="3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/>
          <p:nvPr/>
        </p:nvSpPr>
        <p:spPr>
          <a:xfrm>
            <a:off x="678056" y="515988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Logistic Regression - why it is called regression?</a:t>
            </a:r>
            <a:endParaRPr b="1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5"/>
          <p:cNvSpPr txBox="1"/>
          <p:nvPr/>
        </p:nvSpPr>
        <p:spPr>
          <a:xfrm>
            <a:off x="573575" y="1260675"/>
            <a:ext cx="6300900" cy="50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Logistic Regression is a classification method but it’s built on the same concept as linear regression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produces a linear decision boundary.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reason for producing a linear decision boundary is because our outcome depends on the additivity of the features.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f(x) = ax1 + bx2 + c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log(p/(1-p)) = f(x)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has a linear component, but it introduces nonlinearity via </a:t>
            </a:r>
            <a:r>
              <a:rPr b="0" i="0" lang="en-IN" sz="20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sigmoid function.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logistic regression, the dependent variable is a logit, which is the natural log of the odds.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3550" y="1260676"/>
            <a:ext cx="4675275" cy="350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/>
          <p:nvPr/>
        </p:nvSpPr>
        <p:spPr>
          <a:xfrm>
            <a:off x="678056" y="515988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What is sigmoid function?</a:t>
            </a:r>
            <a:endParaRPr b="1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6"/>
          <p:cNvSpPr txBox="1"/>
          <p:nvPr/>
        </p:nvSpPr>
        <p:spPr>
          <a:xfrm>
            <a:off x="546695" y="1414025"/>
            <a:ext cx="52071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Logistic function is also called as sigmoid.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Function which is given by, 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2" name="Google Shape;22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8635" y="1675927"/>
            <a:ext cx="3543300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6"/>
          <p:cNvPicPr preferRelativeResize="0"/>
          <p:nvPr/>
        </p:nvPicPr>
        <p:blipFill rotWithShape="1">
          <a:blip r:embed="rId4">
            <a:alphaModFix/>
          </a:blip>
          <a:srcRect b="14701" l="11589" r="1792" t="2193"/>
          <a:stretch/>
        </p:blipFill>
        <p:spPr>
          <a:xfrm>
            <a:off x="6976820" y="1730850"/>
            <a:ext cx="3171525" cy="206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6"/>
          <p:cNvSpPr/>
          <p:nvPr/>
        </p:nvSpPr>
        <p:spPr>
          <a:xfrm>
            <a:off x="7008945" y="3650250"/>
            <a:ext cx="137100" cy="78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6"/>
          <p:cNvSpPr/>
          <p:nvPr/>
        </p:nvSpPr>
        <p:spPr>
          <a:xfrm>
            <a:off x="7834217" y="3650250"/>
            <a:ext cx="137100" cy="78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6"/>
          <p:cNvSpPr/>
          <p:nvPr/>
        </p:nvSpPr>
        <p:spPr>
          <a:xfrm>
            <a:off x="7202902" y="3650250"/>
            <a:ext cx="137100" cy="78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6"/>
          <p:cNvSpPr/>
          <p:nvPr/>
        </p:nvSpPr>
        <p:spPr>
          <a:xfrm>
            <a:off x="7396857" y="3650250"/>
            <a:ext cx="137100" cy="78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6"/>
          <p:cNvSpPr/>
          <p:nvPr/>
        </p:nvSpPr>
        <p:spPr>
          <a:xfrm>
            <a:off x="7602487" y="3650250"/>
            <a:ext cx="137100" cy="78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6"/>
          <p:cNvSpPr/>
          <p:nvPr/>
        </p:nvSpPr>
        <p:spPr>
          <a:xfrm>
            <a:off x="8013761" y="3650250"/>
            <a:ext cx="137100" cy="78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6"/>
          <p:cNvSpPr/>
          <p:nvPr/>
        </p:nvSpPr>
        <p:spPr>
          <a:xfrm>
            <a:off x="8297655" y="3650250"/>
            <a:ext cx="137100" cy="78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6"/>
          <p:cNvSpPr/>
          <p:nvPr/>
        </p:nvSpPr>
        <p:spPr>
          <a:xfrm>
            <a:off x="8297645" y="1821450"/>
            <a:ext cx="137100" cy="78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6"/>
          <p:cNvSpPr/>
          <p:nvPr/>
        </p:nvSpPr>
        <p:spPr>
          <a:xfrm>
            <a:off x="9279580" y="1821450"/>
            <a:ext cx="137100" cy="78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6"/>
          <p:cNvSpPr/>
          <p:nvPr/>
        </p:nvSpPr>
        <p:spPr>
          <a:xfrm>
            <a:off x="8589415" y="1821450"/>
            <a:ext cx="137100" cy="78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6"/>
          <p:cNvSpPr/>
          <p:nvPr/>
        </p:nvSpPr>
        <p:spPr>
          <a:xfrm>
            <a:off x="8813857" y="1821450"/>
            <a:ext cx="137100" cy="78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6"/>
          <p:cNvSpPr/>
          <p:nvPr/>
        </p:nvSpPr>
        <p:spPr>
          <a:xfrm>
            <a:off x="9049512" y="1821450"/>
            <a:ext cx="137100" cy="78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6"/>
          <p:cNvSpPr/>
          <p:nvPr/>
        </p:nvSpPr>
        <p:spPr>
          <a:xfrm>
            <a:off x="9484374" y="1821450"/>
            <a:ext cx="137100" cy="78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6"/>
          <p:cNvSpPr/>
          <p:nvPr/>
        </p:nvSpPr>
        <p:spPr>
          <a:xfrm>
            <a:off x="9689180" y="1821450"/>
            <a:ext cx="137100" cy="78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6"/>
          <p:cNvSpPr txBox="1"/>
          <p:nvPr/>
        </p:nvSpPr>
        <p:spPr>
          <a:xfrm>
            <a:off x="7007095" y="1388675"/>
            <a:ext cx="344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Probability of passing exams Vs hours of study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6"/>
          <p:cNvSpPr txBox="1"/>
          <p:nvPr/>
        </p:nvSpPr>
        <p:spPr>
          <a:xfrm rot="-5400000">
            <a:off x="5428945" y="2590650"/>
            <a:ext cx="2173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Probability of passing the exam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6"/>
          <p:cNvSpPr/>
          <p:nvPr/>
        </p:nvSpPr>
        <p:spPr>
          <a:xfrm>
            <a:off x="1738170" y="2429225"/>
            <a:ext cx="2875500" cy="1144800"/>
          </a:xfrm>
          <a:prstGeom prst="rect">
            <a:avLst/>
          </a:prstGeom>
          <a:noFill/>
          <a:ln cap="flat" cmpd="sng" w="9525">
            <a:solidFill>
              <a:srgbClr val="25AA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6"/>
          <p:cNvSpPr txBox="1"/>
          <p:nvPr/>
        </p:nvSpPr>
        <p:spPr>
          <a:xfrm>
            <a:off x="1837320" y="2755325"/>
            <a:ext cx="84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S(x) =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6"/>
          <p:cNvSpPr txBox="1"/>
          <p:nvPr/>
        </p:nvSpPr>
        <p:spPr>
          <a:xfrm>
            <a:off x="2638820" y="2659600"/>
            <a:ext cx="479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6"/>
          <p:cNvSpPr txBox="1"/>
          <p:nvPr/>
        </p:nvSpPr>
        <p:spPr>
          <a:xfrm>
            <a:off x="2428095" y="2989950"/>
            <a:ext cx="1437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1+</a:t>
            </a:r>
            <a:r>
              <a:rPr b="0" i="0" lang="en-IN" sz="20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0" baseline="30000" i="0" lang="en-IN" sz="20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-f(x)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4" name="Google Shape;244;p26"/>
          <p:cNvCxnSpPr/>
          <p:nvPr/>
        </p:nvCxnSpPr>
        <p:spPr>
          <a:xfrm>
            <a:off x="2531395" y="3073700"/>
            <a:ext cx="673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5" name="Google Shape;245;p26"/>
          <p:cNvSpPr txBox="1"/>
          <p:nvPr/>
        </p:nvSpPr>
        <p:spPr>
          <a:xfrm>
            <a:off x="3527945" y="2989950"/>
            <a:ext cx="1437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1+ </a:t>
            </a:r>
            <a:r>
              <a:rPr b="0" i="0" lang="en-IN" sz="20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0" baseline="30000" i="0" lang="en-IN" sz="20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f(x)</a:t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6" name="Google Shape;246;p26"/>
          <p:cNvCxnSpPr/>
          <p:nvPr/>
        </p:nvCxnSpPr>
        <p:spPr>
          <a:xfrm>
            <a:off x="3530245" y="3073700"/>
            <a:ext cx="673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7" name="Google Shape;247;p26"/>
          <p:cNvSpPr txBox="1"/>
          <p:nvPr/>
        </p:nvSpPr>
        <p:spPr>
          <a:xfrm>
            <a:off x="3231383" y="2873600"/>
            <a:ext cx="18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6"/>
          <p:cNvSpPr txBox="1"/>
          <p:nvPr/>
        </p:nvSpPr>
        <p:spPr>
          <a:xfrm>
            <a:off x="546695" y="3979175"/>
            <a:ext cx="5306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 maps predicted values to probabilities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Value ranges between 0 and 1 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6"/>
          <p:cNvSpPr txBox="1"/>
          <p:nvPr/>
        </p:nvSpPr>
        <p:spPr>
          <a:xfrm>
            <a:off x="3682670" y="2610725"/>
            <a:ext cx="594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IN" sz="20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0" baseline="30000" i="0" lang="en-IN" sz="20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f(x)</a:t>
            </a:r>
            <a:endParaRPr b="0" i="0" sz="1400" u="none" cap="none" strike="noStrik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50" name="Google Shape;250;p26"/>
          <p:cNvSpPr txBox="1"/>
          <p:nvPr/>
        </p:nvSpPr>
        <p:spPr>
          <a:xfrm>
            <a:off x="8015970" y="3914775"/>
            <a:ext cx="128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Hours of study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7"/>
          <p:cNvSpPr txBox="1"/>
          <p:nvPr/>
        </p:nvSpPr>
        <p:spPr>
          <a:xfrm>
            <a:off x="678056" y="515988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How it works  - Theory</a:t>
            </a:r>
            <a:endParaRPr b="1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7"/>
          <p:cNvSpPr txBox="1"/>
          <p:nvPr/>
        </p:nvSpPr>
        <p:spPr>
          <a:xfrm>
            <a:off x="529496" y="1314875"/>
            <a:ext cx="7382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Logistic Regression is a statistical technique that predicts probability of a target variable 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Based on these probabilities the data points are labelled. 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Probability of an outcome (y) is calculated using sigmoid function f(x) = (1/(1+e</a:t>
            </a:r>
            <a:r>
              <a:rPr b="0" baseline="3000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-f(x)</a:t>
            </a: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which is then used to decide the class based on the threshold value.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threshold (or cut-off; commonly a threshold of 0.5 is used) is fixed, then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57" name="Google Shape;257;p27"/>
          <p:cNvGraphicFramePr/>
          <p:nvPr/>
        </p:nvGraphicFramePr>
        <p:xfrm>
          <a:off x="943700" y="5013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{01910643-BFB0-4ADB-88E4-E0AD4607C5C9}</a:tableStyleId>
              </a:tblPr>
              <a:tblGrid>
                <a:gridCol w="2926275"/>
                <a:gridCol w="1830850"/>
              </a:tblGrid>
              <a:tr h="357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IN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Classify as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58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-IN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</a:t>
                      </a:r>
                      <a:r>
                        <a:rPr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r>
                        <a:rPr i="0" lang="en-IN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robability</a:t>
                      </a:r>
                      <a:r>
                        <a:rPr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&gt; threshold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-IN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Probability </a:t>
                      </a:r>
                      <a:r>
                        <a:rPr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 </a:t>
                      </a:r>
                      <a:r>
                        <a:rPr i="0" lang="en-IN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threshold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   0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8" name="Google Shape;258;p27"/>
          <p:cNvSpPr txBox="1"/>
          <p:nvPr/>
        </p:nvSpPr>
        <p:spPr>
          <a:xfrm>
            <a:off x="8013225" y="1429350"/>
            <a:ext cx="3739500" cy="4238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f(x) = a+bx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log(p/(1-p)) = f(x)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log(p/(1-p)) = a+bx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p/(1-p) = e</a:t>
            </a:r>
            <a:r>
              <a:rPr baseline="30000"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f(x)  </a:t>
            </a:r>
            <a:endParaRPr baseline="30000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p(y) = 1/(1+e</a:t>
            </a:r>
            <a:r>
              <a:rPr baseline="30000"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-f(x)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p(y) = 1/(1+e</a:t>
            </a:r>
            <a:r>
              <a:rPr baseline="30000"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-(a+bx)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Logarithm or logit transformation is used to model the non-linear relationship between Y and X by transforming Y.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8"/>
          <p:cNvSpPr txBox="1"/>
          <p:nvPr/>
        </p:nvSpPr>
        <p:spPr>
          <a:xfrm>
            <a:off x="678056" y="515988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How it works  - Theory</a:t>
            </a:r>
            <a:endParaRPr b="1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4" name="Google Shape;26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0223" y="1050877"/>
            <a:ext cx="11462415" cy="5691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9"/>
          <p:cNvSpPr txBox="1"/>
          <p:nvPr/>
        </p:nvSpPr>
        <p:spPr>
          <a:xfrm>
            <a:off x="678056" y="515988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Log Loss</a:t>
            </a:r>
            <a:endParaRPr b="1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29"/>
          <p:cNvSpPr txBox="1"/>
          <p:nvPr/>
        </p:nvSpPr>
        <p:spPr>
          <a:xfrm>
            <a:off x="561452" y="1414031"/>
            <a:ext cx="922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29"/>
          <p:cNvSpPr txBox="1"/>
          <p:nvPr/>
        </p:nvSpPr>
        <p:spPr>
          <a:xfrm>
            <a:off x="485243" y="1414025"/>
            <a:ext cx="6291300" cy="21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Linear regression minimize the sum of squared error for finding the best fit line. This unfortunately will not work in logistic regression.</a:t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Instead we choose to minimize the “Log Loss” or “Cross-Entropy” to find the best fit curve.</a:t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72" name="Google Shape;272;p29"/>
          <p:cNvSpPr/>
          <p:nvPr/>
        </p:nvSpPr>
        <p:spPr>
          <a:xfrm>
            <a:off x="1019043" y="3352800"/>
            <a:ext cx="2816100" cy="756600"/>
          </a:xfrm>
          <a:prstGeom prst="rect">
            <a:avLst/>
          </a:prstGeom>
          <a:noFill/>
          <a:ln cap="flat" cmpd="sng" w="9525">
            <a:solidFill>
              <a:srgbClr val="25AA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IN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-ylog(</a:t>
            </a:r>
            <a:r>
              <a:rPr b="1" i="0" lang="en-IN" sz="22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ŷ) - (1-y)log(1-ŷ)</a:t>
            </a:r>
            <a:endParaRPr b="1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29"/>
          <p:cNvSpPr txBox="1"/>
          <p:nvPr/>
        </p:nvSpPr>
        <p:spPr>
          <a:xfrm>
            <a:off x="561443" y="4381275"/>
            <a:ext cx="6548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Correct classification contributes very minimal to the sum while a incorrect classification contributes large magnitudes.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4" name="Google Shape;27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27033" y="1701277"/>
            <a:ext cx="3543300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9"/>
          <p:cNvPicPr preferRelativeResize="0"/>
          <p:nvPr/>
        </p:nvPicPr>
        <p:blipFill rotWithShape="1">
          <a:blip r:embed="rId4">
            <a:alphaModFix/>
          </a:blip>
          <a:srcRect b="14701" l="11589" r="1792" t="2193"/>
          <a:stretch/>
        </p:blipFill>
        <p:spPr>
          <a:xfrm>
            <a:off x="7735218" y="1756200"/>
            <a:ext cx="3171525" cy="206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9"/>
          <p:cNvSpPr/>
          <p:nvPr/>
        </p:nvSpPr>
        <p:spPr>
          <a:xfrm>
            <a:off x="7767343" y="3675600"/>
            <a:ext cx="137100" cy="78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9"/>
          <p:cNvSpPr/>
          <p:nvPr/>
        </p:nvSpPr>
        <p:spPr>
          <a:xfrm>
            <a:off x="8592615" y="3675600"/>
            <a:ext cx="137100" cy="78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9"/>
          <p:cNvSpPr/>
          <p:nvPr/>
        </p:nvSpPr>
        <p:spPr>
          <a:xfrm>
            <a:off x="7961300" y="3675600"/>
            <a:ext cx="137100" cy="78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9"/>
          <p:cNvSpPr/>
          <p:nvPr/>
        </p:nvSpPr>
        <p:spPr>
          <a:xfrm>
            <a:off x="8155255" y="3675600"/>
            <a:ext cx="137100" cy="78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9"/>
          <p:cNvSpPr/>
          <p:nvPr/>
        </p:nvSpPr>
        <p:spPr>
          <a:xfrm>
            <a:off x="8360885" y="3675600"/>
            <a:ext cx="137100" cy="78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9"/>
          <p:cNvSpPr/>
          <p:nvPr/>
        </p:nvSpPr>
        <p:spPr>
          <a:xfrm>
            <a:off x="8772159" y="3675600"/>
            <a:ext cx="137100" cy="78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9"/>
          <p:cNvSpPr/>
          <p:nvPr/>
        </p:nvSpPr>
        <p:spPr>
          <a:xfrm>
            <a:off x="9056053" y="3675600"/>
            <a:ext cx="137100" cy="78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9"/>
          <p:cNvSpPr/>
          <p:nvPr/>
        </p:nvSpPr>
        <p:spPr>
          <a:xfrm>
            <a:off x="9056043" y="1846800"/>
            <a:ext cx="137100" cy="78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9"/>
          <p:cNvSpPr/>
          <p:nvPr/>
        </p:nvSpPr>
        <p:spPr>
          <a:xfrm>
            <a:off x="10037978" y="1846800"/>
            <a:ext cx="137100" cy="78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9"/>
          <p:cNvSpPr/>
          <p:nvPr/>
        </p:nvSpPr>
        <p:spPr>
          <a:xfrm>
            <a:off x="9347813" y="1846800"/>
            <a:ext cx="137100" cy="78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9"/>
          <p:cNvSpPr/>
          <p:nvPr/>
        </p:nvSpPr>
        <p:spPr>
          <a:xfrm>
            <a:off x="9572255" y="1846800"/>
            <a:ext cx="137100" cy="78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9"/>
          <p:cNvSpPr/>
          <p:nvPr/>
        </p:nvSpPr>
        <p:spPr>
          <a:xfrm>
            <a:off x="9807910" y="1846800"/>
            <a:ext cx="137100" cy="78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9"/>
          <p:cNvSpPr/>
          <p:nvPr/>
        </p:nvSpPr>
        <p:spPr>
          <a:xfrm>
            <a:off x="10242772" y="1846800"/>
            <a:ext cx="137100" cy="78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9"/>
          <p:cNvSpPr/>
          <p:nvPr/>
        </p:nvSpPr>
        <p:spPr>
          <a:xfrm>
            <a:off x="10447578" y="1846800"/>
            <a:ext cx="137100" cy="78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9"/>
          <p:cNvSpPr txBox="1"/>
          <p:nvPr/>
        </p:nvSpPr>
        <p:spPr>
          <a:xfrm>
            <a:off x="7765493" y="1414025"/>
            <a:ext cx="344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Probability of passing exams Vs hours of study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29"/>
          <p:cNvSpPr txBox="1"/>
          <p:nvPr/>
        </p:nvSpPr>
        <p:spPr>
          <a:xfrm rot="-5400000">
            <a:off x="6187343" y="2616000"/>
            <a:ext cx="2173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Probability of passing the exam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29"/>
          <p:cNvSpPr/>
          <p:nvPr/>
        </p:nvSpPr>
        <p:spPr>
          <a:xfrm>
            <a:off x="7801193" y="1846800"/>
            <a:ext cx="2098700" cy="1963595"/>
          </a:xfrm>
          <a:custGeom>
            <a:rect b="b" l="l" r="r" t="t"/>
            <a:pathLst>
              <a:path extrusionOk="0" h="80657" w="83948">
                <a:moveTo>
                  <a:pt x="0" y="75644"/>
                </a:moveTo>
                <a:cubicBezTo>
                  <a:pt x="6059" y="75589"/>
                  <a:pt x="25889" y="87046"/>
                  <a:pt x="36355" y="75313"/>
                </a:cubicBezTo>
                <a:cubicBezTo>
                  <a:pt x="46821" y="63580"/>
                  <a:pt x="54864" y="16924"/>
                  <a:pt x="62796" y="5246"/>
                </a:cubicBezTo>
                <a:cubicBezTo>
                  <a:pt x="70728" y="-6432"/>
                  <a:pt x="80423" y="5246"/>
                  <a:pt x="83948" y="5246"/>
                </a:cubicBezTo>
              </a:path>
            </a:pathLst>
          </a:cu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9"/>
          <p:cNvSpPr/>
          <p:nvPr/>
        </p:nvSpPr>
        <p:spPr>
          <a:xfrm>
            <a:off x="7817718" y="1892491"/>
            <a:ext cx="2949750" cy="1817425"/>
          </a:xfrm>
          <a:custGeom>
            <a:rect b="b" l="l" r="r" t="t"/>
            <a:pathLst>
              <a:path extrusionOk="0" h="72697" w="117990">
                <a:moveTo>
                  <a:pt x="0" y="72697"/>
                </a:moveTo>
                <a:cubicBezTo>
                  <a:pt x="8814" y="68841"/>
                  <a:pt x="38780" y="60469"/>
                  <a:pt x="52881" y="49562"/>
                </a:cubicBezTo>
                <a:cubicBezTo>
                  <a:pt x="66983" y="38655"/>
                  <a:pt x="75024" y="15410"/>
                  <a:pt x="84609" y="7257"/>
                </a:cubicBezTo>
                <a:cubicBezTo>
                  <a:pt x="94194" y="-895"/>
                  <a:pt x="104826" y="1804"/>
                  <a:pt x="110389" y="647"/>
                </a:cubicBezTo>
                <a:cubicBezTo>
                  <a:pt x="115953" y="-510"/>
                  <a:pt x="116723" y="371"/>
                  <a:pt x="117990" y="316"/>
                </a:cubicBezTo>
              </a:path>
            </a:pathLst>
          </a:custGeom>
          <a:noFill/>
          <a:ln cap="flat" cmpd="sng" w="9525">
            <a:solidFill>
              <a:srgbClr val="8E7C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9"/>
          <p:cNvSpPr/>
          <p:nvPr/>
        </p:nvSpPr>
        <p:spPr>
          <a:xfrm>
            <a:off x="7809443" y="1867350"/>
            <a:ext cx="2891925" cy="1834325"/>
          </a:xfrm>
          <a:custGeom>
            <a:rect b="b" l="l" r="r" t="t"/>
            <a:pathLst>
              <a:path extrusionOk="0" h="73373" w="115677">
                <a:moveTo>
                  <a:pt x="0" y="73373"/>
                </a:moveTo>
                <a:cubicBezTo>
                  <a:pt x="11127" y="68746"/>
                  <a:pt x="47484" y="57839"/>
                  <a:pt x="66763" y="45610"/>
                </a:cubicBezTo>
                <a:cubicBezTo>
                  <a:pt x="86043" y="33381"/>
                  <a:pt x="107525" y="7602"/>
                  <a:pt x="115677" y="0"/>
                </a:cubicBez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5" name="Google Shape;295;p29"/>
          <p:cNvCxnSpPr/>
          <p:nvPr/>
        </p:nvCxnSpPr>
        <p:spPr>
          <a:xfrm rot="10800000">
            <a:off x="8297068" y="2387925"/>
            <a:ext cx="1057500" cy="305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diamond"/>
            <a:tailEnd len="med" w="med" type="stealth"/>
          </a:ln>
        </p:spPr>
      </p:cxnSp>
      <p:sp>
        <p:nvSpPr>
          <p:cNvPr id="296" name="Google Shape;296;p29"/>
          <p:cNvSpPr txBox="1"/>
          <p:nvPr/>
        </p:nvSpPr>
        <p:spPr>
          <a:xfrm>
            <a:off x="7904443" y="2008225"/>
            <a:ext cx="951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IN" sz="1600" u="none" cap="none" strike="noStrike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Best</a:t>
            </a:r>
            <a:endParaRPr b="1" i="0" sz="1600" u="none" cap="none" strike="noStrike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7" name="Google Shape;297;p29"/>
          <p:cNvSpPr txBox="1"/>
          <p:nvPr/>
        </p:nvSpPr>
        <p:spPr>
          <a:xfrm>
            <a:off x="8802993" y="3939550"/>
            <a:ext cx="128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Hours of study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/>
        </p:nvSpPr>
        <p:spPr>
          <a:xfrm>
            <a:off x="678056" y="515988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2"/>
          <p:cNvSpPr txBox="1"/>
          <p:nvPr/>
        </p:nvSpPr>
        <p:spPr>
          <a:xfrm>
            <a:off x="502200" y="1176050"/>
            <a:ext cx="76284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Supervised learning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Linear regression with an example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Logistic Regression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an example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Naive Bayes with an example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0"/>
          <p:cNvSpPr txBox="1"/>
          <p:nvPr/>
        </p:nvSpPr>
        <p:spPr>
          <a:xfrm>
            <a:off x="678056" y="515988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Multinomial Logistic Regression</a:t>
            </a:r>
            <a:endParaRPr b="1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30"/>
          <p:cNvSpPr txBox="1"/>
          <p:nvPr/>
        </p:nvSpPr>
        <p:spPr>
          <a:xfrm>
            <a:off x="566925" y="1302400"/>
            <a:ext cx="11058300" cy="44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It is a classification technique that extends the logistic regression algorithm to solve multiclass possible outcome problems, given one or more independent variables.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This model is used to predict the probabilities of categorically dependent variable, which has two or more possible outcome classes. 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rgbClr val="222222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Which Flavor of ice cream will a person choose?</a:t>
            </a:r>
            <a:endParaRPr sz="2000">
              <a:solidFill>
                <a:srgbClr val="222222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222222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Dependent Variable:</a:t>
            </a:r>
            <a:endParaRPr b="1" sz="2000">
              <a:solidFill>
                <a:srgbClr val="222222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660400" rtl="0" algn="l">
              <a:spcBef>
                <a:spcPts val="200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rgbClr val="222222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Vanilla</a:t>
            </a:r>
            <a:endParaRPr sz="2000">
              <a:solidFill>
                <a:srgbClr val="222222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660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rgbClr val="222222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Chocolate</a:t>
            </a:r>
            <a:endParaRPr sz="2000">
              <a:solidFill>
                <a:srgbClr val="222222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660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rgbClr val="222222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Butterscotch</a:t>
            </a:r>
            <a:endParaRPr sz="2000">
              <a:solidFill>
                <a:srgbClr val="222222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660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rgbClr val="222222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Black Currant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1"/>
          <p:cNvSpPr txBox="1"/>
          <p:nvPr/>
        </p:nvSpPr>
        <p:spPr>
          <a:xfrm>
            <a:off x="678056" y="515988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Threshold optimization</a:t>
            </a:r>
            <a:endParaRPr b="1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31"/>
          <p:cNvSpPr txBox="1"/>
          <p:nvPr/>
        </p:nvSpPr>
        <p:spPr>
          <a:xfrm>
            <a:off x="566925" y="1302400"/>
            <a:ext cx="10947300" cy="36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Logistic regression return a probability value which ranges between 0 to 1.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assign a class based on the returned probability value, a cut-off value ( Threshold) is used to segregates the instances into classes.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say, threshold = 0.5. Instances with probability value &gt; 0.5 will belong to one class and with value &lt;0.5 will belong to another class.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use ROC/AUC curve or check FP and FN to optimize the threshold value.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By optimizing the threshold we trade off TP for FN, and FP for TN. Changing threshold does not change the coefficients of the model it just updates the FP and FN.</a:t>
            </a:r>
            <a:endParaRPr b="0" i="0" sz="1800" u="none" cap="none" strike="noStrike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2"/>
          <p:cNvSpPr txBox="1"/>
          <p:nvPr/>
        </p:nvSpPr>
        <p:spPr>
          <a:xfrm>
            <a:off x="678056" y="515988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IN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Logistic</a:t>
            </a:r>
            <a:r>
              <a:rPr b="1" i="0" lang="en-IN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Regression - Example</a:t>
            </a:r>
            <a:endParaRPr b="0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2"/>
          <p:cNvSpPr txBox="1"/>
          <p:nvPr/>
        </p:nvSpPr>
        <p:spPr>
          <a:xfrm>
            <a:off x="568275" y="1163200"/>
            <a:ext cx="10947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Let's look at a example of Logistic regression: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equation is given by f(x) = m1*x1 + m2*x2 +........mn*xn + b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the given example we have two independent variables(X1 and X2) and a target variable Y.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Lets us say coefficients are (m1 = 2.28, m2 = -1.67) and the intercept as 2.796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value of Y?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16" name="Google Shape;316;p32"/>
          <p:cNvGraphicFramePr/>
          <p:nvPr/>
        </p:nvGraphicFramePr>
        <p:xfrm>
          <a:off x="704250" y="3622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{559536C1-84C9-4ED8-AA17-260E5FB0F45C}</a:tableStyleId>
              </a:tblPr>
              <a:tblGrid>
                <a:gridCol w="638300"/>
                <a:gridCol w="605225"/>
                <a:gridCol w="770525"/>
              </a:tblGrid>
              <a:tr h="442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X1</a:t>
                      </a:r>
                      <a:endParaRPr b="1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F75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X2</a:t>
                      </a:r>
                      <a:endParaRPr b="1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F75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  <a:endParaRPr b="1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F75BD"/>
                    </a:solidFill>
                  </a:tcPr>
                </a:tc>
              </a:tr>
              <a:tr h="49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?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7" name="Google Shape;317;p32"/>
          <p:cNvSpPr txBox="1"/>
          <p:nvPr/>
        </p:nvSpPr>
        <p:spPr>
          <a:xfrm>
            <a:off x="2931425" y="3470900"/>
            <a:ext cx="8508000" cy="30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Using the above equation: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f(x) = (2.28*2) + (-1.67*1) + 2.796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f(x)</a:t>
            </a: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 = 5.686, is the predicted value for f(x)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p(y) = 1/(1+e</a:t>
            </a:r>
            <a:r>
              <a:rPr baseline="30000"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-f(x)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 1/(1 + e</a:t>
            </a:r>
            <a:r>
              <a:rPr baseline="30000"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-5.686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0.99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we consider 0.5 as the threshold value, Y &gt; 0.5 will be equal to one and rest will be zero. Hence our predicted value of Y will be 1.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3"/>
          <p:cNvSpPr txBox="1"/>
          <p:nvPr/>
        </p:nvSpPr>
        <p:spPr>
          <a:xfrm>
            <a:off x="622356" y="533138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Performance Measure</a:t>
            </a:r>
            <a:endParaRPr b="1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33"/>
          <p:cNvSpPr/>
          <p:nvPr/>
        </p:nvSpPr>
        <p:spPr>
          <a:xfrm>
            <a:off x="804253" y="1322384"/>
            <a:ext cx="10062600" cy="526800"/>
          </a:xfrm>
          <a:prstGeom prst="roundRect">
            <a:avLst>
              <a:gd fmla="val 16667" name="adj"/>
            </a:avLst>
          </a:prstGeom>
          <a:solidFill>
            <a:srgbClr val="095A8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3"/>
          <p:cNvSpPr/>
          <p:nvPr/>
        </p:nvSpPr>
        <p:spPr>
          <a:xfrm>
            <a:off x="841660" y="1334834"/>
            <a:ext cx="4339200" cy="501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33"/>
          <p:cNvSpPr txBox="1"/>
          <p:nvPr/>
        </p:nvSpPr>
        <p:spPr>
          <a:xfrm>
            <a:off x="729423" y="1339475"/>
            <a:ext cx="4158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1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Confusion Matrix for Binary-Class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33"/>
          <p:cNvSpPr txBox="1"/>
          <p:nvPr/>
        </p:nvSpPr>
        <p:spPr>
          <a:xfrm>
            <a:off x="595494" y="4106961"/>
            <a:ext cx="92298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1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True Positive : </a:t>
            </a: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predicted and actual values are true.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1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True Negative </a:t>
            </a: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predicted and actual values are false.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1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False Positive (Type 1 Error) : </a:t>
            </a: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predicted is true and actual value is false.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1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False Negative (Type 2 Error) : </a:t>
            </a: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predicted is false and actual value is true.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27" name="Google Shape;327;p33"/>
          <p:cNvGraphicFramePr/>
          <p:nvPr/>
        </p:nvGraphicFramePr>
        <p:xfrm>
          <a:off x="824085" y="20005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{A6901D0A-7780-4F71-A2C6-6FAF44FBAA88}</a:tableStyleId>
              </a:tblPr>
              <a:tblGrid>
                <a:gridCol w="2906650"/>
                <a:gridCol w="2906650"/>
                <a:gridCol w="2906650"/>
              </a:tblGrid>
              <a:tr h="613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 { 30 P and 20 N}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Actual ( y=1) {1 is positive}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Actual ( y=0)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613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Predicted (y = 1)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TP (26)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FP (2)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613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Predicted (y = 0)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FN (4) 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TN (18)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4"/>
          <p:cNvSpPr txBox="1"/>
          <p:nvPr/>
        </p:nvSpPr>
        <p:spPr>
          <a:xfrm>
            <a:off x="622356" y="533138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Performance Measure</a:t>
            </a:r>
            <a:endParaRPr b="1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34"/>
          <p:cNvSpPr/>
          <p:nvPr/>
        </p:nvSpPr>
        <p:spPr>
          <a:xfrm>
            <a:off x="804253" y="1322384"/>
            <a:ext cx="10062600" cy="526800"/>
          </a:xfrm>
          <a:prstGeom prst="roundRect">
            <a:avLst>
              <a:gd fmla="val 16667" name="adj"/>
            </a:avLst>
          </a:prstGeom>
          <a:solidFill>
            <a:srgbClr val="095A8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34"/>
          <p:cNvSpPr/>
          <p:nvPr/>
        </p:nvSpPr>
        <p:spPr>
          <a:xfrm>
            <a:off x="841660" y="1334834"/>
            <a:ext cx="4339200" cy="501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34"/>
          <p:cNvSpPr txBox="1"/>
          <p:nvPr/>
        </p:nvSpPr>
        <p:spPr>
          <a:xfrm>
            <a:off x="729422" y="1339475"/>
            <a:ext cx="4283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1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Precision and Recall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34"/>
          <p:cNvSpPr txBox="1"/>
          <p:nvPr/>
        </p:nvSpPr>
        <p:spPr>
          <a:xfrm>
            <a:off x="729423" y="2024316"/>
            <a:ext cx="8581800" cy="27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1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Precision</a:t>
            </a: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b="0" i="0" lang="en-IN" sz="20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TP / (TP + FP) </a:t>
            </a: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 is the ratio of true positives to the total positive predictions.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1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Recall</a:t>
            </a: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b="0" i="0" lang="en-IN" sz="20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TP / (TP + FN)</a:t>
            </a: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its is the ratio of true positives to the total actual positives observations. It is also known as sensitivity or TPR.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1" lang="en-IN" sz="2000">
                <a:solidFill>
                  <a:schemeClr val="dk1"/>
                </a:solidFill>
                <a:highlight>
                  <a:srgbClr val="FCFCFC"/>
                </a:highlight>
                <a:latin typeface="Calibri"/>
                <a:ea typeface="Calibri"/>
                <a:cs typeface="Calibri"/>
                <a:sym typeface="Calibri"/>
              </a:rPr>
              <a:t>F1 Score :</a:t>
            </a:r>
            <a:r>
              <a:rPr lang="en-IN" sz="2000">
                <a:solidFill>
                  <a:schemeClr val="dk1"/>
                </a:solidFill>
                <a:highlight>
                  <a:srgbClr val="FCFCFC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0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it is the harmonic mean of precision and recall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F1 Score = 2*(Recall * Precision) / (Recall + Precision)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5"/>
          <p:cNvSpPr txBox="1"/>
          <p:nvPr/>
        </p:nvSpPr>
        <p:spPr>
          <a:xfrm>
            <a:off x="622356" y="533138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Performance Measure</a:t>
            </a:r>
            <a:endParaRPr b="1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35"/>
          <p:cNvSpPr/>
          <p:nvPr/>
        </p:nvSpPr>
        <p:spPr>
          <a:xfrm>
            <a:off x="804253" y="1322384"/>
            <a:ext cx="10062600" cy="526800"/>
          </a:xfrm>
          <a:prstGeom prst="roundRect">
            <a:avLst>
              <a:gd fmla="val 16667" name="adj"/>
            </a:avLst>
          </a:prstGeom>
          <a:solidFill>
            <a:srgbClr val="095A8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35"/>
          <p:cNvSpPr/>
          <p:nvPr/>
        </p:nvSpPr>
        <p:spPr>
          <a:xfrm>
            <a:off x="841660" y="1334834"/>
            <a:ext cx="4339200" cy="501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35"/>
          <p:cNvSpPr txBox="1"/>
          <p:nvPr/>
        </p:nvSpPr>
        <p:spPr>
          <a:xfrm>
            <a:off x="729422" y="1339475"/>
            <a:ext cx="4283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1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ROC Curve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5" name="Google Shape;345;p35"/>
          <p:cNvCxnSpPr/>
          <p:nvPr/>
        </p:nvCxnSpPr>
        <p:spPr>
          <a:xfrm>
            <a:off x="7974117" y="4615884"/>
            <a:ext cx="3326400" cy="24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46" name="Google Shape;346;p35"/>
          <p:cNvCxnSpPr/>
          <p:nvPr/>
        </p:nvCxnSpPr>
        <p:spPr>
          <a:xfrm rot="10800000">
            <a:off x="7974117" y="1903081"/>
            <a:ext cx="0" cy="2705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47" name="Google Shape;347;p35"/>
          <p:cNvSpPr txBox="1"/>
          <p:nvPr/>
        </p:nvSpPr>
        <p:spPr>
          <a:xfrm>
            <a:off x="8698652" y="4608181"/>
            <a:ext cx="266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False Positive rate(FPR)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35"/>
          <p:cNvSpPr txBox="1"/>
          <p:nvPr/>
        </p:nvSpPr>
        <p:spPr>
          <a:xfrm rot="-5400000">
            <a:off x="6820200" y="2893150"/>
            <a:ext cx="20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True Positive rate(TPR)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9" name="Google Shape;349;p35"/>
          <p:cNvCxnSpPr/>
          <p:nvPr/>
        </p:nvCxnSpPr>
        <p:spPr>
          <a:xfrm flipH="1" rot="10800000">
            <a:off x="7987767" y="2001781"/>
            <a:ext cx="3200700" cy="2606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50" name="Google Shape;350;p35"/>
          <p:cNvSpPr/>
          <p:nvPr/>
        </p:nvSpPr>
        <p:spPr>
          <a:xfrm>
            <a:off x="7974117" y="2009241"/>
            <a:ext cx="3207730" cy="2598870"/>
          </a:xfrm>
          <a:custGeom>
            <a:rect b="b" l="l" r="r" t="t"/>
            <a:pathLst>
              <a:path extrusionOk="0" h="113364" w="155338">
                <a:moveTo>
                  <a:pt x="0" y="113364"/>
                </a:moveTo>
                <a:cubicBezTo>
                  <a:pt x="5894" y="99207"/>
                  <a:pt x="9474" y="47318"/>
                  <a:pt x="35364" y="28424"/>
                </a:cubicBezTo>
                <a:cubicBezTo>
                  <a:pt x="61254" y="9530"/>
                  <a:pt x="135342" y="4737"/>
                  <a:pt x="155338" y="0"/>
                </a:cubicBez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35"/>
          <p:cNvSpPr txBox="1"/>
          <p:nvPr/>
        </p:nvSpPr>
        <p:spPr>
          <a:xfrm>
            <a:off x="720321" y="1890758"/>
            <a:ext cx="6911100" cy="42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ROC curve is a plot between TPR vs FPR, as the threshold value is increased from zero to one</a:t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 good model need to correctly identify positive as positive and a negative as a negative.</a:t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Hence it should have high sensitivity (TPR) and low FPR (1-specificity) which will result in the ROC curve close to left corner of the plot. </a:t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ROC curve shows that if AUC is more than 0.7 ( ROC line above the diagonal line ) then the model is able to make the correct predictions for most of the thresholds.</a:t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 model with no discrimination ability will have an ROC curve which is the 45 degree diagonal line.</a:t>
            </a:r>
            <a:endParaRPr b="0" i="0" sz="2000" u="none" cap="none" strike="noStrike">
              <a:solidFill>
                <a:srgbClr val="000000"/>
              </a:solidFill>
              <a:highlight>
                <a:srgbClr val="FCFCFC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6"/>
          <p:cNvSpPr txBox="1"/>
          <p:nvPr/>
        </p:nvSpPr>
        <p:spPr>
          <a:xfrm>
            <a:off x="678056" y="515988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1" lang="en-IN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et’s Answer some questions</a:t>
            </a:r>
            <a:endParaRPr b="0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36"/>
          <p:cNvSpPr txBox="1"/>
          <p:nvPr/>
        </p:nvSpPr>
        <p:spPr>
          <a:xfrm>
            <a:off x="502200" y="1252250"/>
            <a:ext cx="88752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we use Logistic regression to predict a multi class variable?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95% accuracy a good metric?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difference between linear and logistic regression?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7"/>
          <p:cNvSpPr/>
          <p:nvPr/>
        </p:nvSpPr>
        <p:spPr>
          <a:xfrm>
            <a:off x="1718550" y="2865000"/>
            <a:ext cx="8754900" cy="1128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3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Bayes </a:t>
            </a:r>
            <a:r>
              <a:rPr b="1" lang="en-IN" sz="3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Theorem, Conditional probability, and</a:t>
            </a:r>
            <a:r>
              <a:rPr b="1" lang="en-IN" sz="3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Naive Bayes</a:t>
            </a:r>
            <a:endParaRPr b="1" i="0" sz="3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8"/>
          <p:cNvSpPr txBox="1"/>
          <p:nvPr/>
        </p:nvSpPr>
        <p:spPr>
          <a:xfrm>
            <a:off x="621834" y="461464"/>
            <a:ext cx="112338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Bayes and connection with Conditional Probability</a:t>
            </a:r>
            <a:endParaRPr b="1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38"/>
          <p:cNvSpPr/>
          <p:nvPr/>
        </p:nvSpPr>
        <p:spPr>
          <a:xfrm>
            <a:off x="5003100" y="3172825"/>
            <a:ext cx="2653200" cy="756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25AAE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02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 A|B) =    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38"/>
          <p:cNvSpPr/>
          <p:nvPr/>
        </p:nvSpPr>
        <p:spPr>
          <a:xfrm>
            <a:off x="947850" y="5231000"/>
            <a:ext cx="3328500" cy="955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25AAE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02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 A|B) =         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0" name="Google Shape;370;p38"/>
          <p:cNvCxnSpPr/>
          <p:nvPr/>
        </p:nvCxnSpPr>
        <p:spPr>
          <a:xfrm flipH="1" rot="10800000">
            <a:off x="6322050" y="3581400"/>
            <a:ext cx="1041900" cy="6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1" name="Google Shape;371;p38"/>
          <p:cNvSpPr txBox="1"/>
          <p:nvPr/>
        </p:nvSpPr>
        <p:spPr>
          <a:xfrm>
            <a:off x="6522900" y="3505200"/>
            <a:ext cx="773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P(B)</a:t>
            </a:r>
            <a:endParaRPr b="0" i="0" sz="1400" u="none" cap="none" strike="noStrik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72" name="Google Shape;372;p38"/>
          <p:cNvSpPr/>
          <p:nvPr/>
        </p:nvSpPr>
        <p:spPr>
          <a:xfrm>
            <a:off x="5003100" y="4112025"/>
            <a:ext cx="2653200" cy="756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25AAE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02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 B|A) =   </a:t>
            </a:r>
            <a:endParaRPr b="1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38"/>
          <p:cNvSpPr txBox="1"/>
          <p:nvPr/>
        </p:nvSpPr>
        <p:spPr>
          <a:xfrm>
            <a:off x="6459425" y="4440375"/>
            <a:ext cx="984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P(A)</a:t>
            </a:r>
            <a:endParaRPr b="0" i="0" sz="1400" u="none" cap="none" strike="noStrik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cxnSp>
        <p:nvCxnSpPr>
          <p:cNvPr id="374" name="Google Shape;374;p38"/>
          <p:cNvCxnSpPr/>
          <p:nvPr/>
        </p:nvCxnSpPr>
        <p:spPr>
          <a:xfrm>
            <a:off x="2311200" y="5708750"/>
            <a:ext cx="17457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5" name="Google Shape;375;p38"/>
          <p:cNvSpPr txBox="1"/>
          <p:nvPr/>
        </p:nvSpPr>
        <p:spPr>
          <a:xfrm>
            <a:off x="2760025" y="5693900"/>
            <a:ext cx="669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P(B)</a:t>
            </a:r>
            <a:endParaRPr b="0" i="0" sz="1400" u="none" cap="none" strike="noStrik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76" name="Google Shape;376;p38"/>
          <p:cNvSpPr txBox="1"/>
          <p:nvPr/>
        </p:nvSpPr>
        <p:spPr>
          <a:xfrm>
            <a:off x="469425" y="1294275"/>
            <a:ext cx="109662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Bayes theorem describes the probability of an event which is based on the preceding events. The bayes theorem is the extended version of conditional probability.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conditional probability, Bayes theorem provides a way to calculate posterior probability P(A|B) from P(A), P(B) and P(B|A)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38"/>
          <p:cNvSpPr txBox="1"/>
          <p:nvPr/>
        </p:nvSpPr>
        <p:spPr>
          <a:xfrm>
            <a:off x="6337250" y="3132025"/>
            <a:ext cx="1059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P(A∩B)</a:t>
            </a:r>
            <a:endParaRPr b="0" i="0" sz="1400" u="none" cap="none" strike="noStrik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cxnSp>
        <p:nvCxnSpPr>
          <p:cNvPr id="378" name="Google Shape;378;p38"/>
          <p:cNvCxnSpPr/>
          <p:nvPr/>
        </p:nvCxnSpPr>
        <p:spPr>
          <a:xfrm flipH="1" rot="10800000">
            <a:off x="6293800" y="4487175"/>
            <a:ext cx="1041900" cy="6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9" name="Google Shape;379;p38"/>
          <p:cNvSpPr txBox="1"/>
          <p:nvPr/>
        </p:nvSpPr>
        <p:spPr>
          <a:xfrm>
            <a:off x="6284800" y="4035825"/>
            <a:ext cx="1059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P(A∩B)</a:t>
            </a:r>
            <a:endParaRPr b="0" i="0" sz="1400" u="none" cap="none" strike="noStrik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80" name="Google Shape;380;p38"/>
          <p:cNvSpPr txBox="1"/>
          <p:nvPr/>
        </p:nvSpPr>
        <p:spPr>
          <a:xfrm>
            <a:off x="2388825" y="5235650"/>
            <a:ext cx="1479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P(B|A)*P(A)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38"/>
          <p:cNvSpPr txBox="1"/>
          <p:nvPr/>
        </p:nvSpPr>
        <p:spPr>
          <a:xfrm>
            <a:off x="469425" y="4552600"/>
            <a:ext cx="3652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above two equations, </a:t>
            </a:r>
            <a:endParaRPr b="0" i="0" sz="1400" u="none" cap="none" strike="noStrik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82" name="Google Shape;382;p38"/>
          <p:cNvSpPr txBox="1"/>
          <p:nvPr/>
        </p:nvSpPr>
        <p:spPr>
          <a:xfrm>
            <a:off x="469425" y="3258900"/>
            <a:ext cx="4425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probability of event A given B is: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38"/>
          <p:cNvSpPr txBox="1"/>
          <p:nvPr/>
        </p:nvSpPr>
        <p:spPr>
          <a:xfrm>
            <a:off x="469425" y="3868500"/>
            <a:ext cx="4425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probability of event B given A is: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38"/>
          <p:cNvSpPr txBox="1"/>
          <p:nvPr/>
        </p:nvSpPr>
        <p:spPr>
          <a:xfrm>
            <a:off x="4276350" y="5717775"/>
            <a:ext cx="3457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known as Bayes theorem.</a:t>
            </a:r>
            <a:endParaRPr b="0" i="0" sz="1400" u="none" cap="none" strike="noStrik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9"/>
          <p:cNvSpPr txBox="1"/>
          <p:nvPr/>
        </p:nvSpPr>
        <p:spPr>
          <a:xfrm>
            <a:off x="621834" y="461464"/>
            <a:ext cx="112338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Bayes Theorem Example</a:t>
            </a:r>
            <a:endParaRPr b="1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39"/>
          <p:cNvSpPr/>
          <p:nvPr/>
        </p:nvSpPr>
        <p:spPr>
          <a:xfrm>
            <a:off x="8122725" y="1502075"/>
            <a:ext cx="3328500" cy="955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25AAE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 A|B) =         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1" name="Google Shape;391;p39"/>
          <p:cNvCxnSpPr/>
          <p:nvPr/>
        </p:nvCxnSpPr>
        <p:spPr>
          <a:xfrm>
            <a:off x="9629650" y="1979825"/>
            <a:ext cx="17457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2" name="Google Shape;392;p39"/>
          <p:cNvSpPr txBox="1"/>
          <p:nvPr/>
        </p:nvSpPr>
        <p:spPr>
          <a:xfrm>
            <a:off x="10078475" y="1964975"/>
            <a:ext cx="669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P(B)</a:t>
            </a:r>
            <a:endParaRPr b="0" i="0" sz="1400" u="none" cap="none" strike="noStrik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93" name="Google Shape;393;p39"/>
          <p:cNvSpPr txBox="1"/>
          <p:nvPr/>
        </p:nvSpPr>
        <p:spPr>
          <a:xfrm>
            <a:off x="9707275" y="1506725"/>
            <a:ext cx="1479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P(B|A)*P(A)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39"/>
          <p:cNvSpPr txBox="1"/>
          <p:nvPr/>
        </p:nvSpPr>
        <p:spPr>
          <a:xfrm>
            <a:off x="621825" y="1336725"/>
            <a:ext cx="7500900" cy="53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</a:pPr>
            <a:r>
              <a:rPr lang="en-I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Independent probabilities: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○"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P(A): Probability that the card is </a:t>
            </a:r>
            <a:r>
              <a:rPr lang="en-I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</a:t>
            </a: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I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event A)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■"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=&gt; </a:t>
            </a:r>
            <a:r>
              <a:rPr lang="en-I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26</a:t>
            </a: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/52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○"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P(B): Probability that the card is </a:t>
            </a:r>
            <a:r>
              <a:rPr lang="en-I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King</a:t>
            </a: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I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event B )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■"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=&gt; </a:t>
            </a:r>
            <a:r>
              <a:rPr lang="en-I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/52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P( B| A)- Conditional probability - Probability that the card is </a:t>
            </a:r>
            <a:r>
              <a:rPr lang="en-I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King (B)</a:t>
            </a: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given it is </a:t>
            </a:r>
            <a:r>
              <a:rPr lang="en-I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 (B)</a:t>
            </a: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○"/>
            </a:pPr>
            <a:r>
              <a:rPr lang="en-I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2/26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</a:pPr>
            <a:r>
              <a:rPr lang="en-I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P( A | B): Posterior probability - Probability that the card is Red (A) given it is King (B) 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○"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=&gt; P ( B | A) *  P (</a:t>
            </a: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/ P (B)  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○"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=&gt; (2/</a:t>
            </a:r>
            <a:r>
              <a:rPr lang="en-I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26</a:t>
            </a: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*(</a:t>
            </a: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26</a:t>
            </a: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/52)/ (</a:t>
            </a: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/52)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000"/>
              <a:buFont typeface="Calibri"/>
              <a:buChar char="○"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 2/</a:t>
            </a:r>
            <a:r>
              <a:rPr lang="en-I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/>
        </p:nvSpPr>
        <p:spPr>
          <a:xfrm>
            <a:off x="678056" y="515988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Supervised Learning</a:t>
            </a:r>
            <a:endParaRPr b="0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502200" y="1252250"/>
            <a:ext cx="7079100" cy="51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Supervised learning is defined as the use of labelled datasets for training the algorithm to either classify or predict the outcomes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There are two types of tasks depending on the outcome variable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b="0" i="0" lang="en-IN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IN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egression – eg: House Price Prediction</a:t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556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■"/>
            </a:pPr>
            <a:r>
              <a:rPr lang="en-IN" sz="20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Linear regression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b="0" i="0" lang="en-IN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Classification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556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■"/>
            </a:pPr>
            <a:r>
              <a:rPr b="0" i="0" lang="en-IN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Binary – eg: Identification of cat or dog?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556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■"/>
            </a:pPr>
            <a:r>
              <a:rPr b="0" i="0" lang="en-IN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Multiclass – eg: Types of green vegetables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556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■"/>
            </a:pPr>
            <a:r>
              <a:rPr lang="en-IN" sz="20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Logistic Regression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9006" y="1228921"/>
            <a:ext cx="3555214" cy="4400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0"/>
          <p:cNvSpPr txBox="1"/>
          <p:nvPr/>
        </p:nvSpPr>
        <p:spPr>
          <a:xfrm>
            <a:off x="621834" y="461464"/>
            <a:ext cx="112338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Bayes Theorem for multiple features</a:t>
            </a:r>
            <a:endParaRPr b="1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40"/>
          <p:cNvSpPr txBox="1"/>
          <p:nvPr/>
        </p:nvSpPr>
        <p:spPr>
          <a:xfrm>
            <a:off x="480324" y="1466100"/>
            <a:ext cx="10509000" cy="45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Bayes rule computes the probability of class A for given B feature.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real life problems, the target class A depends on multiple B variables. So, the formula of bayes rule can be extended for multiple input features like,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P(A| B1, B2, B3,...Bn) = P(B1, B2, B3,...Bn | A) * P(A)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	P(B1, B2, B3,...Bn)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According to the naïve assumption of input features are independent,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P(A| B1, B2, B3,...Bn) = P(B1|A)* P(B2|A)*... P(Bn|A)* P(A)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	P(B1)*P(B2)*P(B3)*...P(Bn)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- The Bayesian classifier works on maximum a posterior or MAP decision rule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1" name="Google Shape;401;p40"/>
          <p:cNvCxnSpPr/>
          <p:nvPr/>
        </p:nvCxnSpPr>
        <p:spPr>
          <a:xfrm flipH="1" rot="10800000">
            <a:off x="3413475" y="3712650"/>
            <a:ext cx="2878500" cy="3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2" name="Google Shape;402;p40"/>
          <p:cNvCxnSpPr/>
          <p:nvPr/>
        </p:nvCxnSpPr>
        <p:spPr>
          <a:xfrm flipH="1" rot="10800000">
            <a:off x="3628800" y="5095400"/>
            <a:ext cx="3292200" cy="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1"/>
          <p:cNvSpPr txBox="1"/>
          <p:nvPr/>
        </p:nvSpPr>
        <p:spPr>
          <a:xfrm>
            <a:off x="621834" y="523814"/>
            <a:ext cx="112338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Naive Bayes </a:t>
            </a:r>
            <a:endParaRPr b="1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41"/>
          <p:cNvSpPr txBox="1"/>
          <p:nvPr/>
        </p:nvSpPr>
        <p:spPr>
          <a:xfrm>
            <a:off x="463800" y="1381575"/>
            <a:ext cx="63942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5600" lvl="0" marL="457200" marR="1725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estimates conditional probability which is the probability that event A will happen, given that event B has already occurred.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1725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Hence, used to classify target column based on given features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1725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assumes that the features are independent.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4483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easy to implement, fast, accurate, and can be used to make real time predictions.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9" name="Google Shape;409;p41"/>
          <p:cNvCxnSpPr/>
          <p:nvPr/>
        </p:nvCxnSpPr>
        <p:spPr>
          <a:xfrm>
            <a:off x="9211137" y="1823265"/>
            <a:ext cx="0" cy="408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10" name="Google Shape;410;p41"/>
          <p:cNvCxnSpPr/>
          <p:nvPr/>
        </p:nvCxnSpPr>
        <p:spPr>
          <a:xfrm>
            <a:off x="8152985" y="1803265"/>
            <a:ext cx="21300" cy="972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11" name="Google Shape;411;p41"/>
          <p:cNvCxnSpPr/>
          <p:nvPr/>
        </p:nvCxnSpPr>
        <p:spPr>
          <a:xfrm>
            <a:off x="7267975" y="1803265"/>
            <a:ext cx="6600" cy="1687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12" name="Google Shape;412;p41"/>
          <p:cNvSpPr/>
          <p:nvPr/>
        </p:nvSpPr>
        <p:spPr>
          <a:xfrm>
            <a:off x="6914775" y="1394365"/>
            <a:ext cx="2623800" cy="408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25AAE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02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Naive Bayes Classifier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41"/>
          <p:cNvSpPr/>
          <p:nvPr/>
        </p:nvSpPr>
        <p:spPr>
          <a:xfrm>
            <a:off x="8872250" y="2232165"/>
            <a:ext cx="2623800" cy="429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25AAE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02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Used for Classification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41"/>
          <p:cNvSpPr/>
          <p:nvPr/>
        </p:nvSpPr>
        <p:spPr>
          <a:xfrm>
            <a:off x="7799500" y="2789590"/>
            <a:ext cx="2995200" cy="429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25AAE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02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Based on Bayes’ theorem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41"/>
          <p:cNvSpPr/>
          <p:nvPr/>
        </p:nvSpPr>
        <p:spPr>
          <a:xfrm>
            <a:off x="6777600" y="3479415"/>
            <a:ext cx="4202700" cy="972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25AAE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02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Has a simplistic assumption that the features in dataset are independent from each other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2"/>
          <p:cNvSpPr txBox="1"/>
          <p:nvPr/>
        </p:nvSpPr>
        <p:spPr>
          <a:xfrm>
            <a:off x="621834" y="461464"/>
            <a:ext cx="112338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Naive Bayes</a:t>
            </a:r>
            <a:endParaRPr b="1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42"/>
          <p:cNvSpPr txBox="1"/>
          <p:nvPr/>
        </p:nvSpPr>
        <p:spPr>
          <a:xfrm>
            <a:off x="621825" y="1294275"/>
            <a:ext cx="103923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Bayes rule computes the probability of class Y for given X features. In real life problems, the target class Y depends on multiple X variables. So, the formula of bayes rule can be extended for multiple input features like,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42"/>
          <p:cNvSpPr/>
          <p:nvPr/>
        </p:nvSpPr>
        <p:spPr>
          <a:xfrm>
            <a:off x="1180275" y="2855775"/>
            <a:ext cx="6507300" cy="1060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25AAE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02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P(Y|X1,X2,X3,....Xn) 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3" name="Google Shape;423;p42"/>
          <p:cNvCxnSpPr/>
          <p:nvPr/>
        </p:nvCxnSpPr>
        <p:spPr>
          <a:xfrm>
            <a:off x="3884550" y="3385875"/>
            <a:ext cx="3584700" cy="8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4" name="Google Shape;424;p42"/>
          <p:cNvSpPr txBox="1"/>
          <p:nvPr/>
        </p:nvSpPr>
        <p:spPr>
          <a:xfrm>
            <a:off x="4276700" y="3406875"/>
            <a:ext cx="2387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P(X1, X2, X3,.....Xn)</a:t>
            </a:r>
            <a:endParaRPr b="0" i="0" sz="1400" u="none" cap="none" strike="noStrik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25" name="Google Shape;425;p42"/>
          <p:cNvSpPr txBox="1"/>
          <p:nvPr/>
        </p:nvSpPr>
        <p:spPr>
          <a:xfrm>
            <a:off x="4073875" y="2900050"/>
            <a:ext cx="3161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P(X1, X2, X3,....Xn|Y) * P(Y)</a:t>
            </a:r>
            <a:endParaRPr b="0" i="0" sz="1400" u="none" cap="none" strike="noStrik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26" name="Google Shape;426;p42"/>
          <p:cNvSpPr txBox="1"/>
          <p:nvPr/>
        </p:nvSpPr>
        <p:spPr>
          <a:xfrm>
            <a:off x="3432450" y="3139575"/>
            <a:ext cx="452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42"/>
          <p:cNvSpPr txBox="1"/>
          <p:nvPr/>
        </p:nvSpPr>
        <p:spPr>
          <a:xfrm>
            <a:off x="1134225" y="4220425"/>
            <a:ext cx="9367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According to the naive bayes assumption of input features are independent,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42"/>
          <p:cNvSpPr/>
          <p:nvPr/>
        </p:nvSpPr>
        <p:spPr>
          <a:xfrm>
            <a:off x="1180275" y="4913175"/>
            <a:ext cx="6954000" cy="1060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25AAE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02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P(Y|X1,X2,X3,....Xn) 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9" name="Google Shape;429;p42"/>
          <p:cNvCxnSpPr>
            <a:stCxn id="430" idx="3"/>
          </p:cNvCxnSpPr>
          <p:nvPr/>
        </p:nvCxnSpPr>
        <p:spPr>
          <a:xfrm>
            <a:off x="3960750" y="5443275"/>
            <a:ext cx="4031700" cy="22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1" name="Google Shape;431;p42"/>
          <p:cNvSpPr txBox="1"/>
          <p:nvPr/>
        </p:nvSpPr>
        <p:spPr>
          <a:xfrm>
            <a:off x="3971900" y="5464275"/>
            <a:ext cx="3920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P(X1) * P(X2) * P(X3)*.....P(Xn)</a:t>
            </a:r>
            <a:endParaRPr b="0" i="0" sz="1400" u="none" cap="none" strike="noStrik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32" name="Google Shape;432;p42"/>
          <p:cNvSpPr txBox="1"/>
          <p:nvPr/>
        </p:nvSpPr>
        <p:spPr>
          <a:xfrm>
            <a:off x="3769075" y="4957450"/>
            <a:ext cx="4886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P(X1|Y) * P(X2|Y) *.…..P(Xn|Y) * P(Y)</a:t>
            </a:r>
            <a:endParaRPr b="0" i="0" sz="1400" u="none" cap="none" strike="noStrik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30" name="Google Shape;430;p42"/>
          <p:cNvSpPr txBox="1"/>
          <p:nvPr/>
        </p:nvSpPr>
        <p:spPr>
          <a:xfrm>
            <a:off x="3508650" y="5196975"/>
            <a:ext cx="452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3"/>
          <p:cNvSpPr txBox="1"/>
          <p:nvPr/>
        </p:nvSpPr>
        <p:spPr>
          <a:xfrm>
            <a:off x="621834" y="461464"/>
            <a:ext cx="112338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Steps of a Naive Bayes Classifier</a:t>
            </a:r>
            <a:endParaRPr b="1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43"/>
          <p:cNvSpPr/>
          <p:nvPr/>
        </p:nvSpPr>
        <p:spPr>
          <a:xfrm>
            <a:off x="2015825" y="1446425"/>
            <a:ext cx="7182300" cy="511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25AAE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02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 the prior probabilities for given class labels.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43"/>
          <p:cNvSpPr/>
          <p:nvPr/>
        </p:nvSpPr>
        <p:spPr>
          <a:xfrm>
            <a:off x="1822625" y="2471650"/>
            <a:ext cx="7568700" cy="511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25AAE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02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 the Likelihood of evidence with each attribute for each class.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43"/>
          <p:cNvSpPr/>
          <p:nvPr/>
        </p:nvSpPr>
        <p:spPr>
          <a:xfrm>
            <a:off x="2015825" y="3496875"/>
            <a:ext cx="7182300" cy="511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25AAE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02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 the posterior probabilities using Bayes rule.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43"/>
          <p:cNvSpPr/>
          <p:nvPr/>
        </p:nvSpPr>
        <p:spPr>
          <a:xfrm>
            <a:off x="2015825" y="4522100"/>
            <a:ext cx="7182300" cy="511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25AAE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02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the class which has higher probability for given inputs.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2" name="Google Shape;442;p43"/>
          <p:cNvCxnSpPr>
            <a:stCxn id="438" idx="2"/>
            <a:endCxn id="439" idx="0"/>
          </p:cNvCxnSpPr>
          <p:nvPr/>
        </p:nvCxnSpPr>
        <p:spPr>
          <a:xfrm>
            <a:off x="5606975" y="1957625"/>
            <a:ext cx="0" cy="513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43" name="Google Shape;443;p43"/>
          <p:cNvCxnSpPr>
            <a:stCxn id="439" idx="2"/>
            <a:endCxn id="440" idx="0"/>
          </p:cNvCxnSpPr>
          <p:nvPr/>
        </p:nvCxnSpPr>
        <p:spPr>
          <a:xfrm>
            <a:off x="5606975" y="2982850"/>
            <a:ext cx="0" cy="513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44" name="Google Shape;444;p43"/>
          <p:cNvCxnSpPr/>
          <p:nvPr/>
        </p:nvCxnSpPr>
        <p:spPr>
          <a:xfrm>
            <a:off x="5606975" y="4008200"/>
            <a:ext cx="0" cy="513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4"/>
          <p:cNvSpPr txBox="1"/>
          <p:nvPr/>
        </p:nvSpPr>
        <p:spPr>
          <a:xfrm>
            <a:off x="621834" y="461464"/>
            <a:ext cx="112338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Business Problem - label the email as spam or ham</a:t>
            </a:r>
            <a:endParaRPr b="1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44"/>
          <p:cNvSpPr txBox="1"/>
          <p:nvPr/>
        </p:nvSpPr>
        <p:spPr>
          <a:xfrm>
            <a:off x="475550" y="1186150"/>
            <a:ext cx="58104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We shall consider the problem of labelling the received emails as spam or ham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Choose a few words you find in emails</a:t>
            </a:r>
            <a:endParaRPr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51" name="Google Shape;451;p44"/>
          <p:cNvSpPr/>
          <p:nvPr/>
        </p:nvSpPr>
        <p:spPr>
          <a:xfrm>
            <a:off x="6286050" y="1358750"/>
            <a:ext cx="1239300" cy="594900"/>
          </a:xfrm>
          <a:prstGeom prst="roundRect">
            <a:avLst>
              <a:gd fmla="val 16667" name="adj"/>
            </a:avLst>
          </a:prstGeom>
          <a:solidFill>
            <a:srgbClr val="25AA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44"/>
          <p:cNvSpPr/>
          <p:nvPr/>
        </p:nvSpPr>
        <p:spPr>
          <a:xfrm>
            <a:off x="6323225" y="1307350"/>
            <a:ext cx="1239300" cy="5949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44"/>
          <p:cNvSpPr txBox="1"/>
          <p:nvPr/>
        </p:nvSpPr>
        <p:spPr>
          <a:xfrm>
            <a:off x="6319100" y="1391800"/>
            <a:ext cx="124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Work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44"/>
          <p:cNvSpPr/>
          <p:nvPr/>
        </p:nvSpPr>
        <p:spPr>
          <a:xfrm>
            <a:off x="8038650" y="1358750"/>
            <a:ext cx="1239300" cy="594900"/>
          </a:xfrm>
          <a:prstGeom prst="roundRect">
            <a:avLst>
              <a:gd fmla="val 16667" name="adj"/>
            </a:avLst>
          </a:prstGeom>
          <a:solidFill>
            <a:srgbClr val="25AA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44"/>
          <p:cNvSpPr/>
          <p:nvPr/>
        </p:nvSpPr>
        <p:spPr>
          <a:xfrm>
            <a:off x="8075825" y="1307350"/>
            <a:ext cx="1239300" cy="5949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44"/>
          <p:cNvSpPr txBox="1"/>
          <p:nvPr/>
        </p:nvSpPr>
        <p:spPr>
          <a:xfrm>
            <a:off x="8071700" y="1391800"/>
            <a:ext cx="124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Snacks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44"/>
          <p:cNvSpPr/>
          <p:nvPr/>
        </p:nvSpPr>
        <p:spPr>
          <a:xfrm>
            <a:off x="7124250" y="2044550"/>
            <a:ext cx="1239300" cy="594900"/>
          </a:xfrm>
          <a:prstGeom prst="roundRect">
            <a:avLst>
              <a:gd fmla="val 16667" name="adj"/>
            </a:avLst>
          </a:prstGeom>
          <a:solidFill>
            <a:srgbClr val="25AA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44"/>
          <p:cNvSpPr/>
          <p:nvPr/>
        </p:nvSpPr>
        <p:spPr>
          <a:xfrm>
            <a:off x="7161425" y="1993150"/>
            <a:ext cx="1239300" cy="5949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44"/>
          <p:cNvSpPr txBox="1"/>
          <p:nvPr/>
        </p:nvSpPr>
        <p:spPr>
          <a:xfrm>
            <a:off x="7081100" y="2077600"/>
            <a:ext cx="1415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Horoscope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44"/>
          <p:cNvSpPr/>
          <p:nvPr/>
        </p:nvSpPr>
        <p:spPr>
          <a:xfrm>
            <a:off x="8800650" y="2044550"/>
            <a:ext cx="1239300" cy="594900"/>
          </a:xfrm>
          <a:prstGeom prst="roundRect">
            <a:avLst>
              <a:gd fmla="val 16667" name="adj"/>
            </a:avLst>
          </a:prstGeom>
          <a:solidFill>
            <a:srgbClr val="25AA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44"/>
          <p:cNvSpPr/>
          <p:nvPr/>
        </p:nvSpPr>
        <p:spPr>
          <a:xfrm>
            <a:off x="8837825" y="1993150"/>
            <a:ext cx="1239300" cy="5949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44"/>
          <p:cNvSpPr txBox="1"/>
          <p:nvPr/>
        </p:nvSpPr>
        <p:spPr>
          <a:xfrm>
            <a:off x="8833700" y="2077600"/>
            <a:ext cx="124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Good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44"/>
          <p:cNvSpPr/>
          <p:nvPr/>
        </p:nvSpPr>
        <p:spPr>
          <a:xfrm>
            <a:off x="9861550" y="1333050"/>
            <a:ext cx="1239300" cy="594900"/>
          </a:xfrm>
          <a:prstGeom prst="roundRect">
            <a:avLst>
              <a:gd fmla="val 16667" name="adj"/>
            </a:avLst>
          </a:prstGeom>
          <a:solidFill>
            <a:srgbClr val="25AA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44"/>
          <p:cNvSpPr/>
          <p:nvPr/>
        </p:nvSpPr>
        <p:spPr>
          <a:xfrm>
            <a:off x="9898725" y="1281650"/>
            <a:ext cx="1239300" cy="5949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44"/>
          <p:cNvSpPr txBox="1"/>
          <p:nvPr/>
        </p:nvSpPr>
        <p:spPr>
          <a:xfrm>
            <a:off x="9894600" y="1366100"/>
            <a:ext cx="124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Money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44"/>
          <p:cNvSpPr/>
          <p:nvPr/>
        </p:nvSpPr>
        <p:spPr>
          <a:xfrm>
            <a:off x="10414100" y="2018850"/>
            <a:ext cx="1239300" cy="594900"/>
          </a:xfrm>
          <a:prstGeom prst="roundRect">
            <a:avLst>
              <a:gd fmla="val 16667" name="adj"/>
            </a:avLst>
          </a:prstGeom>
          <a:solidFill>
            <a:srgbClr val="25AA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44"/>
          <p:cNvSpPr/>
          <p:nvPr/>
        </p:nvSpPr>
        <p:spPr>
          <a:xfrm>
            <a:off x="10451275" y="1967450"/>
            <a:ext cx="1239300" cy="5949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44"/>
          <p:cNvSpPr txBox="1"/>
          <p:nvPr/>
        </p:nvSpPr>
        <p:spPr>
          <a:xfrm>
            <a:off x="10447150" y="2051900"/>
            <a:ext cx="124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Lonely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44"/>
          <p:cNvSpPr txBox="1"/>
          <p:nvPr/>
        </p:nvSpPr>
        <p:spPr>
          <a:xfrm>
            <a:off x="580200" y="2761950"/>
            <a:ext cx="59169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Consider the frequency of these words used in spam and ham emails as shown below:</a:t>
            </a:r>
            <a:endParaRPr>
              <a:latin typeface="Candara"/>
              <a:ea typeface="Candara"/>
              <a:cs typeface="Candara"/>
              <a:sym typeface="Candara"/>
            </a:endParaRPr>
          </a:p>
        </p:txBody>
      </p:sp>
      <p:graphicFrame>
        <p:nvGraphicFramePr>
          <p:cNvPr id="470" name="Google Shape;470;p44"/>
          <p:cNvGraphicFramePr/>
          <p:nvPr/>
        </p:nvGraphicFramePr>
        <p:xfrm>
          <a:off x="6876450" y="29984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{A6901D0A-7780-4F71-A2C6-6FAF44FBAA88}</a:tableStyleId>
              </a:tblPr>
              <a:tblGrid>
                <a:gridCol w="1423350"/>
                <a:gridCol w="1039300"/>
                <a:gridCol w="918550"/>
              </a:tblGrid>
              <a:tr h="424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6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Spam</a:t>
                      </a:r>
                      <a:endParaRPr sz="16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95A8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6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Ham</a:t>
                      </a:r>
                      <a:endParaRPr sz="16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95A82"/>
                    </a:solidFill>
                  </a:tcPr>
                </a:tc>
              </a:tr>
              <a:tr h="420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Good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0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Lonely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0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Horoscope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0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Work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0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Snacks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0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Money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0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5"/>
          <p:cNvSpPr txBox="1"/>
          <p:nvPr/>
        </p:nvSpPr>
        <p:spPr>
          <a:xfrm>
            <a:off x="621834" y="461464"/>
            <a:ext cx="112338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Business Problem - label the email as spam or ham</a:t>
            </a:r>
            <a:endParaRPr b="1" sz="3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sz="3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45"/>
          <p:cNvSpPr txBox="1"/>
          <p:nvPr/>
        </p:nvSpPr>
        <p:spPr>
          <a:xfrm>
            <a:off x="634400" y="1159525"/>
            <a:ext cx="109002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latin typeface="Calibri"/>
                <a:ea typeface="Calibri"/>
                <a:cs typeface="Calibri"/>
                <a:sym typeface="Calibri"/>
              </a:rPr>
              <a:t>Step1: </a:t>
            </a: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Obtain the prior probability.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IN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prior probabilities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are,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P(Spam) = 50/90 =&gt; 0.55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P(Ham)  = 40/90 =&gt; 0.45	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6"/>
          <p:cNvSpPr txBox="1"/>
          <p:nvPr/>
        </p:nvSpPr>
        <p:spPr>
          <a:xfrm>
            <a:off x="621834" y="461464"/>
            <a:ext cx="112338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Business Problem - label the email as spam or ham</a:t>
            </a:r>
            <a:endParaRPr b="1" sz="3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46"/>
          <p:cNvSpPr txBox="1"/>
          <p:nvPr/>
        </p:nvSpPr>
        <p:spPr>
          <a:xfrm>
            <a:off x="4121726" y="4030550"/>
            <a:ext cx="1243200" cy="671400"/>
          </a:xfrm>
          <a:prstGeom prst="rect">
            <a:avLst/>
          </a:prstGeom>
          <a:noFill/>
          <a:ln cap="flat" cmpd="sng" w="9525">
            <a:solidFill>
              <a:srgbClr val="25AA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IN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Obtain the likelihoods</a:t>
            </a:r>
            <a:endParaRPr i="0" sz="1600" u="none" cap="none" strike="noStrike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83" name="Google Shape;483;p46"/>
          <p:cNvGraphicFramePr/>
          <p:nvPr/>
        </p:nvGraphicFramePr>
        <p:xfrm>
          <a:off x="1105363" y="271560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{A6901D0A-7780-4F71-A2C6-6FAF44FBAA88}</a:tableStyleId>
              </a:tblPr>
              <a:tblGrid>
                <a:gridCol w="1152250"/>
                <a:gridCol w="743650"/>
                <a:gridCol w="690275"/>
              </a:tblGrid>
              <a:tr h="358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IN" sz="16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Spam</a:t>
                      </a:r>
                      <a:endParaRPr b="1" sz="16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95A8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IN" sz="16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Ham</a:t>
                      </a:r>
                      <a:endParaRPr b="1" sz="16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95A82"/>
                    </a:solidFill>
                  </a:tcPr>
                </a:tc>
              </a:tr>
              <a:tr h="356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Good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6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Lonely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6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Horoscope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6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Work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6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Snacks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6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Money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6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4" name="Google Shape;484;p46"/>
          <p:cNvGraphicFramePr/>
          <p:nvPr/>
        </p:nvGraphicFramePr>
        <p:xfrm>
          <a:off x="5725313" y="30203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{A6901D0A-7780-4F71-A2C6-6FAF44FBAA88}</a:tableStyleId>
              </a:tblPr>
              <a:tblGrid>
                <a:gridCol w="1152250"/>
                <a:gridCol w="1284475"/>
                <a:gridCol w="1401375"/>
              </a:tblGrid>
              <a:tr h="419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IN" sz="16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Spam</a:t>
                      </a:r>
                      <a:endParaRPr b="1" sz="16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95A8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IN" sz="16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Ham</a:t>
                      </a:r>
                      <a:endParaRPr b="1" sz="16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95A82"/>
                    </a:solidFill>
                  </a:tcPr>
                </a:tc>
              </a:tr>
              <a:tr h="415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Good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2/50 = 0.04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10/40 = 0.25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5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Lonely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2/50 = 0.04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en-IN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/40 = 0.025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5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Horoscope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20/50 = 0.4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r>
                        <a:rPr lang="en-IN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/40 = 0.125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5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Work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5/50 = 0.1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12/</a:t>
                      </a:r>
                      <a:r>
                        <a:rPr lang="en-IN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</a:t>
                      </a:r>
                      <a:r>
                        <a:rPr lang="en-IN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= 0.30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5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Snacks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r>
                        <a:rPr lang="en-IN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/50 = 0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r>
                        <a:rPr lang="en-IN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/40 = 0.125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5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Money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r>
                        <a:rPr lang="en-IN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/50 = 0.42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7/</a:t>
                      </a:r>
                      <a:r>
                        <a:rPr lang="en-IN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</a:t>
                      </a:r>
                      <a:r>
                        <a:rPr lang="en-IN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= 0.175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85" name="Google Shape;485;p46"/>
          <p:cNvSpPr/>
          <p:nvPr/>
        </p:nvSpPr>
        <p:spPr>
          <a:xfrm>
            <a:off x="4252113" y="4701950"/>
            <a:ext cx="860100" cy="373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46"/>
          <p:cNvSpPr txBox="1"/>
          <p:nvPr/>
        </p:nvSpPr>
        <p:spPr>
          <a:xfrm>
            <a:off x="680300" y="1202675"/>
            <a:ext cx="104577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latin typeface="Calibri"/>
                <a:ea typeface="Calibri"/>
                <a:cs typeface="Calibri"/>
                <a:sym typeface="Calibri"/>
              </a:rPr>
              <a:t>Step2: </a:t>
            </a: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Obtain the likelihood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probability that the word </a:t>
            </a:r>
            <a:r>
              <a:rPr i="1"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appears in a Ham email, ie P(</a:t>
            </a:r>
            <a:r>
              <a:rPr i="1"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Ham) is = 10/40 = 0.25.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Similarly we can fill the entire table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7"/>
          <p:cNvSpPr txBox="1"/>
          <p:nvPr/>
        </p:nvSpPr>
        <p:spPr>
          <a:xfrm>
            <a:off x="621834" y="461464"/>
            <a:ext cx="112338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Business Problem - label the email as spam or ham</a:t>
            </a:r>
            <a:endParaRPr b="1" sz="3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sz="3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47"/>
          <p:cNvSpPr txBox="1"/>
          <p:nvPr/>
        </p:nvSpPr>
        <p:spPr>
          <a:xfrm>
            <a:off x="634400" y="1159525"/>
            <a:ext cx="10900200" cy="22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Step3: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Compute posterior probabilities for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given email has </a:t>
            </a:r>
            <a:r>
              <a:rPr i="1"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 Work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mentioned in it, is it a spam/ham message??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instance is </a:t>
            </a:r>
            <a:r>
              <a:rPr i="1"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 Work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our instance, compute the posterior probabilities for each of the class labels - spam or ham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8"/>
          <p:cNvSpPr txBox="1"/>
          <p:nvPr/>
        </p:nvSpPr>
        <p:spPr>
          <a:xfrm>
            <a:off x="621834" y="461464"/>
            <a:ext cx="112338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Business Problem - label the email as spam or ham</a:t>
            </a:r>
            <a:endParaRPr b="1" sz="3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sz="3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48"/>
          <p:cNvSpPr txBox="1"/>
          <p:nvPr/>
        </p:nvSpPr>
        <p:spPr>
          <a:xfrm>
            <a:off x="661000" y="1235725"/>
            <a:ext cx="10014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 the posterior probabilities for each the class labels - Spam or Ham</a:t>
            </a:r>
            <a:endParaRPr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99" name="Google Shape;499;p48"/>
          <p:cNvSpPr/>
          <p:nvPr/>
        </p:nvSpPr>
        <p:spPr>
          <a:xfrm>
            <a:off x="624300" y="1959050"/>
            <a:ext cx="6266700" cy="1478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Spam,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P(Spam| </a:t>
            </a:r>
            <a:r>
              <a:rPr i="1"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i="1"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P(Spam) . P(</a:t>
            </a:r>
            <a:r>
              <a:rPr i="1"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Spam). P(</a:t>
            </a:r>
            <a:r>
              <a:rPr i="1"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Spam) =  (0.55) . (0.04) . (0.1)  = 0.0022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48"/>
          <p:cNvSpPr/>
          <p:nvPr/>
        </p:nvSpPr>
        <p:spPr>
          <a:xfrm>
            <a:off x="661000" y="3742975"/>
            <a:ext cx="6266700" cy="1478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Ham,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P(Ham| </a:t>
            </a:r>
            <a:r>
              <a:rPr i="1"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i="1"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P(Ham) . P(</a:t>
            </a:r>
            <a:r>
              <a:rPr i="1"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Ham). P (</a:t>
            </a:r>
            <a:r>
              <a:rPr i="1"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Ham)  =  (0.45) . (0.25) . (0.30) = 0.033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01" name="Google Shape;501;p48"/>
          <p:cNvGraphicFramePr/>
          <p:nvPr/>
        </p:nvGraphicFramePr>
        <p:xfrm>
          <a:off x="7477913" y="21059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{A6901D0A-7780-4F71-A2C6-6FAF44FBAA88}</a:tableStyleId>
              </a:tblPr>
              <a:tblGrid>
                <a:gridCol w="1152250"/>
                <a:gridCol w="1284475"/>
                <a:gridCol w="1401375"/>
              </a:tblGrid>
              <a:tr h="419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IN" sz="16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Spam</a:t>
                      </a:r>
                      <a:endParaRPr b="1" sz="16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95A8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IN" sz="16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Ham</a:t>
                      </a:r>
                      <a:endParaRPr b="1" sz="16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95A82"/>
                    </a:solidFill>
                  </a:tcPr>
                </a:tc>
              </a:tr>
              <a:tr h="415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Good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2/50 = 0.04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10/40 = 0.25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5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Lonely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2/50 = 0.04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en-IN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/40 = 0.025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5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Horoscope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20/50 = 0.4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r>
                        <a:rPr lang="en-IN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/40 = 0.125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5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Work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5/50 = 0.1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12/</a:t>
                      </a:r>
                      <a:r>
                        <a:rPr lang="en-IN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</a:t>
                      </a:r>
                      <a:r>
                        <a:rPr lang="en-IN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= 0.30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5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Snacks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r>
                        <a:rPr lang="en-IN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/50 = 0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r>
                        <a:rPr lang="en-IN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/40 = 0.125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5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Money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r>
                        <a:rPr lang="en-IN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/50 = 0.42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7/</a:t>
                      </a:r>
                      <a:r>
                        <a:rPr lang="en-IN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</a:t>
                      </a:r>
                      <a:r>
                        <a:rPr lang="en-IN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= 0.175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02" name="Google Shape;502;p48"/>
          <p:cNvSpPr/>
          <p:nvPr/>
        </p:nvSpPr>
        <p:spPr>
          <a:xfrm>
            <a:off x="10080425" y="3916500"/>
            <a:ext cx="1123800" cy="247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48"/>
          <p:cNvSpPr/>
          <p:nvPr/>
        </p:nvSpPr>
        <p:spPr>
          <a:xfrm>
            <a:off x="10080425" y="2621100"/>
            <a:ext cx="1123800" cy="247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48"/>
          <p:cNvSpPr/>
          <p:nvPr/>
        </p:nvSpPr>
        <p:spPr>
          <a:xfrm>
            <a:off x="8708825" y="3916500"/>
            <a:ext cx="1123800" cy="247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48"/>
          <p:cNvSpPr/>
          <p:nvPr/>
        </p:nvSpPr>
        <p:spPr>
          <a:xfrm>
            <a:off x="8708825" y="2621100"/>
            <a:ext cx="1123800" cy="247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9"/>
          <p:cNvSpPr txBox="1"/>
          <p:nvPr/>
        </p:nvSpPr>
        <p:spPr>
          <a:xfrm>
            <a:off x="621834" y="461464"/>
            <a:ext cx="112338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Business Problem - label the email as spam or ham</a:t>
            </a:r>
            <a:endParaRPr b="1" sz="3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49"/>
          <p:cNvSpPr txBox="1"/>
          <p:nvPr/>
        </p:nvSpPr>
        <p:spPr>
          <a:xfrm>
            <a:off x="657350" y="1182475"/>
            <a:ext cx="667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latin typeface="Calibri"/>
                <a:ea typeface="Calibri"/>
                <a:cs typeface="Calibri"/>
                <a:sym typeface="Calibri"/>
              </a:rPr>
              <a:t>Step4:</a:t>
            </a: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 Assign the most probable class label.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49"/>
          <p:cNvSpPr/>
          <p:nvPr/>
        </p:nvSpPr>
        <p:spPr>
          <a:xfrm>
            <a:off x="783125" y="1849925"/>
            <a:ext cx="3751200" cy="1057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Spam,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P(Spam| </a:t>
            </a:r>
            <a:r>
              <a:rPr i="1"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i="1"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0.0022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49"/>
          <p:cNvSpPr/>
          <p:nvPr/>
        </p:nvSpPr>
        <p:spPr>
          <a:xfrm>
            <a:off x="4745525" y="1849925"/>
            <a:ext cx="3751200" cy="1057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Ham,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P(Ham| </a:t>
            </a:r>
            <a:r>
              <a:rPr i="1"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i="1"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0.033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49"/>
          <p:cNvSpPr txBox="1"/>
          <p:nvPr/>
        </p:nvSpPr>
        <p:spPr>
          <a:xfrm>
            <a:off x="760175" y="3427175"/>
            <a:ext cx="9435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Since 0.033 &gt; 0.0022, we assign the class label as Ham to the instance </a:t>
            </a:r>
            <a:r>
              <a:rPr i="1"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 Work</a:t>
            </a:r>
            <a:r>
              <a:rPr lang="en-I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/>
        </p:nvSpPr>
        <p:spPr>
          <a:xfrm>
            <a:off x="678056" y="515988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Measures of association</a:t>
            </a:r>
            <a:endParaRPr b="0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556200" y="1229000"/>
            <a:ext cx="110796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 models try to model the linear relationship between independent variables and the target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association between the independent features and target can be modelled using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Covariance – Direction of linear relationships between two variables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Correlation – Strength and Direction of linear relationships between two variables. It is a normalized value of Covariance. 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2687" y="3957023"/>
            <a:ext cx="8714400" cy="26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/>
          <p:nvPr/>
        </p:nvSpPr>
        <p:spPr>
          <a:xfrm>
            <a:off x="556207" y="3474325"/>
            <a:ext cx="1153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Coefficient of correlation = Pearson correlation coefficient r(x,y) = Cov(x,y) / (std(x) * std(y))</a:t>
            </a:r>
            <a:endParaRPr b="0" i="0" sz="2000" u="none" cap="none" strike="noStrike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50"/>
          <p:cNvSpPr txBox="1"/>
          <p:nvPr/>
        </p:nvSpPr>
        <p:spPr>
          <a:xfrm>
            <a:off x="621834" y="461464"/>
            <a:ext cx="112338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Types of Naive Bayes Classifier</a:t>
            </a:r>
            <a:endParaRPr b="1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0" name="Google Shape;520;p50"/>
          <p:cNvGrpSpPr/>
          <p:nvPr/>
        </p:nvGrpSpPr>
        <p:grpSpPr>
          <a:xfrm>
            <a:off x="575149" y="1524870"/>
            <a:ext cx="10149738" cy="893978"/>
            <a:chOff x="1431323" y="2473841"/>
            <a:chExt cx="7612494" cy="670500"/>
          </a:xfrm>
        </p:grpSpPr>
        <p:sp>
          <p:nvSpPr>
            <p:cNvPr id="521" name="Google Shape;521;p50"/>
            <p:cNvSpPr/>
            <p:nvPr/>
          </p:nvSpPr>
          <p:spPr>
            <a:xfrm rot="-5400000">
              <a:off x="5167367" y="-732109"/>
              <a:ext cx="670500" cy="7082400"/>
            </a:xfrm>
            <a:prstGeom prst="roundRect">
              <a:avLst>
                <a:gd fmla="val 50000" name="adj"/>
              </a:avLst>
            </a:prstGeom>
            <a:solidFill>
              <a:srgbClr val="095A8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50"/>
            <p:cNvSpPr/>
            <p:nvPr/>
          </p:nvSpPr>
          <p:spPr>
            <a:xfrm rot="-5400000">
              <a:off x="2014523" y="1890641"/>
              <a:ext cx="670500" cy="1836900"/>
            </a:xfrm>
            <a:prstGeom prst="roundRect">
              <a:avLst>
                <a:gd fmla="val 50000" name="adj"/>
              </a:avLst>
            </a:prstGeom>
            <a:solidFill>
              <a:srgbClr val="25AAE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3" name="Google Shape;523;p50"/>
          <p:cNvSpPr txBox="1"/>
          <p:nvPr/>
        </p:nvSpPr>
        <p:spPr>
          <a:xfrm>
            <a:off x="698025" y="1725563"/>
            <a:ext cx="2148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Gaussian NB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50"/>
          <p:cNvSpPr txBox="1"/>
          <p:nvPr/>
        </p:nvSpPr>
        <p:spPr>
          <a:xfrm>
            <a:off x="3126950" y="1548575"/>
            <a:ext cx="73539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Used when features are continuous. Assumes that variable x is normally distributed which is used to calculate probability density.</a:t>
            </a:r>
            <a:endParaRPr b="0" i="0" sz="14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grpSp>
        <p:nvGrpSpPr>
          <p:cNvPr id="525" name="Google Shape;525;p50"/>
          <p:cNvGrpSpPr/>
          <p:nvPr/>
        </p:nvGrpSpPr>
        <p:grpSpPr>
          <a:xfrm>
            <a:off x="575149" y="2515470"/>
            <a:ext cx="10149738" cy="893978"/>
            <a:chOff x="1431323" y="2473841"/>
            <a:chExt cx="7612494" cy="670500"/>
          </a:xfrm>
        </p:grpSpPr>
        <p:sp>
          <p:nvSpPr>
            <p:cNvPr id="526" name="Google Shape;526;p50"/>
            <p:cNvSpPr/>
            <p:nvPr/>
          </p:nvSpPr>
          <p:spPr>
            <a:xfrm rot="-5400000">
              <a:off x="5167367" y="-732109"/>
              <a:ext cx="670500" cy="7082400"/>
            </a:xfrm>
            <a:prstGeom prst="roundRect">
              <a:avLst>
                <a:gd fmla="val 50000" name="adj"/>
              </a:avLst>
            </a:prstGeom>
            <a:solidFill>
              <a:srgbClr val="095A8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50"/>
            <p:cNvSpPr/>
            <p:nvPr/>
          </p:nvSpPr>
          <p:spPr>
            <a:xfrm rot="-5400000">
              <a:off x="2014523" y="1890641"/>
              <a:ext cx="670500" cy="1836900"/>
            </a:xfrm>
            <a:prstGeom prst="roundRect">
              <a:avLst>
                <a:gd fmla="val 50000" name="adj"/>
              </a:avLst>
            </a:prstGeom>
            <a:solidFill>
              <a:srgbClr val="25AAE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8" name="Google Shape;528;p50"/>
          <p:cNvSpPr txBox="1"/>
          <p:nvPr/>
        </p:nvSpPr>
        <p:spPr>
          <a:xfrm>
            <a:off x="698025" y="2716163"/>
            <a:ext cx="2148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MultiNomial NB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50"/>
          <p:cNvSpPr txBox="1"/>
          <p:nvPr/>
        </p:nvSpPr>
        <p:spPr>
          <a:xfrm>
            <a:off x="3126950" y="2539175"/>
            <a:ext cx="77964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Good for text classification. When data is multinomial distributed. This classifier treats each occurrence of a word as an event.</a:t>
            </a:r>
            <a:endParaRPr b="0" i="0" sz="14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grpSp>
        <p:nvGrpSpPr>
          <p:cNvPr id="530" name="Google Shape;530;p50"/>
          <p:cNvGrpSpPr/>
          <p:nvPr/>
        </p:nvGrpSpPr>
        <p:grpSpPr>
          <a:xfrm>
            <a:off x="575149" y="3506070"/>
            <a:ext cx="10149738" cy="893978"/>
            <a:chOff x="1431323" y="2473841"/>
            <a:chExt cx="7612494" cy="670500"/>
          </a:xfrm>
        </p:grpSpPr>
        <p:sp>
          <p:nvSpPr>
            <p:cNvPr id="531" name="Google Shape;531;p50"/>
            <p:cNvSpPr/>
            <p:nvPr/>
          </p:nvSpPr>
          <p:spPr>
            <a:xfrm rot="-5400000">
              <a:off x="5167367" y="-732109"/>
              <a:ext cx="670500" cy="7082400"/>
            </a:xfrm>
            <a:prstGeom prst="roundRect">
              <a:avLst>
                <a:gd fmla="val 50000" name="adj"/>
              </a:avLst>
            </a:prstGeom>
            <a:solidFill>
              <a:srgbClr val="095A8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50"/>
            <p:cNvSpPr/>
            <p:nvPr/>
          </p:nvSpPr>
          <p:spPr>
            <a:xfrm rot="-5400000">
              <a:off x="2014523" y="1890641"/>
              <a:ext cx="670500" cy="1836900"/>
            </a:xfrm>
            <a:prstGeom prst="roundRect">
              <a:avLst>
                <a:gd fmla="val 50000" name="adj"/>
              </a:avLst>
            </a:prstGeom>
            <a:solidFill>
              <a:srgbClr val="25AAE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3" name="Google Shape;533;p50"/>
          <p:cNvSpPr txBox="1"/>
          <p:nvPr/>
        </p:nvSpPr>
        <p:spPr>
          <a:xfrm>
            <a:off x="698025" y="3706763"/>
            <a:ext cx="2148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Bernoulli NB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50"/>
          <p:cNvSpPr txBox="1"/>
          <p:nvPr/>
        </p:nvSpPr>
        <p:spPr>
          <a:xfrm>
            <a:off x="3126950" y="3682175"/>
            <a:ext cx="7796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Used when you have multiple features that are assumed to be binary.  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51"/>
          <p:cNvSpPr txBox="1"/>
          <p:nvPr/>
        </p:nvSpPr>
        <p:spPr>
          <a:xfrm>
            <a:off x="677531" y="533138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51"/>
          <p:cNvSpPr txBox="1"/>
          <p:nvPr/>
        </p:nvSpPr>
        <p:spPr>
          <a:xfrm>
            <a:off x="601325" y="1249300"/>
            <a:ext cx="8190000" cy="50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module we discussed: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Supervised Learning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 regression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Measures of association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Regression line, cost function, error analysis, performance measures, Fluke correlation, and assumptions in linear regression.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Logistic regression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Sigmoid function and log loss.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Multinomial logistic regression, threshold optimization, and performance measures.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Bayes theorem, Conditional probability, and Naive Bayes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Bayes Theorem and connection with conditional probability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Naive bayes classifier and Steps of naive bayes classification, and types of Naive bayes classifier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52"/>
          <p:cNvSpPr/>
          <p:nvPr/>
        </p:nvSpPr>
        <p:spPr>
          <a:xfrm>
            <a:off x="2047375" y="2512800"/>
            <a:ext cx="8332500" cy="1832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IN" sz="44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br>
              <a:rPr b="1" i="0" lang="en-IN" sz="44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IN" sz="44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Happy learning ☺</a:t>
            </a:r>
            <a:endParaRPr b="1" i="0" sz="4400" u="none" cap="none" strike="noStrik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1" i="0" sz="4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52"/>
          <p:cNvSpPr/>
          <p:nvPr/>
        </p:nvSpPr>
        <p:spPr>
          <a:xfrm>
            <a:off x="5978820" y="3275112"/>
            <a:ext cx="234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/>
        </p:nvSpPr>
        <p:spPr>
          <a:xfrm>
            <a:off x="678056" y="515988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Linear Regression</a:t>
            </a:r>
            <a:endParaRPr b="0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3067447" y="1404725"/>
            <a:ext cx="2796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Linear Regression Types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668822" y="2671200"/>
            <a:ext cx="31275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Simple Linear Regression: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Independent variable used for predicting dependent variable.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1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Y= mx + b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Y- Target Variable, x- Input variable, m- coefficients, b- constant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4723972" y="2671983"/>
            <a:ext cx="35250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Multiple Linear Regression: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Multiple Independent variable used for predicting dependent variable.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1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Y= m</a:t>
            </a:r>
            <a:r>
              <a:rPr b="1" baseline="-2500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1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1" baseline="-2500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1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+ m</a:t>
            </a:r>
            <a:r>
              <a:rPr b="1" baseline="-2500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1" baseline="-2500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+ ………. + m</a:t>
            </a:r>
            <a:r>
              <a:rPr b="1" baseline="-2500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1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1" baseline="-2500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1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+ b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Y- Target variable, x</a:t>
            </a:r>
            <a:r>
              <a:rPr b="0" baseline="-2500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,x</a:t>
            </a:r>
            <a:r>
              <a:rPr b="0" baseline="-2500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,.......x</a:t>
            </a:r>
            <a:r>
              <a:rPr b="0" baseline="-2500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- Independent variable, m-  coefficients, b- constant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3080697" y="1457750"/>
            <a:ext cx="2663700" cy="4395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668822" y="2671200"/>
            <a:ext cx="3273300" cy="32631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5"/>
          <p:cNvSpPr/>
          <p:nvPr/>
        </p:nvSpPr>
        <p:spPr>
          <a:xfrm>
            <a:off x="4723972" y="2671208"/>
            <a:ext cx="3525000" cy="32631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5" name="Google Shape;115;p15"/>
          <p:cNvCxnSpPr>
            <a:stCxn id="112" idx="2"/>
            <a:endCxn id="113" idx="0"/>
          </p:cNvCxnSpPr>
          <p:nvPr/>
        </p:nvCxnSpPr>
        <p:spPr>
          <a:xfrm rot="5400000">
            <a:off x="2971947" y="1230650"/>
            <a:ext cx="774000" cy="2107200"/>
          </a:xfrm>
          <a:prstGeom prst="bentConnector3">
            <a:avLst>
              <a:gd fmla="val 49997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6" name="Google Shape;116;p15"/>
          <p:cNvCxnSpPr>
            <a:stCxn id="112" idx="2"/>
            <a:endCxn id="114" idx="0"/>
          </p:cNvCxnSpPr>
          <p:nvPr/>
        </p:nvCxnSpPr>
        <p:spPr>
          <a:xfrm flipH="1" rot="-5400000">
            <a:off x="5062497" y="1247300"/>
            <a:ext cx="774000" cy="2073900"/>
          </a:xfrm>
          <a:prstGeom prst="bentConnector3">
            <a:avLst>
              <a:gd fmla="val 49997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/>
        </p:nvSpPr>
        <p:spPr>
          <a:xfrm>
            <a:off x="678056" y="515988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Linear Regression - Example</a:t>
            </a:r>
            <a:endParaRPr b="0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568275" y="1163200"/>
            <a:ext cx="10947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Let's look at a example of multiple linear regression: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equation is given by Y = m1*x1 + m2*x2 +........mn*xn + b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the given example we have two independent variables(X1 and X2) and a target variable Y.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Lets us say coefficients are (m1 = 2.28, m2 = -1.67) and the intercept as 2.796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value of Y?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3" name="Google Shape;123;p16"/>
          <p:cNvGraphicFramePr/>
          <p:nvPr/>
        </p:nvGraphicFramePr>
        <p:xfrm>
          <a:off x="704250" y="3622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{559536C1-84C9-4ED8-AA17-260E5FB0F45C}</a:tableStyleId>
              </a:tblPr>
              <a:tblGrid>
                <a:gridCol w="638300"/>
                <a:gridCol w="605225"/>
                <a:gridCol w="770525"/>
              </a:tblGrid>
              <a:tr h="442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X1</a:t>
                      </a:r>
                      <a:endParaRPr b="1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F75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X2</a:t>
                      </a:r>
                      <a:endParaRPr b="1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F75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  <a:endParaRPr b="1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F75BD"/>
                    </a:solidFill>
                  </a:tcPr>
                </a:tc>
              </a:tr>
              <a:tr h="49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3.5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2.5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11.5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?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4" name="Google Shape;124;p16"/>
          <p:cNvSpPr txBox="1"/>
          <p:nvPr/>
        </p:nvSpPr>
        <p:spPr>
          <a:xfrm>
            <a:off x="3007625" y="3623300"/>
            <a:ext cx="71556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Using the above equation: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Y = (2.28*2) + (-1.67*1) + 2.796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Y = 5.686, is the predicted y value.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/>
        </p:nvSpPr>
        <p:spPr>
          <a:xfrm>
            <a:off x="678056" y="515988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Regression Line and </a:t>
            </a:r>
            <a:r>
              <a:rPr b="1" lang="en-IN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Cost Function</a:t>
            </a:r>
            <a:endParaRPr b="0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7"/>
          <p:cNvSpPr txBox="1"/>
          <p:nvPr/>
        </p:nvSpPr>
        <p:spPr>
          <a:xfrm>
            <a:off x="502200" y="1252250"/>
            <a:ext cx="6285900" cy="40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1" i="0" lang="en-IN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Best fit line:</a:t>
            </a:r>
            <a:r>
              <a:rPr b="0" i="0" lang="en-IN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the line which has the least error (between actual and predicted values). 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1" i="0" lang="en-IN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Cost function:</a:t>
            </a:r>
            <a:endParaRPr b="1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 function is the calculation of the error between predicted values and actual values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cost function is the average error of n-samples in the data (for the whole training data).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cost function of a linear regression is root mean squared error or mean squared error.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7"/>
          <p:cNvSpPr/>
          <p:nvPr/>
        </p:nvSpPr>
        <p:spPr>
          <a:xfrm>
            <a:off x="2166675" y="5314773"/>
            <a:ext cx="3247200" cy="678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25AA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RMSE = </a:t>
            </a:r>
            <a:r>
              <a:rPr b="0" i="0" lang="en-IN" sz="24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√1/n</a:t>
            </a:r>
            <a:r>
              <a:rPr b="1" i="0" lang="en-IN" sz="35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Σ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7"/>
          <p:cNvSpPr txBox="1"/>
          <p:nvPr/>
        </p:nvSpPr>
        <p:spPr>
          <a:xfrm>
            <a:off x="3920550" y="5314782"/>
            <a:ext cx="36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7"/>
          <p:cNvSpPr txBox="1"/>
          <p:nvPr/>
        </p:nvSpPr>
        <p:spPr>
          <a:xfrm>
            <a:off x="3899100" y="5614207"/>
            <a:ext cx="41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i=1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7"/>
          <p:cNvSpPr txBox="1"/>
          <p:nvPr/>
        </p:nvSpPr>
        <p:spPr>
          <a:xfrm>
            <a:off x="4169175" y="5407782"/>
            <a:ext cx="1244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(yi - </a:t>
            </a:r>
            <a:r>
              <a:rPr b="1" i="0" lang="en-IN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IN" sz="20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ŷi</a:t>
            </a:r>
            <a:r>
              <a:rPr b="1" i="0" lang="en-IN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1" baseline="3000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02950" y="1520314"/>
            <a:ext cx="3705225" cy="2495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6" name="Google Shape;136;p17"/>
          <p:cNvCxnSpPr/>
          <p:nvPr/>
        </p:nvCxnSpPr>
        <p:spPr>
          <a:xfrm flipH="1" rot="10800000">
            <a:off x="7684275" y="2272275"/>
            <a:ext cx="2776200" cy="11154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7" name="Google Shape;137;p17"/>
          <p:cNvCxnSpPr/>
          <p:nvPr/>
        </p:nvCxnSpPr>
        <p:spPr>
          <a:xfrm flipH="1" rot="10800000">
            <a:off x="7857775" y="1900275"/>
            <a:ext cx="2693700" cy="1578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8" name="Google Shape;138;p17"/>
          <p:cNvCxnSpPr/>
          <p:nvPr/>
        </p:nvCxnSpPr>
        <p:spPr>
          <a:xfrm flipH="1" rot="10800000">
            <a:off x="7733850" y="2503525"/>
            <a:ext cx="2693700" cy="3471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9" name="Google Shape;139;p17"/>
          <p:cNvCxnSpPr/>
          <p:nvPr/>
        </p:nvCxnSpPr>
        <p:spPr>
          <a:xfrm flipH="1" rot="10800000">
            <a:off x="8303975" y="1768125"/>
            <a:ext cx="1330200" cy="17022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/>
        </p:nvSpPr>
        <p:spPr>
          <a:xfrm>
            <a:off x="678056" y="515988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Error Analysis</a:t>
            </a:r>
            <a:endParaRPr b="0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8"/>
          <p:cNvSpPr txBox="1"/>
          <p:nvPr/>
        </p:nvSpPr>
        <p:spPr>
          <a:xfrm>
            <a:off x="502200" y="1252250"/>
            <a:ext cx="70791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 term also called residual represents the distance of the observed value from the value predicted by regression line.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Therefore, </a:t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Error term = Actual value - Predicted value</a:t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for each observation</a:t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If, Equation of regression line is given by, </a:t>
            </a: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= β</a:t>
            </a:r>
            <a:r>
              <a:rPr b="1" baseline="-2500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β</a:t>
            </a:r>
            <a:r>
              <a:rPr b="1" baseline="-2500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+ ε 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then,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 term can be calculated as,</a:t>
            </a: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ε = y - (β</a:t>
            </a:r>
            <a:r>
              <a:rPr b="1" baseline="-2500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β</a:t>
            </a:r>
            <a:r>
              <a:rPr b="1" baseline="-2500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x)</a:t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2275" y="1427589"/>
            <a:ext cx="3705225" cy="2495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" name="Google Shape;147;p18"/>
          <p:cNvCxnSpPr/>
          <p:nvPr/>
        </p:nvCxnSpPr>
        <p:spPr>
          <a:xfrm flipH="1" rot="10800000">
            <a:off x="8396700" y="1733200"/>
            <a:ext cx="2677200" cy="1487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8" name="Google Shape;148;p18"/>
          <p:cNvSpPr/>
          <p:nvPr/>
        </p:nvSpPr>
        <p:spPr>
          <a:xfrm>
            <a:off x="9706350" y="2443750"/>
            <a:ext cx="48600" cy="54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9" name="Google Shape;149;p18"/>
          <p:cNvCxnSpPr/>
          <p:nvPr/>
        </p:nvCxnSpPr>
        <p:spPr>
          <a:xfrm>
            <a:off x="9730200" y="2249725"/>
            <a:ext cx="5163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50" name="Google Shape;150;p18"/>
          <p:cNvCxnSpPr>
            <a:stCxn id="148" idx="6"/>
          </p:cNvCxnSpPr>
          <p:nvPr/>
        </p:nvCxnSpPr>
        <p:spPr>
          <a:xfrm>
            <a:off x="9754950" y="2470750"/>
            <a:ext cx="491700" cy="1050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51" name="Google Shape;151;p18"/>
          <p:cNvCxnSpPr/>
          <p:nvPr/>
        </p:nvCxnSpPr>
        <p:spPr>
          <a:xfrm>
            <a:off x="10209425" y="2252838"/>
            <a:ext cx="4200" cy="214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152" name="Google Shape;152;p18"/>
          <p:cNvSpPr txBox="1"/>
          <p:nvPr/>
        </p:nvSpPr>
        <p:spPr>
          <a:xfrm>
            <a:off x="10246650" y="2076750"/>
            <a:ext cx="276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  <a:endParaRPr b="0" i="0" sz="1400" u="none" cap="none" strike="noStrik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53" name="Google Shape;153;p18"/>
          <p:cNvSpPr txBox="1"/>
          <p:nvPr/>
        </p:nvSpPr>
        <p:spPr>
          <a:xfrm>
            <a:off x="9293350" y="1960575"/>
            <a:ext cx="81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="0" i="0" lang="en-I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actual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8"/>
          <p:cNvSpPr txBox="1"/>
          <p:nvPr/>
        </p:nvSpPr>
        <p:spPr>
          <a:xfrm>
            <a:off x="9239125" y="2175600"/>
            <a:ext cx="81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="0" i="0" lang="en-I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predicted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/>
          <p:nvPr/>
        </p:nvSpPr>
        <p:spPr>
          <a:xfrm>
            <a:off x="622356" y="533138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 squared</a:t>
            </a:r>
            <a:endParaRPr b="1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9"/>
          <p:cNvSpPr/>
          <p:nvPr/>
        </p:nvSpPr>
        <p:spPr>
          <a:xfrm>
            <a:off x="860375" y="1396550"/>
            <a:ext cx="10062600" cy="5268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9"/>
          <p:cNvSpPr/>
          <p:nvPr/>
        </p:nvSpPr>
        <p:spPr>
          <a:xfrm>
            <a:off x="860375" y="1409000"/>
            <a:ext cx="4339200" cy="501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9"/>
          <p:cNvSpPr txBox="1"/>
          <p:nvPr/>
        </p:nvSpPr>
        <p:spPr>
          <a:xfrm>
            <a:off x="748150" y="1413650"/>
            <a:ext cx="3341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1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 squared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9"/>
          <p:cNvSpPr txBox="1"/>
          <p:nvPr/>
        </p:nvSpPr>
        <p:spPr>
          <a:xfrm>
            <a:off x="769650" y="2010550"/>
            <a:ext cx="99717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R-Squared (R² or the coefficient of determination) is a statistical measure in a regression model .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It shows how well the data fit the regression model (the goodness of fit).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R-squared can take any values between 0 to 1.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9"/>
          <p:cNvSpPr txBox="1"/>
          <p:nvPr/>
        </p:nvSpPr>
        <p:spPr>
          <a:xfrm>
            <a:off x="1392385" y="4259027"/>
            <a:ext cx="835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-IN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1" baseline="30000" i="0" lang="en-IN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i="0" lang="en-IN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=</a:t>
            </a:r>
            <a:endParaRPr b="1" baseline="30000" i="0" sz="2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5" name="Google Shape;165;p19"/>
          <p:cNvCxnSpPr>
            <a:stCxn id="164" idx="3"/>
          </p:cNvCxnSpPr>
          <p:nvPr/>
        </p:nvCxnSpPr>
        <p:spPr>
          <a:xfrm flipH="1" rot="10800000">
            <a:off x="2227885" y="4537277"/>
            <a:ext cx="3753000" cy="21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6" name="Google Shape;166;p19"/>
          <p:cNvSpPr txBox="1"/>
          <p:nvPr/>
        </p:nvSpPr>
        <p:spPr>
          <a:xfrm>
            <a:off x="2265225" y="4066564"/>
            <a:ext cx="3678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Regression sum of squares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9"/>
          <p:cNvSpPr txBox="1"/>
          <p:nvPr/>
        </p:nvSpPr>
        <p:spPr>
          <a:xfrm>
            <a:off x="2265225" y="4505327"/>
            <a:ext cx="3678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Total sum of squares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9"/>
          <p:cNvSpPr txBox="1"/>
          <p:nvPr/>
        </p:nvSpPr>
        <p:spPr>
          <a:xfrm>
            <a:off x="6093100" y="4240427"/>
            <a:ext cx="598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IN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b="1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9" name="Google Shape;169;p19"/>
          <p:cNvCxnSpPr>
            <a:stCxn id="168" idx="3"/>
          </p:cNvCxnSpPr>
          <p:nvPr/>
        </p:nvCxnSpPr>
        <p:spPr>
          <a:xfrm flipH="1" rot="10800000">
            <a:off x="6691600" y="4544327"/>
            <a:ext cx="798300" cy="3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0" name="Google Shape;170;p19"/>
          <p:cNvSpPr txBox="1"/>
          <p:nvPr/>
        </p:nvSpPr>
        <p:spPr>
          <a:xfrm>
            <a:off x="6591850" y="4141377"/>
            <a:ext cx="835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SSR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9"/>
          <p:cNvSpPr txBox="1"/>
          <p:nvPr/>
        </p:nvSpPr>
        <p:spPr>
          <a:xfrm>
            <a:off x="6591850" y="4505327"/>
            <a:ext cx="835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SST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