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4" r:id="rId2"/>
    <p:sldMasterId id="2147483659" r:id="rId3"/>
  </p:sldMasterIdLst>
  <p:notesMasterIdLst>
    <p:notesMasterId r:id="rId6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Lst>
  <p:sldSz cx="12192000" cy="6858000"/>
  <p:notesSz cx="6858000" cy="9144000"/>
  <p:embeddedFontLst>
    <p:embeddedFont>
      <p:font typeface="Calibri" pitchFamily="34" charset="0"/>
      <p:regular r:id="rId70"/>
      <p:bold r:id="rId71"/>
      <p:italic r:id="rId72"/>
      <p:boldItalic r:id="rId73"/>
    </p:embeddedFont>
    <p:embeddedFont>
      <p:font typeface="Candara" pitchFamily="34" charset="0"/>
      <p:regular r:id="rId74"/>
      <p:bold r:id="rId75"/>
      <p:italic r:id="rId76"/>
      <p:boldItalic r:id="rId77"/>
    </p:embeddedFont>
    <p:embeddedFont>
      <p:font typeface="Helvetica Neue" charset="0"/>
      <p:regular r:id="rId78"/>
      <p:bold r:id="rId79"/>
      <p:italic r:id="rId80"/>
      <p:boldItalic r:id="rId81"/>
    </p:embeddedFont>
    <p:embeddedFont>
      <p:font typeface="Corbel" pitchFamily="3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6" roundtripDataSignature="AMtx7mjpeUnn/6qz4GG1mf+Dz57bHpkFw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A9E29C9-CD05-494A-BCC4-B25F5D78412F}">
  <a:tblStyle styleId="{6A9E29C9-CD05-494A-BCC4-B25F5D7841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813BBA-7E01-4E84-9E78-B3B0128232CB}"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4F15D46-6BA2-469C-8F2E-8BA781C7066D}"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960" y="-96"/>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font" Target="fonts/font7.fntdata"/><Relationship Id="rId84" Type="http://schemas.openxmlformats.org/officeDocument/2006/relationships/font" Target="fonts/font15.fntdata"/><Relationship Id="rId89"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font" Target="fonts/font5.fntdata"/><Relationship Id="rId79" Type="http://schemas.openxmlformats.org/officeDocument/2006/relationships/font" Target="fonts/font10.fntdata"/><Relationship Id="rId87"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font" Target="fonts/font13.fntdata"/><Relationship Id="rId90" Type="http://schemas.openxmlformats.org/officeDocument/2006/relationships/tableStyles" Target="tableStyle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ac81c6421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239" name="Google Shape;239;g13ac81c642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12553229f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1212553229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212553229f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1212553229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3a7ab1c45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AutoNum type="arabicPeriod"/>
            </a:pPr>
            <a:r>
              <a:rPr lang="en-IN" sz="1400" dirty="0">
                <a:solidFill>
                  <a:schemeClr val="dk1"/>
                </a:solidFill>
              </a:rPr>
              <a:t>C. because there is too much noise and instances have a lot of overlap</a:t>
            </a:r>
            <a:endParaRPr sz="1400">
              <a:solidFill>
                <a:schemeClr val="dk1"/>
              </a:solidFill>
            </a:endParaRPr>
          </a:p>
          <a:p>
            <a:pPr marL="457200" lvl="0" indent="-317500" algn="l" rtl="0">
              <a:lnSpc>
                <a:spcPct val="100000"/>
              </a:lnSpc>
              <a:spcBef>
                <a:spcPts val="0"/>
              </a:spcBef>
              <a:spcAft>
                <a:spcPts val="0"/>
              </a:spcAft>
              <a:buClr>
                <a:schemeClr val="dk1"/>
              </a:buClr>
              <a:buSzPts val="1400"/>
              <a:buAutoNum type="arabicPeriod"/>
            </a:pPr>
            <a:r>
              <a:rPr lang="en-IN" sz="1400" dirty="0">
                <a:solidFill>
                  <a:schemeClr val="dk1"/>
                </a:solidFill>
              </a:rPr>
              <a:t>It will </a:t>
            </a:r>
            <a:r>
              <a:rPr lang="en-IN" sz="1400" dirty="0" err="1">
                <a:solidFill>
                  <a:schemeClr val="dk1"/>
                </a:solidFill>
              </a:rPr>
              <a:t>overfit</a:t>
            </a:r>
            <a:r>
              <a:rPr lang="en-IN" sz="1400" dirty="0">
                <a:solidFill>
                  <a:schemeClr val="dk1"/>
                </a:solidFill>
              </a:rPr>
              <a:t> the data</a:t>
            </a:r>
            <a:endParaRPr sz="1400">
              <a:solidFill>
                <a:schemeClr val="dk1"/>
              </a:solidFill>
            </a:endParaRPr>
          </a:p>
        </p:txBody>
      </p:sp>
      <p:sp>
        <p:nvSpPr>
          <p:cNvPr id="279" name="Google Shape;279;g13a7ab1c45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796753f69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3796753f69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796753f69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293" name="Google Shape;293;g13796753f69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3796753f69_0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a:t>Diagram was internally created</a:t>
            </a:r>
            <a:endParaRPr/>
          </a:p>
        </p:txBody>
      </p:sp>
      <p:sp>
        <p:nvSpPr>
          <p:cNvPr id="299" name="Google Shape;299;g13796753f6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379718b2f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1379718b2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379718b2f3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1379718b2f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79718b2f3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Table created internally</a:t>
            </a:r>
            <a:endParaRPr/>
          </a:p>
        </p:txBody>
      </p:sp>
      <p:sp>
        <p:nvSpPr>
          <p:cNvPr id="359" name="Google Shape;359;g1379718b2f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379718b2f3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g1379718b2f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379718b2f3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1379718b2f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379718b2f3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g1379718b2f3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379718b2f3_0_2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1379718b2f3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79718b2f3_0_3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g1379718b2f3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79718b2f3_0_3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g1379718b2f3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379718b2f3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g1379718b2f3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379718b2f3_0_4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Image created internally</a:t>
            </a:r>
            <a:endParaRPr/>
          </a:p>
        </p:txBody>
      </p:sp>
      <p:sp>
        <p:nvSpPr>
          <p:cNvPr id="412" name="Google Shape;412;g1379718b2f3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379718b2f3_0_5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Image created internally</a:t>
            </a:r>
            <a:endParaRPr/>
          </a:p>
        </p:txBody>
      </p:sp>
      <p:sp>
        <p:nvSpPr>
          <p:cNvPr id="434" name="Google Shape;434;g1379718b2f3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379718b2f3_0_5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g1379718b2f3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4c3f1eb7e_0_8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124c3f1eb7e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379718b2f3_0_6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g1379718b2f3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79718b2f3_0_6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1379718b2f3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379718b2f3_0_7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Image source: https://commons.wikimedia.org/wiki/File:Bias_and_variance_contributing_to_total_error.svg</a:t>
            </a:r>
            <a:endParaRPr/>
          </a:p>
        </p:txBody>
      </p:sp>
      <p:sp>
        <p:nvSpPr>
          <p:cNvPr id="479" name="Google Shape;479;g1379718b2f3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379718b2f3_0_6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317500" algn="l" rtl="0">
              <a:lnSpc>
                <a:spcPct val="120000"/>
              </a:lnSpc>
              <a:spcBef>
                <a:spcPts val="0"/>
              </a:spcBef>
              <a:spcAft>
                <a:spcPts val="0"/>
              </a:spcAft>
              <a:buSzPts val="1400"/>
              <a:buAutoNum type="arabicPeriod"/>
            </a:pPr>
            <a:r>
              <a:rPr lang="en-IN" sz="2000">
                <a:solidFill>
                  <a:schemeClr val="dk1"/>
                </a:solidFill>
                <a:highlight>
                  <a:schemeClr val="lt1"/>
                </a:highlight>
                <a:latin typeface="Calibri"/>
                <a:ea typeface="Calibri"/>
                <a:cs typeface="Calibri"/>
                <a:sym typeface="Calibri"/>
              </a:rPr>
              <a:t>Yes</a:t>
            </a:r>
            <a:endParaRPr sz="2000">
              <a:solidFill>
                <a:schemeClr val="dk1"/>
              </a:solidFill>
              <a:highlight>
                <a:schemeClr val="lt1"/>
              </a:highlight>
              <a:latin typeface="Calibri"/>
              <a:ea typeface="Calibri"/>
              <a:cs typeface="Calibri"/>
              <a:sym typeface="Calibri"/>
            </a:endParaRPr>
          </a:p>
          <a:p>
            <a:pPr marL="457200" lvl="0" indent="-355600" algn="l" rtl="0">
              <a:lnSpc>
                <a:spcPct val="120000"/>
              </a:lnSpc>
              <a:spcBef>
                <a:spcPts val="0"/>
              </a:spcBef>
              <a:spcAft>
                <a:spcPts val="0"/>
              </a:spcAft>
              <a:buClr>
                <a:schemeClr val="dk1"/>
              </a:buClr>
              <a:buSzPts val="2000"/>
              <a:buFont typeface="Calibri"/>
              <a:buAutoNum type="arabicPeriod"/>
            </a:pPr>
            <a:r>
              <a:rPr lang="en-IN" sz="2000">
                <a:solidFill>
                  <a:schemeClr val="dk1"/>
                </a:solidFill>
                <a:highlight>
                  <a:schemeClr val="lt1"/>
                </a:highlight>
                <a:latin typeface="Calibri"/>
                <a:ea typeface="Calibri"/>
                <a:cs typeface="Calibri"/>
                <a:sym typeface="Calibri"/>
              </a:rPr>
              <a:t>0. </a:t>
            </a:r>
            <a:r>
              <a:rPr lang="en-IN" sz="1400">
                <a:solidFill>
                  <a:schemeClr val="dk1"/>
                </a:solidFill>
                <a:latin typeface="Helvetica Neue"/>
                <a:ea typeface="Helvetica Neue"/>
                <a:cs typeface="Helvetica Neue"/>
                <a:sym typeface="Helvetica Neue"/>
              </a:rPr>
              <a:t>Explanation:- When a decision tree is let to grow to its fullest extent, individual leaf nodes become completely homogeneous therefore, impurity is zero. It is a clear case of over-fitting</a:t>
            </a:r>
            <a:endParaRPr sz="2000">
              <a:solidFill>
                <a:schemeClr val="dk1"/>
              </a:solidFill>
              <a:highlight>
                <a:schemeClr val="lt1"/>
              </a:highlight>
              <a:latin typeface="Calibri"/>
              <a:ea typeface="Calibri"/>
              <a:cs typeface="Calibri"/>
              <a:sym typeface="Calibri"/>
            </a:endParaRPr>
          </a:p>
          <a:p>
            <a:pPr marL="457200" lvl="0" indent="-317500" algn="l" rtl="0">
              <a:lnSpc>
                <a:spcPct val="120000"/>
              </a:lnSpc>
              <a:spcBef>
                <a:spcPts val="0"/>
              </a:spcBef>
              <a:spcAft>
                <a:spcPts val="0"/>
              </a:spcAft>
              <a:buSzPts val="1400"/>
              <a:buAutoNum type="arabicPeriod"/>
            </a:pPr>
            <a:r>
              <a:rPr lang="en-IN" sz="2000">
                <a:solidFill>
                  <a:schemeClr val="dk1"/>
                </a:solidFill>
                <a:highlight>
                  <a:schemeClr val="lt1"/>
                </a:highlight>
                <a:latin typeface="Calibri"/>
                <a:ea typeface="Calibri"/>
                <a:cs typeface="Calibri"/>
                <a:sym typeface="Calibri"/>
              </a:rPr>
              <a:t>High variance, overfitting</a:t>
            </a:r>
            <a:endParaRPr sz="2000">
              <a:solidFill>
                <a:schemeClr val="dk1"/>
              </a:solidFill>
              <a:highlight>
                <a:schemeClr val="lt1"/>
              </a:highlight>
              <a:latin typeface="Calibri"/>
              <a:ea typeface="Calibri"/>
              <a:cs typeface="Calibri"/>
              <a:sym typeface="Calibri"/>
            </a:endParaRPr>
          </a:p>
          <a:p>
            <a:pPr marL="457200" lvl="0" indent="-355600" algn="l" rtl="0">
              <a:lnSpc>
                <a:spcPct val="120000"/>
              </a:lnSpc>
              <a:spcBef>
                <a:spcPts val="0"/>
              </a:spcBef>
              <a:spcAft>
                <a:spcPts val="0"/>
              </a:spcAft>
              <a:buClr>
                <a:schemeClr val="dk1"/>
              </a:buClr>
              <a:buSzPts val="2000"/>
              <a:buFont typeface="Calibri"/>
              <a:buAutoNum type="arabicPeriod"/>
            </a:pPr>
            <a:r>
              <a:rPr lang="en-IN" sz="2000">
                <a:solidFill>
                  <a:schemeClr val="dk1"/>
                </a:solidFill>
                <a:highlight>
                  <a:schemeClr val="lt1"/>
                </a:highlight>
                <a:latin typeface="Calibri"/>
                <a:ea typeface="Calibri"/>
                <a:cs typeface="Calibri"/>
                <a:sym typeface="Calibri"/>
              </a:rPr>
              <a:t>High Bias, underfitting</a:t>
            </a:r>
            <a:endParaRPr sz="2000">
              <a:solidFill>
                <a:schemeClr val="dk1"/>
              </a:solidFill>
              <a:highlight>
                <a:schemeClr val="lt1"/>
              </a:highlight>
              <a:latin typeface="Calibri"/>
              <a:ea typeface="Calibri"/>
              <a:cs typeface="Calibri"/>
              <a:sym typeface="Calibri"/>
            </a:endParaRPr>
          </a:p>
        </p:txBody>
      </p:sp>
      <p:sp>
        <p:nvSpPr>
          <p:cNvPr id="493" name="Google Shape;493;g1379718b2f3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379718b2f3_0_8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g1379718b2f3_0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379718b2f3_0_8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06" name="Google Shape;506;g1379718b2f3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379718b2f3_0_8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12" name="Google Shape;512;g1379718b2f3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79718b2f3_0_9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p>
        </p:txBody>
      </p:sp>
      <p:sp>
        <p:nvSpPr>
          <p:cNvPr id="518" name="Google Shape;518;g1379718b2f3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79718b2f3_0_9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42" name="Google Shape;542;g1379718b2f3_0_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379718b2f3_0_10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8" name="Google Shape;548;g1379718b2f3_0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12553229f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1212553229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379718b2f3_0_10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53" name="Google Shape;553;g1379718b2f3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379718b2f3_0_1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60" name="Google Shape;560;g1379718b2f3_0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379718b2f3_0_1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p>
        </p:txBody>
      </p:sp>
      <p:sp>
        <p:nvSpPr>
          <p:cNvPr id="566" name="Google Shape;566;g1379718b2f3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379718b2f3_0_12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solidFill>
                <a:schemeClr val="dk1"/>
              </a:solidFill>
            </a:endParaRPr>
          </a:p>
        </p:txBody>
      </p:sp>
      <p:sp>
        <p:nvSpPr>
          <p:cNvPr id="598" name="Google Shape;598;g1379718b2f3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379718b2f3_0_12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solidFill>
                <a:schemeClr val="dk1"/>
              </a:solidFill>
            </a:endParaRPr>
          </a:p>
        </p:txBody>
      </p:sp>
      <p:sp>
        <p:nvSpPr>
          <p:cNvPr id="604" name="Google Shape;604;g1379718b2f3_0_1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379718b2f3_0_12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solidFill>
                <a:schemeClr val="dk1"/>
              </a:solidFill>
            </a:endParaRPr>
          </a:p>
        </p:txBody>
      </p:sp>
      <p:sp>
        <p:nvSpPr>
          <p:cNvPr id="610" name="Google Shape;610;g1379718b2f3_0_1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379718b2f3_0_13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a:t>Table created internally</a:t>
            </a:r>
            <a:endParaRPr/>
          </a:p>
        </p:txBody>
      </p:sp>
      <p:sp>
        <p:nvSpPr>
          <p:cNvPr id="650" name="Google Shape;650;g1379718b2f3_0_1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379718b2f3_0_14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0" name="Google Shape;660;g1379718b2f3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379718b2f3_0_14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665" name="Google Shape;665;g1379718b2f3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379718b2f3_0_14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p>
        </p:txBody>
      </p:sp>
      <p:sp>
        <p:nvSpPr>
          <p:cNvPr id="671" name="Google Shape;671;g1379718b2f3_0_1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12553229f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1600"/>
              </a:spcAft>
              <a:buClr>
                <a:schemeClr val="dk1"/>
              </a:buClr>
              <a:buSzPts val="1100"/>
              <a:buFont typeface="Arial"/>
              <a:buNone/>
            </a:pPr>
            <a:r>
              <a:rPr lang="en-IN"/>
              <a:t>Diagram created internally</a:t>
            </a:r>
            <a:endParaRPr/>
          </a:p>
        </p:txBody>
      </p:sp>
      <p:sp>
        <p:nvSpPr>
          <p:cNvPr id="142" name="Google Shape;142;g1212553229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379718b2f3_0_15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Diagram is created internally</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693" name="Google Shape;693;g1379718b2f3_0_1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379718b2f3_0_15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Diagram is created internally</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699" name="Google Shape;699;g1379718b2f3_0_1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379718b2f3_0_16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771" name="Google Shape;771;g1379718b2f3_0_1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379718b2f3_0_17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777" name="Google Shape;777;g1379718b2f3_0_1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379718b2f3_0_17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783" name="Google Shape;783;g1379718b2f3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379718b2f3_0_18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a:t>Table created internally</a:t>
            </a:r>
            <a:endParaRPr/>
          </a:p>
        </p:txBody>
      </p:sp>
      <p:sp>
        <p:nvSpPr>
          <p:cNvPr id="790" name="Google Shape;790;g1379718b2f3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379718b2f3_0_18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a:t>Table created internally</a:t>
            </a:r>
            <a:endParaRPr/>
          </a:p>
        </p:txBody>
      </p:sp>
      <p:sp>
        <p:nvSpPr>
          <p:cNvPr id="796" name="Google Shape;796;g1379718b2f3_0_1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379718b2f3_0_19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g1379718b2f3_0_1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379718b2f3_0_19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807" name="Google Shape;807;g1379718b2f3_0_1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379718b2f3_0_19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a:t>The diagram is created internally</a:t>
            </a:r>
            <a:endParaRPr/>
          </a:p>
        </p:txBody>
      </p:sp>
      <p:sp>
        <p:nvSpPr>
          <p:cNvPr id="813" name="Google Shape;813;g1379718b2f3_0_1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12553229f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212553229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379718b2f3_0_20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848" name="Google Shape;848;g1379718b2f3_0_2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1379718b2f3_0_2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871" name="Google Shape;871;g1379718b2f3_0_2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379718b2f3_0_21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YES</a:t>
            </a:r>
            <a:endParaRPr>
              <a:solidFill>
                <a:schemeClr val="dk1"/>
              </a:solidFill>
            </a:endParaRPr>
          </a:p>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No</a:t>
            </a:r>
            <a:endParaRPr>
              <a:solidFill>
                <a:schemeClr val="dk1"/>
              </a:solidFill>
            </a:endParaRPr>
          </a:p>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Yes</a:t>
            </a:r>
            <a:endParaRPr>
              <a:solidFill>
                <a:schemeClr val="dk1"/>
              </a:solidFill>
            </a:endParaRPr>
          </a:p>
          <a:p>
            <a:pPr marL="457200" lvl="0" indent="-317500" algn="l" rtl="0">
              <a:lnSpc>
                <a:spcPct val="100000"/>
              </a:lnSpc>
              <a:spcBef>
                <a:spcPts val="0"/>
              </a:spcBef>
              <a:spcAft>
                <a:spcPts val="0"/>
              </a:spcAft>
              <a:buClr>
                <a:schemeClr val="dk1"/>
              </a:buClr>
              <a:buSzPts val="1400"/>
              <a:buAutoNum type="arabicPeriod"/>
            </a:pPr>
            <a:r>
              <a:rPr lang="en-IN">
                <a:solidFill>
                  <a:schemeClr val="dk1"/>
                </a:solidFill>
              </a:rPr>
              <a:t>By giving more importance to misclassified predictions (either by assigning weights or duplicating them)</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903" name="Google Shape;903;g1379718b2f3_0_2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3a7ab1c458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IN">
                <a:solidFill>
                  <a:schemeClr val="dk1"/>
                </a:solidFill>
              </a:rPr>
              <a:t>The diagram is created internally</a:t>
            </a: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a:p>
        </p:txBody>
      </p:sp>
      <p:sp>
        <p:nvSpPr>
          <p:cNvPr id="909" name="Google Shape;909;g13a7ab1c45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3a7ab1c458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5" name="Google Shape;915;g13a7ab1c458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12553229f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194" name="Google Shape;194;g1212553229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ac81c642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225" name="Google Shape;225;g13ac81c642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3ac81c6421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Diagram created internally</a:t>
            </a:r>
            <a:endParaRPr/>
          </a:p>
        </p:txBody>
      </p:sp>
      <p:sp>
        <p:nvSpPr>
          <p:cNvPr id="232" name="Google Shape;232;g13ac81c642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1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12"/>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2"/>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2"/>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g13a7ab1c458_2_52"/>
          <p:cNvSpPr txBox="1">
            <a:spLocks noGrp="1"/>
          </p:cNvSpPr>
          <p:nvPr>
            <p:ph type="ctrTitle"/>
          </p:nvPr>
        </p:nvSpPr>
        <p:spPr>
          <a:xfrm>
            <a:off x="914400" y="2130426"/>
            <a:ext cx="10363200" cy="1470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91" name="Google Shape;91;g13a7ab1c458_2_5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2" name="Google Shape;92;g13a7ab1c458_2_52"/>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g13a7ab1c458_2_52"/>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g13a7ab1c458_2_5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5"/>
        <p:cNvGrpSpPr/>
        <p:nvPr/>
      </p:nvGrpSpPr>
      <p:grpSpPr>
        <a:xfrm>
          <a:off x="0" y="0"/>
          <a:ext cx="0" cy="0"/>
          <a:chOff x="0" y="0"/>
          <a:chExt cx="0" cy="0"/>
        </a:xfrm>
      </p:grpSpPr>
      <p:sp>
        <p:nvSpPr>
          <p:cNvPr id="96" name="Google Shape;96;g13a7ab1c458_2_58"/>
          <p:cNvSpPr txBox="1">
            <a:spLocks noGrp="1"/>
          </p:cNvSpPr>
          <p:nvPr>
            <p:ph type="body" idx="1"/>
          </p:nvPr>
        </p:nvSpPr>
        <p:spPr>
          <a:xfrm>
            <a:off x="622300" y="1160003"/>
            <a:ext cx="10947300" cy="2262900"/>
          </a:xfrm>
          <a:prstGeom prst="rect">
            <a:avLst/>
          </a:prstGeom>
          <a:noFill/>
          <a:ln>
            <a:noFill/>
          </a:ln>
        </p:spPr>
        <p:txBody>
          <a:bodyPr spcFirstLastPara="1" wrap="square" lIns="16925" tIns="16925" rIns="16925" bIns="16925" anchor="t" anchorCtr="0">
            <a:spAutoFit/>
          </a:bodyPr>
          <a:lstStyle>
            <a:lvl1pPr marL="457200" lvl="0" indent="-431800" algn="l" rtl="0">
              <a:lnSpc>
                <a:spcPct val="100000"/>
              </a:lnSpc>
              <a:spcBef>
                <a:spcPts val="640"/>
              </a:spcBef>
              <a:spcAft>
                <a:spcPts val="0"/>
              </a:spcAft>
              <a:buSzPts val="3200"/>
              <a:buChar char="•"/>
              <a:defRPr/>
            </a:lvl1pPr>
            <a:lvl2pPr marL="914400" lvl="1" indent="-406400" algn="l" rtl="0">
              <a:lnSpc>
                <a:spcPct val="100000"/>
              </a:lnSpc>
              <a:spcBef>
                <a:spcPts val="560"/>
              </a:spcBef>
              <a:spcAft>
                <a:spcPts val="0"/>
              </a:spcAft>
              <a:buSzPts val="2800"/>
              <a:buChar char="–"/>
              <a:defRPr/>
            </a:lvl2pPr>
            <a:lvl3pPr marL="1371600" lvl="2" indent="-381000" algn="l" rtl="0">
              <a:lnSpc>
                <a:spcPct val="100000"/>
              </a:lnSpc>
              <a:spcBef>
                <a:spcPts val="480"/>
              </a:spcBef>
              <a:spcAft>
                <a:spcPts val="0"/>
              </a:spcAft>
              <a:buClr>
                <a:srgbClr val="A5A5A5"/>
              </a:buClr>
              <a:buSzPts val="2400"/>
              <a:buChar char="•"/>
              <a:defRPr/>
            </a:lvl3pPr>
            <a:lvl4pPr marL="1828800" lvl="3" indent="-355600" algn="l" rtl="0">
              <a:lnSpc>
                <a:spcPct val="100000"/>
              </a:lnSpc>
              <a:spcBef>
                <a:spcPts val="400"/>
              </a:spcBef>
              <a:spcAft>
                <a:spcPts val="0"/>
              </a:spcAft>
              <a:buClr>
                <a:srgbClr val="A5A5A5"/>
              </a:buClr>
              <a:buSzPts val="2000"/>
              <a:buChar char="–"/>
              <a:defRPr/>
            </a:lvl4pPr>
            <a:lvl5pPr marL="2286000" lvl="4" indent="-355600" algn="l" rtl="0">
              <a:lnSpc>
                <a:spcPct val="100000"/>
              </a:lnSpc>
              <a:spcBef>
                <a:spcPts val="400"/>
              </a:spcBef>
              <a:spcAft>
                <a:spcPts val="0"/>
              </a:spcAft>
              <a:buClr>
                <a:srgbClr val="A5A5A5"/>
              </a:buClr>
              <a:buSzPts val="2000"/>
              <a:buChar char="»"/>
              <a:defRPr/>
            </a:lvl5pPr>
            <a:lvl6pPr marL="2743200" lvl="5" indent="-355600" algn="l" rtl="0">
              <a:lnSpc>
                <a:spcPct val="100000"/>
              </a:lnSpc>
              <a:spcBef>
                <a:spcPts val="400"/>
              </a:spcBef>
              <a:spcAft>
                <a:spcPts val="0"/>
              </a:spcAft>
              <a:buSzPts val="2000"/>
              <a:buChar char="•"/>
              <a:defRPr/>
            </a:lvl6pPr>
            <a:lvl7pPr marL="3200400" lvl="6" indent="-355600" algn="l" rtl="0">
              <a:lnSpc>
                <a:spcPct val="100000"/>
              </a:lnSpc>
              <a:spcBef>
                <a:spcPts val="400"/>
              </a:spcBef>
              <a:spcAft>
                <a:spcPts val="0"/>
              </a:spcAft>
              <a:buSzPts val="2000"/>
              <a:buChar char="•"/>
              <a:defRPr/>
            </a:lvl7pPr>
            <a:lvl8pPr marL="3657600" lvl="7" indent="-355600" algn="l" rtl="0">
              <a:lnSpc>
                <a:spcPct val="100000"/>
              </a:lnSpc>
              <a:spcBef>
                <a:spcPts val="400"/>
              </a:spcBef>
              <a:spcAft>
                <a:spcPts val="0"/>
              </a:spcAft>
              <a:buSzPts val="2000"/>
              <a:buChar char="•"/>
              <a:defRPr/>
            </a:lvl8pPr>
            <a:lvl9pPr marL="4114800" lvl="8" indent="-355600" algn="l" rtl="0">
              <a:lnSpc>
                <a:spcPct val="100000"/>
              </a:lnSpc>
              <a:spcBef>
                <a:spcPts val="400"/>
              </a:spcBef>
              <a:spcAft>
                <a:spcPts val="0"/>
              </a:spcAft>
              <a:buSzPts val="2000"/>
              <a:buChar char="•"/>
              <a:defRPr/>
            </a:lvl9pPr>
          </a:lstStyle>
          <a:p>
            <a:endParaRPr/>
          </a:p>
        </p:txBody>
      </p:sp>
      <p:cxnSp>
        <p:nvCxnSpPr>
          <p:cNvPr id="97" name="Google Shape;97;g13a7ab1c458_2_58"/>
          <p:cNvCxnSpPr/>
          <p:nvPr/>
        </p:nvCxnSpPr>
        <p:spPr>
          <a:xfrm>
            <a:off x="622300" y="1143000"/>
            <a:ext cx="10947300" cy="0"/>
          </a:xfrm>
          <a:prstGeom prst="straightConnector1">
            <a:avLst/>
          </a:prstGeom>
          <a:noFill/>
          <a:ln w="28575" cap="flat" cmpd="sng">
            <a:solidFill>
              <a:srgbClr val="095A82"/>
            </a:solidFill>
            <a:prstDash val="solid"/>
            <a:round/>
            <a:headEnd type="none" w="sm" len="sm"/>
            <a:tailEnd type="none" w="sm" len="sm"/>
          </a:ln>
        </p:spPr>
      </p:cxnSp>
      <p:sp>
        <p:nvSpPr>
          <p:cNvPr id="98" name="Google Shape;98;g13a7ab1c458_2_58"/>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lvl1pPr lvl="0" algn="l" rtl="0">
              <a:lnSpc>
                <a:spcPct val="100000"/>
              </a:lnSpc>
              <a:spcBef>
                <a:spcPts val="0"/>
              </a:spcBef>
              <a:spcAft>
                <a:spcPts val="0"/>
              </a:spcAft>
              <a:buSzPts val="1400"/>
              <a:buNone/>
              <a:defRPr>
                <a:solidFill>
                  <a:srgbClr val="095A8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g13a7ab1c458_2_62"/>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01" name="Google Shape;101;g13a7ab1c458_2_62"/>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Google Shape;102;g13a7ab1c458_2_62"/>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Google Shape;103;g13a7ab1c458_2_62"/>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g13a7ab1c458_2_62"/>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g13a7ab1c458_2_6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Google Shape;107;g13a7ab1c458_2_6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08" name="Google Shape;108;g13a7ab1c458_2_69"/>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09" name="Google Shape;109;g13a7ab1c458_2_69"/>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0" name="Google Shape;110;g13a7ab1c458_2_69"/>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1" name="Google Shape;111;g13a7ab1c458_2_69"/>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2" name="Google Shape;112;g13a7ab1c458_2_69"/>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g13a7ab1c458_2_69"/>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13a7ab1c458_2_69"/>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13"/>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13"/>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13"/>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1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1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14"/>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14"/>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14"/>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1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1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15"/>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15"/>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5"/>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g1379718b2f3_0_385"/>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g1379718b2f3_0_385"/>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Autofit/>
          </a:bodyPr>
          <a:lstStyle>
            <a:lvl1pPr marL="457200" lvl="0" indent="-431800" rtl="0">
              <a:spcBef>
                <a:spcPts val="640"/>
              </a:spcBef>
              <a:spcAft>
                <a:spcPts val="0"/>
              </a:spcAft>
              <a:buSzPts val="3200"/>
              <a:buChar char="•"/>
              <a:defRPr/>
            </a:lvl1pPr>
            <a:lvl2pPr marL="914400" lvl="1" indent="-406400" rtl="0">
              <a:spcBef>
                <a:spcPts val="560"/>
              </a:spcBef>
              <a:spcAft>
                <a:spcPts val="0"/>
              </a:spcAft>
              <a:buSzPts val="2800"/>
              <a:buChar char="–"/>
              <a:defRPr/>
            </a:lvl2pPr>
            <a:lvl3pPr marL="1371600" lvl="2" indent="-381000" rtl="0">
              <a:spcBef>
                <a:spcPts val="480"/>
              </a:spcBef>
              <a:spcAft>
                <a:spcPts val="0"/>
              </a:spcAft>
              <a:buSzPts val="2400"/>
              <a:buChar char="•"/>
              <a:defRPr/>
            </a:lvl3pPr>
            <a:lvl4pPr marL="1828800" lvl="3" indent="-355600" rtl="0">
              <a:spcBef>
                <a:spcPts val="400"/>
              </a:spcBef>
              <a:spcAft>
                <a:spcPts val="0"/>
              </a:spcAft>
              <a:buSzPts val="2000"/>
              <a:buChar char="–"/>
              <a:defRPr/>
            </a:lvl4pPr>
            <a:lvl5pPr marL="2286000" lvl="4" indent="-355600" rtl="0">
              <a:spcBef>
                <a:spcPts val="400"/>
              </a:spcBef>
              <a:spcAft>
                <a:spcPts val="0"/>
              </a:spcAft>
              <a:buSzPts val="2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46" name="Google Shape;46;g1379718b2f3_0_385"/>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g1379718b2f3_0_872"/>
          <p:cNvSpPr txBox="1">
            <a:spLocks noGrp="1"/>
          </p:cNvSpPr>
          <p:nvPr>
            <p:ph type="ctrTitle"/>
          </p:nvPr>
        </p:nvSpPr>
        <p:spPr>
          <a:xfrm>
            <a:off x="914400" y="2130426"/>
            <a:ext cx="10363200" cy="1470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57" name="Google Shape;57;g1379718b2f3_0_87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8" name="Google Shape;58;g1379718b2f3_0_872"/>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g1379718b2f3_0_872"/>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g1379718b2f3_0_87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g1379718b2f3_0_878"/>
          <p:cNvSpPr txBox="1">
            <a:spLocks noGrp="1"/>
          </p:cNvSpPr>
          <p:nvPr>
            <p:ph type="body" idx="1"/>
          </p:nvPr>
        </p:nvSpPr>
        <p:spPr>
          <a:xfrm>
            <a:off x="622300" y="1160003"/>
            <a:ext cx="10947300" cy="2262900"/>
          </a:xfrm>
          <a:prstGeom prst="rect">
            <a:avLst/>
          </a:prstGeom>
          <a:noFill/>
          <a:ln>
            <a:noFill/>
          </a:ln>
        </p:spPr>
        <p:txBody>
          <a:bodyPr spcFirstLastPara="1" wrap="square" lIns="16925" tIns="16925" rIns="16925" bIns="16925" anchor="t" anchorCtr="0">
            <a:spAutoFit/>
          </a:bodyPr>
          <a:lstStyle>
            <a:lvl1pPr marL="457200" lvl="0" indent="-431800" algn="l" rtl="0">
              <a:lnSpc>
                <a:spcPct val="100000"/>
              </a:lnSpc>
              <a:spcBef>
                <a:spcPts val="640"/>
              </a:spcBef>
              <a:spcAft>
                <a:spcPts val="0"/>
              </a:spcAft>
              <a:buSzPts val="3200"/>
              <a:buChar char="•"/>
              <a:defRPr/>
            </a:lvl1pPr>
            <a:lvl2pPr marL="914400" lvl="1" indent="-406400" algn="l" rtl="0">
              <a:lnSpc>
                <a:spcPct val="100000"/>
              </a:lnSpc>
              <a:spcBef>
                <a:spcPts val="560"/>
              </a:spcBef>
              <a:spcAft>
                <a:spcPts val="0"/>
              </a:spcAft>
              <a:buSzPts val="2800"/>
              <a:buChar char="–"/>
              <a:defRPr/>
            </a:lvl2pPr>
            <a:lvl3pPr marL="1371600" lvl="2" indent="-381000" algn="l" rtl="0">
              <a:lnSpc>
                <a:spcPct val="100000"/>
              </a:lnSpc>
              <a:spcBef>
                <a:spcPts val="480"/>
              </a:spcBef>
              <a:spcAft>
                <a:spcPts val="0"/>
              </a:spcAft>
              <a:buClr>
                <a:srgbClr val="A5A5A5"/>
              </a:buClr>
              <a:buSzPts val="2400"/>
              <a:buChar char="•"/>
              <a:defRPr/>
            </a:lvl3pPr>
            <a:lvl4pPr marL="1828800" lvl="3" indent="-355600" algn="l" rtl="0">
              <a:lnSpc>
                <a:spcPct val="100000"/>
              </a:lnSpc>
              <a:spcBef>
                <a:spcPts val="400"/>
              </a:spcBef>
              <a:spcAft>
                <a:spcPts val="0"/>
              </a:spcAft>
              <a:buClr>
                <a:srgbClr val="A5A5A5"/>
              </a:buClr>
              <a:buSzPts val="2000"/>
              <a:buChar char="–"/>
              <a:defRPr/>
            </a:lvl4pPr>
            <a:lvl5pPr marL="2286000" lvl="4" indent="-355600" algn="l" rtl="0">
              <a:lnSpc>
                <a:spcPct val="100000"/>
              </a:lnSpc>
              <a:spcBef>
                <a:spcPts val="400"/>
              </a:spcBef>
              <a:spcAft>
                <a:spcPts val="0"/>
              </a:spcAft>
              <a:buClr>
                <a:srgbClr val="A5A5A5"/>
              </a:buClr>
              <a:buSzPts val="2000"/>
              <a:buChar char="»"/>
              <a:defRPr/>
            </a:lvl5pPr>
            <a:lvl6pPr marL="2743200" lvl="5" indent="-355600" algn="l" rtl="0">
              <a:lnSpc>
                <a:spcPct val="100000"/>
              </a:lnSpc>
              <a:spcBef>
                <a:spcPts val="400"/>
              </a:spcBef>
              <a:spcAft>
                <a:spcPts val="0"/>
              </a:spcAft>
              <a:buSzPts val="2000"/>
              <a:buChar char="•"/>
              <a:defRPr/>
            </a:lvl6pPr>
            <a:lvl7pPr marL="3200400" lvl="6" indent="-355600" algn="l" rtl="0">
              <a:lnSpc>
                <a:spcPct val="100000"/>
              </a:lnSpc>
              <a:spcBef>
                <a:spcPts val="400"/>
              </a:spcBef>
              <a:spcAft>
                <a:spcPts val="0"/>
              </a:spcAft>
              <a:buSzPts val="2000"/>
              <a:buChar char="•"/>
              <a:defRPr/>
            </a:lvl7pPr>
            <a:lvl8pPr marL="3657600" lvl="7" indent="-355600" algn="l" rtl="0">
              <a:lnSpc>
                <a:spcPct val="100000"/>
              </a:lnSpc>
              <a:spcBef>
                <a:spcPts val="400"/>
              </a:spcBef>
              <a:spcAft>
                <a:spcPts val="0"/>
              </a:spcAft>
              <a:buSzPts val="2000"/>
              <a:buChar char="•"/>
              <a:defRPr/>
            </a:lvl8pPr>
            <a:lvl9pPr marL="4114800" lvl="8" indent="-355600" algn="l" rtl="0">
              <a:lnSpc>
                <a:spcPct val="100000"/>
              </a:lnSpc>
              <a:spcBef>
                <a:spcPts val="400"/>
              </a:spcBef>
              <a:spcAft>
                <a:spcPts val="0"/>
              </a:spcAft>
              <a:buSzPts val="2000"/>
              <a:buChar char="•"/>
              <a:defRPr/>
            </a:lvl9pPr>
          </a:lstStyle>
          <a:p>
            <a:endParaRPr/>
          </a:p>
        </p:txBody>
      </p:sp>
      <p:cxnSp>
        <p:nvCxnSpPr>
          <p:cNvPr id="63" name="Google Shape;63;g1379718b2f3_0_878"/>
          <p:cNvCxnSpPr/>
          <p:nvPr/>
        </p:nvCxnSpPr>
        <p:spPr>
          <a:xfrm>
            <a:off x="622300" y="1143000"/>
            <a:ext cx="10947300" cy="0"/>
          </a:xfrm>
          <a:prstGeom prst="straightConnector1">
            <a:avLst/>
          </a:prstGeom>
          <a:noFill/>
          <a:ln w="28575" cap="flat" cmpd="sng">
            <a:solidFill>
              <a:srgbClr val="095A82"/>
            </a:solidFill>
            <a:prstDash val="solid"/>
            <a:round/>
            <a:headEnd type="none" w="sm" len="sm"/>
            <a:tailEnd type="none" w="sm" len="sm"/>
          </a:ln>
        </p:spPr>
      </p:cxnSp>
      <p:sp>
        <p:nvSpPr>
          <p:cNvPr id="64" name="Google Shape;64;g1379718b2f3_0_878"/>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lvl1pPr lvl="0" algn="l" rtl="0">
              <a:lnSpc>
                <a:spcPct val="100000"/>
              </a:lnSpc>
              <a:spcBef>
                <a:spcPts val="0"/>
              </a:spcBef>
              <a:spcAft>
                <a:spcPts val="0"/>
              </a:spcAft>
              <a:buSzPts val="1400"/>
              <a:buNone/>
              <a:defRPr>
                <a:solidFill>
                  <a:srgbClr val="095A82"/>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g1379718b2f3_0_882"/>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67" name="Google Shape;67;g1379718b2f3_0_882"/>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g1379718b2f3_0_882"/>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g1379718b2f3_0_882"/>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g1379718b2f3_0_882"/>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g1379718b2f3_0_88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g1379718b2f3_0_88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74" name="Google Shape;74;g1379718b2f3_0_889"/>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5" name="Google Shape;75;g1379718b2f3_0_889"/>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6" name="Google Shape;76;g1379718b2f3_0_889"/>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7" name="Google Shape;77;g1379718b2f3_0_889"/>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8" name="Google Shape;78;g1379718b2f3_0_889"/>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g1379718b2f3_0_889"/>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g1379718b2f3_0_889"/>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11"/>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
        <p:nvSpPr>
          <p:cNvPr id="15" name="Google Shape;15;p11"/>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1"/>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fade thruBlk="1"/>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g1379718b2f3_0_86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49" name="Google Shape;49;g1379718b2f3_0_86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g1379718b2f3_0_86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g1379718b2f3_0_86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g1379718b2f3_0_86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
        <p:nvSpPr>
          <p:cNvPr id="53" name="Google Shape;53;g1379718b2f3_0_864"/>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g1379718b2f3_0_864"/>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g13a7ab1c458_2_4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83" name="Google Shape;83;g13a7ab1c458_2_44"/>
          <p:cNvSpPr txBox="1">
            <a:spLocks noGrp="1"/>
          </p:cNvSpPr>
          <p:nvPr>
            <p:ph type="body" idx="1"/>
          </p:nvPr>
        </p:nvSpPr>
        <p:spPr>
          <a:xfrm>
            <a:off x="609600" y="1600200"/>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g13a7ab1c458_2_4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13a7ab1c458_2_4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g13a7ab1c458_2_4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solidFill>
                <a:srgbClr val="000000"/>
              </a:solidFill>
              <a:latin typeface="Arial"/>
              <a:ea typeface="Arial"/>
              <a:cs typeface="Arial"/>
              <a:sym typeface="Arial"/>
            </a:endParaRPr>
          </a:p>
        </p:txBody>
      </p:sp>
      <p:sp>
        <p:nvSpPr>
          <p:cNvPr id="87" name="Google Shape;87;g13a7ab1c458_2_44"/>
          <p:cNvSpPr txBox="1"/>
          <p:nvPr/>
        </p:nvSpPr>
        <p:spPr>
          <a:xfrm>
            <a:off x="0" y="0"/>
            <a:ext cx="5079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g13a7ab1c458_2_44"/>
          <p:cNvSpPr txBox="1"/>
          <p:nvPr/>
        </p:nvSpPr>
        <p:spPr>
          <a:xfrm>
            <a:off x="0" y="685800"/>
            <a:ext cx="5079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p:nvPr/>
        </p:nvSpPr>
        <p:spPr>
          <a:xfrm>
            <a:off x="2071142" y="2613911"/>
            <a:ext cx="8347200" cy="9690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a:solidFill>
                  <a:schemeClr val="dk2"/>
                </a:solidFill>
                <a:latin typeface="Calibri"/>
                <a:ea typeface="Calibri"/>
                <a:cs typeface="Calibri"/>
                <a:sym typeface="Calibri"/>
              </a:rPr>
              <a:t>Machine Learning</a:t>
            </a:r>
            <a:endParaRPr sz="4400" b="1" i="0" u="none" strike="noStrike" cap="none">
              <a:solidFill>
                <a:schemeClr val="dk2"/>
              </a:solidFill>
              <a:latin typeface="Calibri"/>
              <a:ea typeface="Calibri"/>
              <a:cs typeface="Calibri"/>
              <a:sym typeface="Calibri"/>
            </a:endParaRPr>
          </a:p>
        </p:txBody>
      </p:sp>
      <p:sp>
        <p:nvSpPr>
          <p:cNvPr id="120" name="Google Shape;120;p1"/>
          <p:cNvSpPr txBox="1"/>
          <p:nvPr/>
        </p:nvSpPr>
        <p:spPr>
          <a:xfrm>
            <a:off x="1645200" y="3582900"/>
            <a:ext cx="92871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500"/>
              <a:buFont typeface="Arial"/>
              <a:buNone/>
            </a:pPr>
            <a:r>
              <a:rPr lang="en-IN" sz="3200" b="1">
                <a:solidFill>
                  <a:srgbClr val="005493"/>
                </a:solidFill>
                <a:latin typeface="Calibri"/>
                <a:ea typeface="Calibri"/>
                <a:cs typeface="Calibri"/>
                <a:sym typeface="Calibri"/>
              </a:rPr>
              <a:t>KNN, Decision trees, Ensemble methods</a:t>
            </a:r>
            <a:endParaRPr sz="500" b="1" i="0" u="none" strike="noStrike" cap="none">
              <a:solidFill>
                <a:srgbClr val="000000"/>
              </a:solidFill>
              <a:latin typeface="Calibri"/>
              <a:ea typeface="Calibri"/>
              <a:cs typeface="Calibri"/>
              <a:sym typeface="Calibri"/>
            </a:endParaRPr>
          </a:p>
        </p:txBody>
      </p:sp>
      <p:sp>
        <p:nvSpPr>
          <p:cNvPr id="121" name="Google Shape;121;p1"/>
          <p:cNvSpPr/>
          <p:nvPr/>
        </p:nvSpPr>
        <p:spPr>
          <a:xfrm>
            <a:off x="5978820" y="3275112"/>
            <a:ext cx="234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3ac81c6421_0_64"/>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KNN </a:t>
            </a:r>
            <a:r>
              <a:rPr lang="en-IN" sz="3200" b="1">
                <a:solidFill>
                  <a:schemeClr val="dk2"/>
                </a:solidFill>
                <a:latin typeface="Calibri"/>
                <a:ea typeface="Calibri"/>
                <a:cs typeface="Calibri"/>
                <a:sym typeface="Calibri"/>
              </a:rPr>
              <a:t>Example</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graphicFrame>
        <p:nvGraphicFramePr>
          <p:cNvPr id="242" name="Google Shape;242;g13ac81c6421_0_64"/>
          <p:cNvGraphicFramePr/>
          <p:nvPr/>
        </p:nvGraphicFramePr>
        <p:xfrm>
          <a:off x="7062250" y="1294275"/>
          <a:ext cx="4408125" cy="5425050"/>
        </p:xfrm>
        <a:graphic>
          <a:graphicData uri="http://schemas.openxmlformats.org/drawingml/2006/table">
            <a:tbl>
              <a:tblPr>
                <a:noFill/>
                <a:tableStyleId>{6A9E29C9-CD05-494A-BCC4-B25F5D78412F}</a:tableStyleId>
              </a:tblPr>
              <a:tblGrid>
                <a:gridCol w="1238000"/>
                <a:gridCol w="1700750"/>
                <a:gridCol w="1469375"/>
              </a:tblGrid>
              <a:tr h="384175">
                <a:tc>
                  <a:txBody>
                    <a:bodyPr/>
                    <a:lstStyle/>
                    <a:p>
                      <a:pPr marL="0" lvl="0" indent="0" algn="ctr" rtl="0">
                        <a:spcBef>
                          <a:spcPts val="0"/>
                        </a:spcBef>
                        <a:spcAft>
                          <a:spcPts val="0"/>
                        </a:spcAft>
                        <a:buNone/>
                      </a:pPr>
                      <a:r>
                        <a:rPr lang="en-IN" sz="1600" b="1">
                          <a:latin typeface="Calibri"/>
                          <a:ea typeface="Calibri"/>
                          <a:cs typeface="Calibri"/>
                          <a:sym typeface="Calibri"/>
                        </a:rPr>
                        <a:t>observation</a:t>
                      </a:r>
                      <a:endParaRPr sz="16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1600" b="1">
                          <a:latin typeface="Calibri"/>
                          <a:ea typeface="Calibri"/>
                          <a:cs typeface="Calibri"/>
                          <a:sym typeface="Calibri"/>
                        </a:rPr>
                        <a:t>Euclidean Distance (sorted)</a:t>
                      </a:r>
                      <a:endParaRPr sz="16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1600" b="1">
                          <a:latin typeface="Calibri"/>
                          <a:ea typeface="Calibri"/>
                          <a:cs typeface="Calibri"/>
                          <a:sym typeface="Calibri"/>
                        </a:rPr>
                        <a:t>Class label </a:t>
                      </a:r>
                      <a:endParaRPr sz="1600" b="1">
                        <a:latin typeface="Calibri"/>
                        <a:ea typeface="Calibri"/>
                        <a:cs typeface="Calibri"/>
                        <a:sym typeface="Calibri"/>
                      </a:endParaRPr>
                    </a:p>
                    <a:p>
                      <a:pPr marL="0" lvl="0" indent="0" algn="ctr" rtl="0">
                        <a:spcBef>
                          <a:spcPts val="0"/>
                        </a:spcBef>
                        <a:spcAft>
                          <a:spcPts val="0"/>
                        </a:spcAft>
                        <a:buNone/>
                      </a:pPr>
                      <a:r>
                        <a:rPr lang="en-IN" sz="1600" b="1">
                          <a:latin typeface="Calibri"/>
                          <a:ea typeface="Calibri"/>
                          <a:cs typeface="Calibri"/>
                          <a:sym typeface="Calibri"/>
                        </a:rPr>
                        <a:t>(Rainfall)</a:t>
                      </a:r>
                      <a:endParaRPr sz="16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r>
              <a:tr h="384175">
                <a:tc>
                  <a:txBody>
                    <a:bodyPr/>
                    <a:lstStyle/>
                    <a:p>
                      <a:pPr marL="0" lvl="0" indent="0" algn="ctr" rtl="0">
                        <a:spcBef>
                          <a:spcPts val="0"/>
                        </a:spcBef>
                        <a:spcAft>
                          <a:spcPts val="0"/>
                        </a:spcAft>
                        <a:buNone/>
                      </a:pPr>
                      <a:r>
                        <a:rPr lang="en-I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18.25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18.97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21.02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21.59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22.36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24.6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25.00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10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25.55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29.27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31.62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44.55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4175">
                <a:tc>
                  <a:txBody>
                    <a:bodyPr/>
                    <a:lstStyle/>
                    <a:p>
                      <a:pPr marL="0" lvl="0" indent="0" algn="ctr" rtl="0">
                        <a:spcBef>
                          <a:spcPts val="0"/>
                        </a:spcBef>
                        <a:spcAft>
                          <a:spcPts val="0"/>
                        </a:spcAft>
                        <a:buNone/>
                      </a:pPr>
                      <a:r>
                        <a:rPr lang="en-I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48.04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243" name="Google Shape;243;g13ac81c6421_0_64"/>
          <p:cNvSpPr txBox="1"/>
          <p:nvPr/>
        </p:nvSpPr>
        <p:spPr>
          <a:xfrm>
            <a:off x="469425" y="1210025"/>
            <a:ext cx="6206700" cy="46485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Computed the Euclidean distances for each instance with the new data and sorted the data in ascending order with respect to the Euclidean distance.</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Since K = 5, consider the class labels of first five observations.</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1 appears 4 times and 0 appears 1 time.</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Thus for our new instance the class label is 1 (using max voting).</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Implies that for Humidity = 84 and temperature = 34, it will rain.</a:t>
            </a:r>
            <a:endParaRPr sz="2000">
              <a:latin typeface="Calibri"/>
              <a:ea typeface="Calibri"/>
              <a:cs typeface="Calibri"/>
              <a:sym typeface="Calibri"/>
            </a:endParaRPr>
          </a:p>
        </p:txBody>
      </p:sp>
      <p:sp>
        <p:nvSpPr>
          <p:cNvPr id="244" name="Google Shape;244;g13ac81c6421_0_64"/>
          <p:cNvSpPr/>
          <p:nvPr/>
        </p:nvSpPr>
        <p:spPr>
          <a:xfrm>
            <a:off x="9849075" y="1983025"/>
            <a:ext cx="1834200" cy="19629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212553229f_0_105"/>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Implementation of KNN</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250" name="Google Shape;250;g1212553229f_0_105"/>
          <p:cNvSpPr/>
          <p:nvPr/>
        </p:nvSpPr>
        <p:spPr>
          <a:xfrm>
            <a:off x="641750" y="1397300"/>
            <a:ext cx="16296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Read the dataset</a:t>
            </a:r>
            <a:endParaRPr sz="1400" b="0" i="0" u="none" strike="noStrike" cap="none">
              <a:solidFill>
                <a:srgbClr val="000000"/>
              </a:solidFill>
              <a:latin typeface="Arial"/>
              <a:ea typeface="Arial"/>
              <a:cs typeface="Arial"/>
              <a:sym typeface="Arial"/>
            </a:endParaRPr>
          </a:p>
        </p:txBody>
      </p:sp>
      <p:sp>
        <p:nvSpPr>
          <p:cNvPr id="251" name="Google Shape;251;g1212553229f_0_105"/>
          <p:cNvSpPr/>
          <p:nvPr/>
        </p:nvSpPr>
        <p:spPr>
          <a:xfrm>
            <a:off x="3010925" y="1397300"/>
            <a:ext cx="22098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Encode Categorical Data</a:t>
            </a:r>
            <a:endParaRPr sz="1400" b="0" i="0" u="none" strike="noStrike" cap="none">
              <a:solidFill>
                <a:srgbClr val="000000"/>
              </a:solidFill>
              <a:latin typeface="Arial"/>
              <a:ea typeface="Arial"/>
              <a:cs typeface="Arial"/>
              <a:sym typeface="Arial"/>
            </a:endParaRPr>
          </a:p>
        </p:txBody>
      </p:sp>
      <p:sp>
        <p:nvSpPr>
          <p:cNvPr id="252" name="Google Shape;252;g1212553229f_0_105"/>
          <p:cNvSpPr/>
          <p:nvPr/>
        </p:nvSpPr>
        <p:spPr>
          <a:xfrm>
            <a:off x="6256962" y="1397300"/>
            <a:ext cx="22098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Split into Train and Test data</a:t>
            </a:r>
            <a:endParaRPr sz="1400" b="0" i="0" u="none" strike="noStrike" cap="none">
              <a:solidFill>
                <a:srgbClr val="000000"/>
              </a:solidFill>
              <a:latin typeface="Arial"/>
              <a:ea typeface="Arial"/>
              <a:cs typeface="Arial"/>
              <a:sym typeface="Arial"/>
            </a:endParaRPr>
          </a:p>
        </p:txBody>
      </p:sp>
      <p:sp>
        <p:nvSpPr>
          <p:cNvPr id="253" name="Google Shape;253;g1212553229f_0_105"/>
          <p:cNvSpPr/>
          <p:nvPr/>
        </p:nvSpPr>
        <p:spPr>
          <a:xfrm>
            <a:off x="8679724" y="2653959"/>
            <a:ext cx="18468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Standardize the train data</a:t>
            </a:r>
            <a:endParaRPr sz="1400" b="0" i="0" u="none" strike="noStrike" cap="none">
              <a:solidFill>
                <a:srgbClr val="000000"/>
              </a:solidFill>
              <a:latin typeface="Arial"/>
              <a:ea typeface="Arial"/>
              <a:cs typeface="Arial"/>
              <a:sym typeface="Arial"/>
            </a:endParaRPr>
          </a:p>
        </p:txBody>
      </p:sp>
      <p:sp>
        <p:nvSpPr>
          <p:cNvPr id="254" name="Google Shape;254;g1212553229f_0_105"/>
          <p:cNvSpPr/>
          <p:nvPr/>
        </p:nvSpPr>
        <p:spPr>
          <a:xfrm>
            <a:off x="5840002" y="2653959"/>
            <a:ext cx="17349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Apply KNN Classifier</a:t>
            </a:r>
            <a:endParaRPr sz="1400" b="0" i="0" u="none" strike="noStrike" cap="none">
              <a:solidFill>
                <a:srgbClr val="000000"/>
              </a:solidFill>
              <a:latin typeface="Arial"/>
              <a:ea typeface="Arial"/>
              <a:cs typeface="Arial"/>
              <a:sym typeface="Arial"/>
            </a:endParaRPr>
          </a:p>
        </p:txBody>
      </p:sp>
      <p:sp>
        <p:nvSpPr>
          <p:cNvPr id="255" name="Google Shape;255;g1212553229f_0_105"/>
          <p:cNvSpPr/>
          <p:nvPr/>
        </p:nvSpPr>
        <p:spPr>
          <a:xfrm>
            <a:off x="1919450" y="2653950"/>
            <a:ext cx="28161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Standardize the test data &amp; make predictions</a:t>
            </a:r>
            <a:endParaRPr sz="1400" b="0" i="0" u="none" strike="noStrike" cap="none">
              <a:solidFill>
                <a:srgbClr val="000000"/>
              </a:solidFill>
              <a:latin typeface="Arial"/>
              <a:ea typeface="Arial"/>
              <a:cs typeface="Arial"/>
              <a:sym typeface="Arial"/>
            </a:endParaRPr>
          </a:p>
        </p:txBody>
      </p:sp>
      <p:sp>
        <p:nvSpPr>
          <p:cNvPr id="256" name="Google Shape;256;g1212553229f_0_105"/>
          <p:cNvSpPr/>
          <p:nvPr/>
        </p:nvSpPr>
        <p:spPr>
          <a:xfrm>
            <a:off x="641750" y="3910617"/>
            <a:ext cx="26658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Check Performance of the model</a:t>
            </a:r>
            <a:endParaRPr sz="1400" b="0" i="0" u="none" strike="noStrike" cap="none">
              <a:solidFill>
                <a:srgbClr val="000000"/>
              </a:solidFill>
              <a:latin typeface="Arial"/>
              <a:ea typeface="Arial"/>
              <a:cs typeface="Arial"/>
              <a:sym typeface="Arial"/>
            </a:endParaRPr>
          </a:p>
        </p:txBody>
      </p:sp>
      <p:sp>
        <p:nvSpPr>
          <p:cNvPr id="257" name="Google Shape;257;g1212553229f_0_105"/>
          <p:cNvSpPr/>
          <p:nvPr/>
        </p:nvSpPr>
        <p:spPr>
          <a:xfrm>
            <a:off x="4210402" y="3910617"/>
            <a:ext cx="25320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Plot Elbow plot for multiple ‘K’ values</a:t>
            </a:r>
            <a:endParaRPr sz="1400" b="0" i="0" u="none" strike="noStrike" cap="none">
              <a:solidFill>
                <a:srgbClr val="000000"/>
              </a:solidFill>
              <a:latin typeface="Arial"/>
              <a:ea typeface="Arial"/>
              <a:cs typeface="Arial"/>
              <a:sym typeface="Arial"/>
            </a:endParaRPr>
          </a:p>
        </p:txBody>
      </p:sp>
      <p:sp>
        <p:nvSpPr>
          <p:cNvPr id="258" name="Google Shape;258;g1212553229f_0_105"/>
          <p:cNvSpPr/>
          <p:nvPr/>
        </p:nvSpPr>
        <p:spPr>
          <a:xfrm>
            <a:off x="7645166" y="3910617"/>
            <a:ext cx="2733300" cy="842100"/>
          </a:xfrm>
          <a:prstGeom prst="roundRect">
            <a:avLst>
              <a:gd name="adj" fmla="val 16667"/>
            </a:avLst>
          </a:prstGeom>
          <a:solidFill>
            <a:schemeClr val="lt1"/>
          </a:solid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ctr" rtl="0">
              <a:lnSpc>
                <a:spcPct val="115000"/>
              </a:lnSpc>
              <a:spcBef>
                <a:spcPts val="0"/>
              </a:spcBef>
              <a:spcAft>
                <a:spcPts val="160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Select optimum ‘k’ using Elbow plot</a:t>
            </a:r>
            <a:endParaRPr sz="1400" b="0" i="0" u="none" strike="noStrike" cap="none">
              <a:solidFill>
                <a:srgbClr val="000000"/>
              </a:solidFill>
              <a:latin typeface="Arial"/>
              <a:ea typeface="Arial"/>
              <a:cs typeface="Arial"/>
              <a:sym typeface="Arial"/>
            </a:endParaRPr>
          </a:p>
        </p:txBody>
      </p:sp>
      <p:cxnSp>
        <p:nvCxnSpPr>
          <p:cNvPr id="259" name="Google Shape;259;g1212553229f_0_105"/>
          <p:cNvCxnSpPr>
            <a:stCxn id="250" idx="3"/>
            <a:endCxn id="251" idx="1"/>
          </p:cNvCxnSpPr>
          <p:nvPr/>
        </p:nvCxnSpPr>
        <p:spPr>
          <a:xfrm>
            <a:off x="2271350" y="1818350"/>
            <a:ext cx="739500" cy="0"/>
          </a:xfrm>
          <a:prstGeom prst="straightConnector1">
            <a:avLst/>
          </a:prstGeom>
          <a:noFill/>
          <a:ln w="19050" cap="flat" cmpd="sng">
            <a:solidFill>
              <a:schemeClr val="dk1"/>
            </a:solidFill>
            <a:prstDash val="solid"/>
            <a:round/>
            <a:headEnd type="none" w="sm" len="sm"/>
            <a:tailEnd type="triangle" w="med" len="med"/>
          </a:ln>
        </p:spPr>
      </p:cxnSp>
      <p:cxnSp>
        <p:nvCxnSpPr>
          <p:cNvPr id="260" name="Google Shape;260;g1212553229f_0_105"/>
          <p:cNvCxnSpPr/>
          <p:nvPr/>
        </p:nvCxnSpPr>
        <p:spPr>
          <a:xfrm>
            <a:off x="5220685" y="1818332"/>
            <a:ext cx="1036200" cy="0"/>
          </a:xfrm>
          <a:prstGeom prst="straightConnector1">
            <a:avLst/>
          </a:prstGeom>
          <a:noFill/>
          <a:ln w="19050" cap="flat" cmpd="sng">
            <a:solidFill>
              <a:schemeClr val="dk1"/>
            </a:solidFill>
            <a:prstDash val="solid"/>
            <a:round/>
            <a:headEnd type="none" w="sm" len="sm"/>
            <a:tailEnd type="triangle" w="med" len="med"/>
          </a:ln>
        </p:spPr>
      </p:cxnSp>
      <p:cxnSp>
        <p:nvCxnSpPr>
          <p:cNvPr id="261" name="Google Shape;261;g1212553229f_0_105"/>
          <p:cNvCxnSpPr>
            <a:endCxn id="257" idx="1"/>
          </p:cNvCxnSpPr>
          <p:nvPr/>
        </p:nvCxnSpPr>
        <p:spPr>
          <a:xfrm>
            <a:off x="3307402" y="4331667"/>
            <a:ext cx="903000" cy="0"/>
          </a:xfrm>
          <a:prstGeom prst="straightConnector1">
            <a:avLst/>
          </a:prstGeom>
          <a:noFill/>
          <a:ln w="19050" cap="flat" cmpd="sng">
            <a:solidFill>
              <a:schemeClr val="dk1"/>
            </a:solidFill>
            <a:prstDash val="solid"/>
            <a:round/>
            <a:headEnd type="none" w="sm" len="sm"/>
            <a:tailEnd type="triangle" w="med" len="med"/>
          </a:ln>
        </p:spPr>
      </p:cxnSp>
      <p:cxnSp>
        <p:nvCxnSpPr>
          <p:cNvPr id="262" name="Google Shape;262;g1212553229f_0_105"/>
          <p:cNvCxnSpPr>
            <a:endCxn id="258" idx="1"/>
          </p:cNvCxnSpPr>
          <p:nvPr/>
        </p:nvCxnSpPr>
        <p:spPr>
          <a:xfrm>
            <a:off x="6742166" y="4331667"/>
            <a:ext cx="903000" cy="0"/>
          </a:xfrm>
          <a:prstGeom prst="straightConnector1">
            <a:avLst/>
          </a:prstGeom>
          <a:noFill/>
          <a:ln w="19050" cap="flat" cmpd="sng">
            <a:solidFill>
              <a:schemeClr val="dk1"/>
            </a:solidFill>
            <a:prstDash val="solid"/>
            <a:round/>
            <a:headEnd type="none" w="sm" len="sm"/>
            <a:tailEnd type="triangle" w="med" len="med"/>
          </a:ln>
        </p:spPr>
      </p:cxnSp>
      <p:cxnSp>
        <p:nvCxnSpPr>
          <p:cNvPr id="263" name="Google Shape;263;g1212553229f_0_105"/>
          <p:cNvCxnSpPr/>
          <p:nvPr/>
        </p:nvCxnSpPr>
        <p:spPr>
          <a:xfrm>
            <a:off x="7648725" y="3074990"/>
            <a:ext cx="1036200" cy="0"/>
          </a:xfrm>
          <a:prstGeom prst="straightConnector1">
            <a:avLst/>
          </a:prstGeom>
          <a:noFill/>
          <a:ln w="19050" cap="flat" cmpd="sng">
            <a:solidFill>
              <a:schemeClr val="dk1"/>
            </a:solidFill>
            <a:prstDash val="solid"/>
            <a:round/>
            <a:headEnd type="triangle" w="med" len="med"/>
            <a:tailEnd type="none" w="sm" len="sm"/>
          </a:ln>
        </p:spPr>
      </p:cxnSp>
      <p:cxnSp>
        <p:nvCxnSpPr>
          <p:cNvPr id="264" name="Google Shape;264;g1212553229f_0_105"/>
          <p:cNvCxnSpPr>
            <a:endCxn id="254" idx="1"/>
          </p:cNvCxnSpPr>
          <p:nvPr/>
        </p:nvCxnSpPr>
        <p:spPr>
          <a:xfrm>
            <a:off x="4769602" y="3075009"/>
            <a:ext cx="1070400" cy="0"/>
          </a:xfrm>
          <a:prstGeom prst="straightConnector1">
            <a:avLst/>
          </a:prstGeom>
          <a:noFill/>
          <a:ln w="19050" cap="flat" cmpd="sng">
            <a:solidFill>
              <a:schemeClr val="dk1"/>
            </a:solidFill>
            <a:prstDash val="solid"/>
            <a:round/>
            <a:headEnd type="triangle" w="med" len="med"/>
            <a:tailEnd type="none" w="sm" len="sm"/>
          </a:ln>
        </p:spPr>
      </p:cxnSp>
      <p:cxnSp>
        <p:nvCxnSpPr>
          <p:cNvPr id="265" name="Google Shape;265;g1212553229f_0_105"/>
          <p:cNvCxnSpPr/>
          <p:nvPr/>
        </p:nvCxnSpPr>
        <p:spPr>
          <a:xfrm rot="10800000" flipH="1">
            <a:off x="9579170" y="1812034"/>
            <a:ext cx="7800" cy="842100"/>
          </a:xfrm>
          <a:prstGeom prst="straightConnector1">
            <a:avLst/>
          </a:prstGeom>
          <a:noFill/>
          <a:ln w="19050" cap="flat" cmpd="sng">
            <a:solidFill>
              <a:schemeClr val="dk1"/>
            </a:solidFill>
            <a:prstDash val="solid"/>
            <a:round/>
            <a:headEnd type="triangle" w="med" len="med"/>
            <a:tailEnd type="none" w="sm" len="sm"/>
          </a:ln>
        </p:spPr>
      </p:cxnSp>
      <p:cxnSp>
        <p:nvCxnSpPr>
          <p:cNvPr id="266" name="Google Shape;266;g1212553229f_0_105"/>
          <p:cNvCxnSpPr>
            <a:stCxn id="252" idx="3"/>
          </p:cNvCxnSpPr>
          <p:nvPr/>
        </p:nvCxnSpPr>
        <p:spPr>
          <a:xfrm rot="10800000" flipH="1">
            <a:off x="8466762" y="1812050"/>
            <a:ext cx="1130400" cy="6300"/>
          </a:xfrm>
          <a:prstGeom prst="straightConnector1">
            <a:avLst/>
          </a:prstGeom>
          <a:noFill/>
          <a:ln w="19050" cap="flat" cmpd="sng">
            <a:solidFill>
              <a:schemeClr val="dk1"/>
            </a:solidFill>
            <a:prstDash val="solid"/>
            <a:round/>
            <a:headEnd type="none" w="sm" len="sm"/>
            <a:tailEnd type="none" w="sm" len="sm"/>
          </a:ln>
        </p:spPr>
      </p:cxnSp>
      <p:cxnSp>
        <p:nvCxnSpPr>
          <p:cNvPr id="267" name="Google Shape;267;g1212553229f_0_105"/>
          <p:cNvCxnSpPr/>
          <p:nvPr/>
        </p:nvCxnSpPr>
        <p:spPr>
          <a:xfrm flipH="1">
            <a:off x="1026350" y="3075000"/>
            <a:ext cx="11700" cy="918900"/>
          </a:xfrm>
          <a:prstGeom prst="straightConnector1">
            <a:avLst/>
          </a:prstGeom>
          <a:noFill/>
          <a:ln w="19050" cap="flat" cmpd="sng">
            <a:solidFill>
              <a:schemeClr val="dk1"/>
            </a:solidFill>
            <a:prstDash val="solid"/>
            <a:round/>
            <a:headEnd type="none" w="sm" len="sm"/>
            <a:tailEnd type="triangle" w="med" len="med"/>
          </a:ln>
        </p:spPr>
      </p:cxnSp>
      <p:cxnSp>
        <p:nvCxnSpPr>
          <p:cNvPr id="268" name="Google Shape;268;g1212553229f_0_105"/>
          <p:cNvCxnSpPr>
            <a:stCxn id="255" idx="1"/>
          </p:cNvCxnSpPr>
          <p:nvPr/>
        </p:nvCxnSpPr>
        <p:spPr>
          <a:xfrm rot="10800000">
            <a:off x="1026350" y="3075000"/>
            <a:ext cx="8931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212553229f_0_110"/>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K as a hyperparameter</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274" name="Google Shape;274;g1212553229f_0_110"/>
          <p:cNvSpPr txBox="1"/>
          <p:nvPr/>
        </p:nvSpPr>
        <p:spPr>
          <a:xfrm>
            <a:off x="466450" y="1288250"/>
            <a:ext cx="11389200" cy="36327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K can range from 1 to n number of training data points.</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K values can affect performance of the classifier.</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K in KNN is a hyper parameter. It has to be discovered through iterations!</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We can imagine K as a way of influencing the shape of the boundary between classes.</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A simple approach is to use K = √n. It depends on individual cases, it is good to run through various values of K.</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Odd values of K helps to avoid tie between predicted classes.</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100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cxnSp>
        <p:nvCxnSpPr>
          <p:cNvPr id="275" name="Google Shape;275;g1212553229f_0_110"/>
          <p:cNvCxnSpPr/>
          <p:nvPr/>
        </p:nvCxnSpPr>
        <p:spPr>
          <a:xfrm>
            <a:off x="4431325" y="3207425"/>
            <a:ext cx="84300" cy="0"/>
          </a:xfrm>
          <a:prstGeom prst="straightConnector1">
            <a:avLst/>
          </a:prstGeom>
          <a:noFill/>
          <a:ln w="9525" cap="flat" cmpd="sng">
            <a:solidFill>
              <a:schemeClr val="dk2"/>
            </a:solidFill>
            <a:prstDash val="solid"/>
            <a:round/>
            <a:headEnd type="none" w="sm" len="sm"/>
            <a:tailEnd type="none" w="sm" len="sm"/>
          </a:ln>
        </p:spPr>
      </p:cxnSp>
      <p:graphicFrame>
        <p:nvGraphicFramePr>
          <p:cNvPr id="276" name="Google Shape;276;g1212553229f_0_110"/>
          <p:cNvGraphicFramePr/>
          <p:nvPr/>
        </p:nvGraphicFramePr>
        <p:xfrm>
          <a:off x="621813" y="4723275"/>
          <a:ext cx="10746775" cy="1676950"/>
        </p:xfrm>
        <a:graphic>
          <a:graphicData uri="http://schemas.openxmlformats.org/drawingml/2006/table">
            <a:tbl>
              <a:tblPr>
                <a:noFill/>
                <a:tableStyleId>{F2813BBA-7E01-4E84-9E78-B3B0128232CB}</a:tableStyleId>
              </a:tblPr>
              <a:tblGrid>
                <a:gridCol w="4866450"/>
                <a:gridCol w="5880325"/>
              </a:tblGrid>
              <a:tr h="443425">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chemeClr val="dk1"/>
                          </a:solidFill>
                          <a:latin typeface="Calibri"/>
                          <a:ea typeface="Calibri"/>
                          <a:cs typeface="Calibri"/>
                          <a:sym typeface="Calibri"/>
                        </a:rPr>
                        <a:t>Small K </a:t>
                      </a:r>
                      <a:endParaRPr sz="2000" b="1" u="none" strike="noStrike" cap="none">
                        <a:solidFill>
                          <a:schemeClr val="dk1"/>
                        </a:solidFill>
                        <a:latin typeface="Calibri"/>
                        <a:ea typeface="Calibri"/>
                        <a:cs typeface="Calibri"/>
                        <a:sym typeface="Calibri"/>
                      </a:endParaRPr>
                    </a:p>
                  </a:txBody>
                  <a:tcPr marL="91425" marR="91425" marT="91425" marB="91425">
                    <a:solidFill>
                      <a:srgbClr val="C9DAF8"/>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chemeClr val="dk1"/>
                          </a:solidFill>
                          <a:latin typeface="Calibri"/>
                          <a:ea typeface="Calibri"/>
                          <a:cs typeface="Calibri"/>
                          <a:sym typeface="Calibri"/>
                        </a:rPr>
                        <a:t>Large K</a:t>
                      </a:r>
                      <a:endParaRPr sz="2000" b="1" u="none" strike="noStrike" cap="none">
                        <a:solidFill>
                          <a:schemeClr val="dk1"/>
                        </a:solidFill>
                        <a:latin typeface="Calibri"/>
                        <a:ea typeface="Calibri"/>
                        <a:cs typeface="Calibri"/>
                        <a:sym typeface="Calibri"/>
                      </a:endParaRPr>
                    </a:p>
                  </a:txBody>
                  <a:tcPr marL="91425" marR="91425" marT="91425" marB="91425">
                    <a:solidFill>
                      <a:srgbClr val="C9DAF8"/>
                    </a:solidFill>
                  </a:tcPr>
                </a:tc>
              </a:tr>
              <a:tr h="1189300">
                <a:tc>
                  <a:txBody>
                    <a:bodyPr/>
                    <a:lstStyle/>
                    <a:p>
                      <a:pPr marL="0" marR="0" lvl="0" indent="0" algn="l" rtl="0">
                        <a:lnSpc>
                          <a:spcPct val="100000"/>
                        </a:lnSpc>
                        <a:spcBef>
                          <a:spcPts val="0"/>
                        </a:spcBef>
                        <a:spcAft>
                          <a:spcPts val="0"/>
                        </a:spcAft>
                        <a:buNone/>
                      </a:pPr>
                      <a:r>
                        <a:rPr lang="en-IN" sz="2000" u="none" strike="noStrike" cap="none">
                          <a:solidFill>
                            <a:schemeClr val="dk1"/>
                          </a:solidFill>
                          <a:latin typeface="Calibri"/>
                          <a:ea typeface="Calibri"/>
                          <a:cs typeface="Calibri"/>
                          <a:sym typeface="Calibri"/>
                        </a:rPr>
                        <a:t>A small value of 𝐾 means that noise will have a higher influence on the result i.e., the probability of overfitting is very high.</a:t>
                      </a:r>
                      <a:endParaRPr sz="2000" u="none" strike="noStrike" cap="none">
                        <a:solidFill>
                          <a:schemeClr val="dk1"/>
                        </a:solidFill>
                        <a:latin typeface="Calibri"/>
                        <a:ea typeface="Calibri"/>
                        <a:cs typeface="Calibri"/>
                        <a:sym typeface="Calibri"/>
                      </a:endParaRPr>
                    </a:p>
                  </a:txBody>
                  <a:tcPr marL="91425" marR="91425" marT="91425" marB="91425"/>
                </a:tc>
                <a:tc>
                  <a:txBody>
                    <a:bodyPr/>
                    <a:lstStyle/>
                    <a:p>
                      <a:pPr marL="457200" marR="0" lvl="0" indent="-355600" algn="l" rtl="0">
                        <a:lnSpc>
                          <a:spcPct val="100000"/>
                        </a:lnSpc>
                        <a:spcBef>
                          <a:spcPts val="0"/>
                        </a:spcBef>
                        <a:spcAft>
                          <a:spcPts val="0"/>
                        </a:spcAft>
                        <a:buClr>
                          <a:schemeClr val="dk1"/>
                        </a:buClr>
                        <a:buSzPts val="2000"/>
                        <a:buFont typeface="Calibri"/>
                        <a:buChar char="●"/>
                      </a:pPr>
                      <a:r>
                        <a:rPr lang="en-IN" sz="2000" u="none" strike="noStrike" cap="none">
                          <a:solidFill>
                            <a:schemeClr val="dk1"/>
                          </a:solidFill>
                          <a:latin typeface="Calibri"/>
                          <a:ea typeface="Calibri"/>
                          <a:cs typeface="Calibri"/>
                          <a:sym typeface="Calibri"/>
                        </a:rPr>
                        <a:t>Increases confidence in prediction.</a:t>
                      </a:r>
                      <a:endParaRPr sz="200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IN" sz="2000" u="none" strike="noStrike" cap="none">
                          <a:solidFill>
                            <a:schemeClr val="dk1"/>
                          </a:solidFill>
                          <a:latin typeface="Calibri"/>
                          <a:ea typeface="Calibri"/>
                          <a:cs typeface="Calibri"/>
                          <a:sym typeface="Calibri"/>
                        </a:rPr>
                        <a:t>But if k is too large then decision may be skewed.</a:t>
                      </a:r>
                      <a:endParaRPr sz="2000" u="none" strike="noStrike" cap="none">
                        <a:solidFill>
                          <a:schemeClr val="dk1"/>
                        </a:solidFill>
                        <a:latin typeface="Calibri"/>
                        <a:ea typeface="Calibri"/>
                        <a:cs typeface="Calibri"/>
                        <a:sym typeface="Calibri"/>
                      </a:endParaRPr>
                    </a:p>
                    <a:p>
                      <a:pPr marL="457200" marR="0" lvl="0" indent="-355600" algn="l" rtl="0">
                        <a:lnSpc>
                          <a:spcPct val="100000"/>
                        </a:lnSpc>
                        <a:spcBef>
                          <a:spcPts val="0"/>
                        </a:spcBef>
                        <a:spcAft>
                          <a:spcPts val="0"/>
                        </a:spcAft>
                        <a:buClr>
                          <a:schemeClr val="dk1"/>
                        </a:buClr>
                        <a:buSzPts val="2000"/>
                        <a:buFont typeface="Calibri"/>
                        <a:buChar char="●"/>
                      </a:pPr>
                      <a:r>
                        <a:rPr lang="en-IN" sz="2000" u="none" strike="noStrike" cap="none">
                          <a:solidFill>
                            <a:schemeClr val="dk1"/>
                          </a:solidFill>
                          <a:latin typeface="Calibri"/>
                          <a:ea typeface="Calibri"/>
                          <a:cs typeface="Calibri"/>
                          <a:sym typeface="Calibri"/>
                        </a:rPr>
                        <a:t>Computationally expensive</a:t>
                      </a:r>
                      <a:endParaRPr sz="2000" u="none" strike="noStrike" cap="none">
                        <a:solidFill>
                          <a:schemeClr val="dk1"/>
                        </a:solidFill>
                        <a:latin typeface="Calibri"/>
                        <a:ea typeface="Calibri"/>
                        <a:cs typeface="Calibri"/>
                        <a:sym typeface="Calibri"/>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3a7ab1c458_1_0"/>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a:solidFill>
                  <a:schemeClr val="dk2"/>
                </a:solidFill>
                <a:latin typeface="Calibri"/>
                <a:ea typeface="Calibri"/>
                <a:cs typeface="Calibri"/>
                <a:sym typeface="Calibri"/>
              </a:rPr>
              <a:t>Let’s answer some questions</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282" name="Google Shape;282;g13a7ab1c458_1_0"/>
          <p:cNvSpPr txBox="1"/>
          <p:nvPr/>
        </p:nvSpPr>
        <p:spPr>
          <a:xfrm>
            <a:off x="466450" y="1288250"/>
            <a:ext cx="3814800" cy="31707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In which of the following Images KNN will fail to segregate the two classes denoted by red and green colors?</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AutoNum type="arabicPeriod"/>
            </a:pPr>
            <a:r>
              <a:rPr lang="en-IN" sz="2000">
                <a:solidFill>
                  <a:schemeClr val="dk1"/>
                </a:solidFill>
                <a:latin typeface="Calibri"/>
                <a:ea typeface="Calibri"/>
                <a:cs typeface="Calibri"/>
                <a:sym typeface="Calibri"/>
              </a:rPr>
              <a:t>What happened if we build a KNN model with k=1 </a:t>
            </a:r>
            <a:endParaRPr sz="2000" b="0" i="0" u="none" strike="noStrike" cap="none">
              <a:solidFill>
                <a:schemeClr val="dk1"/>
              </a:solidFill>
              <a:latin typeface="Calibri"/>
              <a:ea typeface="Calibri"/>
              <a:cs typeface="Calibri"/>
              <a:sym typeface="Calibri"/>
            </a:endParaRPr>
          </a:p>
        </p:txBody>
      </p:sp>
      <p:cxnSp>
        <p:nvCxnSpPr>
          <p:cNvPr id="283" name="Google Shape;283;g13a7ab1c458_1_0"/>
          <p:cNvCxnSpPr/>
          <p:nvPr/>
        </p:nvCxnSpPr>
        <p:spPr>
          <a:xfrm>
            <a:off x="4431325" y="3207425"/>
            <a:ext cx="84300" cy="0"/>
          </a:xfrm>
          <a:prstGeom prst="straightConnector1">
            <a:avLst/>
          </a:prstGeom>
          <a:noFill/>
          <a:ln w="9525" cap="flat" cmpd="sng">
            <a:solidFill>
              <a:schemeClr val="dk2"/>
            </a:solidFill>
            <a:prstDash val="solid"/>
            <a:round/>
            <a:headEnd type="none" w="sm" len="sm"/>
            <a:tailEnd type="none" w="sm" len="sm"/>
          </a:ln>
        </p:spPr>
      </p:cxnSp>
      <p:pic>
        <p:nvPicPr>
          <p:cNvPr id="284" name="Google Shape;284;g13a7ab1c458_1_0"/>
          <p:cNvPicPr preferRelativeResize="0"/>
          <p:nvPr/>
        </p:nvPicPr>
        <p:blipFill>
          <a:blip r:embed="rId3">
            <a:alphaModFix/>
          </a:blip>
          <a:stretch>
            <a:fillRect/>
          </a:stretch>
        </p:blipFill>
        <p:spPr>
          <a:xfrm>
            <a:off x="4203422" y="1324255"/>
            <a:ext cx="7652200" cy="3154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13796753f69_0_175"/>
          <p:cNvSpPr txBox="1"/>
          <p:nvPr/>
        </p:nvSpPr>
        <p:spPr>
          <a:xfrm>
            <a:off x="677525" y="1503800"/>
            <a:ext cx="3106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sp>
        <p:nvSpPr>
          <p:cNvPr id="290" name="Google Shape;290;g13796753f69_0_175"/>
          <p:cNvSpPr txBox="1"/>
          <p:nvPr/>
        </p:nvSpPr>
        <p:spPr>
          <a:xfrm>
            <a:off x="2516250" y="2998050"/>
            <a:ext cx="71595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1" i="0" u="none" strike="noStrike" cap="none">
                <a:solidFill>
                  <a:schemeClr val="dk2"/>
                </a:solidFill>
                <a:latin typeface="Calibri"/>
                <a:ea typeface="Calibri"/>
                <a:cs typeface="Calibri"/>
                <a:sym typeface="Calibri"/>
              </a:rPr>
              <a:t>Introduction to </a:t>
            </a:r>
            <a:r>
              <a:rPr lang="en-IN" sz="4400" b="1">
                <a:solidFill>
                  <a:schemeClr val="dk2"/>
                </a:solidFill>
                <a:latin typeface="Calibri"/>
                <a:ea typeface="Calibri"/>
                <a:cs typeface="Calibri"/>
                <a:sym typeface="Calibri"/>
              </a:rPr>
              <a:t>Decision Trees</a:t>
            </a:r>
            <a:endParaRPr sz="4400" b="1" i="0" u="none" strike="noStrike" cap="none">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3796753f69_0_136"/>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What is a Decision Tree?</a:t>
            </a:r>
            <a:endParaRPr sz="1100" b="1" i="0" u="none" strike="noStrike" cap="none">
              <a:solidFill>
                <a:srgbClr val="000000"/>
              </a:solidFill>
              <a:latin typeface="Calibri"/>
              <a:ea typeface="Calibri"/>
              <a:cs typeface="Calibri"/>
              <a:sym typeface="Calibri"/>
            </a:endParaRPr>
          </a:p>
        </p:txBody>
      </p:sp>
      <p:sp>
        <p:nvSpPr>
          <p:cNvPr id="296" name="Google Shape;296;g13796753f69_0_136"/>
          <p:cNvSpPr txBox="1"/>
          <p:nvPr/>
        </p:nvSpPr>
        <p:spPr>
          <a:xfrm>
            <a:off x="556525" y="1324625"/>
            <a:ext cx="10752000" cy="3724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It’s supervised algorithm that uses tree structure to model relationships among the features and the potential outcomes.</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does not assume any type of relationship between the independent and dependent variables unlike linear models.</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a non-parameterized algorithm.</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breaks down dataset into smaller subsets (using multiple linear decision boundaries) with increase in depth of the tree.</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It’s a flowchart for deciding how to classify a new observation.</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3796753f69_0_180"/>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Terminologies in a Decision Tree</a:t>
            </a:r>
            <a:endParaRPr sz="1100" b="1" i="0" u="none" strike="noStrike" cap="none">
              <a:solidFill>
                <a:srgbClr val="000000"/>
              </a:solidFill>
              <a:latin typeface="Calibri"/>
              <a:ea typeface="Calibri"/>
              <a:cs typeface="Calibri"/>
              <a:sym typeface="Calibri"/>
            </a:endParaRPr>
          </a:p>
        </p:txBody>
      </p:sp>
      <p:sp>
        <p:nvSpPr>
          <p:cNvPr id="302" name="Google Shape;302;g13796753f69_0_180"/>
          <p:cNvSpPr/>
          <p:nvPr/>
        </p:nvSpPr>
        <p:spPr>
          <a:xfrm rot="2556308">
            <a:off x="4869791" y="1478405"/>
            <a:ext cx="847444" cy="827440"/>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3796753f69_0_180"/>
          <p:cNvSpPr txBox="1"/>
          <p:nvPr/>
        </p:nvSpPr>
        <p:spPr>
          <a:xfrm>
            <a:off x="4699780" y="1614348"/>
            <a:ext cx="1294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Employed</a:t>
            </a:r>
            <a:endParaRPr sz="2000" b="0" i="0" u="none" strike="noStrike" cap="none">
              <a:solidFill>
                <a:srgbClr val="000000"/>
              </a:solidFill>
              <a:latin typeface="Calibri"/>
              <a:ea typeface="Calibri"/>
              <a:cs typeface="Calibri"/>
              <a:sym typeface="Calibri"/>
            </a:endParaRPr>
          </a:p>
        </p:txBody>
      </p:sp>
      <p:cxnSp>
        <p:nvCxnSpPr>
          <p:cNvPr id="304" name="Google Shape;304;g13796753f69_0_180"/>
          <p:cNvCxnSpPr/>
          <p:nvPr/>
        </p:nvCxnSpPr>
        <p:spPr>
          <a:xfrm flipH="1">
            <a:off x="3656080" y="1883123"/>
            <a:ext cx="1034400" cy="180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g13796753f69_0_180"/>
          <p:cNvCxnSpPr/>
          <p:nvPr/>
        </p:nvCxnSpPr>
        <p:spPr>
          <a:xfrm rot="10800000">
            <a:off x="5904525" y="1943700"/>
            <a:ext cx="1714200" cy="4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g13796753f69_0_180"/>
          <p:cNvCxnSpPr/>
          <p:nvPr/>
        </p:nvCxnSpPr>
        <p:spPr>
          <a:xfrm>
            <a:off x="3635403" y="1901132"/>
            <a:ext cx="1500" cy="970200"/>
          </a:xfrm>
          <a:prstGeom prst="straightConnector1">
            <a:avLst/>
          </a:prstGeom>
          <a:noFill/>
          <a:ln w="9525" cap="flat" cmpd="sng">
            <a:solidFill>
              <a:schemeClr val="dk2"/>
            </a:solidFill>
            <a:prstDash val="solid"/>
            <a:round/>
            <a:headEnd type="none" w="sm" len="sm"/>
            <a:tailEnd type="none" w="sm" len="sm"/>
          </a:ln>
        </p:spPr>
      </p:cxnSp>
      <p:cxnSp>
        <p:nvCxnSpPr>
          <p:cNvPr id="307" name="Google Shape;307;g13796753f69_0_180"/>
          <p:cNvCxnSpPr/>
          <p:nvPr/>
        </p:nvCxnSpPr>
        <p:spPr>
          <a:xfrm flipH="1">
            <a:off x="7598279" y="1920971"/>
            <a:ext cx="6300" cy="1104600"/>
          </a:xfrm>
          <a:prstGeom prst="straightConnector1">
            <a:avLst/>
          </a:prstGeom>
          <a:noFill/>
          <a:ln w="9525" cap="flat" cmpd="sng">
            <a:solidFill>
              <a:schemeClr val="dk2"/>
            </a:solidFill>
            <a:prstDash val="solid"/>
            <a:round/>
            <a:headEnd type="none" w="sm" len="sm"/>
            <a:tailEnd type="none" w="sm" len="sm"/>
          </a:ln>
        </p:spPr>
      </p:cxnSp>
      <p:sp>
        <p:nvSpPr>
          <p:cNvPr id="308" name="Google Shape;308;g13796753f69_0_180"/>
          <p:cNvSpPr txBox="1"/>
          <p:nvPr/>
        </p:nvSpPr>
        <p:spPr>
          <a:xfrm>
            <a:off x="3665375" y="1380624"/>
            <a:ext cx="71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No</a:t>
            </a:r>
            <a:endParaRPr sz="2000" b="0" i="0" u="none" strike="noStrike" cap="none">
              <a:solidFill>
                <a:srgbClr val="000000"/>
              </a:solidFill>
              <a:latin typeface="Calibri"/>
              <a:ea typeface="Calibri"/>
              <a:cs typeface="Calibri"/>
              <a:sym typeface="Calibri"/>
            </a:endParaRPr>
          </a:p>
        </p:txBody>
      </p:sp>
      <p:sp>
        <p:nvSpPr>
          <p:cNvPr id="309" name="Google Shape;309;g13796753f69_0_180"/>
          <p:cNvSpPr txBox="1"/>
          <p:nvPr/>
        </p:nvSpPr>
        <p:spPr>
          <a:xfrm>
            <a:off x="5894116" y="1380615"/>
            <a:ext cx="71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Yes</a:t>
            </a:r>
            <a:endParaRPr sz="2000" b="0" i="0" u="none" strike="noStrike" cap="none">
              <a:solidFill>
                <a:srgbClr val="000000"/>
              </a:solidFill>
              <a:latin typeface="Calibri"/>
              <a:ea typeface="Calibri"/>
              <a:cs typeface="Calibri"/>
              <a:sym typeface="Calibri"/>
            </a:endParaRPr>
          </a:p>
        </p:txBody>
      </p:sp>
      <p:sp>
        <p:nvSpPr>
          <p:cNvPr id="310" name="Google Shape;310;g13796753f69_0_180"/>
          <p:cNvSpPr txBox="1"/>
          <p:nvPr/>
        </p:nvSpPr>
        <p:spPr>
          <a:xfrm>
            <a:off x="4237928" y="3840384"/>
            <a:ext cx="12942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Loan Rejected</a:t>
            </a:r>
            <a:endParaRPr sz="2000" b="0" i="0" u="none" strike="noStrike" cap="none">
              <a:solidFill>
                <a:srgbClr val="000000"/>
              </a:solidFill>
              <a:latin typeface="Calibri"/>
              <a:ea typeface="Calibri"/>
              <a:cs typeface="Calibri"/>
              <a:sym typeface="Calibri"/>
            </a:endParaRPr>
          </a:p>
        </p:txBody>
      </p:sp>
      <p:sp>
        <p:nvSpPr>
          <p:cNvPr id="311" name="Google Shape;311;g13796753f69_0_180"/>
          <p:cNvSpPr/>
          <p:nvPr/>
        </p:nvSpPr>
        <p:spPr>
          <a:xfrm rot="2556232">
            <a:off x="3224693" y="2988130"/>
            <a:ext cx="802189" cy="844741"/>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13796753f69_0_180"/>
          <p:cNvSpPr txBox="1"/>
          <p:nvPr/>
        </p:nvSpPr>
        <p:spPr>
          <a:xfrm>
            <a:off x="3233253" y="2997479"/>
            <a:ext cx="12942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Credit score</a:t>
            </a:r>
            <a:endParaRPr sz="2000" b="0" i="0" u="none" strike="noStrike" cap="none">
              <a:solidFill>
                <a:srgbClr val="000000"/>
              </a:solidFill>
              <a:latin typeface="Calibri"/>
              <a:ea typeface="Calibri"/>
              <a:cs typeface="Calibri"/>
              <a:sym typeface="Calibri"/>
            </a:endParaRPr>
          </a:p>
        </p:txBody>
      </p:sp>
      <p:cxnSp>
        <p:nvCxnSpPr>
          <p:cNvPr id="313" name="Google Shape;313;g13796753f69_0_180"/>
          <p:cNvCxnSpPr/>
          <p:nvPr/>
        </p:nvCxnSpPr>
        <p:spPr>
          <a:xfrm flipH="1">
            <a:off x="2424177" y="3408388"/>
            <a:ext cx="11100" cy="543600"/>
          </a:xfrm>
          <a:prstGeom prst="straightConnector1">
            <a:avLst/>
          </a:prstGeom>
          <a:noFill/>
          <a:ln w="9525" cap="flat" cmpd="sng">
            <a:solidFill>
              <a:schemeClr val="dk2"/>
            </a:solidFill>
            <a:prstDash val="solid"/>
            <a:round/>
            <a:headEnd type="none" w="sm" len="sm"/>
            <a:tailEnd type="none" w="sm" len="sm"/>
          </a:ln>
        </p:spPr>
      </p:cxnSp>
      <p:cxnSp>
        <p:nvCxnSpPr>
          <p:cNvPr id="314" name="Google Shape;314;g13796753f69_0_180"/>
          <p:cNvCxnSpPr/>
          <p:nvPr/>
        </p:nvCxnSpPr>
        <p:spPr>
          <a:xfrm rot="10800000">
            <a:off x="2447000" y="3408400"/>
            <a:ext cx="564900" cy="4200"/>
          </a:xfrm>
          <a:prstGeom prst="straightConnector1">
            <a:avLst/>
          </a:prstGeom>
          <a:noFill/>
          <a:ln w="9525" cap="flat" cmpd="sng">
            <a:solidFill>
              <a:schemeClr val="dk2"/>
            </a:solidFill>
            <a:prstDash val="solid"/>
            <a:round/>
            <a:headEnd type="none" w="sm" len="sm"/>
            <a:tailEnd type="none" w="sm" len="sm"/>
          </a:ln>
        </p:spPr>
      </p:cxnSp>
      <p:sp>
        <p:nvSpPr>
          <p:cNvPr id="315" name="Google Shape;315;g13796753f69_0_180"/>
          <p:cNvSpPr txBox="1"/>
          <p:nvPr/>
        </p:nvSpPr>
        <p:spPr>
          <a:xfrm>
            <a:off x="1823575" y="3838863"/>
            <a:ext cx="1212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Loan Approved</a:t>
            </a:r>
            <a:endParaRPr sz="2000" b="0" i="0" u="none" strike="noStrike" cap="none">
              <a:solidFill>
                <a:srgbClr val="000000"/>
              </a:solidFill>
              <a:latin typeface="Calibri"/>
              <a:ea typeface="Calibri"/>
              <a:cs typeface="Calibri"/>
              <a:sym typeface="Calibri"/>
            </a:endParaRPr>
          </a:p>
        </p:txBody>
      </p:sp>
      <p:sp>
        <p:nvSpPr>
          <p:cNvPr id="316" name="Google Shape;316;g13796753f69_0_180"/>
          <p:cNvSpPr txBox="1"/>
          <p:nvPr/>
        </p:nvSpPr>
        <p:spPr>
          <a:xfrm>
            <a:off x="2494477" y="2857185"/>
            <a:ext cx="71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High</a:t>
            </a:r>
            <a:endParaRPr sz="2000" b="0" i="0" u="none" strike="noStrike" cap="none">
              <a:solidFill>
                <a:srgbClr val="000000"/>
              </a:solidFill>
              <a:latin typeface="Calibri"/>
              <a:ea typeface="Calibri"/>
              <a:cs typeface="Calibri"/>
              <a:sym typeface="Calibri"/>
            </a:endParaRPr>
          </a:p>
        </p:txBody>
      </p:sp>
      <p:sp>
        <p:nvSpPr>
          <p:cNvPr id="317" name="Google Shape;317;g13796753f69_0_180"/>
          <p:cNvSpPr txBox="1"/>
          <p:nvPr/>
        </p:nvSpPr>
        <p:spPr>
          <a:xfrm>
            <a:off x="3936228" y="2676711"/>
            <a:ext cx="711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Low</a:t>
            </a:r>
            <a:endParaRPr sz="2000" b="0" i="0" u="none" strike="noStrike" cap="none">
              <a:solidFill>
                <a:srgbClr val="000000"/>
              </a:solidFill>
              <a:latin typeface="Calibri"/>
              <a:ea typeface="Calibri"/>
              <a:cs typeface="Calibri"/>
              <a:sym typeface="Calibri"/>
            </a:endParaRPr>
          </a:p>
        </p:txBody>
      </p:sp>
      <p:sp>
        <p:nvSpPr>
          <p:cNvPr id="318" name="Google Shape;318;g13796753f69_0_180"/>
          <p:cNvSpPr/>
          <p:nvPr/>
        </p:nvSpPr>
        <p:spPr>
          <a:xfrm rot="2556303">
            <a:off x="7112802" y="3198466"/>
            <a:ext cx="966468" cy="961321"/>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13796753f69_0_180"/>
          <p:cNvSpPr txBox="1"/>
          <p:nvPr/>
        </p:nvSpPr>
        <p:spPr>
          <a:xfrm>
            <a:off x="7095825" y="3280000"/>
            <a:ext cx="12327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Customer age</a:t>
            </a:r>
            <a:endParaRPr sz="2000" b="0" i="0" u="none" strike="noStrike" cap="none">
              <a:solidFill>
                <a:srgbClr val="000000"/>
              </a:solidFill>
              <a:latin typeface="Calibri"/>
              <a:ea typeface="Calibri"/>
              <a:cs typeface="Calibri"/>
              <a:sym typeface="Calibri"/>
            </a:endParaRPr>
          </a:p>
        </p:txBody>
      </p:sp>
      <p:cxnSp>
        <p:nvCxnSpPr>
          <p:cNvPr id="320" name="Google Shape;320;g13796753f69_0_180"/>
          <p:cNvCxnSpPr/>
          <p:nvPr/>
        </p:nvCxnSpPr>
        <p:spPr>
          <a:xfrm rot="10800000">
            <a:off x="6466050" y="3676775"/>
            <a:ext cx="439800" cy="1800"/>
          </a:xfrm>
          <a:prstGeom prst="straightConnector1">
            <a:avLst/>
          </a:prstGeom>
          <a:noFill/>
          <a:ln w="9525" cap="flat" cmpd="sng">
            <a:solidFill>
              <a:schemeClr val="dk2"/>
            </a:solidFill>
            <a:prstDash val="solid"/>
            <a:round/>
            <a:headEnd type="none" w="sm" len="sm"/>
            <a:tailEnd type="none" w="sm" len="sm"/>
          </a:ln>
        </p:spPr>
      </p:cxnSp>
      <p:cxnSp>
        <p:nvCxnSpPr>
          <p:cNvPr id="321" name="Google Shape;321;g13796753f69_0_180"/>
          <p:cNvCxnSpPr/>
          <p:nvPr/>
        </p:nvCxnSpPr>
        <p:spPr>
          <a:xfrm flipH="1">
            <a:off x="6460179" y="3663288"/>
            <a:ext cx="11100" cy="543600"/>
          </a:xfrm>
          <a:prstGeom prst="straightConnector1">
            <a:avLst/>
          </a:prstGeom>
          <a:noFill/>
          <a:ln w="9525" cap="flat" cmpd="sng">
            <a:solidFill>
              <a:schemeClr val="dk2"/>
            </a:solidFill>
            <a:prstDash val="solid"/>
            <a:round/>
            <a:headEnd type="none" w="sm" len="sm"/>
            <a:tailEnd type="none" w="sm" len="sm"/>
          </a:ln>
        </p:spPr>
      </p:cxnSp>
      <p:cxnSp>
        <p:nvCxnSpPr>
          <p:cNvPr id="322" name="Google Shape;322;g13796753f69_0_180"/>
          <p:cNvCxnSpPr/>
          <p:nvPr/>
        </p:nvCxnSpPr>
        <p:spPr>
          <a:xfrm rot="10800000">
            <a:off x="8290125" y="3681125"/>
            <a:ext cx="481200" cy="7200"/>
          </a:xfrm>
          <a:prstGeom prst="straightConnector1">
            <a:avLst/>
          </a:prstGeom>
          <a:noFill/>
          <a:ln w="9525" cap="flat" cmpd="sng">
            <a:solidFill>
              <a:schemeClr val="dk2"/>
            </a:solidFill>
            <a:prstDash val="solid"/>
            <a:round/>
            <a:headEnd type="none" w="sm" len="sm"/>
            <a:tailEnd type="none" w="sm" len="sm"/>
          </a:ln>
        </p:spPr>
      </p:cxnSp>
      <p:cxnSp>
        <p:nvCxnSpPr>
          <p:cNvPr id="323" name="Google Shape;323;g13796753f69_0_180"/>
          <p:cNvCxnSpPr/>
          <p:nvPr/>
        </p:nvCxnSpPr>
        <p:spPr>
          <a:xfrm flipH="1">
            <a:off x="8720805" y="3670033"/>
            <a:ext cx="11100" cy="543600"/>
          </a:xfrm>
          <a:prstGeom prst="straightConnector1">
            <a:avLst/>
          </a:prstGeom>
          <a:noFill/>
          <a:ln w="9525" cap="flat" cmpd="sng">
            <a:solidFill>
              <a:schemeClr val="dk2"/>
            </a:solidFill>
            <a:prstDash val="solid"/>
            <a:round/>
            <a:headEnd type="none" w="sm" len="sm"/>
            <a:tailEnd type="none" w="sm" len="sm"/>
          </a:ln>
        </p:spPr>
      </p:cxnSp>
      <p:sp>
        <p:nvSpPr>
          <p:cNvPr id="324" name="Google Shape;324;g13796753f69_0_180"/>
          <p:cNvSpPr txBox="1"/>
          <p:nvPr/>
        </p:nvSpPr>
        <p:spPr>
          <a:xfrm>
            <a:off x="6275079" y="2699059"/>
            <a:ext cx="1143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Less than 55</a:t>
            </a:r>
            <a:endParaRPr sz="2000" b="0" i="0" u="none" strike="noStrike" cap="none">
              <a:solidFill>
                <a:srgbClr val="000000"/>
              </a:solidFill>
              <a:latin typeface="Calibri"/>
              <a:ea typeface="Calibri"/>
              <a:cs typeface="Calibri"/>
              <a:sym typeface="Calibri"/>
            </a:endParaRPr>
          </a:p>
        </p:txBody>
      </p:sp>
      <p:sp>
        <p:nvSpPr>
          <p:cNvPr id="325" name="Google Shape;325;g13796753f69_0_180"/>
          <p:cNvSpPr txBox="1"/>
          <p:nvPr/>
        </p:nvSpPr>
        <p:spPr>
          <a:xfrm>
            <a:off x="7849905" y="2503266"/>
            <a:ext cx="11433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More than 55</a:t>
            </a:r>
            <a:endParaRPr sz="2000" b="0" i="0" u="none" strike="noStrike" cap="none">
              <a:solidFill>
                <a:srgbClr val="000000"/>
              </a:solidFill>
              <a:latin typeface="Calibri"/>
              <a:ea typeface="Calibri"/>
              <a:cs typeface="Calibri"/>
              <a:sym typeface="Calibri"/>
            </a:endParaRPr>
          </a:p>
        </p:txBody>
      </p:sp>
      <p:sp>
        <p:nvSpPr>
          <p:cNvPr id="326" name="Google Shape;326;g13796753f69_0_180"/>
          <p:cNvSpPr txBox="1"/>
          <p:nvPr/>
        </p:nvSpPr>
        <p:spPr>
          <a:xfrm>
            <a:off x="5955629" y="4278843"/>
            <a:ext cx="12942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Loan Approved</a:t>
            </a:r>
            <a:endParaRPr sz="2000" b="0" i="0" u="none" strike="noStrike" cap="none">
              <a:solidFill>
                <a:srgbClr val="000000"/>
              </a:solidFill>
              <a:latin typeface="Calibri"/>
              <a:ea typeface="Calibri"/>
              <a:cs typeface="Calibri"/>
              <a:sym typeface="Calibri"/>
            </a:endParaRPr>
          </a:p>
        </p:txBody>
      </p:sp>
      <p:sp>
        <p:nvSpPr>
          <p:cNvPr id="327" name="Google Shape;327;g13796753f69_0_180"/>
          <p:cNvSpPr txBox="1"/>
          <p:nvPr/>
        </p:nvSpPr>
        <p:spPr>
          <a:xfrm>
            <a:off x="8291430" y="4264134"/>
            <a:ext cx="12942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Loan Rejected</a:t>
            </a:r>
            <a:endParaRPr sz="2000" b="0" i="0" u="none" strike="noStrike" cap="none">
              <a:solidFill>
                <a:srgbClr val="000000"/>
              </a:solidFill>
              <a:latin typeface="Calibri"/>
              <a:ea typeface="Calibri"/>
              <a:cs typeface="Calibri"/>
              <a:sym typeface="Calibri"/>
            </a:endParaRPr>
          </a:p>
        </p:txBody>
      </p:sp>
      <p:sp>
        <p:nvSpPr>
          <p:cNvPr id="328" name="Google Shape;328;g13796753f69_0_180"/>
          <p:cNvSpPr txBox="1"/>
          <p:nvPr/>
        </p:nvSpPr>
        <p:spPr>
          <a:xfrm>
            <a:off x="480327" y="1648341"/>
            <a:ext cx="2092200" cy="936900"/>
          </a:xfrm>
          <a:prstGeom prst="rect">
            <a:avLst/>
          </a:prstGeom>
          <a:noFill/>
          <a:ln w="9525" cap="flat" cmpd="sng">
            <a:solidFill>
              <a:srgbClr val="000000"/>
            </a:solidFill>
            <a:prstDash val="solid"/>
            <a:round/>
            <a:headEnd type="none" w="sm" len="sm"/>
            <a:tailEnd type="none" w="sm" len="sm"/>
          </a:ln>
        </p:spPr>
        <p:txBody>
          <a:bodyPr spcFirstLastPara="1" wrap="square" lIns="0" tIns="13325" rIns="0" bIns="0" anchor="t" anchorCtr="0">
            <a:spAutoFit/>
          </a:bodyPr>
          <a:lstStyle/>
          <a:p>
            <a:pPr marL="12700" marR="508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24AAE1"/>
                </a:solidFill>
                <a:latin typeface="Calibri"/>
                <a:ea typeface="Calibri"/>
                <a:cs typeface="Calibri"/>
                <a:sym typeface="Calibri"/>
              </a:rPr>
              <a:t>Branch/subtree</a:t>
            </a:r>
            <a:r>
              <a:rPr lang="en-IN" sz="2000" b="0" i="0" u="none" strike="noStrike" cap="none">
                <a:solidFill>
                  <a:srgbClr val="000000"/>
                </a:solidFill>
                <a:latin typeface="Calibri"/>
                <a:ea typeface="Calibri"/>
                <a:cs typeface="Calibri"/>
                <a:sym typeface="Calibri"/>
              </a:rPr>
              <a:t>: a  subsection of the  entire decision tree</a:t>
            </a:r>
            <a:endParaRPr sz="2000" b="0" i="0" u="none" strike="noStrike" cap="none">
              <a:solidFill>
                <a:srgbClr val="000000"/>
              </a:solidFill>
              <a:latin typeface="Calibri"/>
              <a:ea typeface="Calibri"/>
              <a:cs typeface="Calibri"/>
              <a:sym typeface="Calibri"/>
            </a:endParaRPr>
          </a:p>
        </p:txBody>
      </p:sp>
      <p:sp>
        <p:nvSpPr>
          <p:cNvPr id="329" name="Google Shape;329;g13796753f69_0_180"/>
          <p:cNvSpPr txBox="1"/>
          <p:nvPr/>
        </p:nvSpPr>
        <p:spPr>
          <a:xfrm>
            <a:off x="1336925" y="5326787"/>
            <a:ext cx="3026100" cy="936300"/>
          </a:xfrm>
          <a:prstGeom prst="rect">
            <a:avLst/>
          </a:prstGeom>
          <a:noFill/>
          <a:ln w="9525" cap="flat" cmpd="sng">
            <a:solidFill>
              <a:srgbClr val="000000"/>
            </a:solidFill>
            <a:prstDash val="solid"/>
            <a:round/>
            <a:headEnd type="none" w="sm" len="sm"/>
            <a:tailEnd type="none" w="sm" len="sm"/>
          </a:ln>
        </p:spPr>
        <p:txBody>
          <a:bodyPr spcFirstLastPara="1" wrap="square" lIns="0" tIns="12700" rIns="0" bIns="0" anchor="t" anchorCtr="0">
            <a:spAutoFit/>
          </a:bodyPr>
          <a:lstStyle/>
          <a:p>
            <a:pPr marL="12700" marR="508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24AAE1"/>
                </a:solidFill>
                <a:latin typeface="Calibri"/>
                <a:ea typeface="Calibri"/>
                <a:cs typeface="Calibri"/>
                <a:sym typeface="Calibri"/>
              </a:rPr>
              <a:t>Internal Node</a:t>
            </a:r>
            <a:r>
              <a:rPr lang="en-IN" sz="2000" b="0" i="0" u="none" strike="noStrike" cap="none">
                <a:solidFill>
                  <a:srgbClr val="000000"/>
                </a:solidFill>
                <a:latin typeface="Calibri"/>
                <a:ea typeface="Calibri"/>
                <a:cs typeface="Calibri"/>
                <a:sym typeface="Calibri"/>
              </a:rPr>
              <a:t>:  exactly one  incoming edge and  zero or more  outgoing edges.</a:t>
            </a:r>
            <a:endParaRPr sz="2000" b="0" i="0" u="none" strike="noStrike" cap="none">
              <a:solidFill>
                <a:srgbClr val="000000"/>
              </a:solidFill>
              <a:latin typeface="Calibri"/>
              <a:ea typeface="Calibri"/>
              <a:cs typeface="Calibri"/>
              <a:sym typeface="Calibri"/>
            </a:endParaRPr>
          </a:p>
        </p:txBody>
      </p:sp>
      <p:sp>
        <p:nvSpPr>
          <p:cNvPr id="330" name="Google Shape;330;g13796753f69_0_180"/>
          <p:cNvSpPr txBox="1"/>
          <p:nvPr/>
        </p:nvSpPr>
        <p:spPr>
          <a:xfrm>
            <a:off x="8315450" y="1352418"/>
            <a:ext cx="3258000" cy="936900"/>
          </a:xfrm>
          <a:prstGeom prst="rect">
            <a:avLst/>
          </a:prstGeom>
          <a:noFill/>
          <a:ln w="9525" cap="flat" cmpd="sng">
            <a:solidFill>
              <a:srgbClr val="000000"/>
            </a:solidFill>
            <a:prstDash val="solid"/>
            <a:round/>
            <a:headEnd type="none" w="sm" len="sm"/>
            <a:tailEnd type="none" w="sm" len="sm"/>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24AAE1"/>
                </a:solidFill>
                <a:latin typeface="Calibri"/>
                <a:ea typeface="Calibri"/>
                <a:cs typeface="Calibri"/>
                <a:sym typeface="Calibri"/>
              </a:rPr>
              <a:t>Root Node</a:t>
            </a:r>
            <a:r>
              <a:rPr lang="en-IN" sz="2000" b="0" i="0" u="none" strike="noStrike" cap="none">
                <a:solidFill>
                  <a:srgbClr val="000000"/>
                </a:solidFill>
                <a:latin typeface="Calibri"/>
                <a:ea typeface="Calibri"/>
                <a:cs typeface="Calibri"/>
                <a:sym typeface="Calibri"/>
              </a:rPr>
              <a:t>: no incoming edge and zero or more outgoing edges.</a:t>
            </a:r>
            <a:endParaRPr sz="2000" b="0" i="0" u="none" strike="noStrike" cap="none">
              <a:solidFill>
                <a:srgbClr val="000000"/>
              </a:solidFill>
              <a:latin typeface="Calibri"/>
              <a:ea typeface="Calibri"/>
              <a:cs typeface="Calibri"/>
              <a:sym typeface="Calibri"/>
            </a:endParaRPr>
          </a:p>
        </p:txBody>
      </p:sp>
      <p:sp>
        <p:nvSpPr>
          <p:cNvPr id="331" name="Google Shape;331;g13796753f69_0_180"/>
          <p:cNvSpPr txBox="1"/>
          <p:nvPr/>
        </p:nvSpPr>
        <p:spPr>
          <a:xfrm>
            <a:off x="5770275" y="5445275"/>
            <a:ext cx="3858000" cy="1244100"/>
          </a:xfrm>
          <a:prstGeom prst="rect">
            <a:avLst/>
          </a:prstGeom>
          <a:noFill/>
          <a:ln w="9525" cap="flat" cmpd="sng">
            <a:solidFill>
              <a:srgbClr val="000000"/>
            </a:solidFill>
            <a:prstDash val="solid"/>
            <a:round/>
            <a:headEnd type="none" w="sm" len="sm"/>
            <a:tailEnd type="none" w="sm" len="sm"/>
          </a:ln>
        </p:spPr>
        <p:txBody>
          <a:bodyPr spcFirstLastPara="1" wrap="square" lIns="0" tIns="12700" rIns="0" bIns="0" anchor="t" anchorCtr="0">
            <a:spAutoFit/>
          </a:bodyPr>
          <a:lstStyle/>
          <a:p>
            <a:pPr marL="12700" marR="508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24AAE1"/>
                </a:solidFill>
                <a:latin typeface="Calibri"/>
                <a:ea typeface="Calibri"/>
                <a:cs typeface="Calibri"/>
                <a:sym typeface="Calibri"/>
              </a:rPr>
              <a:t>Leaf/Terminal Node</a:t>
            </a:r>
            <a:r>
              <a:rPr lang="en-IN" sz="2000" b="0" i="0" u="none" strike="noStrike" cap="none">
                <a:solidFill>
                  <a:srgbClr val="000000"/>
                </a:solidFill>
                <a:latin typeface="Calibri"/>
                <a:ea typeface="Calibri"/>
                <a:cs typeface="Calibri"/>
                <a:sym typeface="Calibri"/>
              </a:rPr>
              <a:t>:  exactly one incoming  edge and no outgoing  edge. It holds result of all the previous functions that connect to it.</a:t>
            </a:r>
            <a:endParaRPr sz="2000" b="0" i="0" u="none" strike="noStrike" cap="none">
              <a:solidFill>
                <a:srgbClr val="000000"/>
              </a:solidFill>
              <a:latin typeface="Calibri"/>
              <a:ea typeface="Calibri"/>
              <a:cs typeface="Calibri"/>
              <a:sym typeface="Calibri"/>
            </a:endParaRPr>
          </a:p>
        </p:txBody>
      </p:sp>
      <p:cxnSp>
        <p:nvCxnSpPr>
          <p:cNvPr id="332" name="Google Shape;332;g13796753f69_0_180"/>
          <p:cNvCxnSpPr/>
          <p:nvPr/>
        </p:nvCxnSpPr>
        <p:spPr>
          <a:xfrm rot="10800000" flipH="1">
            <a:off x="3510975" y="4022750"/>
            <a:ext cx="13200" cy="1249200"/>
          </a:xfrm>
          <a:prstGeom prst="straightConnector1">
            <a:avLst/>
          </a:prstGeom>
          <a:noFill/>
          <a:ln w="9525" cap="flat" cmpd="sng">
            <a:solidFill>
              <a:schemeClr val="dk2"/>
            </a:solidFill>
            <a:prstDash val="solid"/>
            <a:round/>
            <a:headEnd type="none" w="sm" len="sm"/>
            <a:tailEnd type="triangle" w="med" len="med"/>
          </a:ln>
        </p:spPr>
      </p:cxnSp>
      <p:cxnSp>
        <p:nvCxnSpPr>
          <p:cNvPr id="333" name="Google Shape;333;g13796753f69_0_180"/>
          <p:cNvCxnSpPr/>
          <p:nvPr/>
        </p:nvCxnSpPr>
        <p:spPr>
          <a:xfrm rot="10800000" flipH="1">
            <a:off x="6420000" y="5020975"/>
            <a:ext cx="9600" cy="453900"/>
          </a:xfrm>
          <a:prstGeom prst="straightConnector1">
            <a:avLst/>
          </a:prstGeom>
          <a:noFill/>
          <a:ln w="9525" cap="flat" cmpd="sng">
            <a:solidFill>
              <a:schemeClr val="dk2"/>
            </a:solidFill>
            <a:prstDash val="solid"/>
            <a:round/>
            <a:headEnd type="none" w="sm" len="sm"/>
            <a:tailEnd type="triangle" w="med" len="med"/>
          </a:ln>
        </p:spPr>
      </p:cxnSp>
      <p:cxnSp>
        <p:nvCxnSpPr>
          <p:cNvPr id="334" name="Google Shape;334;g13796753f69_0_180"/>
          <p:cNvCxnSpPr/>
          <p:nvPr/>
        </p:nvCxnSpPr>
        <p:spPr>
          <a:xfrm>
            <a:off x="4231900" y="3395725"/>
            <a:ext cx="622200" cy="3900"/>
          </a:xfrm>
          <a:prstGeom prst="straightConnector1">
            <a:avLst/>
          </a:prstGeom>
          <a:noFill/>
          <a:ln w="9525" cap="flat" cmpd="sng">
            <a:solidFill>
              <a:schemeClr val="dk2"/>
            </a:solidFill>
            <a:prstDash val="solid"/>
            <a:round/>
            <a:headEnd type="none" w="sm" len="sm"/>
            <a:tailEnd type="none" w="sm" len="sm"/>
          </a:ln>
        </p:spPr>
      </p:cxnSp>
      <p:cxnSp>
        <p:nvCxnSpPr>
          <p:cNvPr id="335" name="Google Shape;335;g13796753f69_0_180"/>
          <p:cNvCxnSpPr/>
          <p:nvPr/>
        </p:nvCxnSpPr>
        <p:spPr>
          <a:xfrm>
            <a:off x="714625" y="3088975"/>
            <a:ext cx="714600" cy="0"/>
          </a:xfrm>
          <a:prstGeom prst="straightConnector1">
            <a:avLst/>
          </a:prstGeom>
          <a:noFill/>
          <a:ln w="9525" cap="flat" cmpd="sng">
            <a:solidFill>
              <a:schemeClr val="dk1"/>
            </a:solidFill>
            <a:prstDash val="solid"/>
            <a:round/>
            <a:headEnd type="none" w="sm" len="sm"/>
            <a:tailEnd type="triangle" w="med" len="med"/>
          </a:ln>
        </p:spPr>
      </p:cxnSp>
      <p:cxnSp>
        <p:nvCxnSpPr>
          <p:cNvPr id="336" name="Google Shape;336;g13796753f69_0_180"/>
          <p:cNvCxnSpPr/>
          <p:nvPr/>
        </p:nvCxnSpPr>
        <p:spPr>
          <a:xfrm rot="10800000" flipH="1">
            <a:off x="714625" y="2593325"/>
            <a:ext cx="11400" cy="518700"/>
          </a:xfrm>
          <a:prstGeom prst="straightConnector1">
            <a:avLst/>
          </a:prstGeom>
          <a:noFill/>
          <a:ln w="9525" cap="flat" cmpd="sng">
            <a:solidFill>
              <a:schemeClr val="dk1"/>
            </a:solidFill>
            <a:prstDash val="solid"/>
            <a:round/>
            <a:headEnd type="none" w="sm" len="sm"/>
            <a:tailEnd type="none" w="sm" len="sm"/>
          </a:ln>
        </p:spPr>
      </p:cxnSp>
      <p:cxnSp>
        <p:nvCxnSpPr>
          <p:cNvPr id="337" name="Google Shape;337;g13796753f69_0_180"/>
          <p:cNvCxnSpPr/>
          <p:nvPr/>
        </p:nvCxnSpPr>
        <p:spPr>
          <a:xfrm rot="10800000">
            <a:off x="5389275" y="1324950"/>
            <a:ext cx="2900700" cy="15000"/>
          </a:xfrm>
          <a:prstGeom prst="straightConnector1">
            <a:avLst/>
          </a:prstGeom>
          <a:noFill/>
          <a:ln w="9525" cap="flat" cmpd="sng">
            <a:solidFill>
              <a:schemeClr val="dk1"/>
            </a:solidFill>
            <a:prstDash val="solid"/>
            <a:round/>
            <a:headEnd type="none" w="sm" len="sm"/>
            <a:tailEnd type="triangle" w="med" len="med"/>
          </a:ln>
        </p:spPr>
      </p:cxnSp>
      <p:cxnSp>
        <p:nvCxnSpPr>
          <p:cNvPr id="338" name="Google Shape;338;g13796753f69_0_180"/>
          <p:cNvCxnSpPr/>
          <p:nvPr/>
        </p:nvCxnSpPr>
        <p:spPr>
          <a:xfrm flipH="1">
            <a:off x="4816302" y="3405863"/>
            <a:ext cx="11100" cy="5436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g13796753f69_0_180"/>
          <p:cNvCxnSpPr/>
          <p:nvPr/>
        </p:nvCxnSpPr>
        <p:spPr>
          <a:xfrm rot="10800000" flipH="1">
            <a:off x="1463800" y="2743150"/>
            <a:ext cx="3896100" cy="23100"/>
          </a:xfrm>
          <a:prstGeom prst="straightConnector1">
            <a:avLst/>
          </a:prstGeom>
          <a:noFill/>
          <a:ln w="38100" cap="flat" cmpd="sng">
            <a:solidFill>
              <a:schemeClr val="dk1"/>
            </a:solidFill>
            <a:prstDash val="solid"/>
            <a:round/>
            <a:headEnd type="none" w="sm" len="sm"/>
            <a:tailEnd type="none" w="sm" len="sm"/>
          </a:ln>
        </p:spPr>
      </p:cxnSp>
      <p:cxnSp>
        <p:nvCxnSpPr>
          <p:cNvPr id="340" name="Google Shape;340;g13796753f69_0_180"/>
          <p:cNvCxnSpPr/>
          <p:nvPr/>
        </p:nvCxnSpPr>
        <p:spPr>
          <a:xfrm rot="10800000" flipH="1">
            <a:off x="1463800" y="4648150"/>
            <a:ext cx="3896100" cy="23100"/>
          </a:xfrm>
          <a:prstGeom prst="straightConnector1">
            <a:avLst/>
          </a:prstGeom>
          <a:noFill/>
          <a:ln w="38100" cap="flat" cmpd="sng">
            <a:solidFill>
              <a:schemeClr val="dk1"/>
            </a:solidFill>
            <a:prstDash val="solid"/>
            <a:round/>
            <a:headEnd type="none" w="sm" len="sm"/>
            <a:tailEnd type="none" w="sm" len="sm"/>
          </a:ln>
        </p:spPr>
      </p:cxnSp>
      <p:cxnSp>
        <p:nvCxnSpPr>
          <p:cNvPr id="341" name="Google Shape;341;g13796753f69_0_180"/>
          <p:cNvCxnSpPr/>
          <p:nvPr/>
        </p:nvCxnSpPr>
        <p:spPr>
          <a:xfrm rot="10800000" flipH="1">
            <a:off x="5348075" y="2754650"/>
            <a:ext cx="11700" cy="1913400"/>
          </a:xfrm>
          <a:prstGeom prst="straightConnector1">
            <a:avLst/>
          </a:prstGeom>
          <a:noFill/>
          <a:ln w="38100" cap="flat" cmpd="sng">
            <a:solidFill>
              <a:schemeClr val="dk1"/>
            </a:solidFill>
            <a:prstDash val="solid"/>
            <a:round/>
            <a:headEnd type="none" w="sm" len="sm"/>
            <a:tailEnd type="none" w="sm" len="sm"/>
          </a:ln>
        </p:spPr>
      </p:cxnSp>
      <p:cxnSp>
        <p:nvCxnSpPr>
          <p:cNvPr id="342" name="Google Shape;342;g13796753f69_0_180"/>
          <p:cNvCxnSpPr/>
          <p:nvPr/>
        </p:nvCxnSpPr>
        <p:spPr>
          <a:xfrm rot="10800000" flipH="1">
            <a:off x="1461875" y="2754650"/>
            <a:ext cx="11700" cy="1913400"/>
          </a:xfrm>
          <a:prstGeom prst="straightConnector1">
            <a:avLst/>
          </a:prstGeom>
          <a:noFill/>
          <a:ln w="38100" cap="flat" cmpd="sng">
            <a:solidFill>
              <a:schemeClr val="dk1"/>
            </a:solidFill>
            <a:prstDash val="solid"/>
            <a:round/>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379718b2f3_0_0"/>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Clr>
                <a:schemeClr val="dk1"/>
              </a:buClr>
              <a:buSzPts val="1400"/>
              <a:buFont typeface="Arial"/>
              <a:buNone/>
            </a:pPr>
            <a:r>
              <a:rPr lang="en-IN" sz="3200" b="1">
                <a:latin typeface="Calibri"/>
                <a:ea typeface="Calibri"/>
                <a:cs typeface="Calibri"/>
                <a:sym typeface="Calibri"/>
              </a:rPr>
              <a:t>Purity of Nodes</a:t>
            </a:r>
            <a:endParaRPr sz="3200" b="1">
              <a:latin typeface="Calibri"/>
              <a:ea typeface="Calibri"/>
              <a:cs typeface="Calibri"/>
              <a:sym typeface="Calibri"/>
            </a:endParaRPr>
          </a:p>
        </p:txBody>
      </p:sp>
      <p:sp>
        <p:nvSpPr>
          <p:cNvPr id="348" name="Google Shape;348;g1379718b2f3_0_0"/>
          <p:cNvSpPr txBox="1"/>
          <p:nvPr/>
        </p:nvSpPr>
        <p:spPr>
          <a:xfrm>
            <a:off x="622300" y="1557950"/>
            <a:ext cx="10680600" cy="2628900"/>
          </a:xfrm>
          <a:prstGeom prst="rect">
            <a:avLst/>
          </a:prstGeom>
          <a:noFill/>
          <a:ln>
            <a:noFill/>
          </a:ln>
        </p:spPr>
        <p:txBody>
          <a:bodyPr spcFirstLastPara="1" wrap="square" lIns="0" tIns="12050" rIns="0" bIns="0" anchor="t" anchorCtr="0">
            <a:spAutoFit/>
          </a:bodyPr>
          <a:lstStyle/>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The objective of </a:t>
            </a:r>
            <a:r>
              <a:rPr lang="en-IN" sz="2000">
                <a:latin typeface="Calibri"/>
                <a:ea typeface="Calibri"/>
                <a:cs typeface="Calibri"/>
                <a:sym typeface="Calibri"/>
              </a:rPr>
              <a:t>this</a:t>
            </a:r>
            <a:r>
              <a:rPr lang="en-IN" sz="2000" b="0" i="0" u="none" strike="noStrike" cap="none">
                <a:solidFill>
                  <a:srgbClr val="000000"/>
                </a:solidFill>
                <a:latin typeface="Calibri"/>
                <a:ea typeface="Calibri"/>
                <a:cs typeface="Calibri"/>
                <a:sym typeface="Calibri"/>
              </a:rPr>
              <a:t> algorithm is to minimize the impurity, randomness, or variance as much as possible.</a:t>
            </a:r>
            <a:endParaRPr sz="2000" b="0" i="0" u="none" strike="noStrike" cap="none">
              <a:solidFill>
                <a:srgbClr val="000000"/>
              </a:solidFill>
              <a:latin typeface="Calibri"/>
              <a:ea typeface="Calibri"/>
              <a:cs typeface="Calibri"/>
              <a:sym typeface="Calibri"/>
            </a:endParaRPr>
          </a:p>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Impurity at a node is a measure of mixture of different classes of the target column.</a:t>
            </a:r>
            <a:endParaRPr sz="2000" b="0" i="0" u="none" strike="noStrike" cap="none">
              <a:solidFill>
                <a:srgbClr val="000000"/>
              </a:solidFill>
              <a:latin typeface="Calibri"/>
              <a:ea typeface="Calibri"/>
              <a:cs typeface="Calibri"/>
              <a:sym typeface="Calibri"/>
            </a:endParaRPr>
          </a:p>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There are various ways of measuring the the impurity of a node:</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Entropy</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Gini Index</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1379718b2f3_0_39"/>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Entropy</a:t>
            </a:r>
            <a:endParaRPr sz="3200" b="1">
              <a:latin typeface="Calibri"/>
              <a:ea typeface="Calibri"/>
              <a:cs typeface="Calibri"/>
              <a:sym typeface="Calibri"/>
            </a:endParaRPr>
          </a:p>
        </p:txBody>
      </p:sp>
      <p:sp>
        <p:nvSpPr>
          <p:cNvPr id="354" name="Google Shape;354;g1379718b2f3_0_39"/>
          <p:cNvSpPr txBox="1"/>
          <p:nvPr/>
        </p:nvSpPr>
        <p:spPr>
          <a:xfrm>
            <a:off x="492075" y="1391705"/>
            <a:ext cx="7729200" cy="357900"/>
          </a:xfrm>
          <a:prstGeom prst="rect">
            <a:avLst/>
          </a:prstGeom>
          <a:noFill/>
          <a:ln>
            <a:noFill/>
          </a:ln>
        </p:spPr>
        <p:txBody>
          <a:bodyPr spcFirstLastPara="1" wrap="square" lIns="0" tIns="49525"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355" name="Google Shape;355;g1379718b2f3_0_39"/>
          <p:cNvSpPr txBox="1"/>
          <p:nvPr/>
        </p:nvSpPr>
        <p:spPr>
          <a:xfrm>
            <a:off x="622300" y="1268925"/>
            <a:ext cx="7042500" cy="4189200"/>
          </a:xfrm>
          <a:prstGeom prst="rect">
            <a:avLst/>
          </a:prstGeom>
          <a:noFill/>
          <a:ln>
            <a:noFill/>
          </a:ln>
        </p:spPr>
        <p:txBody>
          <a:bodyPr spcFirstLastPara="1" wrap="square" lIns="91425" tIns="91425" rIns="91425" bIns="91425" anchor="t" anchorCtr="0">
            <a:spAutoFit/>
          </a:bodyPr>
          <a:lstStyle/>
          <a:p>
            <a:pPr marL="360000" marR="0" lvl="0" indent="-355600" algn="l" rtl="0">
              <a:lnSpc>
                <a:spcPct val="10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Entropy is a measure of randomness.</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30835" algn="l" rtl="0">
              <a:lnSpc>
                <a:spcPct val="10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entropy of a variable is calculated as in equation 1.</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30835" algn="l" rtl="0">
              <a:lnSpc>
                <a:spcPct val="10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The entropy of two variables is the sum of product of the probability of occurrence of the class and its entropy.</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30835" algn="l" rtl="0">
              <a:lnSpc>
                <a:spcPct val="10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Mathematically the entropy of two variables is represented as in equation 2.</a:t>
            </a:r>
            <a:endParaRPr sz="20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a:p>
            <a:pPr marL="381000" marR="0" lvl="0" indent="-330835" algn="l" rtl="0">
              <a:lnSpc>
                <a:spcPct val="10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A lower entropy is always preferred.</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381000" marR="0" lvl="0" indent="-330835" algn="l" rtl="0">
              <a:lnSpc>
                <a:spcPct val="100000"/>
              </a:lnSpc>
              <a:spcBef>
                <a:spcPts val="0"/>
              </a:spcBef>
              <a:spcAft>
                <a:spcPts val="0"/>
              </a:spcAft>
              <a:buClr>
                <a:schemeClr val="dk1"/>
              </a:buClr>
              <a:buSzPts val="2000"/>
              <a:buFont typeface="Arial"/>
              <a:buChar char="●"/>
            </a:pPr>
            <a:r>
              <a:rPr lang="en-IN" sz="2000" b="0" i="0" u="none" strike="noStrike" cap="none">
                <a:solidFill>
                  <a:schemeClr val="dk1"/>
                </a:solidFill>
                <a:latin typeface="Calibri"/>
                <a:ea typeface="Calibri"/>
                <a:cs typeface="Calibri"/>
                <a:sym typeface="Calibri"/>
              </a:rPr>
              <a:t>Entropy is always non-negative.</a:t>
            </a:r>
            <a:endParaRPr sz="2000" b="0" i="0" u="none" strike="noStrike" cap="none">
              <a:solidFill>
                <a:schemeClr val="dk1"/>
              </a:solidFill>
              <a:latin typeface="Calibri"/>
              <a:ea typeface="Calibri"/>
              <a:cs typeface="Calibri"/>
              <a:sym typeface="Calibri"/>
            </a:endParaRPr>
          </a:p>
        </p:txBody>
      </p:sp>
      <p:sp>
        <p:nvSpPr>
          <p:cNvPr id="356" name="Google Shape;356;g1379718b2f3_0_39"/>
          <p:cNvSpPr txBox="1"/>
          <p:nvPr/>
        </p:nvSpPr>
        <p:spPr>
          <a:xfrm>
            <a:off x="7745500" y="1391700"/>
            <a:ext cx="3997200" cy="326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E = -Σ</a:t>
            </a:r>
            <a:r>
              <a:rPr lang="en-IN" sz="2000" b="0" i="0" u="none" strike="noStrike" cap="none" baseline="-25000">
                <a:solidFill>
                  <a:schemeClr val="dk1"/>
                </a:solidFill>
                <a:latin typeface="Calibri"/>
                <a:ea typeface="Calibri"/>
                <a:cs typeface="Calibri"/>
                <a:sym typeface="Calibri"/>
              </a:rPr>
              <a:t>i</a:t>
            </a:r>
            <a:r>
              <a:rPr lang="en-IN" sz="2000" b="0" i="0" u="none" strike="noStrike" cap="none" baseline="30000">
                <a:solidFill>
                  <a:schemeClr val="dk1"/>
                </a:solidFill>
                <a:latin typeface="Calibri"/>
                <a:ea typeface="Calibri"/>
                <a:cs typeface="Calibri"/>
                <a:sym typeface="Calibri"/>
              </a:rPr>
              <a:t>c</a:t>
            </a:r>
            <a:r>
              <a:rPr lang="en-IN" sz="2000" b="0" i="0" u="none" strike="noStrike" cap="none" baseline="-25000">
                <a:solidFill>
                  <a:schemeClr val="dk1"/>
                </a:solidFill>
                <a:latin typeface="Calibri"/>
                <a:ea typeface="Calibri"/>
                <a:cs typeface="Calibri"/>
                <a:sym typeface="Calibri"/>
              </a:rPr>
              <a:t>=1</a:t>
            </a:r>
            <a:r>
              <a:rPr lang="en-IN" sz="2000" b="0" i="0" u="none" strike="noStrike" cap="none">
                <a:solidFill>
                  <a:schemeClr val="dk1"/>
                </a:solidFill>
                <a:latin typeface="Calibri"/>
                <a:ea typeface="Calibri"/>
                <a:cs typeface="Calibri"/>
                <a:sym typeface="Calibri"/>
              </a:rPr>
              <a:t>p</a:t>
            </a:r>
            <a:r>
              <a:rPr lang="en-IN" sz="2000" b="0" i="0" u="none" strike="noStrike" cap="none" baseline="-25000">
                <a:solidFill>
                  <a:schemeClr val="dk1"/>
                </a:solidFill>
                <a:latin typeface="Calibri"/>
                <a:ea typeface="Calibri"/>
                <a:cs typeface="Calibri"/>
                <a:sym typeface="Calibri"/>
              </a:rPr>
              <a:t>c </a:t>
            </a:r>
            <a:r>
              <a:rPr lang="en-IN" sz="2000" b="0" i="0" u="none" strike="noStrike" cap="none">
                <a:solidFill>
                  <a:schemeClr val="dk1"/>
                </a:solidFill>
                <a:latin typeface="Calibri"/>
                <a:ea typeface="Calibri"/>
                <a:cs typeface="Calibri"/>
                <a:sym typeface="Calibri"/>
              </a:rPr>
              <a:t>log</a:t>
            </a:r>
            <a:r>
              <a:rPr lang="en-IN" sz="2000" b="0" i="0" u="none" strike="noStrike" cap="none" baseline="-25000">
                <a:solidFill>
                  <a:schemeClr val="dk1"/>
                </a:solidFill>
                <a:latin typeface="Calibri"/>
                <a:ea typeface="Calibri"/>
                <a:cs typeface="Calibri"/>
                <a:sym typeface="Calibri"/>
              </a:rPr>
              <a:t>2</a:t>
            </a:r>
            <a:r>
              <a:rPr lang="en-IN" sz="2000" b="0" i="0" u="none" strike="noStrike" cap="none">
                <a:solidFill>
                  <a:schemeClr val="dk1"/>
                </a:solidFill>
                <a:latin typeface="Calibri"/>
                <a:ea typeface="Calibri"/>
                <a:cs typeface="Calibri"/>
                <a:sym typeface="Calibri"/>
              </a:rPr>
              <a:t>p</a:t>
            </a:r>
            <a:r>
              <a:rPr lang="en-IN" sz="2000" b="0" i="0" u="none" strike="noStrike" cap="none" baseline="-25000">
                <a:solidFill>
                  <a:schemeClr val="dk1"/>
                </a:solidFill>
                <a:latin typeface="Calibri"/>
                <a:ea typeface="Calibri"/>
                <a:cs typeface="Calibri"/>
                <a:sym typeface="Calibri"/>
              </a:rPr>
              <a:t>c  </a:t>
            </a:r>
            <a:r>
              <a:rPr lang="en-IN" sz="2000" b="0" i="0" u="none" strike="noStrike" cap="none">
                <a:solidFill>
                  <a:schemeClr val="dk1"/>
                </a:solidFill>
                <a:latin typeface="Calibri"/>
                <a:ea typeface="Calibri"/>
                <a:cs typeface="Calibri"/>
                <a:sym typeface="Calibri"/>
              </a:rPr>
              <a:t>----- 1</a:t>
            </a:r>
            <a:endParaRPr sz="20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E(T,X) = Σ</a:t>
            </a:r>
            <a:r>
              <a:rPr lang="en-IN" sz="2000" b="0" i="0" u="none" strike="noStrike" cap="none" baseline="-25000">
                <a:solidFill>
                  <a:schemeClr val="dk1"/>
                </a:solidFill>
                <a:latin typeface="Calibri"/>
                <a:ea typeface="Calibri"/>
                <a:cs typeface="Calibri"/>
                <a:sym typeface="Calibri"/>
              </a:rPr>
              <a:t>x⥺X </a:t>
            </a:r>
            <a:r>
              <a:rPr lang="en-IN" sz="2000" b="0" i="0" u="none" strike="noStrike" cap="none">
                <a:solidFill>
                  <a:schemeClr val="dk1"/>
                </a:solidFill>
                <a:latin typeface="Calibri"/>
                <a:ea typeface="Calibri"/>
                <a:cs typeface="Calibri"/>
                <a:sym typeface="Calibri"/>
              </a:rPr>
              <a:t>P(c) E(c) ----- 2</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P(c) /p</a:t>
            </a:r>
            <a:r>
              <a:rPr lang="en-IN" sz="2000" b="0" i="0" u="none" strike="noStrike" cap="none" baseline="-25000">
                <a:solidFill>
                  <a:schemeClr val="dk1"/>
                </a:solidFill>
                <a:latin typeface="Calibri"/>
                <a:ea typeface="Calibri"/>
                <a:cs typeface="Calibri"/>
                <a:sym typeface="Calibri"/>
              </a:rPr>
              <a:t>c </a:t>
            </a:r>
            <a:r>
              <a:rPr lang="en-IN" sz="2000" b="0" i="0" u="none" strike="noStrike" cap="none">
                <a:solidFill>
                  <a:schemeClr val="dk1"/>
                </a:solidFill>
                <a:latin typeface="Calibri"/>
                <a:ea typeface="Calibri"/>
                <a:cs typeface="Calibri"/>
                <a:sym typeface="Calibri"/>
              </a:rPr>
              <a:t> : probability of occurrence of the class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(T,X): Variables in scope</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E(c): entropy of the class.</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379718b2f3_0_80"/>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Entropy</a:t>
            </a:r>
            <a:endParaRPr sz="3200" b="1">
              <a:latin typeface="Calibri"/>
              <a:ea typeface="Calibri"/>
              <a:cs typeface="Calibri"/>
              <a:sym typeface="Calibri"/>
            </a:endParaRPr>
          </a:p>
        </p:txBody>
      </p:sp>
      <p:sp>
        <p:nvSpPr>
          <p:cNvPr id="362" name="Google Shape;362;g1379718b2f3_0_80"/>
          <p:cNvSpPr txBox="1"/>
          <p:nvPr/>
        </p:nvSpPr>
        <p:spPr>
          <a:xfrm>
            <a:off x="598550" y="1302750"/>
            <a:ext cx="10046100" cy="4494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Used to measure uncertainty</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Consider the below example</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Here, 0.76 depicts that event is somewhat random.</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If the chances for yes and no are 50-50 then entropy would be 1.</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If all are yes/no, then entropy would be zero. Mean information gain is 100%.</a:t>
            </a:r>
            <a:endParaRPr sz="2000" b="0" i="0" u="none" strike="noStrike" cap="none">
              <a:solidFill>
                <a:srgbClr val="000000"/>
              </a:solidFill>
              <a:latin typeface="Calibri"/>
              <a:ea typeface="Calibri"/>
              <a:cs typeface="Calibri"/>
              <a:sym typeface="Calibri"/>
            </a:endParaRPr>
          </a:p>
        </p:txBody>
      </p:sp>
      <p:graphicFrame>
        <p:nvGraphicFramePr>
          <p:cNvPr id="363" name="Google Shape;363;g1379718b2f3_0_80"/>
          <p:cNvGraphicFramePr/>
          <p:nvPr/>
        </p:nvGraphicFramePr>
        <p:xfrm>
          <a:off x="750950" y="2754175"/>
          <a:ext cx="2697500" cy="1462950"/>
        </p:xfrm>
        <a:graphic>
          <a:graphicData uri="http://schemas.openxmlformats.org/drawingml/2006/table">
            <a:tbl>
              <a:tblPr>
                <a:noFill/>
                <a:tableStyleId>{F2813BBA-7E01-4E84-9E78-B3B0128232CB}</a:tableStyleId>
              </a:tblPr>
              <a:tblGrid>
                <a:gridCol w="1348750"/>
                <a:gridCol w="1348750"/>
              </a:tblGrid>
              <a:tr h="381000">
                <a:tc gridSpan="2">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Calibri"/>
                          <a:ea typeface="Calibri"/>
                          <a:cs typeface="Calibri"/>
                          <a:sym typeface="Calibri"/>
                        </a:rPr>
                        <a:t>Ate Today</a:t>
                      </a:r>
                      <a:endParaRPr sz="2000" b="1"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Yes</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No</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r>
              <a:tr h="381000">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364" name="Google Shape;364;g1379718b2f3_0_80"/>
          <p:cNvSpPr txBox="1"/>
          <p:nvPr/>
        </p:nvSpPr>
        <p:spPr>
          <a:xfrm>
            <a:off x="4778625" y="2647350"/>
            <a:ext cx="47010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Entropy(Ate today) = Entropy ( 7,2)</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 Entropy( 0.78, 0.22)</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-((7/9)*log2(7/9) + (2/9)*log2(2/9))</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-((0.78*(-0.36) + (0.22)*(-2.18))</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-(-0.28 - 0.48)</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 </a:t>
            </a:r>
            <a:r>
              <a:rPr lang="en-IN" sz="2000" b="1" i="0" u="none" strike="noStrike" cap="none">
                <a:solidFill>
                  <a:schemeClr val="dk1"/>
                </a:solidFill>
                <a:latin typeface="Calibri"/>
                <a:ea typeface="Calibri"/>
                <a:cs typeface="Calibri"/>
                <a:sym typeface="Calibri"/>
              </a:rPr>
              <a:t>0.76</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p:nvPr/>
        </p:nvSpPr>
        <p:spPr>
          <a:xfrm>
            <a:off x="632734" y="5396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Agenda</a:t>
            </a:r>
            <a:endParaRPr sz="3200" b="1" i="0" u="none" strike="noStrike" cap="none">
              <a:solidFill>
                <a:schemeClr val="dk2"/>
              </a:solidFill>
              <a:latin typeface="Calibri"/>
              <a:ea typeface="Calibri"/>
              <a:cs typeface="Calibri"/>
              <a:sym typeface="Calibri"/>
            </a:endParaRPr>
          </a:p>
        </p:txBody>
      </p:sp>
      <p:sp>
        <p:nvSpPr>
          <p:cNvPr id="127" name="Google Shape;127;p16"/>
          <p:cNvSpPr txBox="1"/>
          <p:nvPr/>
        </p:nvSpPr>
        <p:spPr>
          <a:xfrm>
            <a:off x="708934" y="1414031"/>
            <a:ext cx="9229800" cy="1816200"/>
          </a:xfrm>
          <a:prstGeom prst="rect">
            <a:avLst/>
          </a:prstGeom>
          <a:noFill/>
          <a:ln>
            <a:noFill/>
          </a:ln>
        </p:spPr>
        <p:txBody>
          <a:bodyPr spcFirstLastPara="1" wrap="square" lIns="91425" tIns="45700" rIns="91425" bIns="45700" anchor="t" anchorCtr="0">
            <a:spAutoFit/>
          </a:bodyPr>
          <a:lstStyle/>
          <a:p>
            <a:pPr marL="342900" marR="0" lvl="8" indent="-342900" algn="l" rtl="0">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KNN</a:t>
            </a:r>
            <a:endParaRPr sz="2000">
              <a:solidFill>
                <a:schemeClr val="dk1"/>
              </a:solidFill>
              <a:latin typeface="Calibri"/>
              <a:ea typeface="Calibri"/>
              <a:cs typeface="Calibri"/>
              <a:sym typeface="Calibri"/>
            </a:endParaRPr>
          </a:p>
          <a:p>
            <a:pPr marL="342900" marR="0" lvl="8" indent="-342900" algn="l" rtl="0">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Decision Trees</a:t>
            </a:r>
            <a:endParaRPr sz="2000">
              <a:solidFill>
                <a:schemeClr val="dk1"/>
              </a:solidFill>
              <a:latin typeface="Calibri"/>
              <a:ea typeface="Calibri"/>
              <a:cs typeface="Calibri"/>
              <a:sym typeface="Calibri"/>
            </a:endParaRPr>
          </a:p>
          <a:p>
            <a:pPr marL="342900" marR="0" lvl="8" indent="-342900" algn="l" rtl="0">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Bias and Variance</a:t>
            </a:r>
            <a:endParaRPr sz="2000">
              <a:solidFill>
                <a:schemeClr val="dk1"/>
              </a:solidFill>
              <a:latin typeface="Calibri"/>
              <a:ea typeface="Calibri"/>
              <a:cs typeface="Calibri"/>
              <a:sym typeface="Calibri"/>
            </a:endParaRPr>
          </a:p>
          <a:p>
            <a:pPr marL="342900" marR="0" lvl="8" indent="-342900" algn="l" rtl="0">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Ensemble Methods</a:t>
            </a:r>
            <a:endParaRPr sz="2000">
              <a:solidFill>
                <a:schemeClr val="dk1"/>
              </a:solidFill>
              <a:latin typeface="Calibri"/>
              <a:ea typeface="Calibri"/>
              <a:cs typeface="Calibri"/>
              <a:sym typeface="Calibri"/>
            </a:endParaRPr>
          </a:p>
          <a:p>
            <a:pPr marL="411480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379718b2f3_0_162"/>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Information gain using Entropy</a:t>
            </a:r>
            <a:endParaRPr sz="3200" b="1">
              <a:latin typeface="Calibri"/>
              <a:ea typeface="Calibri"/>
              <a:cs typeface="Calibri"/>
              <a:sym typeface="Calibri"/>
            </a:endParaRPr>
          </a:p>
        </p:txBody>
      </p:sp>
      <p:sp>
        <p:nvSpPr>
          <p:cNvPr id="370" name="Google Shape;370;g1379718b2f3_0_162"/>
          <p:cNvSpPr txBox="1"/>
          <p:nvPr/>
        </p:nvSpPr>
        <p:spPr>
          <a:xfrm>
            <a:off x="659697" y="1364025"/>
            <a:ext cx="10872600" cy="2167200"/>
          </a:xfrm>
          <a:prstGeom prst="rect">
            <a:avLst/>
          </a:prstGeom>
          <a:noFill/>
          <a:ln>
            <a:noFill/>
          </a:ln>
        </p:spPr>
        <p:txBody>
          <a:bodyPr spcFirstLastPara="1" wrap="square" lIns="0" tIns="12050" rIns="0" bIns="0"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Information gain is the decrease in entropy at a node.</a:t>
            </a:r>
            <a:endParaRPr sz="2000" b="0" i="0" u="none" strike="noStrike" cap="none">
              <a:solidFill>
                <a:srgbClr val="000000"/>
              </a:solidFill>
              <a:latin typeface="Calibri"/>
              <a:ea typeface="Calibri"/>
              <a:cs typeface="Calibri"/>
              <a:sym typeface="Calibri"/>
            </a:endParaRPr>
          </a:p>
          <a:p>
            <a:pPr marL="12065" marR="0" lvl="0" indent="0" algn="l" rtl="0">
              <a:lnSpc>
                <a:spcPct val="15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	Information Gain (T,X) = Entropy (T) – Entropy(T|X)</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Less the entropy, more the information gain.</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To construct the decision tree, the feature with highest information gain is chosen.</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Information gain is always positive.</a:t>
            </a:r>
            <a:endParaRPr sz="2000" b="0" i="0" u="none" strike="noStrike" cap="none">
              <a:solidFill>
                <a:srgbClr val="000000"/>
              </a:solidFill>
              <a:latin typeface="Calibri"/>
              <a:ea typeface="Calibri"/>
              <a:cs typeface="Calibri"/>
              <a:sym typeface="Calibri"/>
            </a:endParaRPr>
          </a:p>
        </p:txBody>
      </p:sp>
      <p:sp>
        <p:nvSpPr>
          <p:cNvPr id="371" name="Google Shape;371;g1379718b2f3_0_162"/>
          <p:cNvSpPr txBox="1"/>
          <p:nvPr/>
        </p:nvSpPr>
        <p:spPr>
          <a:xfrm>
            <a:off x="715606" y="5585133"/>
            <a:ext cx="8108400" cy="320700"/>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372" name="Google Shape;372;g1379718b2f3_0_162"/>
          <p:cNvSpPr/>
          <p:nvPr/>
        </p:nvSpPr>
        <p:spPr>
          <a:xfrm>
            <a:off x="954825" y="3940624"/>
            <a:ext cx="8050200" cy="2167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70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Note (Why information gain is always positive/ can info gain be negative):</a:t>
            </a:r>
            <a:endParaRPr sz="2000" b="0" i="0" u="none" strike="noStrike" cap="none">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12700" marR="5080" lvl="0" indent="0" algn="l" rtl="0">
              <a:lnSpc>
                <a:spcPct val="114999"/>
              </a:lnSpc>
              <a:spcBef>
                <a:spcPts val="0"/>
              </a:spcBef>
              <a:spcAft>
                <a:spcPts val="0"/>
              </a:spcAft>
              <a:buClr>
                <a:schemeClr val="dk1"/>
              </a:buClr>
              <a:buSzPts val="2000"/>
              <a:buFont typeface="Arial"/>
              <a:buNone/>
            </a:pPr>
            <a:r>
              <a:rPr lang="en-IN" sz="2000" b="0" i="0" u="none" strike="noStrike" cap="none">
                <a:solidFill>
                  <a:schemeClr val="dk1"/>
                </a:solidFill>
                <a:latin typeface="Calibri"/>
                <a:ea typeface="Calibri"/>
                <a:cs typeface="Calibri"/>
                <a:sym typeface="Calibri"/>
              </a:rPr>
              <a:t>After the split of data, the purity of data will be higher as a result the entropy will  always be lower. Thus, the information gain is always positive.</a:t>
            </a:r>
            <a:endParaRPr sz="2000" b="0" i="0" u="none" strike="noStrike" cap="none">
              <a:solidFill>
                <a:schemeClr val="dk1"/>
              </a:solidFill>
              <a:latin typeface="Calibri"/>
              <a:ea typeface="Calibri"/>
              <a:cs typeface="Calibri"/>
              <a:sym typeface="Calibri"/>
            </a:endParaRPr>
          </a:p>
          <a:p>
            <a:pPr marL="12700" marR="5080" lvl="0" indent="0" algn="l" rtl="0">
              <a:lnSpc>
                <a:spcPct val="114999"/>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12700" marR="5080" lvl="0" indent="0" algn="l" rtl="0">
              <a:lnSpc>
                <a:spcPct val="114999"/>
              </a:lnSpc>
              <a:spcBef>
                <a:spcPts val="0"/>
              </a:spcBef>
              <a:spcAft>
                <a:spcPts val="0"/>
              </a:spcAft>
              <a:buClr>
                <a:schemeClr val="dk1"/>
              </a:buClr>
              <a:buSzPts val="2000"/>
              <a:buFont typeface="Arial"/>
              <a:buNone/>
            </a:pPr>
            <a:r>
              <a:rPr lang="en-IN" sz="2000" b="0" i="0" u="none" strike="noStrike" cap="none">
                <a:solidFill>
                  <a:schemeClr val="dk1"/>
                </a:solidFill>
                <a:latin typeface="Calibri"/>
                <a:ea typeface="Calibri"/>
                <a:cs typeface="Calibri"/>
                <a:sym typeface="Calibri"/>
              </a:rPr>
              <a:t>Here T &amp; X refers to variables in scope.</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379718b2f3_0_203"/>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Gini index</a:t>
            </a:r>
            <a:endParaRPr sz="3200" b="1">
              <a:latin typeface="Calibri"/>
              <a:ea typeface="Calibri"/>
              <a:cs typeface="Calibri"/>
              <a:sym typeface="Calibri"/>
            </a:endParaRPr>
          </a:p>
        </p:txBody>
      </p:sp>
      <p:sp>
        <p:nvSpPr>
          <p:cNvPr id="378" name="Google Shape;378;g1379718b2f3_0_203"/>
          <p:cNvSpPr txBox="1"/>
          <p:nvPr/>
        </p:nvSpPr>
        <p:spPr>
          <a:xfrm>
            <a:off x="681742" y="1407363"/>
            <a:ext cx="10828500" cy="4168200"/>
          </a:xfrm>
          <a:prstGeom prst="rect">
            <a:avLst/>
          </a:prstGeom>
          <a:noFill/>
          <a:ln>
            <a:noFill/>
          </a:ln>
        </p:spPr>
        <p:txBody>
          <a:bodyPr spcFirstLastPara="1" wrap="square" lIns="0" tIns="12050" rIns="0" bIns="0" anchor="t" anchorCtr="0">
            <a:spAutoFit/>
          </a:bodyPr>
          <a:lstStyle/>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Lower the value of gini index higher the homogeneity.</a:t>
            </a:r>
            <a:endParaRPr sz="2000" b="0" i="0" u="none" strike="noStrike" cap="none">
              <a:solidFill>
                <a:srgbClr val="000000"/>
              </a:solidFill>
              <a:latin typeface="Calibri"/>
              <a:ea typeface="Calibri"/>
              <a:cs typeface="Calibri"/>
              <a:sym typeface="Calibri"/>
            </a:endParaRPr>
          </a:p>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Gini index is calculated by subtracting the sum of the squared probabilities of each class from one:</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Calculate gini index for sub-nodes</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Calculate gini for split using weighted Gini score of each node of that split</a:t>
            </a:r>
            <a:endParaRPr sz="2000" b="0" i="0" u="none" strike="noStrike" cap="none">
              <a:solidFill>
                <a:srgbClr val="000000"/>
              </a:solidFill>
              <a:latin typeface="Calibri"/>
              <a:ea typeface="Calibri"/>
              <a:cs typeface="Calibri"/>
              <a:sym typeface="Calibri"/>
            </a:endParaRPr>
          </a:p>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For samples belonging to one class, the gini index is 0 </a:t>
            </a:r>
            <a:r>
              <a:rPr lang="en-IN" sz="2000" b="0" i="0" u="none" strike="noStrike" cap="none">
                <a:solidFill>
                  <a:schemeClr val="dk1"/>
                </a:solidFill>
                <a:latin typeface="Calibri"/>
                <a:ea typeface="Calibri"/>
                <a:cs typeface="Calibri"/>
                <a:sym typeface="Calibri"/>
              </a:rPr>
              <a:t>and for equally distributed samples, the gini index is 0.5</a:t>
            </a:r>
            <a:endParaRPr sz="2000" b="0" i="0" u="none" strike="noStrike" cap="none">
              <a:solidFill>
                <a:srgbClr val="000000"/>
              </a:solidFill>
              <a:latin typeface="Calibri"/>
              <a:ea typeface="Calibri"/>
              <a:cs typeface="Calibri"/>
              <a:sym typeface="Calibri"/>
            </a:endParaRPr>
          </a:p>
          <a:p>
            <a:pPr marL="342900" marR="0" lvl="0" indent="-330835" algn="l" rtl="0">
              <a:lnSpc>
                <a:spcPct val="150000"/>
              </a:lnSpc>
              <a:spcBef>
                <a:spcPts val="0"/>
              </a:spcBef>
              <a:spcAft>
                <a:spcPts val="0"/>
              </a:spcAft>
              <a:buClr>
                <a:srgbClr val="000000"/>
              </a:buClr>
              <a:buSzPts val="2000"/>
              <a:buFont typeface="Arial"/>
              <a:buChar char="●"/>
            </a:pPr>
            <a:r>
              <a:rPr lang="en-IN" sz="2000" b="0" i="0" u="none" strike="noStrike" cap="none">
                <a:solidFill>
                  <a:srgbClr val="000000"/>
                </a:solidFill>
                <a:latin typeface="Calibri"/>
                <a:ea typeface="Calibri"/>
                <a:cs typeface="Calibri"/>
                <a:sym typeface="Calibri"/>
              </a:rPr>
              <a:t>The gini index of a variable is calculated as:</a:t>
            </a:r>
            <a:endParaRPr sz="2000" b="0" i="0" u="none" strike="noStrike" cap="none">
              <a:solidFill>
                <a:srgbClr val="000000"/>
              </a:solidFill>
              <a:latin typeface="Calibri"/>
              <a:ea typeface="Calibri"/>
              <a:cs typeface="Calibri"/>
              <a:sym typeface="Calibri"/>
            </a:endParaRPr>
          </a:p>
          <a:p>
            <a:pPr marL="5080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Gini = 1-Σ</a:t>
            </a:r>
            <a:r>
              <a:rPr lang="en-IN" sz="2000" b="1" i="0" u="none" strike="noStrike" cap="none" baseline="-25000">
                <a:solidFill>
                  <a:schemeClr val="dk1"/>
                </a:solidFill>
                <a:latin typeface="Calibri"/>
                <a:ea typeface="Calibri"/>
                <a:cs typeface="Calibri"/>
                <a:sym typeface="Calibri"/>
              </a:rPr>
              <a:t>c</a:t>
            </a:r>
            <a:r>
              <a:rPr lang="en-IN" sz="2000" b="1" i="0" u="none" strike="noStrike" cap="none" baseline="30000">
                <a:solidFill>
                  <a:schemeClr val="dk1"/>
                </a:solidFill>
                <a:latin typeface="Calibri"/>
                <a:ea typeface="Calibri"/>
                <a:cs typeface="Calibri"/>
                <a:sym typeface="Calibri"/>
              </a:rPr>
              <a:t>n</a:t>
            </a:r>
            <a:r>
              <a:rPr lang="en-IN" sz="2000" b="1" i="0" u="none" strike="noStrike" cap="none" baseline="-25000">
                <a:solidFill>
                  <a:schemeClr val="dk1"/>
                </a:solidFill>
                <a:latin typeface="Calibri"/>
                <a:ea typeface="Calibri"/>
                <a:cs typeface="Calibri"/>
                <a:sym typeface="Calibri"/>
              </a:rPr>
              <a:t>=1</a:t>
            </a:r>
            <a:r>
              <a:rPr lang="en-IN" sz="2000" b="1" i="0" u="none" strike="noStrike" cap="none">
                <a:solidFill>
                  <a:schemeClr val="dk1"/>
                </a:solidFill>
                <a:latin typeface="Calibri"/>
                <a:ea typeface="Calibri"/>
                <a:cs typeface="Calibri"/>
                <a:sym typeface="Calibri"/>
              </a:rPr>
              <a:t>p</a:t>
            </a:r>
            <a:r>
              <a:rPr lang="en-IN" sz="2000" b="1" i="0" u="none" strike="noStrike" cap="none" baseline="-25000">
                <a:solidFill>
                  <a:schemeClr val="dk1"/>
                </a:solidFill>
                <a:latin typeface="Calibri"/>
                <a:ea typeface="Calibri"/>
                <a:cs typeface="Calibri"/>
                <a:sym typeface="Calibri"/>
              </a:rPr>
              <a:t>c</a:t>
            </a:r>
            <a:r>
              <a:rPr lang="en-IN" sz="2000" b="1" i="0" u="none" strike="noStrike" cap="none" baseline="30000">
                <a:solidFill>
                  <a:schemeClr val="dk1"/>
                </a:solidFill>
                <a:latin typeface="Calibri"/>
                <a:ea typeface="Calibri"/>
                <a:cs typeface="Calibri"/>
                <a:sym typeface="Calibri"/>
              </a:rPr>
              <a:t>2</a:t>
            </a:r>
            <a:endParaRPr sz="2000" b="1" i="0" u="none" strike="noStrike" cap="none" baseline="30000">
              <a:solidFill>
                <a:schemeClr val="dk1"/>
              </a:solidFill>
              <a:latin typeface="Calibri"/>
              <a:ea typeface="Calibri"/>
              <a:cs typeface="Calibri"/>
              <a:sym typeface="Calibri"/>
            </a:endParaRPr>
          </a:p>
          <a:p>
            <a:pPr marL="5080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5080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 </a:t>
            </a:r>
            <a:r>
              <a:rPr lang="en-IN" sz="2000" b="0" i="1" u="none" strike="noStrike" cap="none">
                <a:solidFill>
                  <a:schemeClr val="dk1"/>
                </a:solidFill>
                <a:latin typeface="Calibri"/>
                <a:ea typeface="Calibri"/>
                <a:cs typeface="Calibri"/>
                <a:sym typeface="Calibri"/>
              </a:rPr>
              <a:t>p</a:t>
            </a:r>
            <a:r>
              <a:rPr lang="en-IN" sz="2000" b="0" i="1" u="none" strike="noStrike" cap="none" baseline="-25000">
                <a:solidFill>
                  <a:schemeClr val="dk1"/>
                </a:solidFill>
                <a:latin typeface="Calibri"/>
                <a:ea typeface="Calibri"/>
                <a:cs typeface="Calibri"/>
                <a:sym typeface="Calibri"/>
              </a:rPr>
              <a:t>c</a:t>
            </a:r>
            <a:r>
              <a:rPr lang="en-IN" sz="2000" b="0" i="0" u="none" strike="noStrike" cap="none">
                <a:solidFill>
                  <a:schemeClr val="dk1"/>
                </a:solidFill>
                <a:latin typeface="Calibri"/>
                <a:ea typeface="Calibri"/>
                <a:cs typeface="Calibri"/>
                <a:sym typeface="Calibri"/>
              </a:rPr>
              <a:t>: probability of occurrence of the class</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379718b2f3_0_242"/>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Gini index Example</a:t>
            </a:r>
            <a:endParaRPr sz="3200" b="1">
              <a:latin typeface="Calibri"/>
              <a:ea typeface="Calibri"/>
              <a:cs typeface="Calibri"/>
              <a:sym typeface="Calibri"/>
            </a:endParaRPr>
          </a:p>
        </p:txBody>
      </p:sp>
      <p:sp>
        <p:nvSpPr>
          <p:cNvPr id="384" name="Google Shape;384;g1379718b2f3_0_242"/>
          <p:cNvSpPr txBox="1"/>
          <p:nvPr/>
        </p:nvSpPr>
        <p:spPr>
          <a:xfrm>
            <a:off x="4804475" y="1469550"/>
            <a:ext cx="6147600" cy="3860400"/>
          </a:xfrm>
          <a:prstGeom prst="rect">
            <a:avLst/>
          </a:prstGeom>
          <a:solidFill>
            <a:schemeClr val="lt1"/>
          </a:solidFill>
          <a:ln>
            <a:noFill/>
          </a:ln>
        </p:spPr>
        <p:txBody>
          <a:bodyPr spcFirstLastPara="1" wrap="square" lIns="0" tIns="12050" rIns="0" bIns="0" anchor="t" anchorCtr="0">
            <a:spAutoFit/>
          </a:bodyPr>
          <a:lstStyle/>
          <a:p>
            <a:pPr marL="457200" marR="0" lvl="0" indent="-355600" algn="l" rtl="0">
              <a:lnSpc>
                <a:spcPct val="115000"/>
              </a:lnSpc>
              <a:spcBef>
                <a:spcPts val="0"/>
              </a:spcBef>
              <a:spcAft>
                <a:spcPts val="0"/>
              </a:spcAft>
              <a:buClr>
                <a:schemeClr val="dk1"/>
              </a:buClr>
              <a:buSzPts val="2000"/>
              <a:buFont typeface="Calibri"/>
              <a:buAutoNum type="arabicPeriod"/>
            </a:pPr>
            <a:r>
              <a:rPr lang="en-IN" sz="2000" b="0" i="0" u="none" strike="noStrike" cap="none">
                <a:solidFill>
                  <a:schemeClr val="dk1"/>
                </a:solidFill>
                <a:latin typeface="Calibri"/>
                <a:ea typeface="Calibri"/>
                <a:cs typeface="Calibri"/>
                <a:sym typeface="Calibri"/>
              </a:rPr>
              <a:t>Gini for sub-node veg = (¾)*(¾) + (¼)*(¼) = 0.625</a:t>
            </a:r>
            <a:endParaRPr sz="2000" b="0" i="0" u="none" strike="noStrike" cap="none">
              <a:solidFill>
                <a:schemeClr val="dk1"/>
              </a:solidFill>
              <a:latin typeface="Calibri"/>
              <a:ea typeface="Calibri"/>
              <a:cs typeface="Calibri"/>
              <a:sym typeface="Calibri"/>
            </a:endParaRPr>
          </a:p>
          <a:p>
            <a:pPr marL="457200" marR="0" lvl="0" indent="-355600" algn="l" rtl="0">
              <a:lnSpc>
                <a:spcPct val="115000"/>
              </a:lnSpc>
              <a:spcBef>
                <a:spcPts val="0"/>
              </a:spcBef>
              <a:spcAft>
                <a:spcPts val="0"/>
              </a:spcAft>
              <a:buClr>
                <a:schemeClr val="dk1"/>
              </a:buClr>
              <a:buSzPts val="2000"/>
              <a:buFont typeface="Calibri"/>
              <a:buAutoNum type="arabicPeriod"/>
            </a:pPr>
            <a:r>
              <a:rPr lang="en-IN" sz="2000" b="0" i="0" u="none" strike="noStrike" cap="none">
                <a:solidFill>
                  <a:schemeClr val="dk1"/>
                </a:solidFill>
                <a:latin typeface="Calibri"/>
                <a:ea typeface="Calibri"/>
                <a:cs typeface="Calibri"/>
                <a:sym typeface="Calibri"/>
              </a:rPr>
              <a:t>Gini for subnode nonveg = (4/6)*(4/6)  + (2/6)*(2/6)</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						    = 0.55</a:t>
            </a:r>
            <a:endParaRPr sz="2000" b="0" i="0" u="none" strike="noStrike" cap="none">
              <a:solidFill>
                <a:schemeClr val="dk1"/>
              </a:solidFill>
              <a:latin typeface="Calibri"/>
              <a:ea typeface="Calibri"/>
              <a:cs typeface="Calibri"/>
              <a:sym typeface="Calibri"/>
            </a:endParaRPr>
          </a:p>
          <a:p>
            <a:pPr marL="457200" marR="0" lvl="0" indent="-355600" algn="l" rtl="0">
              <a:lnSpc>
                <a:spcPct val="115000"/>
              </a:lnSpc>
              <a:spcBef>
                <a:spcPts val="0"/>
              </a:spcBef>
              <a:spcAft>
                <a:spcPts val="0"/>
              </a:spcAft>
              <a:buClr>
                <a:schemeClr val="dk1"/>
              </a:buClr>
              <a:buSzPts val="2000"/>
              <a:buFont typeface="Calibri"/>
              <a:buAutoNum type="arabicPeriod"/>
            </a:pPr>
            <a:r>
              <a:rPr lang="en-IN" sz="2000" b="0" i="0" u="none" strike="noStrike" cap="none">
                <a:solidFill>
                  <a:schemeClr val="dk1"/>
                </a:solidFill>
                <a:latin typeface="Calibri"/>
                <a:ea typeface="Calibri"/>
                <a:cs typeface="Calibri"/>
                <a:sym typeface="Calibri"/>
              </a:rPr>
              <a:t>Weighted gini for split on food = 0.4*(0.625)</a:t>
            </a:r>
            <a:endParaRPr sz="2000" b="0" i="0" u="none" strike="noStrike" cap="none">
              <a:solidFill>
                <a:schemeClr val="dk1"/>
              </a:solidFill>
              <a:latin typeface="Calibri"/>
              <a:ea typeface="Calibri"/>
              <a:cs typeface="Calibri"/>
              <a:sym typeface="Calibri"/>
            </a:endParaRPr>
          </a:p>
          <a:p>
            <a:pPr marL="3200400" marR="0" lvl="0" indent="-355600" algn="l" rtl="0">
              <a:lnSpc>
                <a:spcPct val="115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0.6*(0.55) = 0.58</a:t>
            </a:r>
            <a:endParaRPr sz="2000" b="0" i="0" u="none" strike="noStrike" cap="none">
              <a:solidFill>
                <a:schemeClr val="dk1"/>
              </a:solidFill>
              <a:latin typeface="Calibri"/>
              <a:ea typeface="Calibri"/>
              <a:cs typeface="Calibri"/>
              <a:sym typeface="Calibri"/>
            </a:endParaRPr>
          </a:p>
          <a:p>
            <a:pPr marL="137160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Gini index = (1-0.58) = 0.42</a:t>
            </a:r>
            <a:endParaRPr sz="2000" b="0" i="0" u="none" strike="noStrike" cap="none">
              <a:solidFill>
                <a:schemeClr val="dk1"/>
              </a:solidFill>
              <a:latin typeface="Calibri"/>
              <a:ea typeface="Calibri"/>
              <a:cs typeface="Calibri"/>
              <a:sym typeface="Calibri"/>
            </a:endParaRPr>
          </a:p>
          <a:p>
            <a:pPr marL="1371600" marR="0" lvl="0" indent="0" algn="l" rtl="0">
              <a:lnSpc>
                <a:spcPct val="115000"/>
              </a:lnSpc>
              <a:spcBef>
                <a:spcPts val="0"/>
              </a:spcBef>
              <a:spcAft>
                <a:spcPts val="0"/>
              </a:spcAft>
              <a:buClr>
                <a:schemeClr val="dk1"/>
              </a:buClr>
              <a:buSzPts val="11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Similarly, we can calculate weighted gini for other attributes if there is any.</a:t>
            </a:r>
            <a:endParaRPr sz="20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And split the node using attribute having minimum gini index.</a:t>
            </a:r>
            <a:endParaRPr sz="2000" b="0" i="0" u="none" strike="noStrike" cap="none">
              <a:solidFill>
                <a:schemeClr val="dk1"/>
              </a:solidFill>
              <a:latin typeface="Calibri"/>
              <a:ea typeface="Calibri"/>
              <a:cs typeface="Calibri"/>
              <a:sym typeface="Calibri"/>
            </a:endParaRPr>
          </a:p>
        </p:txBody>
      </p:sp>
      <p:graphicFrame>
        <p:nvGraphicFramePr>
          <p:cNvPr id="385" name="Google Shape;385;g1379718b2f3_0_242"/>
          <p:cNvGraphicFramePr/>
          <p:nvPr/>
        </p:nvGraphicFramePr>
        <p:xfrm>
          <a:off x="622300" y="1475575"/>
          <a:ext cx="3803500" cy="2743050"/>
        </p:xfrm>
        <a:graphic>
          <a:graphicData uri="http://schemas.openxmlformats.org/drawingml/2006/table">
            <a:tbl>
              <a:tblPr>
                <a:noFill/>
                <a:tableStyleId>{F2813BBA-7E01-4E84-9E78-B3B0128232CB}</a:tableStyleId>
              </a:tblPr>
              <a:tblGrid>
                <a:gridCol w="760700"/>
                <a:gridCol w="760700"/>
                <a:gridCol w="760700"/>
                <a:gridCol w="760700"/>
                <a:gridCol w="760700"/>
              </a:tblGrid>
              <a:tr h="3962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Ate Today</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962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Yes</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No</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96200">
                <a:tc rowSpan="2">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Food</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D1DC"/>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Veg</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D1DC"/>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D1DC"/>
                    </a:solidFill>
                  </a:tcPr>
                </a:tc>
              </a:tr>
              <a:tr h="7924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Non Veg</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D1DC"/>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AD1DC"/>
                    </a:solidFill>
                  </a:tcPr>
                </a:tc>
              </a:tr>
              <a:tr h="396200">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FE1F3"/>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IN"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379718b2f3_0_282"/>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Information gain using Gini index</a:t>
            </a:r>
            <a:endParaRPr sz="3200" b="1">
              <a:latin typeface="Calibri"/>
              <a:ea typeface="Calibri"/>
              <a:cs typeface="Calibri"/>
              <a:sym typeface="Calibri"/>
            </a:endParaRPr>
          </a:p>
        </p:txBody>
      </p:sp>
      <p:sp>
        <p:nvSpPr>
          <p:cNvPr id="391" name="Google Shape;391;g1379718b2f3_0_282"/>
          <p:cNvSpPr txBox="1"/>
          <p:nvPr/>
        </p:nvSpPr>
        <p:spPr>
          <a:xfrm>
            <a:off x="627375" y="1353700"/>
            <a:ext cx="10440900" cy="1717500"/>
          </a:xfrm>
          <a:prstGeom prst="rect">
            <a:avLst/>
          </a:prstGeom>
          <a:noFill/>
          <a:ln>
            <a:noFill/>
          </a:ln>
        </p:spPr>
        <p:txBody>
          <a:bodyPr spcFirstLastPara="1" wrap="square" lIns="0" tIns="12050" rIns="0" bIns="0" anchor="t" anchorCtr="0">
            <a:spAutoFit/>
          </a:bodyPr>
          <a:lstStyle/>
          <a:p>
            <a:pPr marL="342900" marR="0" lvl="0" indent="-330835"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Information gain is the decrease in Gini index at a node.</a:t>
            </a:r>
            <a:endParaRPr sz="2000" b="0" i="0" u="none" strike="noStrike" cap="none">
              <a:solidFill>
                <a:srgbClr val="000000"/>
              </a:solidFill>
              <a:latin typeface="Calibri"/>
              <a:ea typeface="Calibri"/>
              <a:cs typeface="Calibri"/>
              <a:sym typeface="Calibri"/>
            </a:endParaRPr>
          </a:p>
          <a:p>
            <a:pPr marL="12065" marR="0" lvl="0" indent="0" algn="l" rtl="0">
              <a:lnSpc>
                <a:spcPct val="15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	</a:t>
            </a:r>
            <a:r>
              <a:rPr lang="en-IN" sz="2000" b="1" i="0" u="none" strike="noStrike" cap="none">
                <a:solidFill>
                  <a:schemeClr val="dk1"/>
                </a:solidFill>
                <a:latin typeface="Calibri"/>
                <a:ea typeface="Calibri"/>
                <a:cs typeface="Calibri"/>
                <a:sym typeface="Calibri"/>
              </a:rPr>
              <a:t>Information Gain (T,X) = Gini Index (T) – Gini Index(T|X) </a:t>
            </a:r>
            <a:r>
              <a:rPr lang="en-IN" sz="2000" b="0" i="0" u="none" strike="noStrike" cap="none">
                <a:solidFill>
                  <a:schemeClr val="dk1"/>
                </a:solidFill>
                <a:latin typeface="Calibri"/>
                <a:ea typeface="Calibri"/>
                <a:cs typeface="Calibri"/>
                <a:sym typeface="Calibri"/>
              </a:rPr>
              <a:t>where T&amp;X refers to variables in scope</a:t>
            </a:r>
            <a:r>
              <a:rPr lang="en-IN" sz="2000" b="1" i="0" u="none" strike="noStrike" cap="none">
                <a:solidFill>
                  <a:schemeClr val="dk1"/>
                </a:solidFill>
                <a:latin typeface="Calibri"/>
                <a:ea typeface="Calibri"/>
                <a:cs typeface="Calibri"/>
                <a:sym typeface="Calibri"/>
              </a:rPr>
              <a:t>  </a:t>
            </a:r>
            <a:endParaRPr sz="2000" b="1" i="0" u="none" strike="noStrike" cap="none">
              <a:solidFill>
                <a:schemeClr val="dk1"/>
              </a:solidFill>
              <a:latin typeface="Calibri"/>
              <a:ea typeface="Calibri"/>
              <a:cs typeface="Calibri"/>
              <a:sym typeface="Calibri"/>
            </a:endParaRPr>
          </a:p>
          <a:p>
            <a:pPr marL="342900" marR="0" lvl="0" indent="-330835" algn="l" rtl="0">
              <a:lnSpc>
                <a:spcPct val="150000"/>
              </a:lnSpc>
              <a:spcBef>
                <a:spcPts val="95"/>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It is similar to that of the information gain using entropy.</a:t>
            </a:r>
            <a:endParaRPr sz="2000" b="0" i="0" u="none" strike="noStrike" cap="none">
              <a:solidFill>
                <a:schemeClr val="dk1"/>
              </a:solidFill>
              <a:latin typeface="Calibri"/>
              <a:ea typeface="Calibri"/>
              <a:cs typeface="Calibri"/>
              <a:sym typeface="Calibri"/>
            </a:endParaRPr>
          </a:p>
          <a:p>
            <a:pPr marL="342900" marR="0" lvl="0" indent="-330835"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Information gain is the reduction in gini index.</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379718b2f3_0_389"/>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Pruning</a:t>
            </a:r>
            <a:endParaRPr sz="3200" b="1">
              <a:latin typeface="Calibri"/>
              <a:ea typeface="Calibri"/>
              <a:cs typeface="Calibri"/>
              <a:sym typeface="Calibri"/>
            </a:endParaRPr>
          </a:p>
        </p:txBody>
      </p:sp>
      <p:sp>
        <p:nvSpPr>
          <p:cNvPr id="397" name="Google Shape;397;g1379718b2f3_0_389"/>
          <p:cNvSpPr txBox="1"/>
          <p:nvPr/>
        </p:nvSpPr>
        <p:spPr>
          <a:xfrm>
            <a:off x="627375" y="1353700"/>
            <a:ext cx="10440900" cy="4075800"/>
          </a:xfrm>
          <a:prstGeom prst="rect">
            <a:avLst/>
          </a:prstGeom>
          <a:noFill/>
          <a:ln>
            <a:noFill/>
          </a:ln>
        </p:spPr>
        <p:txBody>
          <a:bodyPr spcFirstLastPara="1" wrap="square" lIns="0" tIns="12050" rIns="0" bIns="0" anchor="t" anchorCtr="0">
            <a:spAutoFit/>
          </a:bodyPr>
          <a:lstStyle/>
          <a:p>
            <a:pPr marL="457200" lvl="0" indent="-355600" algn="l" rtl="0">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How to decide optimal size of a tree</a:t>
            </a:r>
            <a:endParaRPr sz="2000">
              <a:solidFill>
                <a:schemeClr val="dk1"/>
              </a:solidFill>
              <a:latin typeface="Calibri"/>
              <a:ea typeface="Calibri"/>
              <a:cs typeface="Calibri"/>
              <a:sym typeface="Calibri"/>
            </a:endParaRPr>
          </a:p>
          <a:p>
            <a:pPr marL="457200" lvl="0" indent="-355600" algn="l" rtl="0">
              <a:lnSpc>
                <a:spcPct val="115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Pruning is used to reduce size of a decision tree</a:t>
            </a:r>
            <a:endParaRPr sz="2000">
              <a:solidFill>
                <a:schemeClr val="dk1"/>
              </a:solidFill>
              <a:latin typeface="Calibri"/>
              <a:ea typeface="Calibri"/>
              <a:cs typeface="Calibri"/>
              <a:sym typeface="Calibri"/>
            </a:endParaRPr>
          </a:p>
          <a:p>
            <a:pPr marL="457200" lvl="0" indent="-355600" algn="l" rtl="0">
              <a:lnSpc>
                <a:spcPct val="115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removes nodes that do not provide additional information</a:t>
            </a:r>
            <a:endParaRPr sz="2000">
              <a:solidFill>
                <a:schemeClr val="dk1"/>
              </a:solidFill>
              <a:latin typeface="Calibri"/>
              <a:ea typeface="Calibri"/>
              <a:cs typeface="Calibri"/>
              <a:sym typeface="Calibri"/>
            </a:endParaRPr>
          </a:p>
          <a:p>
            <a:pPr marL="457200" lvl="0" indent="-355600" algn="l" rtl="0">
              <a:lnSpc>
                <a:spcPct val="150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Decision tree tends to get overfit with training sample and becomes too large and complex. A complex and large tree poorly generalizes the new samples data whereas a small tree fails to capture the information of training sample data.</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Pruning may be defined as shortening the branches of tree. The process of reducing the size of the tree by turning some branch node into leaf node and removing the leaf node under the original branch.</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379718b2f3_0_394"/>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Regularization </a:t>
            </a:r>
            <a:endParaRPr sz="3200" b="1">
              <a:latin typeface="Calibri"/>
              <a:ea typeface="Calibri"/>
              <a:cs typeface="Calibri"/>
              <a:sym typeface="Calibri"/>
            </a:endParaRPr>
          </a:p>
        </p:txBody>
      </p:sp>
      <p:sp>
        <p:nvSpPr>
          <p:cNvPr id="403" name="Google Shape;403;g1379718b2f3_0_394"/>
          <p:cNvSpPr txBox="1"/>
          <p:nvPr/>
        </p:nvSpPr>
        <p:spPr>
          <a:xfrm>
            <a:off x="627375" y="1353700"/>
            <a:ext cx="10440900" cy="3634500"/>
          </a:xfrm>
          <a:prstGeom prst="rect">
            <a:avLst/>
          </a:prstGeom>
          <a:noFill/>
          <a:ln>
            <a:noFill/>
          </a:ln>
        </p:spPr>
        <p:txBody>
          <a:bodyPr spcFirstLastPara="1" wrap="square" lIns="0" tIns="12050" rIns="0" bIns="0" anchor="t" anchorCtr="0">
            <a:spAutoFit/>
          </a:bodyPr>
          <a:lstStyle/>
          <a:p>
            <a:pPr marL="457200" lvl="0" indent="-355600" algn="l" rtl="0">
              <a:lnSpc>
                <a:spcPct val="150000"/>
              </a:lnSpc>
              <a:spcBef>
                <a:spcPts val="36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Decision trees do not assume a particular form of relationship between the independent and dependent variables unlike linear models for e.g.</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Decision tree is a non-parameterized algorithm unlike linear models where we supply the input parameters</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Decision tree tries to fit the train data perfectly which leads to overfitting</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avoid overfitting, we need to restrict the DT’s freedom during the tree creation. This is called regularization</a:t>
            </a:r>
            <a:endParaRPr sz="2000">
              <a:solidFill>
                <a:schemeClr val="dk1"/>
              </a:solidFill>
              <a:latin typeface="Calibri"/>
              <a:ea typeface="Calibri"/>
              <a:cs typeface="Calibri"/>
              <a:sym typeface="Calibri"/>
            </a:endParaRPr>
          </a:p>
          <a:p>
            <a:pPr marL="0" lvl="0" indent="0" algn="l" rtl="0">
              <a:lnSpc>
                <a:spcPct val="150000"/>
              </a:lnSpc>
              <a:spcBef>
                <a:spcPts val="64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379718b2f3_0_399"/>
          <p:cNvSpPr txBox="1">
            <a:spLocks noGrp="1"/>
          </p:cNvSpPr>
          <p:nvPr>
            <p:ph type="title"/>
          </p:nvPr>
        </p:nvSpPr>
        <p:spPr>
          <a:xfrm>
            <a:off x="622300" y="457202"/>
            <a:ext cx="10947300" cy="497400"/>
          </a:xfrm>
          <a:prstGeom prst="rect">
            <a:avLst/>
          </a:prstGeom>
          <a:noFill/>
          <a:ln>
            <a:noFill/>
          </a:ln>
        </p:spPr>
        <p:txBody>
          <a:bodyPr spcFirstLastPara="1" wrap="square" lIns="16925" tIns="16925" rIns="16925" bIns="16925" anchor="t" anchorCtr="0">
            <a:noAutofit/>
          </a:bodyPr>
          <a:lstStyle/>
          <a:p>
            <a:pPr marL="0" lvl="0" indent="0" algn="l" rtl="0">
              <a:lnSpc>
                <a:spcPct val="100000"/>
              </a:lnSpc>
              <a:spcBef>
                <a:spcPts val="0"/>
              </a:spcBef>
              <a:spcAft>
                <a:spcPts val="0"/>
              </a:spcAft>
              <a:buSzPts val="1400"/>
              <a:buNone/>
            </a:pPr>
            <a:r>
              <a:rPr lang="en-IN" sz="3200" b="1">
                <a:latin typeface="Calibri"/>
                <a:ea typeface="Calibri"/>
                <a:cs typeface="Calibri"/>
                <a:sym typeface="Calibri"/>
              </a:rPr>
              <a:t>Regularization </a:t>
            </a:r>
            <a:endParaRPr sz="3200" b="1">
              <a:latin typeface="Calibri"/>
              <a:ea typeface="Calibri"/>
              <a:cs typeface="Calibri"/>
              <a:sym typeface="Calibri"/>
            </a:endParaRPr>
          </a:p>
        </p:txBody>
      </p:sp>
      <p:sp>
        <p:nvSpPr>
          <p:cNvPr id="409" name="Google Shape;409;g1379718b2f3_0_399"/>
          <p:cNvSpPr txBox="1"/>
          <p:nvPr/>
        </p:nvSpPr>
        <p:spPr>
          <a:xfrm>
            <a:off x="627375" y="1353700"/>
            <a:ext cx="10440900" cy="3090600"/>
          </a:xfrm>
          <a:prstGeom prst="rect">
            <a:avLst/>
          </a:prstGeom>
          <a:noFill/>
          <a:ln>
            <a:noFill/>
          </a:ln>
        </p:spPr>
        <p:txBody>
          <a:bodyPr spcFirstLastPara="1" wrap="square" lIns="0" tIns="12050" rIns="0" bIns="0" anchor="t" anchorCtr="0">
            <a:spAutoFit/>
          </a:bodyPr>
          <a:lstStyle/>
          <a:p>
            <a:pPr marL="457200" lvl="0" indent="-355600" algn="l" rtl="0">
              <a:lnSpc>
                <a:spcPct val="150000"/>
              </a:lnSpc>
              <a:spcBef>
                <a:spcPts val="36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regularization hyperparameters depend on the algorithms used</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max_depth – Is the maximum length of a path from root to leaf (in terms of number of decision points)</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min_sample_split  - A limit to stop further splitting of nodes when the number of observations in the node is lower than this value</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max_leaf_nodes – maximum number of leaf nodes in a tree</a:t>
            </a:r>
            <a:endParaRPr sz="2000">
              <a:solidFill>
                <a:schemeClr val="dk1"/>
              </a:solidFill>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max_feature_size -  max number of features that are evaluated for splitting each node</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1379718b2f3_0_464"/>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Underfitting</a:t>
            </a:r>
            <a:endParaRPr sz="3200" b="1" i="0" u="none" strike="noStrike" cap="none">
              <a:solidFill>
                <a:schemeClr val="dk2"/>
              </a:solidFill>
              <a:latin typeface="Calibri"/>
              <a:ea typeface="Calibri"/>
              <a:cs typeface="Calibri"/>
              <a:sym typeface="Calibri"/>
            </a:endParaRPr>
          </a:p>
        </p:txBody>
      </p:sp>
      <p:sp>
        <p:nvSpPr>
          <p:cNvPr id="415" name="Google Shape;415;g1379718b2f3_0_464"/>
          <p:cNvSpPr txBox="1"/>
          <p:nvPr/>
        </p:nvSpPr>
        <p:spPr>
          <a:xfrm>
            <a:off x="708925" y="1414025"/>
            <a:ext cx="7794600" cy="45561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When the ML model </a:t>
            </a:r>
            <a:r>
              <a:rPr lang="en-IN" sz="2000" b="0" i="0" u="none" strike="noStrike" cap="none">
                <a:solidFill>
                  <a:schemeClr val="dk1"/>
                </a:solidFill>
                <a:highlight>
                  <a:schemeClr val="lt1"/>
                </a:highlight>
                <a:latin typeface="Calibri"/>
                <a:ea typeface="Calibri"/>
                <a:cs typeface="Calibri"/>
                <a:sym typeface="Calibri"/>
              </a:rPr>
              <a:t>built is not able to completely learn the trend from the available data.</a:t>
            </a:r>
            <a:endParaRPr sz="2000" b="0" i="0" u="none" strike="noStrike" cap="none">
              <a:solidFill>
                <a:schemeClr val="dk1"/>
              </a:solidFill>
              <a:highlight>
                <a:schemeClr val="lt1"/>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Example- accuracy is 70% where expectation is to get 90%</a:t>
            </a:r>
            <a:endParaRPr sz="2000" b="0" i="0" u="none" strike="noStrike" cap="none">
              <a:solidFill>
                <a:schemeClr val="dk1"/>
              </a:solidFill>
              <a:highlight>
                <a:schemeClr val="lt1"/>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It usually occurs:</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 When the model is too simple and not able to learn the trend properly</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While trying to avoid overfitting by stopping the training data feed to the model at an early stage;</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Due to insufficient features considered while feeding training data</a:t>
            </a:r>
            <a:endParaRPr sz="2000" b="0" i="0" u="none" strike="noStrike" cap="none">
              <a:solidFill>
                <a:schemeClr val="dk1"/>
              </a:solidFill>
              <a:highlight>
                <a:schemeClr val="lt1"/>
              </a:highlight>
              <a:latin typeface="Calibri"/>
              <a:ea typeface="Calibri"/>
              <a:cs typeface="Calibri"/>
              <a:sym typeface="Calibri"/>
            </a:endParaRPr>
          </a:p>
        </p:txBody>
      </p:sp>
      <p:cxnSp>
        <p:nvCxnSpPr>
          <p:cNvPr id="416" name="Google Shape;416;g1379718b2f3_0_464"/>
          <p:cNvCxnSpPr/>
          <p:nvPr/>
        </p:nvCxnSpPr>
        <p:spPr>
          <a:xfrm>
            <a:off x="8767050" y="4158300"/>
            <a:ext cx="3011400" cy="19200"/>
          </a:xfrm>
          <a:prstGeom prst="straightConnector1">
            <a:avLst/>
          </a:prstGeom>
          <a:noFill/>
          <a:ln w="9525" cap="flat" cmpd="sng">
            <a:solidFill>
              <a:schemeClr val="dk1"/>
            </a:solidFill>
            <a:prstDash val="solid"/>
            <a:round/>
            <a:headEnd type="none" w="sm" len="sm"/>
            <a:tailEnd type="triangle" w="med" len="med"/>
          </a:ln>
        </p:spPr>
      </p:cxnSp>
      <p:cxnSp>
        <p:nvCxnSpPr>
          <p:cNvPr id="417" name="Google Shape;417;g1379718b2f3_0_464"/>
          <p:cNvCxnSpPr/>
          <p:nvPr/>
        </p:nvCxnSpPr>
        <p:spPr>
          <a:xfrm>
            <a:off x="9254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18" name="Google Shape;418;g1379718b2f3_0_464"/>
          <p:cNvCxnSpPr/>
          <p:nvPr/>
        </p:nvCxnSpPr>
        <p:spPr>
          <a:xfrm>
            <a:off x="10016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19" name="Google Shape;419;g1379718b2f3_0_464"/>
          <p:cNvCxnSpPr/>
          <p:nvPr/>
        </p:nvCxnSpPr>
        <p:spPr>
          <a:xfrm>
            <a:off x="10778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20" name="Google Shape;420;g1379718b2f3_0_464"/>
          <p:cNvCxnSpPr/>
          <p:nvPr/>
        </p:nvCxnSpPr>
        <p:spPr>
          <a:xfrm rot="10800000">
            <a:off x="8735550" y="1444500"/>
            <a:ext cx="31500" cy="2713800"/>
          </a:xfrm>
          <a:prstGeom prst="straightConnector1">
            <a:avLst/>
          </a:prstGeom>
          <a:noFill/>
          <a:ln w="9525" cap="flat" cmpd="sng">
            <a:solidFill>
              <a:schemeClr val="dk1"/>
            </a:solidFill>
            <a:prstDash val="solid"/>
            <a:round/>
            <a:headEnd type="none" w="sm" len="sm"/>
            <a:tailEnd type="triangle" w="med" len="med"/>
          </a:ln>
        </p:spPr>
      </p:cxnSp>
      <p:cxnSp>
        <p:nvCxnSpPr>
          <p:cNvPr id="421" name="Google Shape;421;g1379718b2f3_0_464"/>
          <p:cNvCxnSpPr/>
          <p:nvPr/>
        </p:nvCxnSpPr>
        <p:spPr>
          <a:xfrm>
            <a:off x="8575525" y="3639750"/>
            <a:ext cx="357300" cy="0"/>
          </a:xfrm>
          <a:prstGeom prst="straightConnector1">
            <a:avLst/>
          </a:prstGeom>
          <a:noFill/>
          <a:ln w="9525" cap="flat" cmpd="sng">
            <a:solidFill>
              <a:schemeClr val="dk1"/>
            </a:solidFill>
            <a:prstDash val="solid"/>
            <a:round/>
            <a:headEnd type="none" w="sm" len="sm"/>
            <a:tailEnd type="none" w="sm" len="sm"/>
          </a:ln>
        </p:spPr>
      </p:cxnSp>
      <p:cxnSp>
        <p:nvCxnSpPr>
          <p:cNvPr id="422" name="Google Shape;422;g1379718b2f3_0_464"/>
          <p:cNvCxnSpPr/>
          <p:nvPr/>
        </p:nvCxnSpPr>
        <p:spPr>
          <a:xfrm>
            <a:off x="8575525" y="2877750"/>
            <a:ext cx="345600" cy="12600"/>
          </a:xfrm>
          <a:prstGeom prst="straightConnector1">
            <a:avLst/>
          </a:prstGeom>
          <a:noFill/>
          <a:ln w="9525" cap="flat" cmpd="sng">
            <a:solidFill>
              <a:schemeClr val="dk1"/>
            </a:solidFill>
            <a:prstDash val="solid"/>
            <a:round/>
            <a:headEnd type="none" w="sm" len="sm"/>
            <a:tailEnd type="none" w="sm" len="sm"/>
          </a:ln>
        </p:spPr>
      </p:cxnSp>
      <p:cxnSp>
        <p:nvCxnSpPr>
          <p:cNvPr id="423" name="Google Shape;423;g1379718b2f3_0_464"/>
          <p:cNvCxnSpPr/>
          <p:nvPr/>
        </p:nvCxnSpPr>
        <p:spPr>
          <a:xfrm>
            <a:off x="8575525" y="2115750"/>
            <a:ext cx="345600" cy="2400"/>
          </a:xfrm>
          <a:prstGeom prst="straightConnector1">
            <a:avLst/>
          </a:prstGeom>
          <a:noFill/>
          <a:ln w="9525" cap="flat" cmpd="sng">
            <a:solidFill>
              <a:schemeClr val="dk1"/>
            </a:solidFill>
            <a:prstDash val="solid"/>
            <a:round/>
            <a:headEnd type="none" w="sm" len="sm"/>
            <a:tailEnd type="none" w="sm" len="sm"/>
          </a:ln>
        </p:spPr>
      </p:cxnSp>
      <p:cxnSp>
        <p:nvCxnSpPr>
          <p:cNvPr id="424" name="Google Shape;424;g1379718b2f3_0_464"/>
          <p:cNvCxnSpPr/>
          <p:nvPr/>
        </p:nvCxnSpPr>
        <p:spPr>
          <a:xfrm>
            <a:off x="8954450" y="3024950"/>
            <a:ext cx="2397300" cy="495600"/>
          </a:xfrm>
          <a:prstGeom prst="straightConnector1">
            <a:avLst/>
          </a:prstGeom>
          <a:noFill/>
          <a:ln w="9525" cap="flat" cmpd="sng">
            <a:solidFill>
              <a:schemeClr val="dk2"/>
            </a:solidFill>
            <a:prstDash val="solid"/>
            <a:round/>
            <a:headEnd type="none" w="sm" len="sm"/>
            <a:tailEnd type="none" w="sm" len="sm"/>
          </a:ln>
        </p:spPr>
      </p:cxnSp>
      <p:sp>
        <p:nvSpPr>
          <p:cNvPr id="425" name="Google Shape;425;g1379718b2f3_0_464"/>
          <p:cNvSpPr/>
          <p:nvPr/>
        </p:nvSpPr>
        <p:spPr>
          <a:xfrm>
            <a:off x="9173450" y="26559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1379718b2f3_0_464"/>
          <p:cNvSpPr/>
          <p:nvPr/>
        </p:nvSpPr>
        <p:spPr>
          <a:xfrm>
            <a:off x="9097250" y="33417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1379718b2f3_0_464"/>
          <p:cNvSpPr/>
          <p:nvPr/>
        </p:nvSpPr>
        <p:spPr>
          <a:xfrm>
            <a:off x="9554450" y="21987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g1379718b2f3_0_464"/>
          <p:cNvSpPr/>
          <p:nvPr/>
        </p:nvSpPr>
        <p:spPr>
          <a:xfrm>
            <a:off x="9935450" y="27321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g1379718b2f3_0_464"/>
          <p:cNvSpPr/>
          <p:nvPr/>
        </p:nvSpPr>
        <p:spPr>
          <a:xfrm>
            <a:off x="10392650" y="29607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g1379718b2f3_0_464"/>
          <p:cNvSpPr/>
          <p:nvPr/>
        </p:nvSpPr>
        <p:spPr>
          <a:xfrm>
            <a:off x="9554450" y="36465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g1379718b2f3_0_464"/>
          <p:cNvSpPr/>
          <p:nvPr/>
        </p:nvSpPr>
        <p:spPr>
          <a:xfrm>
            <a:off x="10087850" y="35703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379718b2f3_0_519"/>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Overfitting</a:t>
            </a:r>
            <a:endParaRPr sz="3200" b="1" i="0" u="none" strike="noStrike" cap="none">
              <a:solidFill>
                <a:schemeClr val="dk2"/>
              </a:solidFill>
              <a:latin typeface="Calibri"/>
              <a:ea typeface="Calibri"/>
              <a:cs typeface="Calibri"/>
              <a:sym typeface="Calibri"/>
            </a:endParaRPr>
          </a:p>
        </p:txBody>
      </p:sp>
      <p:sp>
        <p:nvSpPr>
          <p:cNvPr id="437" name="Google Shape;437;g1379718b2f3_0_519"/>
          <p:cNvSpPr txBox="1"/>
          <p:nvPr/>
        </p:nvSpPr>
        <p:spPr>
          <a:xfrm>
            <a:off x="632725" y="1295575"/>
            <a:ext cx="7186500" cy="50178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Occurs when the ML model </a:t>
            </a:r>
            <a:r>
              <a:rPr lang="en-IN" sz="2000" b="0" i="0" u="none" strike="noStrike" cap="none">
                <a:solidFill>
                  <a:schemeClr val="dk1"/>
                </a:solidFill>
                <a:highlight>
                  <a:schemeClr val="lt1"/>
                </a:highlight>
                <a:latin typeface="Calibri"/>
                <a:ea typeface="Calibri"/>
                <a:cs typeface="Calibri"/>
                <a:sym typeface="Calibri"/>
              </a:rPr>
              <a:t>built tries to learn more than required and results in a complex model.</a:t>
            </a:r>
            <a:endParaRPr sz="2000" b="0" i="0" u="none" strike="noStrike" cap="none">
              <a:solidFill>
                <a:schemeClr val="dk1"/>
              </a:solidFill>
              <a:highlight>
                <a:schemeClr val="lt1"/>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Overfitting usually occurs in a model while trying to learn all data points in a training  data and end up memorizing them.</a:t>
            </a:r>
            <a:endParaRPr sz="2000" b="0" i="0" u="none" strike="noStrike" cap="none">
              <a:solidFill>
                <a:schemeClr val="dk1"/>
              </a:solidFill>
              <a:highlight>
                <a:schemeClr val="lt1"/>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Ex. training error is 95% but test error is 80%.</a:t>
            </a:r>
            <a:endParaRPr sz="2000" b="0" i="0" u="none" strike="noStrike" cap="none">
              <a:solidFill>
                <a:schemeClr val="dk1"/>
              </a:solidFill>
              <a:highlight>
                <a:schemeClr val="lt1"/>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Overfitting can be avoided by following methods:</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Ensemble techniques</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Removing unwanted features</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Increase data size for training</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Regularization</a:t>
            </a:r>
            <a:endParaRPr sz="2000" b="0" i="0" u="none" strike="noStrike" cap="none">
              <a:solidFill>
                <a:schemeClr val="dk1"/>
              </a:solidFill>
              <a:highlight>
                <a:schemeClr val="lt1"/>
              </a:highlight>
              <a:latin typeface="Calibri"/>
              <a:ea typeface="Calibri"/>
              <a:cs typeface="Calibri"/>
              <a:sym typeface="Calibri"/>
            </a:endParaRPr>
          </a:p>
          <a:p>
            <a:pPr marL="914400" marR="0" lvl="1"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Stop feeding train data earlier</a:t>
            </a:r>
            <a:endParaRPr sz="2000" b="0" i="0" u="none" strike="noStrike" cap="none">
              <a:solidFill>
                <a:schemeClr val="dk1"/>
              </a:solidFill>
              <a:highlight>
                <a:schemeClr val="lt1"/>
              </a:highlight>
              <a:latin typeface="Calibri"/>
              <a:ea typeface="Calibri"/>
              <a:cs typeface="Calibri"/>
              <a:sym typeface="Calibri"/>
            </a:endParaRPr>
          </a:p>
        </p:txBody>
      </p:sp>
      <p:cxnSp>
        <p:nvCxnSpPr>
          <p:cNvPr id="438" name="Google Shape;438;g1379718b2f3_0_519"/>
          <p:cNvCxnSpPr/>
          <p:nvPr/>
        </p:nvCxnSpPr>
        <p:spPr>
          <a:xfrm>
            <a:off x="8767050" y="4158300"/>
            <a:ext cx="3011400" cy="19200"/>
          </a:xfrm>
          <a:prstGeom prst="straightConnector1">
            <a:avLst/>
          </a:prstGeom>
          <a:noFill/>
          <a:ln w="9525" cap="flat" cmpd="sng">
            <a:solidFill>
              <a:schemeClr val="dk1"/>
            </a:solidFill>
            <a:prstDash val="solid"/>
            <a:round/>
            <a:headEnd type="none" w="sm" len="sm"/>
            <a:tailEnd type="triangle" w="med" len="med"/>
          </a:ln>
        </p:spPr>
      </p:cxnSp>
      <p:cxnSp>
        <p:nvCxnSpPr>
          <p:cNvPr id="439" name="Google Shape;439;g1379718b2f3_0_519"/>
          <p:cNvCxnSpPr/>
          <p:nvPr/>
        </p:nvCxnSpPr>
        <p:spPr>
          <a:xfrm>
            <a:off x="9254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40" name="Google Shape;440;g1379718b2f3_0_519"/>
          <p:cNvCxnSpPr/>
          <p:nvPr/>
        </p:nvCxnSpPr>
        <p:spPr>
          <a:xfrm>
            <a:off x="10016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41" name="Google Shape;441;g1379718b2f3_0_519"/>
          <p:cNvCxnSpPr/>
          <p:nvPr/>
        </p:nvCxnSpPr>
        <p:spPr>
          <a:xfrm>
            <a:off x="10778100" y="4031625"/>
            <a:ext cx="11400" cy="334200"/>
          </a:xfrm>
          <a:prstGeom prst="straightConnector1">
            <a:avLst/>
          </a:prstGeom>
          <a:noFill/>
          <a:ln w="9525" cap="flat" cmpd="sng">
            <a:solidFill>
              <a:schemeClr val="dk1"/>
            </a:solidFill>
            <a:prstDash val="solid"/>
            <a:round/>
            <a:headEnd type="none" w="sm" len="sm"/>
            <a:tailEnd type="none" w="sm" len="sm"/>
          </a:ln>
        </p:spPr>
      </p:cxnSp>
      <p:cxnSp>
        <p:nvCxnSpPr>
          <p:cNvPr id="442" name="Google Shape;442;g1379718b2f3_0_519"/>
          <p:cNvCxnSpPr/>
          <p:nvPr/>
        </p:nvCxnSpPr>
        <p:spPr>
          <a:xfrm rot="10800000">
            <a:off x="8735550" y="1444500"/>
            <a:ext cx="31500" cy="2713800"/>
          </a:xfrm>
          <a:prstGeom prst="straightConnector1">
            <a:avLst/>
          </a:prstGeom>
          <a:noFill/>
          <a:ln w="9525" cap="flat" cmpd="sng">
            <a:solidFill>
              <a:schemeClr val="dk1"/>
            </a:solidFill>
            <a:prstDash val="solid"/>
            <a:round/>
            <a:headEnd type="none" w="sm" len="sm"/>
            <a:tailEnd type="triangle" w="med" len="med"/>
          </a:ln>
        </p:spPr>
      </p:cxnSp>
      <p:cxnSp>
        <p:nvCxnSpPr>
          <p:cNvPr id="443" name="Google Shape;443;g1379718b2f3_0_519"/>
          <p:cNvCxnSpPr/>
          <p:nvPr/>
        </p:nvCxnSpPr>
        <p:spPr>
          <a:xfrm>
            <a:off x="8575525" y="3639750"/>
            <a:ext cx="357300" cy="0"/>
          </a:xfrm>
          <a:prstGeom prst="straightConnector1">
            <a:avLst/>
          </a:prstGeom>
          <a:noFill/>
          <a:ln w="9525" cap="flat" cmpd="sng">
            <a:solidFill>
              <a:schemeClr val="dk1"/>
            </a:solidFill>
            <a:prstDash val="solid"/>
            <a:round/>
            <a:headEnd type="none" w="sm" len="sm"/>
            <a:tailEnd type="none" w="sm" len="sm"/>
          </a:ln>
        </p:spPr>
      </p:cxnSp>
      <p:cxnSp>
        <p:nvCxnSpPr>
          <p:cNvPr id="444" name="Google Shape;444;g1379718b2f3_0_519"/>
          <p:cNvCxnSpPr/>
          <p:nvPr/>
        </p:nvCxnSpPr>
        <p:spPr>
          <a:xfrm>
            <a:off x="8575525" y="2877750"/>
            <a:ext cx="345600" cy="12600"/>
          </a:xfrm>
          <a:prstGeom prst="straightConnector1">
            <a:avLst/>
          </a:prstGeom>
          <a:noFill/>
          <a:ln w="9525" cap="flat" cmpd="sng">
            <a:solidFill>
              <a:schemeClr val="dk1"/>
            </a:solidFill>
            <a:prstDash val="solid"/>
            <a:round/>
            <a:headEnd type="none" w="sm" len="sm"/>
            <a:tailEnd type="none" w="sm" len="sm"/>
          </a:ln>
        </p:spPr>
      </p:cxnSp>
      <p:cxnSp>
        <p:nvCxnSpPr>
          <p:cNvPr id="445" name="Google Shape;445;g1379718b2f3_0_519"/>
          <p:cNvCxnSpPr/>
          <p:nvPr/>
        </p:nvCxnSpPr>
        <p:spPr>
          <a:xfrm>
            <a:off x="8575525" y="2115750"/>
            <a:ext cx="345600" cy="2400"/>
          </a:xfrm>
          <a:prstGeom prst="straightConnector1">
            <a:avLst/>
          </a:prstGeom>
          <a:noFill/>
          <a:ln w="9525" cap="flat" cmpd="sng">
            <a:solidFill>
              <a:schemeClr val="dk1"/>
            </a:solidFill>
            <a:prstDash val="solid"/>
            <a:round/>
            <a:headEnd type="none" w="sm" len="sm"/>
            <a:tailEnd type="none" w="sm" len="sm"/>
          </a:ln>
        </p:spPr>
      </p:cxnSp>
      <p:sp>
        <p:nvSpPr>
          <p:cNvPr id="446" name="Google Shape;446;g1379718b2f3_0_519"/>
          <p:cNvSpPr/>
          <p:nvPr/>
        </p:nvSpPr>
        <p:spPr>
          <a:xfrm>
            <a:off x="9173450" y="26559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379718b2f3_0_519"/>
          <p:cNvSpPr/>
          <p:nvPr/>
        </p:nvSpPr>
        <p:spPr>
          <a:xfrm>
            <a:off x="9097250" y="33417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g1379718b2f3_0_519"/>
          <p:cNvSpPr/>
          <p:nvPr/>
        </p:nvSpPr>
        <p:spPr>
          <a:xfrm>
            <a:off x="9706850" y="21987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1379718b2f3_0_519"/>
          <p:cNvSpPr/>
          <p:nvPr/>
        </p:nvSpPr>
        <p:spPr>
          <a:xfrm>
            <a:off x="9935450" y="27321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1379718b2f3_0_519"/>
          <p:cNvSpPr/>
          <p:nvPr/>
        </p:nvSpPr>
        <p:spPr>
          <a:xfrm>
            <a:off x="10316450" y="20463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1379718b2f3_0_519"/>
          <p:cNvSpPr/>
          <p:nvPr/>
        </p:nvSpPr>
        <p:spPr>
          <a:xfrm>
            <a:off x="9554450" y="36465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1379718b2f3_0_519"/>
          <p:cNvSpPr/>
          <p:nvPr/>
        </p:nvSpPr>
        <p:spPr>
          <a:xfrm>
            <a:off x="10849850" y="3570350"/>
            <a:ext cx="219000" cy="22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3" name="Google Shape;453;g1379718b2f3_0_519"/>
          <p:cNvCxnSpPr>
            <a:stCxn id="447" idx="0"/>
            <a:endCxn id="446" idx="4"/>
          </p:cNvCxnSpPr>
          <p:nvPr/>
        </p:nvCxnSpPr>
        <p:spPr>
          <a:xfrm rot="10800000" flipH="1">
            <a:off x="9206750" y="2877950"/>
            <a:ext cx="76200" cy="463800"/>
          </a:xfrm>
          <a:prstGeom prst="straightConnector1">
            <a:avLst/>
          </a:prstGeom>
          <a:noFill/>
          <a:ln w="9525" cap="flat" cmpd="sng">
            <a:solidFill>
              <a:schemeClr val="dk2"/>
            </a:solidFill>
            <a:prstDash val="solid"/>
            <a:round/>
            <a:headEnd type="none" w="sm" len="sm"/>
            <a:tailEnd type="none" w="sm" len="sm"/>
          </a:ln>
        </p:spPr>
      </p:cxnSp>
      <p:cxnSp>
        <p:nvCxnSpPr>
          <p:cNvPr id="454" name="Google Shape;454;g1379718b2f3_0_519"/>
          <p:cNvCxnSpPr>
            <a:stCxn id="446" idx="4"/>
            <a:endCxn id="451" idx="1"/>
          </p:cNvCxnSpPr>
          <p:nvPr/>
        </p:nvCxnSpPr>
        <p:spPr>
          <a:xfrm>
            <a:off x="9282950" y="2877950"/>
            <a:ext cx="303600" cy="801000"/>
          </a:xfrm>
          <a:prstGeom prst="straightConnector1">
            <a:avLst/>
          </a:prstGeom>
          <a:noFill/>
          <a:ln w="9525" cap="flat" cmpd="sng">
            <a:solidFill>
              <a:schemeClr val="dk2"/>
            </a:solidFill>
            <a:prstDash val="solid"/>
            <a:round/>
            <a:headEnd type="none" w="sm" len="sm"/>
            <a:tailEnd type="none" w="sm" len="sm"/>
          </a:ln>
        </p:spPr>
      </p:cxnSp>
      <p:cxnSp>
        <p:nvCxnSpPr>
          <p:cNvPr id="455" name="Google Shape;455;g1379718b2f3_0_519"/>
          <p:cNvCxnSpPr>
            <a:stCxn id="451" idx="1"/>
            <a:endCxn id="448" idx="4"/>
          </p:cNvCxnSpPr>
          <p:nvPr/>
        </p:nvCxnSpPr>
        <p:spPr>
          <a:xfrm rot="10800000" flipH="1">
            <a:off x="9586522" y="2420861"/>
            <a:ext cx="229800" cy="1258200"/>
          </a:xfrm>
          <a:prstGeom prst="straightConnector1">
            <a:avLst/>
          </a:prstGeom>
          <a:noFill/>
          <a:ln w="9525" cap="flat" cmpd="sng">
            <a:solidFill>
              <a:schemeClr val="dk2"/>
            </a:solidFill>
            <a:prstDash val="solid"/>
            <a:round/>
            <a:headEnd type="none" w="sm" len="sm"/>
            <a:tailEnd type="none" w="sm" len="sm"/>
          </a:ln>
        </p:spPr>
      </p:cxnSp>
      <p:cxnSp>
        <p:nvCxnSpPr>
          <p:cNvPr id="456" name="Google Shape;456;g1379718b2f3_0_519"/>
          <p:cNvCxnSpPr>
            <a:stCxn id="448" idx="4"/>
            <a:endCxn id="449" idx="1"/>
          </p:cNvCxnSpPr>
          <p:nvPr/>
        </p:nvCxnSpPr>
        <p:spPr>
          <a:xfrm>
            <a:off x="9816350" y="2420750"/>
            <a:ext cx="151200" cy="343800"/>
          </a:xfrm>
          <a:prstGeom prst="straightConnector1">
            <a:avLst/>
          </a:prstGeom>
          <a:noFill/>
          <a:ln w="9525" cap="flat" cmpd="sng">
            <a:solidFill>
              <a:schemeClr val="dk2"/>
            </a:solidFill>
            <a:prstDash val="solid"/>
            <a:round/>
            <a:headEnd type="none" w="sm" len="sm"/>
            <a:tailEnd type="none" w="sm" len="sm"/>
          </a:ln>
        </p:spPr>
      </p:cxnSp>
      <p:cxnSp>
        <p:nvCxnSpPr>
          <p:cNvPr id="457" name="Google Shape;457;g1379718b2f3_0_519"/>
          <p:cNvCxnSpPr>
            <a:stCxn id="449" idx="7"/>
            <a:endCxn id="450" idx="3"/>
          </p:cNvCxnSpPr>
          <p:nvPr/>
        </p:nvCxnSpPr>
        <p:spPr>
          <a:xfrm rot="10800000" flipH="1">
            <a:off x="10122378" y="2235761"/>
            <a:ext cx="226200" cy="528900"/>
          </a:xfrm>
          <a:prstGeom prst="straightConnector1">
            <a:avLst/>
          </a:prstGeom>
          <a:noFill/>
          <a:ln w="9525" cap="flat" cmpd="sng">
            <a:solidFill>
              <a:schemeClr val="dk2"/>
            </a:solidFill>
            <a:prstDash val="solid"/>
            <a:round/>
            <a:headEnd type="none" w="sm" len="sm"/>
            <a:tailEnd type="none" w="sm" len="sm"/>
          </a:ln>
        </p:spPr>
      </p:cxnSp>
      <p:cxnSp>
        <p:nvCxnSpPr>
          <p:cNvPr id="458" name="Google Shape;458;g1379718b2f3_0_519"/>
          <p:cNvCxnSpPr>
            <a:stCxn id="450" idx="5"/>
            <a:endCxn id="452" idx="1"/>
          </p:cNvCxnSpPr>
          <p:nvPr/>
        </p:nvCxnSpPr>
        <p:spPr>
          <a:xfrm>
            <a:off x="10503378" y="2235839"/>
            <a:ext cx="378600" cy="13671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1379718b2f3_0_579"/>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Types of error</a:t>
            </a:r>
            <a:endParaRPr sz="3200" b="1" i="0" u="none" strike="noStrike" cap="none">
              <a:solidFill>
                <a:schemeClr val="dk2"/>
              </a:solidFill>
              <a:latin typeface="Calibri"/>
              <a:ea typeface="Calibri"/>
              <a:cs typeface="Calibri"/>
              <a:sym typeface="Calibri"/>
            </a:endParaRPr>
          </a:p>
        </p:txBody>
      </p:sp>
      <p:sp>
        <p:nvSpPr>
          <p:cNvPr id="464" name="Google Shape;464;g1379718b2f3_0_579"/>
          <p:cNvSpPr txBox="1"/>
          <p:nvPr/>
        </p:nvSpPr>
        <p:spPr>
          <a:xfrm>
            <a:off x="708934" y="1414031"/>
            <a:ext cx="92298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N" sz="2000" b="0" i="0" u="none" strike="noStrike" cap="none">
                <a:solidFill>
                  <a:schemeClr val="dk1"/>
                </a:solidFill>
                <a:highlight>
                  <a:srgbClr val="FFFFFF"/>
                </a:highlight>
                <a:latin typeface="Calibri"/>
                <a:ea typeface="Calibri"/>
                <a:cs typeface="Calibri"/>
                <a:sym typeface="Calibri"/>
              </a:rPr>
              <a:t>There are 3 major errors that cause ML models to perform poorly:</a:t>
            </a:r>
            <a:endParaRPr sz="2000" b="0" i="0" u="none" strike="noStrike" cap="none">
              <a:solidFill>
                <a:schemeClr val="dk1"/>
              </a:solidFill>
              <a:highlight>
                <a:srgbClr val="FFFFFF"/>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1" i="0" u="none" strike="noStrike" cap="none">
                <a:solidFill>
                  <a:schemeClr val="dk1"/>
                </a:solidFill>
                <a:highlight>
                  <a:srgbClr val="FFFFFF"/>
                </a:highlight>
                <a:latin typeface="Calibri"/>
                <a:ea typeface="Calibri"/>
                <a:cs typeface="Calibri"/>
                <a:sym typeface="Calibri"/>
              </a:rPr>
              <a:t>Bias error</a:t>
            </a:r>
            <a:r>
              <a:rPr lang="en-IN" sz="2000" b="0" i="0" u="none" strike="noStrike" cap="none">
                <a:solidFill>
                  <a:schemeClr val="dk1"/>
                </a:solidFill>
                <a:highlight>
                  <a:srgbClr val="FFFFFF"/>
                </a:highlight>
                <a:latin typeface="Calibri"/>
                <a:ea typeface="Calibri"/>
                <a:cs typeface="Calibri"/>
                <a:sym typeface="Calibri"/>
              </a:rPr>
              <a:t>: Caused due to presumptions about the data.</a:t>
            </a:r>
            <a:endParaRPr sz="2000" b="0" i="0" u="none" strike="noStrike" cap="none">
              <a:solidFill>
                <a:schemeClr val="dk1"/>
              </a:solidFill>
              <a:highlight>
                <a:srgbClr val="FFFFFF"/>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1" i="0" u="none" strike="noStrike" cap="none">
                <a:solidFill>
                  <a:schemeClr val="dk1"/>
                </a:solidFill>
                <a:highlight>
                  <a:srgbClr val="FFFFFF"/>
                </a:highlight>
                <a:latin typeface="Calibri"/>
                <a:ea typeface="Calibri"/>
                <a:cs typeface="Calibri"/>
                <a:sym typeface="Calibri"/>
              </a:rPr>
              <a:t>Variance error</a:t>
            </a:r>
            <a:r>
              <a:rPr lang="en-IN" sz="2000" b="0" i="0" u="none" strike="noStrike" cap="none">
                <a:solidFill>
                  <a:schemeClr val="dk1"/>
                </a:solidFill>
                <a:highlight>
                  <a:srgbClr val="FFFFFF"/>
                </a:highlight>
                <a:latin typeface="Calibri"/>
                <a:ea typeface="Calibri"/>
                <a:cs typeface="Calibri"/>
                <a:sym typeface="Calibri"/>
              </a:rPr>
              <a:t>: Caused due to memorizing the data as opposed to learning.</a:t>
            </a:r>
            <a:endParaRPr sz="2000" b="0" i="0" u="none" strike="noStrike" cap="none">
              <a:solidFill>
                <a:schemeClr val="dk1"/>
              </a:solidFill>
              <a:highlight>
                <a:srgbClr val="FFFFFF"/>
              </a:highlight>
              <a:latin typeface="Calibri"/>
              <a:ea typeface="Calibri"/>
              <a:cs typeface="Calibri"/>
              <a:sym typeface="Calibri"/>
            </a:endParaRPr>
          </a:p>
          <a:p>
            <a:pPr marL="342900" marR="0" lvl="0" indent="-342900" algn="l" rtl="0">
              <a:lnSpc>
                <a:spcPct val="150000"/>
              </a:lnSpc>
              <a:spcBef>
                <a:spcPts val="0"/>
              </a:spcBef>
              <a:spcAft>
                <a:spcPts val="0"/>
              </a:spcAft>
              <a:buClr>
                <a:schemeClr val="dk1"/>
              </a:buClr>
              <a:buSzPts val="2000"/>
              <a:buFont typeface="Calibri"/>
              <a:buChar char="•"/>
            </a:pPr>
            <a:r>
              <a:rPr lang="en-IN" sz="2000" b="1" i="0" u="none" strike="noStrike" cap="none">
                <a:solidFill>
                  <a:schemeClr val="dk1"/>
                </a:solidFill>
                <a:highlight>
                  <a:srgbClr val="FFFFFF"/>
                </a:highlight>
                <a:latin typeface="Calibri"/>
                <a:ea typeface="Calibri"/>
                <a:cs typeface="Calibri"/>
                <a:sym typeface="Calibri"/>
              </a:rPr>
              <a:t>Random error</a:t>
            </a:r>
            <a:r>
              <a:rPr lang="en-IN" sz="2000" b="0" i="0" u="none" strike="noStrike" cap="none">
                <a:solidFill>
                  <a:schemeClr val="dk1"/>
                </a:solidFill>
                <a:highlight>
                  <a:srgbClr val="FFFFFF"/>
                </a:highlight>
                <a:latin typeface="Calibri"/>
                <a:ea typeface="Calibri"/>
                <a:cs typeface="Calibri"/>
                <a:sym typeface="Calibri"/>
              </a:rPr>
              <a:t>: Caused due to the unforeseen changes that we cannot do anything about.</a:t>
            </a:r>
            <a:endParaRPr sz="2000" b="0" i="0" u="none" strike="noStrike" cap="non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24c3f1eb7e_0_876"/>
          <p:cNvSpPr txBox="1"/>
          <p:nvPr/>
        </p:nvSpPr>
        <p:spPr>
          <a:xfrm>
            <a:off x="677525" y="1503800"/>
            <a:ext cx="3106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sp>
        <p:nvSpPr>
          <p:cNvPr id="133" name="Google Shape;133;g124c3f1eb7e_0_876"/>
          <p:cNvSpPr txBox="1"/>
          <p:nvPr/>
        </p:nvSpPr>
        <p:spPr>
          <a:xfrm>
            <a:off x="1747650" y="2998050"/>
            <a:ext cx="8696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1" i="0" u="none" strike="noStrike" cap="none">
                <a:solidFill>
                  <a:schemeClr val="dk2"/>
                </a:solidFill>
                <a:latin typeface="Calibri"/>
                <a:ea typeface="Calibri"/>
                <a:cs typeface="Calibri"/>
                <a:sym typeface="Calibri"/>
              </a:rPr>
              <a:t>Introduction to K-Nearest Neighbour</a:t>
            </a:r>
            <a:endParaRPr sz="4400" b="1" i="0" u="none" strike="noStrike" cap="none">
              <a:solidFill>
                <a:schemeClr val="dk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379718b2f3_0_618"/>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Bias error</a:t>
            </a:r>
            <a:endParaRPr sz="3200" b="1" i="0" u="none" strike="noStrike" cap="none">
              <a:solidFill>
                <a:schemeClr val="dk2"/>
              </a:solidFill>
              <a:latin typeface="Calibri"/>
              <a:ea typeface="Calibri"/>
              <a:cs typeface="Calibri"/>
              <a:sym typeface="Calibri"/>
            </a:endParaRPr>
          </a:p>
        </p:txBody>
      </p:sp>
      <p:sp>
        <p:nvSpPr>
          <p:cNvPr id="470" name="Google Shape;470;g1379718b2f3_0_618"/>
          <p:cNvSpPr txBox="1"/>
          <p:nvPr/>
        </p:nvSpPr>
        <p:spPr>
          <a:xfrm>
            <a:off x="708923" y="1414025"/>
            <a:ext cx="10876800" cy="31707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rPr>
              <a:t>Bias error is caused due to presumptions about the data to make the </a:t>
            </a:r>
            <a:r>
              <a:rPr lang="en-IN" sz="2000" b="1" i="0" u="none" strike="noStrike" cap="none">
                <a:solidFill>
                  <a:schemeClr val="dk1"/>
                </a:solidFill>
                <a:highlight>
                  <a:schemeClr val="lt1"/>
                </a:highlight>
                <a:latin typeface="Calibri"/>
                <a:ea typeface="Calibri"/>
                <a:cs typeface="Calibri"/>
                <a:sym typeface="Calibri"/>
              </a:rPr>
              <a:t>approximation of the target function easier</a:t>
            </a:r>
            <a:r>
              <a:rPr lang="en-IN" sz="2000" b="0" i="0" u="none" strike="noStrike" cap="none">
                <a:solidFill>
                  <a:schemeClr val="dk1"/>
                </a:solidFill>
                <a:highlight>
                  <a:schemeClr val="lt1"/>
                </a:highlight>
                <a:latin typeface="Calibri"/>
                <a:ea typeface="Calibri"/>
                <a:cs typeface="Calibri"/>
                <a:sym typeface="Calibri"/>
              </a:rPr>
              <a:t>.</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Bias error is the error which signifies the amount by which a model’s prediction varies from the target value for the training data. Ex. Training error:- 30% (If accuracy is 70%)</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Due to introduction of bias error an algorithm might learn fast but the prediction will not be reliable.</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It generally results in a underfit model.</a:t>
            </a:r>
            <a:endParaRPr sz="2000" b="0" i="0" u="none" strike="noStrike" cap="non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379718b2f3_0_657"/>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Variance error</a:t>
            </a:r>
            <a:endParaRPr sz="3200" b="1" i="0" u="none" strike="noStrike" cap="none">
              <a:solidFill>
                <a:schemeClr val="dk2"/>
              </a:solidFill>
              <a:latin typeface="Calibri"/>
              <a:ea typeface="Calibri"/>
              <a:cs typeface="Calibri"/>
              <a:sym typeface="Calibri"/>
            </a:endParaRPr>
          </a:p>
        </p:txBody>
      </p:sp>
      <p:sp>
        <p:nvSpPr>
          <p:cNvPr id="476" name="Google Shape;476;g1379718b2f3_0_657"/>
          <p:cNvSpPr txBox="1"/>
          <p:nvPr/>
        </p:nvSpPr>
        <p:spPr>
          <a:xfrm>
            <a:off x="708923" y="1414025"/>
            <a:ext cx="10895400" cy="27090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chemeClr val="lt1"/>
                </a:highlight>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Variance error indicates how much the predictions will vary for a new/unseen data compared to predictions on training data.</a:t>
            </a:r>
            <a:endParaRPr sz="2000" b="0" i="0" u="none" strike="noStrike" cap="none">
              <a:solidFill>
                <a:schemeClr val="dk1"/>
              </a:solidFill>
              <a:highlight>
                <a:schemeClr val="lt1"/>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Introduction of variance leads to overfitting in the model.</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A model with low variance means that the model is able to generalise well on the unseen data</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Linear regression, logistic regression are few algorithms with low variance, whereas decision trees is an example of algorithms with high variance.</a:t>
            </a:r>
            <a:endParaRPr sz="2000" b="0" i="0" u="none" strike="noStrike" cap="non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1379718b2f3_0_735"/>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95A82"/>
                </a:solidFill>
                <a:latin typeface="Calibri"/>
                <a:ea typeface="Calibri"/>
                <a:cs typeface="Calibri"/>
                <a:sym typeface="Calibri"/>
              </a:rPr>
              <a:t>Bias Variance Trade Off</a:t>
            </a:r>
            <a:endParaRPr sz="3200" b="1" i="0" u="none" strike="noStrike" cap="none">
              <a:solidFill>
                <a:schemeClr val="dk2"/>
              </a:solidFill>
              <a:latin typeface="Calibri"/>
              <a:ea typeface="Calibri"/>
              <a:cs typeface="Calibri"/>
              <a:sym typeface="Calibri"/>
            </a:endParaRPr>
          </a:p>
        </p:txBody>
      </p:sp>
      <p:sp>
        <p:nvSpPr>
          <p:cNvPr id="482" name="Google Shape;482;g1379718b2f3_0_735"/>
          <p:cNvSpPr txBox="1"/>
          <p:nvPr/>
        </p:nvSpPr>
        <p:spPr>
          <a:xfrm>
            <a:off x="708925" y="1414025"/>
            <a:ext cx="5221500" cy="45561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The primary goal of an algorithm is to achieve a model with precise prediction i.e low variance and low bias.</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To achieve this goal we need to find a value which is between the error value of bias and variance.</a:t>
            </a:r>
            <a:endParaRPr sz="2000" b="0" i="0" u="none" strike="noStrike" cap="none">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highlight>
                  <a:srgbClr val="FFFFFF"/>
                </a:highlight>
                <a:latin typeface="Calibri"/>
                <a:ea typeface="Calibri"/>
                <a:cs typeface="Calibri"/>
                <a:sym typeface="Calibri"/>
              </a:rPr>
              <a:t>This tension between bias and variance where the the value of both bias and variance are the lowest is called as bias variance trade off.</a:t>
            </a:r>
            <a:endParaRPr sz="2000" b="0" i="0" u="none" strike="noStrike" cap="none">
              <a:solidFill>
                <a:schemeClr val="dk1"/>
              </a:solidFill>
              <a:highlight>
                <a:srgbClr val="FFFFFF"/>
              </a:highlight>
              <a:latin typeface="Calibri"/>
              <a:ea typeface="Calibri"/>
              <a:cs typeface="Calibri"/>
              <a:sym typeface="Calibri"/>
            </a:endParaRPr>
          </a:p>
        </p:txBody>
      </p:sp>
      <p:pic>
        <p:nvPicPr>
          <p:cNvPr id="483" name="Google Shape;483;g1379718b2f3_0_735"/>
          <p:cNvPicPr preferRelativeResize="0"/>
          <p:nvPr/>
        </p:nvPicPr>
        <p:blipFill rotWithShape="1">
          <a:blip r:embed="rId3">
            <a:alphaModFix/>
          </a:blip>
          <a:srcRect/>
          <a:stretch/>
        </p:blipFill>
        <p:spPr>
          <a:xfrm>
            <a:off x="5798729" y="1414014"/>
            <a:ext cx="5791172" cy="36430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3400">
        <p:fade thruBlk="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379718b2f3_0_696"/>
          <p:cNvSpPr txBox="1"/>
          <p:nvPr/>
        </p:nvSpPr>
        <p:spPr>
          <a:xfrm>
            <a:off x="632734" y="46341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a:solidFill>
                  <a:srgbClr val="095A82"/>
                </a:solidFill>
                <a:latin typeface="Calibri"/>
                <a:ea typeface="Calibri"/>
                <a:cs typeface="Calibri"/>
                <a:sym typeface="Calibri"/>
              </a:rPr>
              <a:t>Let’s answer some questions</a:t>
            </a:r>
            <a:endParaRPr sz="3200" b="1" i="0" u="none" strike="noStrike" cap="none">
              <a:solidFill>
                <a:schemeClr val="dk2"/>
              </a:solidFill>
              <a:latin typeface="Calibri"/>
              <a:ea typeface="Calibri"/>
              <a:cs typeface="Calibri"/>
              <a:sym typeface="Calibri"/>
            </a:endParaRPr>
          </a:p>
        </p:txBody>
      </p:sp>
      <p:graphicFrame>
        <p:nvGraphicFramePr>
          <p:cNvPr id="496" name="Google Shape;496;g1379718b2f3_0_696"/>
          <p:cNvGraphicFramePr/>
          <p:nvPr/>
        </p:nvGraphicFramePr>
        <p:xfrm>
          <a:off x="1165175" y="3393625"/>
          <a:ext cx="3000000" cy="3000000"/>
        </p:xfrm>
        <a:graphic>
          <a:graphicData uri="http://schemas.openxmlformats.org/drawingml/2006/table">
            <a:tbl>
              <a:tblPr>
                <a:noFill/>
                <a:tableStyleId>{F2813BBA-7E01-4E84-9E78-B3B0128232CB}</a:tableStyleId>
              </a:tblPr>
              <a:tblGrid>
                <a:gridCol w="1752275"/>
                <a:gridCol w="1229500"/>
                <a:gridCol w="2429425"/>
                <a:gridCol w="2396175"/>
                <a:gridCol w="2361525"/>
              </a:tblGrid>
              <a:tr h="779250">
                <a:tc>
                  <a:txBody>
                    <a:bodyPr/>
                    <a:lstStyle/>
                    <a:p>
                      <a:pPr marL="0" marR="0" lvl="0" indent="0" algn="l" rtl="0">
                        <a:lnSpc>
                          <a:spcPct val="100000"/>
                        </a:lnSpc>
                        <a:spcBef>
                          <a:spcPts val="0"/>
                        </a:spcBef>
                        <a:spcAft>
                          <a:spcPts val="0"/>
                        </a:spcAft>
                        <a:buClr>
                          <a:srgbClr val="000000"/>
                        </a:buClr>
                        <a:buSzPts val="1500"/>
                        <a:buFont typeface="Arial"/>
                        <a:buNone/>
                      </a:pPr>
                      <a:r>
                        <a:rPr lang="en-IN" sz="2000" u="none" strike="noStrike" cap="none">
                          <a:latin typeface="Calibri"/>
                          <a:ea typeface="Calibri"/>
                          <a:cs typeface="Calibri"/>
                          <a:sym typeface="Calibri"/>
                        </a:rPr>
                        <a:t>Training error</a:t>
                      </a:r>
                      <a:endParaRPr sz="2000" u="none" strike="noStrike" cap="none">
                        <a:latin typeface="Calibri"/>
                        <a:ea typeface="Calibri"/>
                        <a:cs typeface="Calibri"/>
                        <a:sym typeface="Calibri"/>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IN" sz="2000" u="none" strike="noStrike" cap="none">
                          <a:latin typeface="Calibri"/>
                          <a:ea typeface="Calibri"/>
                          <a:cs typeface="Calibri"/>
                          <a:sym typeface="Calibri"/>
                        </a:rPr>
                        <a:t>Test error</a:t>
                      </a:r>
                      <a:endParaRPr sz="2000" u="none" strike="noStrike" cap="none">
                        <a:latin typeface="Calibri"/>
                        <a:ea typeface="Calibri"/>
                        <a:cs typeface="Calibri"/>
                        <a:sym typeface="Calibri"/>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IN" sz="2000" u="none" strike="noStrike" cap="none">
                          <a:latin typeface="Calibri"/>
                          <a:ea typeface="Calibri"/>
                          <a:cs typeface="Calibri"/>
                          <a:sym typeface="Calibri"/>
                        </a:rPr>
                        <a:t>Bias(Training error)</a:t>
                      </a:r>
                      <a:endParaRPr sz="2000" u="none" strike="noStrike" cap="none">
                        <a:latin typeface="Calibri"/>
                        <a:ea typeface="Calibri"/>
                        <a:cs typeface="Calibri"/>
                        <a:sym typeface="Calibri"/>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IN" sz="2000" u="none" strike="noStrike" cap="none">
                          <a:latin typeface="Calibri"/>
                          <a:ea typeface="Calibri"/>
                          <a:cs typeface="Calibri"/>
                          <a:sym typeface="Calibri"/>
                        </a:rPr>
                        <a:t>Variance(Test error - Training error)</a:t>
                      </a:r>
                      <a:endParaRPr sz="2000" u="none" strike="noStrike" cap="none">
                        <a:latin typeface="Calibri"/>
                        <a:ea typeface="Calibri"/>
                        <a:cs typeface="Calibri"/>
                        <a:sym typeface="Calibri"/>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IN" sz="2000" u="none" strike="noStrike" cap="none">
                          <a:latin typeface="Calibri"/>
                          <a:ea typeface="Calibri"/>
                          <a:cs typeface="Calibri"/>
                          <a:sym typeface="Calibri"/>
                        </a:rPr>
                        <a:t>Conclusions</a:t>
                      </a:r>
                      <a:endParaRPr sz="2000" u="none" strike="noStrike" cap="none">
                        <a:latin typeface="Calibri"/>
                        <a:ea typeface="Calibri"/>
                        <a:cs typeface="Calibri"/>
                        <a:sym typeface="Calibri"/>
                      </a:endParaRPr>
                    </a:p>
                  </a:txBody>
                  <a:tcPr marL="91425" marR="91425" marT="91425" marB="91425">
                    <a:lnL w="9525" cap="flat" cmpd="sng">
                      <a:solidFill>
                        <a:srgbClr val="888888"/>
                      </a:solidFill>
                      <a:prstDash val="solid"/>
                      <a:round/>
                      <a:headEnd type="none" w="sm" len="sm"/>
                      <a:tailEnd type="none" w="sm" len="sm"/>
                    </a:lnL>
                    <a:lnR w="9525" cap="flat" cmpd="sng">
                      <a:solidFill>
                        <a:srgbClr val="888888"/>
                      </a:solidFill>
                      <a:prstDash val="solid"/>
                      <a:round/>
                      <a:headEnd type="none" w="sm" len="sm"/>
                      <a:tailEnd type="none" w="sm" len="sm"/>
                    </a:lnR>
                    <a:lnT w="9525"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r>
              <a:tr h="651725">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solidFill>
                            <a:srgbClr val="000000"/>
                          </a:solidFill>
                          <a:highlight>
                            <a:srgbClr val="FFFFFF"/>
                          </a:highlight>
                          <a:latin typeface="Calibri"/>
                          <a:ea typeface="Calibri"/>
                          <a:cs typeface="Calibri"/>
                          <a:sym typeface="Calibri"/>
                        </a:rPr>
                        <a:t>1%</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solidFill>
                            <a:srgbClr val="000000"/>
                          </a:solidFill>
                          <a:highlight>
                            <a:srgbClr val="FFFFFF"/>
                          </a:highlight>
                          <a:latin typeface="Calibri"/>
                          <a:ea typeface="Calibri"/>
                          <a:cs typeface="Calibri"/>
                          <a:sym typeface="Calibri"/>
                        </a:rPr>
                        <a:t>11%</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solidFill>
                            <a:srgbClr val="000000"/>
                          </a:solidFill>
                          <a:highlight>
                            <a:srgbClr val="FFFFFF"/>
                          </a:highlight>
                          <a:latin typeface="Calibri"/>
                          <a:ea typeface="Calibri"/>
                          <a:cs typeface="Calibri"/>
                          <a:sym typeface="Calibri"/>
                        </a:rPr>
                        <a:t>1%</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solidFill>
                            <a:srgbClr val="000000"/>
                          </a:solidFill>
                          <a:highlight>
                            <a:srgbClr val="FFFFFF"/>
                          </a:highlight>
                          <a:latin typeface="Calibri"/>
                          <a:ea typeface="Calibri"/>
                          <a:cs typeface="Calibri"/>
                          <a:sym typeface="Calibri"/>
                        </a:rPr>
                        <a:t>10%</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r>
              <a:tr h="554975">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highlight>
                            <a:srgbClr val="FFFFFF"/>
                          </a:highlight>
                          <a:latin typeface="Calibri"/>
                          <a:ea typeface="Calibri"/>
                          <a:cs typeface="Calibri"/>
                          <a:sym typeface="Calibri"/>
                        </a:rPr>
                        <a:t>30</a:t>
                      </a:r>
                      <a:r>
                        <a:rPr lang="en-IN" sz="2000" u="none" strike="noStrike" cap="none">
                          <a:solidFill>
                            <a:srgbClr val="000000"/>
                          </a:solidFill>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highlight>
                            <a:srgbClr val="FFFFFF"/>
                          </a:highlight>
                          <a:latin typeface="Calibri"/>
                          <a:ea typeface="Calibri"/>
                          <a:cs typeface="Calibri"/>
                          <a:sym typeface="Calibri"/>
                        </a:rPr>
                        <a:t>32</a:t>
                      </a:r>
                      <a:r>
                        <a:rPr lang="en-IN" sz="2000" u="none" strike="noStrike" cap="none">
                          <a:solidFill>
                            <a:srgbClr val="000000"/>
                          </a:solidFill>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highlight>
                            <a:srgbClr val="FFFFFF"/>
                          </a:highlight>
                          <a:latin typeface="Calibri"/>
                          <a:ea typeface="Calibri"/>
                          <a:cs typeface="Calibri"/>
                          <a:sym typeface="Calibri"/>
                        </a:rPr>
                        <a:t>30</a:t>
                      </a:r>
                      <a:r>
                        <a:rPr lang="en-IN" sz="2000" u="none" strike="noStrike" cap="none">
                          <a:solidFill>
                            <a:srgbClr val="000000"/>
                          </a:solidFill>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u="none" strike="noStrike" cap="none">
                          <a:highlight>
                            <a:srgbClr val="FFFFFF"/>
                          </a:highlight>
                          <a:latin typeface="Calibri"/>
                          <a:ea typeface="Calibri"/>
                          <a:cs typeface="Calibri"/>
                          <a:sym typeface="Calibri"/>
                        </a:rPr>
                        <a:t>2</a:t>
                      </a:r>
                      <a:r>
                        <a:rPr lang="en-IN" sz="2000" u="none" strike="noStrike" cap="none">
                          <a:solidFill>
                            <a:srgbClr val="000000"/>
                          </a:solidFill>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c>
                  <a:txBody>
                    <a:bodyPr/>
                    <a:lstStyle/>
                    <a:p>
                      <a:pPr marL="0" marR="0" lvl="0" indent="0" algn="l" rtl="0">
                        <a:lnSpc>
                          <a:spcPct val="120000"/>
                        </a:lnSpc>
                        <a:spcBef>
                          <a:spcPts val="0"/>
                        </a:spcBef>
                        <a:spcAft>
                          <a:spcPts val="0"/>
                        </a:spcAft>
                        <a:buClr>
                          <a:srgbClr val="000000"/>
                        </a:buClr>
                        <a:buSzPts val="1300"/>
                        <a:buFont typeface="Arial"/>
                        <a:buNone/>
                      </a:pPr>
                      <a:r>
                        <a:rPr lang="en-IN" sz="2000">
                          <a:highlight>
                            <a:srgbClr val="FFFFFF"/>
                          </a:highlight>
                          <a:latin typeface="Calibri"/>
                          <a:ea typeface="Calibri"/>
                          <a:cs typeface="Calibri"/>
                          <a:sym typeface="Calibri"/>
                        </a:rPr>
                        <a:t>?</a:t>
                      </a:r>
                      <a:endParaRPr sz="2000" u="none" strike="noStrike" cap="none">
                        <a:solidFill>
                          <a:srgbClr val="000000"/>
                        </a:solidFill>
                        <a:highlight>
                          <a:srgbClr val="FFFFFF"/>
                        </a:highlight>
                        <a:latin typeface="Calibri"/>
                        <a:ea typeface="Calibri"/>
                        <a:cs typeface="Calibri"/>
                        <a:sym typeface="Calibri"/>
                      </a:endParaRPr>
                    </a:p>
                  </a:txBody>
                  <a:tcPr marL="63500" marR="63500" marT="63500" marB="63500">
                    <a:lnL w="12650" cap="flat" cmpd="sng">
                      <a:solidFill>
                        <a:srgbClr val="888888"/>
                      </a:solidFill>
                      <a:prstDash val="solid"/>
                      <a:round/>
                      <a:headEnd type="none" w="sm" len="sm"/>
                      <a:tailEnd type="none" w="sm" len="sm"/>
                    </a:lnL>
                    <a:lnR w="12650" cap="flat" cmpd="sng">
                      <a:solidFill>
                        <a:srgbClr val="888888"/>
                      </a:solidFill>
                      <a:prstDash val="solid"/>
                      <a:round/>
                      <a:headEnd type="none" w="sm" len="sm"/>
                      <a:tailEnd type="none" w="sm" len="sm"/>
                    </a:lnR>
                    <a:lnT w="12650" cap="flat" cmpd="sng">
                      <a:solidFill>
                        <a:srgbClr val="888888"/>
                      </a:solidFill>
                      <a:prstDash val="solid"/>
                      <a:round/>
                      <a:headEnd type="none" w="sm" len="sm"/>
                      <a:tailEnd type="none" w="sm" len="sm"/>
                    </a:lnT>
                    <a:lnB w="12650" cap="flat" cmpd="sng">
                      <a:solidFill>
                        <a:srgbClr val="888888"/>
                      </a:solidFill>
                      <a:prstDash val="solid"/>
                      <a:round/>
                      <a:headEnd type="none" w="sm" len="sm"/>
                      <a:tailEnd type="none" w="sm" len="sm"/>
                    </a:lnB>
                  </a:tcPr>
                </a:tc>
              </a:tr>
            </a:tbl>
          </a:graphicData>
        </a:graphic>
      </p:graphicFrame>
      <p:sp>
        <p:nvSpPr>
          <p:cNvPr id="497" name="Google Shape;497;g1379718b2f3_0_696"/>
          <p:cNvSpPr txBox="1"/>
          <p:nvPr/>
        </p:nvSpPr>
        <p:spPr>
          <a:xfrm>
            <a:off x="708925" y="1414025"/>
            <a:ext cx="10168800" cy="17856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AutoNum type="arabicPeriod"/>
            </a:pPr>
            <a:r>
              <a:rPr lang="en-IN" sz="2000">
                <a:solidFill>
                  <a:schemeClr val="dk1"/>
                </a:solidFill>
                <a:highlight>
                  <a:srgbClr val="FFFFFF"/>
                </a:highlight>
                <a:latin typeface="Calibri"/>
                <a:ea typeface="Calibri"/>
                <a:cs typeface="Calibri"/>
                <a:sym typeface="Calibri"/>
              </a:rPr>
              <a:t>Can we use the decision trees for regression (for predicting continuous data)?</a:t>
            </a:r>
            <a:endParaRPr sz="2000">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AutoNum type="arabicPeriod"/>
            </a:pPr>
            <a:r>
              <a:rPr lang="en-IN" sz="2000">
                <a:solidFill>
                  <a:schemeClr val="dk1"/>
                </a:solidFill>
                <a:highlight>
                  <a:srgbClr val="FFFFFF"/>
                </a:highlight>
                <a:latin typeface="Calibri"/>
                <a:ea typeface="Calibri"/>
                <a:cs typeface="Calibri"/>
                <a:sym typeface="Calibri"/>
              </a:rPr>
              <a:t>If one were to let a decision tree grow to the fullest extent, what would the impurity of individual leaf nodes be?</a:t>
            </a:r>
            <a:endParaRPr sz="2000">
              <a:solidFill>
                <a:schemeClr val="dk1"/>
              </a:solidFill>
              <a:highlight>
                <a:srgbClr val="FFFFFF"/>
              </a:highlight>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AutoNum type="arabicPeriod"/>
            </a:pPr>
            <a:r>
              <a:rPr lang="en-IN" sz="2000">
                <a:solidFill>
                  <a:schemeClr val="dk1"/>
                </a:solidFill>
                <a:highlight>
                  <a:srgbClr val="FFFFFF"/>
                </a:highlight>
                <a:latin typeface="Calibri"/>
                <a:ea typeface="Calibri"/>
                <a:cs typeface="Calibri"/>
                <a:sym typeface="Calibri"/>
              </a:rPr>
              <a:t>Write conclusion for the following scenarios?</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1379718b2f3_0_815"/>
          <p:cNvSpPr txBox="1"/>
          <p:nvPr/>
        </p:nvSpPr>
        <p:spPr>
          <a:xfrm>
            <a:off x="677525" y="1503800"/>
            <a:ext cx="3106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ndara"/>
              <a:ea typeface="Candara"/>
              <a:cs typeface="Candara"/>
              <a:sym typeface="Candara"/>
            </a:endParaRPr>
          </a:p>
        </p:txBody>
      </p:sp>
      <p:sp>
        <p:nvSpPr>
          <p:cNvPr id="503" name="Google Shape;503;g1379718b2f3_0_815"/>
          <p:cNvSpPr txBox="1"/>
          <p:nvPr/>
        </p:nvSpPr>
        <p:spPr>
          <a:xfrm>
            <a:off x="3747450" y="2998050"/>
            <a:ext cx="46971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1">
                <a:solidFill>
                  <a:schemeClr val="dk2"/>
                </a:solidFill>
                <a:latin typeface="Calibri"/>
                <a:ea typeface="Calibri"/>
                <a:cs typeface="Calibri"/>
                <a:sym typeface="Calibri"/>
              </a:rPr>
              <a:t>Ensemble Methods</a:t>
            </a:r>
            <a:endParaRPr sz="4400" b="1" i="0" u="none" strike="noStrike" cap="none">
              <a:solidFill>
                <a:schemeClr val="dk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1379718b2f3_0_859"/>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Need for Ensemble Learning</a:t>
            </a:r>
            <a:endParaRPr sz="1100" b="1" i="0" u="none" strike="noStrike" cap="none">
              <a:solidFill>
                <a:srgbClr val="000000"/>
              </a:solidFill>
              <a:latin typeface="Calibri"/>
              <a:ea typeface="Calibri"/>
              <a:cs typeface="Calibri"/>
              <a:sym typeface="Calibri"/>
            </a:endParaRPr>
          </a:p>
        </p:txBody>
      </p:sp>
      <p:sp>
        <p:nvSpPr>
          <p:cNvPr id="509" name="Google Shape;509;g1379718b2f3_0_859"/>
          <p:cNvSpPr txBox="1"/>
          <p:nvPr/>
        </p:nvSpPr>
        <p:spPr>
          <a:xfrm>
            <a:off x="556525" y="1324625"/>
            <a:ext cx="11026200" cy="28014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Ensemble techniques attempt to reduce Bias and Variance errors, and potentially produce better predictions without having to compromise on either one of them.</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Instead of one model deciding what the final prediction should be, multiple models together make the decision.</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general idea is that collective wisdom supersedes individual wisdom.</a:t>
            </a:r>
            <a:endParaRPr sz="20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379718b2f3_0_898"/>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What is Ensemble Learning?</a:t>
            </a:r>
            <a:endParaRPr sz="1100" b="1" i="0" u="none" strike="noStrike" cap="none">
              <a:solidFill>
                <a:srgbClr val="000000"/>
              </a:solidFill>
              <a:latin typeface="Calibri"/>
              <a:ea typeface="Calibri"/>
              <a:cs typeface="Calibri"/>
              <a:sym typeface="Calibri"/>
            </a:endParaRPr>
          </a:p>
        </p:txBody>
      </p:sp>
      <p:sp>
        <p:nvSpPr>
          <p:cNvPr id="515" name="Google Shape;515;g1379718b2f3_0_898"/>
          <p:cNvSpPr txBox="1"/>
          <p:nvPr/>
        </p:nvSpPr>
        <p:spPr>
          <a:xfrm>
            <a:off x="556525" y="1324625"/>
            <a:ext cx="10914000" cy="23397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Training multiple models instead of a single model, and combining all of them to make predictions is called Ensemble Learning.</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idea of ensemble techniques in ML is to create a group (Ensemble) of algorithms and use specified metric of aggregation to generate results for the problems.</a:t>
            </a:r>
            <a:endParaRPr sz="20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379718b2f3_0_937"/>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Ensemble Methods</a:t>
            </a:r>
            <a:endParaRPr sz="1100" b="1" i="0" u="none" strike="noStrike" cap="none">
              <a:solidFill>
                <a:srgbClr val="000000"/>
              </a:solidFill>
              <a:latin typeface="Calibri"/>
              <a:ea typeface="Calibri"/>
              <a:cs typeface="Calibri"/>
              <a:sym typeface="Calibri"/>
            </a:endParaRPr>
          </a:p>
        </p:txBody>
      </p:sp>
      <p:sp>
        <p:nvSpPr>
          <p:cNvPr id="521" name="Google Shape;521;g1379718b2f3_0_937"/>
          <p:cNvSpPr/>
          <p:nvPr/>
        </p:nvSpPr>
        <p:spPr>
          <a:xfrm>
            <a:off x="5070043" y="1349963"/>
            <a:ext cx="1918800" cy="715200"/>
          </a:xfrm>
          <a:prstGeom prst="roundRect">
            <a:avLst>
              <a:gd name="adj" fmla="val 16667"/>
            </a:avLst>
          </a:prstGeom>
          <a:solidFill>
            <a:srgbClr val="095A8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Calibri"/>
                <a:ea typeface="Calibri"/>
                <a:cs typeface="Calibri"/>
                <a:sym typeface="Calibri"/>
              </a:rPr>
              <a:t>Ensemble</a:t>
            </a:r>
            <a:endParaRPr sz="2000" b="1" i="0" u="none" strike="noStrike" cap="none">
              <a:solidFill>
                <a:schemeClr val="lt1"/>
              </a:solidFill>
              <a:latin typeface="Calibri"/>
              <a:ea typeface="Calibri"/>
              <a:cs typeface="Calibri"/>
              <a:sym typeface="Calibri"/>
            </a:endParaRPr>
          </a:p>
        </p:txBody>
      </p:sp>
      <p:sp>
        <p:nvSpPr>
          <p:cNvPr id="522" name="Google Shape;522;g1379718b2f3_0_937"/>
          <p:cNvSpPr/>
          <p:nvPr/>
        </p:nvSpPr>
        <p:spPr>
          <a:xfrm>
            <a:off x="1378275" y="2653739"/>
            <a:ext cx="1790100" cy="715200"/>
          </a:xfrm>
          <a:prstGeom prst="roundRect">
            <a:avLst>
              <a:gd name="adj" fmla="val 16667"/>
            </a:avLst>
          </a:prstGeom>
          <a:solidFill>
            <a:srgbClr val="0F75BD"/>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Calibri"/>
                <a:ea typeface="Calibri"/>
                <a:cs typeface="Calibri"/>
                <a:sym typeface="Calibri"/>
              </a:rPr>
              <a:t>Bagging</a:t>
            </a:r>
            <a:endParaRPr sz="2000" b="1" i="0" u="none" strike="noStrike" cap="none">
              <a:solidFill>
                <a:schemeClr val="lt1"/>
              </a:solidFill>
              <a:latin typeface="Calibri"/>
              <a:ea typeface="Calibri"/>
              <a:cs typeface="Calibri"/>
              <a:sym typeface="Calibri"/>
            </a:endParaRPr>
          </a:p>
        </p:txBody>
      </p:sp>
      <p:sp>
        <p:nvSpPr>
          <p:cNvPr id="523" name="Google Shape;523;g1379718b2f3_0_937"/>
          <p:cNvSpPr/>
          <p:nvPr/>
        </p:nvSpPr>
        <p:spPr>
          <a:xfrm>
            <a:off x="5288236" y="2729939"/>
            <a:ext cx="1761000" cy="715200"/>
          </a:xfrm>
          <a:prstGeom prst="roundRect">
            <a:avLst>
              <a:gd name="adj" fmla="val 16667"/>
            </a:avLst>
          </a:prstGeom>
          <a:solidFill>
            <a:srgbClr val="0F75BD"/>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Calibri"/>
                <a:ea typeface="Calibri"/>
                <a:cs typeface="Calibri"/>
                <a:sym typeface="Calibri"/>
              </a:rPr>
              <a:t>Boosting</a:t>
            </a:r>
            <a:endParaRPr sz="2000" b="1" i="0" u="none" strike="noStrike" cap="none">
              <a:solidFill>
                <a:schemeClr val="lt1"/>
              </a:solidFill>
              <a:latin typeface="Calibri"/>
              <a:ea typeface="Calibri"/>
              <a:cs typeface="Calibri"/>
              <a:sym typeface="Calibri"/>
            </a:endParaRPr>
          </a:p>
        </p:txBody>
      </p:sp>
      <p:sp>
        <p:nvSpPr>
          <p:cNvPr id="524" name="Google Shape;524;g1379718b2f3_0_937"/>
          <p:cNvSpPr/>
          <p:nvPr/>
        </p:nvSpPr>
        <p:spPr>
          <a:xfrm>
            <a:off x="8518544" y="2577551"/>
            <a:ext cx="1761000" cy="715200"/>
          </a:xfrm>
          <a:prstGeom prst="roundRect">
            <a:avLst>
              <a:gd name="adj" fmla="val 16667"/>
            </a:avLst>
          </a:prstGeom>
          <a:solidFill>
            <a:srgbClr val="0F75BD"/>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lt1"/>
                </a:solidFill>
                <a:latin typeface="Calibri"/>
                <a:ea typeface="Calibri"/>
                <a:cs typeface="Calibri"/>
                <a:sym typeface="Calibri"/>
              </a:rPr>
              <a:t>Stacking</a:t>
            </a:r>
            <a:endParaRPr sz="2000" b="1" i="0" u="none" strike="noStrike" cap="none">
              <a:solidFill>
                <a:schemeClr val="lt1"/>
              </a:solidFill>
              <a:latin typeface="Calibri"/>
              <a:ea typeface="Calibri"/>
              <a:cs typeface="Calibri"/>
              <a:sym typeface="Calibri"/>
            </a:endParaRPr>
          </a:p>
        </p:txBody>
      </p:sp>
      <p:cxnSp>
        <p:nvCxnSpPr>
          <p:cNvPr id="525" name="Google Shape;525;g1379718b2f3_0_937"/>
          <p:cNvCxnSpPr>
            <a:stCxn id="522" idx="0"/>
            <a:endCxn id="521" idx="2"/>
          </p:cNvCxnSpPr>
          <p:nvPr/>
        </p:nvCxnSpPr>
        <p:spPr>
          <a:xfrm rot="10800000" flipH="1">
            <a:off x="2273325" y="2065139"/>
            <a:ext cx="3756000" cy="5886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26" name="Google Shape;526;g1379718b2f3_0_937"/>
          <p:cNvCxnSpPr>
            <a:stCxn id="521" idx="2"/>
            <a:endCxn id="523" idx="0"/>
          </p:cNvCxnSpPr>
          <p:nvPr/>
        </p:nvCxnSpPr>
        <p:spPr>
          <a:xfrm>
            <a:off x="6029443" y="2065163"/>
            <a:ext cx="139200" cy="6648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27" name="Google Shape;527;g1379718b2f3_0_937"/>
          <p:cNvCxnSpPr>
            <a:stCxn id="521" idx="2"/>
            <a:endCxn id="524" idx="0"/>
          </p:cNvCxnSpPr>
          <p:nvPr/>
        </p:nvCxnSpPr>
        <p:spPr>
          <a:xfrm>
            <a:off x="6029443" y="2065163"/>
            <a:ext cx="3369600" cy="5124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sp>
        <p:nvSpPr>
          <p:cNvPr id="528" name="Google Shape;528;g1379718b2f3_0_937"/>
          <p:cNvSpPr/>
          <p:nvPr/>
        </p:nvSpPr>
        <p:spPr>
          <a:xfrm>
            <a:off x="544838" y="3805163"/>
            <a:ext cx="17901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Simple bagging</a:t>
            </a:r>
            <a:endParaRPr sz="2000" b="1" i="0" u="none" strike="noStrike" cap="none">
              <a:solidFill>
                <a:srgbClr val="000000"/>
              </a:solidFill>
              <a:latin typeface="Calibri"/>
              <a:ea typeface="Calibri"/>
              <a:cs typeface="Calibri"/>
              <a:sym typeface="Calibri"/>
            </a:endParaRPr>
          </a:p>
        </p:txBody>
      </p:sp>
      <p:sp>
        <p:nvSpPr>
          <p:cNvPr id="529" name="Google Shape;529;g1379718b2f3_0_937"/>
          <p:cNvSpPr/>
          <p:nvPr/>
        </p:nvSpPr>
        <p:spPr>
          <a:xfrm>
            <a:off x="2732378" y="3805163"/>
            <a:ext cx="17610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Random Forest</a:t>
            </a:r>
            <a:endParaRPr sz="2000" b="1" i="0" u="none" strike="noStrike" cap="none">
              <a:solidFill>
                <a:srgbClr val="000000"/>
              </a:solidFill>
              <a:latin typeface="Calibri"/>
              <a:ea typeface="Calibri"/>
              <a:cs typeface="Calibri"/>
              <a:sym typeface="Calibri"/>
            </a:endParaRPr>
          </a:p>
        </p:txBody>
      </p:sp>
      <p:sp>
        <p:nvSpPr>
          <p:cNvPr id="530" name="Google Shape;530;g1379718b2f3_0_937"/>
          <p:cNvSpPr/>
          <p:nvPr/>
        </p:nvSpPr>
        <p:spPr>
          <a:xfrm>
            <a:off x="4329479" y="4792888"/>
            <a:ext cx="17901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Ada boosting</a:t>
            </a:r>
            <a:endParaRPr sz="2000" b="1" i="0" u="none" strike="noStrike" cap="none">
              <a:solidFill>
                <a:srgbClr val="000000"/>
              </a:solidFill>
              <a:latin typeface="Calibri"/>
              <a:ea typeface="Calibri"/>
              <a:cs typeface="Calibri"/>
              <a:sym typeface="Calibri"/>
            </a:endParaRPr>
          </a:p>
        </p:txBody>
      </p:sp>
      <p:sp>
        <p:nvSpPr>
          <p:cNvPr id="531" name="Google Shape;531;g1379718b2f3_0_937"/>
          <p:cNvSpPr/>
          <p:nvPr/>
        </p:nvSpPr>
        <p:spPr>
          <a:xfrm>
            <a:off x="6372499" y="4792888"/>
            <a:ext cx="17610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Gradient Boosting</a:t>
            </a:r>
            <a:endParaRPr sz="2000" b="1" i="0" u="none" strike="noStrike" cap="none">
              <a:solidFill>
                <a:srgbClr val="000000"/>
              </a:solidFill>
              <a:latin typeface="Calibri"/>
              <a:ea typeface="Calibri"/>
              <a:cs typeface="Calibri"/>
              <a:sym typeface="Calibri"/>
            </a:endParaRPr>
          </a:p>
        </p:txBody>
      </p:sp>
      <p:sp>
        <p:nvSpPr>
          <p:cNvPr id="532" name="Google Shape;532;g1379718b2f3_0_937"/>
          <p:cNvSpPr/>
          <p:nvPr/>
        </p:nvSpPr>
        <p:spPr>
          <a:xfrm>
            <a:off x="7554102" y="3685201"/>
            <a:ext cx="17901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Voting </a:t>
            </a:r>
            <a:endParaRPr sz="2000" b="1" i="0" u="none" strike="noStrike" cap="none">
              <a:solidFill>
                <a:srgbClr val="000000"/>
              </a:solidFill>
              <a:latin typeface="Calibri"/>
              <a:ea typeface="Calibri"/>
              <a:cs typeface="Calibri"/>
              <a:sym typeface="Calibri"/>
            </a:endParaRPr>
          </a:p>
        </p:txBody>
      </p:sp>
      <p:sp>
        <p:nvSpPr>
          <p:cNvPr id="533" name="Google Shape;533;g1379718b2f3_0_937"/>
          <p:cNvSpPr/>
          <p:nvPr/>
        </p:nvSpPr>
        <p:spPr>
          <a:xfrm>
            <a:off x="9886164" y="3685201"/>
            <a:ext cx="1761000" cy="715200"/>
          </a:xfrm>
          <a:prstGeom prst="roundRect">
            <a:avLst>
              <a:gd name="adj" fmla="val 16667"/>
            </a:avLst>
          </a:prstGeom>
          <a:solidFill>
            <a:srgbClr val="25AAE2"/>
          </a:solidFill>
          <a:ln w="9525" cap="flat" cmpd="sng">
            <a:solidFill>
              <a:srgbClr val="1F497D"/>
            </a:solidFill>
            <a:prstDash val="solid"/>
            <a:round/>
            <a:headEnd type="none" w="sm" len="sm"/>
            <a:tailEnd type="none" w="sm" len="sm"/>
          </a:ln>
          <a:effectLst>
            <a:outerShdw blurRad="57150" dist="19050" dir="5400000" algn="bl" rotWithShape="0">
              <a:srgbClr val="000000">
                <a:alpha val="4902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Meta model</a:t>
            </a:r>
            <a:endParaRPr sz="2000" b="1" i="0" u="none" strike="noStrike" cap="none">
              <a:solidFill>
                <a:srgbClr val="000000"/>
              </a:solidFill>
              <a:latin typeface="Calibri"/>
              <a:ea typeface="Calibri"/>
              <a:cs typeface="Calibri"/>
              <a:sym typeface="Calibri"/>
            </a:endParaRPr>
          </a:p>
        </p:txBody>
      </p:sp>
      <p:cxnSp>
        <p:nvCxnSpPr>
          <p:cNvPr id="534" name="Google Shape;534;g1379718b2f3_0_937"/>
          <p:cNvCxnSpPr>
            <a:stCxn id="523" idx="2"/>
            <a:endCxn id="530" idx="0"/>
          </p:cNvCxnSpPr>
          <p:nvPr/>
        </p:nvCxnSpPr>
        <p:spPr>
          <a:xfrm flipH="1">
            <a:off x="5224636" y="3445139"/>
            <a:ext cx="944100" cy="13476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35" name="Google Shape;535;g1379718b2f3_0_937"/>
          <p:cNvCxnSpPr>
            <a:stCxn id="523" idx="2"/>
            <a:endCxn id="531" idx="0"/>
          </p:cNvCxnSpPr>
          <p:nvPr/>
        </p:nvCxnSpPr>
        <p:spPr>
          <a:xfrm>
            <a:off x="6168736" y="3445139"/>
            <a:ext cx="1084200" cy="13476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36" name="Google Shape;536;g1379718b2f3_0_937"/>
          <p:cNvCxnSpPr>
            <a:stCxn id="524" idx="2"/>
            <a:endCxn id="532" idx="0"/>
          </p:cNvCxnSpPr>
          <p:nvPr/>
        </p:nvCxnSpPr>
        <p:spPr>
          <a:xfrm flipH="1">
            <a:off x="8449244" y="3292751"/>
            <a:ext cx="949800" cy="3924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37" name="Google Shape;537;g1379718b2f3_0_937"/>
          <p:cNvCxnSpPr>
            <a:stCxn id="524" idx="2"/>
            <a:endCxn id="533" idx="0"/>
          </p:cNvCxnSpPr>
          <p:nvPr/>
        </p:nvCxnSpPr>
        <p:spPr>
          <a:xfrm>
            <a:off x="9399044" y="3292751"/>
            <a:ext cx="1367700" cy="3924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38" name="Google Shape;538;g1379718b2f3_0_937"/>
          <p:cNvCxnSpPr>
            <a:stCxn id="522" idx="2"/>
            <a:endCxn id="528" idx="0"/>
          </p:cNvCxnSpPr>
          <p:nvPr/>
        </p:nvCxnSpPr>
        <p:spPr>
          <a:xfrm flipH="1">
            <a:off x="1439925" y="3368939"/>
            <a:ext cx="833400" cy="4362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cxnSp>
        <p:nvCxnSpPr>
          <p:cNvPr id="539" name="Google Shape;539;g1379718b2f3_0_937"/>
          <p:cNvCxnSpPr>
            <a:stCxn id="522" idx="2"/>
            <a:endCxn id="529" idx="0"/>
          </p:cNvCxnSpPr>
          <p:nvPr/>
        </p:nvCxnSpPr>
        <p:spPr>
          <a:xfrm>
            <a:off x="2273325" y="3368939"/>
            <a:ext cx="1339500" cy="436200"/>
          </a:xfrm>
          <a:prstGeom prst="straightConnector1">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49020"/>
              </a:srgbClr>
            </a:outerShdw>
          </a:effec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379718b2f3_0_994"/>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Ensemble Methods</a:t>
            </a:r>
            <a:endParaRPr sz="1100" b="1" i="0" u="none" strike="noStrike" cap="none">
              <a:solidFill>
                <a:srgbClr val="000000"/>
              </a:solidFill>
              <a:latin typeface="Calibri"/>
              <a:ea typeface="Calibri"/>
              <a:cs typeface="Calibri"/>
              <a:sym typeface="Calibri"/>
            </a:endParaRPr>
          </a:p>
        </p:txBody>
      </p:sp>
      <p:sp>
        <p:nvSpPr>
          <p:cNvPr id="545" name="Google Shape;545;g1379718b2f3_0_994"/>
          <p:cNvSpPr txBox="1"/>
          <p:nvPr/>
        </p:nvSpPr>
        <p:spPr>
          <a:xfrm>
            <a:off x="556525" y="1324625"/>
            <a:ext cx="10943400" cy="28014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1" i="0" u="none" strike="noStrike" cap="none">
                <a:solidFill>
                  <a:srgbClr val="000000"/>
                </a:solidFill>
                <a:latin typeface="Calibri"/>
                <a:ea typeface="Calibri"/>
                <a:cs typeface="Calibri"/>
                <a:sym typeface="Calibri"/>
              </a:rPr>
              <a:t>Bagging</a:t>
            </a:r>
            <a:r>
              <a:rPr lang="en-IN" sz="2000" b="0" i="0" u="none" strike="noStrike" cap="none">
                <a:solidFill>
                  <a:srgbClr val="000000"/>
                </a:solidFill>
                <a:latin typeface="Calibri"/>
                <a:ea typeface="Calibri"/>
                <a:cs typeface="Calibri"/>
                <a:sym typeface="Calibri"/>
              </a:rPr>
              <a:t> (Bootstrap aggregating): Train a bunch of models independently, each on different subsets of data, and make predictions by taking the average or majority vote.</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1" i="0" u="none" strike="noStrike" cap="none">
                <a:solidFill>
                  <a:srgbClr val="000000"/>
                </a:solidFill>
                <a:latin typeface="Calibri"/>
                <a:ea typeface="Calibri"/>
                <a:cs typeface="Calibri"/>
                <a:sym typeface="Calibri"/>
              </a:rPr>
              <a:t>Boosting</a:t>
            </a:r>
            <a:r>
              <a:rPr lang="en-IN" sz="2000" b="0" i="0" u="none" strike="noStrike" cap="none">
                <a:solidFill>
                  <a:srgbClr val="000000"/>
                </a:solidFill>
                <a:latin typeface="Calibri"/>
                <a:ea typeface="Calibri"/>
                <a:cs typeface="Calibri"/>
                <a:sym typeface="Calibri"/>
              </a:rPr>
              <a:t>: Train a bunch of models one after the other, each on the same data where every subsequent model tries to fix the mistakes made by the previous model.</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1" i="0" u="none" strike="noStrike" cap="none">
                <a:solidFill>
                  <a:srgbClr val="000000"/>
                </a:solidFill>
                <a:latin typeface="Calibri"/>
                <a:ea typeface="Calibri"/>
                <a:cs typeface="Calibri"/>
                <a:sym typeface="Calibri"/>
              </a:rPr>
              <a:t>Stacking</a:t>
            </a:r>
            <a:r>
              <a:rPr lang="en-IN" sz="2000" b="0" i="0" u="none" strike="noStrike" cap="none">
                <a:solidFill>
                  <a:srgbClr val="000000"/>
                </a:solidFill>
                <a:latin typeface="Calibri"/>
                <a:ea typeface="Calibri"/>
                <a:cs typeface="Calibri"/>
                <a:sym typeface="Calibri"/>
              </a:rPr>
              <a:t>: Train a bunch of models independently on the same data, and train a meta-model by using the predictions of the individual models as training data.</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12553229f_0_69"/>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Introduction to KNN</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139" name="Google Shape;139;g1212553229f_0_69"/>
          <p:cNvSpPr txBox="1"/>
          <p:nvPr/>
        </p:nvSpPr>
        <p:spPr>
          <a:xfrm>
            <a:off x="469425" y="1294275"/>
            <a:ext cx="10635600" cy="40893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15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KNN Classifier is a non-parametric and instance-based learning algorithm.</a:t>
            </a:r>
            <a:endParaRPr sz="2000" b="0" i="0" u="none" strike="noStrike" cap="none">
              <a:solidFill>
                <a:schemeClr val="dk1"/>
              </a:solidFill>
              <a:latin typeface="Calibri"/>
              <a:ea typeface="Calibri"/>
              <a:cs typeface="Calibri"/>
              <a:sym typeface="Calibri"/>
            </a:endParaRPr>
          </a:p>
          <a:p>
            <a:pPr marL="914400" marR="0" lvl="1" indent="-355600" algn="l" rtl="0">
              <a:lnSpc>
                <a:spcPct val="115000"/>
              </a:lnSpc>
              <a:spcBef>
                <a:spcPts val="1000"/>
              </a:spcBef>
              <a:spcAft>
                <a:spcPts val="0"/>
              </a:spcAft>
              <a:buClr>
                <a:schemeClr val="dk1"/>
              </a:buClr>
              <a:buSzPts val="2000"/>
              <a:buFont typeface="Helvetica Neue"/>
              <a:buChar char="○"/>
            </a:pPr>
            <a:r>
              <a:rPr lang="en-IN" sz="2000" b="1" i="0" u="none" strike="noStrike" cap="none">
                <a:solidFill>
                  <a:schemeClr val="dk1"/>
                </a:solidFill>
                <a:latin typeface="Calibri"/>
                <a:ea typeface="Calibri"/>
                <a:cs typeface="Calibri"/>
                <a:sym typeface="Calibri"/>
              </a:rPr>
              <a:t>Non-parametric</a:t>
            </a:r>
            <a:r>
              <a:rPr lang="en-IN" sz="2000" b="0" i="0" u="none" strike="noStrike" cap="none">
                <a:solidFill>
                  <a:schemeClr val="dk1"/>
                </a:solidFill>
                <a:latin typeface="Calibri"/>
                <a:ea typeface="Calibri"/>
                <a:cs typeface="Calibri"/>
                <a:sym typeface="Calibri"/>
              </a:rPr>
              <a:t> makes no assumptions about the distribution of data and thus avoids the risks of mistaking the underlying distribution of the data.</a:t>
            </a:r>
            <a:endParaRPr sz="2000" b="0" i="0" u="none" strike="noStrike" cap="none">
              <a:solidFill>
                <a:schemeClr val="dk1"/>
              </a:solidFill>
              <a:latin typeface="Calibri"/>
              <a:ea typeface="Calibri"/>
              <a:cs typeface="Calibri"/>
              <a:sym typeface="Calibri"/>
            </a:endParaRPr>
          </a:p>
          <a:p>
            <a:pPr marL="914400" marR="0" lvl="1" indent="-355600" algn="l" rtl="0">
              <a:lnSpc>
                <a:spcPct val="115000"/>
              </a:lnSpc>
              <a:spcBef>
                <a:spcPts val="1000"/>
              </a:spcBef>
              <a:spcAft>
                <a:spcPts val="0"/>
              </a:spcAft>
              <a:buClr>
                <a:schemeClr val="dk1"/>
              </a:buClr>
              <a:buSzPts val="2000"/>
              <a:buFont typeface="Helvetica Neue"/>
              <a:buChar char="○"/>
            </a:pPr>
            <a:r>
              <a:rPr lang="en-IN" sz="2000" b="1" i="0" u="none" strike="noStrike" cap="none">
                <a:solidFill>
                  <a:schemeClr val="dk1"/>
                </a:solidFill>
                <a:latin typeface="Calibri"/>
                <a:ea typeface="Calibri"/>
                <a:cs typeface="Calibri"/>
                <a:sym typeface="Calibri"/>
              </a:rPr>
              <a:t>Instance-based</a:t>
            </a:r>
            <a:r>
              <a:rPr lang="en-IN" sz="2000" b="0" i="0" u="none" strike="noStrike" cap="none">
                <a:solidFill>
                  <a:schemeClr val="dk1"/>
                </a:solidFill>
                <a:latin typeface="Calibri"/>
                <a:ea typeface="Calibri"/>
                <a:cs typeface="Calibri"/>
                <a:sym typeface="Calibri"/>
              </a:rPr>
              <a:t> learning means that the algorithm doesn’t explicitly learn </a:t>
            </a:r>
            <a:r>
              <a:rPr lang="en-IN" sz="2000">
                <a:solidFill>
                  <a:schemeClr val="dk1"/>
                </a:solidFill>
                <a:latin typeface="Calibri"/>
                <a:ea typeface="Calibri"/>
                <a:cs typeface="Calibri"/>
                <a:sym typeface="Calibri"/>
              </a:rPr>
              <a:t>any parameters.</a:t>
            </a:r>
            <a:endParaRPr sz="2000" b="0" i="0" u="none" strike="noStrike" cap="none">
              <a:solidFill>
                <a:schemeClr val="dk1"/>
              </a:solidFill>
              <a:latin typeface="Calibri"/>
              <a:ea typeface="Calibri"/>
              <a:cs typeface="Calibri"/>
              <a:sym typeface="Calibri"/>
            </a:endParaRPr>
          </a:p>
          <a:p>
            <a:pPr marL="457200" marR="0" lvl="0" indent="-355600" algn="l" rtl="0">
              <a:lnSpc>
                <a:spcPct val="115000"/>
              </a:lnSpc>
              <a:spcBef>
                <a:spcPts val="100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For classification, the algorithm obtains a majority vote between the K most similar instances to a given “unseen” observation. K is a count.</a:t>
            </a:r>
            <a:endParaRPr sz="2000" b="0" i="0" u="none" strike="noStrike" cap="none">
              <a:solidFill>
                <a:schemeClr val="dk1"/>
              </a:solidFill>
              <a:latin typeface="Calibri"/>
              <a:ea typeface="Calibri"/>
              <a:cs typeface="Calibri"/>
              <a:sym typeface="Calibri"/>
            </a:endParaRPr>
          </a:p>
          <a:p>
            <a:pPr marL="457200" lvl="0" indent="-355600" algn="l" rtl="0">
              <a:lnSpc>
                <a:spcPct val="150000"/>
              </a:lnSpc>
              <a:spcBef>
                <a:spcPts val="1000"/>
              </a:spcBef>
              <a:spcAft>
                <a:spcPts val="0"/>
              </a:spcAft>
              <a:buClr>
                <a:schemeClr val="dk1"/>
              </a:buClr>
              <a:buSzPts val="2000"/>
              <a:buFont typeface="Calibri"/>
              <a:buChar char="●"/>
            </a:pPr>
            <a:r>
              <a:rPr lang="en-IN" sz="2000" b="1">
                <a:solidFill>
                  <a:schemeClr val="dk1"/>
                </a:solidFill>
                <a:latin typeface="Calibri"/>
                <a:ea typeface="Calibri"/>
                <a:cs typeface="Calibri"/>
                <a:sym typeface="Calibri"/>
              </a:rPr>
              <a:t>KNN </a:t>
            </a:r>
            <a:r>
              <a:rPr lang="en-IN" sz="2000">
                <a:solidFill>
                  <a:schemeClr val="dk1"/>
                </a:solidFill>
                <a:latin typeface="Calibri"/>
                <a:ea typeface="Calibri"/>
                <a:cs typeface="Calibri"/>
                <a:sym typeface="Calibri"/>
              </a:rPr>
              <a:t>is not suitable if the data is noisy and the target classes do not have clear demarcation in terms of attribute values.</a:t>
            </a:r>
            <a:endParaRPr sz="2000">
              <a:solidFill>
                <a:schemeClr val="dk1"/>
              </a:solidFill>
              <a:latin typeface="Calibri"/>
              <a:ea typeface="Calibri"/>
              <a:cs typeface="Calibri"/>
              <a:sym typeface="Calibri"/>
            </a:endParaRPr>
          </a:p>
          <a:p>
            <a:pPr marL="457200" lvl="0" indent="-355600" algn="l" rtl="0">
              <a:lnSpc>
                <a:spcPct val="150000"/>
              </a:lnSpc>
              <a:spcBef>
                <a:spcPts val="10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closest class will be identified using the distance measures like Euclidean distance.</a:t>
            </a:r>
            <a:endParaRPr sz="20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1379718b2f3_0_1033"/>
          <p:cNvSpPr txBox="1">
            <a:spLocks noGrp="1"/>
          </p:cNvSpPr>
          <p:nvPr>
            <p:ph type="ctrTitle"/>
          </p:nvPr>
        </p:nvSpPr>
        <p:spPr>
          <a:xfrm>
            <a:off x="4709700" y="2694000"/>
            <a:ext cx="2363100" cy="735000"/>
          </a:xfrm>
          <a:prstGeom prst="rect">
            <a:avLst/>
          </a:prstGeom>
          <a:noFill/>
          <a:ln>
            <a:noFill/>
          </a:ln>
        </p:spPr>
        <p:txBody>
          <a:bodyPr spcFirstLastPara="1" wrap="square" lIns="16925" tIns="16925" rIns="16925" bIns="16925" anchor="t" anchorCtr="0">
            <a:noAutofit/>
          </a:bodyPr>
          <a:lstStyle/>
          <a:p>
            <a:pPr marL="0" lvl="0" indent="0" algn="ctr" rtl="0">
              <a:lnSpc>
                <a:spcPct val="100000"/>
              </a:lnSpc>
              <a:spcBef>
                <a:spcPts val="0"/>
              </a:spcBef>
              <a:spcAft>
                <a:spcPts val="0"/>
              </a:spcAft>
              <a:buSzPts val="1400"/>
              <a:buNone/>
            </a:pPr>
            <a:r>
              <a:rPr lang="en-IN" sz="4200" b="1">
                <a:solidFill>
                  <a:srgbClr val="1F497D"/>
                </a:solidFill>
                <a:latin typeface="Calibri"/>
                <a:ea typeface="Calibri"/>
                <a:cs typeface="Calibri"/>
                <a:sym typeface="Calibri"/>
              </a:rPr>
              <a:t>Bagging</a:t>
            </a:r>
            <a:endParaRPr sz="4200" b="1">
              <a:solidFill>
                <a:srgbClr val="1F497D"/>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1379718b2f3_0_1071"/>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IN" sz="3200" b="1" i="0" u="none" strike="noStrike" cap="none">
                <a:solidFill>
                  <a:srgbClr val="005493"/>
                </a:solidFill>
                <a:latin typeface="Calibri"/>
                <a:ea typeface="Calibri"/>
                <a:cs typeface="Calibri"/>
                <a:sym typeface="Calibri"/>
              </a:rPr>
              <a:t>Resampling: Bootstrapping</a:t>
            </a:r>
            <a:endParaRPr sz="1100" b="1" i="0" u="none" strike="noStrike" cap="none">
              <a:solidFill>
                <a:srgbClr val="000000"/>
              </a:solidFill>
              <a:latin typeface="Calibri"/>
              <a:ea typeface="Calibri"/>
              <a:cs typeface="Calibri"/>
              <a:sym typeface="Calibri"/>
            </a:endParaRPr>
          </a:p>
        </p:txBody>
      </p:sp>
      <p:sp>
        <p:nvSpPr>
          <p:cNvPr id="556" name="Google Shape;556;g1379718b2f3_0_1071"/>
          <p:cNvSpPr txBox="1"/>
          <p:nvPr/>
        </p:nvSpPr>
        <p:spPr>
          <a:xfrm>
            <a:off x="556525" y="1324625"/>
            <a:ext cx="10943400" cy="18777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 practice (unlike in theory), we have only one training set X.</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We can generate multiple training sets by using bootstrapping.</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X’ = {x | x is drawn at random with replacement from X} and |X’| = |X|</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Each bootstrap sample is created by </a:t>
            </a:r>
            <a:r>
              <a:rPr lang="en-IN" sz="2000" b="1" i="0" u="none" strike="noStrike" cap="none">
                <a:solidFill>
                  <a:srgbClr val="000000"/>
                </a:solidFill>
                <a:latin typeface="Calibri"/>
                <a:ea typeface="Calibri"/>
                <a:cs typeface="Calibri"/>
                <a:sym typeface="Calibri"/>
              </a:rPr>
              <a:t>randomly sampling</a:t>
            </a:r>
            <a:r>
              <a:rPr lang="en-IN" sz="2000" b="0" i="0" u="none" strike="noStrike" cap="none">
                <a:solidFill>
                  <a:srgbClr val="000000"/>
                </a:solidFill>
                <a:latin typeface="Calibri"/>
                <a:ea typeface="Calibri"/>
                <a:cs typeface="Calibri"/>
                <a:sym typeface="Calibri"/>
              </a:rPr>
              <a:t> the dataset </a:t>
            </a:r>
            <a:r>
              <a:rPr lang="en-IN" sz="2000" b="1" i="0" u="none" strike="noStrike" cap="none">
                <a:solidFill>
                  <a:srgbClr val="000000"/>
                </a:solidFill>
                <a:latin typeface="Calibri"/>
                <a:ea typeface="Calibri"/>
                <a:cs typeface="Calibri"/>
                <a:sym typeface="Calibri"/>
              </a:rPr>
              <a:t>with replacement.</a:t>
            </a:r>
            <a:endParaRPr sz="2000" b="0" i="0" u="none" strike="noStrike" cap="none">
              <a:solidFill>
                <a:srgbClr val="000000"/>
              </a:solidFill>
              <a:latin typeface="Calibri"/>
              <a:ea typeface="Calibri"/>
              <a:cs typeface="Calibri"/>
              <a:sym typeface="Calibri"/>
            </a:endParaRPr>
          </a:p>
        </p:txBody>
      </p:sp>
      <p:graphicFrame>
        <p:nvGraphicFramePr>
          <p:cNvPr id="557" name="Google Shape;557;g1379718b2f3_0_1071"/>
          <p:cNvGraphicFramePr/>
          <p:nvPr/>
        </p:nvGraphicFramePr>
        <p:xfrm>
          <a:off x="1158650" y="3429000"/>
          <a:ext cx="3000000" cy="3000000"/>
        </p:xfrm>
        <a:graphic>
          <a:graphicData uri="http://schemas.openxmlformats.org/drawingml/2006/table">
            <a:tbl>
              <a:tblPr>
                <a:noFill/>
                <a:tableStyleId>{F2813BBA-7E01-4E84-9E78-B3B0128232CB}</a:tableStyleId>
              </a:tblPr>
              <a:tblGrid>
                <a:gridCol w="986150"/>
                <a:gridCol w="1274550"/>
                <a:gridCol w="1265425"/>
                <a:gridCol w="1331525"/>
                <a:gridCol w="1419925"/>
                <a:gridCol w="1480800"/>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Original</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Bootstrap 1</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solidFill>
                            <a:schemeClr val="dk1"/>
                          </a:solidFill>
                          <a:latin typeface="Calibri"/>
                          <a:ea typeface="Calibri"/>
                          <a:cs typeface="Calibri"/>
                          <a:sym typeface="Calibri"/>
                        </a:rPr>
                        <a:t>Bootstrap 2</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solidFill>
                            <a:schemeClr val="dk1"/>
                          </a:solidFill>
                          <a:latin typeface="Calibri"/>
                          <a:ea typeface="Calibri"/>
                          <a:cs typeface="Calibri"/>
                          <a:sym typeface="Calibri"/>
                        </a:rPr>
                        <a:t>Bootstrap 3</a:t>
                      </a:r>
                      <a:endParaRPr sz="1800" u="none" strike="noStrike" cap="none">
                        <a:solidFill>
                          <a:schemeClr val="dk1"/>
                        </a:solidFill>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solidFill>
                            <a:schemeClr val="dk1"/>
                          </a:solidFill>
                          <a:latin typeface="Calibri"/>
                          <a:ea typeface="Calibri"/>
                          <a:cs typeface="Calibri"/>
                          <a:sym typeface="Calibri"/>
                        </a:rPr>
                        <a:t>Bootstrap 4</a:t>
                      </a:r>
                      <a:endParaRPr sz="1800" u="none" strike="noStrike" cap="none">
                        <a:solidFill>
                          <a:schemeClr val="dk1"/>
                        </a:solidFill>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IN" sz="1800" u="none" strike="noStrike" cap="none">
                          <a:solidFill>
                            <a:schemeClr val="dk1"/>
                          </a:solidFill>
                          <a:latin typeface="Calibri"/>
                          <a:ea typeface="Calibri"/>
                          <a:cs typeface="Calibri"/>
                          <a:sym typeface="Calibri"/>
                        </a:rPr>
                        <a:t>Bootstrap 5</a:t>
                      </a:r>
                      <a:endParaRPr sz="1800" u="none" strike="noStrike" cap="none">
                        <a:latin typeface="Calibri"/>
                        <a:ea typeface="Calibri"/>
                        <a:cs typeface="Calibri"/>
                        <a:sym typeface="Calibri"/>
                      </a:endParaRPr>
                    </a:p>
                  </a:txBody>
                  <a:tcPr marL="91425" marR="91425" marT="91425" marB="91425">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379718b2f3_0_1111"/>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IN" sz="3200" b="1" i="0" u="none" strike="noStrike" cap="none">
                <a:solidFill>
                  <a:srgbClr val="005493"/>
                </a:solidFill>
                <a:latin typeface="Calibri"/>
                <a:ea typeface="Calibri"/>
                <a:cs typeface="Calibri"/>
                <a:sym typeface="Calibri"/>
              </a:rPr>
              <a:t>Bagging: Bootstrap Aggregation</a:t>
            </a:r>
            <a:endParaRPr sz="1100" b="1" i="0" u="none" strike="noStrike" cap="none">
              <a:solidFill>
                <a:srgbClr val="000000"/>
              </a:solidFill>
              <a:latin typeface="Calibri"/>
              <a:ea typeface="Calibri"/>
              <a:cs typeface="Calibri"/>
              <a:sym typeface="Calibri"/>
            </a:endParaRPr>
          </a:p>
        </p:txBody>
      </p:sp>
      <p:sp>
        <p:nvSpPr>
          <p:cNvPr id="563" name="Google Shape;563;g1379718b2f3_0_1111"/>
          <p:cNvSpPr txBox="1"/>
          <p:nvPr/>
        </p:nvSpPr>
        <p:spPr>
          <a:xfrm>
            <a:off x="556525" y="1324625"/>
            <a:ext cx="10943400" cy="3724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Let’s construct N bootstrap samples of the training set X, X</a:t>
            </a:r>
            <a:r>
              <a:rPr lang="en-IN" sz="2000" b="0" i="0" u="none" strike="noStrike" cap="none" baseline="-25000">
                <a:solidFill>
                  <a:srgbClr val="000000"/>
                </a:solidFill>
                <a:latin typeface="Calibri"/>
                <a:ea typeface="Calibri"/>
                <a:cs typeface="Calibri"/>
                <a:sym typeface="Calibri"/>
              </a:rPr>
              <a:t>1</a:t>
            </a:r>
            <a:r>
              <a:rPr lang="en-IN" sz="2000" b="0" i="0" u="none" strike="noStrike" cap="none">
                <a:solidFill>
                  <a:srgbClr val="000000"/>
                </a:solidFill>
                <a:latin typeface="Calibri"/>
                <a:ea typeface="Calibri"/>
                <a:cs typeface="Calibri"/>
                <a:sym typeface="Calibri"/>
              </a:rPr>
              <a:t>, …, X</a:t>
            </a:r>
            <a:r>
              <a:rPr lang="en-IN" sz="2000" b="0" i="0" u="none" strike="noStrike" cap="none" baseline="-25000">
                <a:solidFill>
                  <a:srgbClr val="000000"/>
                </a:solidFill>
                <a:latin typeface="Calibri"/>
                <a:ea typeface="Calibri"/>
                <a:cs typeface="Calibri"/>
                <a:sym typeface="Calibri"/>
              </a:rPr>
              <a:t>n</a:t>
            </a:r>
            <a:endParaRPr sz="2000" b="0" i="0" u="none" strike="noStrike" cap="none" baseline="-25000">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Apply learning algorithm to each sample </a:t>
            </a:r>
            <a:r>
              <a:rPr lang="en-IN" sz="2000" b="0" i="0" u="none" strike="noStrike" cap="none">
                <a:solidFill>
                  <a:schemeClr val="dk1"/>
                </a:solidFill>
                <a:latin typeface="Calibri"/>
                <a:ea typeface="Calibri"/>
                <a:cs typeface="Calibri"/>
                <a:sym typeface="Calibri"/>
              </a:rPr>
              <a:t>X</a:t>
            </a:r>
            <a:r>
              <a:rPr lang="en-IN" sz="2000" b="0" i="0" u="none" strike="noStrike" cap="none" baseline="-25000">
                <a:solidFill>
                  <a:schemeClr val="dk1"/>
                </a:solidFill>
                <a:latin typeface="Calibri"/>
                <a:ea typeface="Calibri"/>
                <a:cs typeface="Calibri"/>
                <a:sym typeface="Calibri"/>
              </a:rPr>
              <a:t>n</a:t>
            </a:r>
            <a:r>
              <a:rPr lang="en-IN" sz="2000" b="0" i="0" u="none" strike="noStrike" cap="none">
                <a:solidFill>
                  <a:srgbClr val="000000"/>
                </a:solidFill>
                <a:latin typeface="Calibri"/>
                <a:ea typeface="Calibri"/>
                <a:cs typeface="Calibri"/>
                <a:sym typeface="Calibri"/>
              </a:rPr>
              <a:t> to obtain hypothesis h</a:t>
            </a:r>
            <a:r>
              <a:rPr lang="en-IN" sz="2000" b="0" i="0" u="none" strike="noStrike" cap="none" baseline="-25000">
                <a:solidFill>
                  <a:srgbClr val="000000"/>
                </a:solidFill>
                <a:latin typeface="Calibri"/>
                <a:ea typeface="Calibri"/>
                <a:cs typeface="Calibri"/>
                <a:sym typeface="Calibri"/>
              </a:rPr>
              <a:t>n</a:t>
            </a:r>
            <a:endParaRPr sz="2000" b="0" i="0" u="none" strike="noStrike" cap="none" baseline="-25000">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Every base estimator gets trained with one unique bootstrap sample (</a:t>
            </a:r>
            <a:r>
              <a:rPr lang="en-IN" sz="2000" b="0" i="0" u="none" strike="noStrike" cap="none">
                <a:solidFill>
                  <a:schemeClr val="dk1"/>
                </a:solidFill>
                <a:latin typeface="Calibri"/>
                <a:ea typeface="Calibri"/>
                <a:cs typeface="Calibri"/>
                <a:sym typeface="Calibri"/>
              </a:rPr>
              <a:t>X</a:t>
            </a:r>
            <a:r>
              <a:rPr lang="en-IN" sz="2000" b="0" i="0" u="none" strike="noStrike" cap="none" baseline="-25000">
                <a:solidFill>
                  <a:schemeClr val="dk1"/>
                </a:solidFill>
                <a:latin typeface="Calibri"/>
                <a:ea typeface="Calibri"/>
                <a:cs typeface="Calibri"/>
                <a:sym typeface="Calibri"/>
              </a:rPr>
              <a:t>n</a:t>
            </a:r>
            <a:r>
              <a:rPr lang="en-IN" sz="2000" b="0" i="0" u="none" strike="noStrike" cap="none">
                <a:solidFill>
                  <a:schemeClr val="dk1"/>
                </a:solidFill>
                <a:latin typeface="Calibri"/>
                <a:ea typeface="Calibri"/>
                <a:cs typeface="Calibri"/>
                <a:sym typeface="Calibri"/>
              </a:rPr>
              <a:t>).</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Each model learns very well from the data without compromising on complexity.</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This way, individual models have low bias and high variance, but at the ensemble level, (the models put together) has low variance.</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predictions of the base estimators are aggregated by taking the average (in case of regression) or mode(in case of classification) to get the final prediction.</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379718b2f3_0_1150"/>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Bagging: Bootstrap Aggregation</a:t>
            </a:r>
            <a:endParaRPr sz="1100" b="1" i="0" u="none" strike="noStrike" cap="none">
              <a:solidFill>
                <a:srgbClr val="000000"/>
              </a:solidFill>
              <a:latin typeface="Calibri"/>
              <a:ea typeface="Calibri"/>
              <a:cs typeface="Calibri"/>
              <a:sym typeface="Calibri"/>
            </a:endParaRPr>
          </a:p>
        </p:txBody>
      </p:sp>
      <p:sp>
        <p:nvSpPr>
          <p:cNvPr id="569" name="Google Shape;569;g1379718b2f3_0_1150"/>
          <p:cNvSpPr txBox="1"/>
          <p:nvPr/>
        </p:nvSpPr>
        <p:spPr>
          <a:xfrm>
            <a:off x="5903541" y="1314668"/>
            <a:ext cx="13395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Estimator 1</a:t>
            </a:r>
            <a:endParaRPr sz="1800" b="0" i="0" u="none" strike="noStrike" cap="none">
              <a:solidFill>
                <a:srgbClr val="000000"/>
              </a:solidFill>
              <a:latin typeface="Calibri"/>
              <a:ea typeface="Calibri"/>
              <a:cs typeface="Calibri"/>
              <a:sym typeface="Calibri"/>
            </a:endParaRPr>
          </a:p>
        </p:txBody>
      </p:sp>
      <p:sp>
        <p:nvSpPr>
          <p:cNvPr id="570" name="Google Shape;570;g1379718b2f3_0_1150"/>
          <p:cNvSpPr txBox="1"/>
          <p:nvPr/>
        </p:nvSpPr>
        <p:spPr>
          <a:xfrm>
            <a:off x="5903544" y="2242685"/>
            <a:ext cx="13395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Estimator 2</a:t>
            </a:r>
            <a:endParaRPr sz="1400" b="0" i="0" u="none" strike="noStrike" cap="none">
              <a:solidFill>
                <a:srgbClr val="000000"/>
              </a:solidFill>
              <a:latin typeface="Arial"/>
              <a:ea typeface="Arial"/>
              <a:cs typeface="Arial"/>
              <a:sym typeface="Arial"/>
            </a:endParaRPr>
          </a:p>
        </p:txBody>
      </p:sp>
      <p:sp>
        <p:nvSpPr>
          <p:cNvPr id="571" name="Google Shape;571;g1379718b2f3_0_1150"/>
          <p:cNvSpPr txBox="1"/>
          <p:nvPr/>
        </p:nvSpPr>
        <p:spPr>
          <a:xfrm>
            <a:off x="5926976" y="3170701"/>
            <a:ext cx="13395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Estimator 3</a:t>
            </a:r>
            <a:endParaRPr sz="1400" b="0" i="0" u="none" strike="noStrike" cap="none">
              <a:solidFill>
                <a:srgbClr val="000000"/>
              </a:solidFill>
              <a:latin typeface="Arial"/>
              <a:ea typeface="Arial"/>
              <a:cs typeface="Arial"/>
              <a:sym typeface="Arial"/>
            </a:endParaRPr>
          </a:p>
        </p:txBody>
      </p:sp>
      <p:sp>
        <p:nvSpPr>
          <p:cNvPr id="572" name="Google Shape;572;g1379718b2f3_0_1150"/>
          <p:cNvSpPr txBox="1"/>
          <p:nvPr/>
        </p:nvSpPr>
        <p:spPr>
          <a:xfrm>
            <a:off x="5926976" y="5120984"/>
            <a:ext cx="13395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Calibri"/>
                <a:ea typeface="Calibri"/>
                <a:cs typeface="Calibri"/>
                <a:sym typeface="Calibri"/>
              </a:rPr>
              <a:t>Estimator n</a:t>
            </a:r>
            <a:endParaRPr sz="1400" b="0" i="0" u="none" strike="noStrike" cap="none">
              <a:solidFill>
                <a:srgbClr val="000000"/>
              </a:solidFill>
              <a:latin typeface="Arial"/>
              <a:ea typeface="Arial"/>
              <a:cs typeface="Arial"/>
              <a:sym typeface="Arial"/>
            </a:endParaRPr>
          </a:p>
        </p:txBody>
      </p:sp>
      <p:sp>
        <p:nvSpPr>
          <p:cNvPr id="573" name="Google Shape;573;g1379718b2f3_0_1150"/>
          <p:cNvSpPr txBox="1"/>
          <p:nvPr/>
        </p:nvSpPr>
        <p:spPr>
          <a:xfrm>
            <a:off x="632727" y="2836472"/>
            <a:ext cx="3744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X</a:t>
            </a:r>
            <a:endParaRPr sz="2000" b="0" i="0" u="none" strike="noStrike" cap="none">
              <a:solidFill>
                <a:srgbClr val="000000"/>
              </a:solidFill>
              <a:latin typeface="Calibri"/>
              <a:ea typeface="Calibri"/>
              <a:cs typeface="Calibri"/>
              <a:sym typeface="Calibri"/>
            </a:endParaRPr>
          </a:p>
        </p:txBody>
      </p:sp>
      <p:sp>
        <p:nvSpPr>
          <p:cNvPr id="574" name="Google Shape;574;g1379718b2f3_0_1150"/>
          <p:cNvSpPr txBox="1"/>
          <p:nvPr/>
        </p:nvSpPr>
        <p:spPr>
          <a:xfrm>
            <a:off x="2871586" y="1314608"/>
            <a:ext cx="21213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Bootstrap sample 1</a:t>
            </a:r>
            <a:endParaRPr sz="1800" b="0" i="0" u="none" strike="noStrike" cap="none">
              <a:solidFill>
                <a:srgbClr val="000000"/>
              </a:solidFill>
              <a:latin typeface="Calibri"/>
              <a:ea typeface="Calibri"/>
              <a:cs typeface="Calibri"/>
              <a:sym typeface="Calibri"/>
            </a:endParaRPr>
          </a:p>
        </p:txBody>
      </p:sp>
      <p:sp>
        <p:nvSpPr>
          <p:cNvPr id="575" name="Google Shape;575;g1379718b2f3_0_1150"/>
          <p:cNvSpPr txBox="1"/>
          <p:nvPr/>
        </p:nvSpPr>
        <p:spPr>
          <a:xfrm>
            <a:off x="2871588" y="2242685"/>
            <a:ext cx="21213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Bootstrap sample 2</a:t>
            </a:r>
            <a:endParaRPr sz="1800" b="0" i="0" u="none" strike="noStrike" cap="none">
              <a:solidFill>
                <a:srgbClr val="000000"/>
              </a:solidFill>
              <a:latin typeface="Calibri"/>
              <a:ea typeface="Calibri"/>
              <a:cs typeface="Calibri"/>
              <a:sym typeface="Calibri"/>
            </a:endParaRPr>
          </a:p>
        </p:txBody>
      </p:sp>
      <p:sp>
        <p:nvSpPr>
          <p:cNvPr id="576" name="Google Shape;576;g1379718b2f3_0_1150"/>
          <p:cNvSpPr txBox="1"/>
          <p:nvPr/>
        </p:nvSpPr>
        <p:spPr>
          <a:xfrm>
            <a:off x="2895025" y="3170701"/>
            <a:ext cx="21213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Bootstrap sample 3</a:t>
            </a:r>
            <a:endParaRPr sz="1800" b="0" i="0" u="none" strike="noStrike" cap="none">
              <a:solidFill>
                <a:srgbClr val="000000"/>
              </a:solidFill>
              <a:latin typeface="Calibri"/>
              <a:ea typeface="Calibri"/>
              <a:cs typeface="Calibri"/>
              <a:sym typeface="Calibri"/>
            </a:endParaRPr>
          </a:p>
        </p:txBody>
      </p:sp>
      <p:sp>
        <p:nvSpPr>
          <p:cNvPr id="577" name="Google Shape;577;g1379718b2f3_0_1150"/>
          <p:cNvSpPr txBox="1"/>
          <p:nvPr/>
        </p:nvSpPr>
        <p:spPr>
          <a:xfrm>
            <a:off x="2895023" y="5117426"/>
            <a:ext cx="21213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Bootstrap sample n</a:t>
            </a:r>
            <a:endParaRPr sz="1800" b="0" i="0" u="none" strike="noStrike" cap="none">
              <a:solidFill>
                <a:srgbClr val="000000"/>
              </a:solidFill>
              <a:latin typeface="Calibri"/>
              <a:ea typeface="Calibri"/>
              <a:cs typeface="Calibri"/>
              <a:sym typeface="Calibri"/>
            </a:endParaRPr>
          </a:p>
        </p:txBody>
      </p:sp>
      <p:cxnSp>
        <p:nvCxnSpPr>
          <p:cNvPr id="578" name="Google Shape;578;g1379718b2f3_0_1150"/>
          <p:cNvCxnSpPr>
            <a:stCxn id="573" idx="3"/>
            <a:endCxn id="574" idx="1"/>
          </p:cNvCxnSpPr>
          <p:nvPr/>
        </p:nvCxnSpPr>
        <p:spPr>
          <a:xfrm rot="10800000" flipH="1">
            <a:off x="1007127" y="1525772"/>
            <a:ext cx="1864500" cy="1521900"/>
          </a:xfrm>
          <a:prstGeom prst="bentConnector3">
            <a:avLst>
              <a:gd name="adj1" fmla="val 5000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79" name="Google Shape;579;g1379718b2f3_0_1150"/>
          <p:cNvCxnSpPr>
            <a:stCxn id="573" idx="3"/>
            <a:endCxn id="575" idx="1"/>
          </p:cNvCxnSpPr>
          <p:nvPr/>
        </p:nvCxnSpPr>
        <p:spPr>
          <a:xfrm rot="10800000" flipH="1">
            <a:off x="1007127" y="2453972"/>
            <a:ext cx="1864500" cy="593700"/>
          </a:xfrm>
          <a:prstGeom prst="bentConnector3">
            <a:avLst>
              <a:gd name="adj1" fmla="val 5000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0" name="Google Shape;580;g1379718b2f3_0_1150"/>
          <p:cNvCxnSpPr>
            <a:stCxn id="573" idx="3"/>
            <a:endCxn id="576" idx="1"/>
          </p:cNvCxnSpPr>
          <p:nvPr/>
        </p:nvCxnSpPr>
        <p:spPr>
          <a:xfrm>
            <a:off x="1007127" y="3047672"/>
            <a:ext cx="1887900" cy="3342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1" name="Google Shape;581;g1379718b2f3_0_1150"/>
          <p:cNvCxnSpPr>
            <a:stCxn id="573" idx="3"/>
            <a:endCxn id="577" idx="1"/>
          </p:cNvCxnSpPr>
          <p:nvPr/>
        </p:nvCxnSpPr>
        <p:spPr>
          <a:xfrm>
            <a:off x="1007127" y="3047672"/>
            <a:ext cx="1887900" cy="22809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2" name="Google Shape;582;g1379718b2f3_0_1150"/>
          <p:cNvCxnSpPr>
            <a:stCxn id="574" idx="3"/>
            <a:endCxn id="569" idx="1"/>
          </p:cNvCxnSpPr>
          <p:nvPr/>
        </p:nvCxnSpPr>
        <p:spPr>
          <a:xfrm>
            <a:off x="4992886" y="1525808"/>
            <a:ext cx="9108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3" name="Google Shape;583;g1379718b2f3_0_1150"/>
          <p:cNvCxnSpPr/>
          <p:nvPr/>
        </p:nvCxnSpPr>
        <p:spPr>
          <a:xfrm>
            <a:off x="4992791" y="2469350"/>
            <a:ext cx="9105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4" name="Google Shape;584;g1379718b2f3_0_1150"/>
          <p:cNvCxnSpPr/>
          <p:nvPr/>
        </p:nvCxnSpPr>
        <p:spPr>
          <a:xfrm>
            <a:off x="4992790" y="3410856"/>
            <a:ext cx="9105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5" name="Google Shape;585;g1379718b2f3_0_1150"/>
          <p:cNvCxnSpPr>
            <a:stCxn id="577" idx="3"/>
            <a:endCxn id="572" idx="1"/>
          </p:cNvCxnSpPr>
          <p:nvPr/>
        </p:nvCxnSpPr>
        <p:spPr>
          <a:xfrm>
            <a:off x="5016323" y="5328626"/>
            <a:ext cx="910800" cy="36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sp>
        <p:nvSpPr>
          <p:cNvPr id="586" name="Google Shape;586;g1379718b2f3_0_1150"/>
          <p:cNvSpPr/>
          <p:nvPr/>
        </p:nvSpPr>
        <p:spPr>
          <a:xfrm>
            <a:off x="8735172" y="2788046"/>
            <a:ext cx="1950000" cy="594000"/>
          </a:xfrm>
          <a:prstGeom prst="ellipse">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Mode/Mean</a:t>
            </a:r>
            <a:endParaRPr sz="1800" b="0" i="0" u="none" strike="noStrike" cap="none">
              <a:solidFill>
                <a:srgbClr val="000000"/>
              </a:solidFill>
              <a:latin typeface="Calibri"/>
              <a:ea typeface="Calibri"/>
              <a:cs typeface="Calibri"/>
              <a:sym typeface="Calibri"/>
            </a:endParaRPr>
          </a:p>
        </p:txBody>
      </p:sp>
      <p:cxnSp>
        <p:nvCxnSpPr>
          <p:cNvPr id="587" name="Google Shape;587;g1379718b2f3_0_1150"/>
          <p:cNvCxnSpPr>
            <a:stCxn id="569" idx="3"/>
            <a:endCxn id="586" idx="2"/>
          </p:cNvCxnSpPr>
          <p:nvPr/>
        </p:nvCxnSpPr>
        <p:spPr>
          <a:xfrm>
            <a:off x="7243041" y="1525868"/>
            <a:ext cx="1492200" cy="1559100"/>
          </a:xfrm>
          <a:prstGeom prst="bentConnector3">
            <a:avLst>
              <a:gd name="adj1" fmla="val 49995"/>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8" name="Google Shape;588;g1379718b2f3_0_1150"/>
          <p:cNvCxnSpPr>
            <a:stCxn id="570" idx="3"/>
            <a:endCxn id="586" idx="2"/>
          </p:cNvCxnSpPr>
          <p:nvPr/>
        </p:nvCxnSpPr>
        <p:spPr>
          <a:xfrm>
            <a:off x="7243044" y="2453885"/>
            <a:ext cx="1492200" cy="631200"/>
          </a:xfrm>
          <a:prstGeom prst="bentConnector3">
            <a:avLst>
              <a:gd name="adj1" fmla="val 49995"/>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89" name="Google Shape;589;g1379718b2f3_0_1150"/>
          <p:cNvCxnSpPr>
            <a:stCxn id="571" idx="3"/>
            <a:endCxn id="586" idx="2"/>
          </p:cNvCxnSpPr>
          <p:nvPr/>
        </p:nvCxnSpPr>
        <p:spPr>
          <a:xfrm rot="10800000" flipH="1">
            <a:off x="7266476" y="3084901"/>
            <a:ext cx="1468800" cy="297000"/>
          </a:xfrm>
          <a:prstGeom prst="bentConnector3">
            <a:avLst>
              <a:gd name="adj1" fmla="val 5000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90" name="Google Shape;590;g1379718b2f3_0_1150"/>
          <p:cNvCxnSpPr>
            <a:stCxn id="572" idx="3"/>
            <a:endCxn id="586" idx="2"/>
          </p:cNvCxnSpPr>
          <p:nvPr/>
        </p:nvCxnSpPr>
        <p:spPr>
          <a:xfrm rot="10800000" flipH="1">
            <a:off x="7266476" y="3085184"/>
            <a:ext cx="1468800" cy="2247000"/>
          </a:xfrm>
          <a:prstGeom prst="bentConnector3">
            <a:avLst>
              <a:gd name="adj1" fmla="val 5000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sp>
        <p:nvSpPr>
          <p:cNvPr id="591" name="Google Shape;591;g1379718b2f3_0_1150"/>
          <p:cNvSpPr txBox="1"/>
          <p:nvPr/>
        </p:nvSpPr>
        <p:spPr>
          <a:xfrm>
            <a:off x="10974262" y="2873806"/>
            <a:ext cx="362400" cy="422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Calibri"/>
                <a:ea typeface="Calibri"/>
                <a:cs typeface="Calibri"/>
                <a:sym typeface="Calibri"/>
              </a:rPr>
              <a:t>ŷ̂</a:t>
            </a:r>
            <a:endParaRPr sz="1800" b="0" i="0" u="none" strike="noStrike" cap="none">
              <a:solidFill>
                <a:srgbClr val="000000"/>
              </a:solidFill>
              <a:latin typeface="Calibri"/>
              <a:ea typeface="Calibri"/>
              <a:cs typeface="Calibri"/>
              <a:sym typeface="Calibri"/>
            </a:endParaRPr>
          </a:p>
        </p:txBody>
      </p:sp>
      <p:cxnSp>
        <p:nvCxnSpPr>
          <p:cNvPr id="592" name="Google Shape;592;g1379718b2f3_0_1150"/>
          <p:cNvCxnSpPr>
            <a:stCxn id="586" idx="6"/>
            <a:endCxn id="591" idx="1"/>
          </p:cNvCxnSpPr>
          <p:nvPr/>
        </p:nvCxnSpPr>
        <p:spPr>
          <a:xfrm>
            <a:off x="10685172" y="3085046"/>
            <a:ext cx="2892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593" name="Google Shape;593;g1379718b2f3_0_1150"/>
          <p:cNvCxnSpPr/>
          <p:nvPr/>
        </p:nvCxnSpPr>
        <p:spPr>
          <a:xfrm>
            <a:off x="3955623" y="3898226"/>
            <a:ext cx="0" cy="7923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3730"/>
              </a:srgbClr>
            </a:outerShdw>
          </a:effectLst>
        </p:spPr>
      </p:cxnSp>
      <p:cxnSp>
        <p:nvCxnSpPr>
          <p:cNvPr id="594" name="Google Shape;594;g1379718b2f3_0_1150"/>
          <p:cNvCxnSpPr/>
          <p:nvPr/>
        </p:nvCxnSpPr>
        <p:spPr>
          <a:xfrm>
            <a:off x="6596695" y="3898226"/>
            <a:ext cx="0" cy="7923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3730"/>
              </a:srgbClr>
            </a:outerShdw>
          </a:effectLst>
        </p:spPr>
      </p:cxnSp>
      <p:sp>
        <p:nvSpPr>
          <p:cNvPr id="595" name="Google Shape;595;g1379718b2f3_0_1150"/>
          <p:cNvSpPr/>
          <p:nvPr/>
        </p:nvSpPr>
        <p:spPr>
          <a:xfrm>
            <a:off x="770275" y="5638425"/>
            <a:ext cx="1864500" cy="855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X - Input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ŷ̂ - Predictions</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g1379718b2f3_0_1215"/>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Random Forest</a:t>
            </a:r>
            <a:endParaRPr sz="1100" b="1" i="0" u="none" strike="noStrike" cap="none">
              <a:solidFill>
                <a:srgbClr val="000000"/>
              </a:solidFill>
              <a:latin typeface="Calibri"/>
              <a:ea typeface="Calibri"/>
              <a:cs typeface="Calibri"/>
              <a:sym typeface="Calibri"/>
            </a:endParaRPr>
          </a:p>
        </p:txBody>
      </p:sp>
      <p:sp>
        <p:nvSpPr>
          <p:cNvPr id="601" name="Google Shape;601;g1379718b2f3_0_1215"/>
          <p:cNvSpPr txBox="1"/>
          <p:nvPr/>
        </p:nvSpPr>
        <p:spPr>
          <a:xfrm>
            <a:off x="632725" y="1314150"/>
            <a:ext cx="10871100" cy="43869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Random forest is a natural progression of Bagging.</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chemeClr val="dk1"/>
                </a:solidFill>
                <a:latin typeface="Calibri"/>
                <a:ea typeface="Calibri"/>
                <a:cs typeface="Calibri"/>
                <a:sym typeface="Calibri"/>
              </a:rPr>
              <a:t>Unlike Bagging, Random forest can only be used with decision trees.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introduces two sources of randomness:</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Just like in Bagging, the algorithm makes bootstrap samples from the original data.</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Random vector method: At each node, best split is chosen from a random sample of m attributes instead of all attributes. Typically, m = √(𝑡𝑜𝑡𝑎𝑙 𝑛𝑢𝑚𝑏𝑒𝑟 𝑜𝑓 𝑓𝑒𝑎𝑡𝑢𝑟𝑒𝑠).</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Every estimator gets potentially different set of features.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above step makes sure that the individual trees are diverse and do not correlate with each other.</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stage after the estimators is identical to Bagging.</a:t>
            </a:r>
            <a:endParaRPr sz="20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101600" marR="0" lvl="1" indent="0" algn="l" rtl="0">
              <a:lnSpc>
                <a:spcPct val="115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g1379718b2f3_0_1254"/>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Random Forest Algorithm</a:t>
            </a:r>
            <a:endParaRPr sz="1100" b="1" i="0" u="none" strike="noStrike" cap="none">
              <a:solidFill>
                <a:srgbClr val="000000"/>
              </a:solidFill>
              <a:latin typeface="Calibri"/>
              <a:ea typeface="Calibri"/>
              <a:cs typeface="Calibri"/>
              <a:sym typeface="Calibri"/>
            </a:endParaRPr>
          </a:p>
        </p:txBody>
      </p:sp>
      <p:sp>
        <p:nvSpPr>
          <p:cNvPr id="607" name="Google Shape;607;g1379718b2f3_0_1254"/>
          <p:cNvSpPr txBox="1"/>
          <p:nvPr/>
        </p:nvSpPr>
        <p:spPr>
          <a:xfrm>
            <a:off x="632725" y="1314150"/>
            <a:ext cx="10871100" cy="4032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 Random Forest Algorithm:</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For a given training data d = 1 to D consider samples S1,S2 …. S</a:t>
            </a:r>
            <a:r>
              <a:rPr lang="en-IN" sz="2000" b="1" i="0" u="none" strike="noStrike" cap="none">
                <a:solidFill>
                  <a:srgbClr val="000000"/>
                </a:solidFill>
                <a:latin typeface="Calibri"/>
                <a:ea typeface="Calibri"/>
                <a:cs typeface="Calibri"/>
                <a:sym typeface="Calibri"/>
              </a:rPr>
              <a:t>N</a:t>
            </a:r>
            <a:r>
              <a:rPr lang="en-IN" sz="2000" b="0" i="0" u="none" strike="noStrike" cap="none">
                <a:solidFill>
                  <a:srgbClr val="000000"/>
                </a:solidFill>
                <a:latin typeface="Calibri"/>
                <a:ea typeface="Calibri"/>
                <a:cs typeface="Calibri"/>
                <a:sym typeface="Calibri"/>
              </a:rPr>
              <a:t> of size </a:t>
            </a:r>
            <a:r>
              <a:rPr lang="en-IN" sz="2000" b="1" i="0" u="none" strike="noStrike" cap="none">
                <a:solidFill>
                  <a:srgbClr val="000000"/>
                </a:solidFill>
                <a:latin typeface="Calibri"/>
                <a:ea typeface="Calibri"/>
                <a:cs typeface="Calibri"/>
                <a:sym typeface="Calibri"/>
              </a:rPr>
              <a:t>N</a:t>
            </a:r>
            <a:r>
              <a:rPr lang="en-IN" sz="2000" b="0" i="0" u="none" strike="noStrike" cap="none">
                <a:solidFill>
                  <a:srgbClr val="000000"/>
                </a:solidFill>
                <a:latin typeface="Calibri"/>
                <a:ea typeface="Calibri"/>
                <a:cs typeface="Calibri"/>
                <a:sym typeface="Calibri"/>
              </a:rPr>
              <a:t>.</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Build a random forest tree T</a:t>
            </a:r>
            <a:r>
              <a:rPr lang="en-IN" sz="2000" b="0" i="0" u="none" strike="noStrike" cap="none" baseline="-25000">
                <a:solidFill>
                  <a:srgbClr val="000000"/>
                </a:solidFill>
                <a:latin typeface="Calibri"/>
                <a:ea typeface="Calibri"/>
                <a:cs typeface="Calibri"/>
                <a:sym typeface="Calibri"/>
              </a:rPr>
              <a:t>d</a:t>
            </a:r>
            <a:r>
              <a:rPr lang="en-IN" sz="2000" b="0" i="0" u="none" strike="noStrike" cap="none">
                <a:solidFill>
                  <a:srgbClr val="000000"/>
                </a:solidFill>
                <a:latin typeface="Calibri"/>
                <a:ea typeface="Calibri"/>
                <a:cs typeface="Calibri"/>
                <a:sym typeface="Calibri"/>
              </a:rPr>
              <a:t> for these samples by repeatedly following the below steps:</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AutoNum type="romanLcPeriod"/>
            </a:pPr>
            <a:r>
              <a:rPr lang="en-IN" sz="2000" b="0" i="0" u="none" strike="noStrike" cap="none">
                <a:solidFill>
                  <a:srgbClr val="000000"/>
                </a:solidFill>
                <a:latin typeface="Calibri"/>
                <a:ea typeface="Calibri"/>
                <a:cs typeface="Calibri"/>
                <a:sym typeface="Calibri"/>
              </a:rPr>
              <a:t>Given </a:t>
            </a:r>
            <a:r>
              <a:rPr lang="en-IN" sz="2000" b="1" i="0" u="none" strike="noStrike" cap="none">
                <a:solidFill>
                  <a:srgbClr val="000000"/>
                </a:solidFill>
                <a:latin typeface="Calibri"/>
                <a:ea typeface="Calibri"/>
                <a:cs typeface="Calibri"/>
                <a:sym typeface="Calibri"/>
              </a:rPr>
              <a:t>X</a:t>
            </a:r>
            <a:r>
              <a:rPr lang="en-IN" sz="2000" b="0" i="0" u="none" strike="noStrike" cap="none">
                <a:solidFill>
                  <a:srgbClr val="000000"/>
                </a:solidFill>
                <a:latin typeface="Calibri"/>
                <a:ea typeface="Calibri"/>
                <a:cs typeface="Calibri"/>
                <a:sym typeface="Calibri"/>
              </a:rPr>
              <a:t> features in a dataset randomly pick variables </a:t>
            </a:r>
            <a:r>
              <a:rPr lang="en-IN" sz="2000" b="1" i="0" u="none" strike="noStrike" cap="none">
                <a:solidFill>
                  <a:srgbClr val="000000"/>
                </a:solidFill>
                <a:latin typeface="Calibri"/>
                <a:ea typeface="Calibri"/>
                <a:cs typeface="Calibri"/>
                <a:sym typeface="Calibri"/>
              </a:rPr>
              <a:t>r.</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AutoNum type="romanLcPeriod"/>
            </a:pPr>
            <a:r>
              <a:rPr lang="en-IN" sz="2000" b="0" i="0" u="none" strike="noStrike" cap="none">
                <a:solidFill>
                  <a:srgbClr val="000000"/>
                </a:solidFill>
                <a:latin typeface="Calibri"/>
                <a:ea typeface="Calibri"/>
                <a:cs typeface="Calibri"/>
                <a:sym typeface="Calibri"/>
              </a:rPr>
              <a:t>Select the best feature among these r variables.</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AutoNum type="romanLcPeriod"/>
            </a:pPr>
            <a:r>
              <a:rPr lang="en-IN" sz="2000" b="0" i="0" u="none" strike="noStrike" cap="none">
                <a:solidFill>
                  <a:srgbClr val="000000"/>
                </a:solidFill>
                <a:latin typeface="Calibri"/>
                <a:ea typeface="Calibri"/>
                <a:cs typeface="Calibri"/>
                <a:sym typeface="Calibri"/>
              </a:rPr>
              <a:t>Split the nodes into two children nodes.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Capture the ensemble of the trees. {T</a:t>
            </a:r>
            <a:r>
              <a:rPr lang="en-IN" sz="2000" b="0" i="0" u="none" strike="noStrike" cap="none" baseline="-25000">
                <a:solidFill>
                  <a:srgbClr val="000000"/>
                </a:solidFill>
                <a:latin typeface="Calibri"/>
                <a:ea typeface="Calibri"/>
                <a:cs typeface="Calibri"/>
                <a:sym typeface="Calibri"/>
              </a:rPr>
              <a:t>d</a:t>
            </a:r>
            <a:r>
              <a:rPr lang="en-IN" sz="2000" b="0" i="0" u="none" strike="noStrike" cap="none">
                <a:solidFill>
                  <a:srgbClr val="000000"/>
                </a:solidFill>
                <a:latin typeface="Calibri"/>
                <a:ea typeface="Calibri"/>
                <a:cs typeface="Calibri"/>
                <a:sym typeface="Calibri"/>
              </a:rPr>
              <a:t>}</a:t>
            </a:r>
            <a:r>
              <a:rPr lang="en-IN" sz="2000" b="0" i="0" u="none" strike="noStrike" cap="none" baseline="30000">
                <a:solidFill>
                  <a:srgbClr val="000000"/>
                </a:solidFill>
                <a:latin typeface="Calibri"/>
                <a:ea typeface="Calibri"/>
                <a:cs typeface="Calibri"/>
                <a:sym typeface="Calibri"/>
              </a:rPr>
              <a:t>D</a:t>
            </a:r>
            <a:r>
              <a:rPr lang="en-IN" sz="2000" b="0" i="0" u="none" strike="noStrike" cap="none" baseline="-25000">
                <a:solidFill>
                  <a:srgbClr val="000000"/>
                </a:solidFill>
                <a:latin typeface="Calibri"/>
                <a:ea typeface="Calibri"/>
                <a:cs typeface="Calibri"/>
                <a:sym typeface="Calibri"/>
              </a:rPr>
              <a:t>1 </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To draw the prediction at a new point x:</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AutoNum type="romanLcPeriod"/>
            </a:pPr>
            <a:r>
              <a:rPr lang="en-IN" sz="2000" b="0" i="0" u="none" strike="noStrike" cap="none">
                <a:solidFill>
                  <a:srgbClr val="000000"/>
                </a:solidFill>
                <a:latin typeface="Calibri"/>
                <a:ea typeface="Calibri"/>
                <a:cs typeface="Calibri"/>
                <a:sym typeface="Calibri"/>
              </a:rPr>
              <a:t>Regression: f</a:t>
            </a:r>
            <a:r>
              <a:rPr lang="en-IN" sz="2000" b="0" i="0" u="none" strike="noStrike" cap="none" baseline="30000">
                <a:solidFill>
                  <a:srgbClr val="000000"/>
                </a:solidFill>
                <a:latin typeface="Calibri"/>
                <a:ea typeface="Calibri"/>
                <a:cs typeface="Calibri"/>
                <a:sym typeface="Calibri"/>
              </a:rPr>
              <a:t>D</a:t>
            </a:r>
            <a:r>
              <a:rPr lang="en-IN" sz="2000" b="0" i="0" u="none" strike="noStrike" cap="none" baseline="-25000">
                <a:solidFill>
                  <a:srgbClr val="000000"/>
                </a:solidFill>
                <a:latin typeface="Calibri"/>
                <a:ea typeface="Calibri"/>
                <a:cs typeface="Calibri"/>
                <a:sym typeface="Calibri"/>
              </a:rPr>
              <a:t>rf</a:t>
            </a:r>
            <a:r>
              <a:rPr lang="en-IN" sz="2000" b="0" i="0" u="none" strike="noStrike" cap="none">
                <a:solidFill>
                  <a:srgbClr val="000000"/>
                </a:solidFill>
                <a:latin typeface="Calibri"/>
                <a:ea typeface="Calibri"/>
                <a:cs typeface="Calibri"/>
                <a:sym typeface="Calibri"/>
              </a:rPr>
              <a:t>(x) = 1/D Σ</a:t>
            </a:r>
            <a:r>
              <a:rPr lang="en-IN" sz="2000" b="0" i="0" u="none" strike="noStrike" cap="none" baseline="30000">
                <a:solidFill>
                  <a:srgbClr val="000000"/>
                </a:solidFill>
                <a:latin typeface="Calibri"/>
                <a:ea typeface="Calibri"/>
                <a:cs typeface="Calibri"/>
                <a:sym typeface="Calibri"/>
              </a:rPr>
              <a:t>D</a:t>
            </a:r>
            <a:r>
              <a:rPr lang="en-IN" sz="2000" b="0" i="0" u="none" strike="noStrike" cap="none" baseline="-25000">
                <a:solidFill>
                  <a:srgbClr val="000000"/>
                </a:solidFill>
                <a:latin typeface="Calibri"/>
                <a:ea typeface="Calibri"/>
                <a:cs typeface="Calibri"/>
                <a:sym typeface="Calibri"/>
              </a:rPr>
              <a:t>d=1</a:t>
            </a:r>
            <a:r>
              <a:rPr lang="en-IN" sz="2000" b="0" i="0" u="none" strike="noStrike" cap="none">
                <a:solidFill>
                  <a:srgbClr val="000000"/>
                </a:solidFill>
                <a:latin typeface="Calibri"/>
                <a:ea typeface="Calibri"/>
                <a:cs typeface="Calibri"/>
                <a:sym typeface="Calibri"/>
              </a:rPr>
              <a:t>T</a:t>
            </a:r>
            <a:r>
              <a:rPr lang="en-IN" sz="2000" b="0" i="0" u="none" strike="noStrike" cap="none" baseline="-25000">
                <a:solidFill>
                  <a:srgbClr val="000000"/>
                </a:solidFill>
                <a:latin typeface="Calibri"/>
                <a:ea typeface="Calibri"/>
                <a:cs typeface="Calibri"/>
                <a:sym typeface="Calibri"/>
              </a:rPr>
              <a:t>d</a:t>
            </a:r>
            <a:r>
              <a:rPr lang="en-IN" sz="2000" b="0" i="0" u="none" strike="noStrike" cap="none">
                <a:solidFill>
                  <a:srgbClr val="000000"/>
                </a:solidFill>
                <a:latin typeface="Calibri"/>
                <a:ea typeface="Calibri"/>
                <a:cs typeface="Calibri"/>
                <a:sym typeface="Calibri"/>
              </a:rPr>
              <a:t>(x)</a:t>
            </a:r>
            <a:endParaRPr sz="2000" b="0" i="0" u="none" strike="noStrike" cap="none">
              <a:solidFill>
                <a:srgbClr val="000000"/>
              </a:solidFill>
              <a:latin typeface="Calibri"/>
              <a:ea typeface="Calibri"/>
              <a:cs typeface="Calibri"/>
              <a:sym typeface="Calibri"/>
            </a:endParaRPr>
          </a:p>
          <a:p>
            <a:pPr marL="914400" marR="0" lvl="1" indent="-355600" algn="l" rtl="0">
              <a:lnSpc>
                <a:spcPct val="115000"/>
              </a:lnSpc>
              <a:spcBef>
                <a:spcPts val="0"/>
              </a:spcBef>
              <a:spcAft>
                <a:spcPts val="0"/>
              </a:spcAft>
              <a:buClr>
                <a:srgbClr val="000000"/>
              </a:buClr>
              <a:buSzPts val="2000"/>
              <a:buFont typeface="Calibri"/>
              <a:buAutoNum type="romanLcPeriod"/>
            </a:pPr>
            <a:r>
              <a:rPr lang="en-IN" sz="2000" b="0" i="0" u="none" strike="noStrike" cap="none">
                <a:solidFill>
                  <a:srgbClr val="000000"/>
                </a:solidFill>
                <a:latin typeface="Calibri"/>
                <a:ea typeface="Calibri"/>
                <a:cs typeface="Calibri"/>
                <a:sym typeface="Calibri"/>
              </a:rPr>
              <a:t>Classification: C</a:t>
            </a:r>
            <a:r>
              <a:rPr lang="en-IN" sz="2000" b="0" i="0" u="none" strike="noStrike" cap="none" baseline="30000">
                <a:solidFill>
                  <a:srgbClr val="000000"/>
                </a:solidFill>
                <a:latin typeface="Calibri"/>
                <a:ea typeface="Calibri"/>
                <a:cs typeface="Calibri"/>
                <a:sym typeface="Calibri"/>
              </a:rPr>
              <a:t>rf</a:t>
            </a:r>
            <a:r>
              <a:rPr lang="en-IN" sz="2000" b="0" i="0" u="none" strike="noStrike" cap="none" baseline="-25000">
                <a:solidFill>
                  <a:srgbClr val="000000"/>
                </a:solidFill>
                <a:latin typeface="Calibri"/>
                <a:ea typeface="Calibri"/>
                <a:cs typeface="Calibri"/>
                <a:sym typeface="Calibri"/>
              </a:rPr>
              <a:t>D</a:t>
            </a:r>
            <a:r>
              <a:rPr lang="en-IN" sz="2000" b="0" i="0" u="none" strike="noStrike" cap="none">
                <a:solidFill>
                  <a:srgbClr val="000000"/>
                </a:solidFill>
                <a:latin typeface="Calibri"/>
                <a:ea typeface="Calibri"/>
                <a:cs typeface="Calibri"/>
                <a:sym typeface="Calibri"/>
              </a:rPr>
              <a:t>(x) = majority vote{C</a:t>
            </a:r>
            <a:r>
              <a:rPr lang="en-IN" sz="2000" b="0" i="0" u="none" strike="noStrike" cap="none" baseline="-25000">
                <a:solidFill>
                  <a:srgbClr val="000000"/>
                </a:solidFill>
                <a:latin typeface="Calibri"/>
                <a:ea typeface="Calibri"/>
                <a:cs typeface="Calibri"/>
                <a:sym typeface="Calibri"/>
              </a:rPr>
              <a:t>d</a:t>
            </a:r>
            <a:r>
              <a:rPr lang="en-IN" sz="2000" b="0" i="0" u="none" strike="noStrike" cap="none">
                <a:solidFill>
                  <a:srgbClr val="000000"/>
                </a:solidFill>
                <a:latin typeface="Calibri"/>
                <a:ea typeface="Calibri"/>
                <a:cs typeface="Calibri"/>
                <a:sym typeface="Calibri"/>
              </a:rPr>
              <a:t>(x)}</a:t>
            </a:r>
            <a:r>
              <a:rPr lang="en-IN" sz="2000" b="0" i="0" u="none" strike="noStrike" cap="none" baseline="30000">
                <a:solidFill>
                  <a:srgbClr val="000000"/>
                </a:solidFill>
                <a:latin typeface="Calibri"/>
                <a:ea typeface="Calibri"/>
                <a:cs typeface="Calibri"/>
                <a:sym typeface="Calibri"/>
              </a:rPr>
              <a:t>D</a:t>
            </a:r>
            <a:r>
              <a:rPr lang="en-IN" sz="2000" b="0" i="0" u="none" strike="noStrike" cap="none" baseline="-25000">
                <a:solidFill>
                  <a:srgbClr val="000000"/>
                </a:solidFill>
                <a:latin typeface="Calibri"/>
                <a:ea typeface="Calibri"/>
                <a:cs typeface="Calibri"/>
                <a:sym typeface="Calibri"/>
              </a:rPr>
              <a:t>1</a:t>
            </a:r>
            <a:r>
              <a:rPr lang="en-IN" sz="2000" b="0" i="0" u="none" strike="noStrike" cap="none">
                <a:solidFill>
                  <a:srgbClr val="000000"/>
                </a:solidFill>
                <a:latin typeface="Calibri"/>
                <a:ea typeface="Calibri"/>
                <a:cs typeface="Calibri"/>
                <a:sym typeface="Calibri"/>
              </a:rPr>
              <a:t>, where </a:t>
            </a:r>
            <a:r>
              <a:rPr lang="en-IN" sz="2000" b="0" i="0" u="none" strike="noStrike" cap="none">
                <a:solidFill>
                  <a:schemeClr val="dk1"/>
                </a:solidFill>
                <a:latin typeface="Calibri"/>
                <a:ea typeface="Calibri"/>
                <a:cs typeface="Calibri"/>
                <a:sym typeface="Calibri"/>
              </a:rPr>
              <a:t>C</a:t>
            </a:r>
            <a:r>
              <a:rPr lang="en-IN" sz="2000" b="0" i="0" u="none" strike="noStrike" cap="none" baseline="-25000">
                <a:solidFill>
                  <a:schemeClr val="dk1"/>
                </a:solidFill>
                <a:latin typeface="Calibri"/>
                <a:ea typeface="Calibri"/>
                <a:cs typeface="Calibri"/>
                <a:sym typeface="Calibri"/>
              </a:rPr>
              <a:t>d</a:t>
            </a:r>
            <a:r>
              <a:rPr lang="en-IN" sz="2000" b="0" i="0" u="none" strike="noStrike" cap="none">
                <a:solidFill>
                  <a:schemeClr val="dk1"/>
                </a:solidFill>
                <a:latin typeface="Calibri"/>
                <a:ea typeface="Calibri"/>
                <a:cs typeface="Calibri"/>
                <a:sym typeface="Calibri"/>
              </a:rPr>
              <a:t>(x) is the class prediction of d</a:t>
            </a:r>
            <a:r>
              <a:rPr lang="en-IN" sz="2000" b="0" i="0" u="none" strike="noStrike" cap="none" baseline="30000">
                <a:solidFill>
                  <a:schemeClr val="dk1"/>
                </a:solidFill>
                <a:latin typeface="Calibri"/>
                <a:ea typeface="Calibri"/>
                <a:cs typeface="Calibri"/>
                <a:sym typeface="Calibri"/>
              </a:rPr>
              <a:t>th</a:t>
            </a:r>
            <a:r>
              <a:rPr lang="en-IN" sz="2000" b="0" i="0" u="none" strike="noStrike" cap="none">
                <a:solidFill>
                  <a:schemeClr val="dk1"/>
                </a:solidFill>
                <a:latin typeface="Calibri"/>
                <a:ea typeface="Calibri"/>
                <a:cs typeface="Calibri"/>
                <a:sym typeface="Calibri"/>
              </a:rPr>
              <a:t> random forest tree. </a:t>
            </a: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1379718b2f3_0_1293"/>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Random Forest</a:t>
            </a:r>
            <a:endParaRPr sz="1100" b="1" i="0" u="none" strike="noStrike" cap="none">
              <a:solidFill>
                <a:srgbClr val="000000"/>
              </a:solidFill>
              <a:latin typeface="Calibri"/>
              <a:ea typeface="Calibri"/>
              <a:cs typeface="Calibri"/>
              <a:sym typeface="Calibri"/>
            </a:endParaRPr>
          </a:p>
        </p:txBody>
      </p:sp>
      <p:sp>
        <p:nvSpPr>
          <p:cNvPr id="613" name="Google Shape;613;g1379718b2f3_0_1293"/>
          <p:cNvSpPr txBox="1"/>
          <p:nvPr/>
        </p:nvSpPr>
        <p:spPr>
          <a:xfrm>
            <a:off x="7407969" y="1478091"/>
            <a:ext cx="11769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Estimator 1</a:t>
            </a:r>
            <a:endParaRPr sz="1600" b="0" i="0" u="none" strike="noStrike" cap="none">
              <a:solidFill>
                <a:srgbClr val="000000"/>
              </a:solidFill>
              <a:latin typeface="Calibri"/>
              <a:ea typeface="Calibri"/>
              <a:cs typeface="Calibri"/>
              <a:sym typeface="Calibri"/>
            </a:endParaRPr>
          </a:p>
        </p:txBody>
      </p:sp>
      <p:sp>
        <p:nvSpPr>
          <p:cNvPr id="614" name="Google Shape;614;g1379718b2f3_0_1293"/>
          <p:cNvSpPr txBox="1"/>
          <p:nvPr/>
        </p:nvSpPr>
        <p:spPr>
          <a:xfrm>
            <a:off x="7374428" y="2333642"/>
            <a:ext cx="11769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Estimator 2</a:t>
            </a:r>
            <a:endParaRPr sz="1600" b="0" i="0" u="none" strike="noStrike" cap="none">
              <a:solidFill>
                <a:srgbClr val="000000"/>
              </a:solidFill>
              <a:latin typeface="Calibri"/>
              <a:ea typeface="Calibri"/>
              <a:cs typeface="Calibri"/>
              <a:sym typeface="Calibri"/>
            </a:endParaRPr>
          </a:p>
        </p:txBody>
      </p:sp>
      <p:sp>
        <p:nvSpPr>
          <p:cNvPr id="615" name="Google Shape;615;g1379718b2f3_0_1293"/>
          <p:cNvSpPr txBox="1"/>
          <p:nvPr/>
        </p:nvSpPr>
        <p:spPr>
          <a:xfrm>
            <a:off x="7395677" y="3185585"/>
            <a:ext cx="11769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Estimator 3</a:t>
            </a:r>
            <a:endParaRPr sz="1600" b="0" i="0" u="none" strike="noStrike" cap="none">
              <a:solidFill>
                <a:srgbClr val="000000"/>
              </a:solidFill>
              <a:latin typeface="Calibri"/>
              <a:ea typeface="Calibri"/>
              <a:cs typeface="Calibri"/>
              <a:sym typeface="Calibri"/>
            </a:endParaRPr>
          </a:p>
        </p:txBody>
      </p:sp>
      <p:sp>
        <p:nvSpPr>
          <p:cNvPr id="616" name="Google Shape;616;g1379718b2f3_0_1293"/>
          <p:cNvSpPr txBox="1"/>
          <p:nvPr/>
        </p:nvSpPr>
        <p:spPr>
          <a:xfrm>
            <a:off x="7393229" y="4686869"/>
            <a:ext cx="11769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Estimator n</a:t>
            </a:r>
            <a:endParaRPr sz="1600" b="0" i="0" u="none" strike="noStrike" cap="none">
              <a:solidFill>
                <a:srgbClr val="000000"/>
              </a:solidFill>
              <a:latin typeface="Calibri"/>
              <a:ea typeface="Calibri"/>
              <a:cs typeface="Calibri"/>
              <a:sym typeface="Calibri"/>
            </a:endParaRPr>
          </a:p>
        </p:txBody>
      </p:sp>
      <p:sp>
        <p:nvSpPr>
          <p:cNvPr id="617" name="Google Shape;617;g1379718b2f3_0_1293"/>
          <p:cNvSpPr txBox="1"/>
          <p:nvPr/>
        </p:nvSpPr>
        <p:spPr>
          <a:xfrm>
            <a:off x="285850" y="2723171"/>
            <a:ext cx="3288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X</a:t>
            </a:r>
            <a:endParaRPr sz="1600" b="0" i="0" u="none" strike="noStrike" cap="none">
              <a:solidFill>
                <a:srgbClr val="000000"/>
              </a:solidFill>
              <a:latin typeface="Calibri"/>
              <a:ea typeface="Calibri"/>
              <a:cs typeface="Calibri"/>
              <a:sym typeface="Calibri"/>
            </a:endParaRPr>
          </a:p>
        </p:txBody>
      </p:sp>
      <p:sp>
        <p:nvSpPr>
          <p:cNvPr id="618" name="Google Shape;618;g1379718b2f3_0_1293"/>
          <p:cNvSpPr txBox="1"/>
          <p:nvPr/>
        </p:nvSpPr>
        <p:spPr>
          <a:xfrm>
            <a:off x="2292039" y="1483574"/>
            <a:ext cx="18633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Bootstrap sample 1</a:t>
            </a:r>
            <a:endParaRPr sz="1600" b="0" i="0" u="none" strike="noStrike" cap="none">
              <a:solidFill>
                <a:srgbClr val="000000"/>
              </a:solidFill>
              <a:latin typeface="Calibri"/>
              <a:ea typeface="Calibri"/>
              <a:cs typeface="Calibri"/>
              <a:sym typeface="Calibri"/>
            </a:endParaRPr>
          </a:p>
        </p:txBody>
      </p:sp>
      <p:sp>
        <p:nvSpPr>
          <p:cNvPr id="619" name="Google Shape;619;g1379718b2f3_0_1293"/>
          <p:cNvSpPr txBox="1"/>
          <p:nvPr/>
        </p:nvSpPr>
        <p:spPr>
          <a:xfrm>
            <a:off x="2292042" y="2335517"/>
            <a:ext cx="18633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Bootstrap sample 2</a:t>
            </a:r>
            <a:endParaRPr sz="1600" b="0" i="0" u="none" strike="noStrike" cap="none">
              <a:solidFill>
                <a:srgbClr val="000000"/>
              </a:solidFill>
              <a:latin typeface="Calibri"/>
              <a:ea typeface="Calibri"/>
              <a:cs typeface="Calibri"/>
              <a:sym typeface="Calibri"/>
            </a:endParaRPr>
          </a:p>
        </p:txBody>
      </p:sp>
      <p:sp>
        <p:nvSpPr>
          <p:cNvPr id="620" name="Google Shape;620;g1379718b2f3_0_1293"/>
          <p:cNvSpPr txBox="1"/>
          <p:nvPr/>
        </p:nvSpPr>
        <p:spPr>
          <a:xfrm>
            <a:off x="2313291" y="3187461"/>
            <a:ext cx="18633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Bootstrap sample 3</a:t>
            </a:r>
            <a:endParaRPr sz="1600" b="0" i="0" u="none" strike="noStrike" cap="none">
              <a:solidFill>
                <a:srgbClr val="000000"/>
              </a:solidFill>
              <a:latin typeface="Calibri"/>
              <a:ea typeface="Calibri"/>
              <a:cs typeface="Calibri"/>
              <a:sym typeface="Calibri"/>
            </a:endParaRPr>
          </a:p>
        </p:txBody>
      </p:sp>
      <p:sp>
        <p:nvSpPr>
          <p:cNvPr id="621" name="Google Shape;621;g1379718b2f3_0_1293"/>
          <p:cNvSpPr txBox="1"/>
          <p:nvPr/>
        </p:nvSpPr>
        <p:spPr>
          <a:xfrm>
            <a:off x="2313291" y="4695645"/>
            <a:ext cx="18633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Bootstrap sample n</a:t>
            </a:r>
            <a:endParaRPr sz="1600" b="0" i="0" u="none" strike="noStrike" cap="none">
              <a:solidFill>
                <a:srgbClr val="000000"/>
              </a:solidFill>
              <a:latin typeface="Calibri"/>
              <a:ea typeface="Calibri"/>
              <a:cs typeface="Calibri"/>
              <a:sym typeface="Calibri"/>
            </a:endParaRPr>
          </a:p>
        </p:txBody>
      </p:sp>
      <p:cxnSp>
        <p:nvCxnSpPr>
          <p:cNvPr id="622" name="Google Shape;622;g1379718b2f3_0_1293"/>
          <p:cNvCxnSpPr>
            <a:stCxn id="617" idx="3"/>
          </p:cNvCxnSpPr>
          <p:nvPr/>
        </p:nvCxnSpPr>
        <p:spPr>
          <a:xfrm rot="10800000" flipH="1">
            <a:off x="614650" y="1713221"/>
            <a:ext cx="1647300" cy="1194900"/>
          </a:xfrm>
          <a:prstGeom prst="bentConnector3">
            <a:avLst>
              <a:gd name="adj1" fmla="val 5000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23" name="Google Shape;623;g1379718b2f3_0_1293"/>
          <p:cNvCxnSpPr>
            <a:stCxn id="617" idx="3"/>
            <a:endCxn id="619" idx="1"/>
          </p:cNvCxnSpPr>
          <p:nvPr/>
        </p:nvCxnSpPr>
        <p:spPr>
          <a:xfrm rot="10800000" flipH="1">
            <a:off x="614650" y="2520521"/>
            <a:ext cx="1677300" cy="387600"/>
          </a:xfrm>
          <a:prstGeom prst="bentConnector3">
            <a:avLst>
              <a:gd name="adj1" fmla="val 49999"/>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24" name="Google Shape;624;g1379718b2f3_0_1293"/>
          <p:cNvCxnSpPr>
            <a:stCxn id="617" idx="3"/>
            <a:endCxn id="620" idx="1"/>
          </p:cNvCxnSpPr>
          <p:nvPr/>
        </p:nvCxnSpPr>
        <p:spPr>
          <a:xfrm>
            <a:off x="614650" y="2908121"/>
            <a:ext cx="1698600" cy="464400"/>
          </a:xfrm>
          <a:prstGeom prst="bentConnector3">
            <a:avLst>
              <a:gd name="adj1" fmla="val 49996"/>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25" name="Google Shape;625;g1379718b2f3_0_1293"/>
          <p:cNvCxnSpPr>
            <a:stCxn id="617" idx="3"/>
            <a:endCxn id="621" idx="1"/>
          </p:cNvCxnSpPr>
          <p:nvPr/>
        </p:nvCxnSpPr>
        <p:spPr>
          <a:xfrm>
            <a:off x="614650" y="2908121"/>
            <a:ext cx="1698600" cy="1972500"/>
          </a:xfrm>
          <a:prstGeom prst="bentConnector3">
            <a:avLst>
              <a:gd name="adj1" fmla="val 49996"/>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26" name="Google Shape;626;g1379718b2f3_0_1293"/>
          <p:cNvCxnSpPr>
            <a:stCxn id="618" idx="3"/>
            <a:endCxn id="627" idx="1"/>
          </p:cNvCxnSpPr>
          <p:nvPr/>
        </p:nvCxnSpPr>
        <p:spPr>
          <a:xfrm rot="10800000" flipH="1">
            <a:off x="4155339" y="1662824"/>
            <a:ext cx="636300" cy="57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28" name="Google Shape;628;g1379718b2f3_0_1293"/>
          <p:cNvCxnSpPr>
            <a:stCxn id="619" idx="3"/>
            <a:endCxn id="629" idx="1"/>
          </p:cNvCxnSpPr>
          <p:nvPr/>
        </p:nvCxnSpPr>
        <p:spPr>
          <a:xfrm>
            <a:off x="4155342" y="2520467"/>
            <a:ext cx="633300" cy="36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30" name="Google Shape;630;g1379718b2f3_0_1293"/>
          <p:cNvCxnSpPr>
            <a:stCxn id="620" idx="3"/>
            <a:endCxn id="631" idx="1"/>
          </p:cNvCxnSpPr>
          <p:nvPr/>
        </p:nvCxnSpPr>
        <p:spPr>
          <a:xfrm>
            <a:off x="4176591" y="3372411"/>
            <a:ext cx="6120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32" name="Google Shape;632;g1379718b2f3_0_1293"/>
          <p:cNvCxnSpPr>
            <a:stCxn id="621" idx="3"/>
            <a:endCxn id="633" idx="1"/>
          </p:cNvCxnSpPr>
          <p:nvPr/>
        </p:nvCxnSpPr>
        <p:spPr>
          <a:xfrm rot="10800000" flipH="1">
            <a:off x="4176591" y="4878195"/>
            <a:ext cx="612000" cy="24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sp>
        <p:nvSpPr>
          <p:cNvPr id="627" name="Google Shape;627;g1379718b2f3_0_1293"/>
          <p:cNvSpPr txBox="1"/>
          <p:nvPr/>
        </p:nvSpPr>
        <p:spPr>
          <a:xfrm>
            <a:off x="4791724" y="1348550"/>
            <a:ext cx="2058600" cy="6288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m random features for every split</a:t>
            </a:r>
            <a:endParaRPr sz="1600" b="0" i="0" u="none" strike="noStrike" cap="none">
              <a:solidFill>
                <a:srgbClr val="000000"/>
              </a:solidFill>
              <a:latin typeface="Calibri"/>
              <a:ea typeface="Calibri"/>
              <a:cs typeface="Calibri"/>
              <a:sym typeface="Calibri"/>
            </a:endParaRPr>
          </a:p>
        </p:txBody>
      </p:sp>
      <p:cxnSp>
        <p:nvCxnSpPr>
          <p:cNvPr id="634" name="Google Shape;634;g1379718b2f3_0_1293"/>
          <p:cNvCxnSpPr>
            <a:stCxn id="633" idx="3"/>
            <a:endCxn id="616" idx="1"/>
          </p:cNvCxnSpPr>
          <p:nvPr/>
        </p:nvCxnSpPr>
        <p:spPr>
          <a:xfrm rot="10800000" flipH="1">
            <a:off x="6847112" y="4871864"/>
            <a:ext cx="546000" cy="63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sp>
        <p:nvSpPr>
          <p:cNvPr id="635" name="Google Shape;635;g1379718b2f3_0_1293"/>
          <p:cNvSpPr/>
          <p:nvPr/>
        </p:nvSpPr>
        <p:spPr>
          <a:xfrm>
            <a:off x="7529850" y="5513675"/>
            <a:ext cx="1766100" cy="520200"/>
          </a:xfrm>
          <a:prstGeom prst="ellipse">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Mode/Mean</a:t>
            </a:r>
            <a:endParaRPr sz="1600" b="0" i="0" u="none" strike="noStrike" cap="none">
              <a:solidFill>
                <a:srgbClr val="000000"/>
              </a:solidFill>
              <a:latin typeface="Calibri"/>
              <a:ea typeface="Calibri"/>
              <a:cs typeface="Calibri"/>
              <a:sym typeface="Calibri"/>
            </a:endParaRPr>
          </a:p>
        </p:txBody>
      </p:sp>
      <p:cxnSp>
        <p:nvCxnSpPr>
          <p:cNvPr id="636" name="Google Shape;636;g1379718b2f3_0_1293"/>
          <p:cNvCxnSpPr>
            <a:stCxn id="613" idx="3"/>
            <a:endCxn id="635" idx="6"/>
          </p:cNvCxnSpPr>
          <p:nvPr/>
        </p:nvCxnSpPr>
        <p:spPr>
          <a:xfrm>
            <a:off x="8584869" y="1663041"/>
            <a:ext cx="711000" cy="4110600"/>
          </a:xfrm>
          <a:prstGeom prst="bentConnector3">
            <a:avLst>
              <a:gd name="adj1" fmla="val 1335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37" name="Google Shape;637;g1379718b2f3_0_1293"/>
          <p:cNvCxnSpPr>
            <a:stCxn id="614" idx="3"/>
            <a:endCxn id="635" idx="6"/>
          </p:cNvCxnSpPr>
          <p:nvPr/>
        </p:nvCxnSpPr>
        <p:spPr>
          <a:xfrm>
            <a:off x="8551328" y="2518592"/>
            <a:ext cx="744600" cy="3255300"/>
          </a:xfrm>
          <a:prstGeom prst="bentConnector3">
            <a:avLst>
              <a:gd name="adj1" fmla="val 13198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38" name="Google Shape;638;g1379718b2f3_0_1293"/>
          <p:cNvCxnSpPr>
            <a:stCxn id="615" idx="3"/>
            <a:endCxn id="635" idx="6"/>
          </p:cNvCxnSpPr>
          <p:nvPr/>
        </p:nvCxnSpPr>
        <p:spPr>
          <a:xfrm>
            <a:off x="8572577" y="3370535"/>
            <a:ext cx="723300" cy="2403300"/>
          </a:xfrm>
          <a:prstGeom prst="bentConnector3">
            <a:avLst>
              <a:gd name="adj1" fmla="val 132932"/>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39" name="Google Shape;639;g1379718b2f3_0_1293"/>
          <p:cNvCxnSpPr>
            <a:stCxn id="616" idx="3"/>
            <a:endCxn id="635" idx="6"/>
          </p:cNvCxnSpPr>
          <p:nvPr/>
        </p:nvCxnSpPr>
        <p:spPr>
          <a:xfrm>
            <a:off x="8570129" y="4871819"/>
            <a:ext cx="725700" cy="902100"/>
          </a:xfrm>
          <a:prstGeom prst="bentConnector3">
            <a:avLst>
              <a:gd name="adj1" fmla="val 13283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40" name="Google Shape;640;g1379718b2f3_0_1293"/>
          <p:cNvCxnSpPr>
            <a:stCxn id="635" idx="2"/>
            <a:endCxn id="641" idx="3"/>
          </p:cNvCxnSpPr>
          <p:nvPr/>
        </p:nvCxnSpPr>
        <p:spPr>
          <a:xfrm flipH="1">
            <a:off x="7098150" y="5773775"/>
            <a:ext cx="431700" cy="36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42" name="Google Shape;642;g1379718b2f3_0_1293"/>
          <p:cNvCxnSpPr/>
          <p:nvPr/>
        </p:nvCxnSpPr>
        <p:spPr>
          <a:xfrm>
            <a:off x="3244987" y="3855347"/>
            <a:ext cx="0" cy="7272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3730"/>
              </a:srgbClr>
            </a:outerShdw>
          </a:effectLst>
        </p:spPr>
      </p:cxnSp>
      <p:cxnSp>
        <p:nvCxnSpPr>
          <p:cNvPr id="643" name="Google Shape;643;g1379718b2f3_0_1293"/>
          <p:cNvCxnSpPr/>
          <p:nvPr/>
        </p:nvCxnSpPr>
        <p:spPr>
          <a:xfrm>
            <a:off x="5938078" y="3761678"/>
            <a:ext cx="0" cy="7272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3730"/>
              </a:srgbClr>
            </a:outerShdw>
          </a:effectLst>
        </p:spPr>
      </p:cxnSp>
      <p:cxnSp>
        <p:nvCxnSpPr>
          <p:cNvPr id="644" name="Google Shape;644;g1379718b2f3_0_1293"/>
          <p:cNvCxnSpPr/>
          <p:nvPr/>
        </p:nvCxnSpPr>
        <p:spPr>
          <a:xfrm>
            <a:off x="7962749" y="3855347"/>
            <a:ext cx="0" cy="7272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3730"/>
              </a:srgbClr>
            </a:outerShdw>
          </a:effectLst>
        </p:spPr>
      </p:cxnSp>
      <p:sp>
        <p:nvSpPr>
          <p:cNvPr id="641" name="Google Shape;641;g1379718b2f3_0_1293"/>
          <p:cNvSpPr txBox="1"/>
          <p:nvPr/>
        </p:nvSpPr>
        <p:spPr>
          <a:xfrm>
            <a:off x="6769716" y="5592414"/>
            <a:ext cx="328500" cy="3699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ŷ̂</a:t>
            </a:r>
            <a:endParaRPr sz="1600" b="0" i="0" u="none" strike="noStrike" cap="none">
              <a:solidFill>
                <a:srgbClr val="000000"/>
              </a:solidFill>
              <a:latin typeface="Calibri"/>
              <a:ea typeface="Calibri"/>
              <a:cs typeface="Calibri"/>
              <a:sym typeface="Calibri"/>
            </a:endParaRPr>
          </a:p>
        </p:txBody>
      </p:sp>
      <p:cxnSp>
        <p:nvCxnSpPr>
          <p:cNvPr id="645" name="Google Shape;645;g1379718b2f3_0_1293"/>
          <p:cNvCxnSpPr>
            <a:stCxn id="627" idx="3"/>
            <a:endCxn id="613" idx="1"/>
          </p:cNvCxnSpPr>
          <p:nvPr/>
        </p:nvCxnSpPr>
        <p:spPr>
          <a:xfrm>
            <a:off x="6850324" y="1662950"/>
            <a:ext cx="5577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46" name="Google Shape;646;g1379718b2f3_0_1293"/>
          <p:cNvCxnSpPr>
            <a:stCxn id="629" idx="3"/>
            <a:endCxn id="614" idx="1"/>
          </p:cNvCxnSpPr>
          <p:nvPr/>
        </p:nvCxnSpPr>
        <p:spPr>
          <a:xfrm rot="10800000" flipH="1">
            <a:off x="6847112" y="2518498"/>
            <a:ext cx="527400" cy="57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cxnSp>
        <p:nvCxnSpPr>
          <p:cNvPr id="647" name="Google Shape;647;g1379718b2f3_0_1293"/>
          <p:cNvCxnSpPr>
            <a:stCxn id="631" idx="3"/>
            <a:endCxn id="615" idx="1"/>
          </p:cNvCxnSpPr>
          <p:nvPr/>
        </p:nvCxnSpPr>
        <p:spPr>
          <a:xfrm rot="10800000" flipH="1">
            <a:off x="6847112" y="3370592"/>
            <a:ext cx="548700" cy="18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6860"/>
              </a:srgbClr>
            </a:outerShdw>
          </a:effectLst>
        </p:spPr>
      </p:cxnSp>
      <p:sp>
        <p:nvSpPr>
          <p:cNvPr id="629" name="Google Shape;629;g1379718b2f3_0_1293"/>
          <p:cNvSpPr txBox="1"/>
          <p:nvPr/>
        </p:nvSpPr>
        <p:spPr>
          <a:xfrm>
            <a:off x="4788512" y="2209798"/>
            <a:ext cx="2058600" cy="6288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m random features for every split</a:t>
            </a:r>
            <a:endParaRPr sz="1600" b="0" i="0" u="none" strike="noStrike" cap="none">
              <a:solidFill>
                <a:srgbClr val="000000"/>
              </a:solidFill>
              <a:latin typeface="Calibri"/>
              <a:ea typeface="Calibri"/>
              <a:cs typeface="Calibri"/>
              <a:sym typeface="Calibri"/>
            </a:endParaRPr>
          </a:p>
        </p:txBody>
      </p:sp>
      <p:sp>
        <p:nvSpPr>
          <p:cNvPr id="631" name="Google Shape;631;g1379718b2f3_0_1293"/>
          <p:cNvSpPr txBox="1"/>
          <p:nvPr/>
        </p:nvSpPr>
        <p:spPr>
          <a:xfrm>
            <a:off x="4788512" y="3057992"/>
            <a:ext cx="2058600" cy="6288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m random features for every split</a:t>
            </a:r>
            <a:endParaRPr sz="1600" b="0" i="0" u="none" strike="noStrike" cap="none">
              <a:solidFill>
                <a:srgbClr val="000000"/>
              </a:solidFill>
              <a:latin typeface="Calibri"/>
              <a:ea typeface="Calibri"/>
              <a:cs typeface="Calibri"/>
              <a:sym typeface="Calibri"/>
            </a:endParaRPr>
          </a:p>
        </p:txBody>
      </p:sp>
      <p:sp>
        <p:nvSpPr>
          <p:cNvPr id="633" name="Google Shape;633;g1379718b2f3_0_1293"/>
          <p:cNvSpPr txBox="1"/>
          <p:nvPr/>
        </p:nvSpPr>
        <p:spPr>
          <a:xfrm>
            <a:off x="4788512" y="4563764"/>
            <a:ext cx="2058600" cy="6288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rgbClr val="000000"/>
                </a:solidFill>
                <a:latin typeface="Calibri"/>
                <a:ea typeface="Calibri"/>
                <a:cs typeface="Calibri"/>
                <a:sym typeface="Calibri"/>
              </a:rPr>
              <a:t>m random features for every split</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1379718b2f3_0_1366"/>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Difference between simple bagging and Random forest</a:t>
            </a:r>
            <a:endParaRPr sz="1100" b="1" i="0" u="none" strike="noStrike" cap="none">
              <a:solidFill>
                <a:srgbClr val="000000"/>
              </a:solidFill>
              <a:latin typeface="Calibri"/>
              <a:ea typeface="Calibri"/>
              <a:cs typeface="Calibri"/>
              <a:sym typeface="Calibri"/>
            </a:endParaRPr>
          </a:p>
        </p:txBody>
      </p:sp>
      <p:graphicFrame>
        <p:nvGraphicFramePr>
          <p:cNvPr id="653" name="Google Shape;653;g1379718b2f3_0_1366"/>
          <p:cNvGraphicFramePr/>
          <p:nvPr/>
        </p:nvGraphicFramePr>
        <p:xfrm>
          <a:off x="632725" y="1418850"/>
          <a:ext cx="3000000" cy="3000000"/>
        </p:xfrm>
        <a:graphic>
          <a:graphicData uri="http://schemas.openxmlformats.org/drawingml/2006/table">
            <a:tbl>
              <a:tblPr>
                <a:noFill/>
                <a:tableStyleId>{F2813BBA-7E01-4E84-9E78-B3B0128232CB}</a:tableStyleId>
              </a:tblPr>
              <a:tblGrid>
                <a:gridCol w="463525"/>
                <a:gridCol w="599075"/>
                <a:gridCol w="599075"/>
                <a:gridCol w="599075"/>
              </a:tblGrid>
              <a:tr h="381000">
                <a:tc gridSpan="4">
                  <a:txBody>
                    <a:bodyPr/>
                    <a:lstStyle/>
                    <a:p>
                      <a:pPr marL="45720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Original</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X2</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X3</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9</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16</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25</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graphicFrame>
        <p:nvGraphicFramePr>
          <p:cNvPr id="654" name="Google Shape;654;g1379718b2f3_0_1366"/>
          <p:cNvGraphicFramePr/>
          <p:nvPr/>
        </p:nvGraphicFramePr>
        <p:xfrm>
          <a:off x="3221350" y="1418850"/>
          <a:ext cx="3000000" cy="3000000"/>
        </p:xfrm>
        <a:graphic>
          <a:graphicData uri="http://schemas.openxmlformats.org/drawingml/2006/table">
            <a:tbl>
              <a:tblPr>
                <a:noFill/>
                <a:tableStyleId>{F2813BBA-7E01-4E84-9E78-B3B0128232CB}</a:tableStyleId>
              </a:tblPr>
              <a:tblGrid>
                <a:gridCol w="463525"/>
                <a:gridCol w="599075"/>
                <a:gridCol w="599075"/>
                <a:gridCol w="599075"/>
              </a:tblGrid>
              <a:tr h="381000">
                <a:tc gridSpan="4">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Bootstrap sample-1</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X1</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X2</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X3</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200</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16</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500</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25</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graphicFrame>
        <p:nvGraphicFramePr>
          <p:cNvPr id="655" name="Google Shape;655;g1379718b2f3_0_1366"/>
          <p:cNvGraphicFramePr/>
          <p:nvPr/>
        </p:nvGraphicFramePr>
        <p:xfrm>
          <a:off x="8289900" y="1418850"/>
          <a:ext cx="3000000" cy="3000000"/>
        </p:xfrm>
        <a:graphic>
          <a:graphicData uri="http://schemas.openxmlformats.org/drawingml/2006/table">
            <a:tbl>
              <a:tblPr>
                <a:noFill/>
                <a:tableStyleId>{F2813BBA-7E01-4E84-9E78-B3B0128232CB}</a:tableStyleId>
              </a:tblPr>
              <a:tblGrid>
                <a:gridCol w="512525"/>
                <a:gridCol w="550300"/>
                <a:gridCol w="459325"/>
              </a:tblGrid>
              <a:tr h="381000">
                <a:tc gridSpan="3">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Calibri"/>
                          <a:ea typeface="Calibri"/>
                          <a:cs typeface="Calibri"/>
                          <a:sym typeface="Calibri"/>
                        </a:rPr>
                        <a:t>Sample-1 for Random forest</a:t>
                      </a:r>
                      <a:endParaRPr sz="16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X1</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X2</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16</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16</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25</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graphicFrame>
        <p:nvGraphicFramePr>
          <p:cNvPr id="656" name="Google Shape;656;g1379718b2f3_0_1366"/>
          <p:cNvGraphicFramePr/>
          <p:nvPr/>
        </p:nvGraphicFramePr>
        <p:xfrm>
          <a:off x="10026400" y="1418850"/>
          <a:ext cx="3000000" cy="3000000"/>
        </p:xfrm>
        <a:graphic>
          <a:graphicData uri="http://schemas.openxmlformats.org/drawingml/2006/table">
            <a:tbl>
              <a:tblPr>
                <a:noFill/>
                <a:tableStyleId>{F2813BBA-7E01-4E84-9E78-B3B0128232CB}</a:tableStyleId>
              </a:tblPr>
              <a:tblGrid>
                <a:gridCol w="512525"/>
                <a:gridCol w="550300"/>
                <a:gridCol w="459325"/>
              </a:tblGrid>
              <a:tr h="381000">
                <a:tc gridSpan="3">
                  <a:txBody>
                    <a:bodyPr/>
                    <a:lstStyle/>
                    <a:p>
                      <a:pPr marL="0" marR="0" lvl="0" indent="0" algn="l" rtl="0">
                        <a:lnSpc>
                          <a:spcPct val="100000"/>
                        </a:lnSpc>
                        <a:spcBef>
                          <a:spcPts val="0"/>
                        </a:spcBef>
                        <a:spcAft>
                          <a:spcPts val="0"/>
                        </a:spcAft>
                        <a:buClr>
                          <a:schemeClr val="dk1"/>
                        </a:buClr>
                        <a:buSzPts val="1100"/>
                        <a:buFont typeface="Arial"/>
                        <a:buNone/>
                      </a:pPr>
                      <a:r>
                        <a:rPr lang="en-IN" sz="1600" u="none" strike="noStrike" cap="none">
                          <a:solidFill>
                            <a:schemeClr val="dk1"/>
                          </a:solidFill>
                          <a:latin typeface="Calibri"/>
                          <a:ea typeface="Calibri"/>
                          <a:cs typeface="Calibri"/>
                          <a:sym typeface="Calibri"/>
                        </a:rPr>
                        <a:t>Sample-2 for Random forest</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X1</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X2</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X3</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500</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graphicFrame>
        <p:nvGraphicFramePr>
          <p:cNvPr id="657" name="Google Shape;657;g1379718b2f3_0_1366"/>
          <p:cNvGraphicFramePr/>
          <p:nvPr/>
        </p:nvGraphicFramePr>
        <p:xfrm>
          <a:off x="5657025" y="1418850"/>
          <a:ext cx="3000000" cy="3000000"/>
        </p:xfrm>
        <a:graphic>
          <a:graphicData uri="http://schemas.openxmlformats.org/drawingml/2006/table">
            <a:tbl>
              <a:tblPr>
                <a:noFill/>
                <a:tableStyleId>{F2813BBA-7E01-4E84-9E78-B3B0128232CB}</a:tableStyleId>
              </a:tblPr>
              <a:tblGrid>
                <a:gridCol w="463525"/>
                <a:gridCol w="599075"/>
                <a:gridCol w="599075"/>
                <a:gridCol w="599075"/>
              </a:tblGrid>
              <a:tr h="381000">
                <a:tc gridSpan="4">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Bootstrap sample-2</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X1</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X2</a:t>
                      </a:r>
                      <a:endParaRPr sz="1800" u="none" strike="noStrike" cap="none">
                        <a:latin typeface="Calibri"/>
                        <a:ea typeface="Calibri"/>
                        <a:cs typeface="Calibri"/>
                        <a:sym typeface="Calibri"/>
                      </a:endParaRPr>
                    </a:p>
                  </a:txBody>
                  <a:tcPr marL="91425" marR="91425" marT="91425" marB="91425">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X3</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solidFill>
                      <a:srgbClr val="CFE2F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X4</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300</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9</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400</a:t>
                      </a:r>
                      <a:endParaRPr sz="1800" u="none" strike="noStrike" cap="none">
                        <a:latin typeface="Calibri"/>
                        <a:ea typeface="Calibri"/>
                        <a:cs typeface="Calibri"/>
                        <a:sym typeface="Calibri"/>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N</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16</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500</a:t>
                      </a:r>
                      <a:endParaRPr sz="1800" u="none" strike="noStrike" cap="none">
                        <a:latin typeface="Calibri"/>
                        <a:ea typeface="Calibri"/>
                        <a:cs typeface="Calibri"/>
                        <a:sym typeface="Calibri"/>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Y</a:t>
                      </a:r>
                      <a:endParaRPr sz="1800" u="none" strike="noStrike" cap="none">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latin typeface="Calibri"/>
                          <a:ea typeface="Calibri"/>
                          <a:cs typeface="Calibri"/>
                          <a:sym typeface="Calibri"/>
                        </a:rPr>
                        <a:t>25</a:t>
                      </a:r>
                      <a:endParaRPr sz="1800" u="none" strike="noStrike" cap="none">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g1379718b2f3_0_1409"/>
          <p:cNvSpPr txBox="1">
            <a:spLocks noGrp="1"/>
          </p:cNvSpPr>
          <p:nvPr>
            <p:ph type="ctrTitle"/>
          </p:nvPr>
        </p:nvSpPr>
        <p:spPr>
          <a:xfrm>
            <a:off x="4627950" y="3125400"/>
            <a:ext cx="2936100" cy="607200"/>
          </a:xfrm>
          <a:prstGeom prst="rect">
            <a:avLst/>
          </a:prstGeom>
          <a:noFill/>
          <a:ln>
            <a:noFill/>
          </a:ln>
        </p:spPr>
        <p:txBody>
          <a:bodyPr spcFirstLastPara="1" wrap="square" lIns="16925" tIns="16925" rIns="16925" bIns="16925" anchor="t" anchorCtr="0">
            <a:noAutofit/>
          </a:bodyPr>
          <a:lstStyle/>
          <a:p>
            <a:pPr marL="0" lvl="0" indent="0" algn="ctr" rtl="0">
              <a:lnSpc>
                <a:spcPct val="100000"/>
              </a:lnSpc>
              <a:spcBef>
                <a:spcPts val="0"/>
              </a:spcBef>
              <a:spcAft>
                <a:spcPts val="0"/>
              </a:spcAft>
              <a:buSzPts val="1400"/>
              <a:buNone/>
            </a:pPr>
            <a:r>
              <a:rPr lang="en-IN" sz="4200" b="1">
                <a:solidFill>
                  <a:srgbClr val="1F497D"/>
                </a:solidFill>
                <a:latin typeface="Calibri"/>
                <a:ea typeface="Calibri"/>
                <a:cs typeface="Calibri"/>
                <a:sym typeface="Calibri"/>
              </a:rPr>
              <a:t>Boosting</a:t>
            </a:r>
            <a:endParaRPr sz="4200" b="1">
              <a:solidFill>
                <a:srgbClr val="1F497D"/>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1379718b2f3_0_1447"/>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Boosting</a:t>
            </a:r>
            <a:endParaRPr sz="1100" b="1" i="0" u="none" strike="noStrike" cap="none">
              <a:solidFill>
                <a:srgbClr val="000000"/>
              </a:solidFill>
              <a:latin typeface="Calibri"/>
              <a:ea typeface="Calibri"/>
              <a:cs typeface="Calibri"/>
              <a:sym typeface="Calibri"/>
            </a:endParaRPr>
          </a:p>
        </p:txBody>
      </p:sp>
      <p:sp>
        <p:nvSpPr>
          <p:cNvPr id="668" name="Google Shape;668;g1379718b2f3_0_1447"/>
          <p:cNvSpPr txBox="1"/>
          <p:nvPr/>
        </p:nvSpPr>
        <p:spPr>
          <a:xfrm>
            <a:off x="556525" y="1333950"/>
            <a:ext cx="10947300" cy="46485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Combines several weak learners into a strong learner. </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idea is to train predictors sequentially trying to correct its predecessors. </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 Boosting, the trees are grown in an adaptive way to remove bias.</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Boosting is iterative and adaptive:</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Looks at the errors from previous classifiers to decide what to focus on for the next iteration.</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Successive classifiers depend on their predecessors.</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Key idea: Place more weight on “hard” examples (i.e., instances that were misclassified on previous iterations).</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Records that are classified correctly will have their weights decreased.</a:t>
            </a:r>
            <a:endParaRPr sz="20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212553229f_0_85"/>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Distance measures</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145" name="Google Shape;145;g1212553229f_0_85"/>
          <p:cNvSpPr/>
          <p:nvPr/>
        </p:nvSpPr>
        <p:spPr>
          <a:xfrm>
            <a:off x="6373275" y="3963825"/>
            <a:ext cx="195600" cy="21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1212553229f_0_85"/>
          <p:cNvSpPr/>
          <p:nvPr/>
        </p:nvSpPr>
        <p:spPr>
          <a:xfrm>
            <a:off x="9367825" y="2338425"/>
            <a:ext cx="195600" cy="21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 name="Google Shape;147;g1212553229f_0_85"/>
          <p:cNvCxnSpPr/>
          <p:nvPr/>
        </p:nvCxnSpPr>
        <p:spPr>
          <a:xfrm rot="10800000" flipH="1">
            <a:off x="6471075" y="1731525"/>
            <a:ext cx="5700" cy="2232300"/>
          </a:xfrm>
          <a:prstGeom prst="straightConnector1">
            <a:avLst/>
          </a:prstGeom>
          <a:noFill/>
          <a:ln w="28575" cap="flat" cmpd="sng">
            <a:solidFill>
              <a:schemeClr val="dk1"/>
            </a:solidFill>
            <a:prstDash val="solid"/>
            <a:round/>
            <a:headEnd type="none" w="sm" len="sm"/>
            <a:tailEnd type="none" w="sm" len="sm"/>
          </a:ln>
        </p:spPr>
      </p:cxnSp>
      <p:cxnSp>
        <p:nvCxnSpPr>
          <p:cNvPr id="148" name="Google Shape;148;g1212553229f_0_85"/>
          <p:cNvCxnSpPr/>
          <p:nvPr/>
        </p:nvCxnSpPr>
        <p:spPr>
          <a:xfrm rot="10800000" flipH="1">
            <a:off x="8064750" y="4073175"/>
            <a:ext cx="1634100" cy="12900"/>
          </a:xfrm>
          <a:prstGeom prst="straightConnector1">
            <a:avLst/>
          </a:prstGeom>
          <a:noFill/>
          <a:ln w="28575" cap="flat" cmpd="sng">
            <a:solidFill>
              <a:schemeClr val="dk1"/>
            </a:solidFill>
            <a:prstDash val="solid"/>
            <a:round/>
            <a:headEnd type="none" w="sm" len="sm"/>
            <a:tailEnd type="none" w="sm" len="sm"/>
          </a:ln>
        </p:spPr>
      </p:cxnSp>
      <p:sp>
        <p:nvSpPr>
          <p:cNvPr id="149" name="Google Shape;149;g1212553229f_0_85"/>
          <p:cNvSpPr txBox="1"/>
          <p:nvPr/>
        </p:nvSpPr>
        <p:spPr>
          <a:xfrm>
            <a:off x="6027825" y="3957825"/>
            <a:ext cx="379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A</a:t>
            </a:r>
            <a:endParaRPr sz="2000" b="1" i="0" u="none" strike="noStrike" cap="none">
              <a:solidFill>
                <a:srgbClr val="000000"/>
              </a:solidFill>
              <a:latin typeface="Calibri"/>
              <a:ea typeface="Calibri"/>
              <a:cs typeface="Calibri"/>
              <a:sym typeface="Calibri"/>
            </a:endParaRPr>
          </a:p>
        </p:txBody>
      </p:sp>
      <p:sp>
        <p:nvSpPr>
          <p:cNvPr id="150" name="Google Shape;150;g1212553229f_0_85"/>
          <p:cNvSpPr txBox="1"/>
          <p:nvPr/>
        </p:nvSpPr>
        <p:spPr>
          <a:xfrm>
            <a:off x="9468375" y="1996200"/>
            <a:ext cx="379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B</a:t>
            </a:r>
            <a:endParaRPr sz="2000" b="1" i="0" u="none" strike="noStrike" cap="none">
              <a:solidFill>
                <a:srgbClr val="000000"/>
              </a:solidFill>
              <a:latin typeface="Calibri"/>
              <a:ea typeface="Calibri"/>
              <a:cs typeface="Calibri"/>
              <a:sym typeface="Calibri"/>
            </a:endParaRPr>
          </a:p>
        </p:txBody>
      </p:sp>
      <p:cxnSp>
        <p:nvCxnSpPr>
          <p:cNvPr id="151" name="Google Shape;151;g1212553229f_0_85"/>
          <p:cNvCxnSpPr>
            <a:stCxn id="145" idx="7"/>
          </p:cNvCxnSpPr>
          <p:nvPr/>
        </p:nvCxnSpPr>
        <p:spPr>
          <a:xfrm rot="10800000" flipH="1">
            <a:off x="6540230" y="2513853"/>
            <a:ext cx="2870700" cy="1482000"/>
          </a:xfrm>
          <a:prstGeom prst="straightConnector1">
            <a:avLst/>
          </a:prstGeom>
          <a:noFill/>
          <a:ln w="38100" cap="flat" cmpd="sng">
            <a:solidFill>
              <a:srgbClr val="FF0000"/>
            </a:solidFill>
            <a:prstDash val="solid"/>
            <a:round/>
            <a:headEnd type="none" w="sm" len="sm"/>
            <a:tailEnd type="none" w="sm" len="sm"/>
          </a:ln>
        </p:spPr>
      </p:cxnSp>
      <p:cxnSp>
        <p:nvCxnSpPr>
          <p:cNvPr id="152" name="Google Shape;152;g1212553229f_0_85"/>
          <p:cNvCxnSpPr>
            <a:stCxn id="145" idx="0"/>
          </p:cNvCxnSpPr>
          <p:nvPr/>
        </p:nvCxnSpPr>
        <p:spPr>
          <a:xfrm rot="10800000" flipH="1">
            <a:off x="6471075" y="2468025"/>
            <a:ext cx="5700" cy="1495800"/>
          </a:xfrm>
          <a:prstGeom prst="straightConnector1">
            <a:avLst/>
          </a:prstGeom>
          <a:noFill/>
          <a:ln w="38100" cap="flat" cmpd="sng">
            <a:solidFill>
              <a:srgbClr val="00FF00"/>
            </a:solidFill>
            <a:prstDash val="solid"/>
            <a:round/>
            <a:headEnd type="none" w="sm" len="sm"/>
            <a:tailEnd type="none" w="sm" len="sm"/>
          </a:ln>
        </p:spPr>
      </p:cxnSp>
      <p:cxnSp>
        <p:nvCxnSpPr>
          <p:cNvPr id="153" name="Google Shape;153;g1212553229f_0_85"/>
          <p:cNvCxnSpPr>
            <a:endCxn id="146" idx="2"/>
          </p:cNvCxnSpPr>
          <p:nvPr/>
        </p:nvCxnSpPr>
        <p:spPr>
          <a:xfrm rot="10800000" flipH="1">
            <a:off x="6465325" y="2447775"/>
            <a:ext cx="2902500" cy="31800"/>
          </a:xfrm>
          <a:prstGeom prst="straightConnector1">
            <a:avLst/>
          </a:prstGeom>
          <a:noFill/>
          <a:ln w="38100" cap="flat" cmpd="sng">
            <a:solidFill>
              <a:srgbClr val="00FF00"/>
            </a:solidFill>
            <a:prstDash val="solid"/>
            <a:round/>
            <a:headEnd type="none" w="sm" len="sm"/>
            <a:tailEnd type="none" w="sm" len="sm"/>
          </a:ln>
        </p:spPr>
      </p:cxnSp>
      <p:cxnSp>
        <p:nvCxnSpPr>
          <p:cNvPr id="154" name="Google Shape;154;g1212553229f_0_85"/>
          <p:cNvCxnSpPr/>
          <p:nvPr/>
        </p:nvCxnSpPr>
        <p:spPr>
          <a:xfrm rot="10800000">
            <a:off x="6471075" y="1312975"/>
            <a:ext cx="5700" cy="434400"/>
          </a:xfrm>
          <a:prstGeom prst="straightConnector1">
            <a:avLst/>
          </a:prstGeom>
          <a:noFill/>
          <a:ln w="28575" cap="flat" cmpd="sng">
            <a:solidFill>
              <a:schemeClr val="dk1"/>
            </a:solidFill>
            <a:prstDash val="solid"/>
            <a:round/>
            <a:headEnd type="none" w="sm" len="sm"/>
            <a:tailEnd type="triangle" w="med" len="med"/>
          </a:ln>
        </p:spPr>
      </p:cxnSp>
      <p:cxnSp>
        <p:nvCxnSpPr>
          <p:cNvPr id="155" name="Google Shape;155;g1212553229f_0_85"/>
          <p:cNvCxnSpPr/>
          <p:nvPr/>
        </p:nvCxnSpPr>
        <p:spPr>
          <a:xfrm rot="10800000" flipH="1">
            <a:off x="9698850" y="4069575"/>
            <a:ext cx="308400" cy="7200"/>
          </a:xfrm>
          <a:prstGeom prst="straightConnector1">
            <a:avLst/>
          </a:prstGeom>
          <a:noFill/>
          <a:ln w="28575" cap="flat" cmpd="sng">
            <a:solidFill>
              <a:schemeClr val="dk1"/>
            </a:solidFill>
            <a:prstDash val="solid"/>
            <a:round/>
            <a:headEnd type="none" w="sm" len="sm"/>
            <a:tailEnd type="triangle" w="med" len="med"/>
          </a:ln>
        </p:spPr>
      </p:cxnSp>
      <p:cxnSp>
        <p:nvCxnSpPr>
          <p:cNvPr id="156" name="Google Shape;156;g1212553229f_0_85"/>
          <p:cNvCxnSpPr>
            <a:stCxn id="145" idx="6"/>
          </p:cNvCxnSpPr>
          <p:nvPr/>
        </p:nvCxnSpPr>
        <p:spPr>
          <a:xfrm>
            <a:off x="6568875" y="4073175"/>
            <a:ext cx="1507500" cy="5700"/>
          </a:xfrm>
          <a:prstGeom prst="straightConnector1">
            <a:avLst/>
          </a:prstGeom>
          <a:noFill/>
          <a:ln w="38100" cap="flat" cmpd="sng">
            <a:solidFill>
              <a:srgbClr val="25AAE2"/>
            </a:solidFill>
            <a:prstDash val="solid"/>
            <a:round/>
            <a:headEnd type="none" w="sm" len="sm"/>
            <a:tailEnd type="none" w="sm" len="sm"/>
          </a:ln>
        </p:spPr>
      </p:cxnSp>
      <p:cxnSp>
        <p:nvCxnSpPr>
          <p:cNvPr id="157" name="Google Shape;157;g1212553229f_0_85"/>
          <p:cNvCxnSpPr/>
          <p:nvPr/>
        </p:nvCxnSpPr>
        <p:spPr>
          <a:xfrm rot="10800000">
            <a:off x="8064750" y="3653000"/>
            <a:ext cx="0" cy="437400"/>
          </a:xfrm>
          <a:prstGeom prst="straightConnector1">
            <a:avLst/>
          </a:prstGeom>
          <a:noFill/>
          <a:ln w="38100" cap="flat" cmpd="sng">
            <a:solidFill>
              <a:srgbClr val="25AAE2"/>
            </a:solidFill>
            <a:prstDash val="solid"/>
            <a:round/>
            <a:headEnd type="none" w="sm" len="sm"/>
            <a:tailEnd type="none" w="sm" len="sm"/>
          </a:ln>
        </p:spPr>
      </p:cxnSp>
      <p:cxnSp>
        <p:nvCxnSpPr>
          <p:cNvPr id="158" name="Google Shape;158;g1212553229f_0_85"/>
          <p:cNvCxnSpPr/>
          <p:nvPr/>
        </p:nvCxnSpPr>
        <p:spPr>
          <a:xfrm>
            <a:off x="8076250" y="3653150"/>
            <a:ext cx="644400" cy="0"/>
          </a:xfrm>
          <a:prstGeom prst="straightConnector1">
            <a:avLst/>
          </a:prstGeom>
          <a:noFill/>
          <a:ln w="38100" cap="flat" cmpd="sng">
            <a:solidFill>
              <a:srgbClr val="25AAE2"/>
            </a:solidFill>
            <a:prstDash val="solid"/>
            <a:round/>
            <a:headEnd type="none" w="sm" len="sm"/>
            <a:tailEnd type="none" w="sm" len="sm"/>
          </a:ln>
        </p:spPr>
      </p:cxnSp>
      <p:cxnSp>
        <p:nvCxnSpPr>
          <p:cNvPr id="159" name="Google Shape;159;g1212553229f_0_85"/>
          <p:cNvCxnSpPr/>
          <p:nvPr/>
        </p:nvCxnSpPr>
        <p:spPr>
          <a:xfrm>
            <a:off x="8720650" y="3215925"/>
            <a:ext cx="747900" cy="23100"/>
          </a:xfrm>
          <a:prstGeom prst="straightConnector1">
            <a:avLst/>
          </a:prstGeom>
          <a:noFill/>
          <a:ln w="38100" cap="flat" cmpd="sng">
            <a:solidFill>
              <a:srgbClr val="25AAE2"/>
            </a:solidFill>
            <a:prstDash val="solid"/>
            <a:round/>
            <a:headEnd type="none" w="sm" len="sm"/>
            <a:tailEnd type="none" w="sm" len="sm"/>
          </a:ln>
        </p:spPr>
      </p:cxnSp>
      <p:cxnSp>
        <p:nvCxnSpPr>
          <p:cNvPr id="160" name="Google Shape;160;g1212553229f_0_85"/>
          <p:cNvCxnSpPr/>
          <p:nvPr/>
        </p:nvCxnSpPr>
        <p:spPr>
          <a:xfrm>
            <a:off x="8720650" y="3215925"/>
            <a:ext cx="11400" cy="448800"/>
          </a:xfrm>
          <a:prstGeom prst="straightConnector1">
            <a:avLst/>
          </a:prstGeom>
          <a:noFill/>
          <a:ln w="38100" cap="flat" cmpd="sng">
            <a:solidFill>
              <a:srgbClr val="25AAE2"/>
            </a:solidFill>
            <a:prstDash val="solid"/>
            <a:round/>
            <a:headEnd type="none" w="sm" len="sm"/>
            <a:tailEnd type="none" w="sm" len="sm"/>
          </a:ln>
        </p:spPr>
      </p:cxnSp>
      <p:cxnSp>
        <p:nvCxnSpPr>
          <p:cNvPr id="161" name="Google Shape;161;g1212553229f_0_85"/>
          <p:cNvCxnSpPr>
            <a:endCxn id="146" idx="4"/>
          </p:cNvCxnSpPr>
          <p:nvPr/>
        </p:nvCxnSpPr>
        <p:spPr>
          <a:xfrm rot="10800000" flipH="1">
            <a:off x="9456925" y="2557125"/>
            <a:ext cx="8700" cy="658800"/>
          </a:xfrm>
          <a:prstGeom prst="straightConnector1">
            <a:avLst/>
          </a:prstGeom>
          <a:noFill/>
          <a:ln w="38100" cap="flat" cmpd="sng">
            <a:solidFill>
              <a:srgbClr val="25AAE2"/>
            </a:solidFill>
            <a:prstDash val="solid"/>
            <a:round/>
            <a:headEnd type="none" w="sm" len="sm"/>
            <a:tailEnd type="none" w="sm" len="sm"/>
          </a:ln>
        </p:spPr>
      </p:cxnSp>
      <p:sp>
        <p:nvSpPr>
          <p:cNvPr id="162" name="Google Shape;162;g1212553229f_0_85"/>
          <p:cNvSpPr txBox="1"/>
          <p:nvPr/>
        </p:nvSpPr>
        <p:spPr>
          <a:xfrm>
            <a:off x="6761100" y="1272900"/>
            <a:ext cx="32793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           Euclidean Distance</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            Manhattan Distance</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cxnSp>
        <p:nvCxnSpPr>
          <p:cNvPr id="163" name="Google Shape;163;g1212553229f_0_85"/>
          <p:cNvCxnSpPr/>
          <p:nvPr/>
        </p:nvCxnSpPr>
        <p:spPr>
          <a:xfrm>
            <a:off x="6979725" y="1526125"/>
            <a:ext cx="437400" cy="0"/>
          </a:xfrm>
          <a:prstGeom prst="straightConnector1">
            <a:avLst/>
          </a:prstGeom>
          <a:noFill/>
          <a:ln w="38100" cap="flat" cmpd="sng">
            <a:solidFill>
              <a:srgbClr val="FF0000"/>
            </a:solidFill>
            <a:prstDash val="solid"/>
            <a:round/>
            <a:headEnd type="none" w="sm" len="sm"/>
            <a:tailEnd type="none" w="sm" len="sm"/>
          </a:ln>
        </p:spPr>
      </p:cxnSp>
      <p:cxnSp>
        <p:nvCxnSpPr>
          <p:cNvPr id="164" name="Google Shape;164;g1212553229f_0_85"/>
          <p:cNvCxnSpPr/>
          <p:nvPr/>
        </p:nvCxnSpPr>
        <p:spPr>
          <a:xfrm>
            <a:off x="6974025" y="1889825"/>
            <a:ext cx="448800" cy="6000"/>
          </a:xfrm>
          <a:prstGeom prst="straightConnector1">
            <a:avLst/>
          </a:prstGeom>
          <a:noFill/>
          <a:ln w="38100" cap="flat" cmpd="sng">
            <a:solidFill>
              <a:srgbClr val="00FF00"/>
            </a:solidFill>
            <a:prstDash val="solid"/>
            <a:round/>
            <a:headEnd type="none" w="sm" len="sm"/>
            <a:tailEnd type="none" w="sm" len="sm"/>
          </a:ln>
        </p:spPr>
      </p:cxnSp>
      <p:cxnSp>
        <p:nvCxnSpPr>
          <p:cNvPr id="165" name="Google Shape;165;g1212553229f_0_85"/>
          <p:cNvCxnSpPr/>
          <p:nvPr/>
        </p:nvCxnSpPr>
        <p:spPr>
          <a:xfrm>
            <a:off x="6974025" y="1799275"/>
            <a:ext cx="448800" cy="6000"/>
          </a:xfrm>
          <a:prstGeom prst="straightConnector1">
            <a:avLst/>
          </a:prstGeom>
          <a:noFill/>
          <a:ln w="38100" cap="flat" cmpd="sng">
            <a:solidFill>
              <a:srgbClr val="25AAE2"/>
            </a:solidFill>
            <a:prstDash val="solid"/>
            <a:round/>
            <a:headEnd type="none" w="sm" len="sm"/>
            <a:tailEnd type="none" w="sm" len="sm"/>
          </a:ln>
        </p:spPr>
      </p:cxnSp>
      <p:sp>
        <p:nvSpPr>
          <p:cNvPr id="166" name="Google Shape;166;g1212553229f_0_85"/>
          <p:cNvSpPr txBox="1"/>
          <p:nvPr/>
        </p:nvSpPr>
        <p:spPr>
          <a:xfrm>
            <a:off x="467875" y="1286575"/>
            <a:ext cx="6272100" cy="24249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15000"/>
              </a:lnSpc>
              <a:spcBef>
                <a:spcPts val="0"/>
              </a:spcBef>
              <a:spcAft>
                <a:spcPts val="0"/>
              </a:spcAft>
              <a:buClr>
                <a:srgbClr val="000000"/>
              </a:buClr>
              <a:buSzPts val="2000"/>
              <a:buFont typeface="Calibri"/>
              <a:buChar char="●"/>
            </a:pPr>
            <a:r>
              <a:rPr lang="en-IN" sz="2000" b="1" i="0" u="none" strike="noStrike" cap="none">
                <a:solidFill>
                  <a:srgbClr val="000000"/>
                </a:solidFill>
                <a:latin typeface="Calibri"/>
                <a:ea typeface="Calibri"/>
                <a:cs typeface="Calibri"/>
                <a:sym typeface="Calibri"/>
              </a:rPr>
              <a:t>Euclidean distance</a:t>
            </a:r>
            <a:r>
              <a:rPr lang="en-IN" sz="2000" b="0" i="0" u="none" strike="noStrike" cap="none">
                <a:solidFill>
                  <a:srgbClr val="000000"/>
                </a:solidFill>
                <a:latin typeface="Calibri"/>
                <a:ea typeface="Calibri"/>
                <a:cs typeface="Calibri"/>
                <a:sym typeface="Calibri"/>
              </a:rPr>
              <a:t> between any two points:</a:t>
            </a:r>
            <a:endParaRPr sz="2000" b="0" i="0" u="none" strike="noStrike" cap="none">
              <a:solidFill>
                <a:srgbClr val="000000"/>
              </a:solidFill>
              <a:latin typeface="Calibri"/>
              <a:ea typeface="Calibri"/>
              <a:cs typeface="Calibri"/>
              <a:sym typeface="Calibri"/>
            </a:endParaRPr>
          </a:p>
          <a:p>
            <a:pPr marL="457200" marR="0" lvl="0" indent="0" algn="l" rtl="0">
              <a:lnSpc>
                <a:spcPct val="115000"/>
              </a:lnSpc>
              <a:spcBef>
                <a:spcPts val="16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400" b="0" i="0" u="none" strike="noStrike" cap="none">
              <a:solidFill>
                <a:srgbClr val="000000"/>
              </a:solidFill>
              <a:latin typeface="Candara"/>
              <a:ea typeface="Candara"/>
              <a:cs typeface="Candara"/>
              <a:sym typeface="Candara"/>
            </a:endParaRPr>
          </a:p>
          <a:p>
            <a:pPr marL="0" marR="0" lvl="0" indent="0" algn="l" rtl="0">
              <a:lnSpc>
                <a:spcPct val="115000"/>
              </a:lnSpc>
              <a:spcBef>
                <a:spcPts val="1600"/>
              </a:spcBef>
              <a:spcAft>
                <a:spcPts val="0"/>
              </a:spcAft>
              <a:buClr>
                <a:srgbClr val="000000"/>
              </a:buClr>
              <a:buSzPts val="1100"/>
              <a:buFont typeface="Arial"/>
              <a:buNone/>
            </a:pPr>
            <a:endParaRPr sz="1400" b="0" i="0" u="none" strike="noStrike" cap="none">
              <a:solidFill>
                <a:srgbClr val="000000"/>
              </a:solidFill>
              <a:latin typeface="Candara"/>
              <a:ea typeface="Candara"/>
              <a:cs typeface="Candara"/>
              <a:sym typeface="Candara"/>
            </a:endParaRPr>
          </a:p>
          <a:p>
            <a:pPr marL="457200" marR="0" lvl="0" indent="-355600" algn="l" rtl="0">
              <a:lnSpc>
                <a:spcPct val="115000"/>
              </a:lnSpc>
              <a:spcBef>
                <a:spcPts val="1600"/>
              </a:spcBef>
              <a:spcAft>
                <a:spcPts val="0"/>
              </a:spcAft>
              <a:buClr>
                <a:srgbClr val="000000"/>
              </a:buClr>
              <a:buSzPts val="2000"/>
              <a:buFont typeface="Calibri"/>
              <a:buChar char="●"/>
            </a:pPr>
            <a:r>
              <a:rPr lang="en-IN" sz="2000" b="1" i="0" u="none" strike="noStrike" cap="none">
                <a:solidFill>
                  <a:srgbClr val="000000"/>
                </a:solidFill>
                <a:latin typeface="Calibri"/>
                <a:ea typeface="Calibri"/>
                <a:cs typeface="Calibri"/>
                <a:sym typeface="Calibri"/>
              </a:rPr>
              <a:t>Manhattan distance </a:t>
            </a:r>
            <a:endParaRPr sz="2000" b="0" i="0" u="none" strike="noStrike" cap="none">
              <a:solidFill>
                <a:srgbClr val="000000"/>
              </a:solidFill>
              <a:latin typeface="Calibri"/>
              <a:ea typeface="Calibri"/>
              <a:cs typeface="Calibri"/>
              <a:sym typeface="Calibri"/>
            </a:endParaRPr>
          </a:p>
        </p:txBody>
      </p:sp>
      <p:sp>
        <p:nvSpPr>
          <p:cNvPr id="167" name="Google Shape;167;g1212553229f_0_85"/>
          <p:cNvSpPr txBox="1"/>
          <p:nvPr/>
        </p:nvSpPr>
        <p:spPr>
          <a:xfrm>
            <a:off x="2436575" y="1972025"/>
            <a:ext cx="4947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IN" sz="1700" b="1" i="0" u="none" strike="noStrike" cap="none">
                <a:solidFill>
                  <a:srgbClr val="000000"/>
                </a:solidFill>
                <a:latin typeface="Calibri"/>
                <a:ea typeface="Calibri"/>
                <a:cs typeface="Calibri"/>
                <a:sym typeface="Calibri"/>
              </a:rPr>
              <a:t>n</a:t>
            </a:r>
            <a:endParaRPr sz="1700" b="1" i="0" u="none" strike="noStrike" cap="none">
              <a:solidFill>
                <a:srgbClr val="000000"/>
              </a:solidFill>
              <a:latin typeface="Calibri"/>
              <a:ea typeface="Calibri"/>
              <a:cs typeface="Calibri"/>
              <a:sym typeface="Calibri"/>
            </a:endParaRPr>
          </a:p>
        </p:txBody>
      </p:sp>
      <p:sp>
        <p:nvSpPr>
          <p:cNvPr id="168" name="Google Shape;168;g1212553229f_0_85"/>
          <p:cNvSpPr txBox="1"/>
          <p:nvPr/>
        </p:nvSpPr>
        <p:spPr>
          <a:xfrm>
            <a:off x="2436575" y="2513838"/>
            <a:ext cx="4947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rgbClr val="000000"/>
                </a:solidFill>
                <a:latin typeface="Calibri"/>
                <a:ea typeface="Calibri"/>
                <a:cs typeface="Calibri"/>
                <a:sym typeface="Calibri"/>
              </a:rPr>
              <a:t>i=1</a:t>
            </a:r>
            <a:endParaRPr sz="1700" b="1" i="0" u="none" strike="noStrike" cap="none">
              <a:solidFill>
                <a:srgbClr val="000000"/>
              </a:solidFill>
              <a:latin typeface="Calibri"/>
              <a:ea typeface="Calibri"/>
              <a:cs typeface="Calibri"/>
              <a:sym typeface="Calibri"/>
            </a:endParaRPr>
          </a:p>
        </p:txBody>
      </p:sp>
      <p:cxnSp>
        <p:nvCxnSpPr>
          <p:cNvPr id="169" name="Google Shape;169;g1212553229f_0_85"/>
          <p:cNvCxnSpPr/>
          <p:nvPr/>
        </p:nvCxnSpPr>
        <p:spPr>
          <a:xfrm rot="10800000" flipH="1">
            <a:off x="2422275" y="2062013"/>
            <a:ext cx="1162200" cy="10200"/>
          </a:xfrm>
          <a:prstGeom prst="straightConnector1">
            <a:avLst/>
          </a:prstGeom>
          <a:noFill/>
          <a:ln w="38100" cap="flat" cmpd="sng">
            <a:solidFill>
              <a:srgbClr val="000000"/>
            </a:solidFill>
            <a:prstDash val="solid"/>
            <a:round/>
            <a:headEnd type="none" w="sm" len="sm"/>
            <a:tailEnd type="none" w="sm" len="sm"/>
          </a:ln>
        </p:spPr>
      </p:cxnSp>
      <p:sp>
        <p:nvSpPr>
          <p:cNvPr id="170" name="Google Shape;170;g1212553229f_0_85"/>
          <p:cNvSpPr txBox="1"/>
          <p:nvPr/>
        </p:nvSpPr>
        <p:spPr>
          <a:xfrm>
            <a:off x="2079800" y="1773000"/>
            <a:ext cx="4488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49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Candara"/>
              <a:ea typeface="Candara"/>
              <a:cs typeface="Candara"/>
              <a:sym typeface="Candara"/>
            </a:endParaRPr>
          </a:p>
        </p:txBody>
      </p:sp>
      <p:sp>
        <p:nvSpPr>
          <p:cNvPr id="171" name="Google Shape;171;g1212553229f_0_85"/>
          <p:cNvSpPr txBox="1"/>
          <p:nvPr/>
        </p:nvSpPr>
        <p:spPr>
          <a:xfrm>
            <a:off x="2465225" y="2111575"/>
            <a:ext cx="4374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3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Candara"/>
              <a:ea typeface="Candara"/>
              <a:cs typeface="Candara"/>
              <a:sym typeface="Candara"/>
            </a:endParaRPr>
          </a:p>
        </p:txBody>
      </p:sp>
      <p:sp>
        <p:nvSpPr>
          <p:cNvPr id="172" name="Google Shape;172;g1212553229f_0_85"/>
          <p:cNvSpPr txBox="1"/>
          <p:nvPr/>
        </p:nvSpPr>
        <p:spPr>
          <a:xfrm>
            <a:off x="2784525" y="2217375"/>
            <a:ext cx="1355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(ai - bi)</a:t>
            </a:r>
            <a:r>
              <a:rPr lang="en-IN" sz="2000" b="1" i="0" u="none" strike="noStrike" cap="none" baseline="30000">
                <a:solidFill>
                  <a:schemeClr val="dk1"/>
                </a:solidFill>
                <a:latin typeface="Calibri"/>
                <a:ea typeface="Calibri"/>
                <a:cs typeface="Calibri"/>
                <a:sym typeface="Calibri"/>
              </a:rPr>
              <a:t>2</a:t>
            </a:r>
            <a:endParaRPr sz="2000" b="1" i="0" u="none" strike="noStrike" cap="none">
              <a:solidFill>
                <a:srgbClr val="000000"/>
              </a:solidFill>
              <a:latin typeface="Candara"/>
              <a:ea typeface="Candara"/>
              <a:cs typeface="Candara"/>
              <a:sym typeface="Candara"/>
            </a:endParaRPr>
          </a:p>
        </p:txBody>
      </p:sp>
      <p:sp>
        <p:nvSpPr>
          <p:cNvPr id="173" name="Google Shape;173;g1212553229f_0_85"/>
          <p:cNvSpPr txBox="1"/>
          <p:nvPr/>
        </p:nvSpPr>
        <p:spPr>
          <a:xfrm>
            <a:off x="1185725" y="2111575"/>
            <a:ext cx="1162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d(</a:t>
            </a:r>
            <a:r>
              <a:rPr lang="en-IN" sz="2000" b="1" i="0" u="none" strike="noStrike" cap="none">
                <a:solidFill>
                  <a:schemeClr val="dk1"/>
                </a:solidFill>
                <a:latin typeface="Calibri"/>
                <a:ea typeface="Calibri"/>
                <a:cs typeface="Calibri"/>
                <a:sym typeface="Calibri"/>
              </a:rPr>
              <a:t>a,b</a:t>
            </a:r>
            <a:r>
              <a:rPr lang="en-IN"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Candara"/>
              <a:ea typeface="Candara"/>
              <a:cs typeface="Candara"/>
              <a:sym typeface="Candara"/>
            </a:endParaRPr>
          </a:p>
        </p:txBody>
      </p:sp>
      <p:sp>
        <p:nvSpPr>
          <p:cNvPr id="174" name="Google Shape;174;g1212553229f_0_85"/>
          <p:cNvSpPr txBox="1"/>
          <p:nvPr/>
        </p:nvSpPr>
        <p:spPr>
          <a:xfrm>
            <a:off x="2053350" y="4130825"/>
            <a:ext cx="4374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Candara"/>
              <a:ea typeface="Candara"/>
              <a:cs typeface="Candara"/>
              <a:sym typeface="Candara"/>
            </a:endParaRPr>
          </a:p>
        </p:txBody>
      </p:sp>
      <p:sp>
        <p:nvSpPr>
          <p:cNvPr id="175" name="Google Shape;175;g1212553229f_0_85"/>
          <p:cNvSpPr txBox="1"/>
          <p:nvPr/>
        </p:nvSpPr>
        <p:spPr>
          <a:xfrm>
            <a:off x="2024700" y="4593513"/>
            <a:ext cx="4947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rgbClr val="000000"/>
                </a:solidFill>
                <a:latin typeface="Calibri"/>
                <a:ea typeface="Calibri"/>
                <a:cs typeface="Calibri"/>
                <a:sym typeface="Calibri"/>
              </a:rPr>
              <a:t>i=1</a:t>
            </a:r>
            <a:endParaRPr sz="1700" b="1" i="0" u="none" strike="noStrike" cap="none">
              <a:solidFill>
                <a:srgbClr val="000000"/>
              </a:solidFill>
              <a:latin typeface="Calibri"/>
              <a:ea typeface="Calibri"/>
              <a:cs typeface="Calibri"/>
              <a:sym typeface="Calibri"/>
            </a:endParaRPr>
          </a:p>
        </p:txBody>
      </p:sp>
      <p:sp>
        <p:nvSpPr>
          <p:cNvPr id="176" name="Google Shape;176;g1212553229f_0_85"/>
          <p:cNvSpPr txBox="1"/>
          <p:nvPr/>
        </p:nvSpPr>
        <p:spPr>
          <a:xfrm>
            <a:off x="2117850" y="4027625"/>
            <a:ext cx="30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700" b="1" i="0" u="none" strike="noStrike" cap="none">
                <a:solidFill>
                  <a:srgbClr val="000000"/>
                </a:solidFill>
                <a:latin typeface="Calibri"/>
                <a:ea typeface="Calibri"/>
                <a:cs typeface="Calibri"/>
                <a:sym typeface="Calibri"/>
              </a:rPr>
              <a:t>n</a:t>
            </a:r>
            <a:endParaRPr sz="1700" b="1" i="0" u="none" strike="noStrike" cap="none">
              <a:solidFill>
                <a:srgbClr val="000000"/>
              </a:solidFill>
              <a:latin typeface="Calibri"/>
              <a:ea typeface="Calibri"/>
              <a:cs typeface="Calibri"/>
              <a:sym typeface="Calibri"/>
            </a:endParaRPr>
          </a:p>
        </p:txBody>
      </p:sp>
      <p:sp>
        <p:nvSpPr>
          <p:cNvPr id="177" name="Google Shape;177;g1212553229f_0_85"/>
          <p:cNvSpPr txBox="1"/>
          <p:nvPr/>
        </p:nvSpPr>
        <p:spPr>
          <a:xfrm>
            <a:off x="2347925" y="4275450"/>
            <a:ext cx="1247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chemeClr val="dk1"/>
              </a:buClr>
              <a:buSzPts val="1100"/>
              <a:buFont typeface="Arial"/>
              <a:buNone/>
            </a:pPr>
            <a:r>
              <a:rPr lang="en-IN" sz="2000" b="1" i="0" u="none" strike="noStrike" cap="none">
                <a:solidFill>
                  <a:schemeClr val="dk1"/>
                </a:solidFill>
                <a:latin typeface="Calibri"/>
                <a:ea typeface="Calibri"/>
                <a:cs typeface="Calibri"/>
                <a:sym typeface="Calibri"/>
              </a:rPr>
              <a:t>|(a</a:t>
            </a:r>
            <a:r>
              <a:rPr lang="en-IN" sz="2000" b="1" i="0" u="none" strike="noStrike" cap="none" baseline="-25000">
                <a:solidFill>
                  <a:schemeClr val="dk1"/>
                </a:solidFill>
                <a:latin typeface="Calibri"/>
                <a:ea typeface="Calibri"/>
                <a:cs typeface="Calibri"/>
                <a:sym typeface="Calibri"/>
              </a:rPr>
              <a:t>i</a:t>
            </a:r>
            <a:r>
              <a:rPr lang="en-IN" sz="2000" b="1" i="0" u="none" strike="noStrike" cap="none">
                <a:solidFill>
                  <a:schemeClr val="dk1"/>
                </a:solidFill>
                <a:latin typeface="Calibri"/>
                <a:ea typeface="Calibri"/>
                <a:cs typeface="Calibri"/>
                <a:sym typeface="Calibri"/>
              </a:rPr>
              <a:t>-b</a:t>
            </a:r>
            <a:r>
              <a:rPr lang="en-IN" sz="2000" b="1" i="0" u="none" strike="noStrike" cap="none" baseline="-25000">
                <a:solidFill>
                  <a:schemeClr val="dk1"/>
                </a:solidFill>
                <a:latin typeface="Calibri"/>
                <a:ea typeface="Calibri"/>
                <a:cs typeface="Calibri"/>
                <a:sym typeface="Calibri"/>
              </a:rPr>
              <a:t>i</a:t>
            </a:r>
            <a:r>
              <a:rPr lang="en-IN" sz="2000" b="1" i="0" u="none" strike="noStrike" cap="none">
                <a:solidFill>
                  <a:schemeClr val="dk1"/>
                </a:solidFill>
                <a:latin typeface="Calibri"/>
                <a:ea typeface="Calibri"/>
                <a:cs typeface="Calibri"/>
                <a:sym typeface="Calibri"/>
              </a:rPr>
              <a:t>)|</a:t>
            </a:r>
            <a:endParaRPr sz="1400" b="1" i="0" u="none" strike="noStrike" cap="none">
              <a:solidFill>
                <a:srgbClr val="000000"/>
              </a:solidFill>
              <a:latin typeface="Candara"/>
              <a:ea typeface="Candara"/>
              <a:cs typeface="Candara"/>
              <a:sym typeface="Candara"/>
            </a:endParaRPr>
          </a:p>
        </p:txBody>
      </p:sp>
      <p:sp>
        <p:nvSpPr>
          <p:cNvPr id="178" name="Google Shape;178;g1212553229f_0_85"/>
          <p:cNvSpPr txBox="1"/>
          <p:nvPr/>
        </p:nvSpPr>
        <p:spPr>
          <a:xfrm>
            <a:off x="1243050" y="4275450"/>
            <a:ext cx="1023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chemeClr val="dk1"/>
              </a:buClr>
              <a:buSzPts val="1100"/>
              <a:buFont typeface="Arial"/>
              <a:buNone/>
            </a:pPr>
            <a:r>
              <a:rPr lang="en-IN" sz="2000" b="1" i="0" u="none" strike="noStrike" cap="none">
                <a:solidFill>
                  <a:schemeClr val="dk1"/>
                </a:solidFill>
                <a:latin typeface="Calibri"/>
                <a:ea typeface="Calibri"/>
                <a:cs typeface="Calibri"/>
                <a:sym typeface="Calibri"/>
              </a:rPr>
              <a:t>d(a,b) = </a:t>
            </a:r>
            <a:endParaRPr sz="1400" b="1" i="0" u="none" strike="noStrike" cap="none">
              <a:solidFill>
                <a:srgbClr val="000000"/>
              </a:solidFill>
              <a:latin typeface="Candara"/>
              <a:ea typeface="Candara"/>
              <a:cs typeface="Candara"/>
              <a:sym typeface="Candara"/>
            </a:endParaRPr>
          </a:p>
        </p:txBody>
      </p:sp>
      <p:sp>
        <p:nvSpPr>
          <p:cNvPr id="179" name="Google Shape;179;g1212553229f_0_85"/>
          <p:cNvSpPr/>
          <p:nvPr/>
        </p:nvSpPr>
        <p:spPr>
          <a:xfrm>
            <a:off x="1065875" y="1892150"/>
            <a:ext cx="2902500" cy="1134000"/>
          </a:xfrm>
          <a:prstGeom prst="rect">
            <a:avLst/>
          </a:prstGeom>
          <a:no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212553229f_0_85"/>
          <p:cNvSpPr/>
          <p:nvPr/>
        </p:nvSpPr>
        <p:spPr>
          <a:xfrm>
            <a:off x="1033350" y="3995850"/>
            <a:ext cx="2477400" cy="1108200"/>
          </a:xfrm>
          <a:prstGeom prst="rect">
            <a:avLst/>
          </a:prstGeom>
          <a:noFill/>
          <a:ln w="9525" cap="flat" cmpd="sng">
            <a:solidFill>
              <a:srgbClr val="25AAE2"/>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g1379718b2f3_0_1486"/>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Boosting</a:t>
            </a:r>
            <a:endParaRPr sz="1100" b="1" i="0" u="none" strike="noStrike" cap="none">
              <a:solidFill>
                <a:srgbClr val="000000"/>
              </a:solidFill>
              <a:latin typeface="Calibri"/>
              <a:ea typeface="Calibri"/>
              <a:cs typeface="Calibri"/>
              <a:sym typeface="Calibri"/>
            </a:endParaRPr>
          </a:p>
        </p:txBody>
      </p:sp>
      <p:sp>
        <p:nvSpPr>
          <p:cNvPr id="674" name="Google Shape;674;g1379718b2f3_0_1486"/>
          <p:cNvSpPr txBox="1"/>
          <p:nvPr/>
        </p:nvSpPr>
        <p:spPr>
          <a:xfrm>
            <a:off x="554474" y="1405631"/>
            <a:ext cx="3711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675" name="Google Shape;675;g1379718b2f3_0_1486"/>
          <p:cNvSpPr txBox="1"/>
          <p:nvPr/>
        </p:nvSpPr>
        <p:spPr>
          <a:xfrm>
            <a:off x="1728853" y="1405631"/>
            <a:ext cx="13272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Estimator 1</a:t>
            </a:r>
            <a:endParaRPr sz="1400" b="0" i="0" u="none" strike="noStrike" cap="none">
              <a:solidFill>
                <a:srgbClr val="000000"/>
              </a:solidFill>
              <a:latin typeface="Arial"/>
              <a:ea typeface="Arial"/>
              <a:cs typeface="Arial"/>
              <a:sym typeface="Arial"/>
            </a:endParaRPr>
          </a:p>
        </p:txBody>
      </p:sp>
      <p:cxnSp>
        <p:nvCxnSpPr>
          <p:cNvPr id="676" name="Google Shape;676;g1379718b2f3_0_1486"/>
          <p:cNvCxnSpPr>
            <a:stCxn id="674" idx="3"/>
            <a:endCxn id="675" idx="1"/>
          </p:cNvCxnSpPr>
          <p:nvPr/>
        </p:nvCxnSpPr>
        <p:spPr>
          <a:xfrm>
            <a:off x="925574" y="1640231"/>
            <a:ext cx="8034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sp>
        <p:nvSpPr>
          <p:cNvPr id="677" name="Google Shape;677;g1379718b2f3_0_1486"/>
          <p:cNvSpPr txBox="1"/>
          <p:nvPr/>
        </p:nvSpPr>
        <p:spPr>
          <a:xfrm>
            <a:off x="3283495" y="2449359"/>
            <a:ext cx="13272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Estimator 2</a:t>
            </a:r>
            <a:endParaRPr sz="1400" b="0" i="0" u="none" strike="noStrike" cap="none">
              <a:solidFill>
                <a:srgbClr val="000000"/>
              </a:solidFill>
              <a:latin typeface="Arial"/>
              <a:ea typeface="Arial"/>
              <a:cs typeface="Arial"/>
              <a:sym typeface="Arial"/>
            </a:endParaRPr>
          </a:p>
        </p:txBody>
      </p:sp>
      <p:sp>
        <p:nvSpPr>
          <p:cNvPr id="678" name="Google Shape;678;g1379718b2f3_0_1486"/>
          <p:cNvSpPr txBox="1"/>
          <p:nvPr/>
        </p:nvSpPr>
        <p:spPr>
          <a:xfrm>
            <a:off x="5016973" y="3493092"/>
            <a:ext cx="13272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Estimator 3</a:t>
            </a:r>
            <a:endParaRPr sz="1400" b="0" i="0" u="none" strike="noStrike" cap="none">
              <a:solidFill>
                <a:srgbClr val="000000"/>
              </a:solidFill>
              <a:latin typeface="Arial"/>
              <a:ea typeface="Arial"/>
              <a:cs typeface="Arial"/>
              <a:sym typeface="Arial"/>
            </a:endParaRPr>
          </a:p>
        </p:txBody>
      </p:sp>
      <p:sp>
        <p:nvSpPr>
          <p:cNvPr id="679" name="Google Shape;679;g1379718b2f3_0_1486"/>
          <p:cNvSpPr txBox="1"/>
          <p:nvPr/>
        </p:nvSpPr>
        <p:spPr>
          <a:xfrm>
            <a:off x="3719567" y="1405631"/>
            <a:ext cx="4551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x1</a:t>
            </a:r>
            <a:endParaRPr sz="1400" b="0" i="0" u="none" strike="noStrike" cap="none">
              <a:solidFill>
                <a:srgbClr val="000000"/>
              </a:solidFill>
              <a:latin typeface="Arial"/>
              <a:ea typeface="Arial"/>
              <a:cs typeface="Arial"/>
              <a:sym typeface="Arial"/>
            </a:endParaRPr>
          </a:p>
        </p:txBody>
      </p:sp>
      <p:sp>
        <p:nvSpPr>
          <p:cNvPr id="680" name="Google Shape;680;g1379718b2f3_0_1486"/>
          <p:cNvSpPr txBox="1"/>
          <p:nvPr/>
        </p:nvSpPr>
        <p:spPr>
          <a:xfrm>
            <a:off x="5428660" y="2449361"/>
            <a:ext cx="5040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x2</a:t>
            </a:r>
            <a:endParaRPr sz="1400" b="0" i="0" u="none" strike="noStrike" cap="none">
              <a:solidFill>
                <a:srgbClr val="000000"/>
              </a:solidFill>
              <a:latin typeface="Arial"/>
              <a:ea typeface="Arial"/>
              <a:cs typeface="Arial"/>
              <a:sym typeface="Arial"/>
            </a:endParaRPr>
          </a:p>
        </p:txBody>
      </p:sp>
      <p:cxnSp>
        <p:nvCxnSpPr>
          <p:cNvPr id="681" name="Google Shape;681;g1379718b2f3_0_1486"/>
          <p:cNvCxnSpPr>
            <a:stCxn id="675" idx="3"/>
            <a:endCxn id="679" idx="1"/>
          </p:cNvCxnSpPr>
          <p:nvPr/>
        </p:nvCxnSpPr>
        <p:spPr>
          <a:xfrm>
            <a:off x="3056053" y="1640231"/>
            <a:ext cx="6636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682" name="Google Shape;682;g1379718b2f3_0_1486"/>
          <p:cNvCxnSpPr>
            <a:stCxn id="677" idx="3"/>
            <a:endCxn id="680" idx="1"/>
          </p:cNvCxnSpPr>
          <p:nvPr/>
        </p:nvCxnSpPr>
        <p:spPr>
          <a:xfrm>
            <a:off x="4610695" y="2683959"/>
            <a:ext cx="8181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683" name="Google Shape;683;g1379718b2f3_0_1486"/>
          <p:cNvCxnSpPr>
            <a:stCxn id="679" idx="2"/>
            <a:endCxn id="677" idx="0"/>
          </p:cNvCxnSpPr>
          <p:nvPr/>
        </p:nvCxnSpPr>
        <p:spPr>
          <a:xfrm>
            <a:off x="3947117" y="1874831"/>
            <a:ext cx="0" cy="5745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684" name="Google Shape;684;g1379718b2f3_0_1486"/>
          <p:cNvCxnSpPr>
            <a:stCxn id="680" idx="2"/>
            <a:endCxn id="678" idx="0"/>
          </p:cNvCxnSpPr>
          <p:nvPr/>
        </p:nvCxnSpPr>
        <p:spPr>
          <a:xfrm>
            <a:off x="5680660" y="2918561"/>
            <a:ext cx="0" cy="5745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sp>
        <p:nvSpPr>
          <p:cNvPr id="685" name="Google Shape;685;g1379718b2f3_0_1486"/>
          <p:cNvSpPr txBox="1"/>
          <p:nvPr/>
        </p:nvSpPr>
        <p:spPr>
          <a:xfrm>
            <a:off x="6733306" y="5626836"/>
            <a:ext cx="13272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Estimator n</a:t>
            </a:r>
            <a:endParaRPr sz="1400" b="0" i="0" u="none" strike="noStrike" cap="none">
              <a:solidFill>
                <a:srgbClr val="000000"/>
              </a:solidFill>
              <a:latin typeface="Arial"/>
              <a:ea typeface="Arial"/>
              <a:cs typeface="Arial"/>
              <a:sym typeface="Arial"/>
            </a:endParaRPr>
          </a:p>
        </p:txBody>
      </p:sp>
      <p:sp>
        <p:nvSpPr>
          <p:cNvPr id="686" name="Google Shape;686;g1379718b2f3_0_1486"/>
          <p:cNvSpPr txBox="1"/>
          <p:nvPr/>
        </p:nvSpPr>
        <p:spPr>
          <a:xfrm>
            <a:off x="7162138" y="3493092"/>
            <a:ext cx="4929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x3</a:t>
            </a:r>
            <a:endParaRPr sz="1400" b="0" i="0" u="none" strike="noStrike" cap="none">
              <a:solidFill>
                <a:srgbClr val="000000"/>
              </a:solidFill>
              <a:latin typeface="Arial"/>
              <a:ea typeface="Arial"/>
              <a:cs typeface="Arial"/>
              <a:sym typeface="Arial"/>
            </a:endParaRPr>
          </a:p>
        </p:txBody>
      </p:sp>
      <p:cxnSp>
        <p:nvCxnSpPr>
          <p:cNvPr id="687" name="Google Shape;687;g1379718b2f3_0_1486"/>
          <p:cNvCxnSpPr>
            <a:stCxn id="678" idx="3"/>
            <a:endCxn id="686" idx="1"/>
          </p:cNvCxnSpPr>
          <p:nvPr/>
        </p:nvCxnSpPr>
        <p:spPr>
          <a:xfrm>
            <a:off x="6344173" y="3727692"/>
            <a:ext cx="8181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688" name="Google Shape;688;g1379718b2f3_0_1486"/>
          <p:cNvCxnSpPr>
            <a:endCxn id="689" idx="1"/>
          </p:cNvCxnSpPr>
          <p:nvPr/>
        </p:nvCxnSpPr>
        <p:spPr>
          <a:xfrm>
            <a:off x="8040260" y="5843568"/>
            <a:ext cx="8874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690" name="Google Shape;690;g1379718b2f3_0_1486"/>
          <p:cNvCxnSpPr/>
          <p:nvPr/>
        </p:nvCxnSpPr>
        <p:spPr>
          <a:xfrm>
            <a:off x="7408693" y="4345544"/>
            <a:ext cx="0" cy="8802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4120"/>
              </a:srgbClr>
            </a:outerShdw>
          </a:effectLst>
        </p:spPr>
      </p:cxnSp>
      <p:sp>
        <p:nvSpPr>
          <p:cNvPr id="689" name="Google Shape;689;g1379718b2f3_0_1486"/>
          <p:cNvSpPr txBox="1"/>
          <p:nvPr/>
        </p:nvSpPr>
        <p:spPr>
          <a:xfrm>
            <a:off x="8927660" y="5608968"/>
            <a:ext cx="358800" cy="4692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1379718b2f3_0_1541"/>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Ada Boosting</a:t>
            </a:r>
            <a:endParaRPr sz="1100" b="1" i="0" u="none" strike="noStrike" cap="none">
              <a:solidFill>
                <a:srgbClr val="000000"/>
              </a:solidFill>
              <a:latin typeface="Calibri"/>
              <a:ea typeface="Calibri"/>
              <a:cs typeface="Calibri"/>
              <a:sym typeface="Calibri"/>
            </a:endParaRPr>
          </a:p>
        </p:txBody>
      </p:sp>
      <p:sp>
        <p:nvSpPr>
          <p:cNvPr id="696" name="Google Shape;696;g1379718b2f3_0_1541"/>
          <p:cNvSpPr txBox="1"/>
          <p:nvPr/>
        </p:nvSpPr>
        <p:spPr>
          <a:xfrm>
            <a:off x="556525" y="1333950"/>
            <a:ext cx="10947300" cy="37248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 adaptive boosting, the samples that were incorrectly classified by the preceding tree, gain more weight (we either use weighted Gini index when building the subsequent tree or simply duplicate the misclassified samples. Either way we increase the importance of the misclassified samples).</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At every step, weights for the model are updated based on how well the preceding classifier has performed.</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Unlike in Bagging and RF, in boosting the final prediction is made by taking a weighted average/mode instead of a simple average/mode.</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trees that have performed better get more power to decide what the final prediction should be.</a:t>
            </a: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g1379718b2f3_0_1580"/>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Ada Boosting</a:t>
            </a:r>
            <a:endParaRPr sz="1100" b="1" i="0" u="none" strike="noStrike" cap="none">
              <a:solidFill>
                <a:srgbClr val="000000"/>
              </a:solidFill>
              <a:latin typeface="Calibri"/>
              <a:ea typeface="Calibri"/>
              <a:cs typeface="Calibri"/>
              <a:sym typeface="Calibri"/>
            </a:endParaRPr>
          </a:p>
        </p:txBody>
      </p:sp>
      <p:sp>
        <p:nvSpPr>
          <p:cNvPr id="702" name="Google Shape;702;g1379718b2f3_0_1580"/>
          <p:cNvSpPr txBox="1"/>
          <p:nvPr/>
        </p:nvSpPr>
        <p:spPr>
          <a:xfrm>
            <a:off x="632725" y="1324625"/>
            <a:ext cx="10969800" cy="1416000"/>
          </a:xfrm>
          <a:prstGeom prst="rect">
            <a:avLst/>
          </a:prstGeom>
          <a:noFill/>
          <a:ln>
            <a:noFill/>
          </a:ln>
        </p:spPr>
        <p:txBody>
          <a:bodyPr spcFirstLastPara="1" wrap="square" lIns="91425" tIns="91425" rIns="91425" bIns="91425" anchor="t" anchorCtr="0">
            <a:spAutoFit/>
          </a:bodyPr>
          <a:lstStyle/>
          <a:p>
            <a:pPr marL="101600" marR="0" lvl="1"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Adaptive Boosting (Ada Boost): uses weight initialization and manipulation to focus more on the under fitted observations.</a:t>
            </a:r>
            <a:endParaRPr sz="1400" b="0" i="0" u="none" strike="noStrike" cap="none">
              <a:solidFill>
                <a:srgbClr val="000000"/>
              </a:solidFill>
              <a:latin typeface="Arial"/>
              <a:ea typeface="Arial"/>
              <a:cs typeface="Arial"/>
              <a:sym typeface="Arial"/>
            </a:endParaRPr>
          </a:p>
          <a:p>
            <a:pPr marL="101600" marR="0" lvl="1"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101600" marR="0" lvl="1"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703" name="Google Shape;703;g1379718b2f3_0_1580"/>
          <p:cNvSpPr txBox="1"/>
          <p:nvPr/>
        </p:nvSpPr>
        <p:spPr>
          <a:xfrm>
            <a:off x="1443950" y="3842025"/>
            <a:ext cx="53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X1</a:t>
            </a:r>
            <a:endParaRPr sz="1600" b="0" i="0" u="none" strike="noStrike" cap="none">
              <a:solidFill>
                <a:srgbClr val="000000"/>
              </a:solidFill>
              <a:latin typeface="Calibri"/>
              <a:ea typeface="Calibri"/>
              <a:cs typeface="Calibri"/>
              <a:sym typeface="Calibri"/>
            </a:endParaRPr>
          </a:p>
        </p:txBody>
      </p:sp>
      <p:sp>
        <p:nvSpPr>
          <p:cNvPr id="704" name="Google Shape;704;g1379718b2f3_0_1580"/>
          <p:cNvSpPr txBox="1"/>
          <p:nvPr/>
        </p:nvSpPr>
        <p:spPr>
          <a:xfrm>
            <a:off x="300950" y="3232425"/>
            <a:ext cx="3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X2</a:t>
            </a:r>
            <a:endParaRPr sz="1400" b="0" i="0" u="none" strike="noStrike" cap="none">
              <a:solidFill>
                <a:srgbClr val="000000"/>
              </a:solidFill>
              <a:latin typeface="Calibri"/>
              <a:ea typeface="Calibri"/>
              <a:cs typeface="Calibri"/>
              <a:sym typeface="Calibri"/>
            </a:endParaRPr>
          </a:p>
        </p:txBody>
      </p:sp>
      <p:sp>
        <p:nvSpPr>
          <p:cNvPr id="705" name="Google Shape;705;g1379718b2f3_0_1580"/>
          <p:cNvSpPr txBox="1"/>
          <p:nvPr/>
        </p:nvSpPr>
        <p:spPr>
          <a:xfrm>
            <a:off x="599350" y="4365800"/>
            <a:ext cx="17751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chemeClr val="dk1"/>
                </a:solidFill>
                <a:latin typeface="Calibri"/>
                <a:ea typeface="Calibri"/>
                <a:cs typeface="Calibri"/>
                <a:sym typeface="Calibri"/>
              </a:rPr>
              <a:t>Weak learner</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chemeClr val="dk1"/>
                </a:solidFill>
                <a:latin typeface="Calibri"/>
                <a:ea typeface="Calibri"/>
                <a:cs typeface="Calibri"/>
                <a:sym typeface="Calibri"/>
              </a:rPr>
              <a:t>Decision stump fitted on the dataset</a:t>
            </a:r>
            <a:endParaRPr sz="1600" b="0" i="0" u="none" strike="noStrike" cap="none">
              <a:solidFill>
                <a:schemeClr val="dk1"/>
              </a:solidFill>
              <a:latin typeface="Calibri"/>
              <a:ea typeface="Calibri"/>
              <a:cs typeface="Calibri"/>
              <a:sym typeface="Calibri"/>
            </a:endParaRPr>
          </a:p>
        </p:txBody>
      </p:sp>
      <p:sp>
        <p:nvSpPr>
          <p:cNvPr id="706" name="Google Shape;706;g1379718b2f3_0_1580"/>
          <p:cNvSpPr txBox="1"/>
          <p:nvPr/>
        </p:nvSpPr>
        <p:spPr>
          <a:xfrm>
            <a:off x="3475150" y="4365800"/>
            <a:ext cx="22521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chemeClr val="dk1"/>
                </a:solidFill>
                <a:latin typeface="Calibri"/>
                <a:ea typeface="Calibri"/>
                <a:cs typeface="Calibri"/>
                <a:sym typeface="Calibri"/>
              </a:rPr>
              <a:t>Weights of misclassified instances increased and a new learner focuses more on the instances with larger weight.</a:t>
            </a:r>
            <a:endParaRPr sz="1600" b="0" i="0" u="none" strike="noStrike" cap="none">
              <a:solidFill>
                <a:schemeClr val="dk1"/>
              </a:solidFill>
              <a:latin typeface="Calibri"/>
              <a:ea typeface="Calibri"/>
              <a:cs typeface="Calibri"/>
              <a:sym typeface="Calibri"/>
            </a:endParaRPr>
          </a:p>
        </p:txBody>
      </p:sp>
      <p:sp>
        <p:nvSpPr>
          <p:cNvPr id="707" name="Google Shape;707;g1379718b2f3_0_1580"/>
          <p:cNvSpPr txBox="1"/>
          <p:nvPr/>
        </p:nvSpPr>
        <p:spPr>
          <a:xfrm>
            <a:off x="6548750" y="4365800"/>
            <a:ext cx="21504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chemeClr val="dk1"/>
                </a:solidFill>
                <a:latin typeface="Calibri"/>
                <a:ea typeface="Calibri"/>
                <a:cs typeface="Calibri"/>
                <a:sym typeface="Calibri"/>
              </a:rPr>
              <a:t>Weights of misclassified instances increased and a new learner focuses more on the instances with larger weight.</a:t>
            </a:r>
            <a:endParaRPr sz="1600" b="0" i="0" u="none" strike="noStrike" cap="none">
              <a:solidFill>
                <a:schemeClr val="dk1"/>
              </a:solidFill>
              <a:latin typeface="Calibri"/>
              <a:ea typeface="Calibri"/>
              <a:cs typeface="Calibri"/>
              <a:sym typeface="Calibri"/>
            </a:endParaRPr>
          </a:p>
        </p:txBody>
      </p:sp>
      <p:sp>
        <p:nvSpPr>
          <p:cNvPr id="708" name="Google Shape;708;g1379718b2f3_0_1580"/>
          <p:cNvSpPr txBox="1"/>
          <p:nvPr/>
        </p:nvSpPr>
        <p:spPr>
          <a:xfrm>
            <a:off x="9211550" y="4365800"/>
            <a:ext cx="26877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chemeClr val="dk1"/>
                </a:solidFill>
                <a:latin typeface="Calibri"/>
                <a:ea typeface="Calibri"/>
                <a:cs typeface="Calibri"/>
                <a:sym typeface="Calibri"/>
              </a:rPr>
              <a:t>Aggregating the predictions made by all the learners involved in the ensemble.</a:t>
            </a:r>
            <a:endParaRPr sz="1600" b="0" i="0" u="none" strike="noStrike" cap="none">
              <a:solidFill>
                <a:schemeClr val="dk1"/>
              </a:solidFill>
              <a:latin typeface="Calibri"/>
              <a:ea typeface="Calibri"/>
              <a:cs typeface="Calibri"/>
              <a:sym typeface="Calibri"/>
            </a:endParaRPr>
          </a:p>
        </p:txBody>
      </p:sp>
      <p:cxnSp>
        <p:nvCxnSpPr>
          <p:cNvPr id="709" name="Google Shape;709;g1379718b2f3_0_1580"/>
          <p:cNvCxnSpPr/>
          <p:nvPr/>
        </p:nvCxnSpPr>
        <p:spPr>
          <a:xfrm flipH="1">
            <a:off x="786601" y="2097750"/>
            <a:ext cx="8700" cy="1802700"/>
          </a:xfrm>
          <a:prstGeom prst="straightConnector1">
            <a:avLst/>
          </a:prstGeom>
          <a:noFill/>
          <a:ln w="9525" cap="flat" cmpd="sng">
            <a:solidFill>
              <a:schemeClr val="dk2"/>
            </a:solidFill>
            <a:prstDash val="solid"/>
            <a:round/>
            <a:headEnd type="none" w="sm" len="sm"/>
            <a:tailEnd type="none" w="sm" len="sm"/>
          </a:ln>
        </p:spPr>
      </p:cxnSp>
      <p:cxnSp>
        <p:nvCxnSpPr>
          <p:cNvPr id="710" name="Google Shape;710;g1379718b2f3_0_1580"/>
          <p:cNvCxnSpPr/>
          <p:nvPr/>
        </p:nvCxnSpPr>
        <p:spPr>
          <a:xfrm>
            <a:off x="567350" y="3785025"/>
            <a:ext cx="2252100" cy="7200"/>
          </a:xfrm>
          <a:prstGeom prst="straightConnector1">
            <a:avLst/>
          </a:prstGeom>
          <a:noFill/>
          <a:ln w="9525" cap="flat" cmpd="sng">
            <a:solidFill>
              <a:schemeClr val="dk2"/>
            </a:solidFill>
            <a:prstDash val="solid"/>
            <a:round/>
            <a:headEnd type="none" w="sm" len="sm"/>
            <a:tailEnd type="none" w="sm" len="sm"/>
          </a:ln>
        </p:spPr>
      </p:cxnSp>
      <p:sp>
        <p:nvSpPr>
          <p:cNvPr id="711" name="Google Shape;711;g1379718b2f3_0_1580"/>
          <p:cNvSpPr/>
          <p:nvPr/>
        </p:nvSpPr>
        <p:spPr>
          <a:xfrm>
            <a:off x="1291525" y="32985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1379718b2f3_0_1580"/>
          <p:cNvSpPr/>
          <p:nvPr/>
        </p:nvSpPr>
        <p:spPr>
          <a:xfrm>
            <a:off x="16725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g1379718b2f3_0_1580"/>
          <p:cNvSpPr/>
          <p:nvPr/>
        </p:nvSpPr>
        <p:spPr>
          <a:xfrm>
            <a:off x="1520125" y="36033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g1379718b2f3_0_1580"/>
          <p:cNvSpPr/>
          <p:nvPr/>
        </p:nvSpPr>
        <p:spPr>
          <a:xfrm>
            <a:off x="19773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1379718b2f3_0_1580"/>
          <p:cNvSpPr/>
          <p:nvPr/>
        </p:nvSpPr>
        <p:spPr>
          <a:xfrm>
            <a:off x="1977325" y="3527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1379718b2f3_0_1580"/>
          <p:cNvSpPr/>
          <p:nvPr/>
        </p:nvSpPr>
        <p:spPr>
          <a:xfrm>
            <a:off x="1136600" y="25402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1379718b2f3_0_1580"/>
          <p:cNvSpPr/>
          <p:nvPr/>
        </p:nvSpPr>
        <p:spPr>
          <a:xfrm>
            <a:off x="908000" y="3073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g1379718b2f3_0_1580"/>
          <p:cNvSpPr/>
          <p:nvPr/>
        </p:nvSpPr>
        <p:spPr>
          <a:xfrm>
            <a:off x="2203400" y="26164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1379718b2f3_0_1580"/>
          <p:cNvSpPr/>
          <p:nvPr/>
        </p:nvSpPr>
        <p:spPr>
          <a:xfrm>
            <a:off x="908000" y="3454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1379718b2f3_0_1580"/>
          <p:cNvSpPr/>
          <p:nvPr/>
        </p:nvSpPr>
        <p:spPr>
          <a:xfrm>
            <a:off x="1746200" y="24640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1" name="Google Shape;721;g1379718b2f3_0_1580"/>
          <p:cNvCxnSpPr/>
          <p:nvPr/>
        </p:nvCxnSpPr>
        <p:spPr>
          <a:xfrm>
            <a:off x="894571" y="2999253"/>
            <a:ext cx="1855800" cy="32100"/>
          </a:xfrm>
          <a:prstGeom prst="straightConnector1">
            <a:avLst/>
          </a:prstGeom>
          <a:noFill/>
          <a:ln w="9525" cap="flat" cmpd="sng">
            <a:solidFill>
              <a:schemeClr val="dk1"/>
            </a:solidFill>
            <a:prstDash val="dash"/>
            <a:round/>
            <a:headEnd type="none" w="sm" len="sm"/>
            <a:tailEnd type="none" w="sm" len="sm"/>
          </a:ln>
        </p:spPr>
      </p:cxnSp>
      <p:sp>
        <p:nvSpPr>
          <p:cNvPr id="722" name="Google Shape;722;g1379718b2f3_0_1580"/>
          <p:cNvSpPr txBox="1"/>
          <p:nvPr/>
        </p:nvSpPr>
        <p:spPr>
          <a:xfrm>
            <a:off x="4415750" y="3842025"/>
            <a:ext cx="53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X1</a:t>
            </a:r>
            <a:endParaRPr sz="1600" b="0" i="0" u="none" strike="noStrike" cap="none">
              <a:solidFill>
                <a:srgbClr val="000000"/>
              </a:solidFill>
              <a:latin typeface="Calibri"/>
              <a:ea typeface="Calibri"/>
              <a:cs typeface="Calibri"/>
              <a:sym typeface="Calibri"/>
            </a:endParaRPr>
          </a:p>
        </p:txBody>
      </p:sp>
      <p:sp>
        <p:nvSpPr>
          <p:cNvPr id="723" name="Google Shape;723;g1379718b2f3_0_1580"/>
          <p:cNvSpPr txBox="1"/>
          <p:nvPr/>
        </p:nvSpPr>
        <p:spPr>
          <a:xfrm>
            <a:off x="3272750" y="3232425"/>
            <a:ext cx="3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X2</a:t>
            </a:r>
            <a:endParaRPr sz="1400" b="0" i="0" u="none" strike="noStrike" cap="none">
              <a:solidFill>
                <a:srgbClr val="000000"/>
              </a:solidFill>
              <a:latin typeface="Calibri"/>
              <a:ea typeface="Calibri"/>
              <a:cs typeface="Calibri"/>
              <a:sym typeface="Calibri"/>
            </a:endParaRPr>
          </a:p>
        </p:txBody>
      </p:sp>
      <p:cxnSp>
        <p:nvCxnSpPr>
          <p:cNvPr id="724" name="Google Shape;724;g1379718b2f3_0_1580"/>
          <p:cNvCxnSpPr/>
          <p:nvPr/>
        </p:nvCxnSpPr>
        <p:spPr>
          <a:xfrm flipH="1">
            <a:off x="3758401" y="2097750"/>
            <a:ext cx="8700" cy="1802700"/>
          </a:xfrm>
          <a:prstGeom prst="straightConnector1">
            <a:avLst/>
          </a:prstGeom>
          <a:noFill/>
          <a:ln w="9525" cap="flat" cmpd="sng">
            <a:solidFill>
              <a:schemeClr val="dk2"/>
            </a:solidFill>
            <a:prstDash val="solid"/>
            <a:round/>
            <a:headEnd type="none" w="sm" len="sm"/>
            <a:tailEnd type="none" w="sm" len="sm"/>
          </a:ln>
        </p:spPr>
      </p:cxnSp>
      <p:cxnSp>
        <p:nvCxnSpPr>
          <p:cNvPr id="725" name="Google Shape;725;g1379718b2f3_0_1580"/>
          <p:cNvCxnSpPr/>
          <p:nvPr/>
        </p:nvCxnSpPr>
        <p:spPr>
          <a:xfrm>
            <a:off x="3539150" y="3785025"/>
            <a:ext cx="2252100" cy="7200"/>
          </a:xfrm>
          <a:prstGeom prst="straightConnector1">
            <a:avLst/>
          </a:prstGeom>
          <a:noFill/>
          <a:ln w="9525" cap="flat" cmpd="sng">
            <a:solidFill>
              <a:schemeClr val="dk2"/>
            </a:solidFill>
            <a:prstDash val="solid"/>
            <a:round/>
            <a:headEnd type="none" w="sm" len="sm"/>
            <a:tailEnd type="none" w="sm" len="sm"/>
          </a:ln>
        </p:spPr>
      </p:cxnSp>
      <p:sp>
        <p:nvSpPr>
          <p:cNvPr id="726" name="Google Shape;726;g1379718b2f3_0_1580"/>
          <p:cNvSpPr/>
          <p:nvPr/>
        </p:nvSpPr>
        <p:spPr>
          <a:xfrm>
            <a:off x="4263325" y="32985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g1379718b2f3_0_1580"/>
          <p:cNvSpPr/>
          <p:nvPr/>
        </p:nvSpPr>
        <p:spPr>
          <a:xfrm>
            <a:off x="46443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g1379718b2f3_0_1580"/>
          <p:cNvSpPr/>
          <p:nvPr/>
        </p:nvSpPr>
        <p:spPr>
          <a:xfrm>
            <a:off x="4491925" y="36033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g1379718b2f3_0_1580"/>
          <p:cNvSpPr/>
          <p:nvPr/>
        </p:nvSpPr>
        <p:spPr>
          <a:xfrm>
            <a:off x="49491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g1379718b2f3_0_1580"/>
          <p:cNvSpPr/>
          <p:nvPr/>
        </p:nvSpPr>
        <p:spPr>
          <a:xfrm>
            <a:off x="4949125" y="3527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g1379718b2f3_0_1580"/>
          <p:cNvSpPr/>
          <p:nvPr/>
        </p:nvSpPr>
        <p:spPr>
          <a:xfrm>
            <a:off x="3879800" y="3073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g1379718b2f3_0_1580"/>
          <p:cNvSpPr/>
          <p:nvPr/>
        </p:nvSpPr>
        <p:spPr>
          <a:xfrm>
            <a:off x="3879800" y="3454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33" name="Google Shape;733;g1379718b2f3_0_1580"/>
          <p:cNvCxnSpPr/>
          <p:nvPr/>
        </p:nvCxnSpPr>
        <p:spPr>
          <a:xfrm>
            <a:off x="4207000" y="2408950"/>
            <a:ext cx="0" cy="1406100"/>
          </a:xfrm>
          <a:prstGeom prst="straightConnector1">
            <a:avLst/>
          </a:prstGeom>
          <a:noFill/>
          <a:ln w="9525" cap="flat" cmpd="sng">
            <a:solidFill>
              <a:schemeClr val="dk1"/>
            </a:solidFill>
            <a:prstDash val="dash"/>
            <a:round/>
            <a:headEnd type="none" w="sm" len="sm"/>
            <a:tailEnd type="none" w="sm" len="sm"/>
          </a:ln>
        </p:spPr>
      </p:cxnSp>
      <p:sp>
        <p:nvSpPr>
          <p:cNvPr id="734" name="Google Shape;734;g1379718b2f3_0_1580"/>
          <p:cNvSpPr txBox="1"/>
          <p:nvPr/>
        </p:nvSpPr>
        <p:spPr>
          <a:xfrm>
            <a:off x="7311350" y="3842025"/>
            <a:ext cx="53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X1</a:t>
            </a:r>
            <a:endParaRPr sz="1600" b="0" i="0" u="none" strike="noStrike" cap="none">
              <a:solidFill>
                <a:srgbClr val="000000"/>
              </a:solidFill>
              <a:latin typeface="Calibri"/>
              <a:ea typeface="Calibri"/>
              <a:cs typeface="Calibri"/>
              <a:sym typeface="Calibri"/>
            </a:endParaRPr>
          </a:p>
        </p:txBody>
      </p:sp>
      <p:sp>
        <p:nvSpPr>
          <p:cNvPr id="735" name="Google Shape;735;g1379718b2f3_0_1580"/>
          <p:cNvSpPr txBox="1"/>
          <p:nvPr/>
        </p:nvSpPr>
        <p:spPr>
          <a:xfrm>
            <a:off x="6168350" y="3232425"/>
            <a:ext cx="3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X2</a:t>
            </a:r>
            <a:endParaRPr sz="1400" b="0" i="0" u="none" strike="noStrike" cap="none">
              <a:solidFill>
                <a:srgbClr val="000000"/>
              </a:solidFill>
              <a:latin typeface="Calibri"/>
              <a:ea typeface="Calibri"/>
              <a:cs typeface="Calibri"/>
              <a:sym typeface="Calibri"/>
            </a:endParaRPr>
          </a:p>
        </p:txBody>
      </p:sp>
      <p:cxnSp>
        <p:nvCxnSpPr>
          <p:cNvPr id="736" name="Google Shape;736;g1379718b2f3_0_1580"/>
          <p:cNvCxnSpPr/>
          <p:nvPr/>
        </p:nvCxnSpPr>
        <p:spPr>
          <a:xfrm flipH="1">
            <a:off x="6654001" y="2097750"/>
            <a:ext cx="8700" cy="1802700"/>
          </a:xfrm>
          <a:prstGeom prst="straightConnector1">
            <a:avLst/>
          </a:prstGeom>
          <a:noFill/>
          <a:ln w="9525" cap="flat" cmpd="sng">
            <a:solidFill>
              <a:schemeClr val="dk2"/>
            </a:solidFill>
            <a:prstDash val="solid"/>
            <a:round/>
            <a:headEnd type="none" w="sm" len="sm"/>
            <a:tailEnd type="none" w="sm" len="sm"/>
          </a:ln>
        </p:spPr>
      </p:cxnSp>
      <p:cxnSp>
        <p:nvCxnSpPr>
          <p:cNvPr id="737" name="Google Shape;737;g1379718b2f3_0_1580"/>
          <p:cNvCxnSpPr/>
          <p:nvPr/>
        </p:nvCxnSpPr>
        <p:spPr>
          <a:xfrm>
            <a:off x="6434750" y="3785025"/>
            <a:ext cx="2252100" cy="7200"/>
          </a:xfrm>
          <a:prstGeom prst="straightConnector1">
            <a:avLst/>
          </a:prstGeom>
          <a:noFill/>
          <a:ln w="9525" cap="flat" cmpd="sng">
            <a:solidFill>
              <a:schemeClr val="dk2"/>
            </a:solidFill>
            <a:prstDash val="solid"/>
            <a:round/>
            <a:headEnd type="none" w="sm" len="sm"/>
            <a:tailEnd type="none" w="sm" len="sm"/>
          </a:ln>
        </p:spPr>
      </p:cxnSp>
      <p:sp>
        <p:nvSpPr>
          <p:cNvPr id="738" name="Google Shape;738;g1379718b2f3_0_1580"/>
          <p:cNvSpPr/>
          <p:nvPr/>
        </p:nvSpPr>
        <p:spPr>
          <a:xfrm>
            <a:off x="7158925" y="32985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1379718b2f3_0_1580"/>
          <p:cNvSpPr/>
          <p:nvPr/>
        </p:nvSpPr>
        <p:spPr>
          <a:xfrm>
            <a:off x="75399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1379718b2f3_0_1580"/>
          <p:cNvSpPr/>
          <p:nvPr/>
        </p:nvSpPr>
        <p:spPr>
          <a:xfrm>
            <a:off x="7387525" y="36033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1379718b2f3_0_1580"/>
          <p:cNvSpPr/>
          <p:nvPr/>
        </p:nvSpPr>
        <p:spPr>
          <a:xfrm>
            <a:off x="7844725" y="3146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1379718b2f3_0_1580"/>
          <p:cNvSpPr/>
          <p:nvPr/>
        </p:nvSpPr>
        <p:spPr>
          <a:xfrm>
            <a:off x="7844725" y="3527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1379718b2f3_0_1580"/>
          <p:cNvSpPr/>
          <p:nvPr/>
        </p:nvSpPr>
        <p:spPr>
          <a:xfrm>
            <a:off x="6775400" y="3073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1379718b2f3_0_1580"/>
          <p:cNvSpPr/>
          <p:nvPr/>
        </p:nvSpPr>
        <p:spPr>
          <a:xfrm>
            <a:off x="6775400" y="3454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1379718b2f3_0_1580"/>
          <p:cNvSpPr txBox="1"/>
          <p:nvPr/>
        </p:nvSpPr>
        <p:spPr>
          <a:xfrm>
            <a:off x="10283150" y="3765825"/>
            <a:ext cx="53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X1</a:t>
            </a:r>
            <a:endParaRPr sz="1600" b="0" i="0" u="none" strike="noStrike" cap="none">
              <a:solidFill>
                <a:srgbClr val="000000"/>
              </a:solidFill>
              <a:latin typeface="Calibri"/>
              <a:ea typeface="Calibri"/>
              <a:cs typeface="Calibri"/>
              <a:sym typeface="Calibri"/>
            </a:endParaRPr>
          </a:p>
        </p:txBody>
      </p:sp>
      <p:sp>
        <p:nvSpPr>
          <p:cNvPr id="746" name="Google Shape;746;g1379718b2f3_0_1580"/>
          <p:cNvSpPr txBox="1"/>
          <p:nvPr/>
        </p:nvSpPr>
        <p:spPr>
          <a:xfrm>
            <a:off x="9140150" y="3156225"/>
            <a:ext cx="3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X2</a:t>
            </a:r>
            <a:endParaRPr sz="1400" b="0" i="0" u="none" strike="noStrike" cap="none">
              <a:solidFill>
                <a:srgbClr val="000000"/>
              </a:solidFill>
              <a:latin typeface="Calibri"/>
              <a:ea typeface="Calibri"/>
              <a:cs typeface="Calibri"/>
              <a:sym typeface="Calibri"/>
            </a:endParaRPr>
          </a:p>
        </p:txBody>
      </p:sp>
      <p:cxnSp>
        <p:nvCxnSpPr>
          <p:cNvPr id="747" name="Google Shape;747;g1379718b2f3_0_1580"/>
          <p:cNvCxnSpPr/>
          <p:nvPr/>
        </p:nvCxnSpPr>
        <p:spPr>
          <a:xfrm flipH="1">
            <a:off x="9625801" y="2021550"/>
            <a:ext cx="8700" cy="1802700"/>
          </a:xfrm>
          <a:prstGeom prst="straightConnector1">
            <a:avLst/>
          </a:prstGeom>
          <a:noFill/>
          <a:ln w="9525" cap="flat" cmpd="sng">
            <a:solidFill>
              <a:schemeClr val="dk2"/>
            </a:solidFill>
            <a:prstDash val="solid"/>
            <a:round/>
            <a:headEnd type="none" w="sm" len="sm"/>
            <a:tailEnd type="none" w="sm" len="sm"/>
          </a:ln>
        </p:spPr>
      </p:cxnSp>
      <p:cxnSp>
        <p:nvCxnSpPr>
          <p:cNvPr id="748" name="Google Shape;748;g1379718b2f3_0_1580"/>
          <p:cNvCxnSpPr/>
          <p:nvPr/>
        </p:nvCxnSpPr>
        <p:spPr>
          <a:xfrm>
            <a:off x="9406550" y="3708825"/>
            <a:ext cx="2252100" cy="7200"/>
          </a:xfrm>
          <a:prstGeom prst="straightConnector1">
            <a:avLst/>
          </a:prstGeom>
          <a:noFill/>
          <a:ln w="9525" cap="flat" cmpd="sng">
            <a:solidFill>
              <a:schemeClr val="dk2"/>
            </a:solidFill>
            <a:prstDash val="solid"/>
            <a:round/>
            <a:headEnd type="none" w="sm" len="sm"/>
            <a:tailEnd type="none" w="sm" len="sm"/>
          </a:ln>
        </p:spPr>
      </p:cxnSp>
      <p:sp>
        <p:nvSpPr>
          <p:cNvPr id="749" name="Google Shape;749;g1379718b2f3_0_1580"/>
          <p:cNvSpPr/>
          <p:nvPr/>
        </p:nvSpPr>
        <p:spPr>
          <a:xfrm>
            <a:off x="10130725" y="32223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g1379718b2f3_0_1580"/>
          <p:cNvSpPr/>
          <p:nvPr/>
        </p:nvSpPr>
        <p:spPr>
          <a:xfrm>
            <a:off x="10511725" y="30699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g1379718b2f3_0_1580"/>
          <p:cNvSpPr/>
          <p:nvPr/>
        </p:nvSpPr>
        <p:spPr>
          <a:xfrm>
            <a:off x="10359325" y="35271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g1379718b2f3_0_1580"/>
          <p:cNvSpPr/>
          <p:nvPr/>
        </p:nvSpPr>
        <p:spPr>
          <a:xfrm>
            <a:off x="10816525" y="30699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1379718b2f3_0_1580"/>
          <p:cNvSpPr/>
          <p:nvPr/>
        </p:nvSpPr>
        <p:spPr>
          <a:xfrm>
            <a:off x="10816525" y="3450950"/>
            <a:ext cx="168000" cy="129300"/>
          </a:xfrm>
          <a:prstGeom prst="triangle">
            <a:avLst>
              <a:gd name="adj" fmla="val 50000"/>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g1379718b2f3_0_1580"/>
          <p:cNvSpPr/>
          <p:nvPr/>
        </p:nvSpPr>
        <p:spPr>
          <a:xfrm>
            <a:off x="9747200" y="29974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g1379718b2f3_0_1580"/>
          <p:cNvSpPr/>
          <p:nvPr/>
        </p:nvSpPr>
        <p:spPr>
          <a:xfrm>
            <a:off x="9747200" y="33784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6" name="Google Shape;756;g1379718b2f3_0_1580"/>
          <p:cNvCxnSpPr/>
          <p:nvPr/>
        </p:nvCxnSpPr>
        <p:spPr>
          <a:xfrm>
            <a:off x="9657571" y="2846853"/>
            <a:ext cx="1838400" cy="23100"/>
          </a:xfrm>
          <a:prstGeom prst="straightConnector1">
            <a:avLst/>
          </a:prstGeom>
          <a:noFill/>
          <a:ln w="9525" cap="flat" cmpd="sng">
            <a:solidFill>
              <a:schemeClr val="dk1"/>
            </a:solidFill>
            <a:prstDash val="dash"/>
            <a:round/>
            <a:headEnd type="none" w="sm" len="sm"/>
            <a:tailEnd type="none" w="sm" len="sm"/>
          </a:ln>
        </p:spPr>
      </p:cxnSp>
      <p:cxnSp>
        <p:nvCxnSpPr>
          <p:cNvPr id="757" name="Google Shape;757;g1379718b2f3_0_1580"/>
          <p:cNvCxnSpPr/>
          <p:nvPr/>
        </p:nvCxnSpPr>
        <p:spPr>
          <a:xfrm>
            <a:off x="8321800" y="2408950"/>
            <a:ext cx="0" cy="1406100"/>
          </a:xfrm>
          <a:prstGeom prst="straightConnector1">
            <a:avLst/>
          </a:prstGeom>
          <a:noFill/>
          <a:ln w="9525" cap="flat" cmpd="sng">
            <a:solidFill>
              <a:schemeClr val="dk1"/>
            </a:solidFill>
            <a:prstDash val="dash"/>
            <a:round/>
            <a:headEnd type="none" w="sm" len="sm"/>
            <a:tailEnd type="none" w="sm" len="sm"/>
          </a:ln>
        </p:spPr>
      </p:cxnSp>
      <p:cxnSp>
        <p:nvCxnSpPr>
          <p:cNvPr id="758" name="Google Shape;758;g1379718b2f3_0_1580"/>
          <p:cNvCxnSpPr/>
          <p:nvPr/>
        </p:nvCxnSpPr>
        <p:spPr>
          <a:xfrm>
            <a:off x="10062250" y="2858450"/>
            <a:ext cx="0" cy="876000"/>
          </a:xfrm>
          <a:prstGeom prst="straightConnector1">
            <a:avLst/>
          </a:prstGeom>
          <a:noFill/>
          <a:ln w="9525" cap="flat" cmpd="sng">
            <a:solidFill>
              <a:schemeClr val="dk2"/>
            </a:solidFill>
            <a:prstDash val="dash"/>
            <a:round/>
            <a:headEnd type="none" w="sm" len="sm"/>
            <a:tailEnd type="none" w="sm" len="sm"/>
          </a:ln>
        </p:spPr>
      </p:cxnSp>
      <p:cxnSp>
        <p:nvCxnSpPr>
          <p:cNvPr id="759" name="Google Shape;759;g1379718b2f3_0_1580"/>
          <p:cNvCxnSpPr/>
          <p:nvPr/>
        </p:nvCxnSpPr>
        <p:spPr>
          <a:xfrm>
            <a:off x="11281450" y="2020250"/>
            <a:ext cx="0" cy="876000"/>
          </a:xfrm>
          <a:prstGeom prst="straightConnector1">
            <a:avLst/>
          </a:prstGeom>
          <a:noFill/>
          <a:ln w="9525" cap="flat" cmpd="sng">
            <a:solidFill>
              <a:schemeClr val="dk2"/>
            </a:solidFill>
            <a:prstDash val="dash"/>
            <a:round/>
            <a:headEnd type="none" w="sm" len="sm"/>
            <a:tailEnd type="none" w="sm" len="sm"/>
          </a:ln>
        </p:spPr>
      </p:cxnSp>
      <p:sp>
        <p:nvSpPr>
          <p:cNvPr id="760" name="Google Shape;760;g1379718b2f3_0_1580"/>
          <p:cNvSpPr/>
          <p:nvPr/>
        </p:nvSpPr>
        <p:spPr>
          <a:xfrm>
            <a:off x="10204400" y="24640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1379718b2f3_0_1580"/>
          <p:cNvSpPr/>
          <p:nvPr/>
        </p:nvSpPr>
        <p:spPr>
          <a:xfrm>
            <a:off x="10585400" y="20830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g1379718b2f3_0_1580"/>
          <p:cNvSpPr/>
          <p:nvPr/>
        </p:nvSpPr>
        <p:spPr>
          <a:xfrm>
            <a:off x="10890200" y="25402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g1379718b2f3_0_1580"/>
          <p:cNvSpPr/>
          <p:nvPr/>
        </p:nvSpPr>
        <p:spPr>
          <a:xfrm>
            <a:off x="7232600" y="2311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g1379718b2f3_0_1580"/>
          <p:cNvSpPr/>
          <p:nvPr/>
        </p:nvSpPr>
        <p:spPr>
          <a:xfrm>
            <a:off x="7689800" y="25402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g1379718b2f3_0_1580"/>
          <p:cNvSpPr/>
          <p:nvPr/>
        </p:nvSpPr>
        <p:spPr>
          <a:xfrm>
            <a:off x="7156400" y="27688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g1379718b2f3_0_1580"/>
          <p:cNvSpPr/>
          <p:nvPr/>
        </p:nvSpPr>
        <p:spPr>
          <a:xfrm>
            <a:off x="4489400" y="25402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g1379718b2f3_0_1580"/>
          <p:cNvSpPr/>
          <p:nvPr/>
        </p:nvSpPr>
        <p:spPr>
          <a:xfrm>
            <a:off x="4870400" y="23116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g1379718b2f3_0_1580"/>
          <p:cNvSpPr/>
          <p:nvPr/>
        </p:nvSpPr>
        <p:spPr>
          <a:xfrm>
            <a:off x="4946600" y="2768825"/>
            <a:ext cx="231000" cy="2190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g1379718b2f3_0_1685"/>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Gradient Boosting</a:t>
            </a:r>
            <a:endParaRPr sz="1100" b="1" i="0" u="none" strike="noStrike" cap="none">
              <a:solidFill>
                <a:srgbClr val="000000"/>
              </a:solidFill>
              <a:latin typeface="Calibri"/>
              <a:ea typeface="Calibri"/>
              <a:cs typeface="Calibri"/>
              <a:sym typeface="Calibri"/>
            </a:endParaRPr>
          </a:p>
        </p:txBody>
      </p:sp>
      <p:sp>
        <p:nvSpPr>
          <p:cNvPr id="774" name="Google Shape;774;g1379718b2f3_0_1685"/>
          <p:cNvSpPr txBox="1"/>
          <p:nvPr/>
        </p:nvSpPr>
        <p:spPr>
          <a:xfrm>
            <a:off x="565849" y="1324625"/>
            <a:ext cx="11003400" cy="3737700"/>
          </a:xfrm>
          <a:prstGeom prst="rect">
            <a:avLst/>
          </a:prstGeom>
          <a:noFill/>
          <a:ln>
            <a:noFill/>
          </a:ln>
        </p:spPr>
        <p:txBody>
          <a:bodyPr spcFirstLastPara="1" wrap="square" lIns="91425" tIns="91425" rIns="91425" bIns="91425" anchor="t" anchorCtr="0">
            <a:spAutoFit/>
          </a:bodyPr>
          <a:lstStyle/>
          <a:p>
            <a:pPr marL="342900" marR="508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an optimization problem with an objective to minimize the loss of the model by adding weak base learners using gradient descent method.</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a stage-wise additive algorithm where a new base model is added one at a time</a:t>
            </a:r>
            <a:endParaRPr sz="2000" b="0" i="0" u="none" strike="noStrike" cap="none">
              <a:solidFill>
                <a:srgbClr val="000000"/>
              </a:solidFill>
              <a:latin typeface="Calibri"/>
              <a:ea typeface="Calibri"/>
              <a:cs typeface="Calibri"/>
              <a:sym typeface="Calibri"/>
            </a:endParaRPr>
          </a:p>
          <a:p>
            <a:pPr marL="342900" marR="0" lvl="0" indent="0" algn="l" rtl="0">
              <a:lnSpc>
                <a:spcPct val="150000"/>
              </a:lnSpc>
              <a:spcBef>
                <a:spcPts val="5"/>
              </a:spcBef>
              <a:spcAft>
                <a:spcPts val="0"/>
              </a:spcAft>
              <a:buClr>
                <a:srgbClr val="000000"/>
              </a:buClr>
              <a:buSzPts val="1600"/>
              <a:buFont typeface="Arial"/>
              <a:buNone/>
            </a:pPr>
            <a:r>
              <a:rPr lang="en-IN" sz="2000" b="0" i="0" u="none" strike="noStrike" cap="none">
                <a:solidFill>
                  <a:srgbClr val="000000"/>
                </a:solidFill>
                <a:latin typeface="Calibri"/>
                <a:ea typeface="Calibri"/>
                <a:cs typeface="Calibri"/>
                <a:sym typeface="Calibri"/>
              </a:rPr>
              <a:t>and the previously added models remain unchanged.</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95"/>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Gradient Boosting works by adding one weak learner at a time.</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output from each weak tree is added sequentially to get the final prediction.</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Thus Gradient boosting works by taking one small step in the right direction at a time!.</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Also known as GBM, Gradient Boosting Machine.</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g1379718b2f3_0_1724"/>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Gradient Boosting</a:t>
            </a:r>
            <a:endParaRPr sz="1100" b="1" i="0" u="none" strike="noStrike" cap="none">
              <a:solidFill>
                <a:srgbClr val="000000"/>
              </a:solidFill>
              <a:latin typeface="Calibri"/>
              <a:ea typeface="Calibri"/>
              <a:cs typeface="Calibri"/>
              <a:sym typeface="Calibri"/>
            </a:endParaRPr>
          </a:p>
        </p:txBody>
      </p:sp>
      <p:sp>
        <p:nvSpPr>
          <p:cNvPr id="780" name="Google Shape;780;g1379718b2f3_0_1724"/>
          <p:cNvSpPr txBox="1"/>
          <p:nvPr/>
        </p:nvSpPr>
        <p:spPr>
          <a:xfrm>
            <a:off x="565849" y="1324625"/>
            <a:ext cx="11003400" cy="23397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similar to AdaBoosting in a way that both carry out model building sequentially. However, instead of changing the weights of records, we make predictions for the errors made by the preceding tree.</a:t>
            </a:r>
            <a:endParaRPr sz="20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easier to understand the algorithm in the context of regression as calculating residuals is straight forward, in case of classification we use log(odds) and probabilities to calculate the “residuals” instead of the absolute numbers the way we do for regression.</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g1379718b2f3_0_1763"/>
          <p:cNvSpPr txBox="1"/>
          <p:nvPr/>
        </p:nvSpPr>
        <p:spPr>
          <a:xfrm>
            <a:off x="692875" y="1344650"/>
            <a:ext cx="6160500" cy="55719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AutoNum type="arabicPeriod"/>
            </a:pPr>
            <a:r>
              <a:rPr lang="en-IN" sz="2000" b="0" i="0" u="none" strike="noStrike" cap="none">
                <a:solidFill>
                  <a:srgbClr val="000000"/>
                </a:solidFill>
                <a:latin typeface="Calibri"/>
                <a:ea typeface="Calibri"/>
                <a:cs typeface="Calibri"/>
                <a:sym typeface="Calibri"/>
              </a:rPr>
              <a:t>Set f(x) = 0 and r</a:t>
            </a:r>
            <a:r>
              <a:rPr lang="en-IN" sz="2000" b="0" i="0" u="none" strike="noStrike" cap="none" baseline="-25000">
                <a:solidFill>
                  <a:srgbClr val="000000"/>
                </a:solidFill>
                <a:latin typeface="Calibri"/>
                <a:ea typeface="Calibri"/>
                <a:cs typeface="Calibri"/>
                <a:sym typeface="Calibri"/>
              </a:rPr>
              <a:t>i</a:t>
            </a:r>
            <a:r>
              <a:rPr lang="en-IN" sz="2000" b="0" i="0" u="none" strike="noStrike" cap="none">
                <a:solidFill>
                  <a:srgbClr val="000000"/>
                </a:solidFill>
                <a:latin typeface="Calibri"/>
                <a:ea typeface="Calibri"/>
                <a:cs typeface="Calibri"/>
                <a:sym typeface="Calibri"/>
              </a:rPr>
              <a:t>=y</a:t>
            </a:r>
            <a:r>
              <a:rPr lang="en-IN" sz="2000" b="0" i="0" u="none" strike="noStrike" cap="none" baseline="-25000">
                <a:solidFill>
                  <a:srgbClr val="000000"/>
                </a:solidFill>
                <a:latin typeface="Calibri"/>
                <a:ea typeface="Calibri"/>
                <a:cs typeface="Calibri"/>
                <a:sym typeface="Calibri"/>
              </a:rPr>
              <a:t>i</a:t>
            </a:r>
            <a:r>
              <a:rPr lang="en-IN" sz="2000" b="0" i="0" u="none" strike="noStrike" cap="none">
                <a:solidFill>
                  <a:srgbClr val="000000"/>
                </a:solidFill>
                <a:latin typeface="Calibri"/>
                <a:ea typeface="Calibri"/>
                <a:cs typeface="Calibri"/>
                <a:sym typeface="Calibri"/>
              </a:rPr>
              <a:t> for all i in the training set.</a:t>
            </a:r>
            <a:endParaRPr sz="2000" b="0" i="0" u="none" strike="noStrike" cap="none">
              <a:solidFill>
                <a:srgbClr val="000000"/>
              </a:solidFill>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AutoNum type="arabicPeriod"/>
            </a:pPr>
            <a:r>
              <a:rPr lang="en-IN" sz="2000" b="0" i="0" u="none" strike="noStrike" cap="none">
                <a:solidFill>
                  <a:srgbClr val="000000"/>
                </a:solidFill>
                <a:latin typeface="Calibri"/>
                <a:ea typeface="Calibri"/>
                <a:cs typeface="Calibri"/>
                <a:sym typeface="Calibri"/>
              </a:rPr>
              <a:t>For b = 1,2,3,....B, repeat:</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Fit a tree fb with d splits (d+1 terminal nodes) to the training data (X,r).</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Update f by adding in a shrunken version of the new tree:</a:t>
            </a:r>
            <a:endParaRPr sz="2000" b="0" i="0" u="none" strike="noStrike" cap="none">
              <a:solidFill>
                <a:srgbClr val="000000"/>
              </a:solidFill>
              <a:latin typeface="Calibri"/>
              <a:ea typeface="Calibri"/>
              <a:cs typeface="Calibri"/>
              <a:sym typeface="Calibri"/>
            </a:endParaRPr>
          </a:p>
          <a:p>
            <a:pPr marL="1371600" marR="0" lvl="0" indent="0" algn="l" rtl="0">
              <a:lnSpc>
                <a:spcPct val="15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f(x) &lt;- f(x) + </a:t>
            </a:r>
            <a:r>
              <a:rPr lang="en-IN" sz="2000" b="0" i="0" u="none" strike="noStrike" cap="none">
                <a:solidFill>
                  <a:schemeClr val="dk1"/>
                </a:solidFill>
                <a:latin typeface="Calibri"/>
                <a:ea typeface="Calibri"/>
                <a:cs typeface="Calibri"/>
                <a:sym typeface="Calibri"/>
              </a:rPr>
              <a:t>λ</a:t>
            </a:r>
            <a:r>
              <a:rPr lang="en-IN" sz="2000" b="0" i="0" u="none" strike="noStrike" cap="none">
                <a:solidFill>
                  <a:srgbClr val="000000"/>
                </a:solidFill>
                <a:latin typeface="Calibri"/>
                <a:ea typeface="Calibri"/>
                <a:cs typeface="Calibri"/>
                <a:sym typeface="Calibri"/>
              </a:rPr>
              <a:t>f</a:t>
            </a:r>
            <a:r>
              <a:rPr lang="en-IN" sz="2000" b="0" i="0" u="none" strike="noStrike" cap="none" baseline="30000">
                <a:solidFill>
                  <a:srgbClr val="000000"/>
                </a:solidFill>
                <a:latin typeface="Calibri"/>
                <a:ea typeface="Calibri"/>
                <a:cs typeface="Calibri"/>
                <a:sym typeface="Calibri"/>
              </a:rPr>
              <a:t>b</a:t>
            </a:r>
            <a:r>
              <a:rPr lang="en-IN" sz="2000" b="0" i="0" u="none" strike="noStrike" cap="none">
                <a:solidFill>
                  <a:srgbClr val="000000"/>
                </a:solidFill>
                <a:latin typeface="Calibri"/>
                <a:ea typeface="Calibri"/>
                <a:cs typeface="Calibri"/>
                <a:sym typeface="Calibri"/>
              </a:rPr>
              <a:t>(x)</a:t>
            </a:r>
            <a:endParaRPr sz="2000" b="0" i="0" u="none" strike="noStrike" cap="none">
              <a:solidFill>
                <a:srgbClr val="000000"/>
              </a:solidFill>
              <a:latin typeface="Calibri"/>
              <a:ea typeface="Calibri"/>
              <a:cs typeface="Calibri"/>
              <a:sym typeface="Calibri"/>
            </a:endParaRPr>
          </a:p>
          <a:p>
            <a:pPr marL="914400" marR="0" lvl="1" indent="-355600" algn="l" rtl="0">
              <a:lnSpc>
                <a:spcPct val="150000"/>
              </a:lnSpc>
              <a:spcBef>
                <a:spcPts val="0"/>
              </a:spcBef>
              <a:spcAft>
                <a:spcPts val="0"/>
              </a:spcAft>
              <a:buClr>
                <a:srgbClr val="000000"/>
              </a:buClr>
              <a:buSzPts val="2000"/>
              <a:buFont typeface="Calibri"/>
              <a:buAutoNum type="alphaLcPeriod"/>
            </a:pPr>
            <a:r>
              <a:rPr lang="en-IN" sz="2000" b="0" i="0" u="none" strike="noStrike" cap="none">
                <a:solidFill>
                  <a:srgbClr val="000000"/>
                </a:solidFill>
                <a:latin typeface="Calibri"/>
                <a:ea typeface="Calibri"/>
                <a:cs typeface="Calibri"/>
                <a:sym typeface="Calibri"/>
              </a:rPr>
              <a:t>Update residuals,</a:t>
            </a:r>
            <a:endParaRPr sz="2000" b="0" i="0" u="none" strike="noStrike" cap="none">
              <a:solidFill>
                <a:srgbClr val="000000"/>
              </a:solidFill>
              <a:latin typeface="Calibri"/>
              <a:ea typeface="Calibri"/>
              <a:cs typeface="Calibri"/>
              <a:sym typeface="Calibri"/>
            </a:endParaRPr>
          </a:p>
          <a:p>
            <a:pPr marL="1371600" marR="0" lvl="0" indent="0" algn="l" rtl="0">
              <a:lnSpc>
                <a:spcPct val="15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r</a:t>
            </a:r>
            <a:r>
              <a:rPr lang="en-IN" sz="2000" b="0" i="0" u="none" strike="noStrike" cap="none" baseline="-25000">
                <a:solidFill>
                  <a:srgbClr val="000000"/>
                </a:solidFill>
                <a:latin typeface="Calibri"/>
                <a:ea typeface="Calibri"/>
                <a:cs typeface="Calibri"/>
                <a:sym typeface="Calibri"/>
              </a:rPr>
              <a:t>i</a:t>
            </a:r>
            <a:r>
              <a:rPr lang="en-IN" sz="2000" b="0" i="0" u="none" strike="noStrike" cap="none">
                <a:solidFill>
                  <a:srgbClr val="000000"/>
                </a:solidFill>
                <a:latin typeface="Calibri"/>
                <a:ea typeface="Calibri"/>
                <a:cs typeface="Calibri"/>
                <a:sym typeface="Calibri"/>
              </a:rPr>
              <a:t> &lt;- r</a:t>
            </a:r>
            <a:r>
              <a:rPr lang="en-IN" sz="2000" b="0" i="0" u="none" strike="noStrike" cap="none" baseline="-25000">
                <a:solidFill>
                  <a:srgbClr val="000000"/>
                </a:solidFill>
                <a:latin typeface="Calibri"/>
                <a:ea typeface="Calibri"/>
                <a:cs typeface="Calibri"/>
                <a:sym typeface="Calibri"/>
              </a:rPr>
              <a:t>i</a:t>
            </a:r>
            <a:r>
              <a:rPr lang="en-IN" sz="2000" b="0" i="0" u="none" strike="noStrike" cap="none">
                <a:solidFill>
                  <a:srgbClr val="000000"/>
                </a:solidFill>
                <a:latin typeface="Calibri"/>
                <a:ea typeface="Calibri"/>
                <a:cs typeface="Calibri"/>
                <a:sym typeface="Calibri"/>
              </a:rPr>
              <a:t> - </a:t>
            </a:r>
            <a:r>
              <a:rPr lang="en-IN" sz="2000" b="0" i="0" u="none" strike="noStrike" cap="none">
                <a:solidFill>
                  <a:schemeClr val="dk1"/>
                </a:solidFill>
                <a:latin typeface="Calibri"/>
                <a:ea typeface="Calibri"/>
                <a:cs typeface="Calibri"/>
                <a:sym typeface="Calibri"/>
              </a:rPr>
              <a:t>λf</a:t>
            </a:r>
            <a:r>
              <a:rPr lang="en-IN" sz="2000" b="0" i="0" u="none" strike="noStrike" cap="none" baseline="30000">
                <a:solidFill>
                  <a:schemeClr val="dk1"/>
                </a:solidFill>
                <a:latin typeface="Calibri"/>
                <a:ea typeface="Calibri"/>
                <a:cs typeface="Calibri"/>
                <a:sym typeface="Calibri"/>
              </a:rPr>
              <a:t>b</a:t>
            </a:r>
            <a:r>
              <a:rPr lang="en-IN" sz="2000" b="0" i="0" u="none" strike="noStrike" cap="none">
                <a:solidFill>
                  <a:schemeClr val="dk1"/>
                </a:solidFill>
                <a:latin typeface="Calibri"/>
                <a:ea typeface="Calibri"/>
                <a:cs typeface="Calibri"/>
                <a:sym typeface="Calibri"/>
              </a:rPr>
              <a:t>(x</a:t>
            </a:r>
            <a:r>
              <a:rPr lang="en-IN" sz="2000" b="0" i="0" u="none" strike="noStrike" cap="none" baseline="-25000">
                <a:solidFill>
                  <a:schemeClr val="dk1"/>
                </a:solidFill>
                <a:latin typeface="Calibri"/>
                <a:ea typeface="Calibri"/>
                <a:cs typeface="Calibri"/>
                <a:sym typeface="Calibri"/>
              </a:rPr>
              <a:t>i</a:t>
            </a:r>
            <a:r>
              <a:rPr lang="en-IN"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AutoNum type="arabicPeriod"/>
            </a:pPr>
            <a:r>
              <a:rPr lang="en-IN" sz="2000" b="0" i="0" u="none" strike="noStrike" cap="none">
                <a:solidFill>
                  <a:schemeClr val="dk1"/>
                </a:solidFill>
                <a:latin typeface="Calibri"/>
                <a:ea typeface="Calibri"/>
                <a:cs typeface="Calibri"/>
                <a:sym typeface="Calibri"/>
              </a:rPr>
              <a:t>Output the boosted model,</a:t>
            </a:r>
            <a:endParaRPr sz="2000" b="0" i="0" u="none" strike="noStrike" cap="none">
              <a:solidFill>
                <a:schemeClr val="dk1"/>
              </a:solidFill>
              <a:latin typeface="Calibri"/>
              <a:ea typeface="Calibri"/>
              <a:cs typeface="Calibri"/>
              <a:sym typeface="Calibri"/>
            </a:endParaRPr>
          </a:p>
          <a:p>
            <a:pPr marL="1371600" marR="0" lvl="0" indent="0" algn="l" rtl="0">
              <a:lnSpc>
                <a:spcPct val="15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f(x)= Σ</a:t>
            </a:r>
            <a:r>
              <a:rPr lang="en-IN" sz="2000" b="0" i="0" u="none" strike="noStrike" cap="none" baseline="30000">
                <a:solidFill>
                  <a:schemeClr val="dk1"/>
                </a:solidFill>
                <a:latin typeface="Calibri"/>
                <a:ea typeface="Calibri"/>
                <a:cs typeface="Calibri"/>
                <a:sym typeface="Calibri"/>
              </a:rPr>
              <a:t>B</a:t>
            </a:r>
            <a:r>
              <a:rPr lang="en-IN" sz="2000" b="0" i="0" u="none" strike="noStrike" cap="none">
                <a:solidFill>
                  <a:schemeClr val="dk1"/>
                </a:solidFill>
                <a:latin typeface="Calibri"/>
                <a:ea typeface="Calibri"/>
                <a:cs typeface="Calibri"/>
                <a:sym typeface="Calibri"/>
              </a:rPr>
              <a:t> </a:t>
            </a:r>
            <a:r>
              <a:rPr lang="en-IN" sz="2000" b="0" i="0" u="none" strike="noStrike" cap="none" baseline="-25000">
                <a:solidFill>
                  <a:schemeClr val="dk1"/>
                </a:solidFill>
                <a:latin typeface="Calibri"/>
                <a:ea typeface="Calibri"/>
                <a:cs typeface="Calibri"/>
                <a:sym typeface="Calibri"/>
              </a:rPr>
              <a:t>b=1</a:t>
            </a:r>
            <a:r>
              <a:rPr lang="en-IN" sz="2000" b="0" i="0" u="none" strike="noStrike" cap="none">
                <a:solidFill>
                  <a:schemeClr val="dk1"/>
                </a:solidFill>
                <a:latin typeface="Calibri"/>
                <a:ea typeface="Calibri"/>
                <a:cs typeface="Calibri"/>
                <a:sym typeface="Calibri"/>
              </a:rPr>
              <a:t>λf</a:t>
            </a:r>
            <a:r>
              <a:rPr lang="en-IN" sz="2000" b="0" i="0" u="none" strike="noStrike" cap="none" baseline="30000">
                <a:solidFill>
                  <a:schemeClr val="dk1"/>
                </a:solidFill>
                <a:latin typeface="Calibri"/>
                <a:ea typeface="Calibri"/>
                <a:cs typeface="Calibri"/>
                <a:sym typeface="Calibri"/>
              </a:rPr>
              <a:t>b</a:t>
            </a:r>
            <a:r>
              <a:rPr lang="en-IN" sz="2000" b="0" i="0" u="none" strike="noStrike" cap="none">
                <a:solidFill>
                  <a:schemeClr val="dk1"/>
                </a:solidFill>
                <a:latin typeface="Calibri"/>
                <a:ea typeface="Calibri"/>
                <a:cs typeface="Calibri"/>
                <a:sym typeface="Calibri"/>
              </a:rPr>
              <a:t>(x)</a:t>
            </a:r>
            <a:endParaRPr sz="20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786" name="Google Shape;786;g1379718b2f3_0_1763"/>
          <p:cNvSpPr txBox="1"/>
          <p:nvPr/>
        </p:nvSpPr>
        <p:spPr>
          <a:xfrm>
            <a:off x="7758175" y="1520400"/>
            <a:ext cx="3837600" cy="1908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f(x) - predictions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r- residuals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y-actuals</a:t>
            </a:r>
            <a:endParaRPr sz="2000" b="0" i="0" u="none" strike="noStrike" cap="none">
              <a:solidFill>
                <a:srgbClr val="000000"/>
              </a:solidFill>
              <a:latin typeface="Calibri"/>
              <a:ea typeface="Calibri"/>
              <a:cs typeface="Calibri"/>
              <a:sym typeface="Calibri"/>
            </a:endParaRPr>
          </a:p>
          <a:p>
            <a:pPr marL="457200" marR="0" lvl="0" indent="-355600" algn="l" rtl="0">
              <a:lnSpc>
                <a:spcPct val="115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λ - learning rate</a:t>
            </a:r>
            <a:endParaRPr sz="2000" b="0" i="0" u="none" strike="noStrike" cap="none">
              <a:solidFill>
                <a:schemeClr val="dk1"/>
              </a:solidFill>
              <a:latin typeface="Calibri"/>
              <a:ea typeface="Calibri"/>
              <a:cs typeface="Calibri"/>
              <a:sym typeface="Calibri"/>
            </a:endParaRPr>
          </a:p>
          <a:p>
            <a:pPr marL="457200" marR="0" lvl="0" indent="-355600" algn="l" rtl="0">
              <a:lnSpc>
                <a:spcPct val="115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f</a:t>
            </a:r>
            <a:r>
              <a:rPr lang="en-IN" sz="2000" b="0" i="0" u="none" strike="noStrike" cap="none" baseline="30000">
                <a:solidFill>
                  <a:schemeClr val="dk1"/>
                </a:solidFill>
                <a:latin typeface="Calibri"/>
                <a:ea typeface="Calibri"/>
                <a:cs typeface="Calibri"/>
                <a:sym typeface="Calibri"/>
              </a:rPr>
              <a:t>b</a:t>
            </a:r>
            <a:r>
              <a:rPr lang="en-IN" sz="2000" b="0" i="0" u="none" strike="noStrike" cap="none">
                <a:solidFill>
                  <a:schemeClr val="dk1"/>
                </a:solidFill>
                <a:latin typeface="Calibri"/>
                <a:ea typeface="Calibri"/>
                <a:cs typeface="Calibri"/>
                <a:sym typeface="Calibri"/>
              </a:rPr>
              <a:t>(x) - predictions of b</a:t>
            </a:r>
            <a:r>
              <a:rPr lang="en-IN" sz="2000" b="0" i="0" u="none" strike="noStrike" cap="none" baseline="30000">
                <a:solidFill>
                  <a:schemeClr val="dk1"/>
                </a:solidFill>
                <a:latin typeface="Calibri"/>
                <a:ea typeface="Calibri"/>
                <a:cs typeface="Calibri"/>
                <a:sym typeface="Calibri"/>
              </a:rPr>
              <a:t>th</a:t>
            </a:r>
            <a:r>
              <a:rPr lang="en-IN" sz="2000" b="0" i="0" u="none" strike="noStrike" cap="none">
                <a:solidFill>
                  <a:schemeClr val="dk1"/>
                </a:solidFill>
                <a:latin typeface="Calibri"/>
                <a:ea typeface="Calibri"/>
                <a:cs typeface="Calibri"/>
                <a:sym typeface="Calibri"/>
              </a:rPr>
              <a:t> model</a:t>
            </a:r>
            <a:endParaRPr sz="2000" b="0" i="0" u="none" strike="noStrike" cap="none">
              <a:solidFill>
                <a:schemeClr val="dk1"/>
              </a:solidFill>
              <a:latin typeface="Calibri"/>
              <a:ea typeface="Calibri"/>
              <a:cs typeface="Calibri"/>
              <a:sym typeface="Calibri"/>
            </a:endParaRPr>
          </a:p>
        </p:txBody>
      </p:sp>
      <p:sp>
        <p:nvSpPr>
          <p:cNvPr id="787" name="Google Shape;787;g1379718b2f3_0_1763"/>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Gradient Boosting Algorithm</a:t>
            </a:r>
            <a:endParaRPr sz="1100" b="1" i="0" u="none" strike="noStrike" cap="non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g1379718b2f3_0_1803"/>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Ada Boosting v/s Gradient Boosting</a:t>
            </a:r>
            <a:endParaRPr sz="1100" b="1" i="0" u="none" strike="noStrike" cap="none">
              <a:solidFill>
                <a:srgbClr val="000000"/>
              </a:solidFill>
              <a:latin typeface="Calibri"/>
              <a:ea typeface="Calibri"/>
              <a:cs typeface="Calibri"/>
              <a:sym typeface="Calibri"/>
            </a:endParaRPr>
          </a:p>
        </p:txBody>
      </p:sp>
      <p:graphicFrame>
        <p:nvGraphicFramePr>
          <p:cNvPr id="793" name="Google Shape;793;g1379718b2f3_0_1803"/>
          <p:cNvGraphicFramePr/>
          <p:nvPr/>
        </p:nvGraphicFramePr>
        <p:xfrm>
          <a:off x="632734" y="1394808"/>
          <a:ext cx="3000000" cy="3000000"/>
        </p:xfrm>
        <a:graphic>
          <a:graphicData uri="http://schemas.openxmlformats.org/drawingml/2006/table">
            <a:tbl>
              <a:tblPr firstRow="1" bandRow="1">
                <a:noFill/>
                <a:tableStyleId>{44F15D46-6BA2-469C-8F2E-8BA781C7066D}</a:tableStyleId>
              </a:tblPr>
              <a:tblGrid>
                <a:gridCol w="5019775"/>
                <a:gridCol w="5897400"/>
              </a:tblGrid>
              <a:tr h="473550">
                <a:tc>
                  <a:txBody>
                    <a:bodyPr/>
                    <a:lstStyle/>
                    <a:p>
                      <a:pPr marL="9144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Calibri"/>
                          <a:ea typeface="Calibri"/>
                          <a:cs typeface="Calibri"/>
                          <a:sym typeface="Calibri"/>
                        </a:rPr>
                        <a:t>AdaBoost</a:t>
                      </a:r>
                      <a:endParaRPr sz="2000" b="1"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92075" marR="0" lvl="0" indent="0" algn="ctr" rtl="0">
                        <a:lnSpc>
                          <a:spcPct val="100000"/>
                        </a:lnSpc>
                        <a:spcBef>
                          <a:spcPts val="0"/>
                        </a:spcBef>
                        <a:spcAft>
                          <a:spcPts val="0"/>
                        </a:spcAft>
                        <a:buClr>
                          <a:srgbClr val="000000"/>
                        </a:buClr>
                        <a:buSzPts val="2000"/>
                        <a:buFont typeface="Arial"/>
                        <a:buNone/>
                      </a:pPr>
                      <a:r>
                        <a:rPr lang="en-IN" sz="2000" b="1" u="none" strike="noStrike" cap="none">
                          <a:latin typeface="Calibri"/>
                          <a:ea typeface="Calibri"/>
                          <a:cs typeface="Calibri"/>
                          <a:sym typeface="Calibri"/>
                        </a:rPr>
                        <a:t>Gradient Boost</a:t>
                      </a:r>
                      <a:endParaRPr sz="2000" b="1"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r>
              <a:tr h="4048750">
                <a:tc>
                  <a:txBody>
                    <a:bodyPr/>
                    <a:lstStyle/>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Mostly made of stumps (Tree with a root and  two leaves)</a:t>
                      </a:r>
                      <a:endParaRPr sz="2000" u="none" strike="noStrike" cap="none">
                        <a:latin typeface="Calibri"/>
                        <a:ea typeface="Calibri"/>
                        <a:cs typeface="Calibri"/>
                        <a:sym typeface="Calibri"/>
                      </a:endParaRPr>
                    </a:p>
                    <a:p>
                      <a:pPr marL="457200" marR="103502"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Stumps are scaled such that each stump has  different amount of say in the final prediction</a:t>
                      </a:r>
                      <a:endParaRPr sz="2000" u="none" strike="noStrike" cap="none">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Shortcoming of the base learner is identified by high-weight samples</a:t>
                      </a:r>
                      <a:endParaRPr sz="2000"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Starts with a leaf. Then build trees with 8 to 32 leaves. So, it does not restrict the size of the  trees</a:t>
                      </a:r>
                      <a:endParaRPr sz="2000" u="none" strike="noStrike" cap="none">
                        <a:latin typeface="Calibri"/>
                        <a:ea typeface="Calibri"/>
                        <a:cs typeface="Calibri"/>
                        <a:sym typeface="Calibri"/>
                      </a:endParaRPr>
                    </a:p>
                    <a:p>
                      <a:pPr marL="457200" marR="16510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Output from each tree is scaled by a learning  rate, however all trees have an equal amount  of say in the final prediction</a:t>
                      </a:r>
                      <a:endParaRPr sz="2000" u="none" strike="noStrike" cap="none">
                        <a:latin typeface="Calibri"/>
                        <a:ea typeface="Calibri"/>
                        <a:cs typeface="Calibri"/>
                        <a:sym typeface="Calibri"/>
                      </a:endParaRPr>
                    </a:p>
                    <a:p>
                      <a:pPr marL="457200" marR="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Shortcoming of the base learner is identified by gradients</a:t>
                      </a:r>
                      <a:endParaRPr sz="2000"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g1379718b2f3_0_1881"/>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Bagging Vs Boosting</a:t>
            </a:r>
            <a:endParaRPr sz="1100" b="1" i="0" u="none" strike="noStrike" cap="none">
              <a:solidFill>
                <a:srgbClr val="000000"/>
              </a:solidFill>
              <a:latin typeface="Calibri"/>
              <a:ea typeface="Calibri"/>
              <a:cs typeface="Calibri"/>
              <a:sym typeface="Calibri"/>
            </a:endParaRPr>
          </a:p>
        </p:txBody>
      </p:sp>
      <p:graphicFrame>
        <p:nvGraphicFramePr>
          <p:cNvPr id="799" name="Google Shape;799;g1379718b2f3_0_1881"/>
          <p:cNvGraphicFramePr/>
          <p:nvPr/>
        </p:nvGraphicFramePr>
        <p:xfrm>
          <a:off x="679997" y="1376633"/>
          <a:ext cx="3000000" cy="3000000"/>
        </p:xfrm>
        <a:graphic>
          <a:graphicData uri="http://schemas.openxmlformats.org/drawingml/2006/table">
            <a:tbl>
              <a:tblPr firstRow="1" bandRow="1">
                <a:noFill/>
                <a:tableStyleId>{44F15D46-6BA2-469C-8F2E-8BA781C7066D}</a:tableStyleId>
              </a:tblPr>
              <a:tblGrid>
                <a:gridCol w="5433950"/>
                <a:gridCol w="5400525"/>
              </a:tblGrid>
              <a:tr h="513300">
                <a:tc>
                  <a:txBody>
                    <a:bodyPr/>
                    <a:lstStyle/>
                    <a:p>
                      <a:pPr marL="91440" marR="0" lvl="0" indent="0" algn="ctr" rtl="0">
                        <a:lnSpc>
                          <a:spcPct val="100000"/>
                        </a:lnSpc>
                        <a:spcBef>
                          <a:spcPts val="0"/>
                        </a:spcBef>
                        <a:spcAft>
                          <a:spcPts val="0"/>
                        </a:spcAft>
                        <a:buClr>
                          <a:srgbClr val="000000"/>
                        </a:buClr>
                        <a:buSzPts val="2000"/>
                        <a:buFont typeface="Arial"/>
                        <a:buNone/>
                      </a:pPr>
                      <a:r>
                        <a:rPr lang="en-IN" sz="2000" b="1" u="none" strike="noStrike" cap="none">
                          <a:latin typeface="Calibri"/>
                          <a:ea typeface="Calibri"/>
                          <a:cs typeface="Calibri"/>
                          <a:sym typeface="Calibri"/>
                        </a:rPr>
                        <a:t>Bagging</a:t>
                      </a:r>
                      <a:endParaRPr sz="2000" b="1"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c>
                  <a:txBody>
                    <a:bodyPr/>
                    <a:lstStyle/>
                    <a:p>
                      <a:pPr marL="92075" marR="0" lvl="0" indent="0" algn="ctr" rtl="0">
                        <a:lnSpc>
                          <a:spcPct val="100000"/>
                        </a:lnSpc>
                        <a:spcBef>
                          <a:spcPts val="0"/>
                        </a:spcBef>
                        <a:spcAft>
                          <a:spcPts val="0"/>
                        </a:spcAft>
                        <a:buClr>
                          <a:srgbClr val="000000"/>
                        </a:buClr>
                        <a:buSzPts val="2000"/>
                        <a:buFont typeface="Arial"/>
                        <a:buNone/>
                      </a:pPr>
                      <a:r>
                        <a:rPr lang="en-IN" sz="2000" b="1" u="none" strike="noStrike" cap="none">
                          <a:latin typeface="Calibri"/>
                          <a:ea typeface="Calibri"/>
                          <a:cs typeface="Calibri"/>
                          <a:sym typeface="Calibri"/>
                        </a:rPr>
                        <a:t>Boosting</a:t>
                      </a:r>
                      <a:endParaRPr sz="2000" b="1"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FE2F3"/>
                    </a:solidFill>
                  </a:tcPr>
                </a:tc>
              </a:tr>
              <a:tr h="4737300">
                <a:tc>
                  <a:txBody>
                    <a:bodyPr/>
                    <a:lstStyle/>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Samples are independent of each other</a:t>
                      </a:r>
                      <a:endParaRPr sz="2000" u="none" strike="noStrike" cap="none">
                        <a:latin typeface="Calibri"/>
                        <a:ea typeface="Calibri"/>
                        <a:cs typeface="Calibri"/>
                        <a:sym typeface="Calibri"/>
                      </a:endParaRPr>
                    </a:p>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Helps to reduce variance error</a:t>
                      </a:r>
                      <a:endParaRPr sz="2000" u="none" strike="noStrike" cap="none">
                        <a:latin typeface="Calibri"/>
                        <a:ea typeface="Calibri"/>
                        <a:cs typeface="Calibri"/>
                        <a:sym typeface="Calibri"/>
                      </a:endParaRPr>
                    </a:p>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Each model is weighted equally</a:t>
                      </a:r>
                      <a:endParaRPr sz="2000" u="none" strike="noStrike" cap="none">
                        <a:latin typeface="Calibri"/>
                        <a:ea typeface="Calibri"/>
                        <a:cs typeface="Calibri"/>
                        <a:sym typeface="Calibri"/>
                      </a:endParaRPr>
                    </a:p>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Data subsets used for training are drawn randomly by replacing the data from the entire dataset</a:t>
                      </a:r>
                      <a:endParaRPr sz="2000" u="none" strike="noStrike" cap="none">
                        <a:latin typeface="Calibri"/>
                        <a:ea typeface="Calibri"/>
                        <a:cs typeface="Calibri"/>
                        <a:sym typeface="Calibri"/>
                      </a:endParaRPr>
                    </a:p>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To be used when the classifier has high variance which in turn creates over fitting problem.</a:t>
                      </a:r>
                      <a:endParaRPr sz="2000" u="none" strike="noStrike" cap="none">
                        <a:latin typeface="Calibri"/>
                        <a:ea typeface="Calibri"/>
                        <a:cs typeface="Calibri"/>
                        <a:sym typeface="Calibri"/>
                      </a:endParaRPr>
                    </a:p>
                    <a:p>
                      <a:pPr marL="457200" marR="133985"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Example: Random Forest Algorithm</a:t>
                      </a:r>
                      <a:endParaRPr sz="2000"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Samples are not independent of each other</a:t>
                      </a:r>
                      <a:endParaRPr sz="2000" u="none" strike="noStrike" cap="none">
                        <a:latin typeface="Calibri"/>
                        <a:ea typeface="Calibri"/>
                        <a:cs typeface="Calibri"/>
                        <a:sym typeface="Calibri"/>
                      </a:endParaRPr>
                    </a:p>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Helps to reduce bias error</a:t>
                      </a:r>
                      <a:endParaRPr sz="2000" u="none" strike="noStrike" cap="none">
                        <a:latin typeface="Calibri"/>
                        <a:ea typeface="Calibri"/>
                        <a:cs typeface="Calibri"/>
                        <a:sym typeface="Calibri"/>
                      </a:endParaRPr>
                    </a:p>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Each model is weighted on the basis of their performance</a:t>
                      </a:r>
                      <a:endParaRPr sz="2000" u="none" strike="noStrike" cap="none">
                        <a:latin typeface="Calibri"/>
                        <a:ea typeface="Calibri"/>
                        <a:cs typeface="Calibri"/>
                        <a:sym typeface="Calibri"/>
                      </a:endParaRPr>
                    </a:p>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The new subset has the misclassified elements from previous models</a:t>
                      </a:r>
                      <a:endParaRPr sz="2000" u="none" strike="noStrike" cap="none">
                        <a:latin typeface="Calibri"/>
                        <a:ea typeface="Calibri"/>
                        <a:cs typeface="Calibri"/>
                        <a:sym typeface="Calibri"/>
                      </a:endParaRPr>
                    </a:p>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To be used when classifier has high bias which in turn creates underfitting problem.</a:t>
                      </a:r>
                      <a:endParaRPr sz="2000" u="none" strike="noStrike" cap="none">
                        <a:latin typeface="Calibri"/>
                        <a:ea typeface="Calibri"/>
                        <a:cs typeface="Calibri"/>
                        <a:sym typeface="Calibri"/>
                      </a:endParaRPr>
                    </a:p>
                    <a:p>
                      <a:pPr marL="457200" marR="283210" lvl="0" indent="-355600" algn="l" rtl="0">
                        <a:lnSpc>
                          <a:spcPct val="150000"/>
                        </a:lnSpc>
                        <a:spcBef>
                          <a:spcPts val="0"/>
                        </a:spcBef>
                        <a:spcAft>
                          <a:spcPts val="0"/>
                        </a:spcAft>
                        <a:buClr>
                          <a:srgbClr val="000000"/>
                        </a:buClr>
                        <a:buSzPts val="2000"/>
                        <a:buFont typeface="Calibri"/>
                        <a:buChar char="●"/>
                      </a:pPr>
                      <a:r>
                        <a:rPr lang="en-IN" sz="2000" u="none" strike="noStrike" cap="none">
                          <a:latin typeface="Calibri"/>
                          <a:ea typeface="Calibri"/>
                          <a:cs typeface="Calibri"/>
                          <a:sym typeface="Calibri"/>
                        </a:rPr>
                        <a:t>Example: Ada Boost</a:t>
                      </a:r>
                      <a:endParaRPr sz="2000" u="none" strike="noStrike" cap="none">
                        <a:latin typeface="Calibri"/>
                        <a:ea typeface="Calibri"/>
                        <a:cs typeface="Calibri"/>
                        <a:sym typeface="Calibri"/>
                      </a:endParaRPr>
                    </a:p>
                  </a:txBody>
                  <a:tcPr marL="0" marR="0" marT="863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g1379718b2f3_0_1920"/>
          <p:cNvSpPr txBox="1">
            <a:spLocks noGrp="1"/>
          </p:cNvSpPr>
          <p:nvPr>
            <p:ph type="ctrTitle"/>
          </p:nvPr>
        </p:nvSpPr>
        <p:spPr>
          <a:xfrm>
            <a:off x="4694100" y="3098700"/>
            <a:ext cx="2803800" cy="660600"/>
          </a:xfrm>
          <a:prstGeom prst="rect">
            <a:avLst/>
          </a:prstGeom>
          <a:noFill/>
          <a:ln>
            <a:noFill/>
          </a:ln>
        </p:spPr>
        <p:txBody>
          <a:bodyPr spcFirstLastPara="1" wrap="square" lIns="16925" tIns="16925" rIns="16925" bIns="16925" anchor="t" anchorCtr="0">
            <a:noAutofit/>
          </a:bodyPr>
          <a:lstStyle/>
          <a:p>
            <a:pPr marL="0" lvl="0" indent="0" algn="ctr" rtl="0">
              <a:lnSpc>
                <a:spcPct val="100000"/>
              </a:lnSpc>
              <a:spcBef>
                <a:spcPts val="0"/>
              </a:spcBef>
              <a:spcAft>
                <a:spcPts val="0"/>
              </a:spcAft>
              <a:buSzPts val="1400"/>
              <a:buNone/>
            </a:pPr>
            <a:r>
              <a:rPr lang="en-IN" sz="4200" b="1">
                <a:solidFill>
                  <a:srgbClr val="1F497D"/>
                </a:solidFill>
                <a:latin typeface="Calibri"/>
                <a:ea typeface="Calibri"/>
                <a:cs typeface="Calibri"/>
                <a:sym typeface="Calibri"/>
              </a:rPr>
              <a:t>Stacking</a:t>
            </a:r>
            <a:endParaRPr sz="4200" b="1">
              <a:solidFill>
                <a:srgbClr val="1F497D"/>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g1379718b2f3_0_1958"/>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Stacking</a:t>
            </a:r>
            <a:endParaRPr sz="1100" b="1" i="0" u="none" strike="noStrike" cap="none">
              <a:solidFill>
                <a:srgbClr val="000000"/>
              </a:solidFill>
              <a:latin typeface="Calibri"/>
              <a:ea typeface="Calibri"/>
              <a:cs typeface="Calibri"/>
              <a:sym typeface="Calibri"/>
            </a:endParaRPr>
          </a:p>
        </p:txBody>
      </p:sp>
      <p:sp>
        <p:nvSpPr>
          <p:cNvPr id="810" name="Google Shape;810;g1379718b2f3_0_1958"/>
          <p:cNvSpPr txBox="1"/>
          <p:nvPr/>
        </p:nvSpPr>
        <p:spPr>
          <a:xfrm>
            <a:off x="565849" y="1324625"/>
            <a:ext cx="10916100" cy="4648500"/>
          </a:xfrm>
          <a:prstGeom prst="rect">
            <a:avLst/>
          </a:prstGeom>
          <a:noFill/>
          <a:ln>
            <a:noFill/>
          </a:ln>
        </p:spPr>
        <p:txBody>
          <a:bodyPr spcFirstLastPara="1" wrap="square" lIns="91425" tIns="91425" rIns="91425" bIns="91425" anchor="t" anchorCtr="0">
            <a:spAutoFit/>
          </a:bodyPr>
          <a:lstStyle/>
          <a:p>
            <a:pPr marL="342900" marR="508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It is an ensemble method which uses prediction of multiple algorithms to build a new model.</a:t>
            </a:r>
            <a:endParaRPr sz="2000" b="0" i="0" u="none" strike="noStrike" cap="none">
              <a:solidFill>
                <a:srgbClr val="000000"/>
              </a:solidFill>
              <a:latin typeface="Calibri"/>
              <a:ea typeface="Calibri"/>
              <a:cs typeface="Calibri"/>
              <a:sym typeface="Calibri"/>
            </a:endParaRPr>
          </a:p>
          <a:p>
            <a:pPr marL="342900" marR="508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new model will be used for predicting the outcome on the test dataset.</a:t>
            </a:r>
            <a:endParaRPr sz="2000" b="0" i="0" u="none" strike="noStrike" cap="none">
              <a:solidFill>
                <a:srgbClr val="000000"/>
              </a:solidFill>
              <a:latin typeface="Calibri"/>
              <a:ea typeface="Calibri"/>
              <a:cs typeface="Calibri"/>
              <a:sym typeface="Calibri"/>
            </a:endParaRPr>
          </a:p>
          <a:p>
            <a:pPr marL="342900" marR="5080" lvl="0" indent="-3429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advantage of stacking is that it captures the capabilities of the models performing well and make final predictions rather than making predictions based on any single model using hard / soft aggregation.</a:t>
            </a:r>
            <a:endParaRPr sz="2000" b="0" i="0" u="none" strike="noStrike" cap="none">
              <a:solidFill>
                <a:srgbClr val="000000"/>
              </a:solidFill>
              <a:latin typeface="Calibri"/>
              <a:ea typeface="Calibri"/>
              <a:cs typeface="Calibri"/>
              <a:sym typeface="Calibri"/>
            </a:endParaRPr>
          </a:p>
          <a:p>
            <a:pPr marL="342900" marR="5080" lvl="0" indent="-229233" algn="l" rtl="0">
              <a:lnSpc>
                <a:spcPct val="150000"/>
              </a:lnSpc>
              <a:spcBef>
                <a:spcPts val="0"/>
              </a:spcBef>
              <a:spcAft>
                <a:spcPts val="0"/>
              </a:spcAft>
              <a:buClr>
                <a:srgbClr val="000000"/>
              </a:buClr>
              <a:buSzPts val="1600"/>
              <a:buFont typeface="Arial"/>
              <a:buNone/>
            </a:pPr>
            <a:endParaRPr sz="2000" b="0" i="0" u="none" strike="noStrike" cap="none">
              <a:solidFill>
                <a:srgbClr val="000000"/>
              </a:solidFill>
              <a:latin typeface="Calibri"/>
              <a:ea typeface="Calibri"/>
              <a:cs typeface="Calibri"/>
              <a:sym typeface="Calibri"/>
            </a:endParaRPr>
          </a:p>
          <a:p>
            <a:pPr marL="12065" marR="5080" lvl="0"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42900" marR="5080" lvl="0" indent="-229233" algn="l" rtl="0">
              <a:lnSpc>
                <a:spcPct val="150000"/>
              </a:lnSpc>
              <a:spcBef>
                <a:spcPts val="0"/>
              </a:spcBef>
              <a:spcAft>
                <a:spcPts val="0"/>
              </a:spcAft>
              <a:buClr>
                <a:srgbClr val="000000"/>
              </a:buClr>
              <a:buSzPts val="1600"/>
              <a:buFont typeface="Arial"/>
              <a:buNone/>
            </a:pPr>
            <a:endParaRPr sz="2000" b="0" i="0" u="none" strike="noStrike" cap="none">
              <a:solidFill>
                <a:srgbClr val="000000"/>
              </a:solidFill>
              <a:latin typeface="Calibri"/>
              <a:ea typeface="Calibri"/>
              <a:cs typeface="Calibri"/>
              <a:sym typeface="Calibri"/>
            </a:endParaRPr>
          </a:p>
          <a:p>
            <a:pPr marL="342900" marR="5080" lvl="0" indent="-229233" algn="l" rtl="0">
              <a:lnSpc>
                <a:spcPct val="150000"/>
              </a:lnSpc>
              <a:spcBef>
                <a:spcPts val="0"/>
              </a:spcBef>
              <a:spcAft>
                <a:spcPts val="0"/>
              </a:spcAft>
              <a:buClr>
                <a:srgbClr val="000000"/>
              </a:buClr>
              <a:buSzPts val="1600"/>
              <a:buFont typeface="Arial"/>
              <a:buNone/>
            </a:pPr>
            <a:endParaRPr sz="2000" b="0" i="0" u="none" strike="noStrike" cap="none">
              <a:solidFill>
                <a:srgbClr val="000000"/>
              </a:solidFill>
              <a:latin typeface="Calibri"/>
              <a:ea typeface="Calibri"/>
              <a:cs typeface="Calibri"/>
              <a:sym typeface="Calibri"/>
            </a:endParaRPr>
          </a:p>
          <a:p>
            <a:pPr marL="342900" marR="5080" lvl="0" indent="-229233" algn="l" rtl="0">
              <a:lnSpc>
                <a:spcPct val="150000"/>
              </a:lnSpc>
              <a:spcBef>
                <a:spcPts val="0"/>
              </a:spcBef>
              <a:spcAft>
                <a:spcPts val="0"/>
              </a:spcAft>
              <a:buClr>
                <a:srgbClr val="000000"/>
              </a:buClr>
              <a:buSzPts val="16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212553229f_0_134"/>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Data standardization </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186" name="Google Shape;186;g1212553229f_0_134"/>
          <p:cNvSpPr txBox="1"/>
          <p:nvPr/>
        </p:nvSpPr>
        <p:spPr>
          <a:xfrm>
            <a:off x="480325" y="1370875"/>
            <a:ext cx="10905600" cy="27090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The distance formula is highly dependent on how features / attributes / dimensions are measured. </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Those dimensions which have larger possible range of values will dominate the result of the distance calculation using Euclidean formula.</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To ensure all the dimensions have similar scale, we normalize the data on all the dimensions / attributes.</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There are multiple ways of normalizing the data. We can use Z-score standardization.</a:t>
            </a:r>
            <a:endParaRPr sz="2000" b="0" i="0" u="none" strike="noStrike" cap="none">
              <a:solidFill>
                <a:schemeClr val="dk1"/>
              </a:solidFill>
              <a:latin typeface="Calibri"/>
              <a:ea typeface="Calibri"/>
              <a:cs typeface="Calibri"/>
              <a:sym typeface="Calibri"/>
            </a:endParaRPr>
          </a:p>
        </p:txBody>
      </p:sp>
      <p:sp>
        <p:nvSpPr>
          <p:cNvPr id="187" name="Google Shape;187;g1212553229f_0_134"/>
          <p:cNvSpPr txBox="1"/>
          <p:nvPr/>
        </p:nvSpPr>
        <p:spPr>
          <a:xfrm>
            <a:off x="1057200" y="4507998"/>
            <a:ext cx="804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Z</a:t>
            </a:r>
            <a:r>
              <a:rPr lang="en-IN" sz="2000" b="1" i="0" u="none" strike="noStrike" cap="none" baseline="-25000">
                <a:solidFill>
                  <a:srgbClr val="000000"/>
                </a:solidFill>
                <a:latin typeface="Calibri"/>
                <a:ea typeface="Calibri"/>
                <a:cs typeface="Calibri"/>
                <a:sym typeface="Calibri"/>
              </a:rPr>
              <a:t>i</a:t>
            </a:r>
            <a:r>
              <a:rPr lang="en-IN" sz="2000" b="1" i="0" u="none" strike="noStrike" cap="none">
                <a:solidFill>
                  <a:srgbClr val="000000"/>
                </a:solidFill>
                <a:latin typeface="Calibri"/>
                <a:ea typeface="Calibri"/>
                <a:cs typeface="Calibri"/>
                <a:sym typeface="Calibri"/>
              </a:rPr>
              <a:t> = </a:t>
            </a:r>
            <a:endParaRPr sz="2000" b="1" i="0" u="none" strike="noStrike" cap="none">
              <a:solidFill>
                <a:srgbClr val="000000"/>
              </a:solidFill>
              <a:latin typeface="Calibri"/>
              <a:ea typeface="Calibri"/>
              <a:cs typeface="Calibri"/>
              <a:sym typeface="Calibri"/>
            </a:endParaRPr>
          </a:p>
        </p:txBody>
      </p:sp>
      <p:sp>
        <p:nvSpPr>
          <p:cNvPr id="188" name="Google Shape;188;g1212553229f_0_134"/>
          <p:cNvSpPr txBox="1"/>
          <p:nvPr/>
        </p:nvSpPr>
        <p:spPr>
          <a:xfrm>
            <a:off x="1781775" y="4329425"/>
            <a:ext cx="942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x</a:t>
            </a:r>
            <a:r>
              <a:rPr lang="en-IN" sz="2000" b="1" i="0" u="none" strike="noStrike" cap="none" baseline="-25000">
                <a:solidFill>
                  <a:srgbClr val="000000"/>
                </a:solidFill>
                <a:latin typeface="Calibri"/>
                <a:ea typeface="Calibri"/>
                <a:cs typeface="Calibri"/>
                <a:sym typeface="Calibri"/>
              </a:rPr>
              <a:t>i</a:t>
            </a:r>
            <a:r>
              <a:rPr lang="en-IN" sz="2000" b="1" i="0" u="none" strike="noStrike" cap="none">
                <a:solidFill>
                  <a:srgbClr val="000000"/>
                </a:solidFill>
                <a:latin typeface="Calibri"/>
                <a:ea typeface="Calibri"/>
                <a:cs typeface="Calibri"/>
                <a:sym typeface="Calibri"/>
              </a:rPr>
              <a:t> - </a:t>
            </a:r>
            <a:r>
              <a:rPr lang="en-IN" sz="2000" b="1" i="0" u="none" strike="noStrike" cap="none">
                <a:solidFill>
                  <a:schemeClr val="dk1"/>
                </a:solidFill>
                <a:highlight>
                  <a:schemeClr val="lt1"/>
                </a:highlight>
                <a:latin typeface="Calibri"/>
                <a:ea typeface="Calibri"/>
                <a:cs typeface="Calibri"/>
                <a:sym typeface="Calibri"/>
              </a:rPr>
              <a:t>x̄</a:t>
            </a:r>
            <a:endParaRPr sz="2000" b="1" i="0" u="none" strike="noStrike" cap="none">
              <a:solidFill>
                <a:srgbClr val="000000"/>
              </a:solidFill>
              <a:latin typeface="Calibri"/>
              <a:ea typeface="Calibri"/>
              <a:cs typeface="Calibri"/>
              <a:sym typeface="Calibri"/>
            </a:endParaRPr>
          </a:p>
        </p:txBody>
      </p:sp>
      <p:cxnSp>
        <p:nvCxnSpPr>
          <p:cNvPr id="189" name="Google Shape;189;g1212553229f_0_134"/>
          <p:cNvCxnSpPr/>
          <p:nvPr/>
        </p:nvCxnSpPr>
        <p:spPr>
          <a:xfrm>
            <a:off x="1584749" y="4822021"/>
            <a:ext cx="942300" cy="2400"/>
          </a:xfrm>
          <a:prstGeom prst="straightConnector1">
            <a:avLst/>
          </a:prstGeom>
          <a:noFill/>
          <a:ln w="28575" cap="flat" cmpd="sng">
            <a:solidFill>
              <a:srgbClr val="000000"/>
            </a:solidFill>
            <a:prstDash val="solid"/>
            <a:round/>
            <a:headEnd type="none" w="sm" len="sm"/>
            <a:tailEnd type="none" w="sm" len="sm"/>
          </a:ln>
        </p:spPr>
      </p:cxnSp>
      <p:sp>
        <p:nvSpPr>
          <p:cNvPr id="190" name="Google Shape;190;g1212553229f_0_134"/>
          <p:cNvSpPr txBox="1"/>
          <p:nvPr/>
        </p:nvSpPr>
        <p:spPr>
          <a:xfrm>
            <a:off x="1911218" y="4736092"/>
            <a:ext cx="433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Calibri"/>
                <a:ea typeface="Calibri"/>
                <a:cs typeface="Calibri"/>
                <a:sym typeface="Calibri"/>
              </a:rPr>
              <a:t>s</a:t>
            </a:r>
            <a:endParaRPr sz="2000" b="1" i="0" u="none" strike="noStrike" cap="none">
              <a:solidFill>
                <a:srgbClr val="000000"/>
              </a:solidFill>
              <a:latin typeface="Calibri"/>
              <a:ea typeface="Calibri"/>
              <a:cs typeface="Calibri"/>
              <a:sym typeface="Calibri"/>
            </a:endParaRPr>
          </a:p>
        </p:txBody>
      </p:sp>
      <p:sp>
        <p:nvSpPr>
          <p:cNvPr id="191" name="Google Shape;191;g1212553229f_0_134"/>
          <p:cNvSpPr txBox="1"/>
          <p:nvPr/>
        </p:nvSpPr>
        <p:spPr>
          <a:xfrm>
            <a:off x="3204075" y="4329425"/>
            <a:ext cx="38472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2000" b="0" i="0" u="none" strike="noStrike" cap="none">
                <a:solidFill>
                  <a:schemeClr val="dk1"/>
                </a:solidFill>
                <a:latin typeface="Calibri"/>
                <a:ea typeface="Calibri"/>
                <a:cs typeface="Calibri"/>
                <a:sym typeface="Calibri"/>
              </a:rPr>
              <a:t>Where,</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2000" b="1" i="0" u="none" strike="noStrike" cap="none">
                <a:solidFill>
                  <a:schemeClr val="dk1"/>
                </a:solidFill>
                <a:highlight>
                  <a:schemeClr val="lt1"/>
                </a:highlight>
                <a:latin typeface="Calibri"/>
                <a:ea typeface="Calibri"/>
                <a:cs typeface="Calibri"/>
                <a:sym typeface="Calibri"/>
              </a:rPr>
              <a:t>x̄</a:t>
            </a:r>
            <a:r>
              <a:rPr lang="en-IN" sz="2000" b="0" i="0" u="none" strike="noStrike" cap="none">
                <a:solidFill>
                  <a:schemeClr val="dk1"/>
                </a:solidFill>
                <a:highlight>
                  <a:schemeClr val="lt1"/>
                </a:highlight>
                <a:latin typeface="Calibri"/>
                <a:ea typeface="Calibri"/>
                <a:cs typeface="Calibri"/>
                <a:sym typeface="Calibri"/>
              </a:rPr>
              <a:t>: mean of the variable</a:t>
            </a:r>
            <a:endParaRPr sz="2000" b="0" i="0" u="none" strike="noStrike" cap="none">
              <a:solidFill>
                <a:schemeClr val="dk1"/>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2000" b="1" i="0" u="none" strike="noStrike" cap="none">
                <a:solidFill>
                  <a:schemeClr val="dk1"/>
                </a:solidFill>
                <a:latin typeface="Calibri"/>
                <a:ea typeface="Calibri"/>
                <a:cs typeface="Calibri"/>
                <a:sym typeface="Calibri"/>
              </a:rPr>
              <a:t>s</a:t>
            </a:r>
            <a:r>
              <a:rPr lang="en-IN" sz="2000" b="0" i="0" u="none" strike="noStrike" cap="none">
                <a:solidFill>
                  <a:schemeClr val="dk1"/>
                </a:solidFill>
                <a:latin typeface="Calibri"/>
                <a:ea typeface="Calibri"/>
                <a:cs typeface="Calibri"/>
                <a:sym typeface="Calibri"/>
              </a:rPr>
              <a:t>: standard deviation</a:t>
            </a:r>
            <a:endParaRPr sz="1400" b="0" i="0" u="none" strike="noStrike" cap="none">
              <a:solidFill>
                <a:srgbClr val="000000"/>
              </a:solidFill>
              <a:latin typeface="Candara"/>
              <a:ea typeface="Candara"/>
              <a:cs typeface="Candara"/>
              <a:sym typeface="Candar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379718b2f3_0_1997"/>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IN" sz="3200" b="1" i="0" u="none" strike="noStrike" cap="none">
                <a:solidFill>
                  <a:srgbClr val="005493"/>
                </a:solidFill>
                <a:latin typeface="Calibri"/>
                <a:ea typeface="Calibri"/>
                <a:cs typeface="Calibri"/>
                <a:sym typeface="Calibri"/>
              </a:rPr>
              <a:t>Stacking – Voting classifier</a:t>
            </a:r>
            <a:endParaRPr sz="1100" b="1" i="0" u="none" strike="noStrike" cap="none">
              <a:solidFill>
                <a:srgbClr val="000000"/>
              </a:solidFill>
              <a:latin typeface="Calibri"/>
              <a:ea typeface="Calibri"/>
              <a:cs typeface="Calibri"/>
              <a:sym typeface="Calibri"/>
            </a:endParaRPr>
          </a:p>
        </p:txBody>
      </p:sp>
      <p:sp>
        <p:nvSpPr>
          <p:cNvPr id="816" name="Google Shape;816;g1379718b2f3_0_1997"/>
          <p:cNvSpPr txBox="1"/>
          <p:nvPr/>
        </p:nvSpPr>
        <p:spPr>
          <a:xfrm>
            <a:off x="558625" y="1315400"/>
            <a:ext cx="10956000" cy="18777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In voting technique multiple ML algorithms are combined together to form an ensemble. We can use aggregating strategy to generate predictions. </a:t>
            </a:r>
            <a:endParaRPr sz="1400" b="0"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Most common aggregating techniques are hard voting and Soft voting. </a:t>
            </a:r>
            <a:endParaRPr sz="1400" b="0" i="0" u="none" strike="noStrike" cap="none">
              <a:solidFill>
                <a:srgbClr val="000000"/>
              </a:solidFill>
              <a:latin typeface="Arial"/>
              <a:ea typeface="Arial"/>
              <a:cs typeface="Arial"/>
              <a:sym typeface="Arial"/>
            </a:endParaRPr>
          </a:p>
          <a:p>
            <a:pPr marL="457200" marR="0" lvl="0" indent="-355600" algn="l" rtl="0">
              <a:lnSpc>
                <a:spcPct val="15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Below is an example of recognizing an animal as dog or cat using voting Ensemble method.</a:t>
            </a:r>
            <a:endParaRPr sz="2000" b="0" i="0" u="none" strike="noStrike" cap="none">
              <a:solidFill>
                <a:srgbClr val="000000"/>
              </a:solidFill>
              <a:latin typeface="Calibri"/>
              <a:ea typeface="Calibri"/>
              <a:cs typeface="Calibri"/>
              <a:sym typeface="Calibri"/>
            </a:endParaRPr>
          </a:p>
        </p:txBody>
      </p:sp>
      <p:sp>
        <p:nvSpPr>
          <p:cNvPr id="817" name="Google Shape;817;g1379718b2f3_0_1997"/>
          <p:cNvSpPr/>
          <p:nvPr/>
        </p:nvSpPr>
        <p:spPr>
          <a:xfrm>
            <a:off x="908125" y="3574350"/>
            <a:ext cx="6798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LR</a:t>
            </a:r>
            <a:endParaRPr sz="1400" b="0" i="0" u="none" strike="noStrike" cap="none">
              <a:solidFill>
                <a:schemeClr val="dk1"/>
              </a:solidFill>
              <a:latin typeface="Calibri"/>
              <a:ea typeface="Calibri"/>
              <a:cs typeface="Calibri"/>
              <a:sym typeface="Calibri"/>
            </a:endParaRPr>
          </a:p>
        </p:txBody>
      </p:sp>
      <p:sp>
        <p:nvSpPr>
          <p:cNvPr id="818" name="Google Shape;818;g1379718b2f3_0_1997"/>
          <p:cNvSpPr/>
          <p:nvPr/>
        </p:nvSpPr>
        <p:spPr>
          <a:xfrm>
            <a:off x="908125" y="5293475"/>
            <a:ext cx="6798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DT</a:t>
            </a:r>
            <a:endParaRPr sz="1400" b="0" i="0" u="none" strike="noStrike" cap="none">
              <a:solidFill>
                <a:schemeClr val="dk1"/>
              </a:solidFill>
              <a:latin typeface="Calibri"/>
              <a:ea typeface="Calibri"/>
              <a:cs typeface="Calibri"/>
              <a:sym typeface="Calibri"/>
            </a:endParaRPr>
          </a:p>
        </p:txBody>
      </p:sp>
      <p:sp>
        <p:nvSpPr>
          <p:cNvPr id="819" name="Google Shape;819;g1379718b2f3_0_1997"/>
          <p:cNvSpPr/>
          <p:nvPr/>
        </p:nvSpPr>
        <p:spPr>
          <a:xfrm>
            <a:off x="735025" y="4433900"/>
            <a:ext cx="8529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KNN</a:t>
            </a:r>
            <a:endParaRPr sz="1400" b="0" i="0" u="none" strike="noStrike" cap="none">
              <a:solidFill>
                <a:schemeClr val="dk1"/>
              </a:solidFill>
              <a:latin typeface="Calibri"/>
              <a:ea typeface="Calibri"/>
              <a:cs typeface="Calibri"/>
              <a:sym typeface="Calibri"/>
            </a:endParaRPr>
          </a:p>
        </p:txBody>
      </p:sp>
      <p:cxnSp>
        <p:nvCxnSpPr>
          <p:cNvPr id="820" name="Google Shape;820;g1379718b2f3_0_1997"/>
          <p:cNvCxnSpPr>
            <a:stCxn id="817" idx="6"/>
          </p:cNvCxnSpPr>
          <p:nvPr/>
        </p:nvCxnSpPr>
        <p:spPr>
          <a:xfrm>
            <a:off x="1587925" y="3856800"/>
            <a:ext cx="265200" cy="5700"/>
          </a:xfrm>
          <a:prstGeom prst="straightConnector1">
            <a:avLst/>
          </a:prstGeom>
          <a:noFill/>
          <a:ln w="9525" cap="flat" cmpd="sng">
            <a:solidFill>
              <a:schemeClr val="dk2"/>
            </a:solidFill>
            <a:prstDash val="solid"/>
            <a:round/>
            <a:headEnd type="none" w="sm" len="sm"/>
            <a:tailEnd type="none" w="sm" len="sm"/>
          </a:ln>
        </p:spPr>
      </p:cxnSp>
      <p:cxnSp>
        <p:nvCxnSpPr>
          <p:cNvPr id="821" name="Google Shape;821;g1379718b2f3_0_1997"/>
          <p:cNvCxnSpPr/>
          <p:nvPr/>
        </p:nvCxnSpPr>
        <p:spPr>
          <a:xfrm>
            <a:off x="1587925" y="4695000"/>
            <a:ext cx="265200" cy="5700"/>
          </a:xfrm>
          <a:prstGeom prst="straightConnector1">
            <a:avLst/>
          </a:prstGeom>
          <a:noFill/>
          <a:ln w="9525" cap="flat" cmpd="sng">
            <a:solidFill>
              <a:schemeClr val="dk2"/>
            </a:solidFill>
            <a:prstDash val="solid"/>
            <a:round/>
            <a:headEnd type="none" w="sm" len="sm"/>
            <a:tailEnd type="none" w="sm" len="sm"/>
          </a:ln>
        </p:spPr>
      </p:cxnSp>
      <p:cxnSp>
        <p:nvCxnSpPr>
          <p:cNvPr id="822" name="Google Shape;822;g1379718b2f3_0_1997"/>
          <p:cNvCxnSpPr/>
          <p:nvPr/>
        </p:nvCxnSpPr>
        <p:spPr>
          <a:xfrm>
            <a:off x="1587925" y="5609400"/>
            <a:ext cx="265200" cy="5700"/>
          </a:xfrm>
          <a:prstGeom prst="straightConnector1">
            <a:avLst/>
          </a:prstGeom>
          <a:noFill/>
          <a:ln w="9525" cap="flat" cmpd="sng">
            <a:solidFill>
              <a:schemeClr val="dk2"/>
            </a:solidFill>
            <a:prstDash val="solid"/>
            <a:round/>
            <a:headEnd type="none" w="sm" len="sm"/>
            <a:tailEnd type="none" w="sm" len="sm"/>
          </a:ln>
        </p:spPr>
      </p:cxnSp>
      <p:sp>
        <p:nvSpPr>
          <p:cNvPr id="823" name="Google Shape;823;g1379718b2f3_0_1997"/>
          <p:cNvSpPr/>
          <p:nvPr/>
        </p:nvSpPr>
        <p:spPr>
          <a:xfrm>
            <a:off x="4973625" y="3429000"/>
            <a:ext cx="6798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LR</a:t>
            </a:r>
            <a:endParaRPr sz="1400" b="0" i="0" u="none" strike="noStrike" cap="none">
              <a:solidFill>
                <a:schemeClr val="dk1"/>
              </a:solidFill>
              <a:latin typeface="Calibri"/>
              <a:ea typeface="Calibri"/>
              <a:cs typeface="Calibri"/>
              <a:sym typeface="Calibri"/>
            </a:endParaRPr>
          </a:p>
        </p:txBody>
      </p:sp>
      <p:sp>
        <p:nvSpPr>
          <p:cNvPr id="824" name="Google Shape;824;g1379718b2f3_0_1997"/>
          <p:cNvSpPr/>
          <p:nvPr/>
        </p:nvSpPr>
        <p:spPr>
          <a:xfrm>
            <a:off x="4973625" y="5148125"/>
            <a:ext cx="6798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DT</a:t>
            </a:r>
            <a:endParaRPr sz="1400" b="0" i="0" u="none" strike="noStrike" cap="none">
              <a:solidFill>
                <a:schemeClr val="dk1"/>
              </a:solidFill>
              <a:latin typeface="Calibri"/>
              <a:ea typeface="Calibri"/>
              <a:cs typeface="Calibri"/>
              <a:sym typeface="Calibri"/>
            </a:endParaRPr>
          </a:p>
        </p:txBody>
      </p:sp>
      <p:sp>
        <p:nvSpPr>
          <p:cNvPr id="825" name="Google Shape;825;g1379718b2f3_0_1997"/>
          <p:cNvSpPr/>
          <p:nvPr/>
        </p:nvSpPr>
        <p:spPr>
          <a:xfrm>
            <a:off x="4864125" y="4240950"/>
            <a:ext cx="789300" cy="564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Calibri"/>
                <a:ea typeface="Calibri"/>
                <a:cs typeface="Calibri"/>
                <a:sym typeface="Calibri"/>
              </a:rPr>
              <a:t>KNN</a:t>
            </a:r>
            <a:endParaRPr sz="1400" b="0" i="0" u="none" strike="noStrike" cap="none">
              <a:solidFill>
                <a:schemeClr val="dk1"/>
              </a:solidFill>
              <a:latin typeface="Calibri"/>
              <a:ea typeface="Calibri"/>
              <a:cs typeface="Calibri"/>
              <a:sym typeface="Calibri"/>
            </a:endParaRPr>
          </a:p>
        </p:txBody>
      </p:sp>
      <p:cxnSp>
        <p:nvCxnSpPr>
          <p:cNvPr id="826" name="Google Shape;826;g1379718b2f3_0_1997"/>
          <p:cNvCxnSpPr>
            <a:stCxn id="823" idx="6"/>
          </p:cNvCxnSpPr>
          <p:nvPr/>
        </p:nvCxnSpPr>
        <p:spPr>
          <a:xfrm>
            <a:off x="5653425" y="3711450"/>
            <a:ext cx="265200" cy="5700"/>
          </a:xfrm>
          <a:prstGeom prst="straightConnector1">
            <a:avLst/>
          </a:prstGeom>
          <a:noFill/>
          <a:ln w="9525" cap="flat" cmpd="sng">
            <a:solidFill>
              <a:schemeClr val="dk2"/>
            </a:solidFill>
            <a:prstDash val="solid"/>
            <a:round/>
            <a:headEnd type="none" w="sm" len="sm"/>
            <a:tailEnd type="none" w="sm" len="sm"/>
          </a:ln>
        </p:spPr>
      </p:cxnSp>
      <p:cxnSp>
        <p:nvCxnSpPr>
          <p:cNvPr id="827" name="Google Shape;827;g1379718b2f3_0_1997"/>
          <p:cNvCxnSpPr/>
          <p:nvPr/>
        </p:nvCxnSpPr>
        <p:spPr>
          <a:xfrm>
            <a:off x="5653425" y="4549650"/>
            <a:ext cx="265200" cy="5700"/>
          </a:xfrm>
          <a:prstGeom prst="straightConnector1">
            <a:avLst/>
          </a:prstGeom>
          <a:noFill/>
          <a:ln w="9525" cap="flat" cmpd="sng">
            <a:solidFill>
              <a:schemeClr val="dk2"/>
            </a:solidFill>
            <a:prstDash val="solid"/>
            <a:round/>
            <a:headEnd type="none" w="sm" len="sm"/>
            <a:tailEnd type="none" w="sm" len="sm"/>
          </a:ln>
        </p:spPr>
      </p:cxnSp>
      <p:cxnSp>
        <p:nvCxnSpPr>
          <p:cNvPr id="828" name="Google Shape;828;g1379718b2f3_0_1997"/>
          <p:cNvCxnSpPr/>
          <p:nvPr/>
        </p:nvCxnSpPr>
        <p:spPr>
          <a:xfrm>
            <a:off x="5653425" y="5464050"/>
            <a:ext cx="265200" cy="5700"/>
          </a:xfrm>
          <a:prstGeom prst="straightConnector1">
            <a:avLst/>
          </a:prstGeom>
          <a:noFill/>
          <a:ln w="9525" cap="flat" cmpd="sng">
            <a:solidFill>
              <a:schemeClr val="dk2"/>
            </a:solidFill>
            <a:prstDash val="solid"/>
            <a:round/>
            <a:headEnd type="none" w="sm" len="sm"/>
            <a:tailEnd type="none" w="sm" len="sm"/>
          </a:ln>
        </p:spPr>
      </p:cxnSp>
      <p:sp>
        <p:nvSpPr>
          <p:cNvPr id="829" name="Google Shape;829;g1379718b2f3_0_1997"/>
          <p:cNvSpPr txBox="1"/>
          <p:nvPr/>
        </p:nvSpPr>
        <p:spPr>
          <a:xfrm>
            <a:off x="1869275" y="3606375"/>
            <a:ext cx="67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a:t>
            </a:r>
            <a:endParaRPr sz="1400" b="0" i="0" u="none" strike="noStrike" cap="none">
              <a:solidFill>
                <a:srgbClr val="000000"/>
              </a:solidFill>
              <a:latin typeface="Calibri"/>
              <a:ea typeface="Calibri"/>
              <a:cs typeface="Calibri"/>
              <a:sym typeface="Calibri"/>
            </a:endParaRPr>
          </a:p>
        </p:txBody>
      </p:sp>
      <p:sp>
        <p:nvSpPr>
          <p:cNvPr id="830" name="Google Shape;830;g1379718b2f3_0_1997"/>
          <p:cNvSpPr txBox="1"/>
          <p:nvPr/>
        </p:nvSpPr>
        <p:spPr>
          <a:xfrm>
            <a:off x="1869275" y="5435175"/>
            <a:ext cx="67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a:t>
            </a:r>
            <a:endParaRPr sz="1400" b="0" i="0" u="none" strike="noStrike" cap="none">
              <a:solidFill>
                <a:srgbClr val="000000"/>
              </a:solidFill>
              <a:latin typeface="Calibri"/>
              <a:ea typeface="Calibri"/>
              <a:cs typeface="Calibri"/>
              <a:sym typeface="Calibri"/>
            </a:endParaRPr>
          </a:p>
        </p:txBody>
      </p:sp>
      <p:sp>
        <p:nvSpPr>
          <p:cNvPr id="831" name="Google Shape;831;g1379718b2f3_0_1997"/>
          <p:cNvSpPr txBox="1"/>
          <p:nvPr/>
        </p:nvSpPr>
        <p:spPr>
          <a:xfrm>
            <a:off x="1902300" y="4520775"/>
            <a:ext cx="67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a:t>
            </a:r>
            <a:endParaRPr sz="1400" b="0" i="0" u="none" strike="noStrike" cap="none">
              <a:solidFill>
                <a:srgbClr val="000000"/>
              </a:solidFill>
              <a:latin typeface="Calibri"/>
              <a:ea typeface="Calibri"/>
              <a:cs typeface="Calibri"/>
              <a:sym typeface="Calibri"/>
            </a:endParaRPr>
          </a:p>
        </p:txBody>
      </p:sp>
      <p:sp>
        <p:nvSpPr>
          <p:cNvPr id="832" name="Google Shape;832;g1379718b2f3_0_1997"/>
          <p:cNvSpPr txBox="1"/>
          <p:nvPr/>
        </p:nvSpPr>
        <p:spPr>
          <a:xfrm>
            <a:off x="5878400" y="3476100"/>
            <a:ext cx="1134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 70%</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Cat: 30%</a:t>
            </a:r>
            <a:endParaRPr sz="1400" b="0" i="0" u="none" strike="noStrike" cap="none">
              <a:solidFill>
                <a:srgbClr val="000000"/>
              </a:solidFill>
              <a:latin typeface="Calibri"/>
              <a:ea typeface="Calibri"/>
              <a:cs typeface="Calibri"/>
              <a:sym typeface="Calibri"/>
            </a:endParaRPr>
          </a:p>
        </p:txBody>
      </p:sp>
      <p:sp>
        <p:nvSpPr>
          <p:cNvPr id="833" name="Google Shape;833;g1379718b2f3_0_1997"/>
          <p:cNvSpPr txBox="1"/>
          <p:nvPr/>
        </p:nvSpPr>
        <p:spPr>
          <a:xfrm>
            <a:off x="5907875" y="5282775"/>
            <a:ext cx="986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chemeClr val="dk1"/>
                </a:solidFill>
                <a:latin typeface="Calibri"/>
                <a:ea typeface="Calibri"/>
                <a:cs typeface="Calibri"/>
                <a:sym typeface="Calibri"/>
              </a:rPr>
              <a:t>Dog: 90%</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chemeClr val="dk1"/>
                </a:solidFill>
                <a:latin typeface="Calibri"/>
                <a:ea typeface="Calibri"/>
                <a:cs typeface="Calibri"/>
                <a:sym typeface="Calibri"/>
              </a:rPr>
              <a:t>Cat: 10%</a:t>
            </a:r>
            <a:endParaRPr sz="1400" b="0" i="0" u="none" strike="noStrike" cap="none">
              <a:solidFill>
                <a:srgbClr val="000000"/>
              </a:solidFill>
              <a:latin typeface="Calibri"/>
              <a:ea typeface="Calibri"/>
              <a:cs typeface="Calibri"/>
              <a:sym typeface="Calibri"/>
            </a:endParaRPr>
          </a:p>
        </p:txBody>
      </p:sp>
      <p:sp>
        <p:nvSpPr>
          <p:cNvPr id="834" name="Google Shape;834;g1379718b2f3_0_1997"/>
          <p:cNvSpPr txBox="1"/>
          <p:nvPr/>
        </p:nvSpPr>
        <p:spPr>
          <a:xfrm>
            <a:off x="5984075" y="4368375"/>
            <a:ext cx="986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chemeClr val="dk1"/>
                </a:solidFill>
                <a:latin typeface="Calibri"/>
                <a:ea typeface="Calibri"/>
                <a:cs typeface="Calibri"/>
                <a:sym typeface="Calibri"/>
              </a:rPr>
              <a:t>Dog: 34%</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IN" sz="1400" b="0" i="0" u="none" strike="noStrike" cap="none">
                <a:solidFill>
                  <a:schemeClr val="dk1"/>
                </a:solidFill>
                <a:latin typeface="Calibri"/>
                <a:ea typeface="Calibri"/>
                <a:cs typeface="Calibri"/>
                <a:sym typeface="Calibri"/>
              </a:rPr>
              <a:t>Cat: 66%</a:t>
            </a:r>
            <a:endParaRPr sz="1400" b="0" i="0" u="none" strike="noStrike" cap="none">
              <a:solidFill>
                <a:srgbClr val="000000"/>
              </a:solidFill>
              <a:latin typeface="Calibri"/>
              <a:ea typeface="Calibri"/>
              <a:cs typeface="Calibri"/>
              <a:sym typeface="Calibri"/>
            </a:endParaRPr>
          </a:p>
        </p:txBody>
      </p:sp>
      <p:sp>
        <p:nvSpPr>
          <p:cNvPr id="835" name="Google Shape;835;g1379718b2f3_0_1997"/>
          <p:cNvSpPr txBox="1"/>
          <p:nvPr/>
        </p:nvSpPr>
        <p:spPr>
          <a:xfrm>
            <a:off x="2783675" y="4520775"/>
            <a:ext cx="67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a:t>
            </a:r>
            <a:endParaRPr sz="1400" b="0" i="0" u="none" strike="noStrike" cap="none">
              <a:solidFill>
                <a:srgbClr val="000000"/>
              </a:solidFill>
              <a:latin typeface="Calibri"/>
              <a:ea typeface="Calibri"/>
              <a:cs typeface="Calibri"/>
              <a:sym typeface="Calibri"/>
            </a:endParaRPr>
          </a:p>
        </p:txBody>
      </p:sp>
      <p:cxnSp>
        <p:nvCxnSpPr>
          <p:cNvPr id="836" name="Google Shape;836;g1379718b2f3_0_1997"/>
          <p:cNvCxnSpPr>
            <a:stCxn id="829" idx="3"/>
            <a:endCxn id="835" idx="1"/>
          </p:cNvCxnSpPr>
          <p:nvPr/>
        </p:nvCxnSpPr>
        <p:spPr>
          <a:xfrm>
            <a:off x="2549075" y="3806475"/>
            <a:ext cx="234600" cy="914400"/>
          </a:xfrm>
          <a:prstGeom prst="curvedConnector3">
            <a:avLst>
              <a:gd name="adj1" fmla="val 50000"/>
            </a:avLst>
          </a:prstGeom>
          <a:noFill/>
          <a:ln w="9525" cap="flat" cmpd="sng">
            <a:solidFill>
              <a:schemeClr val="dk2"/>
            </a:solidFill>
            <a:prstDash val="solid"/>
            <a:round/>
            <a:headEnd type="none" w="sm" len="sm"/>
            <a:tailEnd type="none" w="sm" len="sm"/>
          </a:ln>
        </p:spPr>
      </p:cxnSp>
      <p:cxnSp>
        <p:nvCxnSpPr>
          <p:cNvPr id="837" name="Google Shape;837;g1379718b2f3_0_1997"/>
          <p:cNvCxnSpPr>
            <a:stCxn id="835" idx="1"/>
            <a:endCxn id="830" idx="3"/>
          </p:cNvCxnSpPr>
          <p:nvPr/>
        </p:nvCxnSpPr>
        <p:spPr>
          <a:xfrm flipH="1">
            <a:off x="2549075" y="4720875"/>
            <a:ext cx="234600" cy="914400"/>
          </a:xfrm>
          <a:prstGeom prst="curvedConnector3">
            <a:avLst>
              <a:gd name="adj1" fmla="val 50000"/>
            </a:avLst>
          </a:prstGeom>
          <a:noFill/>
          <a:ln w="9525" cap="flat" cmpd="sng">
            <a:solidFill>
              <a:schemeClr val="dk2"/>
            </a:solidFill>
            <a:prstDash val="solid"/>
            <a:round/>
            <a:headEnd type="none" w="sm" len="sm"/>
            <a:tailEnd type="none" w="sm" len="sm"/>
          </a:ln>
        </p:spPr>
      </p:cxnSp>
      <p:sp>
        <p:nvSpPr>
          <p:cNvPr id="838" name="Google Shape;838;g1379718b2f3_0_1997"/>
          <p:cNvSpPr txBox="1"/>
          <p:nvPr/>
        </p:nvSpPr>
        <p:spPr>
          <a:xfrm>
            <a:off x="7127075" y="4368375"/>
            <a:ext cx="1042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 194%</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Cat: 106%</a:t>
            </a:r>
            <a:endParaRPr sz="1400" b="0" i="0" u="none" strike="noStrike" cap="none">
              <a:solidFill>
                <a:srgbClr val="000000"/>
              </a:solidFill>
              <a:latin typeface="Calibri"/>
              <a:ea typeface="Calibri"/>
              <a:cs typeface="Calibri"/>
              <a:sym typeface="Calibri"/>
            </a:endParaRPr>
          </a:p>
        </p:txBody>
      </p:sp>
      <p:cxnSp>
        <p:nvCxnSpPr>
          <p:cNvPr id="839" name="Google Shape;839;g1379718b2f3_0_1997"/>
          <p:cNvCxnSpPr>
            <a:endCxn id="838" idx="1"/>
          </p:cNvCxnSpPr>
          <p:nvPr/>
        </p:nvCxnSpPr>
        <p:spPr>
          <a:xfrm rot="-5400000" flipH="1">
            <a:off x="6552575" y="4101675"/>
            <a:ext cx="914400" cy="234600"/>
          </a:xfrm>
          <a:prstGeom prst="curvedConnector2">
            <a:avLst/>
          </a:prstGeom>
          <a:noFill/>
          <a:ln w="9525" cap="flat" cmpd="sng">
            <a:solidFill>
              <a:schemeClr val="dk2"/>
            </a:solidFill>
            <a:prstDash val="solid"/>
            <a:round/>
            <a:headEnd type="none" w="sm" len="sm"/>
            <a:tailEnd type="none" w="sm" len="sm"/>
          </a:ln>
        </p:spPr>
      </p:cxnSp>
      <p:cxnSp>
        <p:nvCxnSpPr>
          <p:cNvPr id="840" name="Google Shape;840;g1379718b2f3_0_1997"/>
          <p:cNvCxnSpPr>
            <a:stCxn id="838" idx="1"/>
          </p:cNvCxnSpPr>
          <p:nvPr/>
        </p:nvCxnSpPr>
        <p:spPr>
          <a:xfrm flipH="1">
            <a:off x="6892475" y="4676175"/>
            <a:ext cx="234600" cy="914400"/>
          </a:xfrm>
          <a:prstGeom prst="curvedConnector2">
            <a:avLst/>
          </a:prstGeom>
          <a:noFill/>
          <a:ln w="9525" cap="flat" cmpd="sng">
            <a:solidFill>
              <a:schemeClr val="dk2"/>
            </a:solidFill>
            <a:prstDash val="solid"/>
            <a:round/>
            <a:headEnd type="none" w="sm" len="sm"/>
            <a:tailEnd type="none" w="sm" len="sm"/>
          </a:ln>
        </p:spPr>
      </p:cxnSp>
      <p:sp>
        <p:nvSpPr>
          <p:cNvPr id="841" name="Google Shape;841;g1379718b2f3_0_1997"/>
          <p:cNvSpPr txBox="1"/>
          <p:nvPr/>
        </p:nvSpPr>
        <p:spPr>
          <a:xfrm>
            <a:off x="2783675" y="3550275"/>
            <a:ext cx="1184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38761D"/>
                </a:solidFill>
                <a:latin typeface="Calibri"/>
                <a:ea typeface="Calibri"/>
                <a:cs typeface="Calibri"/>
                <a:sym typeface="Calibri"/>
              </a:rPr>
              <a:t>Majority Rule Voting – Hard Rule</a:t>
            </a:r>
            <a:endParaRPr sz="1400" b="0" i="0" u="none" strike="noStrike" cap="none">
              <a:solidFill>
                <a:srgbClr val="38761D"/>
              </a:solidFill>
              <a:latin typeface="Calibri"/>
              <a:ea typeface="Calibri"/>
              <a:cs typeface="Calibri"/>
              <a:sym typeface="Calibri"/>
            </a:endParaRPr>
          </a:p>
        </p:txBody>
      </p:sp>
      <p:sp>
        <p:nvSpPr>
          <p:cNvPr id="842" name="Google Shape;842;g1379718b2f3_0_1997"/>
          <p:cNvSpPr txBox="1"/>
          <p:nvPr/>
        </p:nvSpPr>
        <p:spPr>
          <a:xfrm>
            <a:off x="2631275" y="4998075"/>
            <a:ext cx="2183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38761D"/>
                </a:solidFill>
                <a:latin typeface="Calibri"/>
                <a:ea typeface="Calibri"/>
                <a:cs typeface="Calibri"/>
                <a:sym typeface="Calibri"/>
              </a:rPr>
              <a:t>Aggregating the occurences</a:t>
            </a:r>
            <a:endParaRPr sz="1400" b="0" i="0" u="none" strike="noStrike" cap="none">
              <a:solidFill>
                <a:srgbClr val="38761D"/>
              </a:solidFill>
              <a:latin typeface="Calibri"/>
              <a:ea typeface="Calibri"/>
              <a:cs typeface="Calibri"/>
              <a:sym typeface="Calibri"/>
            </a:endParaRPr>
          </a:p>
        </p:txBody>
      </p:sp>
      <p:sp>
        <p:nvSpPr>
          <p:cNvPr id="843" name="Google Shape;843;g1379718b2f3_0_1997"/>
          <p:cNvSpPr txBox="1"/>
          <p:nvPr/>
        </p:nvSpPr>
        <p:spPr>
          <a:xfrm>
            <a:off x="6898475" y="3702675"/>
            <a:ext cx="2529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95A82"/>
                </a:solidFill>
                <a:latin typeface="Calibri"/>
                <a:ea typeface="Calibri"/>
                <a:cs typeface="Calibri"/>
                <a:sym typeface="Calibri"/>
              </a:rPr>
              <a:t>Soft voting – Aggregating the probabilities of classification.</a:t>
            </a:r>
            <a:endParaRPr sz="1400" b="0" i="0" u="none" strike="noStrike" cap="none">
              <a:solidFill>
                <a:srgbClr val="095A82"/>
              </a:solidFill>
              <a:latin typeface="Calibri"/>
              <a:ea typeface="Calibri"/>
              <a:cs typeface="Calibri"/>
              <a:sym typeface="Calibri"/>
            </a:endParaRPr>
          </a:p>
        </p:txBody>
      </p:sp>
      <p:sp>
        <p:nvSpPr>
          <p:cNvPr id="844" name="Google Shape;844;g1379718b2f3_0_1997"/>
          <p:cNvSpPr txBox="1"/>
          <p:nvPr/>
        </p:nvSpPr>
        <p:spPr>
          <a:xfrm>
            <a:off x="6898475" y="4921875"/>
            <a:ext cx="23706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F75BD"/>
                </a:solidFill>
                <a:latin typeface="Calibri"/>
                <a:ea typeface="Calibri"/>
                <a:cs typeface="Calibri"/>
                <a:sym typeface="Calibri"/>
              </a:rPr>
              <a:t>Hard voting is preferred over soft voting since not all algorithms are well equipped to generate the probabilities of class labels</a:t>
            </a:r>
            <a:endParaRPr sz="1400" b="0" i="0" u="none" strike="noStrike" cap="none">
              <a:solidFill>
                <a:srgbClr val="0F75BD"/>
              </a:solidFill>
              <a:latin typeface="Calibri"/>
              <a:ea typeface="Calibri"/>
              <a:cs typeface="Calibri"/>
              <a:sym typeface="Calibri"/>
            </a:endParaRPr>
          </a:p>
        </p:txBody>
      </p:sp>
      <p:sp>
        <p:nvSpPr>
          <p:cNvPr id="845" name="Google Shape;845;g1379718b2f3_0_1997"/>
          <p:cNvSpPr txBox="1"/>
          <p:nvPr/>
        </p:nvSpPr>
        <p:spPr>
          <a:xfrm>
            <a:off x="8074175" y="4489275"/>
            <a:ext cx="490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Dog</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g1379718b2f3_0_2065"/>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Stacking – Voting classifier</a:t>
            </a:r>
            <a:endParaRPr sz="1100" b="1" i="0" u="none" strike="noStrike" cap="none">
              <a:solidFill>
                <a:srgbClr val="000000"/>
              </a:solidFill>
              <a:latin typeface="Calibri"/>
              <a:ea typeface="Calibri"/>
              <a:cs typeface="Calibri"/>
              <a:sym typeface="Calibri"/>
            </a:endParaRPr>
          </a:p>
        </p:txBody>
      </p:sp>
      <p:sp>
        <p:nvSpPr>
          <p:cNvPr id="851" name="Google Shape;851;g1379718b2f3_0_2065"/>
          <p:cNvSpPr txBox="1"/>
          <p:nvPr/>
        </p:nvSpPr>
        <p:spPr>
          <a:xfrm>
            <a:off x="744299" y="3877454"/>
            <a:ext cx="321900" cy="3267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852" name="Google Shape;852;g1379718b2f3_0_2065"/>
          <p:cNvSpPr txBox="1"/>
          <p:nvPr/>
        </p:nvSpPr>
        <p:spPr>
          <a:xfrm>
            <a:off x="2943420" y="2690250"/>
            <a:ext cx="1028700" cy="371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1</a:t>
            </a:r>
            <a:endParaRPr sz="1400" b="0" i="0" u="none" strike="noStrike" cap="none">
              <a:solidFill>
                <a:srgbClr val="000000"/>
              </a:solidFill>
              <a:latin typeface="Arial"/>
              <a:ea typeface="Arial"/>
              <a:cs typeface="Arial"/>
              <a:sym typeface="Arial"/>
            </a:endParaRPr>
          </a:p>
        </p:txBody>
      </p:sp>
      <p:sp>
        <p:nvSpPr>
          <p:cNvPr id="853" name="Google Shape;853;g1379718b2f3_0_2065"/>
          <p:cNvSpPr txBox="1"/>
          <p:nvPr/>
        </p:nvSpPr>
        <p:spPr>
          <a:xfrm>
            <a:off x="2943422" y="3506185"/>
            <a:ext cx="1028700" cy="371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2</a:t>
            </a:r>
            <a:endParaRPr sz="1400" b="0" i="0" u="none" strike="noStrike" cap="none">
              <a:solidFill>
                <a:srgbClr val="000000"/>
              </a:solidFill>
              <a:latin typeface="Arial"/>
              <a:ea typeface="Arial"/>
              <a:cs typeface="Arial"/>
              <a:sym typeface="Arial"/>
            </a:endParaRPr>
          </a:p>
        </p:txBody>
      </p:sp>
      <p:sp>
        <p:nvSpPr>
          <p:cNvPr id="854" name="Google Shape;854;g1379718b2f3_0_2065"/>
          <p:cNvSpPr txBox="1"/>
          <p:nvPr/>
        </p:nvSpPr>
        <p:spPr>
          <a:xfrm>
            <a:off x="2953459" y="4322121"/>
            <a:ext cx="1028700" cy="371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3</a:t>
            </a:r>
            <a:endParaRPr sz="1400" b="0" i="0" u="none" strike="noStrike" cap="none">
              <a:solidFill>
                <a:srgbClr val="000000"/>
              </a:solidFill>
              <a:latin typeface="Arial"/>
              <a:ea typeface="Arial"/>
              <a:cs typeface="Arial"/>
              <a:sym typeface="Arial"/>
            </a:endParaRPr>
          </a:p>
        </p:txBody>
      </p:sp>
      <p:sp>
        <p:nvSpPr>
          <p:cNvPr id="855" name="Google Shape;855;g1379718b2f3_0_2065"/>
          <p:cNvSpPr txBox="1"/>
          <p:nvPr/>
        </p:nvSpPr>
        <p:spPr>
          <a:xfrm>
            <a:off x="2943416" y="5768356"/>
            <a:ext cx="1016700" cy="3714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k</a:t>
            </a:r>
            <a:endParaRPr sz="1400" b="0" i="0" u="none" strike="noStrike" cap="none">
              <a:solidFill>
                <a:srgbClr val="000000"/>
              </a:solidFill>
              <a:latin typeface="Arial"/>
              <a:ea typeface="Arial"/>
              <a:cs typeface="Arial"/>
              <a:sym typeface="Arial"/>
            </a:endParaRPr>
          </a:p>
        </p:txBody>
      </p:sp>
      <p:cxnSp>
        <p:nvCxnSpPr>
          <p:cNvPr id="856" name="Google Shape;856;g1379718b2f3_0_2065"/>
          <p:cNvCxnSpPr>
            <a:stCxn id="851" idx="3"/>
          </p:cNvCxnSpPr>
          <p:nvPr/>
        </p:nvCxnSpPr>
        <p:spPr>
          <a:xfrm rot="10800000" flipH="1">
            <a:off x="1066199" y="2910404"/>
            <a:ext cx="1876800" cy="1130400"/>
          </a:xfrm>
          <a:prstGeom prst="bentConnector3">
            <a:avLst>
              <a:gd name="adj1" fmla="val 5000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57" name="Google Shape;857;g1379718b2f3_0_2065"/>
          <p:cNvCxnSpPr>
            <a:stCxn id="851" idx="3"/>
            <a:endCxn id="853" idx="1"/>
          </p:cNvCxnSpPr>
          <p:nvPr/>
        </p:nvCxnSpPr>
        <p:spPr>
          <a:xfrm rot="10800000" flipH="1">
            <a:off x="1066199" y="3691904"/>
            <a:ext cx="1877100" cy="348900"/>
          </a:xfrm>
          <a:prstGeom prst="bentConnector3">
            <a:avLst>
              <a:gd name="adj1" fmla="val 49998"/>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58" name="Google Shape;858;g1379718b2f3_0_2065"/>
          <p:cNvCxnSpPr>
            <a:stCxn id="851" idx="3"/>
            <a:endCxn id="854" idx="1"/>
          </p:cNvCxnSpPr>
          <p:nvPr/>
        </p:nvCxnSpPr>
        <p:spPr>
          <a:xfrm>
            <a:off x="1066199" y="4040804"/>
            <a:ext cx="1887300" cy="467100"/>
          </a:xfrm>
          <a:prstGeom prst="bentConnector3">
            <a:avLst>
              <a:gd name="adj1" fmla="val 500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59" name="Google Shape;859;g1379718b2f3_0_2065"/>
          <p:cNvCxnSpPr>
            <a:stCxn id="851" idx="3"/>
            <a:endCxn id="855" idx="1"/>
          </p:cNvCxnSpPr>
          <p:nvPr/>
        </p:nvCxnSpPr>
        <p:spPr>
          <a:xfrm>
            <a:off x="1066199" y="4040804"/>
            <a:ext cx="1877100" cy="19134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60" name="Google Shape;860;g1379718b2f3_0_2065"/>
          <p:cNvCxnSpPr>
            <a:stCxn id="852" idx="3"/>
            <a:endCxn id="861" idx="1"/>
          </p:cNvCxnSpPr>
          <p:nvPr/>
        </p:nvCxnSpPr>
        <p:spPr>
          <a:xfrm>
            <a:off x="3972120" y="2875950"/>
            <a:ext cx="2524800" cy="11649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62" name="Google Shape;862;g1379718b2f3_0_2065"/>
          <p:cNvCxnSpPr>
            <a:stCxn id="853" idx="3"/>
            <a:endCxn id="861" idx="1"/>
          </p:cNvCxnSpPr>
          <p:nvPr/>
        </p:nvCxnSpPr>
        <p:spPr>
          <a:xfrm>
            <a:off x="3972122" y="3691885"/>
            <a:ext cx="2524800" cy="3489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63" name="Google Shape;863;g1379718b2f3_0_2065"/>
          <p:cNvCxnSpPr>
            <a:stCxn id="854" idx="3"/>
            <a:endCxn id="861" idx="1"/>
          </p:cNvCxnSpPr>
          <p:nvPr/>
        </p:nvCxnSpPr>
        <p:spPr>
          <a:xfrm rot="10800000" flipH="1">
            <a:off x="3982159" y="4040721"/>
            <a:ext cx="2514900" cy="467100"/>
          </a:xfrm>
          <a:prstGeom prst="bentConnector3">
            <a:avLst>
              <a:gd name="adj1" fmla="val 49999"/>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64" name="Google Shape;864;g1379718b2f3_0_2065"/>
          <p:cNvCxnSpPr>
            <a:stCxn id="855" idx="3"/>
            <a:endCxn id="861" idx="1"/>
          </p:cNvCxnSpPr>
          <p:nvPr/>
        </p:nvCxnSpPr>
        <p:spPr>
          <a:xfrm rot="10800000" flipH="1">
            <a:off x="3960116" y="4040656"/>
            <a:ext cx="2537100" cy="1913400"/>
          </a:xfrm>
          <a:prstGeom prst="bentConnector3">
            <a:avLst>
              <a:gd name="adj1" fmla="val 4999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sp>
        <p:nvSpPr>
          <p:cNvPr id="865" name="Google Shape;865;g1379718b2f3_0_2065"/>
          <p:cNvSpPr txBox="1"/>
          <p:nvPr/>
        </p:nvSpPr>
        <p:spPr>
          <a:xfrm>
            <a:off x="7834929" y="3876345"/>
            <a:ext cx="369600" cy="3267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cxnSp>
        <p:nvCxnSpPr>
          <p:cNvPr id="866" name="Google Shape;866;g1379718b2f3_0_2065"/>
          <p:cNvCxnSpPr>
            <a:stCxn id="861" idx="3"/>
            <a:endCxn id="865" idx="1"/>
          </p:cNvCxnSpPr>
          <p:nvPr/>
        </p:nvCxnSpPr>
        <p:spPr>
          <a:xfrm rot="10800000" flipH="1">
            <a:off x="7228766" y="4039604"/>
            <a:ext cx="606300" cy="12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67" name="Google Shape;867;g1379718b2f3_0_2065"/>
          <p:cNvCxnSpPr/>
          <p:nvPr/>
        </p:nvCxnSpPr>
        <p:spPr>
          <a:xfrm>
            <a:off x="3457872" y="4850462"/>
            <a:ext cx="0" cy="6966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4120"/>
              </a:srgbClr>
            </a:outerShdw>
          </a:effectLst>
        </p:spPr>
      </p:cxnSp>
      <p:sp>
        <p:nvSpPr>
          <p:cNvPr id="861" name="Google Shape;861;g1379718b2f3_0_2065"/>
          <p:cNvSpPr txBox="1"/>
          <p:nvPr/>
        </p:nvSpPr>
        <p:spPr>
          <a:xfrm>
            <a:off x="6497066" y="3877454"/>
            <a:ext cx="731700" cy="3267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Voting</a:t>
            </a:r>
            <a:endParaRPr sz="1400" b="0" i="0" u="none" strike="noStrike" cap="none">
              <a:solidFill>
                <a:srgbClr val="000000"/>
              </a:solidFill>
              <a:latin typeface="Arial"/>
              <a:ea typeface="Arial"/>
              <a:cs typeface="Arial"/>
              <a:sym typeface="Arial"/>
            </a:endParaRPr>
          </a:p>
        </p:txBody>
      </p:sp>
      <p:sp>
        <p:nvSpPr>
          <p:cNvPr id="868" name="Google Shape;868;g1379718b2f3_0_2065"/>
          <p:cNvSpPr txBox="1"/>
          <p:nvPr/>
        </p:nvSpPr>
        <p:spPr>
          <a:xfrm>
            <a:off x="721025" y="1387450"/>
            <a:ext cx="10782600" cy="11082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The model pool we use in stacking does not have to be homogenous.</a:t>
            </a:r>
            <a:endParaRPr sz="2000" b="0" i="0" u="none" strike="noStrike" cap="none">
              <a:solidFill>
                <a:srgbClr val="000000"/>
              </a:solidFill>
              <a:latin typeface="Calibri"/>
              <a:ea typeface="Calibri"/>
              <a:cs typeface="Calibri"/>
              <a:sym typeface="Calibri"/>
            </a:endParaRPr>
          </a:p>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We can have different models as our base estimators example:  2 decision trees, 1 logistic regression, 1 knn – This list can constitute a pool of base estimators for the overall Voting classifier.</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g1379718b2f3_0_2121"/>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3200" b="1" i="0" u="none" strike="noStrike" cap="none">
                <a:solidFill>
                  <a:srgbClr val="005493"/>
                </a:solidFill>
                <a:latin typeface="Calibri"/>
                <a:ea typeface="Calibri"/>
                <a:cs typeface="Calibri"/>
                <a:sym typeface="Calibri"/>
              </a:rPr>
              <a:t>Stacking – Meta model</a:t>
            </a:r>
            <a:endParaRPr sz="1100" b="1" i="0" u="none" strike="noStrike" cap="none">
              <a:solidFill>
                <a:srgbClr val="000000"/>
              </a:solidFill>
              <a:latin typeface="Calibri"/>
              <a:ea typeface="Calibri"/>
              <a:cs typeface="Calibri"/>
              <a:sym typeface="Calibri"/>
            </a:endParaRPr>
          </a:p>
        </p:txBody>
      </p:sp>
      <p:sp>
        <p:nvSpPr>
          <p:cNvPr id="874" name="Google Shape;874;g1379718b2f3_0_2121"/>
          <p:cNvSpPr txBox="1"/>
          <p:nvPr/>
        </p:nvSpPr>
        <p:spPr>
          <a:xfrm>
            <a:off x="5129629" y="2672084"/>
            <a:ext cx="3693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r>
              <a:rPr lang="en-IN" sz="1400" b="0" i="0" u="none" strike="noStrike" cap="none" baseline="-25000">
                <a:solidFill>
                  <a:srgbClr val="000000"/>
                </a:solidFill>
                <a:latin typeface="Arial"/>
                <a:ea typeface="Arial"/>
                <a:cs typeface="Arial"/>
                <a:sym typeface="Arial"/>
              </a:rPr>
              <a:t>1</a:t>
            </a:r>
            <a:endParaRPr sz="1400" b="0" i="0" u="none" strike="noStrike" cap="none" baseline="-25000">
              <a:solidFill>
                <a:srgbClr val="000000"/>
              </a:solidFill>
              <a:latin typeface="Arial"/>
              <a:ea typeface="Arial"/>
              <a:cs typeface="Arial"/>
              <a:sym typeface="Arial"/>
            </a:endParaRPr>
          </a:p>
        </p:txBody>
      </p:sp>
      <p:sp>
        <p:nvSpPr>
          <p:cNvPr id="875" name="Google Shape;875;g1379718b2f3_0_2121"/>
          <p:cNvSpPr txBox="1"/>
          <p:nvPr/>
        </p:nvSpPr>
        <p:spPr>
          <a:xfrm>
            <a:off x="5109086" y="3583484"/>
            <a:ext cx="3693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r>
              <a:rPr lang="en-IN" sz="1400" b="0" i="0" u="none" strike="noStrike" cap="none" baseline="-25000">
                <a:solidFill>
                  <a:srgbClr val="000000"/>
                </a:solidFill>
                <a:latin typeface="Arial"/>
                <a:ea typeface="Arial"/>
                <a:cs typeface="Arial"/>
                <a:sym typeface="Arial"/>
              </a:rPr>
              <a:t>2</a:t>
            </a:r>
            <a:endParaRPr sz="1400" b="0" i="0" u="none" strike="noStrike" cap="none" baseline="-25000">
              <a:solidFill>
                <a:srgbClr val="000000"/>
              </a:solidFill>
              <a:latin typeface="Arial"/>
              <a:ea typeface="Arial"/>
              <a:cs typeface="Arial"/>
              <a:sym typeface="Arial"/>
            </a:endParaRPr>
          </a:p>
        </p:txBody>
      </p:sp>
      <p:sp>
        <p:nvSpPr>
          <p:cNvPr id="876" name="Google Shape;876;g1379718b2f3_0_2121"/>
          <p:cNvSpPr txBox="1"/>
          <p:nvPr/>
        </p:nvSpPr>
        <p:spPr>
          <a:xfrm>
            <a:off x="5109086" y="4496209"/>
            <a:ext cx="3693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r>
              <a:rPr lang="en-IN" sz="1400" b="0" i="0" u="none" strike="noStrike" cap="none" baseline="-25000">
                <a:solidFill>
                  <a:srgbClr val="000000"/>
                </a:solidFill>
                <a:latin typeface="Arial"/>
                <a:ea typeface="Arial"/>
                <a:cs typeface="Arial"/>
                <a:sym typeface="Arial"/>
              </a:rPr>
              <a:t>3</a:t>
            </a:r>
            <a:endParaRPr sz="1400" b="0" i="0" u="none" strike="noStrike" cap="none" baseline="-25000">
              <a:solidFill>
                <a:srgbClr val="000000"/>
              </a:solidFill>
              <a:latin typeface="Arial"/>
              <a:ea typeface="Arial"/>
              <a:cs typeface="Arial"/>
              <a:sym typeface="Arial"/>
            </a:endParaRPr>
          </a:p>
        </p:txBody>
      </p:sp>
      <p:sp>
        <p:nvSpPr>
          <p:cNvPr id="877" name="Google Shape;877;g1379718b2f3_0_2121"/>
          <p:cNvSpPr txBox="1"/>
          <p:nvPr/>
        </p:nvSpPr>
        <p:spPr>
          <a:xfrm>
            <a:off x="5109086" y="6110322"/>
            <a:ext cx="3603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r>
              <a:rPr lang="en-IN" sz="1400" b="0" i="0" u="none" strike="noStrike" cap="none" baseline="-25000">
                <a:solidFill>
                  <a:srgbClr val="000000"/>
                </a:solidFill>
                <a:latin typeface="Arial"/>
                <a:ea typeface="Arial"/>
                <a:cs typeface="Arial"/>
                <a:sym typeface="Arial"/>
              </a:rPr>
              <a:t>k</a:t>
            </a:r>
            <a:endParaRPr sz="1400" b="0" i="0" u="none" strike="noStrike" cap="none" baseline="-25000">
              <a:solidFill>
                <a:srgbClr val="000000"/>
              </a:solidFill>
              <a:latin typeface="Arial"/>
              <a:ea typeface="Arial"/>
              <a:cs typeface="Arial"/>
              <a:sym typeface="Arial"/>
            </a:endParaRPr>
          </a:p>
        </p:txBody>
      </p:sp>
      <p:sp>
        <p:nvSpPr>
          <p:cNvPr id="878" name="Google Shape;878;g1379718b2f3_0_2121"/>
          <p:cNvSpPr txBox="1"/>
          <p:nvPr/>
        </p:nvSpPr>
        <p:spPr>
          <a:xfrm>
            <a:off x="721025" y="3973304"/>
            <a:ext cx="3294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X</a:t>
            </a:r>
            <a:endParaRPr sz="1400" b="0" i="0" u="none" strike="noStrike" cap="none">
              <a:solidFill>
                <a:srgbClr val="000000"/>
              </a:solidFill>
              <a:latin typeface="Arial"/>
              <a:ea typeface="Arial"/>
              <a:cs typeface="Arial"/>
              <a:sym typeface="Arial"/>
            </a:endParaRPr>
          </a:p>
        </p:txBody>
      </p:sp>
      <p:sp>
        <p:nvSpPr>
          <p:cNvPr id="879" name="Google Shape;879;g1379718b2f3_0_2121"/>
          <p:cNvSpPr txBox="1"/>
          <p:nvPr/>
        </p:nvSpPr>
        <p:spPr>
          <a:xfrm>
            <a:off x="2969927" y="2647200"/>
            <a:ext cx="1052100" cy="4146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1</a:t>
            </a:r>
            <a:endParaRPr sz="1400" b="0" i="0" u="none" strike="noStrike" cap="none">
              <a:solidFill>
                <a:srgbClr val="000000"/>
              </a:solidFill>
              <a:latin typeface="Arial"/>
              <a:ea typeface="Arial"/>
              <a:cs typeface="Arial"/>
              <a:sym typeface="Arial"/>
            </a:endParaRPr>
          </a:p>
        </p:txBody>
      </p:sp>
      <p:sp>
        <p:nvSpPr>
          <p:cNvPr id="880" name="Google Shape;880;g1379718b2f3_0_2121"/>
          <p:cNvSpPr txBox="1"/>
          <p:nvPr/>
        </p:nvSpPr>
        <p:spPr>
          <a:xfrm>
            <a:off x="2969929" y="3558597"/>
            <a:ext cx="1052100" cy="4146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2</a:t>
            </a:r>
            <a:endParaRPr sz="1400" b="0" i="0" u="none" strike="noStrike" cap="none">
              <a:solidFill>
                <a:srgbClr val="000000"/>
              </a:solidFill>
              <a:latin typeface="Arial"/>
              <a:ea typeface="Arial"/>
              <a:cs typeface="Arial"/>
              <a:sym typeface="Arial"/>
            </a:endParaRPr>
          </a:p>
        </p:txBody>
      </p:sp>
      <p:sp>
        <p:nvSpPr>
          <p:cNvPr id="881" name="Google Shape;881;g1379718b2f3_0_2121"/>
          <p:cNvSpPr txBox="1"/>
          <p:nvPr/>
        </p:nvSpPr>
        <p:spPr>
          <a:xfrm>
            <a:off x="2980193" y="4469996"/>
            <a:ext cx="1052100" cy="4146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3</a:t>
            </a:r>
            <a:endParaRPr sz="1400" b="0" i="0" u="none" strike="noStrike" cap="none">
              <a:solidFill>
                <a:srgbClr val="000000"/>
              </a:solidFill>
              <a:latin typeface="Arial"/>
              <a:ea typeface="Arial"/>
              <a:cs typeface="Arial"/>
              <a:sym typeface="Arial"/>
            </a:endParaRPr>
          </a:p>
        </p:txBody>
      </p:sp>
      <p:sp>
        <p:nvSpPr>
          <p:cNvPr id="882" name="Google Shape;882;g1379718b2f3_0_2121"/>
          <p:cNvSpPr txBox="1"/>
          <p:nvPr/>
        </p:nvSpPr>
        <p:spPr>
          <a:xfrm>
            <a:off x="2969922" y="6085438"/>
            <a:ext cx="1039800" cy="4146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Model k</a:t>
            </a:r>
            <a:endParaRPr sz="1400" b="0" i="0" u="none" strike="noStrike" cap="none">
              <a:solidFill>
                <a:srgbClr val="000000"/>
              </a:solidFill>
              <a:latin typeface="Arial"/>
              <a:ea typeface="Arial"/>
              <a:cs typeface="Arial"/>
              <a:sym typeface="Arial"/>
            </a:endParaRPr>
          </a:p>
        </p:txBody>
      </p:sp>
      <p:cxnSp>
        <p:nvCxnSpPr>
          <p:cNvPr id="883" name="Google Shape;883;g1379718b2f3_0_2121"/>
          <p:cNvCxnSpPr>
            <a:stCxn id="878" idx="3"/>
          </p:cNvCxnSpPr>
          <p:nvPr/>
        </p:nvCxnSpPr>
        <p:spPr>
          <a:xfrm rot="10800000" flipH="1">
            <a:off x="1050425" y="2892854"/>
            <a:ext cx="1919400" cy="1263000"/>
          </a:xfrm>
          <a:prstGeom prst="bentConnector3">
            <a:avLst>
              <a:gd name="adj1" fmla="val 50000"/>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84" name="Google Shape;884;g1379718b2f3_0_2121"/>
          <p:cNvCxnSpPr>
            <a:stCxn id="878" idx="3"/>
            <a:endCxn id="880" idx="1"/>
          </p:cNvCxnSpPr>
          <p:nvPr/>
        </p:nvCxnSpPr>
        <p:spPr>
          <a:xfrm rot="10800000" flipH="1">
            <a:off x="1050425" y="3765854"/>
            <a:ext cx="1919400" cy="390000"/>
          </a:xfrm>
          <a:prstGeom prst="bentConnector3">
            <a:avLst>
              <a:gd name="adj1" fmla="val 49998"/>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85" name="Google Shape;885;g1379718b2f3_0_2121"/>
          <p:cNvCxnSpPr>
            <a:stCxn id="878" idx="3"/>
            <a:endCxn id="881" idx="1"/>
          </p:cNvCxnSpPr>
          <p:nvPr/>
        </p:nvCxnSpPr>
        <p:spPr>
          <a:xfrm>
            <a:off x="1050425" y="4155854"/>
            <a:ext cx="1929900" cy="521400"/>
          </a:xfrm>
          <a:prstGeom prst="bentConnector3">
            <a:avLst>
              <a:gd name="adj1" fmla="val 500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86" name="Google Shape;886;g1379718b2f3_0_2121"/>
          <p:cNvCxnSpPr>
            <a:stCxn id="878" idx="3"/>
            <a:endCxn id="882" idx="1"/>
          </p:cNvCxnSpPr>
          <p:nvPr/>
        </p:nvCxnSpPr>
        <p:spPr>
          <a:xfrm>
            <a:off x="1050425" y="4155854"/>
            <a:ext cx="1919400" cy="2136900"/>
          </a:xfrm>
          <a:prstGeom prst="bentConnector3">
            <a:avLst>
              <a:gd name="adj1" fmla="val 49997"/>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87" name="Google Shape;887;g1379718b2f3_0_2121"/>
          <p:cNvCxnSpPr>
            <a:stCxn id="882" idx="3"/>
            <a:endCxn id="877" idx="1"/>
          </p:cNvCxnSpPr>
          <p:nvPr/>
        </p:nvCxnSpPr>
        <p:spPr>
          <a:xfrm>
            <a:off x="4009722" y="6292738"/>
            <a:ext cx="10995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88" name="Google Shape;888;g1379718b2f3_0_2121"/>
          <p:cNvCxnSpPr>
            <a:stCxn id="874" idx="3"/>
            <a:endCxn id="889" idx="1"/>
          </p:cNvCxnSpPr>
          <p:nvPr/>
        </p:nvCxnSpPr>
        <p:spPr>
          <a:xfrm>
            <a:off x="5498929" y="2854634"/>
            <a:ext cx="1897200" cy="1354500"/>
          </a:xfrm>
          <a:prstGeom prst="bentConnector3">
            <a:avLst>
              <a:gd name="adj1" fmla="val 49999"/>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0" name="Google Shape;890;g1379718b2f3_0_2121"/>
          <p:cNvCxnSpPr>
            <a:stCxn id="875" idx="3"/>
            <a:endCxn id="889" idx="1"/>
          </p:cNvCxnSpPr>
          <p:nvPr/>
        </p:nvCxnSpPr>
        <p:spPr>
          <a:xfrm>
            <a:off x="5478386" y="3766034"/>
            <a:ext cx="1917600" cy="443100"/>
          </a:xfrm>
          <a:prstGeom prst="bentConnector3">
            <a:avLst>
              <a:gd name="adj1" fmla="val 500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1" name="Google Shape;891;g1379718b2f3_0_2121"/>
          <p:cNvCxnSpPr>
            <a:stCxn id="876" idx="3"/>
            <a:endCxn id="889" idx="1"/>
          </p:cNvCxnSpPr>
          <p:nvPr/>
        </p:nvCxnSpPr>
        <p:spPr>
          <a:xfrm rot="10800000" flipH="1">
            <a:off x="5478386" y="4209259"/>
            <a:ext cx="1917600" cy="469500"/>
          </a:xfrm>
          <a:prstGeom prst="bentConnector3">
            <a:avLst>
              <a:gd name="adj1" fmla="val 500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2" name="Google Shape;892;g1379718b2f3_0_2121"/>
          <p:cNvCxnSpPr>
            <a:stCxn id="877" idx="3"/>
            <a:endCxn id="889" idx="1"/>
          </p:cNvCxnSpPr>
          <p:nvPr/>
        </p:nvCxnSpPr>
        <p:spPr>
          <a:xfrm rot="10800000" flipH="1">
            <a:off x="5469386" y="4209072"/>
            <a:ext cx="1926600" cy="2083800"/>
          </a:xfrm>
          <a:prstGeom prst="bentConnector3">
            <a:avLst>
              <a:gd name="adj1" fmla="val 50003"/>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sp>
        <p:nvSpPr>
          <p:cNvPr id="893" name="Google Shape;893;g1379718b2f3_0_2121"/>
          <p:cNvSpPr txBox="1"/>
          <p:nvPr/>
        </p:nvSpPr>
        <p:spPr>
          <a:xfrm>
            <a:off x="9507551" y="4023796"/>
            <a:ext cx="3780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ŷ</a:t>
            </a:r>
            <a:endParaRPr sz="1400" b="0" i="0" u="none" strike="noStrike" cap="none">
              <a:solidFill>
                <a:srgbClr val="000000"/>
              </a:solidFill>
              <a:latin typeface="Arial"/>
              <a:ea typeface="Arial"/>
              <a:cs typeface="Arial"/>
              <a:sym typeface="Arial"/>
            </a:endParaRPr>
          </a:p>
        </p:txBody>
      </p:sp>
      <p:cxnSp>
        <p:nvCxnSpPr>
          <p:cNvPr id="894" name="Google Shape;894;g1379718b2f3_0_2121"/>
          <p:cNvCxnSpPr>
            <a:stCxn id="889" idx="3"/>
            <a:endCxn id="893" idx="1"/>
          </p:cNvCxnSpPr>
          <p:nvPr/>
        </p:nvCxnSpPr>
        <p:spPr>
          <a:xfrm rot="10800000" flipH="1">
            <a:off x="8615600" y="4206467"/>
            <a:ext cx="891900" cy="27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5" name="Google Shape;895;g1379718b2f3_0_2121"/>
          <p:cNvCxnSpPr/>
          <p:nvPr/>
        </p:nvCxnSpPr>
        <p:spPr>
          <a:xfrm>
            <a:off x="3496024" y="5060151"/>
            <a:ext cx="0" cy="7779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4120"/>
              </a:srgbClr>
            </a:outerShdw>
          </a:effectLst>
        </p:spPr>
      </p:cxnSp>
      <p:cxnSp>
        <p:nvCxnSpPr>
          <p:cNvPr id="896" name="Google Shape;896;g1379718b2f3_0_2121"/>
          <p:cNvCxnSpPr/>
          <p:nvPr/>
        </p:nvCxnSpPr>
        <p:spPr>
          <a:xfrm>
            <a:off x="5314243" y="5065180"/>
            <a:ext cx="0" cy="777900"/>
          </a:xfrm>
          <a:prstGeom prst="straightConnector1">
            <a:avLst/>
          </a:prstGeom>
          <a:noFill/>
          <a:ln w="38100" cap="flat" cmpd="sng">
            <a:solidFill>
              <a:srgbClr val="0097A7"/>
            </a:solidFill>
            <a:prstDash val="dash"/>
            <a:round/>
            <a:headEnd type="none" w="sm" len="sm"/>
            <a:tailEnd type="none" w="sm" len="sm"/>
          </a:ln>
          <a:effectLst>
            <a:outerShdw blurRad="40000" dist="23000" dir="5400000" rotWithShape="0">
              <a:srgbClr val="000000">
                <a:alpha val="34120"/>
              </a:srgbClr>
            </a:outerShdw>
          </a:effectLst>
        </p:spPr>
      </p:cxnSp>
      <p:sp>
        <p:nvSpPr>
          <p:cNvPr id="889" name="Google Shape;889;g1379718b2f3_0_2121"/>
          <p:cNvSpPr txBox="1"/>
          <p:nvPr/>
        </p:nvSpPr>
        <p:spPr>
          <a:xfrm>
            <a:off x="7396100" y="4026617"/>
            <a:ext cx="1219500" cy="365100"/>
          </a:xfrm>
          <a:prstGeom prst="rect">
            <a:avLst/>
          </a:prstGeom>
          <a:gradFill>
            <a:gsLst>
              <a:gs pos="0">
                <a:srgbClr val="9CE7F5"/>
              </a:gs>
              <a:gs pos="35000">
                <a:srgbClr val="BBEAF6"/>
              </a:gs>
              <a:gs pos="100000">
                <a:srgbClr val="E4F9FC"/>
              </a:gs>
            </a:gsLst>
            <a:lin ang="16200038" scaled="0"/>
          </a:gradFill>
          <a:ln w="9525" cap="flat" cmpd="sng">
            <a:solidFill>
              <a:srgbClr val="BAF8F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Meta-model</a:t>
            </a:r>
            <a:endParaRPr sz="1400" b="0" i="0" u="none" strike="noStrike" cap="none">
              <a:solidFill>
                <a:srgbClr val="000000"/>
              </a:solidFill>
              <a:latin typeface="Arial"/>
              <a:ea typeface="Arial"/>
              <a:cs typeface="Arial"/>
              <a:sym typeface="Arial"/>
            </a:endParaRPr>
          </a:p>
        </p:txBody>
      </p:sp>
      <p:cxnSp>
        <p:nvCxnSpPr>
          <p:cNvPr id="897" name="Google Shape;897;g1379718b2f3_0_2121"/>
          <p:cNvCxnSpPr>
            <a:stCxn id="879" idx="3"/>
            <a:endCxn id="874" idx="1"/>
          </p:cNvCxnSpPr>
          <p:nvPr/>
        </p:nvCxnSpPr>
        <p:spPr>
          <a:xfrm>
            <a:off x="4022027" y="2854500"/>
            <a:ext cx="11076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8" name="Google Shape;898;g1379718b2f3_0_2121"/>
          <p:cNvCxnSpPr>
            <a:stCxn id="880" idx="3"/>
            <a:endCxn id="875" idx="1"/>
          </p:cNvCxnSpPr>
          <p:nvPr/>
        </p:nvCxnSpPr>
        <p:spPr>
          <a:xfrm>
            <a:off x="4022029" y="3765897"/>
            <a:ext cx="1087200" cy="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cxnSp>
        <p:nvCxnSpPr>
          <p:cNvPr id="899" name="Google Shape;899;g1379718b2f3_0_2121"/>
          <p:cNvCxnSpPr>
            <a:stCxn id="881" idx="3"/>
            <a:endCxn id="876" idx="1"/>
          </p:cNvCxnSpPr>
          <p:nvPr/>
        </p:nvCxnSpPr>
        <p:spPr>
          <a:xfrm>
            <a:off x="4032293" y="4677296"/>
            <a:ext cx="1076700" cy="1500"/>
          </a:xfrm>
          <a:prstGeom prst="straightConnector1">
            <a:avLst/>
          </a:prstGeom>
          <a:noFill/>
          <a:ln w="25400" cap="flat" cmpd="sng">
            <a:solidFill>
              <a:srgbClr val="0097A7"/>
            </a:solidFill>
            <a:prstDash val="solid"/>
            <a:round/>
            <a:headEnd type="none" w="sm" len="sm"/>
            <a:tailEnd type="triangle" w="med" len="med"/>
          </a:ln>
          <a:effectLst>
            <a:outerShdw blurRad="40000" dist="20000" dir="5400000" rotWithShape="0">
              <a:srgbClr val="000000">
                <a:alpha val="37250"/>
              </a:srgbClr>
            </a:outerShdw>
          </a:effectLst>
        </p:spPr>
      </p:cxnSp>
      <p:sp>
        <p:nvSpPr>
          <p:cNvPr id="900" name="Google Shape;900;g1379718b2f3_0_2121"/>
          <p:cNvSpPr txBox="1"/>
          <p:nvPr/>
        </p:nvSpPr>
        <p:spPr>
          <a:xfrm>
            <a:off x="721025" y="1387450"/>
            <a:ext cx="10782600" cy="11082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Calibri"/>
              <a:buChar char="●"/>
            </a:pPr>
            <a:r>
              <a:rPr lang="en-IN" sz="2000" b="0" i="0" u="none" strike="noStrike" cap="none">
                <a:solidFill>
                  <a:srgbClr val="000000"/>
                </a:solidFill>
                <a:latin typeface="Calibri"/>
                <a:ea typeface="Calibri"/>
                <a:cs typeface="Calibri"/>
                <a:sym typeface="Calibri"/>
              </a:rPr>
              <a:t>We train multiple models (potentially different algorithms) using the same data,  the predictions coming out of these models are used as training data for a meta-model, the final prediction is the prediction we get from the meta-model</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1379718b2f3_0_2186"/>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IN" sz="3200" b="1">
                <a:solidFill>
                  <a:srgbClr val="005493"/>
                </a:solidFill>
                <a:latin typeface="Calibri"/>
                <a:ea typeface="Calibri"/>
                <a:cs typeface="Calibri"/>
                <a:sym typeface="Calibri"/>
              </a:rPr>
              <a:t>Let’s answer some questions</a:t>
            </a:r>
            <a:endParaRPr sz="1100" b="1" i="0" u="none" strike="noStrike" cap="none">
              <a:solidFill>
                <a:srgbClr val="000000"/>
              </a:solidFill>
              <a:latin typeface="Calibri"/>
              <a:ea typeface="Calibri"/>
              <a:cs typeface="Calibri"/>
              <a:sym typeface="Calibri"/>
            </a:endParaRPr>
          </a:p>
        </p:txBody>
      </p:sp>
      <p:sp>
        <p:nvSpPr>
          <p:cNvPr id="906" name="Google Shape;906;g1379718b2f3_0_2186"/>
          <p:cNvSpPr txBox="1"/>
          <p:nvPr/>
        </p:nvSpPr>
        <p:spPr>
          <a:xfrm>
            <a:off x="508600" y="1159525"/>
            <a:ext cx="10906800" cy="18777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Calibri"/>
              <a:buAutoNum type="arabicPeriod"/>
            </a:pPr>
            <a:r>
              <a:rPr lang="en-IN" sz="2000">
                <a:latin typeface="Calibri"/>
                <a:ea typeface="Calibri"/>
                <a:cs typeface="Calibri"/>
                <a:sym typeface="Calibri"/>
              </a:rPr>
              <a:t>Does Bagging improve the performance by aggregating the result of weak learners?</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AutoNum type="arabicPeriod"/>
            </a:pPr>
            <a:r>
              <a:rPr lang="en-IN" sz="2000">
                <a:latin typeface="Calibri"/>
                <a:ea typeface="Calibri"/>
                <a:cs typeface="Calibri"/>
                <a:sym typeface="Calibri"/>
              </a:rPr>
              <a:t>Is a decision tree an ensemble model?</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AutoNum type="arabicPeriod"/>
            </a:pPr>
            <a:r>
              <a:rPr lang="en-IN" sz="2000">
                <a:latin typeface="Calibri"/>
                <a:ea typeface="Calibri"/>
                <a:cs typeface="Calibri"/>
                <a:sym typeface="Calibri"/>
              </a:rPr>
              <a:t>Can we use logistic regression as a base model for bagging classifier?</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AutoNum type="arabicPeriod"/>
            </a:pPr>
            <a:r>
              <a:rPr lang="en-IN" sz="2000">
                <a:latin typeface="Calibri"/>
                <a:ea typeface="Calibri"/>
                <a:cs typeface="Calibri"/>
                <a:sym typeface="Calibri"/>
              </a:rPr>
              <a:t>How does boosting algorithms convert weak learners to strong learners?</a:t>
            </a:r>
            <a:endParaRPr sz="20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g13a7ab1c458_1_15"/>
          <p:cNvSpPr txBox="1"/>
          <p:nvPr/>
        </p:nvSpPr>
        <p:spPr>
          <a:xfrm>
            <a:off x="632734" y="483079"/>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IN" sz="3200" b="1">
                <a:solidFill>
                  <a:srgbClr val="005493"/>
                </a:solidFill>
                <a:latin typeface="Calibri"/>
                <a:ea typeface="Calibri"/>
                <a:cs typeface="Calibri"/>
                <a:sym typeface="Calibri"/>
              </a:rPr>
              <a:t>Summary</a:t>
            </a:r>
            <a:endParaRPr sz="1100" b="1" i="0" u="none" strike="noStrike" cap="none">
              <a:solidFill>
                <a:srgbClr val="000000"/>
              </a:solidFill>
              <a:latin typeface="Calibri"/>
              <a:ea typeface="Calibri"/>
              <a:cs typeface="Calibri"/>
              <a:sym typeface="Calibri"/>
            </a:endParaRPr>
          </a:p>
        </p:txBody>
      </p:sp>
      <p:sp>
        <p:nvSpPr>
          <p:cNvPr id="912" name="Google Shape;912;g13a7ab1c458_1_15"/>
          <p:cNvSpPr txBox="1"/>
          <p:nvPr/>
        </p:nvSpPr>
        <p:spPr>
          <a:xfrm>
            <a:off x="508600" y="1159525"/>
            <a:ext cx="10906800" cy="54489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KNN</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Distance measures and data standardization.</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KNN methodology and Implementation of KNN.</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K as a hyperparameter.</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Decision trees.</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What is a Decision tree?</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Terminologies in a decision trees.</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Entropy, Gini index, and information gain.</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Pruning and regularization.</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Bias and Variance.</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Underfitting and overfitting, types of error.</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Bias and Variance error, Bias Variance trade off.</a:t>
            </a: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Ensemble Methods.</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Bagging &amp; Boosting</a:t>
            </a:r>
            <a:endParaRPr sz="2000">
              <a:latin typeface="Calibri"/>
              <a:ea typeface="Calibri"/>
              <a:cs typeface="Calibri"/>
              <a:sym typeface="Calibri"/>
            </a:endParaRPr>
          </a:p>
          <a:p>
            <a:pPr marL="914400" lvl="1" indent="-355600" algn="l" rtl="0">
              <a:lnSpc>
                <a:spcPct val="115000"/>
              </a:lnSpc>
              <a:spcBef>
                <a:spcPts val="0"/>
              </a:spcBef>
              <a:spcAft>
                <a:spcPts val="0"/>
              </a:spcAft>
              <a:buSzPts val="2000"/>
              <a:buFont typeface="Calibri"/>
              <a:buChar char="○"/>
            </a:pPr>
            <a:r>
              <a:rPr lang="en-IN" sz="2000">
                <a:latin typeface="Calibri"/>
                <a:ea typeface="Calibri"/>
                <a:cs typeface="Calibri"/>
                <a:sym typeface="Calibri"/>
              </a:rPr>
              <a:t>Stacking.</a:t>
            </a:r>
            <a:endParaRPr sz="2000">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g13a7ab1c458_2_39"/>
          <p:cNvSpPr/>
          <p:nvPr/>
        </p:nvSpPr>
        <p:spPr>
          <a:xfrm>
            <a:off x="2047375" y="2512800"/>
            <a:ext cx="8332500" cy="18324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4400" b="1" i="0" u="none" strike="noStrike" cap="none">
                <a:solidFill>
                  <a:srgbClr val="095A82"/>
                </a:solidFill>
                <a:latin typeface="Calibri"/>
                <a:ea typeface="Calibri"/>
                <a:cs typeface="Calibri"/>
                <a:sym typeface="Calibri"/>
              </a:rPr>
              <a:t>Thank you</a:t>
            </a:r>
            <a:br>
              <a:rPr lang="en-IN" sz="4400" b="1" i="0" u="none" strike="noStrike" cap="none">
                <a:solidFill>
                  <a:srgbClr val="095A82"/>
                </a:solidFill>
                <a:latin typeface="Calibri"/>
                <a:ea typeface="Calibri"/>
                <a:cs typeface="Calibri"/>
                <a:sym typeface="Calibri"/>
              </a:rPr>
            </a:br>
            <a:r>
              <a:rPr lang="en-IN" sz="4400" b="1" i="0" u="none" strike="noStrike" cap="none">
                <a:solidFill>
                  <a:srgbClr val="095A82"/>
                </a:solidFill>
                <a:latin typeface="Calibri"/>
                <a:ea typeface="Calibri"/>
                <a:cs typeface="Calibri"/>
                <a:sym typeface="Calibri"/>
              </a:rPr>
              <a:t>Happy learning ☺</a:t>
            </a:r>
            <a:endParaRPr sz="4400" b="1" i="0" u="none" strike="noStrike" cap="none">
              <a:solidFill>
                <a:srgbClr val="095A82"/>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a:solidFill>
                <a:schemeClr val="dk2"/>
              </a:solidFill>
              <a:latin typeface="Calibri"/>
              <a:ea typeface="Calibri"/>
              <a:cs typeface="Calibri"/>
              <a:sym typeface="Calibri"/>
            </a:endParaRPr>
          </a:p>
        </p:txBody>
      </p:sp>
      <p:sp>
        <p:nvSpPr>
          <p:cNvPr id="918" name="Google Shape;918;g13a7ab1c458_2_39"/>
          <p:cNvSpPr/>
          <p:nvPr/>
        </p:nvSpPr>
        <p:spPr>
          <a:xfrm>
            <a:off x="5978820" y="3275112"/>
            <a:ext cx="234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212553229f_0_99"/>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KNN methodology</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197" name="Google Shape;197;g1212553229f_0_99"/>
          <p:cNvSpPr txBox="1"/>
          <p:nvPr/>
        </p:nvSpPr>
        <p:spPr>
          <a:xfrm>
            <a:off x="582350" y="1296925"/>
            <a:ext cx="7052400" cy="46074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50000"/>
              </a:lnSpc>
              <a:spcBef>
                <a:spcPts val="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Let’s say we have a new instances called x.</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100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Algorithm will calculate distance between x and all the instances in the training set.</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100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Arrange these distances in </a:t>
            </a:r>
            <a:r>
              <a:rPr lang="en-IN" sz="2000">
                <a:solidFill>
                  <a:schemeClr val="dk1"/>
                </a:solidFill>
                <a:latin typeface="Calibri"/>
                <a:ea typeface="Calibri"/>
                <a:cs typeface="Calibri"/>
                <a:sym typeface="Calibri"/>
              </a:rPr>
              <a:t>increasing </a:t>
            </a:r>
            <a:r>
              <a:rPr lang="en-IN" sz="2000" b="0" i="0" u="none" strike="noStrike" cap="none">
                <a:solidFill>
                  <a:schemeClr val="dk1"/>
                </a:solidFill>
                <a:latin typeface="Calibri"/>
                <a:ea typeface="Calibri"/>
                <a:cs typeface="Calibri"/>
                <a:sym typeface="Calibri"/>
              </a:rPr>
              <a:t>order.</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1000"/>
              </a:spcBef>
              <a:spcAft>
                <a:spcPts val="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Find k nearest neighbors. If k = 3, then it will select three nearest instances based on the similarity measure.</a:t>
            </a:r>
            <a:endParaRPr sz="2000" b="0" i="0" u="none" strike="noStrike" cap="none">
              <a:solidFill>
                <a:schemeClr val="dk1"/>
              </a:solidFill>
              <a:latin typeface="Calibri"/>
              <a:ea typeface="Calibri"/>
              <a:cs typeface="Calibri"/>
              <a:sym typeface="Calibri"/>
            </a:endParaRPr>
          </a:p>
          <a:p>
            <a:pPr marL="457200" marR="0" lvl="0" indent="-355600" algn="l" rtl="0">
              <a:lnSpc>
                <a:spcPct val="150000"/>
              </a:lnSpc>
              <a:spcBef>
                <a:spcPts val="1000"/>
              </a:spcBef>
              <a:spcAft>
                <a:spcPts val="1000"/>
              </a:spcAft>
              <a:buClr>
                <a:schemeClr val="dk1"/>
              </a:buClr>
              <a:buSzPts val="2000"/>
              <a:buFont typeface="Calibri"/>
              <a:buChar char="●"/>
            </a:pPr>
            <a:r>
              <a:rPr lang="en-IN" sz="2000" b="0" i="0" u="none" strike="noStrike" cap="none">
                <a:solidFill>
                  <a:schemeClr val="dk1"/>
                </a:solidFill>
                <a:latin typeface="Calibri"/>
                <a:ea typeface="Calibri"/>
                <a:cs typeface="Calibri"/>
                <a:sym typeface="Calibri"/>
              </a:rPr>
              <a:t>Use k neighbors to determine the class of x using majority voting. (more than 1 instance in this case) of the closest instances.</a:t>
            </a:r>
            <a:endParaRPr sz="2000" b="0" i="0" u="none" strike="noStrike" cap="none">
              <a:solidFill>
                <a:schemeClr val="dk1"/>
              </a:solidFill>
              <a:latin typeface="Calibri"/>
              <a:ea typeface="Calibri"/>
              <a:cs typeface="Calibri"/>
              <a:sym typeface="Calibri"/>
            </a:endParaRPr>
          </a:p>
        </p:txBody>
      </p:sp>
      <p:cxnSp>
        <p:nvCxnSpPr>
          <p:cNvPr id="198" name="Google Shape;198;g1212553229f_0_99"/>
          <p:cNvCxnSpPr/>
          <p:nvPr/>
        </p:nvCxnSpPr>
        <p:spPr>
          <a:xfrm rot="10800000" flipH="1">
            <a:off x="7754000" y="3841375"/>
            <a:ext cx="3728100" cy="34500"/>
          </a:xfrm>
          <a:prstGeom prst="straightConnector1">
            <a:avLst/>
          </a:prstGeom>
          <a:noFill/>
          <a:ln w="28575" cap="flat" cmpd="sng">
            <a:solidFill>
              <a:schemeClr val="dk1"/>
            </a:solidFill>
            <a:prstDash val="solid"/>
            <a:round/>
            <a:headEnd type="none" w="sm" len="sm"/>
            <a:tailEnd type="triangle" w="med" len="med"/>
          </a:ln>
        </p:spPr>
      </p:cxnSp>
      <p:cxnSp>
        <p:nvCxnSpPr>
          <p:cNvPr id="199" name="Google Shape;199;g1212553229f_0_99"/>
          <p:cNvCxnSpPr/>
          <p:nvPr/>
        </p:nvCxnSpPr>
        <p:spPr>
          <a:xfrm rot="10800000" flipH="1">
            <a:off x="7765500" y="1263900"/>
            <a:ext cx="11400" cy="2623500"/>
          </a:xfrm>
          <a:prstGeom prst="straightConnector1">
            <a:avLst/>
          </a:prstGeom>
          <a:noFill/>
          <a:ln w="28575" cap="flat" cmpd="sng">
            <a:solidFill>
              <a:schemeClr val="dk1"/>
            </a:solidFill>
            <a:prstDash val="solid"/>
            <a:round/>
            <a:headEnd type="none" w="sm" len="sm"/>
            <a:tailEnd type="triangle" w="med" len="med"/>
          </a:ln>
        </p:spPr>
      </p:cxnSp>
      <p:sp>
        <p:nvSpPr>
          <p:cNvPr id="200" name="Google Shape;200;g1212553229f_0_99"/>
          <p:cNvSpPr/>
          <p:nvPr/>
        </p:nvSpPr>
        <p:spPr>
          <a:xfrm>
            <a:off x="9848200" y="172412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1212553229f_0_99"/>
          <p:cNvSpPr/>
          <p:nvPr/>
        </p:nvSpPr>
        <p:spPr>
          <a:xfrm>
            <a:off x="10000600" y="187652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1212553229f_0_99"/>
          <p:cNvSpPr/>
          <p:nvPr/>
        </p:nvSpPr>
        <p:spPr>
          <a:xfrm>
            <a:off x="10153000" y="202892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1212553229f_0_99"/>
          <p:cNvSpPr/>
          <p:nvPr/>
        </p:nvSpPr>
        <p:spPr>
          <a:xfrm>
            <a:off x="10153000" y="172412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1212553229f_0_99"/>
          <p:cNvSpPr/>
          <p:nvPr/>
        </p:nvSpPr>
        <p:spPr>
          <a:xfrm>
            <a:off x="10377250" y="187652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1212553229f_0_99"/>
          <p:cNvSpPr/>
          <p:nvPr/>
        </p:nvSpPr>
        <p:spPr>
          <a:xfrm>
            <a:off x="9781725" y="1933800"/>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1212553229f_0_99"/>
          <p:cNvSpPr/>
          <p:nvPr/>
        </p:nvSpPr>
        <p:spPr>
          <a:xfrm>
            <a:off x="9942825" y="214347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1212553229f_0_99"/>
          <p:cNvSpPr/>
          <p:nvPr/>
        </p:nvSpPr>
        <p:spPr>
          <a:xfrm>
            <a:off x="10153000" y="221017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1212553229f_0_99"/>
          <p:cNvSpPr/>
          <p:nvPr/>
        </p:nvSpPr>
        <p:spPr>
          <a:xfrm>
            <a:off x="9732650" y="214347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1212553229f_0_99"/>
          <p:cNvSpPr/>
          <p:nvPr/>
        </p:nvSpPr>
        <p:spPr>
          <a:xfrm>
            <a:off x="10363175" y="2143475"/>
            <a:ext cx="161100" cy="161100"/>
          </a:xfrm>
          <a:prstGeom prst="ellipse">
            <a:avLst/>
          </a:prstGeom>
          <a:solidFill>
            <a:srgbClr val="FF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1212553229f_0_99"/>
          <p:cNvSpPr/>
          <p:nvPr/>
        </p:nvSpPr>
        <p:spPr>
          <a:xfrm>
            <a:off x="8099200" y="30243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1212553229f_0_99"/>
          <p:cNvSpPr/>
          <p:nvPr/>
        </p:nvSpPr>
        <p:spPr>
          <a:xfrm>
            <a:off x="8286113" y="31854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1212553229f_0_99"/>
          <p:cNvSpPr/>
          <p:nvPr/>
        </p:nvSpPr>
        <p:spPr>
          <a:xfrm>
            <a:off x="8473025" y="33378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1212553229f_0_99"/>
          <p:cNvSpPr/>
          <p:nvPr/>
        </p:nvSpPr>
        <p:spPr>
          <a:xfrm>
            <a:off x="8372275" y="29752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212553229f_0_99"/>
          <p:cNvSpPr/>
          <p:nvPr/>
        </p:nvSpPr>
        <p:spPr>
          <a:xfrm>
            <a:off x="8645350" y="31363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212553229f_0_99"/>
          <p:cNvSpPr/>
          <p:nvPr/>
        </p:nvSpPr>
        <p:spPr>
          <a:xfrm>
            <a:off x="8645350" y="2874800"/>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212553229f_0_99"/>
          <p:cNvSpPr/>
          <p:nvPr/>
        </p:nvSpPr>
        <p:spPr>
          <a:xfrm>
            <a:off x="8864000" y="29752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1212553229f_0_99"/>
          <p:cNvSpPr/>
          <p:nvPr/>
        </p:nvSpPr>
        <p:spPr>
          <a:xfrm>
            <a:off x="8864000" y="32974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1212553229f_0_99"/>
          <p:cNvSpPr/>
          <p:nvPr/>
        </p:nvSpPr>
        <p:spPr>
          <a:xfrm>
            <a:off x="8864000" y="2753575"/>
            <a:ext cx="161100" cy="161100"/>
          </a:xfrm>
          <a:prstGeom prst="rect">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212553229f_0_99"/>
          <p:cNvSpPr txBox="1"/>
          <p:nvPr/>
        </p:nvSpPr>
        <p:spPr>
          <a:xfrm>
            <a:off x="8967500" y="2044425"/>
            <a:ext cx="379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Calibri"/>
                <a:ea typeface="Calibri"/>
                <a:cs typeface="Calibri"/>
                <a:sym typeface="Calibri"/>
              </a:rPr>
              <a:t>x</a:t>
            </a:r>
            <a:endParaRPr sz="2000" b="0" i="0" u="none" strike="noStrike" cap="none">
              <a:solidFill>
                <a:srgbClr val="000000"/>
              </a:solidFill>
              <a:latin typeface="Calibri"/>
              <a:ea typeface="Calibri"/>
              <a:cs typeface="Calibri"/>
              <a:sym typeface="Calibri"/>
            </a:endParaRPr>
          </a:p>
        </p:txBody>
      </p:sp>
      <p:sp>
        <p:nvSpPr>
          <p:cNvPr id="220" name="Google Shape;220;g1212553229f_0_99"/>
          <p:cNvSpPr/>
          <p:nvPr/>
        </p:nvSpPr>
        <p:spPr>
          <a:xfrm>
            <a:off x="9249850" y="2304575"/>
            <a:ext cx="161100" cy="161100"/>
          </a:xfrm>
          <a:prstGeom prst="triangle">
            <a:avLst>
              <a:gd name="adj" fmla="val 50000"/>
            </a:avLst>
          </a:prstGeom>
          <a:solidFill>
            <a:srgbClr val="FF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1212553229f_0_99"/>
          <p:cNvSpPr txBox="1"/>
          <p:nvPr/>
        </p:nvSpPr>
        <p:spPr>
          <a:xfrm>
            <a:off x="10314100" y="1476325"/>
            <a:ext cx="155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Category B</a:t>
            </a:r>
            <a:endParaRPr sz="1600" b="0" i="0" u="none" strike="noStrike" cap="none">
              <a:solidFill>
                <a:srgbClr val="000000"/>
              </a:solidFill>
              <a:latin typeface="Calibri"/>
              <a:ea typeface="Calibri"/>
              <a:cs typeface="Calibri"/>
              <a:sym typeface="Calibri"/>
            </a:endParaRPr>
          </a:p>
        </p:txBody>
      </p:sp>
      <p:sp>
        <p:nvSpPr>
          <p:cNvPr id="222" name="Google Shape;222;g1212553229f_0_99"/>
          <p:cNvSpPr txBox="1"/>
          <p:nvPr/>
        </p:nvSpPr>
        <p:spPr>
          <a:xfrm>
            <a:off x="8553700" y="3369325"/>
            <a:ext cx="1553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600" b="0" i="0" u="none" strike="noStrike" cap="none">
                <a:solidFill>
                  <a:srgbClr val="000000"/>
                </a:solidFill>
                <a:latin typeface="Calibri"/>
                <a:ea typeface="Calibri"/>
                <a:cs typeface="Calibri"/>
                <a:sym typeface="Calibri"/>
              </a:rPr>
              <a:t>Category A</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ac81c6421_0_30"/>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KNN </a:t>
            </a:r>
            <a:r>
              <a:rPr lang="en-IN" sz="3200" b="1">
                <a:solidFill>
                  <a:schemeClr val="dk2"/>
                </a:solidFill>
                <a:latin typeface="Calibri"/>
                <a:ea typeface="Calibri"/>
                <a:cs typeface="Calibri"/>
                <a:sym typeface="Calibri"/>
              </a:rPr>
              <a:t>Example</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228" name="Google Shape;228;g13ac81c6421_0_30"/>
          <p:cNvSpPr txBox="1"/>
          <p:nvPr/>
        </p:nvSpPr>
        <p:spPr>
          <a:xfrm>
            <a:off x="469425" y="1210025"/>
            <a:ext cx="5626500" cy="37248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Humidity: (Independent variable) the percentage of humidity in the atmosphere.</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Temperature: (independent variable) the temperature during precipitation.</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Rain: (Target variable) indicates whether it rained or not, takes value 1 if rained and value 0 otherwise.</a:t>
            </a:r>
            <a:endParaRPr sz="2000">
              <a:latin typeface="Calibri"/>
              <a:ea typeface="Calibri"/>
              <a:cs typeface="Calibri"/>
              <a:sym typeface="Calibri"/>
            </a:endParaRPr>
          </a:p>
          <a:p>
            <a:pPr marL="0" lvl="0" indent="0" algn="l" rtl="0">
              <a:lnSpc>
                <a:spcPct val="150000"/>
              </a:lnSpc>
              <a:spcBef>
                <a:spcPts val="0"/>
              </a:spcBef>
              <a:spcAft>
                <a:spcPts val="0"/>
              </a:spcAft>
              <a:buNone/>
            </a:pPr>
            <a:r>
              <a:rPr lang="en-IN" sz="2000" b="1">
                <a:solidFill>
                  <a:schemeClr val="dk1"/>
                </a:solidFill>
                <a:latin typeface="Calibri"/>
                <a:ea typeface="Calibri"/>
                <a:cs typeface="Calibri"/>
                <a:sym typeface="Calibri"/>
              </a:rPr>
              <a:t>Will it rain if Humidity = 84 and Temperature = 37?</a:t>
            </a:r>
            <a:endParaRPr sz="2000" b="1">
              <a:solidFill>
                <a:schemeClr val="dk1"/>
              </a:solidFill>
              <a:latin typeface="Calibri"/>
              <a:ea typeface="Calibri"/>
              <a:cs typeface="Calibri"/>
              <a:sym typeface="Calibri"/>
            </a:endParaRPr>
          </a:p>
        </p:txBody>
      </p:sp>
      <p:graphicFrame>
        <p:nvGraphicFramePr>
          <p:cNvPr id="229" name="Google Shape;229;g13ac81c6421_0_30"/>
          <p:cNvGraphicFramePr/>
          <p:nvPr/>
        </p:nvGraphicFramePr>
        <p:xfrm>
          <a:off x="6648175" y="1286225"/>
          <a:ext cx="4701550" cy="5181210"/>
        </p:xfrm>
        <a:graphic>
          <a:graphicData uri="http://schemas.openxmlformats.org/drawingml/2006/table">
            <a:tbl>
              <a:tblPr>
                <a:noFill/>
                <a:tableStyleId>{6A9E29C9-CD05-494A-BCC4-B25F5D78412F}</a:tableStyleId>
              </a:tblPr>
              <a:tblGrid>
                <a:gridCol w="1332375"/>
                <a:gridCol w="1101025"/>
                <a:gridCol w="1398475"/>
                <a:gridCol w="869675"/>
              </a:tblGrid>
              <a:tr h="394750">
                <a:tc>
                  <a:txBody>
                    <a:bodyPr/>
                    <a:lstStyle/>
                    <a:p>
                      <a:pPr marL="0" lvl="0" indent="0" algn="ctr" rtl="0">
                        <a:spcBef>
                          <a:spcPts val="0"/>
                        </a:spcBef>
                        <a:spcAft>
                          <a:spcPts val="0"/>
                        </a:spcAft>
                        <a:buNone/>
                      </a:pPr>
                      <a:r>
                        <a:rPr lang="en-IN" sz="1600" b="1">
                          <a:latin typeface="Calibri"/>
                          <a:ea typeface="Calibri"/>
                          <a:cs typeface="Calibri"/>
                          <a:sym typeface="Calibri"/>
                        </a:rPr>
                        <a:t>observation</a:t>
                      </a:r>
                      <a:endParaRPr sz="16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1600" b="1">
                          <a:latin typeface="Calibri"/>
                          <a:ea typeface="Calibri"/>
                          <a:cs typeface="Calibri"/>
                          <a:sym typeface="Calibri"/>
                        </a:rPr>
                        <a:t>Humidity</a:t>
                      </a:r>
                      <a:endParaRPr sz="16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1600" b="1">
                          <a:latin typeface="Calibri"/>
                          <a:ea typeface="Calibri"/>
                          <a:cs typeface="Calibri"/>
                          <a:sym typeface="Calibri"/>
                        </a:rPr>
                        <a:t>Temperature</a:t>
                      </a:r>
                      <a:endParaRPr sz="16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1600" b="1">
                          <a:latin typeface="Calibri"/>
                          <a:ea typeface="Calibri"/>
                          <a:cs typeface="Calibri"/>
                          <a:sym typeface="Calibri"/>
                        </a:rPr>
                        <a:t>Rain</a:t>
                      </a:r>
                      <a:endParaRPr sz="16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r>
              <a:tr h="381000">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58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62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26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40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87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93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79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69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62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10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71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11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55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33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None/>
                      </a:pPr>
                      <a:r>
                        <a:rPr lang="en-IN"/>
                        <a:t>12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78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3ac81c6421_0_60"/>
          <p:cNvSpPr txBox="1"/>
          <p:nvPr/>
        </p:nvSpPr>
        <p:spPr>
          <a:xfrm>
            <a:off x="621834" y="537664"/>
            <a:ext cx="11233800" cy="756600"/>
          </a:xfrm>
          <a:prstGeom prst="rect">
            <a:avLst/>
          </a:prstGeom>
          <a:noFill/>
          <a:ln>
            <a:noFill/>
          </a:ln>
        </p:spPr>
        <p:txBody>
          <a:bodyPr spcFirstLastPara="1" wrap="square" lIns="16925" tIns="16925" rIns="16925" bIns="169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3200" b="1" i="0" u="none" strike="noStrike" cap="none">
                <a:solidFill>
                  <a:schemeClr val="dk2"/>
                </a:solidFill>
                <a:latin typeface="Calibri"/>
                <a:ea typeface="Calibri"/>
                <a:cs typeface="Calibri"/>
                <a:sym typeface="Calibri"/>
              </a:rPr>
              <a:t>KNN </a:t>
            </a:r>
            <a:r>
              <a:rPr lang="en-IN" sz="3200" b="1">
                <a:solidFill>
                  <a:schemeClr val="dk2"/>
                </a:solidFill>
                <a:latin typeface="Calibri"/>
                <a:ea typeface="Calibri"/>
                <a:cs typeface="Calibri"/>
                <a:sym typeface="Calibri"/>
              </a:rPr>
              <a:t>Example</a:t>
            </a:r>
            <a:endParaRPr sz="3200" b="1"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2"/>
              </a:solidFill>
              <a:latin typeface="Calibri"/>
              <a:ea typeface="Calibri"/>
              <a:cs typeface="Calibri"/>
              <a:sym typeface="Calibri"/>
            </a:endParaRPr>
          </a:p>
        </p:txBody>
      </p:sp>
      <p:sp>
        <p:nvSpPr>
          <p:cNvPr id="235" name="Google Shape;235;g13ac81c6421_0_60"/>
          <p:cNvSpPr txBox="1"/>
          <p:nvPr/>
        </p:nvSpPr>
        <p:spPr>
          <a:xfrm>
            <a:off x="591250" y="1237550"/>
            <a:ext cx="6382500" cy="32709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Let us choose the K = 5 and use the Euclidean distance</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Compute the Euclidean distance between the new data for each instance.</a:t>
            </a:r>
            <a:endParaRPr sz="2000">
              <a:latin typeface="Calibri"/>
              <a:ea typeface="Calibri"/>
              <a:cs typeface="Calibri"/>
              <a:sym typeface="Calibri"/>
            </a:endParaRPr>
          </a:p>
          <a:p>
            <a:pPr marL="457200" lvl="0" indent="-355600" algn="l" rtl="0">
              <a:lnSpc>
                <a:spcPct val="150000"/>
              </a:lnSpc>
              <a:spcBef>
                <a:spcPts val="0"/>
              </a:spcBef>
              <a:spcAft>
                <a:spcPts val="0"/>
              </a:spcAft>
              <a:buSzPts val="2000"/>
              <a:buFont typeface="Calibri"/>
              <a:buChar char="●"/>
            </a:pPr>
            <a:r>
              <a:rPr lang="en-IN" sz="2000">
                <a:latin typeface="Calibri"/>
                <a:ea typeface="Calibri"/>
                <a:cs typeface="Calibri"/>
                <a:sym typeface="Calibri"/>
              </a:rPr>
              <a:t>For example, consider the first observation</a:t>
            </a:r>
            <a:endParaRPr sz="2000">
              <a:latin typeface="Calibri"/>
              <a:ea typeface="Calibri"/>
              <a:cs typeface="Calibri"/>
              <a:sym typeface="Calibri"/>
            </a:endParaRPr>
          </a:p>
          <a:p>
            <a:pPr marL="457200" lvl="0" indent="0" algn="l" rtl="0">
              <a:lnSpc>
                <a:spcPct val="150000"/>
              </a:lnSpc>
              <a:spcBef>
                <a:spcPts val="0"/>
              </a:spcBef>
              <a:spcAft>
                <a:spcPts val="0"/>
              </a:spcAft>
              <a:buNone/>
            </a:pPr>
            <a:r>
              <a:rPr lang="en-IN" sz="2000">
                <a:latin typeface="Calibri"/>
                <a:ea typeface="Calibri"/>
                <a:cs typeface="Calibri"/>
                <a:sym typeface="Calibri"/>
              </a:rPr>
              <a:t>Humidity = 58 and Temperature = 19, the Euclidean distance is</a:t>
            </a:r>
            <a:endParaRPr sz="2000">
              <a:latin typeface="Calibri"/>
              <a:ea typeface="Calibri"/>
              <a:cs typeface="Calibri"/>
              <a:sym typeface="Calibri"/>
            </a:endParaRPr>
          </a:p>
          <a:p>
            <a:pPr marL="457200" lvl="0" indent="0" algn="l" rtl="0">
              <a:lnSpc>
                <a:spcPct val="150000"/>
              </a:lnSpc>
              <a:spcBef>
                <a:spcPts val="0"/>
              </a:spcBef>
              <a:spcAft>
                <a:spcPts val="0"/>
              </a:spcAft>
              <a:buNone/>
            </a:pPr>
            <a:r>
              <a:rPr lang="en-IN" sz="2000">
                <a:latin typeface="Calibri"/>
                <a:ea typeface="Calibri"/>
                <a:cs typeface="Calibri"/>
                <a:sym typeface="Calibri"/>
              </a:rPr>
              <a:t>[(58 - 84)</a:t>
            </a:r>
            <a:r>
              <a:rPr lang="en-IN" sz="2000">
                <a:solidFill>
                  <a:srgbClr val="202124"/>
                </a:solidFill>
                <a:highlight>
                  <a:srgbClr val="FFFFFF"/>
                </a:highlight>
                <a:latin typeface="Calibri"/>
                <a:ea typeface="Calibri"/>
                <a:cs typeface="Calibri"/>
                <a:sym typeface="Calibri"/>
              </a:rPr>
              <a:t>² + (19-34)²]</a:t>
            </a:r>
            <a:r>
              <a:rPr lang="en-IN" sz="2050">
                <a:solidFill>
                  <a:srgbClr val="202124"/>
                </a:solidFill>
                <a:highlight>
                  <a:srgbClr val="FFFFFF"/>
                </a:highlight>
                <a:latin typeface="Calibri"/>
                <a:ea typeface="Calibri"/>
                <a:cs typeface="Calibri"/>
                <a:sym typeface="Calibri"/>
              </a:rPr>
              <a:t>½ = 31.623</a:t>
            </a:r>
            <a:endParaRPr sz="4000">
              <a:latin typeface="Calibri"/>
              <a:ea typeface="Calibri"/>
              <a:cs typeface="Calibri"/>
              <a:sym typeface="Calibri"/>
            </a:endParaRPr>
          </a:p>
        </p:txBody>
      </p:sp>
      <p:graphicFrame>
        <p:nvGraphicFramePr>
          <p:cNvPr id="236" name="Google Shape;236;g13ac81c6421_0_60"/>
          <p:cNvGraphicFramePr/>
          <p:nvPr/>
        </p:nvGraphicFramePr>
        <p:xfrm>
          <a:off x="6806125" y="3441650"/>
          <a:ext cx="4709700" cy="975300"/>
        </p:xfrm>
        <a:graphic>
          <a:graphicData uri="http://schemas.openxmlformats.org/drawingml/2006/table">
            <a:tbl>
              <a:tblPr>
                <a:noFill/>
                <a:tableStyleId>{6A9E29C9-CD05-494A-BCC4-B25F5D78412F}</a:tableStyleId>
              </a:tblPr>
              <a:tblGrid>
                <a:gridCol w="1481775"/>
                <a:gridCol w="1812250"/>
                <a:gridCol w="1415675"/>
              </a:tblGrid>
              <a:tr h="381000">
                <a:tc>
                  <a:txBody>
                    <a:bodyPr/>
                    <a:lstStyle/>
                    <a:p>
                      <a:pPr marL="0" lvl="0" indent="0" algn="ctr" rtl="0">
                        <a:spcBef>
                          <a:spcPts val="0"/>
                        </a:spcBef>
                        <a:spcAft>
                          <a:spcPts val="0"/>
                        </a:spcAft>
                        <a:buNone/>
                      </a:pPr>
                      <a:r>
                        <a:rPr lang="en-IN" sz="2000" b="1">
                          <a:latin typeface="Calibri"/>
                          <a:ea typeface="Calibri"/>
                          <a:cs typeface="Calibri"/>
                          <a:sym typeface="Calibri"/>
                        </a:rPr>
                        <a:t>Humidity </a:t>
                      </a:r>
                      <a:endParaRPr sz="20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2000" b="1">
                          <a:latin typeface="Calibri"/>
                          <a:ea typeface="Calibri"/>
                          <a:cs typeface="Calibri"/>
                          <a:sym typeface="Calibri"/>
                        </a:rPr>
                        <a:t>Temperature</a:t>
                      </a:r>
                      <a:endParaRPr sz="20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c>
                  <a:txBody>
                    <a:bodyPr/>
                    <a:lstStyle/>
                    <a:p>
                      <a:pPr marL="0" lvl="0" indent="0" algn="ctr" rtl="0">
                        <a:spcBef>
                          <a:spcPts val="0"/>
                        </a:spcBef>
                        <a:spcAft>
                          <a:spcPts val="0"/>
                        </a:spcAft>
                        <a:buNone/>
                      </a:pPr>
                      <a:r>
                        <a:rPr lang="en-IN" sz="2000" b="1">
                          <a:latin typeface="Calibri"/>
                          <a:ea typeface="Calibri"/>
                          <a:cs typeface="Calibri"/>
                          <a:sym typeface="Calibri"/>
                        </a:rPr>
                        <a:t>Rainfall</a:t>
                      </a:r>
                      <a:endParaRPr sz="2000" b="1">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4AAE1"/>
                    </a:solidFill>
                  </a:tcPr>
                </a:tc>
              </a:tr>
              <a:tr h="381000">
                <a:tc>
                  <a:txBody>
                    <a:bodyPr/>
                    <a:lstStyle/>
                    <a:p>
                      <a:pPr marL="0" lvl="0" indent="0" algn="ctr" rtl="0">
                        <a:spcBef>
                          <a:spcPts val="0"/>
                        </a:spcBef>
                        <a:spcAft>
                          <a:spcPts val="0"/>
                        </a:spcAft>
                        <a:buNone/>
                      </a:pPr>
                      <a:r>
                        <a:rPr lang="en-IN" sz="2000">
                          <a:latin typeface="Calibri"/>
                          <a:ea typeface="Calibri"/>
                          <a:cs typeface="Calibri"/>
                          <a:sym typeface="Calibri"/>
                        </a:rPr>
                        <a:t>84</a:t>
                      </a:r>
                      <a:endParaRPr sz="20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2000">
                          <a:latin typeface="Calibri"/>
                          <a:ea typeface="Calibri"/>
                          <a:cs typeface="Calibri"/>
                          <a:sym typeface="Calibri"/>
                        </a:rPr>
                        <a:t>34</a:t>
                      </a:r>
                      <a:endParaRPr sz="20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sz="2000">
                          <a:latin typeface="Calibri"/>
                          <a:ea typeface="Calibri"/>
                          <a:cs typeface="Calibri"/>
                          <a:sym typeface="Calibri"/>
                        </a:rPr>
                        <a:t>?</a:t>
                      </a:r>
                      <a:endParaRPr sz="20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4694</Words>
  <PresentationFormat>Custom</PresentationFormat>
  <Paragraphs>840</Paragraphs>
  <Slides>65</Slides>
  <Notes>64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65</vt:i4>
      </vt:variant>
    </vt:vector>
  </HeadingPairs>
  <TitlesOfParts>
    <vt:vector size="73" baseType="lpstr">
      <vt:lpstr>Arial</vt:lpstr>
      <vt:lpstr>Calibri</vt:lpstr>
      <vt:lpstr>Candara</vt:lpstr>
      <vt:lpstr>Helvetica Neue</vt:lpstr>
      <vt:lpstr>Corbel</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Purity of Nodes</vt:lpstr>
      <vt:lpstr>Entropy</vt:lpstr>
      <vt:lpstr>Entropy</vt:lpstr>
      <vt:lpstr>Information gain using Entropy</vt:lpstr>
      <vt:lpstr>Gini index</vt:lpstr>
      <vt:lpstr>Gini index Example</vt:lpstr>
      <vt:lpstr>Information gain using Gini index</vt:lpstr>
      <vt:lpstr>Pruning</vt:lpstr>
      <vt:lpstr>Regularization </vt:lpstr>
      <vt:lpstr>Regularization </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Bagging</vt:lpstr>
      <vt:lpstr>Slide 41</vt:lpstr>
      <vt:lpstr>Slide 42</vt:lpstr>
      <vt:lpstr>Slide 43</vt:lpstr>
      <vt:lpstr>Slide 44</vt:lpstr>
      <vt:lpstr>Slide 45</vt:lpstr>
      <vt:lpstr>Slide 46</vt:lpstr>
      <vt:lpstr>Slide 47</vt:lpstr>
      <vt:lpstr>Boosting</vt:lpstr>
      <vt:lpstr>Slide 49</vt:lpstr>
      <vt:lpstr>Slide 50</vt:lpstr>
      <vt:lpstr>Slide 51</vt:lpstr>
      <vt:lpstr>Slide 52</vt:lpstr>
      <vt:lpstr>Slide 53</vt:lpstr>
      <vt:lpstr>Slide 54</vt:lpstr>
      <vt:lpstr>Slide 55</vt:lpstr>
      <vt:lpstr>Slide 56</vt:lpstr>
      <vt:lpstr>Slide 57</vt:lpstr>
      <vt:lpstr>Stacking</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Ankur Mehra</dc:creator>
  <cp:lastModifiedBy>HP</cp:lastModifiedBy>
  <cp:revision>5</cp:revision>
  <dcterms:modified xsi:type="dcterms:W3CDTF">2024-12-17T18:36:10Z</dcterms:modified>
</cp:coreProperties>
</file>