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embeddedFontLst>
    <p:embeddedFont>
      <p:font typeface="Calibri" pitchFamily="34" charset="0"/>
      <p:regular r:id="rId50"/>
      <p:bold r:id="rId51"/>
      <p:italic r:id="rId52"/>
      <p:boldItalic r:id="rId53"/>
    </p:embeddedFont>
    <p:embeddedFont>
      <p:font typeface="Candara" pitchFamily="34" charset="0"/>
      <p:regular r:id="rId54"/>
      <p:bold r:id="rId55"/>
      <p:italic r:id="rId56"/>
      <p:boldItalic r:id="rId57"/>
    </p:embeddedFont>
    <p:embeddedFont>
      <p:font typeface="Corbel" pitchFamily="34" charset="0"/>
      <p:regular r:id="rId58"/>
      <p:bold r:id="rId59"/>
      <p:italic r:id="rId60"/>
      <p:boldItalic r:id="rId61"/>
    </p:embeddedFont>
    <p:embeddedFont>
      <p:font typeface="Roboto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hzse7yfVBdL0vt1eyOlxQdv+E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6F9E814-C242-4B48-80B8-6BD04C401A46}">
  <a:tblStyle styleId="{26F9E814-C242-4B48-80B8-6BD04C401A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FC10952-C9A5-41E2-80C0-69495A54EC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3bf3fa1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</p:txBody>
      </p:sp>
      <p:sp>
        <p:nvSpPr>
          <p:cNvPr id="162" name="Google Shape;162;g1343bf3fa1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43bf3fa1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 internally</a:t>
            </a:r>
            <a:endParaRPr/>
          </a:p>
        </p:txBody>
      </p:sp>
      <p:sp>
        <p:nvSpPr>
          <p:cNvPr id="203" name="Google Shape;203;g1343bf3fa1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611516e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table created internally</a:t>
            </a:r>
            <a:endParaRPr/>
          </a:p>
        </p:txBody>
      </p:sp>
      <p:sp>
        <p:nvSpPr>
          <p:cNvPr id="210" name="Google Shape;210;g13611516e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611516e3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table created internally</a:t>
            </a:r>
            <a:endParaRPr/>
          </a:p>
        </p:txBody>
      </p:sp>
      <p:sp>
        <p:nvSpPr>
          <p:cNvPr id="219" name="Google Shape;219;g13611516e3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611516e3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table created internally</a:t>
            </a:r>
            <a:endParaRPr/>
          </a:p>
        </p:txBody>
      </p:sp>
      <p:sp>
        <p:nvSpPr>
          <p:cNvPr id="234" name="Google Shape;234;g13611516e3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611516e3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table created internally</a:t>
            </a:r>
            <a:endParaRPr/>
          </a:p>
        </p:txBody>
      </p:sp>
      <p:sp>
        <p:nvSpPr>
          <p:cNvPr id="243" name="Google Shape;243;g13611516e3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443372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Graph created internally</a:t>
            </a:r>
            <a:endParaRPr/>
          </a:p>
        </p:txBody>
      </p:sp>
      <p:sp>
        <p:nvSpPr>
          <p:cNvPr id="249" name="Google Shape;249;g13443372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43bf3fa1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1343bf3fa1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ae758a6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dirty="0"/>
              <a:t>We can follow below </a:t>
            </a:r>
            <a:r>
              <a:rPr lang="en-IN" dirty="0" err="1"/>
              <a:t>criterias</a:t>
            </a:r>
            <a:r>
              <a:rPr lang="en-IN" dirty="0"/>
              <a:t>:-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dirty="0"/>
              <a:t>Convergence. No further changes, points stay in the same cluster.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dirty="0"/>
              <a:t>The maximum number of iterations. When the maximum number of iterations has been reached, the algorithm will be stopped. This is done to limit the runtime of the algorithm.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dirty="0" err="1"/>
              <a:t>Kmeans</a:t>
            </a:r>
            <a:r>
              <a:rPr lang="en-IN" dirty="0"/>
              <a:t> is unsupervised and it makes k cluster using </a:t>
            </a:r>
            <a:r>
              <a:rPr lang="en-IN" dirty="0" err="1"/>
              <a:t>centroid</a:t>
            </a:r>
            <a:r>
              <a:rPr lang="en-IN" dirty="0"/>
              <a:t> based method. KNN is a supervised algorithm which considers K closest </a:t>
            </a:r>
            <a:r>
              <a:rPr lang="en-IN" dirty="0" err="1"/>
              <a:t>neighbors</a:t>
            </a:r>
            <a:r>
              <a:rPr lang="en-IN" dirty="0"/>
              <a:t> for deciding the class of a new instance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dirty="0"/>
              <a:t>The objective of K-Means clustering is to minimize total intra-cluster variance, or, distance function. The objective function of k-means depends on the proximities of the data points to the cluster </a:t>
            </a:r>
            <a:r>
              <a:rPr lang="en-IN" dirty="0" err="1"/>
              <a:t>centroids</a:t>
            </a:r>
            <a:r>
              <a:rPr lang="en-IN" dirty="0"/>
              <a:t>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dirty="0"/>
              <a:t>No, as Euclidean distance between categorical features is not a suitable metric. We can use K-modes</a:t>
            </a:r>
            <a:endParaRPr/>
          </a:p>
        </p:txBody>
      </p:sp>
      <p:sp>
        <p:nvSpPr>
          <p:cNvPr id="262" name="Google Shape;262;g13ae758a6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ae758a6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13ae758a6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b2c828a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3b2c828a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ae758a60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3ae758a60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b2c8286d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13b2c8286d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b2c8286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13b2c8286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b2c8286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13b2c8286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b2c8286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13b2c8286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b2c8286d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13b2c8286d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b2c8286d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13b2c8286d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ae758a60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13ae758a6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43bf3fb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1343bf3fb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3bf3fa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/>
          </a:p>
        </p:txBody>
      </p:sp>
      <p:sp>
        <p:nvSpPr>
          <p:cNvPr id="90" name="Google Shape;90;g1343bf3fa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43bf3fb4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343bf3fb4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3bf3fb4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Image c</a:t>
            </a:r>
            <a:r>
              <a:rPr lang="en-IN" sz="1900"/>
              <a:t>reated internally</a:t>
            </a:r>
            <a:endParaRPr sz="1900"/>
          </a:p>
        </p:txBody>
      </p:sp>
      <p:sp>
        <p:nvSpPr>
          <p:cNvPr id="357" name="Google Shape;357;g1343bf3fb4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43bf3fb4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g1343bf3fb4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343bf3fb4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Image created internally</a:t>
            </a:r>
            <a:endParaRPr/>
          </a:p>
        </p:txBody>
      </p:sp>
      <p:sp>
        <p:nvSpPr>
          <p:cNvPr id="468" name="Google Shape;468;g1343bf3fb4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443372d9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g13443372d9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ae758a60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g13ae758a60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ae758a60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g13ae758a60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34433731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2" name="Google Shape;582;g13443373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4433731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8" name="Google Shape;588;g134433731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b2c828a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94" name="Google Shape;594;g13b2c828a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3bf3fa1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1343bf3fa1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3b2c828b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00" name="Google Shape;600;g13b2c828b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3b2c828a7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06" name="Google Shape;606;g13b2c828a7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3b2c828a7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16" name="Google Shape;616;g13b2c828a7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ae758a60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We want to find distance between clusters. Euclidean distance is used to find distance between two data points. But when we have group of data points, we need a better way to check similarity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Agglomerative clustering. The time complexity of K Means is linear i.e. O(n) while that of hierarchical clustering is quadratic i.e. O(n2)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5. It cuts 5 Vertical lines, all of which represent a cluster.</a:t>
            </a:r>
            <a:endParaRPr/>
          </a:p>
        </p:txBody>
      </p:sp>
      <p:sp>
        <p:nvSpPr>
          <p:cNvPr id="622" name="Google Shape;622;g13ae758a60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ce42620d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629" name="Google Shape;629;g12ce42620d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24fddb7475_0_1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g124fddb7475_0_1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692f4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11" name="Google Shape;111;g125692f4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3bf3fa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43bf3fa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bf3fa1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1343bf3fa1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ae758a6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3ae758a6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3bf3fa1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151" name="Google Shape;151;g1343bf3fa1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bdd2ee7a0_0_805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53" name="Google Shape;53;g12bdd2ee7a0_0_805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g12bdd2ee7a0_0_805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bdd2ee7a0_0_79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g12bdd2ee7a0_0_79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g12bdd2ee7a0_0_79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g12bdd2ee7a0_0_79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12bdd2ee7a0_0_79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bdd2ee7a0_0_80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Google Shape;63;g12bdd2ee7a0_0_80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g12bdd2ee7a0_0_80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g12bdd2ee7a0_0_80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12bdd2ee7a0_0_80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g12bdd2ee7a0_0_80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dd2ee7a0_0_8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g12bdd2ee7a0_0_81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g12bdd2ee7a0_0_81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g12bdd2ee7a0_0_81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g12bdd2ee7a0_0_81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g12bdd2ee7a0_0_8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g12bdd2ee7a0_0_81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g12bdd2ee7a0_0_8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2bdd2ee7a0_0_79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g12bdd2ee7a0_0_79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12bdd2ee7a0_0_79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12bdd2ee7a0_0_79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g12bdd2ee7a0_0_79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2bdd2ee7a0_0_791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12bdd2ee7a0_0_791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20670fb_0_0"/>
          <p:cNvSpPr/>
          <p:nvPr/>
        </p:nvSpPr>
        <p:spPr>
          <a:xfrm>
            <a:off x="2630975" y="2804875"/>
            <a:ext cx="7222500" cy="112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Clustering</a:t>
            </a:r>
            <a:endParaRPr sz="3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43bf3fa1c_0_221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K-Means implementation steps (1/2)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343bf3fa1c_0_221"/>
          <p:cNvSpPr txBox="1"/>
          <p:nvPr/>
        </p:nvSpPr>
        <p:spPr>
          <a:xfrm>
            <a:off x="451300" y="1363175"/>
            <a:ext cx="6762300" cy="4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specify a value for K.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centroids are randomly computed in the feature space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K =3 then C1, C2, C3 will be three clusters.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distance from each example x to each centroid c using some distance metric is computed.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if you have 3 clusters and 25 data points then it will return an array of [25,3] distances.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1343bf3fa1c_0_221"/>
          <p:cNvCxnSpPr/>
          <p:nvPr/>
        </p:nvCxnSpPr>
        <p:spPr>
          <a:xfrm>
            <a:off x="7636625" y="4286600"/>
            <a:ext cx="382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g1343bf3fa1c_0_221"/>
          <p:cNvCxnSpPr/>
          <p:nvPr/>
        </p:nvCxnSpPr>
        <p:spPr>
          <a:xfrm rot="10800000">
            <a:off x="7636625" y="1556025"/>
            <a:ext cx="0" cy="2755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g1343bf3fa1c_0_221"/>
          <p:cNvSpPr/>
          <p:nvPr/>
        </p:nvSpPr>
        <p:spPr>
          <a:xfrm>
            <a:off x="10566850" y="215437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343bf3fa1c_0_221"/>
          <p:cNvSpPr/>
          <p:nvPr/>
        </p:nvSpPr>
        <p:spPr>
          <a:xfrm>
            <a:off x="10719250" y="230677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343bf3fa1c_0_221"/>
          <p:cNvSpPr/>
          <p:nvPr/>
        </p:nvSpPr>
        <p:spPr>
          <a:xfrm>
            <a:off x="10566850" y="230677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343bf3fa1c_0_221"/>
          <p:cNvSpPr/>
          <p:nvPr/>
        </p:nvSpPr>
        <p:spPr>
          <a:xfrm>
            <a:off x="10289650" y="23691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343bf3fa1c_0_221"/>
          <p:cNvSpPr/>
          <p:nvPr/>
        </p:nvSpPr>
        <p:spPr>
          <a:xfrm>
            <a:off x="10442050" y="25215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343bf3fa1c_0_221"/>
          <p:cNvSpPr/>
          <p:nvPr/>
        </p:nvSpPr>
        <p:spPr>
          <a:xfrm>
            <a:off x="10289650" y="25215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343bf3fa1c_0_221"/>
          <p:cNvSpPr/>
          <p:nvPr/>
        </p:nvSpPr>
        <p:spPr>
          <a:xfrm>
            <a:off x="10594450" y="25215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343bf3fa1c_0_221"/>
          <p:cNvSpPr/>
          <p:nvPr/>
        </p:nvSpPr>
        <p:spPr>
          <a:xfrm>
            <a:off x="10746850" y="26739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343bf3fa1c_0_221"/>
          <p:cNvSpPr/>
          <p:nvPr/>
        </p:nvSpPr>
        <p:spPr>
          <a:xfrm>
            <a:off x="10594450" y="26739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343bf3fa1c_0_221"/>
          <p:cNvSpPr/>
          <p:nvPr/>
        </p:nvSpPr>
        <p:spPr>
          <a:xfrm>
            <a:off x="10213450" y="20643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343bf3fa1c_0_221"/>
          <p:cNvSpPr/>
          <p:nvPr/>
        </p:nvSpPr>
        <p:spPr>
          <a:xfrm>
            <a:off x="10365850" y="22167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343bf3fa1c_0_221"/>
          <p:cNvSpPr/>
          <p:nvPr/>
        </p:nvSpPr>
        <p:spPr>
          <a:xfrm>
            <a:off x="10213450" y="22167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343bf3fa1c_0_221"/>
          <p:cNvSpPr/>
          <p:nvPr/>
        </p:nvSpPr>
        <p:spPr>
          <a:xfrm>
            <a:off x="10289650" y="26739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343bf3fa1c_0_221"/>
          <p:cNvSpPr/>
          <p:nvPr/>
        </p:nvSpPr>
        <p:spPr>
          <a:xfrm>
            <a:off x="10164850" y="276397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343bf3fa1c_0_221"/>
          <p:cNvSpPr/>
          <p:nvPr/>
        </p:nvSpPr>
        <p:spPr>
          <a:xfrm>
            <a:off x="10289650" y="2826325"/>
            <a:ext cx="124800" cy="14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43bf3fa1c_0_221"/>
          <p:cNvSpPr/>
          <p:nvPr/>
        </p:nvSpPr>
        <p:spPr>
          <a:xfrm>
            <a:off x="8135400" y="2216725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343bf3fa1c_0_221"/>
          <p:cNvSpPr/>
          <p:nvPr/>
        </p:nvSpPr>
        <p:spPr>
          <a:xfrm>
            <a:off x="8262875" y="2476525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343bf3fa1c_0_221"/>
          <p:cNvSpPr/>
          <p:nvPr/>
        </p:nvSpPr>
        <p:spPr>
          <a:xfrm>
            <a:off x="8371475" y="2216725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343bf3fa1c_0_221"/>
          <p:cNvSpPr/>
          <p:nvPr/>
        </p:nvSpPr>
        <p:spPr>
          <a:xfrm>
            <a:off x="8607550" y="2131875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43bf3fa1c_0_221"/>
          <p:cNvSpPr/>
          <p:nvPr/>
        </p:nvSpPr>
        <p:spPr>
          <a:xfrm>
            <a:off x="8842225" y="2433088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343bf3fa1c_0_221"/>
          <p:cNvSpPr/>
          <p:nvPr/>
        </p:nvSpPr>
        <p:spPr>
          <a:xfrm>
            <a:off x="8843625" y="2131875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343bf3fa1c_0_221"/>
          <p:cNvSpPr/>
          <p:nvPr/>
        </p:nvSpPr>
        <p:spPr>
          <a:xfrm rot="10800000">
            <a:off x="8680025" y="2734288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343bf3fa1c_0_221"/>
          <p:cNvSpPr/>
          <p:nvPr/>
        </p:nvSpPr>
        <p:spPr>
          <a:xfrm rot="10800000">
            <a:off x="8552550" y="2474488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343bf3fa1c_0_221"/>
          <p:cNvSpPr/>
          <p:nvPr/>
        </p:nvSpPr>
        <p:spPr>
          <a:xfrm rot="10800000">
            <a:off x="8443950" y="2734288"/>
            <a:ext cx="212100" cy="239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343bf3fa1c_0_221"/>
          <p:cNvSpPr/>
          <p:nvPr/>
        </p:nvSpPr>
        <p:spPr>
          <a:xfrm>
            <a:off x="9282550" y="3351425"/>
            <a:ext cx="212100" cy="149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43bf3fa1c_0_221"/>
          <p:cNvSpPr/>
          <p:nvPr/>
        </p:nvSpPr>
        <p:spPr>
          <a:xfrm>
            <a:off x="9494650" y="3503825"/>
            <a:ext cx="212100" cy="149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343bf3fa1c_0_221"/>
          <p:cNvSpPr/>
          <p:nvPr/>
        </p:nvSpPr>
        <p:spPr>
          <a:xfrm>
            <a:off x="9055725" y="3503825"/>
            <a:ext cx="212100" cy="149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343bf3fa1c_0_221"/>
          <p:cNvSpPr/>
          <p:nvPr/>
        </p:nvSpPr>
        <p:spPr>
          <a:xfrm>
            <a:off x="9282550" y="3656225"/>
            <a:ext cx="212100" cy="149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343bf3fa1c_0_221"/>
          <p:cNvSpPr/>
          <p:nvPr/>
        </p:nvSpPr>
        <p:spPr>
          <a:xfrm>
            <a:off x="9580425" y="3736575"/>
            <a:ext cx="212100" cy="149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343bf3fa1c_0_221"/>
          <p:cNvSpPr/>
          <p:nvPr/>
        </p:nvSpPr>
        <p:spPr>
          <a:xfrm>
            <a:off x="8843625" y="3656225"/>
            <a:ext cx="212100" cy="149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343bf3fa1c_0_221"/>
          <p:cNvSpPr/>
          <p:nvPr/>
        </p:nvSpPr>
        <p:spPr>
          <a:xfrm>
            <a:off x="9055725" y="3819013"/>
            <a:ext cx="212100" cy="149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343bf3fa1c_0_221"/>
          <p:cNvSpPr/>
          <p:nvPr/>
        </p:nvSpPr>
        <p:spPr>
          <a:xfrm>
            <a:off x="9318075" y="3895213"/>
            <a:ext cx="212100" cy="149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343bf3fa1c_0_221"/>
          <p:cNvSpPr txBox="1"/>
          <p:nvPr/>
        </p:nvSpPr>
        <p:spPr>
          <a:xfrm>
            <a:off x="8621675" y="1244150"/>
            <a:ext cx="197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K-Means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43bf3fa1c_0_261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K-Means implementation steps (2/2)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343bf3fa1c_0_261"/>
          <p:cNvSpPr txBox="1"/>
          <p:nvPr/>
        </p:nvSpPr>
        <p:spPr>
          <a:xfrm>
            <a:off x="571800" y="1314275"/>
            <a:ext cx="7029900" cy="4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closest centroid is assigned to each example: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step will return an array of 25 numbers which are the distances of 25 points from their nearest cluster.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distances is used to calculate the error/interia.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centroid are updated by computing centroids of the previous clusters.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steps are repeated until the assignment of data points do not change after the centroids were recomputed.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1343bf3fa1c_0_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9850" y="1326714"/>
            <a:ext cx="47339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611516e37_0_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K means,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3611516e37_0_0"/>
          <p:cNvSpPr txBox="1"/>
          <p:nvPr/>
        </p:nvSpPr>
        <p:spPr>
          <a:xfrm>
            <a:off x="543675" y="1314275"/>
            <a:ext cx="72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Calibri"/>
              <a:buAutoNum type="arabicPeriod"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 4 data points A,B,C,D as below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3611516e37_0_0"/>
          <p:cNvSpPr txBox="1"/>
          <p:nvPr/>
        </p:nvSpPr>
        <p:spPr>
          <a:xfrm>
            <a:off x="700850" y="4257525"/>
            <a:ext cx="1007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	Let’s choose K=2 and select two centroids P and Q, calculated as, P= Average of A,B. Initial centroids can be random as well.</a:t>
            </a:r>
            <a:endParaRPr sz="2000" b="0" i="0" u="none" strike="noStrike" cap="none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Google Shape;215;g13611516e37_0_0"/>
          <p:cNvGraphicFramePr/>
          <p:nvPr/>
        </p:nvGraphicFramePr>
        <p:xfrm>
          <a:off x="1771000" y="1819275"/>
          <a:ext cx="2735250" cy="2438250"/>
        </p:xfrm>
        <a:graphic>
          <a:graphicData uri="http://schemas.openxmlformats.org/drawingml/2006/table">
            <a:tbl>
              <a:tblPr>
                <a:noFill/>
                <a:tableStyleId>{26F9E814-C242-4B48-80B8-6BD04C401A46}</a:tableStyleId>
              </a:tblPr>
              <a:tblGrid>
                <a:gridCol w="911750"/>
                <a:gridCol w="911750"/>
                <a:gridCol w="9117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16" name="Google Shape;216;g13611516e37_0_0"/>
          <p:cNvGraphicFramePr/>
          <p:nvPr/>
        </p:nvGraphicFramePr>
        <p:xfrm>
          <a:off x="1449500" y="5057925"/>
          <a:ext cx="2805600" cy="1462950"/>
        </p:xfrm>
        <a:graphic>
          <a:graphicData uri="http://schemas.openxmlformats.org/drawingml/2006/table">
            <a:tbl>
              <a:tblPr>
                <a:noFill/>
                <a:tableStyleId>{26F9E814-C242-4B48-80B8-6BD04C401A46}</a:tableStyleId>
              </a:tblPr>
              <a:tblGrid>
                <a:gridCol w="935200"/>
                <a:gridCol w="935200"/>
                <a:gridCol w="935200"/>
              </a:tblGrid>
              <a:tr h="45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5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5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611516e37_0_42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K means,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3611516e37_0_42"/>
          <p:cNvSpPr txBox="1"/>
          <p:nvPr/>
        </p:nvSpPr>
        <p:spPr>
          <a:xfrm>
            <a:off x="645175" y="1314275"/>
            <a:ext cx="10275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	Calculate squared euclidean distance between all data points to the centroids P, Q. </a:t>
            </a:r>
            <a:endParaRPr sz="2000" b="0" i="0" u="none" strike="noStrike" cap="none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example distance between A(2,3) and P (4,2) can be given by s = (2–4)² + (3–2)².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g13611516e37_0_42"/>
          <p:cNvGraphicFramePr/>
          <p:nvPr/>
        </p:nvGraphicFramePr>
        <p:xfrm>
          <a:off x="1312775" y="2385550"/>
          <a:ext cx="5505125" cy="1462950"/>
        </p:xfrm>
        <a:graphic>
          <a:graphicData uri="http://schemas.openxmlformats.org/drawingml/2006/table">
            <a:tbl>
              <a:tblPr>
                <a:noFill/>
                <a:tableStyleId>{26F9E814-C242-4B48-80B8-6BD04C401A46}</a:tableStyleId>
              </a:tblPr>
              <a:tblGrid>
                <a:gridCol w="1101025"/>
                <a:gridCol w="1101025"/>
                <a:gridCol w="1101025"/>
                <a:gridCol w="1101025"/>
                <a:gridCol w="1101025"/>
              </a:tblGrid>
              <a:tr h="4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24" name="Google Shape;224;g13611516e37_0_42"/>
          <p:cNvSpPr/>
          <p:nvPr/>
        </p:nvSpPr>
        <p:spPr>
          <a:xfrm>
            <a:off x="2442600" y="3394050"/>
            <a:ext cx="804900" cy="454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611516e37_0_123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K means,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3611516e37_0_123"/>
          <p:cNvSpPr txBox="1"/>
          <p:nvPr/>
        </p:nvSpPr>
        <p:spPr>
          <a:xfrm>
            <a:off x="543675" y="1314275"/>
            <a:ext cx="1100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5.	 There are two clusters formed so far, let recompute the centroids with newly assigned data points. (Repeat Step-2)</a:t>
            </a:r>
            <a:endParaRPr sz="2000" b="0" i="0" u="none" strike="noStrike" cap="none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" name="Google Shape;238;g13611516e37_0_123"/>
          <p:cNvGraphicFramePr/>
          <p:nvPr/>
        </p:nvGraphicFramePr>
        <p:xfrm>
          <a:off x="1484575" y="2095225"/>
          <a:ext cx="2805600" cy="1462950"/>
        </p:xfrm>
        <a:graphic>
          <a:graphicData uri="http://schemas.openxmlformats.org/drawingml/2006/table">
            <a:tbl>
              <a:tblPr>
                <a:noFill/>
                <a:tableStyleId>{26F9E814-C242-4B48-80B8-6BD04C401A46}</a:tableStyleId>
              </a:tblPr>
              <a:tblGrid>
                <a:gridCol w="935200"/>
                <a:gridCol w="935200"/>
                <a:gridCol w="935200"/>
              </a:tblGrid>
              <a:tr h="45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5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5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1.67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9" name="Google Shape;239;g13611516e37_0_123"/>
          <p:cNvSpPr txBox="1"/>
          <p:nvPr/>
        </p:nvSpPr>
        <p:spPr>
          <a:xfrm>
            <a:off x="543675" y="3902825"/>
            <a:ext cx="10909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6.	 As we know K-Means is iterative procedure now we have to calculate the distance of all points (A, B, C, D) to new centroids (P, Q ) similar to step 3.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" name="Google Shape;240;g13611516e37_0_123"/>
          <p:cNvGraphicFramePr/>
          <p:nvPr/>
        </p:nvGraphicFramePr>
        <p:xfrm>
          <a:off x="1327950" y="4861025"/>
          <a:ext cx="5505125" cy="1462950"/>
        </p:xfrm>
        <a:graphic>
          <a:graphicData uri="http://schemas.openxmlformats.org/drawingml/2006/table">
            <a:tbl>
              <a:tblPr>
                <a:noFill/>
                <a:tableStyleId>{26F9E814-C242-4B48-80B8-6BD04C401A46}</a:tableStyleId>
              </a:tblPr>
              <a:tblGrid>
                <a:gridCol w="1101025"/>
                <a:gridCol w="1101025"/>
                <a:gridCol w="1101025"/>
                <a:gridCol w="1101025"/>
                <a:gridCol w="1101025"/>
              </a:tblGrid>
              <a:tr h="4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44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16.44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611516e37_0_165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K means,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3611516e37_0_165"/>
          <p:cNvSpPr txBox="1"/>
          <p:nvPr/>
        </p:nvSpPr>
        <p:spPr>
          <a:xfrm>
            <a:off x="645175" y="1396075"/>
            <a:ext cx="10780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7. 	In the table, we do not see a change in the distance of data points from two clusters. We can say that model has converged.</a:t>
            </a:r>
            <a:endParaRPr sz="2000" b="0" i="0" u="none" strike="noStrike" cap="none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8.     So, we end up with two clusters, where cluster P has one data point and cluster Q has the remaining three data points.</a:t>
            </a:r>
            <a:endParaRPr sz="2000" b="0" i="0" u="none" strike="noStrike" cap="none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443372d9d_0_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Optimal K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3443372d9d_0_0"/>
          <p:cNvSpPr txBox="1"/>
          <p:nvPr/>
        </p:nvSpPr>
        <p:spPr>
          <a:xfrm>
            <a:off x="543675" y="1314275"/>
            <a:ext cx="72564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 is used to determine optimal K.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measures homogeneity or heterogeneity within clusters as the number of clusters change.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way is to minimize sum of squared errors in each cluster.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Distortion is the mean of the squared distance from the centroid of the corresponding clusters.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 each value of k calculate the values of distortion and compute the distortion score.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Here, we can choose K=3 as after 3 the drop in distortion is not significant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3443372d9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8975" y="1314275"/>
            <a:ext cx="4200000" cy="30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3bf3fa1c_0_341"/>
          <p:cNvSpPr txBox="1"/>
          <p:nvPr/>
        </p:nvSpPr>
        <p:spPr>
          <a:xfrm>
            <a:off x="621834" y="53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g1343bf3fa1c_0_341"/>
          <p:cNvGraphicFramePr/>
          <p:nvPr/>
        </p:nvGraphicFramePr>
        <p:xfrm>
          <a:off x="964969" y="1402660"/>
          <a:ext cx="9295750" cy="4632900"/>
        </p:xfrm>
        <a:graphic>
          <a:graphicData uri="http://schemas.openxmlformats.org/drawingml/2006/table">
            <a:tbl>
              <a:tblPr>
                <a:noFill/>
                <a:tableStyleId>{26F9E814-C242-4B48-80B8-6BD04C401A46}</a:tableStyleId>
              </a:tblPr>
              <a:tblGrid>
                <a:gridCol w="4435900"/>
                <a:gridCol w="4859850"/>
              </a:tblGrid>
              <a:tr h="43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Advantages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Disadvantages</a:t>
                      </a: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16575">
                <a:tc>
                  <a:txBody>
                    <a:bodyPr/>
                    <a:lstStyle/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Easy to understand and implement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clusters helps us in labelling the data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calculation is simple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Helps to eliminate subjectivity from the analysis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Computationally intensive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Deciding K can be challenging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correct distance metric can be a challenge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Scaling is required 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Sensitive to the starting position of initial centroid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Susceptible to curse of dimensionality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5AA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ae758a60c_0_9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Let’s answer some questions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3ae758a60c_0_9"/>
          <p:cNvSpPr txBox="1"/>
          <p:nvPr/>
        </p:nvSpPr>
        <p:spPr>
          <a:xfrm>
            <a:off x="645175" y="1396075"/>
            <a:ext cx="107805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IN" sz="2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are some Stopping Criteria for k-Means Clustering?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Calibri"/>
              <a:buAutoNum type="arabicPeriod"/>
            </a:pPr>
            <a:r>
              <a:rPr lang="en-IN" sz="2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is the difference between k-Means and k-Nearest Neighbours?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Calibri"/>
              <a:buAutoNum type="arabicPeriod"/>
            </a:pPr>
            <a:r>
              <a:rPr lang="en-IN" sz="2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is the Objective Function of k-Means?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Calibri"/>
              <a:buAutoNum type="arabicPeriod"/>
            </a:pPr>
            <a:r>
              <a:rPr lang="en-IN" sz="2000" dirty="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k-Means a suitable method when the features are categorical or binary in nature?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4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dfd20670fb_0_4"/>
          <p:cNvSpPr txBox="1"/>
          <p:nvPr/>
        </p:nvSpPr>
        <p:spPr>
          <a:xfrm>
            <a:off x="502200" y="1252250"/>
            <a:ext cx="6428400" cy="51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Unsupervised Learning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Clustering?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theory and implementation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K-modes clustering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 method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Dendrogram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Cophenetic Correlation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Silhouette coefficient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Interpreting clusters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Application of clustering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e758a60c_0_5"/>
          <p:cNvSpPr/>
          <p:nvPr/>
        </p:nvSpPr>
        <p:spPr>
          <a:xfrm>
            <a:off x="2630975" y="2804875"/>
            <a:ext cx="7222500" cy="112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Modes</a:t>
            </a:r>
            <a:r>
              <a:rPr lang="en-IN" sz="3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Clustering</a:t>
            </a:r>
            <a:endParaRPr sz="3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b2c828a7a_0_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K Modes</a:t>
            </a:r>
            <a:r>
              <a:rPr lang="en-IN" sz="3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Clustering</a:t>
            </a:r>
            <a:endParaRPr sz="3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3b2c828a7a_0_0"/>
          <p:cNvSpPr txBox="1"/>
          <p:nvPr/>
        </p:nvSpPr>
        <p:spPr>
          <a:xfrm>
            <a:off x="584800" y="1235725"/>
            <a:ext cx="108903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K Modes clustering 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extension of K means.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It is used when the features are categorical in nature.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As we have seen, K-Means uses distance measures to cluster continuous data. The lesser the distance, the more similar our data points are. It works well for the numerical features.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We can map categorical value to numerical values using one-hot encoding or label encoding and use the same distance measures. 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However, this mapping cannot generate quality clusters for high dimensional categorical data.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So we can use K Modes algorithm for cluster the categorical data.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ae758a60c_0_23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does K Modes</a:t>
            </a:r>
            <a:r>
              <a:rPr lang="en-IN" sz="3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Clustering Work</a:t>
            </a:r>
            <a:endParaRPr sz="3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3ae758a60c_0_23"/>
          <p:cNvSpPr txBox="1"/>
          <p:nvPr/>
        </p:nvSpPr>
        <p:spPr>
          <a:xfrm>
            <a:off x="584800" y="1235725"/>
            <a:ext cx="4656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Instead of using the regular distance measures it uses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dissimilarities (total mismatches) between the data points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The lesser the dissimilarities the more similar our data points are.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g13ae758a60c_0_23"/>
          <p:cNvGraphicFramePr/>
          <p:nvPr/>
        </p:nvGraphicFramePr>
        <p:xfrm>
          <a:off x="5955450" y="1314275"/>
          <a:ext cx="5392500" cy="341355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958300"/>
                <a:gridCol w="1579150"/>
                <a:gridCol w="1506925"/>
                <a:gridCol w="13481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 Movies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 Cars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 Sport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b2c8286dd_0_6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Modes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3b2c8286dd_0_6"/>
          <p:cNvSpPr txBox="1"/>
          <p:nvPr/>
        </p:nvSpPr>
        <p:spPr>
          <a:xfrm>
            <a:off x="584800" y="1235725"/>
            <a:ext cx="5841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Lets us look at a sample dataset that has the information about marital status, city, and gender of persons.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We aim to group them based on the available information.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" name="Google Shape;290;g13b2c8286dd_0_6"/>
          <p:cNvGraphicFramePr/>
          <p:nvPr/>
        </p:nvGraphicFramePr>
        <p:xfrm>
          <a:off x="6667500" y="1333500"/>
          <a:ext cx="4850125" cy="356589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778725"/>
                <a:gridCol w="1753725"/>
                <a:gridCol w="1191900"/>
                <a:gridCol w="11257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Obs.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Marital Status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City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Gender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Single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Seperated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Seperated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b2c8286dd_0_12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Modes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3b2c8286dd_0_12"/>
          <p:cNvSpPr txBox="1"/>
          <p:nvPr/>
        </p:nvSpPr>
        <p:spPr>
          <a:xfrm>
            <a:off x="584800" y="1235725"/>
            <a:ext cx="5430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Step1: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</a:t>
            </a: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K unique observations as the initial cluster centers (modes).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proceed by defining the number of clusters K=3.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choose 1, 7, 8 as initial clusters.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7" name="Google Shape;297;g13b2c8286dd_0_12"/>
          <p:cNvGraphicFramePr/>
          <p:nvPr/>
        </p:nvGraphicFramePr>
        <p:xfrm>
          <a:off x="6362700" y="1638300"/>
          <a:ext cx="4850125" cy="356589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778725"/>
                <a:gridCol w="1753725"/>
                <a:gridCol w="1191900"/>
                <a:gridCol w="11257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Obs.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Marital Status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City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Sex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Single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Seperated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Seperated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" name="Google Shape;298;g13b2c8286dd_0_12"/>
          <p:cNvGraphicFramePr/>
          <p:nvPr/>
        </p:nvGraphicFramePr>
        <p:xfrm>
          <a:off x="876300" y="4000500"/>
          <a:ext cx="4850125" cy="118863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778725"/>
                <a:gridCol w="1753725"/>
                <a:gridCol w="1191900"/>
                <a:gridCol w="11257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Single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g13b2c8286dd_0_12"/>
          <p:cNvSpPr txBox="1"/>
          <p:nvPr/>
        </p:nvSpPr>
        <p:spPr>
          <a:xfrm>
            <a:off x="2712922" y="3600275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b2c8286dd_0_22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Modes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3b2c8286dd_0_22"/>
          <p:cNvSpPr txBox="1"/>
          <p:nvPr/>
        </p:nvSpPr>
        <p:spPr>
          <a:xfrm>
            <a:off x="584800" y="1235725"/>
            <a:ext cx="84216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Step2: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dissimilarities (no. of mismatches) and assign each observation to its closet cluster.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Iteratively compare the cluster data points to each of the observations.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similar data points give 0, dissimilar data points give 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b2c8286dd_0_32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Modes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1" name="Google Shape;311;g13b2c8286dd_0_32"/>
          <p:cNvGraphicFramePr/>
          <p:nvPr/>
        </p:nvGraphicFramePr>
        <p:xfrm>
          <a:off x="6743700" y="3695700"/>
          <a:ext cx="4850125" cy="277347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778725"/>
                <a:gridCol w="1753725"/>
                <a:gridCol w="1191900"/>
                <a:gridCol w="11257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Obs.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Marital Status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City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Sex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Single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Seperated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Seperated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g13b2c8286dd_0_32"/>
          <p:cNvGraphicFramePr/>
          <p:nvPr/>
        </p:nvGraphicFramePr>
        <p:xfrm>
          <a:off x="6743700" y="2324100"/>
          <a:ext cx="4850125" cy="118863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778725"/>
                <a:gridCol w="1753725"/>
                <a:gridCol w="1191900"/>
                <a:gridCol w="11257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Single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g13b2c8286dd_0_32"/>
          <p:cNvGraphicFramePr/>
          <p:nvPr/>
        </p:nvGraphicFramePr>
        <p:xfrm>
          <a:off x="723900" y="3695700"/>
          <a:ext cx="4850125" cy="277347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778725"/>
                <a:gridCol w="1753725"/>
                <a:gridCol w="1191900"/>
                <a:gridCol w="11257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Obs.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Marital Status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City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Sex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Single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Seperated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Seperated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Mumbai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Female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g13b2c8286dd_0_32"/>
          <p:cNvGraphicFramePr/>
          <p:nvPr/>
        </p:nvGraphicFramePr>
        <p:xfrm>
          <a:off x="723900" y="2324100"/>
          <a:ext cx="4850125" cy="118863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778725"/>
                <a:gridCol w="1753725"/>
                <a:gridCol w="1191900"/>
                <a:gridCol w="112577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Single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Bangalore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7.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Married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Delhi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8.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Divorced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Hyderabad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g13b2c8286dd_0_32"/>
          <p:cNvSpPr txBox="1"/>
          <p:nvPr/>
        </p:nvSpPr>
        <p:spPr>
          <a:xfrm>
            <a:off x="661000" y="1338550"/>
            <a:ext cx="500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Comparing Cluster 1 with observation 1 given 0 dissimilarities.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3b2c8286dd_0_32"/>
          <p:cNvSpPr txBox="1"/>
          <p:nvPr/>
        </p:nvSpPr>
        <p:spPr>
          <a:xfrm>
            <a:off x="6665100" y="1340725"/>
            <a:ext cx="500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Comparing Cluster 1 with observation 2 given 3(1+1+1) dissimilarities.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3b2c8286dd_0_32"/>
          <p:cNvSpPr/>
          <p:nvPr/>
        </p:nvSpPr>
        <p:spPr>
          <a:xfrm>
            <a:off x="958475" y="2400300"/>
            <a:ext cx="4379100" cy="288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3b2c8286dd_0_32"/>
          <p:cNvSpPr/>
          <p:nvPr/>
        </p:nvSpPr>
        <p:spPr>
          <a:xfrm>
            <a:off x="3073700" y="2688600"/>
            <a:ext cx="347100" cy="140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3b2c8286dd_0_32"/>
          <p:cNvSpPr/>
          <p:nvPr/>
        </p:nvSpPr>
        <p:spPr>
          <a:xfrm>
            <a:off x="9126550" y="2720300"/>
            <a:ext cx="347100" cy="1760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3b2c8286dd_0_32"/>
          <p:cNvSpPr/>
          <p:nvPr/>
        </p:nvSpPr>
        <p:spPr>
          <a:xfrm>
            <a:off x="958475" y="4152900"/>
            <a:ext cx="4379100" cy="288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3b2c8286dd_0_32"/>
          <p:cNvSpPr/>
          <p:nvPr/>
        </p:nvSpPr>
        <p:spPr>
          <a:xfrm>
            <a:off x="6978275" y="4533900"/>
            <a:ext cx="4379100" cy="288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3b2c8286dd_0_32"/>
          <p:cNvSpPr/>
          <p:nvPr/>
        </p:nvSpPr>
        <p:spPr>
          <a:xfrm>
            <a:off x="6978275" y="2400300"/>
            <a:ext cx="4379100" cy="288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b2c8286dd_0_5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Modes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8" name="Google Shape;328;g13b2c8286dd_0_50"/>
          <p:cNvGraphicFramePr/>
          <p:nvPr/>
        </p:nvGraphicFramePr>
        <p:xfrm>
          <a:off x="6515100" y="1333500"/>
          <a:ext cx="4972950" cy="4084050"/>
        </p:xfrm>
        <a:graphic>
          <a:graphicData uri="http://schemas.openxmlformats.org/drawingml/2006/table">
            <a:tbl>
              <a:tblPr>
                <a:noFill/>
                <a:tableStyleId>{EFC10952-C9A5-41E2-80C0-69495A54EC88}</a:tableStyleId>
              </a:tblPr>
              <a:tblGrid>
                <a:gridCol w="769175"/>
                <a:gridCol w="996850"/>
                <a:gridCol w="1029375"/>
                <a:gridCol w="931775"/>
                <a:gridCol w="1245775"/>
              </a:tblGrid>
              <a:tr h="44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obs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 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3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Assigned  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g13b2c8286dd_0_50"/>
          <p:cNvSpPr txBox="1"/>
          <p:nvPr/>
        </p:nvSpPr>
        <p:spPr>
          <a:xfrm>
            <a:off x="492775" y="1190375"/>
            <a:ext cx="56511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Similarly, calculate all the similarities and put them in the table as shown and assign the observations to their closet cluster (cluster that has the least dissimilarity)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After step2, the observations 1,2,5 are assigned to cluster1. 3 and 7 are assigned to cluster 2, and 4,6,8 are assigned to cluster 3.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If all the clusters have the same dissimilarity with an observation, assign to any cluster randomly. In our case, the observation 2 has 3 dissimilarities for all the clusters, So we have assigned it to cluster 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b2c8286dd_0_69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Modes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3b2c8286dd_0_69"/>
          <p:cNvSpPr txBox="1"/>
          <p:nvPr/>
        </p:nvSpPr>
        <p:spPr>
          <a:xfrm>
            <a:off x="601325" y="1219200"/>
            <a:ext cx="10930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Step3: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Define new modes for the clusters.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Consider one cluster at a time, for each feature, look for the mode and update the new clusters.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After obtaining the new clusters, again calculate the dis-similarities between the observations and the newly obtained clusters.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Stop when there is no change in the assignment of the observations.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ae758a60c_0_19"/>
          <p:cNvSpPr/>
          <p:nvPr/>
        </p:nvSpPr>
        <p:spPr>
          <a:xfrm>
            <a:off x="2630975" y="2804875"/>
            <a:ext cx="7222500" cy="112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Hierarchical </a:t>
            </a:r>
            <a:r>
              <a:rPr lang="en-IN" sz="3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3bf3fa1c_0_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343bf3fa1c_0_0"/>
          <p:cNvSpPr/>
          <p:nvPr/>
        </p:nvSpPr>
        <p:spPr>
          <a:xfrm>
            <a:off x="1515699" y="1292625"/>
            <a:ext cx="8491500" cy="607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does not have labels/Target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343bf3fa1c_0_0"/>
          <p:cNvSpPr/>
          <p:nvPr/>
        </p:nvSpPr>
        <p:spPr>
          <a:xfrm>
            <a:off x="1515699" y="2054625"/>
            <a:ext cx="8491500" cy="607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is not supervised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343bf3fa1c_0_0"/>
          <p:cNvSpPr/>
          <p:nvPr/>
        </p:nvSpPr>
        <p:spPr>
          <a:xfrm>
            <a:off x="1515699" y="2816625"/>
            <a:ext cx="8491500" cy="97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takes variables as input and either transforms them into another type of features or a value that can be used to solve practical problems.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43bf3fa1c_0_0"/>
          <p:cNvSpPr/>
          <p:nvPr/>
        </p:nvSpPr>
        <p:spPr>
          <a:xfrm>
            <a:off x="4233949" y="4099425"/>
            <a:ext cx="2855400" cy="48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343bf3fa1c_0_0"/>
          <p:cNvSpPr/>
          <p:nvPr/>
        </p:nvSpPr>
        <p:spPr>
          <a:xfrm>
            <a:off x="1662374" y="5149600"/>
            <a:ext cx="1611300" cy="48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43bf3fa1c_0_0"/>
          <p:cNvSpPr/>
          <p:nvPr/>
        </p:nvSpPr>
        <p:spPr>
          <a:xfrm>
            <a:off x="4464649" y="5149600"/>
            <a:ext cx="2394000" cy="48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PCA, Association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343bf3fa1c_0_0"/>
          <p:cNvSpPr/>
          <p:nvPr/>
        </p:nvSpPr>
        <p:spPr>
          <a:xfrm>
            <a:off x="7401099" y="5149600"/>
            <a:ext cx="2606100" cy="48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GAN’s, Autoencoder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g1343bf3fa1c_0_0"/>
          <p:cNvCxnSpPr>
            <a:stCxn id="96" idx="3"/>
            <a:endCxn id="99" idx="0"/>
          </p:cNvCxnSpPr>
          <p:nvPr/>
        </p:nvCxnSpPr>
        <p:spPr>
          <a:xfrm>
            <a:off x="7089349" y="4342575"/>
            <a:ext cx="1614900" cy="80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1" name="Google Shape;101;g1343bf3fa1c_0_0"/>
          <p:cNvCxnSpPr>
            <a:stCxn id="96" idx="1"/>
          </p:cNvCxnSpPr>
          <p:nvPr/>
        </p:nvCxnSpPr>
        <p:spPr>
          <a:xfrm flipH="1">
            <a:off x="2450749" y="4342575"/>
            <a:ext cx="1783200" cy="807000"/>
          </a:xfrm>
          <a:prstGeom prst="bentConnector3">
            <a:avLst>
              <a:gd name="adj1" fmla="val 9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2" name="Google Shape;102;g1343bf3fa1c_0_0"/>
          <p:cNvCxnSpPr>
            <a:endCxn id="98" idx="0"/>
          </p:cNvCxnSpPr>
          <p:nvPr/>
        </p:nvCxnSpPr>
        <p:spPr>
          <a:xfrm>
            <a:off x="5655349" y="4608100"/>
            <a:ext cx="6300" cy="54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43bf3fb43_0_39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343bf3fb43_0_39"/>
          <p:cNvSpPr/>
          <p:nvPr/>
        </p:nvSpPr>
        <p:spPr>
          <a:xfrm>
            <a:off x="2964850" y="1390475"/>
            <a:ext cx="5835600" cy="923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methods involve a series of iterations of combining or dividing a group of observations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343bf3fb43_0_39"/>
          <p:cNvSpPr/>
          <p:nvPr/>
        </p:nvSpPr>
        <p:spPr>
          <a:xfrm>
            <a:off x="837800" y="2555000"/>
            <a:ext cx="4875300" cy="216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Agglomerative Clustering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it’s a bottom-up approach to build clusters. Algorithm starts with each point as a cluster and merges nearest objects or clusters until one big cluster is formed.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343bf3fb43_0_39"/>
          <p:cNvSpPr/>
          <p:nvPr/>
        </p:nvSpPr>
        <p:spPr>
          <a:xfrm>
            <a:off x="6260875" y="2555000"/>
            <a:ext cx="4875300" cy="216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Divisive Clustering 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IN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it’s a top-down approach. It is exactly opposite of the agglomerative hierarchical clustering.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43bf3fb43_0_8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Linkage methods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343bf3fb43_0_80"/>
          <p:cNvSpPr txBox="1"/>
          <p:nvPr/>
        </p:nvSpPr>
        <p:spPr>
          <a:xfrm>
            <a:off x="452950" y="1314275"/>
            <a:ext cx="112338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decide which clusters should be grouped together (for agglomerative), or where a cluster is to be separated (for divisive), a measure of dissimilarity between pair of observations is required.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 criterion specifies the measure of dissimilarity between pair of observations.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distance metric and linkage criteria may influence the final results.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linkage methods work by calculating the distance or similarity between all objects. Then the closest pair of clusters are combined into a single cluster, reducing the number of cluster remaining.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process is then repeated until there is only a single cluster left.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3bf3fb43_0_119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Hierarchical Agglomerative Clustering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343bf3fb43_0_119"/>
          <p:cNvSpPr/>
          <p:nvPr/>
        </p:nvSpPr>
        <p:spPr>
          <a:xfrm>
            <a:off x="1137450" y="4035831"/>
            <a:ext cx="1047300" cy="83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343bf3fb43_0_119"/>
          <p:cNvSpPr/>
          <p:nvPr/>
        </p:nvSpPr>
        <p:spPr>
          <a:xfrm>
            <a:off x="3521825" y="4035831"/>
            <a:ext cx="1047300" cy="83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343bf3fb43_0_119"/>
          <p:cNvSpPr/>
          <p:nvPr/>
        </p:nvSpPr>
        <p:spPr>
          <a:xfrm>
            <a:off x="1449175" y="43350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343bf3fb43_0_119"/>
          <p:cNvSpPr/>
          <p:nvPr/>
        </p:nvSpPr>
        <p:spPr>
          <a:xfrm>
            <a:off x="1601575" y="44874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343bf3fb43_0_119"/>
          <p:cNvSpPr/>
          <p:nvPr/>
        </p:nvSpPr>
        <p:spPr>
          <a:xfrm>
            <a:off x="1753975" y="46398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343bf3fb43_0_119"/>
          <p:cNvSpPr/>
          <p:nvPr/>
        </p:nvSpPr>
        <p:spPr>
          <a:xfrm>
            <a:off x="1853875" y="42351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343bf3fb43_0_119"/>
          <p:cNvSpPr/>
          <p:nvPr/>
        </p:nvSpPr>
        <p:spPr>
          <a:xfrm>
            <a:off x="1953775" y="440363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343bf3fb43_0_119"/>
          <p:cNvSpPr/>
          <p:nvPr/>
        </p:nvSpPr>
        <p:spPr>
          <a:xfrm>
            <a:off x="1251050" y="44874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343bf3fb43_0_119"/>
          <p:cNvSpPr/>
          <p:nvPr/>
        </p:nvSpPr>
        <p:spPr>
          <a:xfrm>
            <a:off x="1449175" y="46398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343bf3fb43_0_119"/>
          <p:cNvSpPr/>
          <p:nvPr/>
        </p:nvSpPr>
        <p:spPr>
          <a:xfrm>
            <a:off x="1601575" y="41352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343bf3fb43_0_119"/>
          <p:cNvSpPr/>
          <p:nvPr/>
        </p:nvSpPr>
        <p:spPr>
          <a:xfrm>
            <a:off x="3768425" y="42228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343bf3fb43_0_119"/>
          <p:cNvSpPr/>
          <p:nvPr/>
        </p:nvSpPr>
        <p:spPr>
          <a:xfrm>
            <a:off x="3920825" y="43752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343bf3fb43_0_119"/>
          <p:cNvSpPr/>
          <p:nvPr/>
        </p:nvSpPr>
        <p:spPr>
          <a:xfrm>
            <a:off x="4073225" y="45276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343bf3fb43_0_119"/>
          <p:cNvSpPr/>
          <p:nvPr/>
        </p:nvSpPr>
        <p:spPr>
          <a:xfrm>
            <a:off x="4225625" y="46800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343bf3fb43_0_119"/>
          <p:cNvSpPr/>
          <p:nvPr/>
        </p:nvSpPr>
        <p:spPr>
          <a:xfrm>
            <a:off x="4073225" y="4135281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343bf3fb43_0_119"/>
          <p:cNvSpPr/>
          <p:nvPr/>
        </p:nvSpPr>
        <p:spPr>
          <a:xfrm>
            <a:off x="4225625" y="4335081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343bf3fb43_0_119"/>
          <p:cNvSpPr/>
          <p:nvPr/>
        </p:nvSpPr>
        <p:spPr>
          <a:xfrm>
            <a:off x="3668525" y="45276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343bf3fb43_0_119"/>
          <p:cNvSpPr/>
          <p:nvPr/>
        </p:nvSpPr>
        <p:spPr>
          <a:xfrm>
            <a:off x="3868325" y="46800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343bf3fb43_0_119"/>
          <p:cNvSpPr/>
          <p:nvPr/>
        </p:nvSpPr>
        <p:spPr>
          <a:xfrm>
            <a:off x="4414050" y="4487481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343bf3fb43_0_119"/>
          <p:cNvSpPr/>
          <p:nvPr/>
        </p:nvSpPr>
        <p:spPr>
          <a:xfrm>
            <a:off x="1137450" y="5382431"/>
            <a:ext cx="1047300" cy="83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343bf3fb43_0_119"/>
          <p:cNvSpPr/>
          <p:nvPr/>
        </p:nvSpPr>
        <p:spPr>
          <a:xfrm>
            <a:off x="3521825" y="5382431"/>
            <a:ext cx="1047300" cy="83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343bf3fb43_0_119"/>
          <p:cNvSpPr/>
          <p:nvPr/>
        </p:nvSpPr>
        <p:spPr>
          <a:xfrm>
            <a:off x="1449175" y="56816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343bf3fb43_0_119"/>
          <p:cNvSpPr/>
          <p:nvPr/>
        </p:nvSpPr>
        <p:spPr>
          <a:xfrm>
            <a:off x="1601575" y="58340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343bf3fb43_0_119"/>
          <p:cNvSpPr/>
          <p:nvPr/>
        </p:nvSpPr>
        <p:spPr>
          <a:xfrm>
            <a:off x="1753975" y="59864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343bf3fb43_0_119"/>
          <p:cNvSpPr/>
          <p:nvPr/>
        </p:nvSpPr>
        <p:spPr>
          <a:xfrm>
            <a:off x="1853875" y="55817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343bf3fb43_0_119"/>
          <p:cNvSpPr/>
          <p:nvPr/>
        </p:nvSpPr>
        <p:spPr>
          <a:xfrm>
            <a:off x="1953775" y="575023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343bf3fb43_0_119"/>
          <p:cNvSpPr/>
          <p:nvPr/>
        </p:nvSpPr>
        <p:spPr>
          <a:xfrm>
            <a:off x="1251050" y="58340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343bf3fb43_0_119"/>
          <p:cNvSpPr/>
          <p:nvPr/>
        </p:nvSpPr>
        <p:spPr>
          <a:xfrm>
            <a:off x="1449175" y="59864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343bf3fb43_0_119"/>
          <p:cNvSpPr/>
          <p:nvPr/>
        </p:nvSpPr>
        <p:spPr>
          <a:xfrm>
            <a:off x="1601575" y="5481881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343bf3fb43_0_119"/>
          <p:cNvSpPr/>
          <p:nvPr/>
        </p:nvSpPr>
        <p:spPr>
          <a:xfrm>
            <a:off x="3768425" y="55694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343bf3fb43_0_119"/>
          <p:cNvSpPr/>
          <p:nvPr/>
        </p:nvSpPr>
        <p:spPr>
          <a:xfrm>
            <a:off x="3920825" y="57218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343bf3fb43_0_119"/>
          <p:cNvSpPr/>
          <p:nvPr/>
        </p:nvSpPr>
        <p:spPr>
          <a:xfrm>
            <a:off x="4073225" y="58742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343bf3fb43_0_119"/>
          <p:cNvSpPr/>
          <p:nvPr/>
        </p:nvSpPr>
        <p:spPr>
          <a:xfrm>
            <a:off x="4225625" y="60266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343bf3fb43_0_119"/>
          <p:cNvSpPr/>
          <p:nvPr/>
        </p:nvSpPr>
        <p:spPr>
          <a:xfrm>
            <a:off x="4073225" y="5481881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343bf3fb43_0_119"/>
          <p:cNvSpPr/>
          <p:nvPr/>
        </p:nvSpPr>
        <p:spPr>
          <a:xfrm>
            <a:off x="4225625" y="5681681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343bf3fb43_0_119"/>
          <p:cNvSpPr/>
          <p:nvPr/>
        </p:nvSpPr>
        <p:spPr>
          <a:xfrm>
            <a:off x="3668525" y="58742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343bf3fb43_0_119"/>
          <p:cNvSpPr/>
          <p:nvPr/>
        </p:nvSpPr>
        <p:spPr>
          <a:xfrm>
            <a:off x="3868325" y="6026656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343bf3fb43_0_119"/>
          <p:cNvSpPr/>
          <p:nvPr/>
        </p:nvSpPr>
        <p:spPr>
          <a:xfrm>
            <a:off x="4414050" y="5834081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g1343bf3fb43_0_119"/>
          <p:cNvCxnSpPr>
            <a:endCxn id="376" idx="7"/>
          </p:cNvCxnSpPr>
          <p:nvPr/>
        </p:nvCxnSpPr>
        <p:spPr>
          <a:xfrm>
            <a:off x="1985295" y="4497286"/>
            <a:ext cx="1768500" cy="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g1343bf3fb43_0_119"/>
          <p:cNvCxnSpPr>
            <a:endCxn id="397" idx="6"/>
          </p:cNvCxnSpPr>
          <p:nvPr/>
        </p:nvCxnSpPr>
        <p:spPr>
          <a:xfrm>
            <a:off x="1361850" y="5874431"/>
            <a:ext cx="3152100" cy="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0" name="Google Shape;400;g1343bf3fb43_0_119"/>
          <p:cNvSpPr/>
          <p:nvPr/>
        </p:nvSpPr>
        <p:spPr>
          <a:xfrm>
            <a:off x="5834826" y="4048300"/>
            <a:ext cx="1047300" cy="83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343bf3fb43_0_119"/>
          <p:cNvSpPr/>
          <p:nvPr/>
        </p:nvSpPr>
        <p:spPr>
          <a:xfrm>
            <a:off x="8219201" y="4048300"/>
            <a:ext cx="1047300" cy="83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343bf3fb43_0_119"/>
          <p:cNvSpPr/>
          <p:nvPr/>
        </p:nvSpPr>
        <p:spPr>
          <a:xfrm>
            <a:off x="6146551" y="43475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343bf3fb43_0_119"/>
          <p:cNvSpPr/>
          <p:nvPr/>
        </p:nvSpPr>
        <p:spPr>
          <a:xfrm>
            <a:off x="6298951" y="44999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343bf3fb43_0_119"/>
          <p:cNvSpPr/>
          <p:nvPr/>
        </p:nvSpPr>
        <p:spPr>
          <a:xfrm>
            <a:off x="6451351" y="46523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343bf3fb43_0_119"/>
          <p:cNvSpPr/>
          <p:nvPr/>
        </p:nvSpPr>
        <p:spPr>
          <a:xfrm>
            <a:off x="6551251" y="42476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343bf3fb43_0_119"/>
          <p:cNvSpPr/>
          <p:nvPr/>
        </p:nvSpPr>
        <p:spPr>
          <a:xfrm>
            <a:off x="6651151" y="441610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343bf3fb43_0_119"/>
          <p:cNvSpPr/>
          <p:nvPr/>
        </p:nvSpPr>
        <p:spPr>
          <a:xfrm>
            <a:off x="5872226" y="44999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343bf3fb43_0_119"/>
          <p:cNvSpPr/>
          <p:nvPr/>
        </p:nvSpPr>
        <p:spPr>
          <a:xfrm>
            <a:off x="6146551" y="46523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343bf3fb43_0_119"/>
          <p:cNvSpPr/>
          <p:nvPr/>
        </p:nvSpPr>
        <p:spPr>
          <a:xfrm>
            <a:off x="6298951" y="41477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343bf3fb43_0_119"/>
          <p:cNvSpPr/>
          <p:nvPr/>
        </p:nvSpPr>
        <p:spPr>
          <a:xfrm>
            <a:off x="8465801" y="42353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343bf3fb43_0_119"/>
          <p:cNvSpPr/>
          <p:nvPr/>
        </p:nvSpPr>
        <p:spPr>
          <a:xfrm>
            <a:off x="8618201" y="43877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343bf3fb43_0_119"/>
          <p:cNvSpPr/>
          <p:nvPr/>
        </p:nvSpPr>
        <p:spPr>
          <a:xfrm>
            <a:off x="8770601" y="45401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343bf3fb43_0_119"/>
          <p:cNvSpPr/>
          <p:nvPr/>
        </p:nvSpPr>
        <p:spPr>
          <a:xfrm>
            <a:off x="8923001" y="46925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343bf3fb43_0_119"/>
          <p:cNvSpPr/>
          <p:nvPr/>
        </p:nvSpPr>
        <p:spPr>
          <a:xfrm>
            <a:off x="8770601" y="4147750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343bf3fb43_0_119"/>
          <p:cNvSpPr/>
          <p:nvPr/>
        </p:nvSpPr>
        <p:spPr>
          <a:xfrm>
            <a:off x="8923001" y="4347550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343bf3fb43_0_119"/>
          <p:cNvSpPr/>
          <p:nvPr/>
        </p:nvSpPr>
        <p:spPr>
          <a:xfrm>
            <a:off x="8365901" y="45401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343bf3fb43_0_119"/>
          <p:cNvSpPr/>
          <p:nvPr/>
        </p:nvSpPr>
        <p:spPr>
          <a:xfrm>
            <a:off x="8565701" y="46925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343bf3fb43_0_119"/>
          <p:cNvSpPr/>
          <p:nvPr/>
        </p:nvSpPr>
        <p:spPr>
          <a:xfrm>
            <a:off x="9111426" y="4499950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343bf3fb43_0_119"/>
          <p:cNvSpPr/>
          <p:nvPr/>
        </p:nvSpPr>
        <p:spPr>
          <a:xfrm>
            <a:off x="5834826" y="5394900"/>
            <a:ext cx="1047300" cy="83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343bf3fb43_0_119"/>
          <p:cNvSpPr/>
          <p:nvPr/>
        </p:nvSpPr>
        <p:spPr>
          <a:xfrm>
            <a:off x="8219201" y="5394900"/>
            <a:ext cx="1047300" cy="83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343bf3fb43_0_119"/>
          <p:cNvSpPr/>
          <p:nvPr/>
        </p:nvSpPr>
        <p:spPr>
          <a:xfrm>
            <a:off x="6146551" y="56941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343bf3fb43_0_119"/>
          <p:cNvSpPr/>
          <p:nvPr/>
        </p:nvSpPr>
        <p:spPr>
          <a:xfrm>
            <a:off x="6298951" y="58465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343bf3fb43_0_119"/>
          <p:cNvSpPr/>
          <p:nvPr/>
        </p:nvSpPr>
        <p:spPr>
          <a:xfrm>
            <a:off x="6451351" y="59989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343bf3fb43_0_119"/>
          <p:cNvSpPr/>
          <p:nvPr/>
        </p:nvSpPr>
        <p:spPr>
          <a:xfrm>
            <a:off x="6551251" y="55942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343bf3fb43_0_119"/>
          <p:cNvSpPr/>
          <p:nvPr/>
        </p:nvSpPr>
        <p:spPr>
          <a:xfrm>
            <a:off x="6651151" y="576270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343bf3fb43_0_119"/>
          <p:cNvSpPr/>
          <p:nvPr/>
        </p:nvSpPr>
        <p:spPr>
          <a:xfrm>
            <a:off x="5872226" y="58465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343bf3fb43_0_119"/>
          <p:cNvSpPr/>
          <p:nvPr/>
        </p:nvSpPr>
        <p:spPr>
          <a:xfrm>
            <a:off x="6146551" y="59989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343bf3fb43_0_119"/>
          <p:cNvSpPr/>
          <p:nvPr/>
        </p:nvSpPr>
        <p:spPr>
          <a:xfrm>
            <a:off x="6298951" y="5494350"/>
            <a:ext cx="99900" cy="99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343bf3fb43_0_119"/>
          <p:cNvSpPr/>
          <p:nvPr/>
        </p:nvSpPr>
        <p:spPr>
          <a:xfrm>
            <a:off x="8465801" y="55819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343bf3fb43_0_119"/>
          <p:cNvSpPr/>
          <p:nvPr/>
        </p:nvSpPr>
        <p:spPr>
          <a:xfrm>
            <a:off x="8618201" y="57343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343bf3fb43_0_119"/>
          <p:cNvSpPr/>
          <p:nvPr/>
        </p:nvSpPr>
        <p:spPr>
          <a:xfrm>
            <a:off x="8770601" y="58867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343bf3fb43_0_119"/>
          <p:cNvSpPr/>
          <p:nvPr/>
        </p:nvSpPr>
        <p:spPr>
          <a:xfrm>
            <a:off x="8923001" y="60391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343bf3fb43_0_119"/>
          <p:cNvSpPr/>
          <p:nvPr/>
        </p:nvSpPr>
        <p:spPr>
          <a:xfrm>
            <a:off x="8770601" y="5494350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343bf3fb43_0_119"/>
          <p:cNvSpPr/>
          <p:nvPr/>
        </p:nvSpPr>
        <p:spPr>
          <a:xfrm>
            <a:off x="8923001" y="5694150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343bf3fb43_0_119"/>
          <p:cNvSpPr/>
          <p:nvPr/>
        </p:nvSpPr>
        <p:spPr>
          <a:xfrm>
            <a:off x="8365901" y="58867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343bf3fb43_0_119"/>
          <p:cNvSpPr/>
          <p:nvPr/>
        </p:nvSpPr>
        <p:spPr>
          <a:xfrm>
            <a:off x="8565701" y="6039125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343bf3fb43_0_119"/>
          <p:cNvSpPr/>
          <p:nvPr/>
        </p:nvSpPr>
        <p:spPr>
          <a:xfrm>
            <a:off x="9111426" y="5846550"/>
            <a:ext cx="99900" cy="99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g1343bf3fb43_0_119"/>
          <p:cNvCxnSpPr>
            <a:endCxn id="430" idx="7"/>
          </p:cNvCxnSpPr>
          <p:nvPr/>
        </p:nvCxnSpPr>
        <p:spPr>
          <a:xfrm rot="10800000" flipH="1">
            <a:off x="6395871" y="5748955"/>
            <a:ext cx="2307600" cy="11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g1343bf3fb43_0_119"/>
          <p:cNvCxnSpPr>
            <a:endCxn id="414" idx="5"/>
          </p:cNvCxnSpPr>
          <p:nvPr/>
        </p:nvCxnSpPr>
        <p:spPr>
          <a:xfrm rot="10800000" flipH="1">
            <a:off x="6021771" y="4233020"/>
            <a:ext cx="283410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g1343bf3fb43_0_119"/>
          <p:cNvCxnSpPr>
            <a:endCxn id="415" idx="1"/>
          </p:cNvCxnSpPr>
          <p:nvPr/>
        </p:nvCxnSpPr>
        <p:spPr>
          <a:xfrm rot="10800000" flipH="1">
            <a:off x="6009331" y="4362180"/>
            <a:ext cx="2928300" cy="22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g1343bf3fb43_0_119"/>
          <p:cNvCxnSpPr>
            <a:endCxn id="418" idx="5"/>
          </p:cNvCxnSpPr>
          <p:nvPr/>
        </p:nvCxnSpPr>
        <p:spPr>
          <a:xfrm>
            <a:off x="6046696" y="4583120"/>
            <a:ext cx="3150000" cy="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g1343bf3fb43_0_119"/>
          <p:cNvCxnSpPr>
            <a:endCxn id="413" idx="3"/>
          </p:cNvCxnSpPr>
          <p:nvPr/>
        </p:nvCxnSpPr>
        <p:spPr>
          <a:xfrm>
            <a:off x="5959531" y="4558195"/>
            <a:ext cx="2978100" cy="21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3" name="Google Shape;443;g1343bf3fb43_0_119"/>
          <p:cNvCxnSpPr>
            <a:endCxn id="417" idx="4"/>
          </p:cNvCxnSpPr>
          <p:nvPr/>
        </p:nvCxnSpPr>
        <p:spPr>
          <a:xfrm>
            <a:off x="5972051" y="4533225"/>
            <a:ext cx="2643600" cy="2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g1343bf3fb43_0_119"/>
          <p:cNvCxnSpPr>
            <a:endCxn id="418" idx="5"/>
          </p:cNvCxnSpPr>
          <p:nvPr/>
        </p:nvCxnSpPr>
        <p:spPr>
          <a:xfrm>
            <a:off x="6346096" y="4159220"/>
            <a:ext cx="285060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g1343bf3fb43_0_119"/>
          <p:cNvCxnSpPr>
            <a:endCxn id="413" idx="7"/>
          </p:cNvCxnSpPr>
          <p:nvPr/>
        </p:nvCxnSpPr>
        <p:spPr>
          <a:xfrm>
            <a:off x="6383571" y="4209155"/>
            <a:ext cx="2624700" cy="49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g1343bf3fb43_0_119"/>
          <p:cNvCxnSpPr>
            <a:endCxn id="414" idx="3"/>
          </p:cNvCxnSpPr>
          <p:nvPr/>
        </p:nvCxnSpPr>
        <p:spPr>
          <a:xfrm>
            <a:off x="6371131" y="4159220"/>
            <a:ext cx="2414100" cy="7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g1343bf3fb43_0_119"/>
          <p:cNvCxnSpPr>
            <a:endCxn id="415" idx="6"/>
          </p:cNvCxnSpPr>
          <p:nvPr/>
        </p:nvCxnSpPr>
        <p:spPr>
          <a:xfrm>
            <a:off x="6346001" y="4184200"/>
            <a:ext cx="2676900" cy="21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g1343bf3fb43_0_119"/>
          <p:cNvCxnSpPr>
            <a:endCxn id="415" idx="6"/>
          </p:cNvCxnSpPr>
          <p:nvPr/>
        </p:nvCxnSpPr>
        <p:spPr>
          <a:xfrm>
            <a:off x="6196301" y="4383700"/>
            <a:ext cx="2826600" cy="1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g1343bf3fb43_0_119"/>
          <p:cNvCxnSpPr>
            <a:endCxn id="413" idx="2"/>
          </p:cNvCxnSpPr>
          <p:nvPr/>
        </p:nvCxnSpPr>
        <p:spPr>
          <a:xfrm>
            <a:off x="6196301" y="4346175"/>
            <a:ext cx="2726700" cy="39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g1343bf3fb43_0_119"/>
          <p:cNvCxnSpPr>
            <a:endCxn id="411" idx="2"/>
          </p:cNvCxnSpPr>
          <p:nvPr/>
        </p:nvCxnSpPr>
        <p:spPr>
          <a:xfrm>
            <a:off x="6171401" y="4346175"/>
            <a:ext cx="2446800" cy="9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g1343bf3fb43_0_119"/>
          <p:cNvCxnSpPr>
            <a:endCxn id="414" idx="5"/>
          </p:cNvCxnSpPr>
          <p:nvPr/>
        </p:nvCxnSpPr>
        <p:spPr>
          <a:xfrm rot="10800000" flipH="1">
            <a:off x="6221271" y="4233020"/>
            <a:ext cx="2634600" cy="51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g1343bf3fb43_0_119"/>
          <p:cNvCxnSpPr>
            <a:endCxn id="418" idx="7"/>
          </p:cNvCxnSpPr>
          <p:nvPr/>
        </p:nvCxnSpPr>
        <p:spPr>
          <a:xfrm rot="10800000" flipH="1">
            <a:off x="6208996" y="4514580"/>
            <a:ext cx="2987700" cy="19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g1343bf3fb43_0_119"/>
          <p:cNvCxnSpPr>
            <a:endCxn id="411" idx="2"/>
          </p:cNvCxnSpPr>
          <p:nvPr/>
        </p:nvCxnSpPr>
        <p:spPr>
          <a:xfrm rot="10800000" flipH="1">
            <a:off x="6233801" y="4437675"/>
            <a:ext cx="2384400" cy="30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g1343bf3fb43_0_119"/>
          <p:cNvCxnSpPr>
            <a:endCxn id="414" idx="0"/>
          </p:cNvCxnSpPr>
          <p:nvPr/>
        </p:nvCxnSpPr>
        <p:spPr>
          <a:xfrm rot="10800000" flipH="1">
            <a:off x="6171551" y="4147750"/>
            <a:ext cx="2649000" cy="23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5" name="Google Shape;455;g1343bf3fb43_0_119"/>
          <p:cNvSpPr txBox="1"/>
          <p:nvPr/>
        </p:nvSpPr>
        <p:spPr>
          <a:xfrm>
            <a:off x="480575" y="1216175"/>
            <a:ext cx="11233800" cy="22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inter cluster distance measurement techniques are: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linkage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minimum distance between closest data points from the two clusters is considered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linkage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distance between two farthest data points from the two clusters is considered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linkage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average distance is considered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Centroid distance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distance between centroid of different clusters is considered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1343bf3fb43_0_119"/>
          <p:cNvSpPr txBox="1"/>
          <p:nvPr/>
        </p:nvSpPr>
        <p:spPr>
          <a:xfrm>
            <a:off x="1119475" y="3557044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Single Linkage</a:t>
            </a:r>
            <a:endParaRPr sz="14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1343bf3fb43_0_119"/>
          <p:cNvSpPr txBox="1"/>
          <p:nvPr/>
        </p:nvSpPr>
        <p:spPr>
          <a:xfrm>
            <a:off x="5724726" y="3569525"/>
            <a:ext cx="230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Average Linkage</a:t>
            </a:r>
            <a:endParaRPr sz="14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1343bf3fb43_0_119"/>
          <p:cNvSpPr txBox="1"/>
          <p:nvPr/>
        </p:nvSpPr>
        <p:spPr>
          <a:xfrm>
            <a:off x="5796026" y="5018975"/>
            <a:ext cx="230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Centroid Linkage</a:t>
            </a:r>
            <a:endParaRPr sz="14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343bf3fb43_0_119"/>
          <p:cNvSpPr txBox="1"/>
          <p:nvPr/>
        </p:nvSpPr>
        <p:spPr>
          <a:xfrm>
            <a:off x="1114575" y="5006506"/>
            <a:ext cx="230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  <a:r>
              <a:rPr lang="en-IN" sz="14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Linkage</a:t>
            </a:r>
            <a:endParaRPr sz="14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343bf3fb43_0_223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Dendrogram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1343bf3fb43_0_223"/>
          <p:cNvSpPr txBox="1"/>
          <p:nvPr/>
        </p:nvSpPr>
        <p:spPr>
          <a:xfrm>
            <a:off x="477573" y="1380975"/>
            <a:ext cx="109248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Dendrograms are used to represent the distances at which the the different clusters meet.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provide us an idea as to how the clustering looks like  diagrammatically.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Dendrograms for the same dataset change based on the method chosen to calculate distance between the clusters ( linkage function) and distance functions.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main use of a dendrogram is to work out the best way to allocate objects to clusters.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43bf3fb43_0_228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to interpret a dendrogram?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1343bf3fb43_0_228"/>
          <p:cNvSpPr txBox="1"/>
          <p:nvPr/>
        </p:nvSpPr>
        <p:spPr>
          <a:xfrm>
            <a:off x="433225" y="1229400"/>
            <a:ext cx="11233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y-axis is a measure of closeness of either individual data points or clusters.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Nearest clusters/data points are merged to make a bigger cluster (1,2 and 3 are near to each other).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cluster 4,6,5 and 7 are close to each other and hence they are made into a bigger cluster.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dashed lines at any point on x-axis gives the no. of clusters based on the number of cuts it makes.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g1343bf3fb43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150" y="3762238"/>
            <a:ext cx="2919274" cy="23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343bf3fb43_0_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1475" y="3676474"/>
            <a:ext cx="3322250" cy="24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g1343bf3fb43_0_228"/>
          <p:cNvCxnSpPr/>
          <p:nvPr/>
        </p:nvCxnSpPr>
        <p:spPr>
          <a:xfrm rot="10800000" flipH="1">
            <a:off x="4255400" y="4307250"/>
            <a:ext cx="3254400" cy="12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475" name="Google Shape;475;g1343bf3fb43_0_228"/>
          <p:cNvSpPr/>
          <p:nvPr/>
        </p:nvSpPr>
        <p:spPr>
          <a:xfrm>
            <a:off x="901550" y="3563050"/>
            <a:ext cx="7039800" cy="271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443372d9d_0_49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Hierarchical clustering,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13443372d9d_0_49"/>
          <p:cNvSpPr txBox="1"/>
          <p:nvPr/>
        </p:nvSpPr>
        <p:spPr>
          <a:xfrm>
            <a:off x="645175" y="1421400"/>
            <a:ext cx="56904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Consider one dimensional data set </a:t>
            </a:r>
            <a:r>
              <a:rPr lang="en-IN" sz="2000" b="1">
                <a:solidFill>
                  <a:srgbClr val="29292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{7,10,20,28,35}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will perform hierarchical clustering using Single Linkage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single link hierarchical clustering, we merge in each step the two clusters, whose two closest members have the smallest distance.</a:t>
            </a:r>
            <a:endParaRPr sz="2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Step-1:- compute distance between all pairs.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Step-2: Merge the nearest points. Here, 7 and 10 have the least distance (of 3), and will be merged together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13443372d9d_0_49"/>
          <p:cNvSpPr txBox="1"/>
          <p:nvPr/>
        </p:nvSpPr>
        <p:spPr>
          <a:xfrm>
            <a:off x="6878675" y="4509025"/>
            <a:ext cx="41895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1.  7          10          20          28          35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3          10            8             7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g13443372d9d_0_49"/>
          <p:cNvCxnSpPr/>
          <p:nvPr/>
        </p:nvCxnSpPr>
        <p:spPr>
          <a:xfrm rot="10800000">
            <a:off x="7340038" y="4833262"/>
            <a:ext cx="199500" cy="33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4" name="Google Shape;484;g13443372d9d_0_49"/>
          <p:cNvCxnSpPr/>
          <p:nvPr/>
        </p:nvCxnSpPr>
        <p:spPr>
          <a:xfrm rot="10800000">
            <a:off x="8739347" y="4811095"/>
            <a:ext cx="199500" cy="33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g13443372d9d_0_49"/>
          <p:cNvCxnSpPr/>
          <p:nvPr/>
        </p:nvCxnSpPr>
        <p:spPr>
          <a:xfrm rot="10800000">
            <a:off x="9477794" y="4813865"/>
            <a:ext cx="199500" cy="33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g13443372d9d_0_49"/>
          <p:cNvCxnSpPr/>
          <p:nvPr/>
        </p:nvCxnSpPr>
        <p:spPr>
          <a:xfrm rot="10800000">
            <a:off x="7984275" y="4841575"/>
            <a:ext cx="199500" cy="33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g13443372d9d_0_49"/>
          <p:cNvCxnSpPr/>
          <p:nvPr/>
        </p:nvCxnSpPr>
        <p:spPr>
          <a:xfrm rot="10800000" flipH="1">
            <a:off x="7626825" y="4833400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8" name="Google Shape;488;g13443372d9d_0_49"/>
          <p:cNvCxnSpPr/>
          <p:nvPr/>
        </p:nvCxnSpPr>
        <p:spPr>
          <a:xfrm rot="10800000" flipH="1">
            <a:off x="8253050" y="4823702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9" name="Google Shape;489;g13443372d9d_0_49"/>
          <p:cNvCxnSpPr/>
          <p:nvPr/>
        </p:nvCxnSpPr>
        <p:spPr>
          <a:xfrm rot="10800000" flipH="1">
            <a:off x="9016436" y="4826473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Google Shape;490;g13443372d9d_0_49"/>
          <p:cNvCxnSpPr/>
          <p:nvPr/>
        </p:nvCxnSpPr>
        <p:spPr>
          <a:xfrm rot="10800000" flipH="1">
            <a:off x="9754883" y="4816775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1" name="Google Shape;491;g13443372d9d_0_49"/>
          <p:cNvCxnSpPr/>
          <p:nvPr/>
        </p:nvCxnSpPr>
        <p:spPr>
          <a:xfrm>
            <a:off x="6760793" y="1314275"/>
            <a:ext cx="37500" cy="241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g13443372d9d_0_49"/>
          <p:cNvCxnSpPr/>
          <p:nvPr/>
        </p:nvCxnSpPr>
        <p:spPr>
          <a:xfrm>
            <a:off x="6810668" y="3733287"/>
            <a:ext cx="4339200" cy="37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g13443372d9d_0_49"/>
          <p:cNvSpPr/>
          <p:nvPr/>
        </p:nvSpPr>
        <p:spPr>
          <a:xfrm>
            <a:off x="7845600" y="1526262"/>
            <a:ext cx="1745700" cy="22167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3443372d9d_0_49"/>
          <p:cNvSpPr/>
          <p:nvPr/>
        </p:nvSpPr>
        <p:spPr>
          <a:xfrm>
            <a:off x="7484000" y="3346750"/>
            <a:ext cx="773100" cy="40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3443372d9d_0_49"/>
          <p:cNvSpPr/>
          <p:nvPr/>
        </p:nvSpPr>
        <p:spPr>
          <a:xfrm>
            <a:off x="9074500" y="1850450"/>
            <a:ext cx="1065300" cy="189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3443372d9d_0_49"/>
          <p:cNvSpPr/>
          <p:nvPr/>
        </p:nvSpPr>
        <p:spPr>
          <a:xfrm>
            <a:off x="9770000" y="2311800"/>
            <a:ext cx="773100" cy="1435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13443372d9d_0_49"/>
          <p:cNvSpPr txBox="1"/>
          <p:nvPr/>
        </p:nvSpPr>
        <p:spPr>
          <a:xfrm>
            <a:off x="7375200" y="3731275"/>
            <a:ext cx="43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7                10               20             28              35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g13443372d9d_0_49"/>
          <p:cNvCxnSpPr/>
          <p:nvPr/>
        </p:nvCxnSpPr>
        <p:spPr>
          <a:xfrm>
            <a:off x="6661041" y="3359200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9" name="Google Shape;499;g13443372d9d_0_49"/>
          <p:cNvCxnSpPr/>
          <p:nvPr/>
        </p:nvCxnSpPr>
        <p:spPr>
          <a:xfrm>
            <a:off x="6661041" y="2825800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g13443372d9d_0_49"/>
          <p:cNvCxnSpPr/>
          <p:nvPr/>
        </p:nvCxnSpPr>
        <p:spPr>
          <a:xfrm>
            <a:off x="6649958" y="2345047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1" name="Google Shape;501;g13443372d9d_0_49"/>
          <p:cNvCxnSpPr/>
          <p:nvPr/>
        </p:nvCxnSpPr>
        <p:spPr>
          <a:xfrm>
            <a:off x="6649958" y="1875378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2" name="Google Shape;502;g13443372d9d_0_49"/>
          <p:cNvCxnSpPr/>
          <p:nvPr/>
        </p:nvCxnSpPr>
        <p:spPr>
          <a:xfrm>
            <a:off x="6638874" y="1519316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3" name="Google Shape;503;g13443372d9d_0_49"/>
          <p:cNvSpPr txBox="1"/>
          <p:nvPr/>
        </p:nvSpPr>
        <p:spPr>
          <a:xfrm>
            <a:off x="6329275" y="1314263"/>
            <a:ext cx="5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13443372d9d_0_49"/>
          <p:cNvSpPr txBox="1"/>
          <p:nvPr/>
        </p:nvSpPr>
        <p:spPr>
          <a:xfrm>
            <a:off x="6410278" y="1665325"/>
            <a:ext cx="4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13443372d9d_0_49"/>
          <p:cNvSpPr txBox="1"/>
          <p:nvPr/>
        </p:nvSpPr>
        <p:spPr>
          <a:xfrm>
            <a:off x="6435155" y="2133737"/>
            <a:ext cx="4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13443372d9d_0_49"/>
          <p:cNvSpPr txBox="1"/>
          <p:nvPr/>
        </p:nvSpPr>
        <p:spPr>
          <a:xfrm>
            <a:off x="6440820" y="2614618"/>
            <a:ext cx="33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13443372d9d_0_49"/>
          <p:cNvSpPr txBox="1"/>
          <p:nvPr/>
        </p:nvSpPr>
        <p:spPr>
          <a:xfrm>
            <a:off x="6453972" y="3170775"/>
            <a:ext cx="2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g13443372d9d_0_49"/>
          <p:cNvCxnSpPr/>
          <p:nvPr/>
        </p:nvCxnSpPr>
        <p:spPr>
          <a:xfrm rot="10800000" flipH="1">
            <a:off x="6740780" y="2167974"/>
            <a:ext cx="4326600" cy="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9" name="Google Shape;509;g13443372d9d_0_49"/>
          <p:cNvCxnSpPr>
            <a:stCxn id="506" idx="3"/>
          </p:cNvCxnSpPr>
          <p:nvPr/>
        </p:nvCxnSpPr>
        <p:spPr>
          <a:xfrm rot="10800000" flipH="1">
            <a:off x="6780120" y="2773918"/>
            <a:ext cx="4386600" cy="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ae758a60c_0_3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Hierarchical clustering,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13ae758a60c_0_30"/>
          <p:cNvSpPr txBox="1"/>
          <p:nvPr/>
        </p:nvSpPr>
        <p:spPr>
          <a:xfrm>
            <a:off x="820600" y="1314275"/>
            <a:ext cx="48012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Step-3:- compute distance of all data points from cluster-1 (7,10) using the linkage method. And distance among data points as well.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Step-4: Merge the nearest point in the cluster or create a new cluster of the nearest data points. Here, 28 and 35 have the least distance (of 7), and will be merged together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13ae758a60c_0_30"/>
          <p:cNvSpPr txBox="1"/>
          <p:nvPr/>
        </p:nvSpPr>
        <p:spPr>
          <a:xfrm>
            <a:off x="7081950" y="4106875"/>
            <a:ext cx="41895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(7,10)               20           28          35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10                 8              7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g13ae758a60c_0_30"/>
          <p:cNvCxnSpPr/>
          <p:nvPr/>
        </p:nvCxnSpPr>
        <p:spPr>
          <a:xfrm rot="10800000">
            <a:off x="7741250" y="5489625"/>
            <a:ext cx="350700" cy="325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g13ae758a60c_0_30"/>
          <p:cNvCxnSpPr/>
          <p:nvPr/>
        </p:nvCxnSpPr>
        <p:spPr>
          <a:xfrm rot="10800000">
            <a:off x="8878891" y="5454963"/>
            <a:ext cx="199500" cy="33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g13ae758a60c_0_30"/>
          <p:cNvCxnSpPr/>
          <p:nvPr/>
        </p:nvCxnSpPr>
        <p:spPr>
          <a:xfrm rot="10800000">
            <a:off x="9654700" y="5457775"/>
            <a:ext cx="232800" cy="332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g13ae758a60c_0_30"/>
          <p:cNvCxnSpPr/>
          <p:nvPr/>
        </p:nvCxnSpPr>
        <p:spPr>
          <a:xfrm rot="10800000" flipH="1">
            <a:off x="8323322" y="5477268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1" name="Google Shape;521;g13ae758a60c_0_30"/>
          <p:cNvCxnSpPr/>
          <p:nvPr/>
        </p:nvCxnSpPr>
        <p:spPr>
          <a:xfrm rot="10800000" flipH="1">
            <a:off x="9162907" y="5449559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2" name="Google Shape;522;g13ae758a60c_0_30"/>
          <p:cNvCxnSpPr/>
          <p:nvPr/>
        </p:nvCxnSpPr>
        <p:spPr>
          <a:xfrm rot="10800000" flipH="1">
            <a:off x="9963700" y="5460643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g13ae758a60c_0_30"/>
          <p:cNvCxnSpPr/>
          <p:nvPr/>
        </p:nvCxnSpPr>
        <p:spPr>
          <a:xfrm>
            <a:off x="6678993" y="1390250"/>
            <a:ext cx="37500" cy="2418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4" name="Google Shape;524;g13ae758a60c_0_30"/>
          <p:cNvCxnSpPr/>
          <p:nvPr/>
        </p:nvCxnSpPr>
        <p:spPr>
          <a:xfrm>
            <a:off x="6728868" y="3809262"/>
            <a:ext cx="4339200" cy="37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5" name="Google Shape;525;g13ae758a60c_0_30"/>
          <p:cNvSpPr/>
          <p:nvPr/>
        </p:nvSpPr>
        <p:spPr>
          <a:xfrm>
            <a:off x="7763800" y="1602237"/>
            <a:ext cx="1745700" cy="22167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3ae758a60c_0_30"/>
          <p:cNvSpPr/>
          <p:nvPr/>
        </p:nvSpPr>
        <p:spPr>
          <a:xfrm>
            <a:off x="7402200" y="3422725"/>
            <a:ext cx="773100" cy="40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3ae758a60c_0_30"/>
          <p:cNvSpPr/>
          <p:nvPr/>
        </p:nvSpPr>
        <p:spPr>
          <a:xfrm>
            <a:off x="8992700" y="1926425"/>
            <a:ext cx="1065300" cy="1896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13ae758a60c_0_30"/>
          <p:cNvSpPr/>
          <p:nvPr/>
        </p:nvSpPr>
        <p:spPr>
          <a:xfrm>
            <a:off x="9688200" y="2387775"/>
            <a:ext cx="773100" cy="1435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3ae758a60c_0_30"/>
          <p:cNvSpPr txBox="1"/>
          <p:nvPr/>
        </p:nvSpPr>
        <p:spPr>
          <a:xfrm>
            <a:off x="7293400" y="3807250"/>
            <a:ext cx="43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7                10               20             28              35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g13ae758a60c_0_30"/>
          <p:cNvCxnSpPr/>
          <p:nvPr/>
        </p:nvCxnSpPr>
        <p:spPr>
          <a:xfrm>
            <a:off x="6579241" y="3435175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g13ae758a60c_0_30"/>
          <p:cNvCxnSpPr/>
          <p:nvPr/>
        </p:nvCxnSpPr>
        <p:spPr>
          <a:xfrm>
            <a:off x="6579241" y="2901775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2" name="Google Shape;532;g13ae758a60c_0_30"/>
          <p:cNvCxnSpPr/>
          <p:nvPr/>
        </p:nvCxnSpPr>
        <p:spPr>
          <a:xfrm>
            <a:off x="6568158" y="2421022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3" name="Google Shape;533;g13ae758a60c_0_30"/>
          <p:cNvCxnSpPr/>
          <p:nvPr/>
        </p:nvCxnSpPr>
        <p:spPr>
          <a:xfrm>
            <a:off x="6568158" y="1951353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4" name="Google Shape;534;g13ae758a60c_0_30"/>
          <p:cNvCxnSpPr/>
          <p:nvPr/>
        </p:nvCxnSpPr>
        <p:spPr>
          <a:xfrm>
            <a:off x="6557074" y="1595291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5" name="Google Shape;535;g13ae758a60c_0_30"/>
          <p:cNvSpPr txBox="1"/>
          <p:nvPr/>
        </p:nvSpPr>
        <p:spPr>
          <a:xfrm>
            <a:off x="6247475" y="1390238"/>
            <a:ext cx="5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13ae758a60c_0_30"/>
          <p:cNvSpPr txBox="1"/>
          <p:nvPr/>
        </p:nvSpPr>
        <p:spPr>
          <a:xfrm>
            <a:off x="6328478" y="1741300"/>
            <a:ext cx="4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13ae758a60c_0_30"/>
          <p:cNvSpPr txBox="1"/>
          <p:nvPr/>
        </p:nvSpPr>
        <p:spPr>
          <a:xfrm>
            <a:off x="6353355" y="2209712"/>
            <a:ext cx="4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13ae758a60c_0_30"/>
          <p:cNvSpPr txBox="1"/>
          <p:nvPr/>
        </p:nvSpPr>
        <p:spPr>
          <a:xfrm>
            <a:off x="6359020" y="2690593"/>
            <a:ext cx="33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13ae758a60c_0_30"/>
          <p:cNvSpPr txBox="1"/>
          <p:nvPr/>
        </p:nvSpPr>
        <p:spPr>
          <a:xfrm>
            <a:off x="6372172" y="3246750"/>
            <a:ext cx="2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Google Shape;540;g13ae758a60c_0_30"/>
          <p:cNvCxnSpPr/>
          <p:nvPr/>
        </p:nvCxnSpPr>
        <p:spPr>
          <a:xfrm rot="10800000" flipH="1">
            <a:off x="6658980" y="2243949"/>
            <a:ext cx="4326600" cy="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1" name="Google Shape;541;g13ae758a60c_0_30"/>
          <p:cNvCxnSpPr>
            <a:stCxn id="538" idx="3"/>
          </p:cNvCxnSpPr>
          <p:nvPr/>
        </p:nvCxnSpPr>
        <p:spPr>
          <a:xfrm rot="10800000" flipH="1">
            <a:off x="6698320" y="2849893"/>
            <a:ext cx="4386600" cy="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3ae758a60c_0_76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Hierarchical clustering, 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13ae758a60c_0_76"/>
          <p:cNvSpPr txBox="1"/>
          <p:nvPr/>
        </p:nvSpPr>
        <p:spPr>
          <a:xfrm>
            <a:off x="710725" y="1207175"/>
            <a:ext cx="5094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Step-5:- repeat step-3 and step-4: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merge 20 with cluster-2 (28,35)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Then, we merge cluster-1 (7,10) with the cluster-3 (20,28,35) and get the final cluster with all data points together.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8" name="Google Shape;548;g13ae758a60c_0_76"/>
          <p:cNvCxnSpPr/>
          <p:nvPr/>
        </p:nvCxnSpPr>
        <p:spPr>
          <a:xfrm>
            <a:off x="6907014" y="1314286"/>
            <a:ext cx="35100" cy="2125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" name="Google Shape;549;g13ae758a60c_0_76"/>
          <p:cNvCxnSpPr/>
          <p:nvPr/>
        </p:nvCxnSpPr>
        <p:spPr>
          <a:xfrm>
            <a:off x="6953632" y="3439925"/>
            <a:ext cx="4055700" cy="33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0" name="Google Shape;550;g13ae758a60c_0_76"/>
          <p:cNvSpPr/>
          <p:nvPr/>
        </p:nvSpPr>
        <p:spPr>
          <a:xfrm>
            <a:off x="7920982" y="1500563"/>
            <a:ext cx="1631700" cy="19479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3ae758a60c_0_76"/>
          <p:cNvSpPr/>
          <p:nvPr/>
        </p:nvSpPr>
        <p:spPr>
          <a:xfrm>
            <a:off x="7582995" y="3100267"/>
            <a:ext cx="722400" cy="351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3ae758a60c_0_76"/>
          <p:cNvSpPr/>
          <p:nvPr/>
        </p:nvSpPr>
        <p:spPr>
          <a:xfrm>
            <a:off x="9069632" y="1785434"/>
            <a:ext cx="995700" cy="1666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3ae758a60c_0_76"/>
          <p:cNvSpPr/>
          <p:nvPr/>
        </p:nvSpPr>
        <p:spPr>
          <a:xfrm>
            <a:off x="9719715" y="2190833"/>
            <a:ext cx="722400" cy="126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3ae758a60c_0_76"/>
          <p:cNvSpPr txBox="1"/>
          <p:nvPr/>
        </p:nvSpPr>
        <p:spPr>
          <a:xfrm>
            <a:off x="7481300" y="3438157"/>
            <a:ext cx="405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7                10               20             28              35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g13ae758a60c_0_76"/>
          <p:cNvCxnSpPr/>
          <p:nvPr/>
        </p:nvCxnSpPr>
        <p:spPr>
          <a:xfrm>
            <a:off x="6813776" y="3111207"/>
            <a:ext cx="23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6" name="Google Shape;556;g13ae758a60c_0_76"/>
          <p:cNvCxnSpPr/>
          <p:nvPr/>
        </p:nvCxnSpPr>
        <p:spPr>
          <a:xfrm>
            <a:off x="6813776" y="2642496"/>
            <a:ext cx="23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7" name="Google Shape;557;g13ae758a60c_0_76"/>
          <p:cNvCxnSpPr/>
          <p:nvPr/>
        </p:nvCxnSpPr>
        <p:spPr>
          <a:xfrm>
            <a:off x="6803417" y="2220048"/>
            <a:ext cx="23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g13ae758a60c_0_76"/>
          <p:cNvCxnSpPr/>
          <p:nvPr/>
        </p:nvCxnSpPr>
        <p:spPr>
          <a:xfrm>
            <a:off x="6803417" y="1807339"/>
            <a:ext cx="23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9" name="Google Shape;559;g13ae758a60c_0_76"/>
          <p:cNvSpPr txBox="1"/>
          <p:nvPr/>
        </p:nvSpPr>
        <p:spPr>
          <a:xfrm>
            <a:off x="6503675" y="1314275"/>
            <a:ext cx="5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13ae758a60c_0_76"/>
          <p:cNvSpPr txBox="1"/>
          <p:nvPr/>
        </p:nvSpPr>
        <p:spPr>
          <a:xfrm>
            <a:off x="6579389" y="1622761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13ae758a60c_0_76"/>
          <p:cNvSpPr txBox="1"/>
          <p:nvPr/>
        </p:nvSpPr>
        <p:spPr>
          <a:xfrm>
            <a:off x="6602641" y="2034365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13ae758a60c_0_76"/>
          <p:cNvSpPr txBox="1"/>
          <p:nvPr/>
        </p:nvSpPr>
        <p:spPr>
          <a:xfrm>
            <a:off x="6607936" y="2456926"/>
            <a:ext cx="31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13ae758a60c_0_76"/>
          <p:cNvSpPr txBox="1"/>
          <p:nvPr/>
        </p:nvSpPr>
        <p:spPr>
          <a:xfrm>
            <a:off x="6620229" y="2945634"/>
            <a:ext cx="26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g13ae758a60c_0_76"/>
          <p:cNvCxnSpPr/>
          <p:nvPr/>
        </p:nvCxnSpPr>
        <p:spPr>
          <a:xfrm rot="10800000" flipH="1">
            <a:off x="6888308" y="2064529"/>
            <a:ext cx="4044000" cy="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5" name="Google Shape;565;g13ae758a60c_0_76"/>
          <p:cNvCxnSpPr>
            <a:stCxn id="562" idx="3"/>
          </p:cNvCxnSpPr>
          <p:nvPr/>
        </p:nvCxnSpPr>
        <p:spPr>
          <a:xfrm rot="10800000" flipH="1">
            <a:off x="6925036" y="2621026"/>
            <a:ext cx="4100100" cy="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6" name="Google Shape;566;g13ae758a60c_0_76"/>
          <p:cNvSpPr txBox="1"/>
          <p:nvPr/>
        </p:nvSpPr>
        <p:spPr>
          <a:xfrm>
            <a:off x="6530950" y="4008950"/>
            <a:ext cx="4703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Now, we can cut the dendrogram at a suitable place and choose the final number of clusters.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Here, we can go for either 2 or 3 clusters.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7" name="Google Shape;567;g13ae758a60c_0_76"/>
          <p:cNvSpPr txBox="1"/>
          <p:nvPr/>
        </p:nvSpPr>
        <p:spPr>
          <a:xfrm>
            <a:off x="1065225" y="2657025"/>
            <a:ext cx="41895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(7,10)               20           28          35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10                 8              7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(7,10)              20                (28,35)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10                  8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(7,10)                             (20,28,35)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10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8" name="Google Shape;568;g13ae758a60c_0_76"/>
          <p:cNvCxnSpPr/>
          <p:nvPr/>
        </p:nvCxnSpPr>
        <p:spPr>
          <a:xfrm rot="10800000">
            <a:off x="1724525" y="4039775"/>
            <a:ext cx="350700" cy="325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9" name="Google Shape;569;g13ae758a60c_0_76"/>
          <p:cNvCxnSpPr/>
          <p:nvPr/>
        </p:nvCxnSpPr>
        <p:spPr>
          <a:xfrm rot="10800000">
            <a:off x="2862166" y="4005113"/>
            <a:ext cx="199500" cy="33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0" name="Google Shape;570;g13ae758a60c_0_76"/>
          <p:cNvCxnSpPr/>
          <p:nvPr/>
        </p:nvCxnSpPr>
        <p:spPr>
          <a:xfrm rot="10800000">
            <a:off x="3637975" y="4007925"/>
            <a:ext cx="232800" cy="332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g13ae758a60c_0_76"/>
          <p:cNvCxnSpPr/>
          <p:nvPr/>
        </p:nvCxnSpPr>
        <p:spPr>
          <a:xfrm rot="10800000">
            <a:off x="1745525" y="5070300"/>
            <a:ext cx="329700" cy="292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2" name="Google Shape;572;g13ae758a60c_0_76"/>
          <p:cNvCxnSpPr/>
          <p:nvPr/>
        </p:nvCxnSpPr>
        <p:spPr>
          <a:xfrm rot="10800000">
            <a:off x="2845675" y="5060725"/>
            <a:ext cx="339300" cy="327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3" name="Google Shape;573;g13ae758a60c_0_76"/>
          <p:cNvCxnSpPr/>
          <p:nvPr/>
        </p:nvCxnSpPr>
        <p:spPr>
          <a:xfrm rot="10800000">
            <a:off x="1888150" y="6085950"/>
            <a:ext cx="660900" cy="349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4" name="Google Shape;574;g13ae758a60c_0_76"/>
          <p:cNvCxnSpPr/>
          <p:nvPr/>
        </p:nvCxnSpPr>
        <p:spPr>
          <a:xfrm rot="10800000" flipH="1">
            <a:off x="2306597" y="4027418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" name="Google Shape;575;g13ae758a60c_0_76"/>
          <p:cNvCxnSpPr/>
          <p:nvPr/>
        </p:nvCxnSpPr>
        <p:spPr>
          <a:xfrm rot="10800000" flipH="1">
            <a:off x="3146182" y="3999709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6" name="Google Shape;576;g13ae758a60c_0_76"/>
          <p:cNvCxnSpPr/>
          <p:nvPr/>
        </p:nvCxnSpPr>
        <p:spPr>
          <a:xfrm rot="10800000" flipH="1">
            <a:off x="3946975" y="4010793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7" name="Google Shape;577;g13ae758a60c_0_76"/>
          <p:cNvCxnSpPr/>
          <p:nvPr/>
        </p:nvCxnSpPr>
        <p:spPr>
          <a:xfrm rot="10800000" flipH="1">
            <a:off x="2270575" y="5060967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8" name="Google Shape;578;g13ae758a60c_0_76"/>
          <p:cNvCxnSpPr/>
          <p:nvPr/>
        </p:nvCxnSpPr>
        <p:spPr>
          <a:xfrm rot="10800000" flipH="1">
            <a:off x="3299968" y="5060967"/>
            <a:ext cx="286800" cy="3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9" name="Google Shape;579;g13ae758a60c_0_76"/>
          <p:cNvCxnSpPr/>
          <p:nvPr/>
        </p:nvCxnSpPr>
        <p:spPr>
          <a:xfrm rot="10800000" flipH="1">
            <a:off x="2673750" y="6126275"/>
            <a:ext cx="608100" cy="296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4433731c3_0_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Cophenetic correlation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134433731c3_0_0"/>
          <p:cNvSpPr txBox="1"/>
          <p:nvPr/>
        </p:nvSpPr>
        <p:spPr>
          <a:xfrm>
            <a:off x="560200" y="1314275"/>
            <a:ext cx="10809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of goodness of fit of dendrograms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right choice of dendrogram is done by considering a value known as a cophenetic correlation.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Dendrogram Distance - distance between two points/clusters as described by that dendrogram.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Cophenetic correlation computes the correlation between the euclidean distance and the dendrogram distance for a particular dendrogram of all possible pair of points.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measure -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dendrogram corresponding to highest cophenetic correlation coefficient is considered to be better representative of the clustered data and is used to produce labels/ clusters for the data set.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4433731c3_0_5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Silhouette coefficient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134433731c3_0_5"/>
          <p:cNvSpPr txBox="1"/>
          <p:nvPr/>
        </p:nvSpPr>
        <p:spPr>
          <a:xfrm>
            <a:off x="510624" y="1308450"/>
            <a:ext cx="108423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study the separation distance between the resulting clusters.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measure of how close each point is to its own cluster compared to other clusters</a:t>
            </a:r>
            <a:r>
              <a:rPr lang="en-IN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Its value ranges from -1 to 1.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1: Means clusters are well apart from each other and clearly distinguished.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0: Means clusters are indifferent, or we can say that the distance between clusters is not significant.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-1: Means clusters are assigned in the wrong way.</a:t>
            </a: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3bf3fa1c_0_48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of Unsupervised Learning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343bf3fa1c_0_48"/>
          <p:cNvSpPr txBox="1"/>
          <p:nvPr/>
        </p:nvSpPr>
        <p:spPr>
          <a:xfrm>
            <a:off x="453300" y="1314275"/>
            <a:ext cx="11015100" cy="4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as an exploratory technique to discover hidden structure and patterns of the data.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decide whether there is a need to separate models representing each cluster.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is simplifying the data representation.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feature engineering through the centroid methods.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find useful features for categorization.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detect anomalous data points that do not fit into either group.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density estimation in statistics.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3b2c828a7a_0_7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Cluster Analysis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13b2c828a7a_0_7"/>
          <p:cNvSpPr txBox="1"/>
          <p:nvPr/>
        </p:nvSpPr>
        <p:spPr>
          <a:xfrm>
            <a:off x="510624" y="1308450"/>
            <a:ext cx="108423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interpret clusters?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labels are assigned to clusters, we can analyse then in more detail using statistical and visualisation methods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checking the statistical summary of the clusters (Ex: Cluster-1 tends to have customers of age less than 30, Cluster-2 has most customer having a higher age)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multivariate analysis between cluster labels and different features (Ex. cluster-1 has more employees with low salary etc.)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3b2c828b15_0_0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Cluster Analysis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13b2c828b15_0_0"/>
          <p:cNvSpPr txBox="1"/>
          <p:nvPr/>
        </p:nvSpPr>
        <p:spPr>
          <a:xfrm>
            <a:off x="510624" y="1308450"/>
            <a:ext cx="10842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take a example: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Credit card Dataset summarizes the usage behavior of about 9000 active credit card holders for the duration 6 months of a credit card company.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has the information about the customers such as CustomerID, Balance, Purchases, Tenure, Credit limit and so on….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a clustering algorithm have clustered the data into three clusters. The clusters are labeled as 0,1,2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Let us interpret the clusters formed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b2c828a7a_1_2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Cluster Analysis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9" name="Google Shape;609;g13b2c828a7a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5" y="1806150"/>
            <a:ext cx="3418225" cy="22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13b2c828a7a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750" y="1841150"/>
            <a:ext cx="3312683" cy="21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g13b2c828a7a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3950" y="1841157"/>
            <a:ext cx="3312675" cy="2197268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13b2c828a7a_1_2"/>
          <p:cNvSpPr txBox="1"/>
          <p:nvPr/>
        </p:nvSpPr>
        <p:spPr>
          <a:xfrm>
            <a:off x="445275" y="1206350"/>
            <a:ext cx="973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Let us </a:t>
            </a:r>
            <a:r>
              <a:rPr lang="en-IN" sz="17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visualize and Interpret the clusters using the bar plots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13b2c828a7a_1_2"/>
          <p:cNvSpPr txBox="1"/>
          <p:nvPr/>
        </p:nvSpPr>
        <p:spPr>
          <a:xfrm>
            <a:off x="375500" y="4263525"/>
            <a:ext cx="104982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Cluster 0 does less purchases, have lesser balance and payments are also less compare to clusters 1 and 2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Cluster 1 do less purchases but have maximum balance compare to other two clusters and payments are in average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Cluster 2 does maximum purchases and do maximum payments and has average balance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b2c828a7a_0_17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Applications of Clustering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13b2c828a7a_0_17"/>
          <p:cNvSpPr txBox="1"/>
          <p:nvPr/>
        </p:nvSpPr>
        <p:spPr>
          <a:xfrm>
            <a:off x="510624" y="1308450"/>
            <a:ext cx="108423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segmentation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research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engine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segmentation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 analysis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ae758a60c_0_206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Let’s answer some questions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3ae758a60c_0_206"/>
          <p:cNvSpPr txBox="1"/>
          <p:nvPr/>
        </p:nvSpPr>
        <p:spPr>
          <a:xfrm>
            <a:off x="510625" y="1308450"/>
            <a:ext cx="11233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 linkage methods? Why can’t we use simple distance measures?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Among K-Means and Agglomerative clustering, which method is computationally heavy?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Consider the below graph for agglomerative clustering, if you draw a horizontal line on the y-axis for y=10000. What will be the number of clusters formed?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6" name="Google Shape;626;g13ae758a60c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50" y="3312550"/>
            <a:ext cx="5491924" cy="317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ce42620de_0_142"/>
          <p:cNvSpPr txBox="1"/>
          <p:nvPr/>
        </p:nvSpPr>
        <p:spPr>
          <a:xfrm>
            <a:off x="677531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12ce42620de_0_142"/>
          <p:cNvSpPr txBox="1"/>
          <p:nvPr/>
        </p:nvSpPr>
        <p:spPr>
          <a:xfrm>
            <a:off x="601325" y="1249300"/>
            <a:ext cx="7231800" cy="5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module we discussed: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Unsupervised Learning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Clustering?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theory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implementation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Modes Clustering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 method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Dendrogram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Cophenetic Correlation &amp; Silhouette coefficient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analysis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4fddb7475_0_1403"/>
          <p:cNvSpPr/>
          <p:nvPr/>
        </p:nvSpPr>
        <p:spPr>
          <a:xfrm>
            <a:off x="2047375" y="2512800"/>
            <a:ext cx="8332500" cy="183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44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lang="en-IN" sz="44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Happy learning ☺</a:t>
            </a:r>
            <a:endParaRPr sz="44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124fddb7475_0_1403"/>
          <p:cNvSpPr/>
          <p:nvPr/>
        </p:nvSpPr>
        <p:spPr>
          <a:xfrm>
            <a:off x="5978820" y="3275112"/>
            <a:ext cx="23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692f4b20_0_0"/>
          <p:cNvSpPr txBox="1"/>
          <p:nvPr/>
        </p:nvSpPr>
        <p:spPr>
          <a:xfrm>
            <a:off x="677531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5692f4b20_0_0"/>
          <p:cNvSpPr/>
          <p:nvPr/>
        </p:nvSpPr>
        <p:spPr>
          <a:xfrm rot="-5400000">
            <a:off x="5556473" y="-2749703"/>
            <a:ext cx="894000" cy="9443100"/>
          </a:xfrm>
          <a:prstGeom prst="roundRect">
            <a:avLst>
              <a:gd name="adj" fmla="val 50000"/>
            </a:avLst>
          </a:prstGeom>
          <a:solidFill>
            <a:srgbClr val="095A8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5692f4b20_0_0"/>
          <p:cNvSpPr txBox="1"/>
          <p:nvPr/>
        </p:nvSpPr>
        <p:spPr>
          <a:xfrm>
            <a:off x="2125450" y="1691121"/>
            <a:ext cx="7755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discovers hidden structure and patterns in uncategorized data.</a:t>
            </a: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6" name="Google Shape;116;g125692f4b20_0_0"/>
          <p:cNvSpPr/>
          <p:nvPr/>
        </p:nvSpPr>
        <p:spPr>
          <a:xfrm rot="-5400000">
            <a:off x="5556473" y="-1682903"/>
            <a:ext cx="894000" cy="9443100"/>
          </a:xfrm>
          <a:prstGeom prst="roundRect">
            <a:avLst>
              <a:gd name="adj" fmla="val 50000"/>
            </a:avLst>
          </a:prstGeom>
          <a:solidFill>
            <a:srgbClr val="095A8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25692f4b20_0_0"/>
          <p:cNvSpPr txBox="1"/>
          <p:nvPr/>
        </p:nvSpPr>
        <p:spPr>
          <a:xfrm>
            <a:off x="2218050" y="2783709"/>
            <a:ext cx="7755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Finds natural clusters ( groups) existing in the data.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25692f4b20_0_0"/>
          <p:cNvSpPr/>
          <p:nvPr/>
        </p:nvSpPr>
        <p:spPr>
          <a:xfrm rot="-5400000">
            <a:off x="5597163" y="-612705"/>
            <a:ext cx="894000" cy="9513900"/>
          </a:xfrm>
          <a:prstGeom prst="roundRect">
            <a:avLst>
              <a:gd name="adj" fmla="val 50000"/>
            </a:avLst>
          </a:prstGeom>
          <a:solidFill>
            <a:srgbClr val="095A8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5692f4b20_0_0"/>
          <p:cNvSpPr txBox="1"/>
          <p:nvPr/>
        </p:nvSpPr>
        <p:spPr>
          <a:xfrm>
            <a:off x="2218050" y="3879257"/>
            <a:ext cx="7755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clusters and their granularity can be adjusted.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43bf3fa1c_0_87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Types of Clustering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43bf3fa1c_0_87"/>
          <p:cNvSpPr/>
          <p:nvPr/>
        </p:nvSpPr>
        <p:spPr>
          <a:xfrm>
            <a:off x="4843754" y="1390875"/>
            <a:ext cx="1643400" cy="41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43bf3fa1c_0_87"/>
          <p:cNvSpPr/>
          <p:nvPr/>
        </p:nvSpPr>
        <p:spPr>
          <a:xfrm>
            <a:off x="1734880" y="2494655"/>
            <a:ext cx="2605200" cy="55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43bf3fa1c_0_87"/>
          <p:cNvSpPr/>
          <p:nvPr/>
        </p:nvSpPr>
        <p:spPr>
          <a:xfrm>
            <a:off x="6935487" y="2494655"/>
            <a:ext cx="3659400" cy="55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 Hierarchical Clustering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43bf3fa1c_0_87"/>
          <p:cNvSpPr/>
          <p:nvPr/>
        </p:nvSpPr>
        <p:spPr>
          <a:xfrm>
            <a:off x="493225" y="4165068"/>
            <a:ext cx="2118000" cy="44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Agglomerative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343bf3fa1c_0_87"/>
          <p:cNvSpPr/>
          <p:nvPr/>
        </p:nvSpPr>
        <p:spPr>
          <a:xfrm>
            <a:off x="3547330" y="4165068"/>
            <a:ext cx="2118000" cy="44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Divisive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43bf3fa1c_0_87"/>
          <p:cNvSpPr/>
          <p:nvPr/>
        </p:nvSpPr>
        <p:spPr>
          <a:xfrm>
            <a:off x="5965037" y="4165068"/>
            <a:ext cx="2118000" cy="44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43bf3fa1c_0_87"/>
          <p:cNvSpPr/>
          <p:nvPr/>
        </p:nvSpPr>
        <p:spPr>
          <a:xfrm>
            <a:off x="9316968" y="4165068"/>
            <a:ext cx="2118000" cy="44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1343bf3fa1c_0_87"/>
          <p:cNvCxnSpPr>
            <a:stCxn id="125" idx="2"/>
            <a:endCxn id="126" idx="0"/>
          </p:cNvCxnSpPr>
          <p:nvPr/>
        </p:nvCxnSpPr>
        <p:spPr>
          <a:xfrm rot="5400000">
            <a:off x="4008404" y="837525"/>
            <a:ext cx="686100" cy="2628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g1343bf3fa1c_0_87"/>
          <p:cNvCxnSpPr>
            <a:stCxn id="125" idx="2"/>
            <a:endCxn id="127" idx="0"/>
          </p:cNvCxnSpPr>
          <p:nvPr/>
        </p:nvCxnSpPr>
        <p:spPr>
          <a:xfrm rot="-5400000" flipH="1">
            <a:off x="6872204" y="601725"/>
            <a:ext cx="686100" cy="3099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g1343bf3fa1c_0_87"/>
          <p:cNvCxnSpPr>
            <a:stCxn id="126" idx="2"/>
            <a:endCxn id="129" idx="0"/>
          </p:cNvCxnSpPr>
          <p:nvPr/>
        </p:nvCxnSpPr>
        <p:spPr>
          <a:xfrm rot="-5400000" flipH="1">
            <a:off x="3263380" y="2821955"/>
            <a:ext cx="1117200" cy="15690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g1343bf3fa1c_0_87"/>
          <p:cNvCxnSpPr>
            <a:stCxn id="126" idx="2"/>
            <a:endCxn id="128" idx="0"/>
          </p:cNvCxnSpPr>
          <p:nvPr/>
        </p:nvCxnSpPr>
        <p:spPr>
          <a:xfrm rot="5400000">
            <a:off x="1736230" y="2863805"/>
            <a:ext cx="1117200" cy="1485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g1343bf3fa1c_0_87"/>
          <p:cNvCxnSpPr>
            <a:stCxn id="127" idx="2"/>
            <a:endCxn id="130" idx="0"/>
          </p:cNvCxnSpPr>
          <p:nvPr/>
        </p:nvCxnSpPr>
        <p:spPr>
          <a:xfrm rot="5400000">
            <a:off x="7335987" y="2735855"/>
            <a:ext cx="1117200" cy="1741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g1343bf3fa1c_0_87"/>
          <p:cNvCxnSpPr>
            <a:stCxn id="127" idx="2"/>
            <a:endCxn id="131" idx="0"/>
          </p:cNvCxnSpPr>
          <p:nvPr/>
        </p:nvCxnSpPr>
        <p:spPr>
          <a:xfrm rot="-5400000" flipH="1">
            <a:off x="9011937" y="2801105"/>
            <a:ext cx="1117200" cy="1610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3bf3fa1c_0_138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Distance Calculation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43bf3fa1c_0_138"/>
          <p:cNvSpPr txBox="1"/>
          <p:nvPr/>
        </p:nvSpPr>
        <p:spPr>
          <a:xfrm>
            <a:off x="450925" y="1238075"/>
            <a:ext cx="112338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methods attempts to group the objects based on the definition of similarity specified.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definition uses distance calculation for the same, lesser the distance, more similar the objects.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of similarity (or dissimilarity) between the data points is a key to achieve the goal of clustering.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example of distance calculation are: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Euclidean distance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Manhattan distance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Jaccard distance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distance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Euclidean distance is highly influenced by scale of each variable.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ae758a60c_0_1"/>
          <p:cNvSpPr/>
          <p:nvPr/>
        </p:nvSpPr>
        <p:spPr>
          <a:xfrm>
            <a:off x="2630975" y="2804875"/>
            <a:ext cx="7222500" cy="112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Means</a:t>
            </a:r>
            <a:r>
              <a:rPr lang="en-IN" sz="3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Clustering</a:t>
            </a:r>
            <a:endParaRPr sz="3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43bf3fa1c_0_177"/>
          <p:cNvSpPr txBox="1"/>
          <p:nvPr/>
        </p:nvSpPr>
        <p:spPr>
          <a:xfrm>
            <a:off x="645184" y="55766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43bf3fa1c_0_177"/>
          <p:cNvSpPr/>
          <p:nvPr/>
        </p:nvSpPr>
        <p:spPr>
          <a:xfrm>
            <a:off x="2085144" y="1446425"/>
            <a:ext cx="7419000" cy="56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Centroid based model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43bf3fa1c_0_177"/>
          <p:cNvSpPr/>
          <p:nvPr/>
        </p:nvSpPr>
        <p:spPr>
          <a:xfrm>
            <a:off x="2085144" y="2148850"/>
            <a:ext cx="7419000" cy="56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Non-hierarchical clustering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343bf3fa1c_0_177"/>
          <p:cNvSpPr/>
          <p:nvPr/>
        </p:nvSpPr>
        <p:spPr>
          <a:xfrm>
            <a:off x="2085119" y="2851275"/>
            <a:ext cx="7419000" cy="829800"/>
          </a:xfrm>
          <a:prstGeom prst="roundRect">
            <a:avLst>
              <a:gd name="adj" fmla="val 10676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that clusters are disjoint and there is no hierarchical relation between them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343bf3fa1c_0_177"/>
          <p:cNvSpPr/>
          <p:nvPr/>
        </p:nvSpPr>
        <p:spPr>
          <a:xfrm>
            <a:off x="2085144" y="3807200"/>
            <a:ext cx="7419000" cy="56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( number of cluster)  should be specified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343bf3fa1c_0_177"/>
          <p:cNvSpPr/>
          <p:nvPr/>
        </p:nvSpPr>
        <p:spPr>
          <a:xfrm>
            <a:off x="2085119" y="4509625"/>
            <a:ext cx="7419000" cy="56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ranges from 1 to n ( number of data points)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343bf3fa1c_0_177"/>
          <p:cNvSpPr/>
          <p:nvPr/>
        </p:nvSpPr>
        <p:spPr>
          <a:xfrm>
            <a:off x="2085119" y="5212050"/>
            <a:ext cx="7419000" cy="829800"/>
          </a:xfrm>
          <a:prstGeom prst="roundRect">
            <a:avLst>
              <a:gd name="adj" fmla="val 10676"/>
            </a:avLst>
          </a:prstGeom>
          <a:solidFill>
            <a:schemeClr val="lt1"/>
          </a:solidFill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clusters data into K clusters by segregating data into group of equal variance, minimizing within cluster sum of error ( inertia).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3066</Words>
  <PresentationFormat>Custom</PresentationFormat>
  <Paragraphs>612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Candara</vt:lpstr>
      <vt:lpstr>Corbel</vt:lpstr>
      <vt:lpstr>Helvetica Neue</vt:lpstr>
      <vt:lpstr>Roboto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Bharani Akella</dc:creator>
  <cp:lastModifiedBy>HP</cp:lastModifiedBy>
  <cp:revision>1</cp:revision>
  <dcterms:modified xsi:type="dcterms:W3CDTF">2024-12-24T10:24:43Z</dcterms:modified>
</cp:coreProperties>
</file>