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arlow ExtraLight"/>
      <p:regular r:id="rId27"/>
      <p:bold r:id="rId28"/>
      <p:italic r:id="rId29"/>
      <p:boldItalic r:id="rId30"/>
    </p:embeddedFont>
    <p:embeddedFont>
      <p:font typeface="Hepta Slab Medium"/>
      <p:regular r:id="rId31"/>
      <p:bold r:id="rId32"/>
    </p:embeddedFont>
    <p:embeddedFont>
      <p:font typeface="Hepta Slab Light"/>
      <p:regular r:id="rId33"/>
      <p:bold r:id="rId34"/>
    </p:embeddedFont>
    <p:embeddedFont>
      <p:font typeface="Hepta Slab"/>
      <p:regular r:id="rId35"/>
      <p:bold r:id="rId36"/>
    </p:embeddedFont>
    <p:embeddedFont>
      <p:font typeface="Barlow Medium"/>
      <p:regular r:id="rId37"/>
      <p:bold r:id="rId38"/>
      <p:italic r:id="rId39"/>
      <p:boldItalic r:id="rId40"/>
    </p:embeddedFont>
    <p:embeddedFont>
      <p:font typeface="Barlow Light"/>
      <p:regular r:id="rId41"/>
      <p:bold r:id="rId42"/>
      <p:italic r:id="rId43"/>
      <p:boldItalic r:id="rId44"/>
    </p:embeddedFont>
    <p:embeddedFont>
      <p:font typeface="Barlow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.fntdata"/><Relationship Id="rId41" Type="http://schemas.openxmlformats.org/officeDocument/2006/relationships/font" Target="fonts/BarlowLight-regular.fntdata"/><Relationship Id="rId22" Type="http://schemas.openxmlformats.org/officeDocument/2006/relationships/slide" Target="slides/slide17.xml"/><Relationship Id="rId44" Type="http://schemas.openxmlformats.org/officeDocument/2006/relationships/font" Target="fonts/Barlow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Light-italic.fntdata"/><Relationship Id="rId24" Type="http://schemas.openxmlformats.org/officeDocument/2006/relationships/slide" Target="slides/slide19.xml"/><Relationship Id="rId46" Type="http://schemas.openxmlformats.org/officeDocument/2006/relationships/font" Target="fonts/Barlow-bold.fntdata"/><Relationship Id="rId23" Type="http://schemas.openxmlformats.org/officeDocument/2006/relationships/slide" Target="slides/slide18.xml"/><Relationship Id="rId45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Barlow-boldItalic.fntdata"/><Relationship Id="rId25" Type="http://schemas.openxmlformats.org/officeDocument/2006/relationships/slide" Target="slides/slide20.xml"/><Relationship Id="rId47" Type="http://schemas.openxmlformats.org/officeDocument/2006/relationships/font" Target="fonts/Barlow-italic.fntdata"/><Relationship Id="rId28" Type="http://schemas.openxmlformats.org/officeDocument/2006/relationships/font" Target="fonts/BarlowExtraLight-bold.fntdata"/><Relationship Id="rId27" Type="http://schemas.openxmlformats.org/officeDocument/2006/relationships/font" Target="fonts/Barlow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Extra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Medium-regular.fntdata"/><Relationship Id="rId30" Type="http://schemas.openxmlformats.org/officeDocument/2006/relationships/font" Target="fonts/BarlowExtra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HeptaSlabLight-regular.fntdata"/><Relationship Id="rId10" Type="http://schemas.openxmlformats.org/officeDocument/2006/relationships/slide" Target="slides/slide5.xml"/><Relationship Id="rId32" Type="http://schemas.openxmlformats.org/officeDocument/2006/relationships/font" Target="fonts/HeptaSlabMedium-bold.fntdata"/><Relationship Id="rId13" Type="http://schemas.openxmlformats.org/officeDocument/2006/relationships/slide" Target="slides/slide8.xml"/><Relationship Id="rId35" Type="http://schemas.openxmlformats.org/officeDocument/2006/relationships/font" Target="fonts/HeptaSlab-regular.fntdata"/><Relationship Id="rId12" Type="http://schemas.openxmlformats.org/officeDocument/2006/relationships/slide" Target="slides/slide7.xml"/><Relationship Id="rId34" Type="http://schemas.openxmlformats.org/officeDocument/2006/relationships/font" Target="fonts/HeptaSlab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Medium-regular.fntdata"/><Relationship Id="rId14" Type="http://schemas.openxmlformats.org/officeDocument/2006/relationships/slide" Target="slides/slide9.xml"/><Relationship Id="rId36" Type="http://schemas.openxmlformats.org/officeDocument/2006/relationships/font" Target="fonts/HeptaSlab-bold.fntdata"/><Relationship Id="rId17" Type="http://schemas.openxmlformats.org/officeDocument/2006/relationships/slide" Target="slides/slide12.xml"/><Relationship Id="rId39" Type="http://schemas.openxmlformats.org/officeDocument/2006/relationships/font" Target="fonts/BarlowMedium-italic.fntdata"/><Relationship Id="rId16" Type="http://schemas.openxmlformats.org/officeDocument/2006/relationships/slide" Target="slides/slide11.xml"/><Relationship Id="rId38" Type="http://schemas.openxmlformats.org/officeDocument/2006/relationships/font" Target="fonts/Barlow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fd6d6d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fd6d6d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fd6d6d31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fd6d6d3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fd6d6d3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fd6d6d3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fd6d6d3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1fd6d6d3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fd6d6d31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fd6d6d31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fd6d6d31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fd6d6d31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fd6d6d31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fd6d6d31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fd6d6d31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fd6d6d31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fd6d6d3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fd6d6d3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fd6d6d31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fd6d6d31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1fd6d6d31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1fd6d6d31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fd6d6d3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fd6d6d3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fd6d6d31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fd6d6d31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fd6d6d31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fd6d6d31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fd6d6d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fd6d6d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d6d6d3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d6d6d3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d6d6d3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d6d6d3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fd6d6d3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fd6d6d3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fd6d6d3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fd6d6d3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fd6d6d31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fd6d6d31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fd6d6d31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fd6d6d3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oogle.com/search?q=customers&amp;sca_esv=59d83465afa8625f&amp;udm=2&amp;biw=1860&amp;bih=1005&amp;ei=zsVgZ47ABN7l5NoP_ZLOmAI&amp;ved=0ahUKEwiO346Sxq2KAxXeMlkFHX2JEyMQ4dUDCBE&amp;uact=5&amp;oq=customers&amp;gs_lp=EgNpbWciCWN1c3RvbWVyczIIEAAYgAQYsQMyCxAAGIAEGLEDGIMBMggQABiABBixAzIFEAAYgAQyBRAAGIAEMgUQABiABDIFEAAYgAQyBxAAGIAEGAoyBRAAGIAEMg4QABiABBixAxiDARiKBUj4DFCABFiEDHABeACQAQCYATOgAbMDqgEBObgBA8gBAPgBAZgCCaACzwOoAgDCAgoQABiABBhDGIoFwgINEAAYgAQYsQMYigUYCpgDAZIHATmgB54v&amp;sclient=img#vhid=XIKzu83G5WTGmM&amp;vssid=mosaic" TargetMode="External"/><Relationship Id="rId4" Type="http://schemas.openxmlformats.org/officeDocument/2006/relationships/hyperlink" Target="https://www.google.com/search?q=starbucks+plots&amp;sca_esv=59d83465afa8625f&amp;udm=2&amp;biw=1860&amp;bih=1005&amp;ei=wMVgZ4WEC8_j5NoPxdzF0A0&amp;ved=0ahUKEwiF5L6Lxq2KAxXPMVkFHUVuEdoQ4dUDCBE&amp;uact=5&amp;oq=starbucks+plots&amp;gs_lp=EgNpbWciD3N0YXJidWNrcyBwbG90c0isFVChBFjJFHACeACQAQCYATegAdkFqgECMTW4AQPIAQD4AQGYAhCgAs8FwgINEAAYgAQYsQMYQxiKBcICBhAAGAcYHsICChAAGIAEGEMYigXCAggQABiABBixA8ICDhAAGIAEGLEDGIMBGIoFwgILEAAYgAQYsQMYgwHCAgQQABgDwgIFEAAYgATCAgYQABgIGB6YAwCIBgGSBwIxNqAH70Q&amp;sclient=img#vhid=dqaJ2NsDy0fuOM&amp;vssid=mosaic" TargetMode="External"/><Relationship Id="rId5" Type="http://schemas.openxmlformats.org/officeDocument/2006/relationships/hyperlink" Target="https://www.google.com/search?q=starbucks+products&amp;sca_esv=59d83465afa8625f&amp;udm=2&amp;biw=1860&amp;bih=1005&amp;ei=zsVgZ47ABN7l5NoP_ZLOmAI&amp;ved=0ahUKEwiO346Sxq2KAxXeMlkFHX2JEyMQ4dUDCBE&amp;uact=5&amp;oq=starbucks+products&amp;gs_lp=EgNpbWciEnN0YXJidWNrcyBwcm9kdWN0czIFEAAYgAQyBRAAGIAEMgUQABiABDIFEAAYgAQyBRAAGIAEMgUQABiABDIFEAAYgAQyBRAAGIAEMgUQABiABDIFEAAYgARI0yFQlgJYryBwA3gAkAEAmAE9oAGCCKoBAjIwuAEDyAEA-AEBmAIToALaB6gCAMICDRAAGIAEGLEDGEMYigXCAgoQABiABBhDGIoFwgILEAAYgAQYsQMYgwHCAggQABiABBixA8ICDhAAGIAEGLEDGIMBGIoFwgIEEAAYA5gDAZIHAjE5oAeWYA&amp;sclient=img#vhid=wADOnh6ypjO3HM&amp;vssid=mosaic" TargetMode="External"/><Relationship Id="rId6" Type="http://schemas.openxmlformats.org/officeDocument/2006/relationships/hyperlink" Target="https://www.google.com/search?q=pandas+in+python&amp;sca_esv=59d83465afa8625f&amp;udm=2&amp;biw=1860&amp;bih=1005&amp;ei=HLhhZ9LZE-iGw8cP5oTr-Qg&amp;ved=0ahUKEwjS17icra-KAxVow_ACHWbCOo8Q4dUDCBE&amp;uact=5&amp;oq=pandas+in+python&amp;gs_lp=EgNpbWciEHBhbmRhcyBpbiBweXRob25IyhZQ4gRYyxVwAHgAkAEAmAEAoAEAqgEAuAEDyAEA-AEBmAIAoAIAmAMAiAYBkgcAoAcA&amp;sclient=img#vhid=uEbdm18soGWblM&amp;vssid=mosaic" TargetMode="External"/><Relationship Id="rId7" Type="http://schemas.openxmlformats.org/officeDocument/2006/relationships/hyperlink" Target="https://chatgp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215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Starbucks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857500" y="2993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By: Dhruv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Techniques:</a:t>
            </a:r>
            <a:endParaRPr/>
          </a:p>
        </p:txBody>
      </p:sp>
      <p:sp>
        <p:nvSpPr>
          <p:cNvPr id="439" name="Google Shape;439;p56"/>
          <p:cNvSpPr txBox="1"/>
          <p:nvPr>
            <p:ph idx="3" type="body"/>
          </p:nvPr>
        </p:nvSpPr>
        <p:spPr>
          <a:xfrm>
            <a:off x="480425" y="627825"/>
            <a:ext cx="7749600" cy="4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Cleaning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Exploration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pandas: Data </a:t>
            </a:r>
            <a:r>
              <a:rPr lang="en"/>
              <a:t>Manipulation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</a:t>
            </a:r>
            <a:r>
              <a:rPr lang="en"/>
              <a:t>atplotlib and seaborn: Data Visualization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</a:t>
            </a:r>
            <a:r>
              <a:rPr lang="en"/>
              <a:t>umpy: Numerical Computations</a:t>
            </a:r>
            <a:endParaRPr/>
          </a:p>
        </p:txBody>
      </p:sp>
      <p:pic>
        <p:nvPicPr>
          <p:cNvPr id="440" name="Google Shape;4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0" y="0"/>
            <a:ext cx="87151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46" name="Google Shape;446;p57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452" name="Google Shape;452;p58"/>
          <p:cNvSpPr txBox="1"/>
          <p:nvPr>
            <p:ph idx="2" type="body"/>
          </p:nvPr>
        </p:nvSpPr>
        <p:spPr>
          <a:xfrm>
            <a:off x="-9400" y="1630825"/>
            <a:ext cx="91440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Most Popular Categories: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classic espresso and tazo tea </a:t>
            </a:r>
            <a:r>
              <a:rPr lang="en" sz="2100"/>
              <a:t>drinks both</a:t>
            </a:r>
            <a:r>
              <a:rPr lang="en" sz="2100"/>
              <a:t> dominate in popularity across the </a:t>
            </a:r>
            <a:r>
              <a:rPr lang="en" sz="2100"/>
              <a:t>regions</a:t>
            </a:r>
            <a:endParaRPr sz="2100"/>
          </a:p>
        </p:txBody>
      </p:sp>
      <p:sp>
        <p:nvSpPr>
          <p:cNvPr id="453" name="Google Shape;453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46" y="2475000"/>
            <a:ext cx="2492926" cy="26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460" name="Google Shape;460;p59"/>
          <p:cNvSpPr txBox="1"/>
          <p:nvPr>
            <p:ph idx="2" type="body"/>
          </p:nvPr>
        </p:nvSpPr>
        <p:spPr>
          <a:xfrm>
            <a:off x="0" y="1630825"/>
            <a:ext cx="91440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Calories Trends: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larger sizes tend to have higher calorie content especially in frappuccinos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075" y="2506981"/>
            <a:ext cx="2858324" cy="25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467" name="Google Shape;467;p60"/>
          <p:cNvSpPr txBox="1"/>
          <p:nvPr>
            <p:ph idx="2" type="body"/>
          </p:nvPr>
        </p:nvSpPr>
        <p:spPr>
          <a:xfrm>
            <a:off x="-9400" y="1630825"/>
            <a:ext cx="91440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Calories vs. Fat: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h</a:t>
            </a:r>
            <a:r>
              <a:rPr lang="en" sz="2100"/>
              <a:t>igh calorie beverages show a correlation between calories content and fat, revealing </a:t>
            </a:r>
            <a:r>
              <a:rPr lang="en" sz="2100"/>
              <a:t>nutritional</a:t>
            </a:r>
            <a:r>
              <a:rPr lang="en" sz="2100"/>
              <a:t> trade-offs </a:t>
            </a:r>
            <a:endParaRPr sz="2100"/>
          </a:p>
        </p:txBody>
      </p:sp>
      <p:pic>
        <p:nvPicPr>
          <p:cNvPr id="468" name="Google Shape;4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488" y="2853001"/>
            <a:ext cx="3915024" cy="20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474" name="Google Shape;474;p61"/>
          <p:cNvSpPr txBox="1"/>
          <p:nvPr>
            <p:ph idx="2" type="body"/>
          </p:nvPr>
        </p:nvSpPr>
        <p:spPr>
          <a:xfrm>
            <a:off x="-9400" y="1630825"/>
            <a:ext cx="91440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Caffeine </a:t>
            </a:r>
            <a:r>
              <a:rPr lang="en"/>
              <a:t>Distribution</a:t>
            </a:r>
            <a:r>
              <a:rPr lang="en"/>
              <a:t>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Coffee beverages have the highest caffeine content, making it the most popular for energy-focused customers</a:t>
            </a:r>
            <a:endParaRPr sz="2100"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27" y="2571750"/>
            <a:ext cx="2411075" cy="24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81" name="Google Shape;481;p62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idx="1" type="body"/>
          </p:nvPr>
        </p:nvSpPr>
        <p:spPr>
          <a:xfrm>
            <a:off x="569725" y="996900"/>
            <a:ext cx="5373300" cy="219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Analyze</a:t>
            </a:r>
            <a:r>
              <a:rPr lang="en"/>
              <a:t> Seasonal Trends: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Sales varying by season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Customer Demographics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Investigating differences to personalize marketing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Customization Impact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Study effects on customizations on </a:t>
            </a:r>
            <a:r>
              <a:rPr lang="en"/>
              <a:t>nutritional</a:t>
            </a:r>
            <a:r>
              <a:rPr lang="en"/>
              <a:t> contents/sales</a:t>
            </a:r>
            <a:endParaRPr/>
          </a:p>
        </p:txBody>
      </p:sp>
      <p:sp>
        <p:nvSpPr>
          <p:cNvPr id="487" name="Google Shape;487;p63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Next Steps:</a:t>
            </a:r>
            <a:endParaRPr sz="2500"/>
          </a:p>
        </p:txBody>
      </p:sp>
      <p:sp>
        <p:nvSpPr>
          <p:cNvPr id="488" name="Google Shape;488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94" name="Google Shape;494;p64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1999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572001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3" name="Google Shape;333;p48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4" name="Google Shape;334;p48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335" name="Google Shape;335;p48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</a:t>
            </a:r>
            <a:endParaRPr/>
          </a:p>
        </p:txBody>
      </p:sp>
      <p:sp>
        <p:nvSpPr>
          <p:cNvPr id="336" name="Google Shape;336;p48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48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338" name="Google Shape;338;p48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39" name="Google Shape;339;p48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48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341" name="Google Shape;341;p48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342" name="Google Shape;342;p48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3" name="Google Shape;343;p48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344" name="Google Shape;344;p48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still has to be done</a:t>
            </a:r>
            <a:endParaRPr/>
          </a:p>
        </p:txBody>
      </p:sp>
      <p:sp>
        <p:nvSpPr>
          <p:cNvPr id="345" name="Google Shape;345;p48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6" name="Google Shape;346;p48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</a:t>
            </a:r>
            <a:endParaRPr/>
          </a:p>
        </p:txBody>
      </p:sp>
      <p:sp>
        <p:nvSpPr>
          <p:cNvPr id="347" name="Google Shape;347;p48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wasn’t mentioned in the other slides</a:t>
            </a:r>
            <a:endParaRPr/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7"/>
          <p:cNvSpPr txBox="1"/>
          <p:nvPr>
            <p:ph type="title"/>
          </p:nvPr>
        </p:nvSpPr>
        <p:spPr>
          <a:xfrm>
            <a:off x="0" y="0"/>
            <a:ext cx="50946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Citations:</a:t>
            </a:r>
            <a:endParaRPr/>
          </a:p>
        </p:txBody>
      </p:sp>
      <p:sp>
        <p:nvSpPr>
          <p:cNvPr id="513" name="Google Shape;513;p67"/>
          <p:cNvSpPr txBox="1"/>
          <p:nvPr>
            <p:ph idx="1" type="body"/>
          </p:nvPr>
        </p:nvSpPr>
        <p:spPr>
          <a:xfrm>
            <a:off x="-25" y="994397"/>
            <a:ext cx="9144000" cy="3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customers&amp;sca_esv=59d83465afa8625f&amp;udm=2&amp;biw=1860&amp;bih=1005&amp;ei=zsVgZ47ABN7l5NoP_ZLOmAI&amp;ved=0ahUKEwiO346Sxq2KAxXeMlkFHX2JEyMQ4dUDCBE&amp;uact=5&amp;oq=customers&amp;gs_lp=EgNpbWciCWN1c3RvbWVyczIIEAAYgAQYsQMyCxAAGIAEGLEDGIMBMggQABiABBixAzIFEAAYgAQyBRAAGIAEMgUQABiABDIFEAAYgAQyBxAAGIAEGAoyBRAAGIAEMg4QABiABBixAxiDARiKBUj4DFCABFiEDHABeACQAQCYATOgAbMDqgEBObgBA8gBAPgBAZgCCaACzwOoAgDCAgoQABiABBhDGIoFwgINEAAYgAQYsQMYigUYCpgDAZIHATmgB54v&amp;sclient=img#vhid=XIKzu83G5WTGmM&amp;vssid=mosa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search?q=starbucks+plots&amp;sca_esv=59d83465afa8625f&amp;udm=2&amp;biw=1860&amp;bih=1005&amp;ei=wMVgZ4WEC8_j5NoPxdzF0A0&amp;ved=0ahUKEwiF5L6Lxq2KAxXPMVkFHUVuEdoQ4dUDCBE&amp;uact=5&amp;oq=starbucks+plots&amp;gs_lp=EgNpbWciD3N0YXJidWNrcyBwbG90c0isFVChBFjJFHACeACQAQCYATegAdkFqgECMTW4AQPIAQD4AQGYAhCgAs8FwgINEAAYgAQYsQMYQxiKBcICBhAAGAcYHsICChAAGIAEGEMYigXCAggQABiABBixA8ICDhAAGIAEGLEDGIMBGIoFwgILEAAYgAQYsQMYgwHCAgQQABgDwgIFEAAYgATCAgYQABgIGB6YAwCIBgGSBwIxNqAH70Q&amp;sclient=img#vhid=dqaJ2NsDy0fuOM&amp;vssid=mosa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search?q=starbucks+products&amp;sca_esv=59d83465afa8625f&amp;udm=2&amp;biw=1860&amp;bih=1005&amp;ei=zsVgZ47ABN7l5NoP_ZLOmAI&amp;ved=0ahUKEwiO346Sxq2KAxXeMlkFHX2JEyMQ4dUDCBE&amp;uact=5&amp;oq=starbucks+products&amp;gs_lp=EgNpbWciEnN0YXJidWNrcyBwcm9kdWN0czIFEAAYgAQyBRAAGIAEMgUQABiABDIFEAAYgAQyBRAAGIAEMgUQABiABDIFEAAYgAQyBRAAGIAEMgUQABiABDIFEAAYgARI0yFQlgJYryBwA3gAkAEAmAE9oAGCCKoBAjIwuAEDyAEA-AEBmAIToALaB6gCAMICDRAAGIAEGLEDGEMYigXCAgoQABiABBhDGIoFwgILEAAYgAQYsQMYgwHCAggQABiABBixA8ICDhAAGIAEGLEDGIMBGIoFwgIEEAAYA5gDAZIHAjE5oAeWYA&amp;sclient=img#vhid=wADOnh6ypjO3HM&amp;vssid=mosa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search?q=pandas+in+python&amp;sca_esv=59d83465afa8625f&amp;udm=2&amp;biw=1860&amp;bih=1005&amp;ei=HLhhZ9LZE-iGw8cP5oTr-Qg&amp;ved=0ahUKEwjS17icra-KAxVow_ACHWbCOo8Q4dUDCBE&amp;uact=5&amp;oq=pandas+in+python&amp;gs_lp=EgNpbWciEHBhbmRhcyBpbiBweXRob25IyhZQ4gRYyxVwAHgAkAEAmAEAoAEAqgEAuAEDyAEA-AEBmAIAoAIAmAMAiAYBkgcAoAcA&amp;sclient=img#vhid=uEbdm18soGWblM&amp;vssid=mosa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https://chatgpt.com/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4" name="Google Shape;354;p49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/>
        </p:nvSpPr>
        <p:spPr>
          <a:xfrm>
            <a:off x="480425" y="919725"/>
            <a:ext cx="38832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are the patterns in Starbucks beverage sales, and in which way do they relate to popularity, nutritional content, and customer choices?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480425" y="290624"/>
            <a:ext cx="359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Key Question:</a:t>
            </a:r>
            <a:endParaRPr sz="3000"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61" name="Google Shape;361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77" y="768592"/>
            <a:ext cx="4267425" cy="172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025" y="2650724"/>
            <a:ext cx="3994240" cy="23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372" name="Google Shape;372;p51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51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783800" y="175526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5" name="Google Shape;375;p51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1" name="Google Shape;381;p51"/>
          <p:cNvSpPr txBox="1"/>
          <p:nvPr>
            <p:ph idx="3" type="body"/>
          </p:nvPr>
        </p:nvSpPr>
        <p:spPr>
          <a:xfrm>
            <a:off x="480425" y="926325"/>
            <a:ext cx="48783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/>
              <a:t>To analyze Starbucks’ product facts to find insights about purchaser alternatives and product overall performance. The goal is to assist Starbucks optimize product services and advertising and marketing strategies.</a:t>
            </a:r>
            <a:endParaRPr sz="2200"/>
          </a:p>
        </p:txBody>
      </p:sp>
      <p:sp>
        <p:nvSpPr>
          <p:cNvPr id="382" name="Google Shape;382;p51"/>
          <p:cNvSpPr txBox="1"/>
          <p:nvPr>
            <p:ph idx="2" type="subTitle"/>
          </p:nvPr>
        </p:nvSpPr>
        <p:spPr>
          <a:xfrm>
            <a:off x="480425" y="290624"/>
            <a:ext cx="35922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Purpose</a:t>
            </a:r>
            <a:endParaRPr sz="3000"/>
          </a:p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998104"/>
            <a:ext cx="3480476" cy="196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723425" y="15558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Marketing:</a:t>
            </a:r>
            <a:endParaRPr/>
          </a:p>
        </p:txBody>
      </p:sp>
      <p:sp>
        <p:nvSpPr>
          <p:cNvPr id="390" name="Google Shape;390;p52"/>
          <p:cNvSpPr txBox="1"/>
          <p:nvPr>
            <p:ph idx="2" type="title"/>
          </p:nvPr>
        </p:nvSpPr>
        <p:spPr>
          <a:xfrm>
            <a:off x="723425" y="23549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Health </a:t>
            </a:r>
            <a:r>
              <a:rPr lang="en" sz="1100"/>
              <a:t>Conscious</a:t>
            </a:r>
            <a:r>
              <a:rPr lang="en" sz="1100"/>
              <a:t> Consumers:</a:t>
            </a:r>
            <a:endParaRPr sz="900"/>
          </a:p>
        </p:txBody>
      </p:sp>
      <p:sp>
        <p:nvSpPr>
          <p:cNvPr id="391" name="Google Shape;391;p52"/>
          <p:cNvSpPr txBox="1"/>
          <p:nvPr>
            <p:ph idx="3" type="title"/>
          </p:nvPr>
        </p:nvSpPr>
        <p:spPr>
          <a:xfrm>
            <a:off x="723425" y="31741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Analysts:</a:t>
            </a:r>
            <a:endParaRPr/>
          </a:p>
        </p:txBody>
      </p:sp>
      <p:sp>
        <p:nvSpPr>
          <p:cNvPr id="392" name="Google Shape;392;p52"/>
          <p:cNvSpPr txBox="1"/>
          <p:nvPr>
            <p:ph idx="4294967295" type="title"/>
          </p:nvPr>
        </p:nvSpPr>
        <p:spPr>
          <a:xfrm>
            <a:off x="3456529" y="14064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insights to refine products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Marketing Campaigns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52"/>
          <p:cNvSpPr txBox="1"/>
          <p:nvPr>
            <p:ph idx="4294967295" type="title"/>
          </p:nvPr>
        </p:nvSpPr>
        <p:spPr>
          <a:xfrm>
            <a:off x="3457103" y="23110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Gain informational knowledge about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nutritional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information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52"/>
          <p:cNvSpPr txBox="1"/>
          <p:nvPr>
            <p:ph idx="4294967295" type="title"/>
          </p:nvPr>
        </p:nvSpPr>
        <p:spPr>
          <a:xfrm>
            <a:off x="3454100" y="32282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Understanding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purchasing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patterns and behaviors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95" name="Google Shape;395;p52"/>
          <p:cNvCxnSpPr/>
          <p:nvPr/>
        </p:nvCxnSpPr>
        <p:spPr>
          <a:xfrm>
            <a:off x="811750" y="13516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2"/>
          <p:cNvCxnSpPr/>
          <p:nvPr/>
        </p:nvCxnSpPr>
        <p:spPr>
          <a:xfrm>
            <a:off x="811750" y="20126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2"/>
          <p:cNvCxnSpPr/>
          <p:nvPr/>
        </p:nvCxnSpPr>
        <p:spPr>
          <a:xfrm>
            <a:off x="811750" y="29911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2"/>
          <p:cNvCxnSpPr/>
          <p:nvPr/>
        </p:nvCxnSpPr>
        <p:spPr>
          <a:xfrm>
            <a:off x="811750" y="37918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5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Benefits?</a:t>
            </a:r>
            <a:endParaRPr/>
          </a:p>
        </p:txBody>
      </p:sp>
      <p:sp>
        <p:nvSpPr>
          <p:cNvPr id="400" name="Google Shape;400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06" name="Google Shape;406;p5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Sources</a:t>
            </a:r>
            <a:endParaRPr/>
          </a:p>
        </p:txBody>
      </p:sp>
      <p:sp>
        <p:nvSpPr>
          <p:cNvPr id="412" name="Google Shape;412;p5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Starbucks Dataset - Kaggle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CSV File - </a:t>
            </a:r>
            <a:r>
              <a:rPr lang="en"/>
              <a:t>Consisting</a:t>
            </a:r>
            <a:r>
              <a:rPr lang="en"/>
              <a:t> of </a:t>
            </a:r>
            <a:r>
              <a:rPr lang="en"/>
              <a:t>products, sales and nutritional data</a:t>
            </a:r>
            <a:endParaRPr/>
          </a:p>
        </p:txBody>
      </p:sp>
      <p:sp>
        <p:nvSpPr>
          <p:cNvPr id="413" name="Google Shape;413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225" y="1874125"/>
            <a:ext cx="5231252" cy="31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of Analysis</a:t>
            </a:r>
            <a:endParaRPr/>
          </a:p>
        </p:txBody>
      </p:sp>
      <p:sp>
        <p:nvSpPr>
          <p:cNvPr id="420" name="Google Shape;420;p55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Beverage Size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5279375" y="3495400"/>
            <a:ext cx="230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12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Nutritional</a:t>
            </a:r>
            <a:r>
              <a:rPr lang="en" sz="12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 Contents Cont. </a:t>
            </a:r>
            <a:endParaRPr sz="1200"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2" name="Google Shape;422;p55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Product Category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3" name="Google Shape;423;p55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1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Nutritional</a:t>
            </a:r>
            <a:r>
              <a:rPr lang="en" sz="1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 Contents</a:t>
            </a:r>
            <a:endParaRPr sz="12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4" name="Google Shape;424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28" y="1494072"/>
            <a:ext cx="1560497" cy="16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522" y="1513839"/>
            <a:ext cx="1510903" cy="15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 rotWithShape="1">
          <a:blip r:embed="rId5">
            <a:alphaModFix/>
          </a:blip>
          <a:srcRect b="0" l="0" r="0" t="1951"/>
          <a:stretch/>
        </p:blipFill>
        <p:spPr>
          <a:xfrm>
            <a:off x="4705703" y="1869212"/>
            <a:ext cx="1666772" cy="123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2275" y="3317864"/>
            <a:ext cx="1648899" cy="173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8527" y="3771100"/>
            <a:ext cx="1132323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0248" y="3771100"/>
            <a:ext cx="1101118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0775" y="3770375"/>
            <a:ext cx="1101125" cy="11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25" y="3975475"/>
            <a:ext cx="2585851" cy="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