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846F1-4181-4F5D-B8F2-ADF85C296B2C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04FEB6E-0955-42D7-BBF4-0E8137C56953}">
      <dgm:prSet/>
      <dgm:spPr/>
      <dgm:t>
        <a:bodyPr/>
        <a:lstStyle/>
        <a:p>
          <a:r>
            <a:rPr lang="en-US" dirty="0"/>
            <a:t>A comprehensive Excel-based analysis to study how weather, time, and holidays impact bike rentals.</a:t>
          </a:r>
        </a:p>
      </dgm:t>
    </dgm:pt>
    <dgm:pt modelId="{DCC18F7E-6FA3-4B48-8A6D-AC967F35BEBE}" type="parTrans" cxnId="{B7D742E0-3A00-4BF9-BB55-0767FD56B6D1}">
      <dgm:prSet/>
      <dgm:spPr/>
      <dgm:t>
        <a:bodyPr/>
        <a:lstStyle/>
        <a:p>
          <a:endParaRPr lang="en-US"/>
        </a:p>
      </dgm:t>
    </dgm:pt>
    <dgm:pt modelId="{EFFAE896-E26C-4D90-A780-282754965E16}" type="sibTrans" cxnId="{B7D742E0-3A00-4BF9-BB55-0767FD56B6D1}">
      <dgm:prSet/>
      <dgm:spPr/>
      <dgm:t>
        <a:bodyPr/>
        <a:lstStyle/>
        <a:p>
          <a:endParaRPr lang="en-US"/>
        </a:p>
      </dgm:t>
    </dgm:pt>
    <dgm:pt modelId="{64DB2AA6-CCD4-4BF3-ACDE-974CBF011C75}">
      <dgm:prSet/>
      <dgm:spPr/>
      <dgm:t>
        <a:bodyPr/>
        <a:lstStyle/>
        <a:p>
          <a:r>
            <a:rPr lang="en-US" dirty="0"/>
            <a:t>Includes data merging, cleaning, visualization, and automation.</a:t>
          </a:r>
        </a:p>
      </dgm:t>
    </dgm:pt>
    <dgm:pt modelId="{6C14BA9E-E397-4AA3-9923-F7D0DFFEDB57}" type="parTrans" cxnId="{03D089F4-E259-439A-927A-14A064819A61}">
      <dgm:prSet/>
      <dgm:spPr/>
      <dgm:t>
        <a:bodyPr/>
        <a:lstStyle/>
        <a:p>
          <a:endParaRPr lang="en-US"/>
        </a:p>
      </dgm:t>
    </dgm:pt>
    <dgm:pt modelId="{9503B510-B01A-47E7-97BE-8B82BADA88CD}" type="sibTrans" cxnId="{03D089F4-E259-439A-927A-14A064819A61}">
      <dgm:prSet/>
      <dgm:spPr/>
      <dgm:t>
        <a:bodyPr/>
        <a:lstStyle/>
        <a:p>
          <a:endParaRPr lang="en-US"/>
        </a:p>
      </dgm:t>
    </dgm:pt>
    <dgm:pt modelId="{B997BC81-5C55-40B9-93EF-3392DF00B8D2}" type="pres">
      <dgm:prSet presAssocID="{C5E846F1-4181-4F5D-B8F2-ADF85C296B2C}" presName="vert0" presStyleCnt="0">
        <dgm:presLayoutVars>
          <dgm:dir/>
          <dgm:animOne val="branch"/>
          <dgm:animLvl val="lvl"/>
        </dgm:presLayoutVars>
      </dgm:prSet>
      <dgm:spPr/>
    </dgm:pt>
    <dgm:pt modelId="{46C316D4-E23B-4524-9808-167A54654998}" type="pres">
      <dgm:prSet presAssocID="{704FEB6E-0955-42D7-BBF4-0E8137C56953}" presName="thickLine" presStyleLbl="alignNode1" presStyleIdx="0" presStyleCnt="2"/>
      <dgm:spPr/>
    </dgm:pt>
    <dgm:pt modelId="{A0C1C157-2BEB-4EB9-9835-20ADA80F5D1F}" type="pres">
      <dgm:prSet presAssocID="{704FEB6E-0955-42D7-BBF4-0E8137C56953}" presName="horz1" presStyleCnt="0"/>
      <dgm:spPr/>
    </dgm:pt>
    <dgm:pt modelId="{F4DDBD23-7191-411B-B3B2-45C0A1F47920}" type="pres">
      <dgm:prSet presAssocID="{704FEB6E-0955-42D7-BBF4-0E8137C56953}" presName="tx1" presStyleLbl="revTx" presStyleIdx="0" presStyleCnt="2"/>
      <dgm:spPr/>
    </dgm:pt>
    <dgm:pt modelId="{05BAB8B8-1E6F-4097-9336-EFBF60840DAA}" type="pres">
      <dgm:prSet presAssocID="{704FEB6E-0955-42D7-BBF4-0E8137C56953}" presName="vert1" presStyleCnt="0"/>
      <dgm:spPr/>
    </dgm:pt>
    <dgm:pt modelId="{53D99B1B-E218-4B8A-800B-1DE31EDC2218}" type="pres">
      <dgm:prSet presAssocID="{64DB2AA6-CCD4-4BF3-ACDE-974CBF011C75}" presName="thickLine" presStyleLbl="alignNode1" presStyleIdx="1" presStyleCnt="2"/>
      <dgm:spPr/>
    </dgm:pt>
    <dgm:pt modelId="{E37DDB08-1986-468B-8533-7FDE77FD45B3}" type="pres">
      <dgm:prSet presAssocID="{64DB2AA6-CCD4-4BF3-ACDE-974CBF011C75}" presName="horz1" presStyleCnt="0"/>
      <dgm:spPr/>
    </dgm:pt>
    <dgm:pt modelId="{AC3C3E44-F06B-40FF-8B4C-09AF10C754B6}" type="pres">
      <dgm:prSet presAssocID="{64DB2AA6-CCD4-4BF3-ACDE-974CBF011C75}" presName="tx1" presStyleLbl="revTx" presStyleIdx="1" presStyleCnt="2"/>
      <dgm:spPr/>
    </dgm:pt>
    <dgm:pt modelId="{7031B5B9-5585-4342-8641-0998C6D0C171}" type="pres">
      <dgm:prSet presAssocID="{64DB2AA6-CCD4-4BF3-ACDE-974CBF011C75}" presName="vert1" presStyleCnt="0"/>
      <dgm:spPr/>
    </dgm:pt>
  </dgm:ptLst>
  <dgm:cxnLst>
    <dgm:cxn modelId="{0F36B547-02B2-461E-8C86-7E517634880D}" type="presOf" srcId="{704FEB6E-0955-42D7-BBF4-0E8137C56953}" destId="{F4DDBD23-7191-411B-B3B2-45C0A1F47920}" srcOrd="0" destOrd="0" presId="urn:microsoft.com/office/officeart/2008/layout/LinedList"/>
    <dgm:cxn modelId="{C4EF04BC-9931-4958-B7A1-AB6637F2B52A}" type="presOf" srcId="{64DB2AA6-CCD4-4BF3-ACDE-974CBF011C75}" destId="{AC3C3E44-F06B-40FF-8B4C-09AF10C754B6}" srcOrd="0" destOrd="0" presId="urn:microsoft.com/office/officeart/2008/layout/LinedList"/>
    <dgm:cxn modelId="{96E51AD3-FB18-4710-9B9C-45079E5CE665}" type="presOf" srcId="{C5E846F1-4181-4F5D-B8F2-ADF85C296B2C}" destId="{B997BC81-5C55-40B9-93EF-3392DF00B8D2}" srcOrd="0" destOrd="0" presId="urn:microsoft.com/office/officeart/2008/layout/LinedList"/>
    <dgm:cxn modelId="{B7D742E0-3A00-4BF9-BB55-0767FD56B6D1}" srcId="{C5E846F1-4181-4F5D-B8F2-ADF85C296B2C}" destId="{704FEB6E-0955-42D7-BBF4-0E8137C56953}" srcOrd="0" destOrd="0" parTransId="{DCC18F7E-6FA3-4B48-8A6D-AC967F35BEBE}" sibTransId="{EFFAE896-E26C-4D90-A780-282754965E16}"/>
    <dgm:cxn modelId="{03D089F4-E259-439A-927A-14A064819A61}" srcId="{C5E846F1-4181-4F5D-B8F2-ADF85C296B2C}" destId="{64DB2AA6-CCD4-4BF3-ACDE-974CBF011C75}" srcOrd="1" destOrd="0" parTransId="{6C14BA9E-E397-4AA3-9923-F7D0DFFEDB57}" sibTransId="{9503B510-B01A-47E7-97BE-8B82BADA88CD}"/>
    <dgm:cxn modelId="{4109C225-1221-4AD7-974F-63958BA28CBD}" type="presParOf" srcId="{B997BC81-5C55-40B9-93EF-3392DF00B8D2}" destId="{46C316D4-E23B-4524-9808-167A54654998}" srcOrd="0" destOrd="0" presId="urn:microsoft.com/office/officeart/2008/layout/LinedList"/>
    <dgm:cxn modelId="{98A08B13-C305-4ADB-A065-C5D307A5891C}" type="presParOf" srcId="{B997BC81-5C55-40B9-93EF-3392DF00B8D2}" destId="{A0C1C157-2BEB-4EB9-9835-20ADA80F5D1F}" srcOrd="1" destOrd="0" presId="urn:microsoft.com/office/officeart/2008/layout/LinedList"/>
    <dgm:cxn modelId="{4C59DD49-B0F4-4D51-9B80-07BAF687981C}" type="presParOf" srcId="{A0C1C157-2BEB-4EB9-9835-20ADA80F5D1F}" destId="{F4DDBD23-7191-411B-B3B2-45C0A1F47920}" srcOrd="0" destOrd="0" presId="urn:microsoft.com/office/officeart/2008/layout/LinedList"/>
    <dgm:cxn modelId="{DAA5EB81-7F64-4459-914E-D9201B86CBDA}" type="presParOf" srcId="{A0C1C157-2BEB-4EB9-9835-20ADA80F5D1F}" destId="{05BAB8B8-1E6F-4097-9336-EFBF60840DAA}" srcOrd="1" destOrd="0" presId="urn:microsoft.com/office/officeart/2008/layout/LinedList"/>
    <dgm:cxn modelId="{8ACDCF4D-29E7-4B3B-96E8-810EDADC482B}" type="presParOf" srcId="{B997BC81-5C55-40B9-93EF-3392DF00B8D2}" destId="{53D99B1B-E218-4B8A-800B-1DE31EDC2218}" srcOrd="2" destOrd="0" presId="urn:microsoft.com/office/officeart/2008/layout/LinedList"/>
    <dgm:cxn modelId="{5479B623-F9DC-4902-B82B-9D9B1BA10823}" type="presParOf" srcId="{B997BC81-5C55-40B9-93EF-3392DF00B8D2}" destId="{E37DDB08-1986-468B-8533-7FDE77FD45B3}" srcOrd="3" destOrd="0" presId="urn:microsoft.com/office/officeart/2008/layout/LinedList"/>
    <dgm:cxn modelId="{0C683364-29AB-468C-8174-3268064E3D23}" type="presParOf" srcId="{E37DDB08-1986-468B-8533-7FDE77FD45B3}" destId="{AC3C3E44-F06B-40FF-8B4C-09AF10C754B6}" srcOrd="0" destOrd="0" presId="urn:microsoft.com/office/officeart/2008/layout/LinedList"/>
    <dgm:cxn modelId="{21853892-0A35-4FF9-8867-F3FDEC2B1AD4}" type="presParOf" srcId="{E37DDB08-1986-468B-8533-7FDE77FD45B3}" destId="{7031B5B9-5585-4342-8641-0998C6D0C1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59820-DA64-42EB-86D9-FBD91CA5A3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7D8E4E-0504-4169-9817-84A2D97B2FC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Objective: Understand how environmental and temporal factors affect bike rentals.</a:t>
          </a:r>
          <a:endParaRPr lang="en-US"/>
        </a:p>
      </dgm:t>
    </dgm:pt>
    <dgm:pt modelId="{2DD3F325-1F9A-4598-9238-4BAA10360220}" type="parTrans" cxnId="{5B5A6309-3CA4-413A-B91E-3B1147A2B095}">
      <dgm:prSet/>
      <dgm:spPr/>
      <dgm:t>
        <a:bodyPr/>
        <a:lstStyle/>
        <a:p>
          <a:endParaRPr lang="en-US"/>
        </a:p>
      </dgm:t>
    </dgm:pt>
    <dgm:pt modelId="{5A725E0B-E638-4A59-B903-D4F60A3C2C50}" type="sibTrans" cxnId="{5B5A6309-3CA4-413A-B91E-3B1147A2B095}">
      <dgm:prSet/>
      <dgm:spPr/>
      <dgm:t>
        <a:bodyPr/>
        <a:lstStyle/>
        <a:p>
          <a:endParaRPr lang="en-US"/>
        </a:p>
      </dgm:t>
    </dgm:pt>
    <dgm:pt modelId="{6D5AA230-E67C-4D85-9CDD-43F39A8FC0F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Tools Used: Microsoft Excel, Power Query, VBA Macros, AI Forecasting.</a:t>
          </a:r>
          <a:endParaRPr lang="en-US"/>
        </a:p>
      </dgm:t>
    </dgm:pt>
    <dgm:pt modelId="{263EF130-C469-4717-B101-DE7E62690C52}" type="parTrans" cxnId="{31DF21D8-A8AA-4721-8B58-F81D08E5D65A}">
      <dgm:prSet/>
      <dgm:spPr/>
      <dgm:t>
        <a:bodyPr/>
        <a:lstStyle/>
        <a:p>
          <a:endParaRPr lang="en-US"/>
        </a:p>
      </dgm:t>
    </dgm:pt>
    <dgm:pt modelId="{A038A17A-9885-482D-98AC-442B2F86B73F}" type="sibTrans" cxnId="{31DF21D8-A8AA-4721-8B58-F81D08E5D65A}">
      <dgm:prSet/>
      <dgm:spPr/>
      <dgm:t>
        <a:bodyPr/>
        <a:lstStyle/>
        <a:p>
          <a:endParaRPr lang="en-US"/>
        </a:p>
      </dgm:t>
    </dgm:pt>
    <dgm:pt modelId="{A266862C-595C-461D-9095-A8A490EC084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Outcome: Data-driven insights for optimizing operations and forecasting demand.</a:t>
          </a:r>
          <a:endParaRPr lang="en-US"/>
        </a:p>
      </dgm:t>
    </dgm:pt>
    <dgm:pt modelId="{33ADDB95-7863-4C5B-9A82-814FD9E1779E}" type="parTrans" cxnId="{98D64E2A-BC4E-45F4-BAE0-8576FAC40F40}">
      <dgm:prSet/>
      <dgm:spPr/>
      <dgm:t>
        <a:bodyPr/>
        <a:lstStyle/>
        <a:p>
          <a:endParaRPr lang="en-US"/>
        </a:p>
      </dgm:t>
    </dgm:pt>
    <dgm:pt modelId="{670E4C6B-5695-447F-8A82-6343224A296A}" type="sibTrans" cxnId="{98D64E2A-BC4E-45F4-BAE0-8576FAC40F40}">
      <dgm:prSet/>
      <dgm:spPr/>
      <dgm:t>
        <a:bodyPr/>
        <a:lstStyle/>
        <a:p>
          <a:endParaRPr lang="en-US"/>
        </a:p>
      </dgm:t>
    </dgm:pt>
    <dgm:pt modelId="{84A569B5-265A-41EB-AF7E-EEF69C3B7C64}" type="pres">
      <dgm:prSet presAssocID="{A4B59820-DA64-42EB-86D9-FBD91CA5A381}" presName="root" presStyleCnt="0">
        <dgm:presLayoutVars>
          <dgm:dir/>
          <dgm:resizeHandles val="exact"/>
        </dgm:presLayoutVars>
      </dgm:prSet>
      <dgm:spPr/>
    </dgm:pt>
    <dgm:pt modelId="{7D2CFC83-AC7C-4AC0-88B9-83A77F542AF4}" type="pres">
      <dgm:prSet presAssocID="{3F7D8E4E-0504-4169-9817-84A2D97B2FCB}" presName="compNode" presStyleCnt="0"/>
      <dgm:spPr/>
    </dgm:pt>
    <dgm:pt modelId="{A1E6C900-9441-413B-8EA6-5529BB1A2F07}" type="pres">
      <dgm:prSet presAssocID="{3F7D8E4E-0504-4169-9817-84A2D97B2FCB}" presName="bgRect" presStyleLbl="bgShp" presStyleIdx="0" presStyleCnt="3"/>
      <dgm:spPr/>
    </dgm:pt>
    <dgm:pt modelId="{995B241F-E3FF-40A3-868D-6A7BA522BD4B}" type="pres">
      <dgm:prSet presAssocID="{3F7D8E4E-0504-4169-9817-84A2D97B2F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ing"/>
        </a:ext>
      </dgm:extLst>
    </dgm:pt>
    <dgm:pt modelId="{47482ED6-7B83-438C-AD50-C8FB045E50E4}" type="pres">
      <dgm:prSet presAssocID="{3F7D8E4E-0504-4169-9817-84A2D97B2FCB}" presName="spaceRect" presStyleCnt="0"/>
      <dgm:spPr/>
    </dgm:pt>
    <dgm:pt modelId="{05445045-77B3-479E-AAAB-A438E4D1690B}" type="pres">
      <dgm:prSet presAssocID="{3F7D8E4E-0504-4169-9817-84A2D97B2FCB}" presName="parTx" presStyleLbl="revTx" presStyleIdx="0" presStyleCnt="3">
        <dgm:presLayoutVars>
          <dgm:chMax val="0"/>
          <dgm:chPref val="0"/>
        </dgm:presLayoutVars>
      </dgm:prSet>
      <dgm:spPr/>
    </dgm:pt>
    <dgm:pt modelId="{915E4806-9793-47AA-A86E-C4BE7E600FFC}" type="pres">
      <dgm:prSet presAssocID="{5A725E0B-E638-4A59-B903-D4F60A3C2C50}" presName="sibTrans" presStyleCnt="0"/>
      <dgm:spPr/>
    </dgm:pt>
    <dgm:pt modelId="{AACE63EF-3B14-4AD3-BE6E-C66FD084CFC6}" type="pres">
      <dgm:prSet presAssocID="{6D5AA230-E67C-4D85-9CDD-43F39A8FC0F7}" presName="compNode" presStyleCnt="0"/>
      <dgm:spPr/>
    </dgm:pt>
    <dgm:pt modelId="{6D2D1334-FF7C-4B9C-B491-D582D30E759E}" type="pres">
      <dgm:prSet presAssocID="{6D5AA230-E67C-4D85-9CDD-43F39A8FC0F7}" presName="bgRect" presStyleLbl="bgShp" presStyleIdx="1" presStyleCnt="3"/>
      <dgm:spPr/>
    </dgm:pt>
    <dgm:pt modelId="{EB9C2CEA-4ACA-4BE7-A01F-BF0DB0C1C6E7}" type="pres">
      <dgm:prSet presAssocID="{6D5AA230-E67C-4D85-9CDD-43F39A8FC0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7D5241-FF63-4AB6-AA63-E6F3BE96BC7E}" type="pres">
      <dgm:prSet presAssocID="{6D5AA230-E67C-4D85-9CDD-43F39A8FC0F7}" presName="spaceRect" presStyleCnt="0"/>
      <dgm:spPr/>
    </dgm:pt>
    <dgm:pt modelId="{7F9EAC54-D0E9-44F6-AA91-DE26CB4954AF}" type="pres">
      <dgm:prSet presAssocID="{6D5AA230-E67C-4D85-9CDD-43F39A8FC0F7}" presName="parTx" presStyleLbl="revTx" presStyleIdx="1" presStyleCnt="3">
        <dgm:presLayoutVars>
          <dgm:chMax val="0"/>
          <dgm:chPref val="0"/>
        </dgm:presLayoutVars>
      </dgm:prSet>
      <dgm:spPr/>
    </dgm:pt>
    <dgm:pt modelId="{AB21F2AB-B828-4FC4-8A48-D5B14647E317}" type="pres">
      <dgm:prSet presAssocID="{A038A17A-9885-482D-98AC-442B2F86B73F}" presName="sibTrans" presStyleCnt="0"/>
      <dgm:spPr/>
    </dgm:pt>
    <dgm:pt modelId="{D941D9D2-7CC1-46B1-8B66-067D97CB790F}" type="pres">
      <dgm:prSet presAssocID="{A266862C-595C-461D-9095-A8A490EC084D}" presName="compNode" presStyleCnt="0"/>
      <dgm:spPr/>
    </dgm:pt>
    <dgm:pt modelId="{68019BAD-9F6D-4215-99F8-DED29111B763}" type="pres">
      <dgm:prSet presAssocID="{A266862C-595C-461D-9095-A8A490EC084D}" presName="bgRect" presStyleLbl="bgShp" presStyleIdx="2" presStyleCnt="3"/>
      <dgm:spPr/>
    </dgm:pt>
    <dgm:pt modelId="{9F92066F-8034-4FF6-B5C4-E92DB602EB7A}" type="pres">
      <dgm:prSet presAssocID="{A266862C-595C-461D-9095-A8A490EC08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FB8A5B-A0D4-4C4F-986D-5C3293619A73}" type="pres">
      <dgm:prSet presAssocID="{A266862C-595C-461D-9095-A8A490EC084D}" presName="spaceRect" presStyleCnt="0"/>
      <dgm:spPr/>
    </dgm:pt>
    <dgm:pt modelId="{1D09C15A-930F-4D3E-96EB-F48C99922779}" type="pres">
      <dgm:prSet presAssocID="{A266862C-595C-461D-9095-A8A490EC08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C9701-0E2E-4B3C-9005-A973125C451D}" type="presOf" srcId="{6D5AA230-E67C-4D85-9CDD-43F39A8FC0F7}" destId="{7F9EAC54-D0E9-44F6-AA91-DE26CB4954AF}" srcOrd="0" destOrd="0" presId="urn:microsoft.com/office/officeart/2018/2/layout/IconVerticalSolidList"/>
    <dgm:cxn modelId="{5B5A6309-3CA4-413A-B91E-3B1147A2B095}" srcId="{A4B59820-DA64-42EB-86D9-FBD91CA5A381}" destId="{3F7D8E4E-0504-4169-9817-84A2D97B2FCB}" srcOrd="0" destOrd="0" parTransId="{2DD3F325-1F9A-4598-9238-4BAA10360220}" sibTransId="{5A725E0B-E638-4A59-B903-D4F60A3C2C50}"/>
    <dgm:cxn modelId="{194CCF1D-2095-4F6B-9134-00968B464BD6}" type="presOf" srcId="{A4B59820-DA64-42EB-86D9-FBD91CA5A381}" destId="{84A569B5-265A-41EB-AF7E-EEF69C3B7C64}" srcOrd="0" destOrd="0" presId="urn:microsoft.com/office/officeart/2018/2/layout/IconVerticalSolidList"/>
    <dgm:cxn modelId="{98D64E2A-BC4E-45F4-BAE0-8576FAC40F40}" srcId="{A4B59820-DA64-42EB-86D9-FBD91CA5A381}" destId="{A266862C-595C-461D-9095-A8A490EC084D}" srcOrd="2" destOrd="0" parTransId="{33ADDB95-7863-4C5B-9A82-814FD9E1779E}" sibTransId="{670E4C6B-5695-447F-8A82-6343224A296A}"/>
    <dgm:cxn modelId="{5682CE76-95F6-4E38-977D-40BB5F34B220}" type="presOf" srcId="{A266862C-595C-461D-9095-A8A490EC084D}" destId="{1D09C15A-930F-4D3E-96EB-F48C99922779}" srcOrd="0" destOrd="0" presId="urn:microsoft.com/office/officeart/2018/2/layout/IconVerticalSolidList"/>
    <dgm:cxn modelId="{A1E86089-DD5E-4CD1-A9F8-F4FA69D592B2}" type="presOf" srcId="{3F7D8E4E-0504-4169-9817-84A2D97B2FCB}" destId="{05445045-77B3-479E-AAAB-A438E4D1690B}" srcOrd="0" destOrd="0" presId="urn:microsoft.com/office/officeart/2018/2/layout/IconVerticalSolidList"/>
    <dgm:cxn modelId="{31DF21D8-A8AA-4721-8B58-F81D08E5D65A}" srcId="{A4B59820-DA64-42EB-86D9-FBD91CA5A381}" destId="{6D5AA230-E67C-4D85-9CDD-43F39A8FC0F7}" srcOrd="1" destOrd="0" parTransId="{263EF130-C469-4717-B101-DE7E62690C52}" sibTransId="{A038A17A-9885-482D-98AC-442B2F86B73F}"/>
    <dgm:cxn modelId="{ED77DDA5-1C05-4637-8B55-2C8A56E9ACEE}" type="presParOf" srcId="{84A569B5-265A-41EB-AF7E-EEF69C3B7C64}" destId="{7D2CFC83-AC7C-4AC0-88B9-83A77F542AF4}" srcOrd="0" destOrd="0" presId="urn:microsoft.com/office/officeart/2018/2/layout/IconVerticalSolidList"/>
    <dgm:cxn modelId="{65BB0567-D4B2-4A82-8849-941290FEACEA}" type="presParOf" srcId="{7D2CFC83-AC7C-4AC0-88B9-83A77F542AF4}" destId="{A1E6C900-9441-413B-8EA6-5529BB1A2F07}" srcOrd="0" destOrd="0" presId="urn:microsoft.com/office/officeart/2018/2/layout/IconVerticalSolidList"/>
    <dgm:cxn modelId="{C01AD332-1C9D-4802-A1FA-0C8075281DDA}" type="presParOf" srcId="{7D2CFC83-AC7C-4AC0-88B9-83A77F542AF4}" destId="{995B241F-E3FF-40A3-868D-6A7BA522BD4B}" srcOrd="1" destOrd="0" presId="urn:microsoft.com/office/officeart/2018/2/layout/IconVerticalSolidList"/>
    <dgm:cxn modelId="{70CA601F-A6E4-4C49-8B11-85A969C14AED}" type="presParOf" srcId="{7D2CFC83-AC7C-4AC0-88B9-83A77F542AF4}" destId="{47482ED6-7B83-438C-AD50-C8FB045E50E4}" srcOrd="2" destOrd="0" presId="urn:microsoft.com/office/officeart/2018/2/layout/IconVerticalSolidList"/>
    <dgm:cxn modelId="{B1FE0865-99B7-4534-AB13-2D858716D90E}" type="presParOf" srcId="{7D2CFC83-AC7C-4AC0-88B9-83A77F542AF4}" destId="{05445045-77B3-479E-AAAB-A438E4D1690B}" srcOrd="3" destOrd="0" presId="urn:microsoft.com/office/officeart/2018/2/layout/IconVerticalSolidList"/>
    <dgm:cxn modelId="{0912979E-4D81-49DD-BAC4-A3B4CD0629DD}" type="presParOf" srcId="{84A569B5-265A-41EB-AF7E-EEF69C3B7C64}" destId="{915E4806-9793-47AA-A86E-C4BE7E600FFC}" srcOrd="1" destOrd="0" presId="urn:microsoft.com/office/officeart/2018/2/layout/IconVerticalSolidList"/>
    <dgm:cxn modelId="{D80F1D6E-8888-4AD2-9657-FB98BD40D845}" type="presParOf" srcId="{84A569B5-265A-41EB-AF7E-EEF69C3B7C64}" destId="{AACE63EF-3B14-4AD3-BE6E-C66FD084CFC6}" srcOrd="2" destOrd="0" presId="urn:microsoft.com/office/officeart/2018/2/layout/IconVerticalSolidList"/>
    <dgm:cxn modelId="{947CCB1C-ADBC-49DA-91DA-FF64C9833380}" type="presParOf" srcId="{AACE63EF-3B14-4AD3-BE6E-C66FD084CFC6}" destId="{6D2D1334-FF7C-4B9C-B491-D582D30E759E}" srcOrd="0" destOrd="0" presId="urn:microsoft.com/office/officeart/2018/2/layout/IconVerticalSolidList"/>
    <dgm:cxn modelId="{63503A41-E0B7-460F-A7B6-9AFC830E05BE}" type="presParOf" srcId="{AACE63EF-3B14-4AD3-BE6E-C66FD084CFC6}" destId="{EB9C2CEA-4ACA-4BE7-A01F-BF0DB0C1C6E7}" srcOrd="1" destOrd="0" presId="urn:microsoft.com/office/officeart/2018/2/layout/IconVerticalSolidList"/>
    <dgm:cxn modelId="{5C5642BD-FEBA-471C-81BD-C00D2BB1B21A}" type="presParOf" srcId="{AACE63EF-3B14-4AD3-BE6E-C66FD084CFC6}" destId="{417D5241-FF63-4AB6-AA63-E6F3BE96BC7E}" srcOrd="2" destOrd="0" presId="urn:microsoft.com/office/officeart/2018/2/layout/IconVerticalSolidList"/>
    <dgm:cxn modelId="{6EB6E68A-07AC-450B-99B1-80F0D13E3B32}" type="presParOf" srcId="{AACE63EF-3B14-4AD3-BE6E-C66FD084CFC6}" destId="{7F9EAC54-D0E9-44F6-AA91-DE26CB4954AF}" srcOrd="3" destOrd="0" presId="urn:microsoft.com/office/officeart/2018/2/layout/IconVerticalSolidList"/>
    <dgm:cxn modelId="{E7E5E008-F8A1-496D-A770-C3B209249611}" type="presParOf" srcId="{84A569B5-265A-41EB-AF7E-EEF69C3B7C64}" destId="{AB21F2AB-B828-4FC4-8A48-D5B14647E317}" srcOrd="3" destOrd="0" presId="urn:microsoft.com/office/officeart/2018/2/layout/IconVerticalSolidList"/>
    <dgm:cxn modelId="{0C5B079D-03B9-412A-8508-0B9DC4102444}" type="presParOf" srcId="{84A569B5-265A-41EB-AF7E-EEF69C3B7C64}" destId="{D941D9D2-7CC1-46B1-8B66-067D97CB790F}" srcOrd="4" destOrd="0" presId="urn:microsoft.com/office/officeart/2018/2/layout/IconVerticalSolidList"/>
    <dgm:cxn modelId="{460FF601-1ADF-4BCA-AB6B-7081AA9D8648}" type="presParOf" srcId="{D941D9D2-7CC1-46B1-8B66-067D97CB790F}" destId="{68019BAD-9F6D-4215-99F8-DED29111B763}" srcOrd="0" destOrd="0" presId="urn:microsoft.com/office/officeart/2018/2/layout/IconVerticalSolidList"/>
    <dgm:cxn modelId="{C4D3C8D4-34FA-4D4A-89AA-54098D624D24}" type="presParOf" srcId="{D941D9D2-7CC1-46B1-8B66-067D97CB790F}" destId="{9F92066F-8034-4FF6-B5C4-E92DB602EB7A}" srcOrd="1" destOrd="0" presId="urn:microsoft.com/office/officeart/2018/2/layout/IconVerticalSolidList"/>
    <dgm:cxn modelId="{CDD73356-E8B5-413B-A0C3-7618FE8424DB}" type="presParOf" srcId="{D941D9D2-7CC1-46B1-8B66-067D97CB790F}" destId="{96FB8A5B-A0D4-4C4F-986D-5C3293619A73}" srcOrd="2" destOrd="0" presId="urn:microsoft.com/office/officeart/2018/2/layout/IconVerticalSolidList"/>
    <dgm:cxn modelId="{A62697F6-BB2E-4A16-860F-B61C246B4732}" type="presParOf" srcId="{D941D9D2-7CC1-46B1-8B66-067D97CB790F}" destId="{1D09C15A-930F-4D3E-96EB-F48C999227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B05DB4-A195-4983-885A-4DA270BC1CFD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66BB58-4EF6-42D1-913E-2066C07637A0}">
      <dgm:prSet/>
      <dgm:spPr/>
      <dgm:t>
        <a:bodyPr/>
        <a:lstStyle/>
        <a:p>
          <a:r>
            <a:rPr lang="en-US" dirty="0"/>
            <a:t>• Dataset 1 – Bike rental details (hourly/daily data)</a:t>
          </a:r>
        </a:p>
      </dgm:t>
    </dgm:pt>
    <dgm:pt modelId="{0EB30128-0573-42D1-A12C-C77073452C92}" type="parTrans" cxnId="{A20F4A0E-5B75-4225-AADD-79E8B94601D7}">
      <dgm:prSet/>
      <dgm:spPr/>
      <dgm:t>
        <a:bodyPr/>
        <a:lstStyle/>
        <a:p>
          <a:endParaRPr lang="en-US"/>
        </a:p>
      </dgm:t>
    </dgm:pt>
    <dgm:pt modelId="{B90F6EE8-154D-48A7-B606-53C0B299F49C}" type="sibTrans" cxnId="{A20F4A0E-5B75-4225-AADD-79E8B94601D7}">
      <dgm:prSet/>
      <dgm:spPr/>
      <dgm:t>
        <a:bodyPr/>
        <a:lstStyle/>
        <a:p>
          <a:endParaRPr lang="en-US"/>
        </a:p>
      </dgm:t>
    </dgm:pt>
    <dgm:pt modelId="{702D39E5-8A50-4663-822F-8C9C0AEB5FEB}">
      <dgm:prSet/>
      <dgm:spPr/>
      <dgm:t>
        <a:bodyPr/>
        <a:lstStyle/>
        <a:p>
          <a:r>
            <a:rPr lang="en-US"/>
            <a:t>• Dataset 2 – Weather information</a:t>
          </a:r>
        </a:p>
      </dgm:t>
    </dgm:pt>
    <dgm:pt modelId="{414C89BB-46FD-4195-A5F2-BF6B6B780469}" type="parTrans" cxnId="{1A3C943C-9E51-4D61-BBDE-D38AEBF0E406}">
      <dgm:prSet/>
      <dgm:spPr/>
      <dgm:t>
        <a:bodyPr/>
        <a:lstStyle/>
        <a:p>
          <a:endParaRPr lang="en-US"/>
        </a:p>
      </dgm:t>
    </dgm:pt>
    <dgm:pt modelId="{7D4081E1-2407-45E4-9DDE-819B78E33C29}" type="sibTrans" cxnId="{1A3C943C-9E51-4D61-BBDE-D38AEBF0E406}">
      <dgm:prSet/>
      <dgm:spPr/>
      <dgm:t>
        <a:bodyPr/>
        <a:lstStyle/>
        <a:p>
          <a:endParaRPr lang="en-US"/>
        </a:p>
      </dgm:t>
    </dgm:pt>
    <dgm:pt modelId="{5F051424-1EBE-4894-A325-1DC0EBA712C1}">
      <dgm:prSet/>
      <dgm:spPr/>
      <dgm:t>
        <a:bodyPr/>
        <a:lstStyle/>
        <a:p>
          <a:r>
            <a:rPr lang="en-US"/>
            <a:t>• Dataset 3 – User demographics and usage types</a:t>
          </a:r>
        </a:p>
      </dgm:t>
    </dgm:pt>
    <dgm:pt modelId="{D2DE7B3E-BFBD-4802-8654-25E4A180C6CA}" type="parTrans" cxnId="{D3864D91-8593-40F0-8B0E-FD4FF2882A85}">
      <dgm:prSet/>
      <dgm:spPr/>
      <dgm:t>
        <a:bodyPr/>
        <a:lstStyle/>
        <a:p>
          <a:endParaRPr lang="en-US"/>
        </a:p>
      </dgm:t>
    </dgm:pt>
    <dgm:pt modelId="{DA817391-6E6A-4EAE-8C88-3EAD9162AED0}" type="sibTrans" cxnId="{D3864D91-8593-40F0-8B0E-FD4FF2882A85}">
      <dgm:prSet/>
      <dgm:spPr/>
      <dgm:t>
        <a:bodyPr/>
        <a:lstStyle/>
        <a:p>
          <a:endParaRPr lang="en-US"/>
        </a:p>
      </dgm:t>
    </dgm:pt>
    <dgm:pt modelId="{A2DD6A91-4B1C-4FF3-9D5A-41AEAD375D0C}">
      <dgm:prSet/>
      <dgm:spPr/>
      <dgm:t>
        <a:bodyPr/>
        <a:lstStyle/>
        <a:p>
          <a:r>
            <a:rPr lang="en-US"/>
            <a:t>All three datasets were merged using common keys: instant, dteday, hr.</a:t>
          </a:r>
        </a:p>
      </dgm:t>
    </dgm:pt>
    <dgm:pt modelId="{1775D796-A599-4FFA-B2E4-4B8A04742C03}" type="parTrans" cxnId="{62959A9D-5F46-4430-B00F-F33BDEC9C7DB}">
      <dgm:prSet/>
      <dgm:spPr/>
      <dgm:t>
        <a:bodyPr/>
        <a:lstStyle/>
        <a:p>
          <a:endParaRPr lang="en-US"/>
        </a:p>
      </dgm:t>
    </dgm:pt>
    <dgm:pt modelId="{5A7E71C9-ADD4-4C7C-917D-9E4CD2AE6AB8}" type="sibTrans" cxnId="{62959A9D-5F46-4430-B00F-F33BDEC9C7DB}">
      <dgm:prSet/>
      <dgm:spPr/>
      <dgm:t>
        <a:bodyPr/>
        <a:lstStyle/>
        <a:p>
          <a:endParaRPr lang="en-US"/>
        </a:p>
      </dgm:t>
    </dgm:pt>
    <dgm:pt modelId="{85F15B2A-72E6-4F25-B70A-84BB6034976F}" type="pres">
      <dgm:prSet presAssocID="{01B05DB4-A195-4983-885A-4DA270BC1CFD}" presName="diagram" presStyleCnt="0">
        <dgm:presLayoutVars>
          <dgm:dir/>
          <dgm:resizeHandles val="exact"/>
        </dgm:presLayoutVars>
      </dgm:prSet>
      <dgm:spPr/>
    </dgm:pt>
    <dgm:pt modelId="{9A427E7F-BF92-48E7-B6F2-8B7486B974D3}" type="pres">
      <dgm:prSet presAssocID="{EB66BB58-4EF6-42D1-913E-2066C07637A0}" presName="node" presStyleLbl="node1" presStyleIdx="0" presStyleCnt="4">
        <dgm:presLayoutVars>
          <dgm:bulletEnabled val="1"/>
        </dgm:presLayoutVars>
      </dgm:prSet>
      <dgm:spPr/>
    </dgm:pt>
    <dgm:pt modelId="{AB50AB04-E3F5-4E64-82FD-5383A968DFA9}" type="pres">
      <dgm:prSet presAssocID="{B90F6EE8-154D-48A7-B606-53C0B299F49C}" presName="sibTrans" presStyleLbl="sibTrans2D1" presStyleIdx="0" presStyleCnt="3"/>
      <dgm:spPr/>
    </dgm:pt>
    <dgm:pt modelId="{5EC8A734-E89C-459E-B15C-16591E94B235}" type="pres">
      <dgm:prSet presAssocID="{B90F6EE8-154D-48A7-B606-53C0B299F49C}" presName="connectorText" presStyleLbl="sibTrans2D1" presStyleIdx="0" presStyleCnt="3"/>
      <dgm:spPr/>
    </dgm:pt>
    <dgm:pt modelId="{5F0BBBCA-ED8B-4389-8982-E7A3E1EA6228}" type="pres">
      <dgm:prSet presAssocID="{702D39E5-8A50-4663-822F-8C9C0AEB5FEB}" presName="node" presStyleLbl="node1" presStyleIdx="1" presStyleCnt="4">
        <dgm:presLayoutVars>
          <dgm:bulletEnabled val="1"/>
        </dgm:presLayoutVars>
      </dgm:prSet>
      <dgm:spPr/>
    </dgm:pt>
    <dgm:pt modelId="{BB25E359-1963-46B6-9B2D-233A3125AC09}" type="pres">
      <dgm:prSet presAssocID="{7D4081E1-2407-45E4-9DDE-819B78E33C29}" presName="sibTrans" presStyleLbl="sibTrans2D1" presStyleIdx="1" presStyleCnt="3"/>
      <dgm:spPr/>
    </dgm:pt>
    <dgm:pt modelId="{800AC442-1F3F-4172-BD57-D8EADC445888}" type="pres">
      <dgm:prSet presAssocID="{7D4081E1-2407-45E4-9DDE-819B78E33C29}" presName="connectorText" presStyleLbl="sibTrans2D1" presStyleIdx="1" presStyleCnt="3"/>
      <dgm:spPr/>
    </dgm:pt>
    <dgm:pt modelId="{E4CD4723-A99E-4F2A-9550-4575A322C25A}" type="pres">
      <dgm:prSet presAssocID="{5F051424-1EBE-4894-A325-1DC0EBA712C1}" presName="node" presStyleLbl="node1" presStyleIdx="2" presStyleCnt="4">
        <dgm:presLayoutVars>
          <dgm:bulletEnabled val="1"/>
        </dgm:presLayoutVars>
      </dgm:prSet>
      <dgm:spPr/>
    </dgm:pt>
    <dgm:pt modelId="{32A196FC-D0D3-412B-A290-15D8F9716FE2}" type="pres">
      <dgm:prSet presAssocID="{DA817391-6E6A-4EAE-8C88-3EAD9162AED0}" presName="sibTrans" presStyleLbl="sibTrans2D1" presStyleIdx="2" presStyleCnt="3"/>
      <dgm:spPr/>
    </dgm:pt>
    <dgm:pt modelId="{F788C90A-E34C-4152-902F-0F02D74F7E47}" type="pres">
      <dgm:prSet presAssocID="{DA817391-6E6A-4EAE-8C88-3EAD9162AED0}" presName="connectorText" presStyleLbl="sibTrans2D1" presStyleIdx="2" presStyleCnt="3"/>
      <dgm:spPr/>
    </dgm:pt>
    <dgm:pt modelId="{AEE0A527-1E92-41F5-B160-34974C7BA575}" type="pres">
      <dgm:prSet presAssocID="{A2DD6A91-4B1C-4FF3-9D5A-41AEAD375D0C}" presName="node" presStyleLbl="node1" presStyleIdx="3" presStyleCnt="4">
        <dgm:presLayoutVars>
          <dgm:bulletEnabled val="1"/>
        </dgm:presLayoutVars>
      </dgm:prSet>
      <dgm:spPr/>
    </dgm:pt>
  </dgm:ptLst>
  <dgm:cxnLst>
    <dgm:cxn modelId="{A20F4A0E-5B75-4225-AADD-79E8B94601D7}" srcId="{01B05DB4-A195-4983-885A-4DA270BC1CFD}" destId="{EB66BB58-4EF6-42D1-913E-2066C07637A0}" srcOrd="0" destOrd="0" parTransId="{0EB30128-0573-42D1-A12C-C77073452C92}" sibTransId="{B90F6EE8-154D-48A7-B606-53C0B299F49C}"/>
    <dgm:cxn modelId="{1A3C943C-9E51-4D61-BBDE-D38AEBF0E406}" srcId="{01B05DB4-A195-4983-885A-4DA270BC1CFD}" destId="{702D39E5-8A50-4663-822F-8C9C0AEB5FEB}" srcOrd="1" destOrd="0" parTransId="{414C89BB-46FD-4195-A5F2-BF6B6B780469}" sibTransId="{7D4081E1-2407-45E4-9DDE-819B78E33C29}"/>
    <dgm:cxn modelId="{097A9860-CD1C-4486-95E5-6935D1884270}" type="presOf" srcId="{7D4081E1-2407-45E4-9DDE-819B78E33C29}" destId="{BB25E359-1963-46B6-9B2D-233A3125AC09}" srcOrd="0" destOrd="0" presId="urn:microsoft.com/office/officeart/2005/8/layout/process5"/>
    <dgm:cxn modelId="{DDFBDB67-4C2E-4158-A627-A385A70E7089}" type="presOf" srcId="{EB66BB58-4EF6-42D1-913E-2066C07637A0}" destId="{9A427E7F-BF92-48E7-B6F2-8B7486B974D3}" srcOrd="0" destOrd="0" presId="urn:microsoft.com/office/officeart/2005/8/layout/process5"/>
    <dgm:cxn modelId="{C3EE1156-1ADF-4297-9551-C33C5AF52C44}" type="presOf" srcId="{A2DD6A91-4B1C-4FF3-9D5A-41AEAD375D0C}" destId="{AEE0A527-1E92-41F5-B160-34974C7BA575}" srcOrd="0" destOrd="0" presId="urn:microsoft.com/office/officeart/2005/8/layout/process5"/>
    <dgm:cxn modelId="{015DB390-65DB-4468-ACE3-672774F1768C}" type="presOf" srcId="{DA817391-6E6A-4EAE-8C88-3EAD9162AED0}" destId="{32A196FC-D0D3-412B-A290-15D8F9716FE2}" srcOrd="0" destOrd="0" presId="urn:microsoft.com/office/officeart/2005/8/layout/process5"/>
    <dgm:cxn modelId="{D3864D91-8593-40F0-8B0E-FD4FF2882A85}" srcId="{01B05DB4-A195-4983-885A-4DA270BC1CFD}" destId="{5F051424-1EBE-4894-A325-1DC0EBA712C1}" srcOrd="2" destOrd="0" parTransId="{D2DE7B3E-BFBD-4802-8654-25E4A180C6CA}" sibTransId="{DA817391-6E6A-4EAE-8C88-3EAD9162AED0}"/>
    <dgm:cxn modelId="{6007F99C-9649-4516-8DCD-6024CF445AD1}" type="presOf" srcId="{7D4081E1-2407-45E4-9DDE-819B78E33C29}" destId="{800AC442-1F3F-4172-BD57-D8EADC445888}" srcOrd="1" destOrd="0" presId="urn:microsoft.com/office/officeart/2005/8/layout/process5"/>
    <dgm:cxn modelId="{62959A9D-5F46-4430-B00F-F33BDEC9C7DB}" srcId="{01B05DB4-A195-4983-885A-4DA270BC1CFD}" destId="{A2DD6A91-4B1C-4FF3-9D5A-41AEAD375D0C}" srcOrd="3" destOrd="0" parTransId="{1775D796-A599-4FFA-B2E4-4B8A04742C03}" sibTransId="{5A7E71C9-ADD4-4C7C-917D-9E4CD2AE6AB8}"/>
    <dgm:cxn modelId="{9D03CFA7-9AFA-4559-BF8C-05290C25FDCA}" type="presOf" srcId="{B90F6EE8-154D-48A7-B606-53C0B299F49C}" destId="{AB50AB04-E3F5-4E64-82FD-5383A968DFA9}" srcOrd="0" destOrd="0" presId="urn:microsoft.com/office/officeart/2005/8/layout/process5"/>
    <dgm:cxn modelId="{8F9806A9-4680-40E6-AE19-4623B761D36E}" type="presOf" srcId="{B90F6EE8-154D-48A7-B606-53C0B299F49C}" destId="{5EC8A734-E89C-459E-B15C-16591E94B235}" srcOrd="1" destOrd="0" presId="urn:microsoft.com/office/officeart/2005/8/layout/process5"/>
    <dgm:cxn modelId="{AC832CD2-3ACC-4AE1-9CA5-BFCBB6A72563}" type="presOf" srcId="{DA817391-6E6A-4EAE-8C88-3EAD9162AED0}" destId="{F788C90A-E34C-4152-902F-0F02D74F7E47}" srcOrd="1" destOrd="0" presId="urn:microsoft.com/office/officeart/2005/8/layout/process5"/>
    <dgm:cxn modelId="{D943DCDC-BD0D-4EEE-A371-557407008DA8}" type="presOf" srcId="{01B05DB4-A195-4983-885A-4DA270BC1CFD}" destId="{85F15B2A-72E6-4F25-B70A-84BB6034976F}" srcOrd="0" destOrd="0" presId="urn:microsoft.com/office/officeart/2005/8/layout/process5"/>
    <dgm:cxn modelId="{883021ED-D723-46D3-B397-4947D5AB737F}" type="presOf" srcId="{702D39E5-8A50-4663-822F-8C9C0AEB5FEB}" destId="{5F0BBBCA-ED8B-4389-8982-E7A3E1EA6228}" srcOrd="0" destOrd="0" presId="urn:microsoft.com/office/officeart/2005/8/layout/process5"/>
    <dgm:cxn modelId="{BAF826FB-5A59-41B3-A85B-BAF8752F3663}" type="presOf" srcId="{5F051424-1EBE-4894-A325-1DC0EBA712C1}" destId="{E4CD4723-A99E-4F2A-9550-4575A322C25A}" srcOrd="0" destOrd="0" presId="urn:microsoft.com/office/officeart/2005/8/layout/process5"/>
    <dgm:cxn modelId="{14029EBA-C9EA-47DF-A41B-FFE5A106AFE6}" type="presParOf" srcId="{85F15B2A-72E6-4F25-B70A-84BB6034976F}" destId="{9A427E7F-BF92-48E7-B6F2-8B7486B974D3}" srcOrd="0" destOrd="0" presId="urn:microsoft.com/office/officeart/2005/8/layout/process5"/>
    <dgm:cxn modelId="{A60DBE56-5724-4F75-8D05-58010314AA3B}" type="presParOf" srcId="{85F15B2A-72E6-4F25-B70A-84BB6034976F}" destId="{AB50AB04-E3F5-4E64-82FD-5383A968DFA9}" srcOrd="1" destOrd="0" presId="urn:microsoft.com/office/officeart/2005/8/layout/process5"/>
    <dgm:cxn modelId="{C785617B-7323-438F-8BE5-F610A78B907D}" type="presParOf" srcId="{AB50AB04-E3F5-4E64-82FD-5383A968DFA9}" destId="{5EC8A734-E89C-459E-B15C-16591E94B235}" srcOrd="0" destOrd="0" presId="urn:microsoft.com/office/officeart/2005/8/layout/process5"/>
    <dgm:cxn modelId="{6847FCB7-CFCA-4F9E-A9BC-2ACFC089B593}" type="presParOf" srcId="{85F15B2A-72E6-4F25-B70A-84BB6034976F}" destId="{5F0BBBCA-ED8B-4389-8982-E7A3E1EA6228}" srcOrd="2" destOrd="0" presId="urn:microsoft.com/office/officeart/2005/8/layout/process5"/>
    <dgm:cxn modelId="{9D9D4B6F-2B76-4B1E-873A-5ED0930739AC}" type="presParOf" srcId="{85F15B2A-72E6-4F25-B70A-84BB6034976F}" destId="{BB25E359-1963-46B6-9B2D-233A3125AC09}" srcOrd="3" destOrd="0" presId="urn:microsoft.com/office/officeart/2005/8/layout/process5"/>
    <dgm:cxn modelId="{1D1E4050-F6A1-42E8-9789-222BAB95C93F}" type="presParOf" srcId="{BB25E359-1963-46B6-9B2D-233A3125AC09}" destId="{800AC442-1F3F-4172-BD57-D8EADC445888}" srcOrd="0" destOrd="0" presId="urn:microsoft.com/office/officeart/2005/8/layout/process5"/>
    <dgm:cxn modelId="{BF74295B-4B09-43DA-8076-83BE6C3ADDA3}" type="presParOf" srcId="{85F15B2A-72E6-4F25-B70A-84BB6034976F}" destId="{E4CD4723-A99E-4F2A-9550-4575A322C25A}" srcOrd="4" destOrd="0" presId="urn:microsoft.com/office/officeart/2005/8/layout/process5"/>
    <dgm:cxn modelId="{86E09B12-EEC0-4538-8927-D874E6A6ACA7}" type="presParOf" srcId="{85F15B2A-72E6-4F25-B70A-84BB6034976F}" destId="{32A196FC-D0D3-412B-A290-15D8F9716FE2}" srcOrd="5" destOrd="0" presId="urn:microsoft.com/office/officeart/2005/8/layout/process5"/>
    <dgm:cxn modelId="{0E8F9008-ABA0-41E8-BDB1-2F11F056A84C}" type="presParOf" srcId="{32A196FC-D0D3-412B-A290-15D8F9716FE2}" destId="{F788C90A-E34C-4152-902F-0F02D74F7E47}" srcOrd="0" destOrd="0" presId="urn:microsoft.com/office/officeart/2005/8/layout/process5"/>
    <dgm:cxn modelId="{8493ED43-2E0E-4E64-B331-F6F245CFA938}" type="presParOf" srcId="{85F15B2A-72E6-4F25-B70A-84BB6034976F}" destId="{AEE0A527-1E92-41F5-B160-34974C7BA57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A641A9-E8AC-4056-A842-5B38E1DE13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0B9730-79ED-4D14-A350-B205721EF03B}">
      <dgm:prSet/>
      <dgm:spPr/>
      <dgm:t>
        <a:bodyPr/>
        <a:lstStyle/>
        <a:p>
          <a:r>
            <a:rPr lang="en-US"/>
            <a:t>Imported and merged datasets using Power Query and VLOOKUP.</a:t>
          </a:r>
        </a:p>
      </dgm:t>
    </dgm:pt>
    <dgm:pt modelId="{A1658407-1D5E-4735-8CF8-4C58AF4ECD49}" type="parTrans" cxnId="{4A5768A4-157A-493E-862B-091EF01EA8E6}">
      <dgm:prSet/>
      <dgm:spPr/>
      <dgm:t>
        <a:bodyPr/>
        <a:lstStyle/>
        <a:p>
          <a:endParaRPr lang="en-US"/>
        </a:p>
      </dgm:t>
    </dgm:pt>
    <dgm:pt modelId="{70974C30-755B-4E2D-BEDD-898DE058486C}" type="sibTrans" cxnId="{4A5768A4-157A-493E-862B-091EF01EA8E6}">
      <dgm:prSet/>
      <dgm:spPr/>
      <dgm:t>
        <a:bodyPr/>
        <a:lstStyle/>
        <a:p>
          <a:endParaRPr lang="en-US"/>
        </a:p>
      </dgm:t>
    </dgm:pt>
    <dgm:pt modelId="{5465A364-B787-4942-BBC5-E9E893EC4913}">
      <dgm:prSet/>
      <dgm:spPr/>
      <dgm:t>
        <a:bodyPr/>
        <a:lstStyle/>
        <a:p>
          <a:r>
            <a:rPr lang="en-US"/>
            <a:t>Removed duplicates and standardized data types.</a:t>
          </a:r>
        </a:p>
      </dgm:t>
    </dgm:pt>
    <dgm:pt modelId="{784F668B-4720-4C49-8C24-46D6E4D6F187}" type="parTrans" cxnId="{3608C768-F368-4385-AD71-5F510129D076}">
      <dgm:prSet/>
      <dgm:spPr/>
      <dgm:t>
        <a:bodyPr/>
        <a:lstStyle/>
        <a:p>
          <a:endParaRPr lang="en-US"/>
        </a:p>
      </dgm:t>
    </dgm:pt>
    <dgm:pt modelId="{8B2A42BE-89DF-443F-ADB1-4DD586AF43A1}" type="sibTrans" cxnId="{3608C768-F368-4385-AD71-5F510129D076}">
      <dgm:prSet/>
      <dgm:spPr/>
      <dgm:t>
        <a:bodyPr/>
        <a:lstStyle/>
        <a:p>
          <a:endParaRPr lang="en-US"/>
        </a:p>
      </dgm:t>
    </dgm:pt>
    <dgm:pt modelId="{11E7C577-0F86-4FC0-9C73-4B14B534BABD}">
      <dgm:prSet/>
      <dgm:spPr/>
      <dgm:t>
        <a:bodyPr/>
        <a:lstStyle/>
        <a:p>
          <a:r>
            <a:rPr lang="en-US"/>
            <a:t>Handled missing and inconsistent values.</a:t>
          </a:r>
        </a:p>
      </dgm:t>
    </dgm:pt>
    <dgm:pt modelId="{D2181739-A138-4BE8-89D9-02AED36996D8}" type="parTrans" cxnId="{CA194A1D-B6B2-4F5C-A2CD-7DE99B72F78E}">
      <dgm:prSet/>
      <dgm:spPr/>
      <dgm:t>
        <a:bodyPr/>
        <a:lstStyle/>
        <a:p>
          <a:endParaRPr lang="en-US"/>
        </a:p>
      </dgm:t>
    </dgm:pt>
    <dgm:pt modelId="{951A4EBC-C506-40A0-8235-060231DB5B97}" type="sibTrans" cxnId="{CA194A1D-B6B2-4F5C-A2CD-7DE99B72F78E}">
      <dgm:prSet/>
      <dgm:spPr/>
      <dgm:t>
        <a:bodyPr/>
        <a:lstStyle/>
        <a:p>
          <a:endParaRPr lang="en-US"/>
        </a:p>
      </dgm:t>
    </dgm:pt>
    <dgm:pt modelId="{525B14C4-1A47-445C-8108-3473ECD5FB4A}">
      <dgm:prSet/>
      <dgm:spPr/>
      <dgm:t>
        <a:bodyPr/>
        <a:lstStyle/>
        <a:p>
          <a:r>
            <a:rPr lang="en-US"/>
            <a:t>Created new derived columns for analysis (e.g.,</a:t>
          </a:r>
          <a:r>
            <a:rPr lang="en-GB"/>
            <a:t>Time of Day,</a:t>
          </a:r>
          <a:r>
            <a:rPr lang="en-US"/>
            <a:t>weekday/weekend classification).</a:t>
          </a:r>
        </a:p>
      </dgm:t>
    </dgm:pt>
    <dgm:pt modelId="{402D1CD7-3601-4C4C-B611-F6C9E49C46E4}" type="parTrans" cxnId="{757F8C25-101B-47D0-B19E-67B056558870}">
      <dgm:prSet/>
      <dgm:spPr/>
      <dgm:t>
        <a:bodyPr/>
        <a:lstStyle/>
        <a:p>
          <a:endParaRPr lang="en-US"/>
        </a:p>
      </dgm:t>
    </dgm:pt>
    <dgm:pt modelId="{90646C09-5128-4F27-8800-BB92CE1AA9FB}" type="sibTrans" cxnId="{757F8C25-101B-47D0-B19E-67B056558870}">
      <dgm:prSet/>
      <dgm:spPr/>
      <dgm:t>
        <a:bodyPr/>
        <a:lstStyle/>
        <a:p>
          <a:endParaRPr lang="en-US"/>
        </a:p>
      </dgm:t>
    </dgm:pt>
    <dgm:pt modelId="{2A9E44E0-429C-47A0-9667-1F81A2B1C6B3}" type="pres">
      <dgm:prSet presAssocID="{21A641A9-E8AC-4056-A842-5B38E1DE131C}" presName="linear" presStyleCnt="0">
        <dgm:presLayoutVars>
          <dgm:animLvl val="lvl"/>
          <dgm:resizeHandles val="exact"/>
        </dgm:presLayoutVars>
      </dgm:prSet>
      <dgm:spPr/>
    </dgm:pt>
    <dgm:pt modelId="{8C235E52-361D-4803-8699-20CA85BC25CD}" type="pres">
      <dgm:prSet presAssocID="{CB0B9730-79ED-4D14-A350-B205721EF0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01C1829-AA31-46FD-8DD0-79624E98A15D}" type="pres">
      <dgm:prSet presAssocID="{70974C30-755B-4E2D-BEDD-898DE058486C}" presName="spacer" presStyleCnt="0"/>
      <dgm:spPr/>
    </dgm:pt>
    <dgm:pt modelId="{9C91C727-3CC9-43FD-88CF-1EAAB4DA34CD}" type="pres">
      <dgm:prSet presAssocID="{5465A364-B787-4942-BBC5-E9E893EC49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E0A510-1101-496A-8F7A-D08B4ECB5A5D}" type="pres">
      <dgm:prSet presAssocID="{8B2A42BE-89DF-443F-ADB1-4DD586AF43A1}" presName="spacer" presStyleCnt="0"/>
      <dgm:spPr/>
    </dgm:pt>
    <dgm:pt modelId="{118F95B6-A07C-4B83-96B3-3E8184F7A46A}" type="pres">
      <dgm:prSet presAssocID="{11E7C577-0F86-4FC0-9C73-4B14B534BA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04CDB0-179B-4E2C-A33F-DA96326EE51E}" type="pres">
      <dgm:prSet presAssocID="{951A4EBC-C506-40A0-8235-060231DB5B97}" presName="spacer" presStyleCnt="0"/>
      <dgm:spPr/>
    </dgm:pt>
    <dgm:pt modelId="{E7797F9F-0D4F-413D-9100-BEC9A33C877A}" type="pres">
      <dgm:prSet presAssocID="{525B14C4-1A47-445C-8108-3473ECD5FB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BB6E11-711D-455C-AFFE-D498FA766748}" type="presOf" srcId="{CB0B9730-79ED-4D14-A350-B205721EF03B}" destId="{8C235E52-361D-4803-8699-20CA85BC25CD}" srcOrd="0" destOrd="0" presId="urn:microsoft.com/office/officeart/2005/8/layout/vList2"/>
    <dgm:cxn modelId="{CA194A1D-B6B2-4F5C-A2CD-7DE99B72F78E}" srcId="{21A641A9-E8AC-4056-A842-5B38E1DE131C}" destId="{11E7C577-0F86-4FC0-9C73-4B14B534BABD}" srcOrd="2" destOrd="0" parTransId="{D2181739-A138-4BE8-89D9-02AED36996D8}" sibTransId="{951A4EBC-C506-40A0-8235-060231DB5B97}"/>
    <dgm:cxn modelId="{757F8C25-101B-47D0-B19E-67B056558870}" srcId="{21A641A9-E8AC-4056-A842-5B38E1DE131C}" destId="{525B14C4-1A47-445C-8108-3473ECD5FB4A}" srcOrd="3" destOrd="0" parTransId="{402D1CD7-3601-4C4C-B611-F6C9E49C46E4}" sibTransId="{90646C09-5128-4F27-8800-BB92CE1AA9FB}"/>
    <dgm:cxn modelId="{BED2DB27-1E32-426D-8B31-E90A17314B4E}" type="presOf" srcId="{11E7C577-0F86-4FC0-9C73-4B14B534BABD}" destId="{118F95B6-A07C-4B83-96B3-3E8184F7A46A}" srcOrd="0" destOrd="0" presId="urn:microsoft.com/office/officeart/2005/8/layout/vList2"/>
    <dgm:cxn modelId="{3608C768-F368-4385-AD71-5F510129D076}" srcId="{21A641A9-E8AC-4056-A842-5B38E1DE131C}" destId="{5465A364-B787-4942-BBC5-E9E893EC4913}" srcOrd="1" destOrd="0" parTransId="{784F668B-4720-4C49-8C24-46D6E4D6F187}" sibTransId="{8B2A42BE-89DF-443F-ADB1-4DD586AF43A1}"/>
    <dgm:cxn modelId="{12B63572-3AEE-4E16-A1A2-B17A9C39BE2D}" type="presOf" srcId="{525B14C4-1A47-445C-8108-3473ECD5FB4A}" destId="{E7797F9F-0D4F-413D-9100-BEC9A33C877A}" srcOrd="0" destOrd="0" presId="urn:microsoft.com/office/officeart/2005/8/layout/vList2"/>
    <dgm:cxn modelId="{2B811C55-8198-4FCF-9F3C-7CCD0D66BE3C}" type="presOf" srcId="{5465A364-B787-4942-BBC5-E9E893EC4913}" destId="{9C91C727-3CC9-43FD-88CF-1EAAB4DA34CD}" srcOrd="0" destOrd="0" presId="urn:microsoft.com/office/officeart/2005/8/layout/vList2"/>
    <dgm:cxn modelId="{07861D56-4F5C-44E3-A1FF-216A7E8C1610}" type="presOf" srcId="{21A641A9-E8AC-4056-A842-5B38E1DE131C}" destId="{2A9E44E0-429C-47A0-9667-1F81A2B1C6B3}" srcOrd="0" destOrd="0" presId="urn:microsoft.com/office/officeart/2005/8/layout/vList2"/>
    <dgm:cxn modelId="{4A5768A4-157A-493E-862B-091EF01EA8E6}" srcId="{21A641A9-E8AC-4056-A842-5B38E1DE131C}" destId="{CB0B9730-79ED-4D14-A350-B205721EF03B}" srcOrd="0" destOrd="0" parTransId="{A1658407-1D5E-4735-8CF8-4C58AF4ECD49}" sibTransId="{70974C30-755B-4E2D-BEDD-898DE058486C}"/>
    <dgm:cxn modelId="{E0AF9EF2-8EF1-40BF-86B2-0B1E19E0751C}" type="presParOf" srcId="{2A9E44E0-429C-47A0-9667-1F81A2B1C6B3}" destId="{8C235E52-361D-4803-8699-20CA85BC25CD}" srcOrd="0" destOrd="0" presId="urn:microsoft.com/office/officeart/2005/8/layout/vList2"/>
    <dgm:cxn modelId="{6C44AEBE-4205-4F67-91F5-83C2485376CC}" type="presParOf" srcId="{2A9E44E0-429C-47A0-9667-1F81A2B1C6B3}" destId="{601C1829-AA31-46FD-8DD0-79624E98A15D}" srcOrd="1" destOrd="0" presId="urn:microsoft.com/office/officeart/2005/8/layout/vList2"/>
    <dgm:cxn modelId="{ACD85EDB-F5B9-4963-AF29-B6779FD0E453}" type="presParOf" srcId="{2A9E44E0-429C-47A0-9667-1F81A2B1C6B3}" destId="{9C91C727-3CC9-43FD-88CF-1EAAB4DA34CD}" srcOrd="2" destOrd="0" presId="urn:microsoft.com/office/officeart/2005/8/layout/vList2"/>
    <dgm:cxn modelId="{A6DFA352-D131-40FA-A638-97F8E90CE591}" type="presParOf" srcId="{2A9E44E0-429C-47A0-9667-1F81A2B1C6B3}" destId="{0FE0A510-1101-496A-8F7A-D08B4ECB5A5D}" srcOrd="3" destOrd="0" presId="urn:microsoft.com/office/officeart/2005/8/layout/vList2"/>
    <dgm:cxn modelId="{CF05D481-690F-49A5-86C8-416B246A036E}" type="presParOf" srcId="{2A9E44E0-429C-47A0-9667-1F81A2B1C6B3}" destId="{118F95B6-A07C-4B83-96B3-3E8184F7A46A}" srcOrd="4" destOrd="0" presId="urn:microsoft.com/office/officeart/2005/8/layout/vList2"/>
    <dgm:cxn modelId="{3D7DBFD8-D66B-4342-BF40-EC69422ECCEC}" type="presParOf" srcId="{2A9E44E0-429C-47A0-9667-1F81A2B1C6B3}" destId="{A704CDB0-179B-4E2C-A33F-DA96326EE51E}" srcOrd="5" destOrd="0" presId="urn:microsoft.com/office/officeart/2005/8/layout/vList2"/>
    <dgm:cxn modelId="{E8A54C15-47D9-4768-9774-1D64239CDA2F}" type="presParOf" srcId="{2A9E44E0-429C-47A0-9667-1F81A2B1C6B3}" destId="{E7797F9F-0D4F-413D-9100-BEC9A33C87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18CF13-C930-4AE5-B5C4-0752D181D7D9}" type="doc">
      <dgm:prSet loTypeId="urn:microsoft.com/office/officeart/2005/8/layout/process4" loCatId="process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BDFE69-32D1-4014-BA11-BC52A8129E2D}">
      <dgm:prSet custT="1"/>
      <dgm:spPr/>
      <dgm:t>
        <a:bodyPr/>
        <a:lstStyle/>
        <a:p>
          <a:r>
            <a:rPr lang="en-US" sz="2000" dirty="0"/>
            <a:t>Strengthened skills in Excel automation, data visualization, and analytics.</a:t>
          </a:r>
        </a:p>
      </dgm:t>
    </dgm:pt>
    <dgm:pt modelId="{CF863240-851A-4212-8705-B31ED50E851C}" type="parTrans" cxnId="{E35398F3-D9AC-45CD-8C0A-DBCF0F0F1BA7}">
      <dgm:prSet/>
      <dgm:spPr/>
      <dgm:t>
        <a:bodyPr/>
        <a:lstStyle/>
        <a:p>
          <a:endParaRPr lang="en-US"/>
        </a:p>
      </dgm:t>
    </dgm:pt>
    <dgm:pt modelId="{F6E87E0F-7AD4-45E3-AB48-C6ED76E7BDC3}" type="sibTrans" cxnId="{E35398F3-D9AC-45CD-8C0A-DBCF0F0F1BA7}">
      <dgm:prSet/>
      <dgm:spPr/>
      <dgm:t>
        <a:bodyPr/>
        <a:lstStyle/>
        <a:p>
          <a:endParaRPr lang="en-US"/>
        </a:p>
      </dgm:t>
    </dgm:pt>
    <dgm:pt modelId="{CBD57158-3AE1-4FA5-8B72-1D6940922C29}">
      <dgm:prSet custT="1"/>
      <dgm:spPr/>
      <dgm:t>
        <a:bodyPr/>
        <a:lstStyle/>
        <a:p>
          <a:r>
            <a:rPr lang="en-US" sz="2000" dirty="0"/>
            <a:t>Demonstrated complete data lifecycle handling — from raw data to AI-powered</a:t>
          </a:r>
          <a:r>
            <a:rPr lang="en-IN" sz="2000" dirty="0"/>
            <a:t> </a:t>
          </a:r>
          <a:r>
            <a:rPr lang="en-GB" sz="2000" dirty="0"/>
            <a:t>insights.</a:t>
          </a:r>
          <a:endParaRPr lang="en-US" sz="2000" dirty="0"/>
        </a:p>
      </dgm:t>
    </dgm:pt>
    <dgm:pt modelId="{66109DCB-1F88-491A-BE53-541D79449BF8}" type="parTrans" cxnId="{5816385F-A7B7-4989-9CC4-360CDCB2228B}">
      <dgm:prSet/>
      <dgm:spPr/>
      <dgm:t>
        <a:bodyPr/>
        <a:lstStyle/>
        <a:p>
          <a:endParaRPr lang="en-US"/>
        </a:p>
      </dgm:t>
    </dgm:pt>
    <dgm:pt modelId="{89ACD4E8-6738-43A1-9AD5-FBDB99DC896F}" type="sibTrans" cxnId="{5816385F-A7B7-4989-9CC4-360CDCB2228B}">
      <dgm:prSet/>
      <dgm:spPr/>
      <dgm:t>
        <a:bodyPr/>
        <a:lstStyle/>
        <a:p>
          <a:endParaRPr lang="en-US"/>
        </a:p>
      </dgm:t>
    </dgm:pt>
    <dgm:pt modelId="{07EB1924-B09C-43BF-86D9-D2A5B7518345}">
      <dgm:prSet custT="1"/>
      <dgm:spPr/>
      <dgm:t>
        <a:bodyPr/>
        <a:lstStyle/>
        <a:p>
          <a:r>
            <a:rPr lang="en-US" sz="2000" dirty="0"/>
            <a:t>Enhanced decision-making efficiency through automation.</a:t>
          </a:r>
        </a:p>
      </dgm:t>
    </dgm:pt>
    <dgm:pt modelId="{392358E5-6D48-4879-97DD-76CAFF8E4787}" type="parTrans" cxnId="{ABF8F55B-E5C2-495C-91E7-FE7593746D53}">
      <dgm:prSet/>
      <dgm:spPr/>
      <dgm:t>
        <a:bodyPr/>
        <a:lstStyle/>
        <a:p>
          <a:endParaRPr lang="en-US"/>
        </a:p>
      </dgm:t>
    </dgm:pt>
    <dgm:pt modelId="{FFB7FF31-086A-434A-8753-2F1659DA9217}" type="sibTrans" cxnId="{ABF8F55B-E5C2-495C-91E7-FE7593746D53}">
      <dgm:prSet/>
      <dgm:spPr/>
      <dgm:t>
        <a:bodyPr/>
        <a:lstStyle/>
        <a:p>
          <a:endParaRPr lang="en-US"/>
        </a:p>
      </dgm:t>
    </dgm:pt>
    <dgm:pt modelId="{006B29E9-73C2-47C8-AAB4-5FF6C9A0828E}" type="pres">
      <dgm:prSet presAssocID="{B318CF13-C930-4AE5-B5C4-0752D181D7D9}" presName="Name0" presStyleCnt="0">
        <dgm:presLayoutVars>
          <dgm:dir/>
          <dgm:animLvl val="lvl"/>
          <dgm:resizeHandles val="exact"/>
        </dgm:presLayoutVars>
      </dgm:prSet>
      <dgm:spPr/>
    </dgm:pt>
    <dgm:pt modelId="{17096438-C3FC-44FC-A39D-6764EA90E369}" type="pres">
      <dgm:prSet presAssocID="{07EB1924-B09C-43BF-86D9-D2A5B7518345}" presName="boxAndChildren" presStyleCnt="0"/>
      <dgm:spPr/>
    </dgm:pt>
    <dgm:pt modelId="{C8BB105B-5128-4F94-BCC6-5A46DB6E99AF}" type="pres">
      <dgm:prSet presAssocID="{07EB1924-B09C-43BF-86D9-D2A5B7518345}" presName="parentTextBox" presStyleLbl="node1" presStyleIdx="0" presStyleCnt="3" custLinFactNeighborY="72"/>
      <dgm:spPr/>
    </dgm:pt>
    <dgm:pt modelId="{33342370-F375-4B16-89E0-AB8F01A10F07}" type="pres">
      <dgm:prSet presAssocID="{89ACD4E8-6738-43A1-9AD5-FBDB99DC896F}" presName="sp" presStyleCnt="0"/>
      <dgm:spPr/>
    </dgm:pt>
    <dgm:pt modelId="{4BD4F638-1C07-4CFF-89F4-A3CC6AA70413}" type="pres">
      <dgm:prSet presAssocID="{CBD57158-3AE1-4FA5-8B72-1D6940922C29}" presName="arrowAndChildren" presStyleCnt="0"/>
      <dgm:spPr/>
    </dgm:pt>
    <dgm:pt modelId="{B3AEA842-D783-4205-A4E4-56DBD0DCB96E}" type="pres">
      <dgm:prSet presAssocID="{CBD57158-3AE1-4FA5-8B72-1D6940922C29}" presName="parentTextArrow" presStyleLbl="node1" presStyleIdx="1" presStyleCnt="3"/>
      <dgm:spPr/>
    </dgm:pt>
    <dgm:pt modelId="{811A116A-7DE8-4FDD-B9E8-9EFA02C74CEE}" type="pres">
      <dgm:prSet presAssocID="{F6E87E0F-7AD4-45E3-AB48-C6ED76E7BDC3}" presName="sp" presStyleCnt="0"/>
      <dgm:spPr/>
    </dgm:pt>
    <dgm:pt modelId="{F50C3BCB-A1B6-4D74-A596-59EB58C6B66B}" type="pres">
      <dgm:prSet presAssocID="{06BDFE69-32D1-4014-BA11-BC52A8129E2D}" presName="arrowAndChildren" presStyleCnt="0"/>
      <dgm:spPr/>
    </dgm:pt>
    <dgm:pt modelId="{56A3FD8F-A6F3-47CB-A2E8-85094B95E618}" type="pres">
      <dgm:prSet presAssocID="{06BDFE69-32D1-4014-BA11-BC52A8129E2D}" presName="parentTextArrow" presStyleLbl="node1" presStyleIdx="2" presStyleCnt="3"/>
      <dgm:spPr/>
    </dgm:pt>
  </dgm:ptLst>
  <dgm:cxnLst>
    <dgm:cxn modelId="{ABF8F55B-E5C2-495C-91E7-FE7593746D53}" srcId="{B318CF13-C930-4AE5-B5C4-0752D181D7D9}" destId="{07EB1924-B09C-43BF-86D9-D2A5B7518345}" srcOrd="2" destOrd="0" parTransId="{392358E5-6D48-4879-97DD-76CAFF8E4787}" sibTransId="{FFB7FF31-086A-434A-8753-2F1659DA9217}"/>
    <dgm:cxn modelId="{5816385F-A7B7-4989-9CC4-360CDCB2228B}" srcId="{B318CF13-C930-4AE5-B5C4-0752D181D7D9}" destId="{CBD57158-3AE1-4FA5-8B72-1D6940922C29}" srcOrd="1" destOrd="0" parTransId="{66109DCB-1F88-491A-BE53-541D79449BF8}" sibTransId="{89ACD4E8-6738-43A1-9AD5-FBDB99DC896F}"/>
    <dgm:cxn modelId="{2431B744-CBF9-4B77-BE64-30945C36C965}" type="presOf" srcId="{CBD57158-3AE1-4FA5-8B72-1D6940922C29}" destId="{B3AEA842-D783-4205-A4E4-56DBD0DCB96E}" srcOrd="0" destOrd="0" presId="urn:microsoft.com/office/officeart/2005/8/layout/process4"/>
    <dgm:cxn modelId="{0ED39566-892E-48BA-B3A3-E8E43BA5CB3C}" type="presOf" srcId="{07EB1924-B09C-43BF-86D9-D2A5B7518345}" destId="{C8BB105B-5128-4F94-BCC6-5A46DB6E99AF}" srcOrd="0" destOrd="0" presId="urn:microsoft.com/office/officeart/2005/8/layout/process4"/>
    <dgm:cxn modelId="{7510A294-B4D1-4B8B-8595-8302203B364A}" type="presOf" srcId="{06BDFE69-32D1-4014-BA11-BC52A8129E2D}" destId="{56A3FD8F-A6F3-47CB-A2E8-85094B95E618}" srcOrd="0" destOrd="0" presId="urn:microsoft.com/office/officeart/2005/8/layout/process4"/>
    <dgm:cxn modelId="{689726E8-2033-4F85-821C-92CBD63D8FAD}" type="presOf" srcId="{B318CF13-C930-4AE5-B5C4-0752D181D7D9}" destId="{006B29E9-73C2-47C8-AAB4-5FF6C9A0828E}" srcOrd="0" destOrd="0" presId="urn:microsoft.com/office/officeart/2005/8/layout/process4"/>
    <dgm:cxn modelId="{E35398F3-D9AC-45CD-8C0A-DBCF0F0F1BA7}" srcId="{B318CF13-C930-4AE5-B5C4-0752D181D7D9}" destId="{06BDFE69-32D1-4014-BA11-BC52A8129E2D}" srcOrd="0" destOrd="0" parTransId="{CF863240-851A-4212-8705-B31ED50E851C}" sibTransId="{F6E87E0F-7AD4-45E3-AB48-C6ED76E7BDC3}"/>
    <dgm:cxn modelId="{4D7FE345-965E-486F-9491-B332743C226F}" type="presParOf" srcId="{006B29E9-73C2-47C8-AAB4-5FF6C9A0828E}" destId="{17096438-C3FC-44FC-A39D-6764EA90E369}" srcOrd="0" destOrd="0" presId="urn:microsoft.com/office/officeart/2005/8/layout/process4"/>
    <dgm:cxn modelId="{93CE045A-E122-48EC-8D21-BEE273145B32}" type="presParOf" srcId="{17096438-C3FC-44FC-A39D-6764EA90E369}" destId="{C8BB105B-5128-4F94-BCC6-5A46DB6E99AF}" srcOrd="0" destOrd="0" presId="urn:microsoft.com/office/officeart/2005/8/layout/process4"/>
    <dgm:cxn modelId="{88ACB784-8E5B-402D-B388-268E932F66B6}" type="presParOf" srcId="{006B29E9-73C2-47C8-AAB4-5FF6C9A0828E}" destId="{33342370-F375-4B16-89E0-AB8F01A10F07}" srcOrd="1" destOrd="0" presId="urn:microsoft.com/office/officeart/2005/8/layout/process4"/>
    <dgm:cxn modelId="{101FBDD2-AC74-491D-8771-5240FA3085B6}" type="presParOf" srcId="{006B29E9-73C2-47C8-AAB4-5FF6C9A0828E}" destId="{4BD4F638-1C07-4CFF-89F4-A3CC6AA70413}" srcOrd="2" destOrd="0" presId="urn:microsoft.com/office/officeart/2005/8/layout/process4"/>
    <dgm:cxn modelId="{084A1706-418D-4787-92E9-FAE7EDFD9A0C}" type="presParOf" srcId="{4BD4F638-1C07-4CFF-89F4-A3CC6AA70413}" destId="{B3AEA842-D783-4205-A4E4-56DBD0DCB96E}" srcOrd="0" destOrd="0" presId="urn:microsoft.com/office/officeart/2005/8/layout/process4"/>
    <dgm:cxn modelId="{76E7AE0A-D7E5-473E-9E2F-A31968425017}" type="presParOf" srcId="{006B29E9-73C2-47C8-AAB4-5FF6C9A0828E}" destId="{811A116A-7DE8-4FDD-B9E8-9EFA02C74CEE}" srcOrd="3" destOrd="0" presId="urn:microsoft.com/office/officeart/2005/8/layout/process4"/>
    <dgm:cxn modelId="{388FD3B0-5464-41FA-A119-14965A49619E}" type="presParOf" srcId="{006B29E9-73C2-47C8-AAB4-5FF6C9A0828E}" destId="{F50C3BCB-A1B6-4D74-A596-59EB58C6B66B}" srcOrd="4" destOrd="0" presId="urn:microsoft.com/office/officeart/2005/8/layout/process4"/>
    <dgm:cxn modelId="{BE903131-9EB0-47BE-B743-B435F0EF04B9}" type="presParOf" srcId="{F50C3BCB-A1B6-4D74-A596-59EB58C6B66B}" destId="{56A3FD8F-A6F3-47CB-A2E8-85094B95E61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316D4-E23B-4524-9808-167A54654998}">
      <dsp:nvSpPr>
        <dsp:cNvPr id="0" name=""/>
        <dsp:cNvSpPr/>
      </dsp:nvSpPr>
      <dsp:spPr>
        <a:xfrm>
          <a:off x="0" y="0"/>
          <a:ext cx="398639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DDBD23-7191-411B-B3B2-45C0A1F47920}">
      <dsp:nvSpPr>
        <dsp:cNvPr id="0" name=""/>
        <dsp:cNvSpPr/>
      </dsp:nvSpPr>
      <dsp:spPr>
        <a:xfrm>
          <a:off x="0" y="0"/>
          <a:ext cx="3986392" cy="176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 comprehensive Excel-based analysis to study how weather, time, and holidays impact bike rentals.</a:t>
          </a:r>
        </a:p>
      </dsp:txBody>
      <dsp:txXfrm>
        <a:off x="0" y="0"/>
        <a:ext cx="3986392" cy="1767541"/>
      </dsp:txXfrm>
    </dsp:sp>
    <dsp:sp modelId="{53D99B1B-E218-4B8A-800B-1DE31EDC2218}">
      <dsp:nvSpPr>
        <dsp:cNvPr id="0" name=""/>
        <dsp:cNvSpPr/>
      </dsp:nvSpPr>
      <dsp:spPr>
        <a:xfrm>
          <a:off x="0" y="1767541"/>
          <a:ext cx="398639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C3E44-F06B-40FF-8B4C-09AF10C754B6}">
      <dsp:nvSpPr>
        <dsp:cNvPr id="0" name=""/>
        <dsp:cNvSpPr/>
      </dsp:nvSpPr>
      <dsp:spPr>
        <a:xfrm>
          <a:off x="0" y="1767541"/>
          <a:ext cx="3986392" cy="176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Includes data merging, cleaning, visualization, and automation.</a:t>
          </a:r>
        </a:p>
      </dsp:txBody>
      <dsp:txXfrm>
        <a:off x="0" y="1767541"/>
        <a:ext cx="3986392" cy="176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6C900-9441-413B-8EA6-5529BB1A2F07}">
      <dsp:nvSpPr>
        <dsp:cNvPr id="0" name=""/>
        <dsp:cNvSpPr/>
      </dsp:nvSpPr>
      <dsp:spPr>
        <a:xfrm>
          <a:off x="0" y="677"/>
          <a:ext cx="3646835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B241F-E3FF-40A3-868D-6A7BA522BD4B}">
      <dsp:nvSpPr>
        <dsp:cNvPr id="0" name=""/>
        <dsp:cNvSpPr/>
      </dsp:nvSpPr>
      <dsp:spPr>
        <a:xfrm>
          <a:off x="479219" y="357121"/>
          <a:ext cx="871308" cy="871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45045-77B3-479E-AAAB-A438E4D1690B}">
      <dsp:nvSpPr>
        <dsp:cNvPr id="0" name=""/>
        <dsp:cNvSpPr/>
      </dsp:nvSpPr>
      <dsp:spPr>
        <a:xfrm>
          <a:off x="1829748" y="677"/>
          <a:ext cx="1817086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Objective: Understand how environmental and temporal factors affect bike rentals.</a:t>
          </a:r>
          <a:endParaRPr lang="en-US" sz="1400" kern="1200"/>
        </a:p>
      </dsp:txBody>
      <dsp:txXfrm>
        <a:off x="1829748" y="677"/>
        <a:ext cx="1817086" cy="1584197"/>
      </dsp:txXfrm>
    </dsp:sp>
    <dsp:sp modelId="{6D2D1334-FF7C-4B9C-B491-D582D30E759E}">
      <dsp:nvSpPr>
        <dsp:cNvPr id="0" name=""/>
        <dsp:cNvSpPr/>
      </dsp:nvSpPr>
      <dsp:spPr>
        <a:xfrm>
          <a:off x="0" y="1980924"/>
          <a:ext cx="3646835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C2CEA-4ACA-4BE7-A01F-BF0DB0C1C6E7}">
      <dsp:nvSpPr>
        <dsp:cNvPr id="0" name=""/>
        <dsp:cNvSpPr/>
      </dsp:nvSpPr>
      <dsp:spPr>
        <a:xfrm>
          <a:off x="479219" y="2337369"/>
          <a:ext cx="871308" cy="871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EAC54-D0E9-44F6-AA91-DE26CB4954AF}">
      <dsp:nvSpPr>
        <dsp:cNvPr id="0" name=""/>
        <dsp:cNvSpPr/>
      </dsp:nvSpPr>
      <dsp:spPr>
        <a:xfrm>
          <a:off x="1829748" y="1980924"/>
          <a:ext cx="1817086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Tools Used: Microsoft Excel, Power Query, VBA Macros, AI Forecasting.</a:t>
          </a:r>
          <a:endParaRPr lang="en-US" sz="1400" kern="1200"/>
        </a:p>
      </dsp:txBody>
      <dsp:txXfrm>
        <a:off x="1829748" y="1980924"/>
        <a:ext cx="1817086" cy="1584197"/>
      </dsp:txXfrm>
    </dsp:sp>
    <dsp:sp modelId="{68019BAD-9F6D-4215-99F8-DED29111B763}">
      <dsp:nvSpPr>
        <dsp:cNvPr id="0" name=""/>
        <dsp:cNvSpPr/>
      </dsp:nvSpPr>
      <dsp:spPr>
        <a:xfrm>
          <a:off x="0" y="3961171"/>
          <a:ext cx="3646835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2066F-8034-4FF6-B5C4-E92DB602EB7A}">
      <dsp:nvSpPr>
        <dsp:cNvPr id="0" name=""/>
        <dsp:cNvSpPr/>
      </dsp:nvSpPr>
      <dsp:spPr>
        <a:xfrm>
          <a:off x="479219" y="4317616"/>
          <a:ext cx="871308" cy="871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9C15A-930F-4D3E-96EB-F48C99922779}">
      <dsp:nvSpPr>
        <dsp:cNvPr id="0" name=""/>
        <dsp:cNvSpPr/>
      </dsp:nvSpPr>
      <dsp:spPr>
        <a:xfrm>
          <a:off x="1829748" y="3961171"/>
          <a:ext cx="1817086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Outcome: Data-driven insights for optimizing operations and forecasting demand.</a:t>
          </a:r>
          <a:endParaRPr lang="en-US" sz="1400" kern="1200"/>
        </a:p>
      </dsp:txBody>
      <dsp:txXfrm>
        <a:off x="1829748" y="3961171"/>
        <a:ext cx="1817086" cy="1584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27E7F-BF92-48E7-B6F2-8B7486B974D3}">
      <dsp:nvSpPr>
        <dsp:cNvPr id="0" name=""/>
        <dsp:cNvSpPr/>
      </dsp:nvSpPr>
      <dsp:spPr>
        <a:xfrm>
          <a:off x="3616" y="486239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Dataset 1 – Bike rental details (hourly/daily data)</a:t>
          </a:r>
        </a:p>
      </dsp:txBody>
      <dsp:txXfrm>
        <a:off x="31403" y="514026"/>
        <a:ext cx="1525650" cy="893160"/>
      </dsp:txXfrm>
    </dsp:sp>
    <dsp:sp modelId="{AB50AB04-E3F5-4E64-82FD-5383A968DFA9}">
      <dsp:nvSpPr>
        <dsp:cNvPr id="0" name=""/>
        <dsp:cNvSpPr/>
      </dsp:nvSpPr>
      <dsp:spPr>
        <a:xfrm>
          <a:off x="1723988" y="764534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23988" y="842963"/>
        <a:ext cx="234653" cy="235285"/>
      </dsp:txXfrm>
    </dsp:sp>
    <dsp:sp modelId="{5F0BBBCA-ED8B-4389-8982-E7A3E1EA6228}">
      <dsp:nvSpPr>
        <dsp:cNvPr id="0" name=""/>
        <dsp:cNvSpPr/>
      </dsp:nvSpPr>
      <dsp:spPr>
        <a:xfrm>
          <a:off x="2217330" y="486239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Dataset 2 – Weather information</a:t>
          </a:r>
        </a:p>
      </dsp:txBody>
      <dsp:txXfrm>
        <a:off x="2245117" y="514026"/>
        <a:ext cx="1525650" cy="893160"/>
      </dsp:txXfrm>
    </dsp:sp>
    <dsp:sp modelId="{BB25E359-1963-46B6-9B2D-233A3125AC09}">
      <dsp:nvSpPr>
        <dsp:cNvPr id="0" name=""/>
        <dsp:cNvSpPr/>
      </dsp:nvSpPr>
      <dsp:spPr>
        <a:xfrm>
          <a:off x="3937702" y="764534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937702" y="842963"/>
        <a:ext cx="234653" cy="235285"/>
      </dsp:txXfrm>
    </dsp:sp>
    <dsp:sp modelId="{E4CD4723-A99E-4F2A-9550-4575A322C25A}">
      <dsp:nvSpPr>
        <dsp:cNvPr id="0" name=""/>
        <dsp:cNvSpPr/>
      </dsp:nvSpPr>
      <dsp:spPr>
        <a:xfrm>
          <a:off x="4431044" y="486239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Dataset 3 – User demographics and usage types</a:t>
          </a:r>
        </a:p>
      </dsp:txBody>
      <dsp:txXfrm>
        <a:off x="4458831" y="514026"/>
        <a:ext cx="1525650" cy="893160"/>
      </dsp:txXfrm>
    </dsp:sp>
    <dsp:sp modelId="{32A196FC-D0D3-412B-A290-15D8F9716FE2}">
      <dsp:nvSpPr>
        <dsp:cNvPr id="0" name=""/>
        <dsp:cNvSpPr/>
      </dsp:nvSpPr>
      <dsp:spPr>
        <a:xfrm>
          <a:off x="6151417" y="764534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51417" y="842963"/>
        <a:ext cx="234653" cy="235285"/>
      </dsp:txXfrm>
    </dsp:sp>
    <dsp:sp modelId="{AEE0A527-1E92-41F5-B160-34974C7BA575}">
      <dsp:nvSpPr>
        <dsp:cNvPr id="0" name=""/>
        <dsp:cNvSpPr/>
      </dsp:nvSpPr>
      <dsp:spPr>
        <a:xfrm>
          <a:off x="6644759" y="486239"/>
          <a:ext cx="1581224" cy="948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three datasets were merged using common keys: instant, dteday, hr.</a:t>
          </a:r>
        </a:p>
      </dsp:txBody>
      <dsp:txXfrm>
        <a:off x="6672546" y="514026"/>
        <a:ext cx="1525650" cy="893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35E52-361D-4803-8699-20CA85BC25CD}">
      <dsp:nvSpPr>
        <dsp:cNvPr id="0" name=""/>
        <dsp:cNvSpPr/>
      </dsp:nvSpPr>
      <dsp:spPr>
        <a:xfrm>
          <a:off x="0" y="2370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Imported and merged datasets using Power Query and VLOOKUP.</a:t>
          </a:r>
        </a:p>
      </dsp:txBody>
      <dsp:txXfrm>
        <a:off x="18734" y="21104"/>
        <a:ext cx="8192132" cy="346292"/>
      </dsp:txXfrm>
    </dsp:sp>
    <dsp:sp modelId="{9C91C727-3CC9-43FD-88CF-1EAAB4DA34CD}">
      <dsp:nvSpPr>
        <dsp:cNvPr id="0" name=""/>
        <dsp:cNvSpPr/>
      </dsp:nvSpPr>
      <dsp:spPr>
        <a:xfrm>
          <a:off x="0" y="432210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Removed duplicates and standardized data types.</a:t>
          </a:r>
        </a:p>
      </dsp:txBody>
      <dsp:txXfrm>
        <a:off x="18734" y="450944"/>
        <a:ext cx="8192132" cy="346292"/>
      </dsp:txXfrm>
    </dsp:sp>
    <dsp:sp modelId="{118F95B6-A07C-4B83-96B3-3E8184F7A46A}">
      <dsp:nvSpPr>
        <dsp:cNvPr id="0" name=""/>
        <dsp:cNvSpPr/>
      </dsp:nvSpPr>
      <dsp:spPr>
        <a:xfrm>
          <a:off x="0" y="862050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Handled missing and inconsistent values.</a:t>
          </a:r>
        </a:p>
      </dsp:txBody>
      <dsp:txXfrm>
        <a:off x="18734" y="880784"/>
        <a:ext cx="8192132" cy="346292"/>
      </dsp:txXfrm>
    </dsp:sp>
    <dsp:sp modelId="{E7797F9F-0D4F-413D-9100-BEC9A33C877A}">
      <dsp:nvSpPr>
        <dsp:cNvPr id="0" name=""/>
        <dsp:cNvSpPr/>
      </dsp:nvSpPr>
      <dsp:spPr>
        <a:xfrm>
          <a:off x="0" y="1291890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Created new derived columns for analysis (e.g.,</a:t>
          </a:r>
          <a:r>
            <a:rPr lang="en-GB" sz="1600" kern="1200"/>
            <a:t>Time of Day,</a:t>
          </a:r>
          <a:r>
            <a:rPr lang="en-US" sz="1600" kern="1200"/>
            <a:t>weekday/weekend classification).</a:t>
          </a:r>
        </a:p>
      </dsp:txBody>
      <dsp:txXfrm>
        <a:off x="18734" y="1310624"/>
        <a:ext cx="8192132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B105B-5128-4F94-BCC6-5A46DB6E99AF}">
      <dsp:nvSpPr>
        <dsp:cNvPr id="0" name=""/>
        <dsp:cNvSpPr/>
      </dsp:nvSpPr>
      <dsp:spPr>
        <a:xfrm>
          <a:off x="0" y="4106418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Enhanced decision-making efficiency through automation.</a:t>
          </a:r>
        </a:p>
      </dsp:txBody>
      <dsp:txXfrm>
        <a:off x="0" y="4106418"/>
        <a:ext cx="5000124" cy="1347501"/>
      </dsp:txXfrm>
    </dsp:sp>
    <dsp:sp modelId="{B3AEA842-D783-4205-A4E4-56DBD0DCB96E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50000"/>
                <a:satMod val="300000"/>
              </a:schemeClr>
            </a:gs>
            <a:gs pos="35000">
              <a:schemeClr val="accent2">
                <a:hueOff val="2340759"/>
                <a:satOff val="-2919"/>
                <a:lumOff val="686"/>
                <a:alphaOff val="0"/>
                <a:tint val="37000"/>
                <a:satMod val="3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Demonstrated complete data lifecycle handling — from raw data to AI-powered</a:t>
          </a:r>
          <a:r>
            <a:rPr lang="en-IN" sz="2000" kern="1200" dirty="0"/>
            <a:t> </a:t>
          </a:r>
          <a:r>
            <a:rPr lang="en-GB" sz="2000" kern="1200" dirty="0"/>
            <a:t>insights.</a:t>
          </a:r>
          <a:endParaRPr lang="en-US" sz="2000" kern="1200" dirty="0"/>
        </a:p>
      </dsp:txBody>
      <dsp:txXfrm rot="10800000">
        <a:off x="0" y="2053209"/>
        <a:ext cx="5000124" cy="1346620"/>
      </dsp:txXfrm>
    </dsp:sp>
    <dsp:sp modelId="{56A3FD8F-A6F3-47CB-A2E8-85094B95E618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Strengthened skills in Excel automation, data visualization, and analytics.</a:t>
          </a:r>
        </a:p>
      </dsp:txBody>
      <dsp:txXfrm rot="10800000">
        <a:off x="0" y="964"/>
        <a:ext cx="5000124" cy="134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500">
                <a:latin typeface="Calibri"/>
              </a:rPr>
              <a:t>Bike Sharing Demand Analysis Project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Next Hikes (@next_hikes) · Delhi">
            <a:extLst>
              <a:ext uri="{FF2B5EF4-FFF2-40B4-BE49-F238E27FC236}">
                <a16:creationId xmlns:a16="http://schemas.microsoft.com/office/drawing/2014/main" id="{26F95B83-91BB-9B08-B1B5-9071B15C7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6975" y="1880998"/>
            <a:ext cx="3127897" cy="312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7ED16-A669-D4E3-0324-807128BB4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477174"/>
              </p:ext>
            </p:extLst>
          </p:nvPr>
        </p:nvGraphicFramePr>
        <p:xfrm>
          <a:off x="858692" y="2405894"/>
          <a:ext cx="3986392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D9FFE2-41D8-52BE-2DF1-18F5DCBE6E3F}"/>
              </a:ext>
            </a:extLst>
          </p:cNvPr>
          <p:cNvSpPr txBox="1"/>
          <p:nvPr/>
        </p:nvSpPr>
        <p:spPr>
          <a:xfrm>
            <a:off x="265079" y="6220903"/>
            <a:ext cx="219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By Dhruv Singh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  <a:latin typeface="Calibri"/>
              </a:rPr>
              <a:t>Project Overview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C939FB9-5AFE-0B79-9478-684818E6FC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7368" y="649480"/>
          <a:ext cx="3646835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dirty="0">
                <a:solidFill>
                  <a:srgbClr val="1E1E1E"/>
                </a:solidFill>
                <a:latin typeface="+mj-lt"/>
              </a:rPr>
              <a:t>Datasets Used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5EE6561-9F6B-9704-5AFB-53E584E94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406741"/>
              </p:ext>
            </p:extLst>
          </p:nvPr>
        </p:nvGraphicFramePr>
        <p:xfrm>
          <a:off x="457200" y="1600200"/>
          <a:ext cx="8229600" cy="19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7F1EE10B-6985-0B83-6101-03441C448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572000"/>
            <a:ext cx="2840477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EEF5D-0920-A451-94C5-5ABD244F9BFD}"/>
              </a:ext>
            </a:extLst>
          </p:cNvPr>
          <p:cNvSpPr txBox="1"/>
          <p:nvPr/>
        </p:nvSpPr>
        <p:spPr>
          <a:xfrm>
            <a:off x="817123" y="4248834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1</a:t>
            </a:r>
          </a:p>
          <a:p>
            <a:endParaRPr lang="en-IN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B45808-A033-C782-2FD1-D1FB4B35D6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4212" y="4600863"/>
            <a:ext cx="2840478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E505FA-F066-B555-53F4-2E5424EEB160}"/>
              </a:ext>
            </a:extLst>
          </p:cNvPr>
          <p:cNvSpPr txBox="1"/>
          <p:nvPr/>
        </p:nvSpPr>
        <p:spPr>
          <a:xfrm>
            <a:off x="3897046" y="424883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2</a:t>
            </a:r>
            <a:endParaRPr lang="en-IN" dirty="0"/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A29626-017C-DA9C-AFAC-E5184A0745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8426" y="4572001"/>
            <a:ext cx="3015573" cy="2320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BF270E-3C5B-E21D-F378-E761BA7F3B72}"/>
              </a:ext>
            </a:extLst>
          </p:cNvPr>
          <p:cNvSpPr txBox="1"/>
          <p:nvPr/>
        </p:nvSpPr>
        <p:spPr>
          <a:xfrm>
            <a:off x="7100520" y="4231531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3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3200" dirty="0">
                <a:solidFill>
                  <a:srgbClr val="1E1E1E"/>
                </a:solidFill>
                <a:latin typeface="Calibri"/>
              </a:rPr>
              <a:t>Data Cleaning and Preparation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13DA3E8-5783-BBA3-9F84-08A0670BE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823035"/>
              </p:ext>
            </p:extLst>
          </p:nvPr>
        </p:nvGraphicFramePr>
        <p:xfrm>
          <a:off x="457200" y="1600200"/>
          <a:ext cx="8229600" cy="1678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DDA6B9-83A8-82D5-5540-819A6A495B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026" y="3429000"/>
            <a:ext cx="7334655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FFFFF"/>
                </a:solidFill>
                <a:latin typeface="Calibri"/>
              </a:rPr>
              <a:t>Conditional Logic and Lookup Functions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E726CF-345A-AB6D-1B56-0249B24D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79" y="402570"/>
            <a:ext cx="5716041" cy="32152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>
                <a:latin typeface="Calibri"/>
              </a:rPr>
              <a:t>Applied IF statements to categorize rentals (Humidity Type, Temperature Category,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600">
                <a:latin typeface="Calibri"/>
              </a:rPr>
              <a:t>       Wind Range).</a:t>
            </a:r>
          </a:p>
          <a:p>
            <a:pPr>
              <a:lnSpc>
                <a:spcPct val="90000"/>
              </a:lnSpc>
            </a:pPr>
            <a:r>
              <a:rPr lang="en-GB" sz="1600">
                <a:latin typeface="Calibri"/>
              </a:rPr>
              <a:t>Used INDEX, MATCH, and VLOOKUP for relational lookups.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60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  <a:latin typeface="Calibri"/>
              </a:rPr>
              <a:t>Advanced Data Analysis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76CF13-EE92-645E-9973-872D6588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8" y="2396295"/>
            <a:ext cx="3423938" cy="192596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8D9590-B00A-DD93-3411-49F6D3D99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53" y="2412426"/>
            <a:ext cx="3450265" cy="19407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8" y="5070346"/>
            <a:ext cx="7122320" cy="1385266"/>
          </a:xfrm>
        </p:spPr>
        <p:txBody>
          <a:bodyPr>
            <a:normAutofit/>
          </a:bodyPr>
          <a:lstStyle/>
          <a:p>
            <a:r>
              <a:rPr lang="en-GB" sz="1700">
                <a:latin typeface="Calibri"/>
              </a:rPr>
              <a:t>Built Pivot Tables and Charts for summary analysis.</a:t>
            </a:r>
          </a:p>
          <a:p>
            <a:r>
              <a:rPr lang="en-GB" sz="1700">
                <a:latin typeface="Calibri"/>
              </a:rPr>
              <a:t>Used COUNTIF, SUMIF, STDEV, and CORREL functions to explore relationships.</a:t>
            </a:r>
          </a:p>
          <a:p>
            <a:r>
              <a:rPr lang="en-GB" sz="1700">
                <a:latin typeface="Calibri"/>
              </a:rPr>
              <a:t>Identified demand peaks by hour, weather, and user type.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  <a:latin typeface="Calibri"/>
              </a:rPr>
              <a:t>Data Visualization &amp; Dashboards</a:t>
            </a:r>
          </a:p>
        </p:txBody>
      </p:sp>
      <p:pic>
        <p:nvPicPr>
          <p:cNvPr id="6" name="Picture 5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CD4F8CA5-9404-E5CE-8394-07C195C4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79" y="402570"/>
            <a:ext cx="5716041" cy="32152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600">
                <a:latin typeface="Calibri"/>
              </a:rPr>
              <a:t>Designed interactive dashboards with slicers and timelines.</a:t>
            </a:r>
          </a:p>
          <a:p>
            <a:pPr>
              <a:lnSpc>
                <a:spcPct val="90000"/>
              </a:lnSpc>
            </a:pPr>
            <a:r>
              <a:rPr lang="en-GB" sz="1600">
                <a:latin typeface="Calibri"/>
              </a:rPr>
              <a:t>Included trend analysis using Forecast Sheets.</a:t>
            </a:r>
          </a:p>
          <a:p>
            <a:pPr>
              <a:lnSpc>
                <a:spcPct val="90000"/>
              </a:lnSpc>
            </a:pPr>
            <a:r>
              <a:rPr lang="en-GB" sz="1600">
                <a:latin typeface="Calibri"/>
              </a:rPr>
              <a:t>Visualized performance with line charts, heatmaps, and funnel charts.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  <a:latin typeface="Calibri"/>
              </a:rPr>
              <a:t>Conclusion &amp;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15E65B-7CAC-D1CE-16AA-54D306AD1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27432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8198A-6422-9F47-0285-DD96A801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140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312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Bike Sharing Demand Analysis Project</vt:lpstr>
      <vt:lpstr>Project Overview</vt:lpstr>
      <vt:lpstr>Datasets Used</vt:lpstr>
      <vt:lpstr>Data Cleaning and Preparation</vt:lpstr>
      <vt:lpstr>Conditional Logic and Lookup Functions</vt:lpstr>
      <vt:lpstr>Advanced Data Analysis</vt:lpstr>
      <vt:lpstr>Data Visualization &amp; Dashboards</vt:lpstr>
      <vt:lpstr>Conclusion &amp; Learnings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VARNIKA GUPTA</cp:lastModifiedBy>
  <cp:revision>2</cp:revision>
  <dcterms:created xsi:type="dcterms:W3CDTF">2013-01-27T09:14:16Z</dcterms:created>
  <dcterms:modified xsi:type="dcterms:W3CDTF">2025-10-22T13:55:54Z</dcterms:modified>
  <cp:category/>
</cp:coreProperties>
</file>