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57" r:id="rId4"/>
    <p:sldId id="258" r:id="rId5"/>
    <p:sldId id="259"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38"/>
    <p:restoredTop sz="96327"/>
  </p:normalViewPr>
  <p:slideViewPr>
    <p:cSldViewPr snapToGrid="0" showGuides="1">
      <p:cViewPr varScale="1">
        <p:scale>
          <a:sx n="162" d="100"/>
          <a:sy n="162" d="100"/>
        </p:scale>
        <p:origin x="776"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8C902-6BFA-6DAD-C832-38D7760E71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7F9033-356A-1623-00A3-DA5E75111D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3C64BA-8334-3613-8ED4-6B17A4B08D9E}"/>
              </a:ext>
            </a:extLst>
          </p:cNvPr>
          <p:cNvSpPr>
            <a:spLocks noGrp="1"/>
          </p:cNvSpPr>
          <p:nvPr>
            <p:ph type="dt" sz="half" idx="10"/>
          </p:nvPr>
        </p:nvSpPr>
        <p:spPr/>
        <p:txBody>
          <a:bodyPr/>
          <a:lstStyle/>
          <a:p>
            <a:fld id="{FD06B803-665D-D345-8B2A-1CB9746BBB77}" type="datetimeFigureOut">
              <a:rPr lang="en-US" smtClean="0"/>
              <a:t>7/6/23</a:t>
            </a:fld>
            <a:endParaRPr lang="en-US"/>
          </a:p>
        </p:txBody>
      </p:sp>
      <p:sp>
        <p:nvSpPr>
          <p:cNvPr id="5" name="Footer Placeholder 4">
            <a:extLst>
              <a:ext uri="{FF2B5EF4-FFF2-40B4-BE49-F238E27FC236}">
                <a16:creationId xmlns:a16="http://schemas.microsoft.com/office/drawing/2014/main" id="{2A9061FD-D12E-062D-FC81-2CD8E6E4D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25EF24-16CD-3976-5EF1-2F736C5C86DF}"/>
              </a:ext>
            </a:extLst>
          </p:cNvPr>
          <p:cNvSpPr>
            <a:spLocks noGrp="1"/>
          </p:cNvSpPr>
          <p:nvPr>
            <p:ph type="sldNum" sz="quarter" idx="12"/>
          </p:nvPr>
        </p:nvSpPr>
        <p:spPr/>
        <p:txBody>
          <a:bodyPr/>
          <a:lstStyle/>
          <a:p>
            <a:fld id="{11D6653A-488B-414B-88D8-470CBC519D86}" type="slidenum">
              <a:rPr lang="en-US" smtClean="0"/>
              <a:t>‹#›</a:t>
            </a:fld>
            <a:endParaRPr lang="en-US"/>
          </a:p>
        </p:txBody>
      </p:sp>
    </p:spTree>
    <p:extLst>
      <p:ext uri="{BB962C8B-B14F-4D97-AF65-F5344CB8AC3E}">
        <p14:creationId xmlns:p14="http://schemas.microsoft.com/office/powerpoint/2010/main" val="720612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ACAD-AA49-7FFF-3359-B79F26D4CF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CA2F2F-CC83-22C6-5296-6A9E29CBD6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AF72FB-070F-7387-9005-632BEDB56BD9}"/>
              </a:ext>
            </a:extLst>
          </p:cNvPr>
          <p:cNvSpPr>
            <a:spLocks noGrp="1"/>
          </p:cNvSpPr>
          <p:nvPr>
            <p:ph type="dt" sz="half" idx="10"/>
          </p:nvPr>
        </p:nvSpPr>
        <p:spPr/>
        <p:txBody>
          <a:bodyPr/>
          <a:lstStyle/>
          <a:p>
            <a:fld id="{FD06B803-665D-D345-8B2A-1CB9746BBB77}" type="datetimeFigureOut">
              <a:rPr lang="en-US" smtClean="0"/>
              <a:t>7/6/23</a:t>
            </a:fld>
            <a:endParaRPr lang="en-US"/>
          </a:p>
        </p:txBody>
      </p:sp>
      <p:sp>
        <p:nvSpPr>
          <p:cNvPr id="5" name="Footer Placeholder 4">
            <a:extLst>
              <a:ext uri="{FF2B5EF4-FFF2-40B4-BE49-F238E27FC236}">
                <a16:creationId xmlns:a16="http://schemas.microsoft.com/office/drawing/2014/main" id="{5EE7B44A-206D-66D9-5793-803EE3187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E6A933-C0A2-72A7-2BCF-D78256BC0D27}"/>
              </a:ext>
            </a:extLst>
          </p:cNvPr>
          <p:cNvSpPr>
            <a:spLocks noGrp="1"/>
          </p:cNvSpPr>
          <p:nvPr>
            <p:ph type="sldNum" sz="quarter" idx="12"/>
          </p:nvPr>
        </p:nvSpPr>
        <p:spPr/>
        <p:txBody>
          <a:bodyPr/>
          <a:lstStyle/>
          <a:p>
            <a:fld id="{11D6653A-488B-414B-88D8-470CBC519D86}" type="slidenum">
              <a:rPr lang="en-US" smtClean="0"/>
              <a:t>‹#›</a:t>
            </a:fld>
            <a:endParaRPr lang="en-US"/>
          </a:p>
        </p:txBody>
      </p:sp>
    </p:spTree>
    <p:extLst>
      <p:ext uri="{BB962C8B-B14F-4D97-AF65-F5344CB8AC3E}">
        <p14:creationId xmlns:p14="http://schemas.microsoft.com/office/powerpoint/2010/main" val="283407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44E979-6630-14E9-C031-84A09DE765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F40A06-1EE6-8F3A-ABDF-40951C0FC3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D2CC59-1A1E-B4C1-2D56-72421B09CBC4}"/>
              </a:ext>
            </a:extLst>
          </p:cNvPr>
          <p:cNvSpPr>
            <a:spLocks noGrp="1"/>
          </p:cNvSpPr>
          <p:nvPr>
            <p:ph type="dt" sz="half" idx="10"/>
          </p:nvPr>
        </p:nvSpPr>
        <p:spPr/>
        <p:txBody>
          <a:bodyPr/>
          <a:lstStyle/>
          <a:p>
            <a:fld id="{FD06B803-665D-D345-8B2A-1CB9746BBB77}" type="datetimeFigureOut">
              <a:rPr lang="en-US" smtClean="0"/>
              <a:t>7/6/23</a:t>
            </a:fld>
            <a:endParaRPr lang="en-US"/>
          </a:p>
        </p:txBody>
      </p:sp>
      <p:sp>
        <p:nvSpPr>
          <p:cNvPr id="5" name="Footer Placeholder 4">
            <a:extLst>
              <a:ext uri="{FF2B5EF4-FFF2-40B4-BE49-F238E27FC236}">
                <a16:creationId xmlns:a16="http://schemas.microsoft.com/office/drawing/2014/main" id="{6A90159D-8CAD-2B46-CDDF-69AA204CFE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9D1DE-8F73-3C94-54DA-B6AC63CC8B04}"/>
              </a:ext>
            </a:extLst>
          </p:cNvPr>
          <p:cNvSpPr>
            <a:spLocks noGrp="1"/>
          </p:cNvSpPr>
          <p:nvPr>
            <p:ph type="sldNum" sz="quarter" idx="12"/>
          </p:nvPr>
        </p:nvSpPr>
        <p:spPr/>
        <p:txBody>
          <a:bodyPr/>
          <a:lstStyle/>
          <a:p>
            <a:fld id="{11D6653A-488B-414B-88D8-470CBC519D86}" type="slidenum">
              <a:rPr lang="en-US" smtClean="0"/>
              <a:t>‹#›</a:t>
            </a:fld>
            <a:endParaRPr lang="en-US"/>
          </a:p>
        </p:txBody>
      </p:sp>
    </p:spTree>
    <p:extLst>
      <p:ext uri="{BB962C8B-B14F-4D97-AF65-F5344CB8AC3E}">
        <p14:creationId xmlns:p14="http://schemas.microsoft.com/office/powerpoint/2010/main" val="404875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2D6EB-8D60-F22E-569E-56ADE846B8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C184E2-F32E-E545-3F1C-3AF771BF90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D8B53B-F136-30A2-161A-DC595FD0E223}"/>
              </a:ext>
            </a:extLst>
          </p:cNvPr>
          <p:cNvSpPr>
            <a:spLocks noGrp="1"/>
          </p:cNvSpPr>
          <p:nvPr>
            <p:ph type="dt" sz="half" idx="10"/>
          </p:nvPr>
        </p:nvSpPr>
        <p:spPr/>
        <p:txBody>
          <a:bodyPr/>
          <a:lstStyle/>
          <a:p>
            <a:fld id="{FD06B803-665D-D345-8B2A-1CB9746BBB77}" type="datetimeFigureOut">
              <a:rPr lang="en-US" smtClean="0"/>
              <a:t>7/6/23</a:t>
            </a:fld>
            <a:endParaRPr lang="en-US"/>
          </a:p>
        </p:txBody>
      </p:sp>
      <p:sp>
        <p:nvSpPr>
          <p:cNvPr id="5" name="Footer Placeholder 4">
            <a:extLst>
              <a:ext uri="{FF2B5EF4-FFF2-40B4-BE49-F238E27FC236}">
                <a16:creationId xmlns:a16="http://schemas.microsoft.com/office/drawing/2014/main" id="{B681C0F1-FD6B-2F14-5116-ECE668E8AA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C7EBB6-3896-C361-B737-4327D545D3B3}"/>
              </a:ext>
            </a:extLst>
          </p:cNvPr>
          <p:cNvSpPr>
            <a:spLocks noGrp="1"/>
          </p:cNvSpPr>
          <p:nvPr>
            <p:ph type="sldNum" sz="quarter" idx="12"/>
          </p:nvPr>
        </p:nvSpPr>
        <p:spPr/>
        <p:txBody>
          <a:bodyPr/>
          <a:lstStyle/>
          <a:p>
            <a:fld id="{11D6653A-488B-414B-88D8-470CBC519D86}" type="slidenum">
              <a:rPr lang="en-US" smtClean="0"/>
              <a:t>‹#›</a:t>
            </a:fld>
            <a:endParaRPr lang="en-US"/>
          </a:p>
        </p:txBody>
      </p:sp>
    </p:spTree>
    <p:extLst>
      <p:ext uri="{BB962C8B-B14F-4D97-AF65-F5344CB8AC3E}">
        <p14:creationId xmlns:p14="http://schemas.microsoft.com/office/powerpoint/2010/main" val="3162012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9205F-227C-E8CC-AEEF-56FCB6E23D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DD377F-B2D2-8028-C8C5-CDE173BEF4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682734-B8AF-83E2-0256-A383BF9FF71D}"/>
              </a:ext>
            </a:extLst>
          </p:cNvPr>
          <p:cNvSpPr>
            <a:spLocks noGrp="1"/>
          </p:cNvSpPr>
          <p:nvPr>
            <p:ph type="dt" sz="half" idx="10"/>
          </p:nvPr>
        </p:nvSpPr>
        <p:spPr/>
        <p:txBody>
          <a:bodyPr/>
          <a:lstStyle/>
          <a:p>
            <a:fld id="{FD06B803-665D-D345-8B2A-1CB9746BBB77}" type="datetimeFigureOut">
              <a:rPr lang="en-US" smtClean="0"/>
              <a:t>7/6/23</a:t>
            </a:fld>
            <a:endParaRPr lang="en-US"/>
          </a:p>
        </p:txBody>
      </p:sp>
      <p:sp>
        <p:nvSpPr>
          <p:cNvPr id="5" name="Footer Placeholder 4">
            <a:extLst>
              <a:ext uri="{FF2B5EF4-FFF2-40B4-BE49-F238E27FC236}">
                <a16:creationId xmlns:a16="http://schemas.microsoft.com/office/drawing/2014/main" id="{C1FC7E91-220E-85DD-72F9-19659F69C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E7FA79-F6BF-2D47-57F3-6E99134E26E3}"/>
              </a:ext>
            </a:extLst>
          </p:cNvPr>
          <p:cNvSpPr>
            <a:spLocks noGrp="1"/>
          </p:cNvSpPr>
          <p:nvPr>
            <p:ph type="sldNum" sz="quarter" idx="12"/>
          </p:nvPr>
        </p:nvSpPr>
        <p:spPr/>
        <p:txBody>
          <a:bodyPr/>
          <a:lstStyle/>
          <a:p>
            <a:fld id="{11D6653A-488B-414B-88D8-470CBC519D86}" type="slidenum">
              <a:rPr lang="en-US" smtClean="0"/>
              <a:t>‹#›</a:t>
            </a:fld>
            <a:endParaRPr lang="en-US"/>
          </a:p>
        </p:txBody>
      </p:sp>
    </p:spTree>
    <p:extLst>
      <p:ext uri="{BB962C8B-B14F-4D97-AF65-F5344CB8AC3E}">
        <p14:creationId xmlns:p14="http://schemas.microsoft.com/office/powerpoint/2010/main" val="2930202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8BE1A-76B6-2C90-DEC0-36B4526297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F305E5-37E4-CACE-5B05-358A34422F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D96882-E17E-DC85-94A7-6B8216F1A5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0EF36D-12F9-A49C-CF96-24FA4CBDE336}"/>
              </a:ext>
            </a:extLst>
          </p:cNvPr>
          <p:cNvSpPr>
            <a:spLocks noGrp="1"/>
          </p:cNvSpPr>
          <p:nvPr>
            <p:ph type="dt" sz="half" idx="10"/>
          </p:nvPr>
        </p:nvSpPr>
        <p:spPr/>
        <p:txBody>
          <a:bodyPr/>
          <a:lstStyle/>
          <a:p>
            <a:fld id="{FD06B803-665D-D345-8B2A-1CB9746BBB77}" type="datetimeFigureOut">
              <a:rPr lang="en-US" smtClean="0"/>
              <a:t>7/6/23</a:t>
            </a:fld>
            <a:endParaRPr lang="en-US"/>
          </a:p>
        </p:txBody>
      </p:sp>
      <p:sp>
        <p:nvSpPr>
          <p:cNvPr id="6" name="Footer Placeholder 5">
            <a:extLst>
              <a:ext uri="{FF2B5EF4-FFF2-40B4-BE49-F238E27FC236}">
                <a16:creationId xmlns:a16="http://schemas.microsoft.com/office/drawing/2014/main" id="{BA9011B4-D04F-564E-7AA5-BD7CA5FD5D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5A65D0-5BF3-87A9-74E0-0F9070B74872}"/>
              </a:ext>
            </a:extLst>
          </p:cNvPr>
          <p:cNvSpPr>
            <a:spLocks noGrp="1"/>
          </p:cNvSpPr>
          <p:nvPr>
            <p:ph type="sldNum" sz="quarter" idx="12"/>
          </p:nvPr>
        </p:nvSpPr>
        <p:spPr/>
        <p:txBody>
          <a:bodyPr/>
          <a:lstStyle/>
          <a:p>
            <a:fld id="{11D6653A-488B-414B-88D8-470CBC519D86}" type="slidenum">
              <a:rPr lang="en-US" smtClean="0"/>
              <a:t>‹#›</a:t>
            </a:fld>
            <a:endParaRPr lang="en-US"/>
          </a:p>
        </p:txBody>
      </p:sp>
    </p:spTree>
    <p:extLst>
      <p:ext uri="{BB962C8B-B14F-4D97-AF65-F5344CB8AC3E}">
        <p14:creationId xmlns:p14="http://schemas.microsoft.com/office/powerpoint/2010/main" val="431158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35B65-FF9C-213B-B099-1BA1E1314C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2DB4E8-C132-0D5D-C178-8936A76E2E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961B48-37AA-A0E9-55E1-D39BE744FC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9CB4C5-F0E1-A980-63F9-8FCECB797E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ECD99F-60E6-4724-DE4B-7EC29A58BE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0DEA33-A674-9939-0B05-9E650E6C4821}"/>
              </a:ext>
            </a:extLst>
          </p:cNvPr>
          <p:cNvSpPr>
            <a:spLocks noGrp="1"/>
          </p:cNvSpPr>
          <p:nvPr>
            <p:ph type="dt" sz="half" idx="10"/>
          </p:nvPr>
        </p:nvSpPr>
        <p:spPr/>
        <p:txBody>
          <a:bodyPr/>
          <a:lstStyle/>
          <a:p>
            <a:fld id="{FD06B803-665D-D345-8B2A-1CB9746BBB77}" type="datetimeFigureOut">
              <a:rPr lang="en-US" smtClean="0"/>
              <a:t>7/6/23</a:t>
            </a:fld>
            <a:endParaRPr lang="en-US"/>
          </a:p>
        </p:txBody>
      </p:sp>
      <p:sp>
        <p:nvSpPr>
          <p:cNvPr id="8" name="Footer Placeholder 7">
            <a:extLst>
              <a:ext uri="{FF2B5EF4-FFF2-40B4-BE49-F238E27FC236}">
                <a16:creationId xmlns:a16="http://schemas.microsoft.com/office/drawing/2014/main" id="{1DC9316A-4368-580A-2E3B-F5D18444FB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74EB3E-79C8-6E53-6624-F6F03F7892E1}"/>
              </a:ext>
            </a:extLst>
          </p:cNvPr>
          <p:cNvSpPr>
            <a:spLocks noGrp="1"/>
          </p:cNvSpPr>
          <p:nvPr>
            <p:ph type="sldNum" sz="quarter" idx="12"/>
          </p:nvPr>
        </p:nvSpPr>
        <p:spPr/>
        <p:txBody>
          <a:bodyPr/>
          <a:lstStyle/>
          <a:p>
            <a:fld id="{11D6653A-488B-414B-88D8-470CBC519D86}" type="slidenum">
              <a:rPr lang="en-US" smtClean="0"/>
              <a:t>‹#›</a:t>
            </a:fld>
            <a:endParaRPr lang="en-US"/>
          </a:p>
        </p:txBody>
      </p:sp>
    </p:spTree>
    <p:extLst>
      <p:ext uri="{BB962C8B-B14F-4D97-AF65-F5344CB8AC3E}">
        <p14:creationId xmlns:p14="http://schemas.microsoft.com/office/powerpoint/2010/main" val="592934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61306-81C6-4309-92A0-4C60E1A5DB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16654D-DA96-3544-F60D-9ABDE409F52A}"/>
              </a:ext>
            </a:extLst>
          </p:cNvPr>
          <p:cNvSpPr>
            <a:spLocks noGrp="1"/>
          </p:cNvSpPr>
          <p:nvPr>
            <p:ph type="dt" sz="half" idx="10"/>
          </p:nvPr>
        </p:nvSpPr>
        <p:spPr/>
        <p:txBody>
          <a:bodyPr/>
          <a:lstStyle/>
          <a:p>
            <a:fld id="{FD06B803-665D-D345-8B2A-1CB9746BBB77}" type="datetimeFigureOut">
              <a:rPr lang="en-US" smtClean="0"/>
              <a:t>7/6/23</a:t>
            </a:fld>
            <a:endParaRPr lang="en-US"/>
          </a:p>
        </p:txBody>
      </p:sp>
      <p:sp>
        <p:nvSpPr>
          <p:cNvPr id="4" name="Footer Placeholder 3">
            <a:extLst>
              <a:ext uri="{FF2B5EF4-FFF2-40B4-BE49-F238E27FC236}">
                <a16:creationId xmlns:a16="http://schemas.microsoft.com/office/drawing/2014/main" id="{CA454895-20A5-9B35-D43D-794CEC51F1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371886-62D4-2F84-B4FD-953576772178}"/>
              </a:ext>
            </a:extLst>
          </p:cNvPr>
          <p:cNvSpPr>
            <a:spLocks noGrp="1"/>
          </p:cNvSpPr>
          <p:nvPr>
            <p:ph type="sldNum" sz="quarter" idx="12"/>
          </p:nvPr>
        </p:nvSpPr>
        <p:spPr/>
        <p:txBody>
          <a:bodyPr/>
          <a:lstStyle/>
          <a:p>
            <a:fld id="{11D6653A-488B-414B-88D8-470CBC519D86}" type="slidenum">
              <a:rPr lang="en-US" smtClean="0"/>
              <a:t>‹#›</a:t>
            </a:fld>
            <a:endParaRPr lang="en-US"/>
          </a:p>
        </p:txBody>
      </p:sp>
    </p:spTree>
    <p:extLst>
      <p:ext uri="{BB962C8B-B14F-4D97-AF65-F5344CB8AC3E}">
        <p14:creationId xmlns:p14="http://schemas.microsoft.com/office/powerpoint/2010/main" val="2630540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8C21BA-3190-A7EE-9589-A4B5684387CD}"/>
              </a:ext>
            </a:extLst>
          </p:cNvPr>
          <p:cNvSpPr>
            <a:spLocks noGrp="1"/>
          </p:cNvSpPr>
          <p:nvPr>
            <p:ph type="dt" sz="half" idx="10"/>
          </p:nvPr>
        </p:nvSpPr>
        <p:spPr/>
        <p:txBody>
          <a:bodyPr/>
          <a:lstStyle/>
          <a:p>
            <a:fld id="{FD06B803-665D-D345-8B2A-1CB9746BBB77}" type="datetimeFigureOut">
              <a:rPr lang="en-US" smtClean="0"/>
              <a:t>7/6/23</a:t>
            </a:fld>
            <a:endParaRPr lang="en-US"/>
          </a:p>
        </p:txBody>
      </p:sp>
      <p:sp>
        <p:nvSpPr>
          <p:cNvPr id="3" name="Footer Placeholder 2">
            <a:extLst>
              <a:ext uri="{FF2B5EF4-FFF2-40B4-BE49-F238E27FC236}">
                <a16:creationId xmlns:a16="http://schemas.microsoft.com/office/drawing/2014/main" id="{F37C6F64-4132-82D6-960E-4AF2D452B1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1EC9C7-8A67-E02C-0D5E-024FCFCD61E6}"/>
              </a:ext>
            </a:extLst>
          </p:cNvPr>
          <p:cNvSpPr>
            <a:spLocks noGrp="1"/>
          </p:cNvSpPr>
          <p:nvPr>
            <p:ph type="sldNum" sz="quarter" idx="12"/>
          </p:nvPr>
        </p:nvSpPr>
        <p:spPr/>
        <p:txBody>
          <a:bodyPr/>
          <a:lstStyle/>
          <a:p>
            <a:fld id="{11D6653A-488B-414B-88D8-470CBC519D86}" type="slidenum">
              <a:rPr lang="en-US" smtClean="0"/>
              <a:t>‹#›</a:t>
            </a:fld>
            <a:endParaRPr lang="en-US"/>
          </a:p>
        </p:txBody>
      </p:sp>
    </p:spTree>
    <p:extLst>
      <p:ext uri="{BB962C8B-B14F-4D97-AF65-F5344CB8AC3E}">
        <p14:creationId xmlns:p14="http://schemas.microsoft.com/office/powerpoint/2010/main" val="3038757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92E9D-D4BB-E974-C490-609B9C629B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F5882D-0FF9-F97F-833B-F5DF3AC5F8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2BE648-937C-B8C4-82EF-8CDB46B1DD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1857EF-B0F5-4EC9-6DEF-68500C498721}"/>
              </a:ext>
            </a:extLst>
          </p:cNvPr>
          <p:cNvSpPr>
            <a:spLocks noGrp="1"/>
          </p:cNvSpPr>
          <p:nvPr>
            <p:ph type="dt" sz="half" idx="10"/>
          </p:nvPr>
        </p:nvSpPr>
        <p:spPr/>
        <p:txBody>
          <a:bodyPr/>
          <a:lstStyle/>
          <a:p>
            <a:fld id="{FD06B803-665D-D345-8B2A-1CB9746BBB77}" type="datetimeFigureOut">
              <a:rPr lang="en-US" smtClean="0"/>
              <a:t>7/6/23</a:t>
            </a:fld>
            <a:endParaRPr lang="en-US"/>
          </a:p>
        </p:txBody>
      </p:sp>
      <p:sp>
        <p:nvSpPr>
          <p:cNvPr id="6" name="Footer Placeholder 5">
            <a:extLst>
              <a:ext uri="{FF2B5EF4-FFF2-40B4-BE49-F238E27FC236}">
                <a16:creationId xmlns:a16="http://schemas.microsoft.com/office/drawing/2014/main" id="{42E88499-CEEF-E0F0-561F-E46A8DC2C2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CFCADF-0CAA-DDD5-0E04-9C1A975A73E4}"/>
              </a:ext>
            </a:extLst>
          </p:cNvPr>
          <p:cNvSpPr>
            <a:spLocks noGrp="1"/>
          </p:cNvSpPr>
          <p:nvPr>
            <p:ph type="sldNum" sz="quarter" idx="12"/>
          </p:nvPr>
        </p:nvSpPr>
        <p:spPr/>
        <p:txBody>
          <a:bodyPr/>
          <a:lstStyle/>
          <a:p>
            <a:fld id="{11D6653A-488B-414B-88D8-470CBC519D86}" type="slidenum">
              <a:rPr lang="en-US" smtClean="0"/>
              <a:t>‹#›</a:t>
            </a:fld>
            <a:endParaRPr lang="en-US"/>
          </a:p>
        </p:txBody>
      </p:sp>
    </p:spTree>
    <p:extLst>
      <p:ext uri="{BB962C8B-B14F-4D97-AF65-F5344CB8AC3E}">
        <p14:creationId xmlns:p14="http://schemas.microsoft.com/office/powerpoint/2010/main" val="1412909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3579-3D8D-5B42-4F25-981CB31930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7ADB59-7CB4-8B3F-64D6-1555EBA86E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D17F87-B25E-D2FA-44B6-598CC643BE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4B85E4-2707-BBD8-C4E7-163EDDA6DF7B}"/>
              </a:ext>
            </a:extLst>
          </p:cNvPr>
          <p:cNvSpPr>
            <a:spLocks noGrp="1"/>
          </p:cNvSpPr>
          <p:nvPr>
            <p:ph type="dt" sz="half" idx="10"/>
          </p:nvPr>
        </p:nvSpPr>
        <p:spPr/>
        <p:txBody>
          <a:bodyPr/>
          <a:lstStyle/>
          <a:p>
            <a:fld id="{FD06B803-665D-D345-8B2A-1CB9746BBB77}" type="datetimeFigureOut">
              <a:rPr lang="en-US" smtClean="0"/>
              <a:t>7/6/23</a:t>
            </a:fld>
            <a:endParaRPr lang="en-US"/>
          </a:p>
        </p:txBody>
      </p:sp>
      <p:sp>
        <p:nvSpPr>
          <p:cNvPr id="6" name="Footer Placeholder 5">
            <a:extLst>
              <a:ext uri="{FF2B5EF4-FFF2-40B4-BE49-F238E27FC236}">
                <a16:creationId xmlns:a16="http://schemas.microsoft.com/office/drawing/2014/main" id="{2F2A38D8-41D7-1791-2495-F890B87A6B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2969E7-E4BF-7934-3A11-11A5B1FC3296}"/>
              </a:ext>
            </a:extLst>
          </p:cNvPr>
          <p:cNvSpPr>
            <a:spLocks noGrp="1"/>
          </p:cNvSpPr>
          <p:nvPr>
            <p:ph type="sldNum" sz="quarter" idx="12"/>
          </p:nvPr>
        </p:nvSpPr>
        <p:spPr/>
        <p:txBody>
          <a:bodyPr/>
          <a:lstStyle/>
          <a:p>
            <a:fld id="{11D6653A-488B-414B-88D8-470CBC519D86}" type="slidenum">
              <a:rPr lang="en-US" smtClean="0"/>
              <a:t>‹#›</a:t>
            </a:fld>
            <a:endParaRPr lang="en-US"/>
          </a:p>
        </p:txBody>
      </p:sp>
    </p:spTree>
    <p:extLst>
      <p:ext uri="{BB962C8B-B14F-4D97-AF65-F5344CB8AC3E}">
        <p14:creationId xmlns:p14="http://schemas.microsoft.com/office/powerpoint/2010/main" val="1399921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CD56FA-521B-7AE1-D4D9-4770DB61C0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6541BB-1C91-92D8-0B44-D3EDC94D6B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5732C-03B8-CA74-47C3-859E980984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06B803-665D-D345-8B2A-1CB9746BBB77}" type="datetimeFigureOut">
              <a:rPr lang="en-US" smtClean="0"/>
              <a:t>7/6/23</a:t>
            </a:fld>
            <a:endParaRPr lang="en-US"/>
          </a:p>
        </p:txBody>
      </p:sp>
      <p:sp>
        <p:nvSpPr>
          <p:cNvPr id="5" name="Footer Placeholder 4">
            <a:extLst>
              <a:ext uri="{FF2B5EF4-FFF2-40B4-BE49-F238E27FC236}">
                <a16:creationId xmlns:a16="http://schemas.microsoft.com/office/drawing/2014/main" id="{5C299EDD-8C09-80D6-C903-7BC397564F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067B7E-6F04-D274-DAD2-BA491EBB0F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D6653A-488B-414B-88D8-470CBC519D86}" type="slidenum">
              <a:rPr lang="en-US" smtClean="0"/>
              <a:t>‹#›</a:t>
            </a:fld>
            <a:endParaRPr lang="en-US"/>
          </a:p>
        </p:txBody>
      </p:sp>
    </p:spTree>
    <p:extLst>
      <p:ext uri="{BB962C8B-B14F-4D97-AF65-F5344CB8AC3E}">
        <p14:creationId xmlns:p14="http://schemas.microsoft.com/office/powerpoint/2010/main" val="2753332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6305E-9760-8AB0-846A-4DBC992E6D52}"/>
              </a:ext>
            </a:extLst>
          </p:cNvPr>
          <p:cNvSpPr>
            <a:spLocks noGrp="1"/>
          </p:cNvSpPr>
          <p:nvPr>
            <p:ph type="ctrTitle"/>
          </p:nvPr>
        </p:nvSpPr>
        <p:spPr/>
        <p:txBody>
          <a:bodyPr/>
          <a:lstStyle/>
          <a:p>
            <a:r>
              <a:rPr lang="en-US" dirty="0"/>
              <a:t>Async Events Discussion</a:t>
            </a:r>
          </a:p>
        </p:txBody>
      </p:sp>
      <p:sp>
        <p:nvSpPr>
          <p:cNvPr id="3" name="Subtitle 2">
            <a:extLst>
              <a:ext uri="{FF2B5EF4-FFF2-40B4-BE49-F238E27FC236}">
                <a16:creationId xmlns:a16="http://schemas.microsoft.com/office/drawing/2014/main" id="{ED616EF4-E7D2-5B79-4EC4-0A8C1749C28E}"/>
              </a:ext>
            </a:extLst>
          </p:cNvPr>
          <p:cNvSpPr>
            <a:spLocks noGrp="1"/>
          </p:cNvSpPr>
          <p:nvPr>
            <p:ph type="subTitle" idx="1"/>
          </p:nvPr>
        </p:nvSpPr>
        <p:spPr/>
        <p:txBody>
          <a:bodyPr/>
          <a:lstStyle/>
          <a:p>
            <a:r>
              <a:rPr lang="en-US" dirty="0"/>
              <a:t>July 6, 2023</a:t>
            </a:r>
          </a:p>
          <a:p>
            <a:r>
              <a:rPr lang="en-US" dirty="0"/>
              <a:t>SCIM WG Side Meeting</a:t>
            </a:r>
          </a:p>
          <a:p>
            <a:r>
              <a:rPr lang="en-US" dirty="0"/>
              <a:t>IETF</a:t>
            </a:r>
          </a:p>
        </p:txBody>
      </p:sp>
    </p:spTree>
    <p:extLst>
      <p:ext uri="{BB962C8B-B14F-4D97-AF65-F5344CB8AC3E}">
        <p14:creationId xmlns:p14="http://schemas.microsoft.com/office/powerpoint/2010/main" val="849728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0F786-EED0-EBC5-4837-5F5E487DBA53}"/>
              </a:ext>
            </a:extLst>
          </p:cNvPr>
          <p:cNvSpPr>
            <a:spLocks noGrp="1"/>
          </p:cNvSpPr>
          <p:nvPr>
            <p:ph type="title"/>
          </p:nvPr>
        </p:nvSpPr>
        <p:spPr/>
        <p:txBody>
          <a:bodyPr/>
          <a:lstStyle/>
          <a:p>
            <a:r>
              <a:rPr lang="en-US" dirty="0"/>
              <a:t>Attendees</a:t>
            </a:r>
          </a:p>
        </p:txBody>
      </p:sp>
      <p:sp>
        <p:nvSpPr>
          <p:cNvPr id="3" name="Content Placeholder 2">
            <a:extLst>
              <a:ext uri="{FF2B5EF4-FFF2-40B4-BE49-F238E27FC236}">
                <a16:creationId xmlns:a16="http://schemas.microsoft.com/office/drawing/2014/main" id="{6EB7FE0C-1788-F8FA-6410-2A4BD4B94615}"/>
              </a:ext>
            </a:extLst>
          </p:cNvPr>
          <p:cNvSpPr>
            <a:spLocks noGrp="1"/>
          </p:cNvSpPr>
          <p:nvPr>
            <p:ph idx="1"/>
          </p:nvPr>
        </p:nvSpPr>
        <p:spPr/>
        <p:txBody>
          <a:bodyPr/>
          <a:lstStyle/>
          <a:p>
            <a:r>
              <a:rPr lang="en-US" dirty="0"/>
              <a:t>Phil Hunt (spec editor), Independent Identity</a:t>
            </a:r>
          </a:p>
          <a:p>
            <a:r>
              <a:rPr lang="en-US" dirty="0"/>
              <a:t>Nancy Cam-</a:t>
            </a:r>
            <a:r>
              <a:rPr lang="en-US" dirty="0" err="1"/>
              <a:t>Winget</a:t>
            </a:r>
            <a:r>
              <a:rPr lang="en-US" dirty="0"/>
              <a:t> (co-author), Cisco</a:t>
            </a:r>
          </a:p>
          <a:p>
            <a:r>
              <a:rPr lang="en-US" dirty="0"/>
              <a:t>Jen Winer, Workday</a:t>
            </a:r>
          </a:p>
          <a:p>
            <a:r>
              <a:rPr lang="en-US" dirty="0"/>
              <a:t>Mike Kiser, </a:t>
            </a:r>
            <a:r>
              <a:rPr lang="en-US" dirty="0" err="1"/>
              <a:t>Sailpoint</a:t>
            </a:r>
            <a:endParaRPr lang="en-US" dirty="0"/>
          </a:p>
          <a:p>
            <a:r>
              <a:rPr lang="en-US" dirty="0"/>
              <a:t>Aaron </a:t>
            </a:r>
            <a:r>
              <a:rPr lang="en-US" dirty="0" err="1"/>
              <a:t>Parecki</a:t>
            </a:r>
            <a:r>
              <a:rPr lang="en-US" dirty="0"/>
              <a:t>, Co-chair</a:t>
            </a:r>
          </a:p>
          <a:p>
            <a:r>
              <a:rPr lang="en-US" dirty="0"/>
              <a:t>Dean Saxe, Amazon</a:t>
            </a:r>
          </a:p>
        </p:txBody>
      </p:sp>
    </p:spTree>
    <p:extLst>
      <p:ext uri="{BB962C8B-B14F-4D97-AF65-F5344CB8AC3E}">
        <p14:creationId xmlns:p14="http://schemas.microsoft.com/office/powerpoint/2010/main" val="938682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1E17A-4337-6353-0294-77A8387852F8}"/>
              </a:ext>
            </a:extLst>
          </p:cNvPr>
          <p:cNvSpPr>
            <a:spLocks noGrp="1"/>
          </p:cNvSpPr>
          <p:nvPr>
            <p:ph type="title"/>
          </p:nvPr>
        </p:nvSpPr>
        <p:spPr/>
        <p:txBody>
          <a:bodyPr/>
          <a:lstStyle/>
          <a:p>
            <a:r>
              <a:rPr lang="en-US" dirty="0"/>
              <a:t>Meeting Question…</a:t>
            </a:r>
          </a:p>
        </p:txBody>
      </p:sp>
      <p:sp>
        <p:nvSpPr>
          <p:cNvPr id="3" name="Content Placeholder 2">
            <a:extLst>
              <a:ext uri="{FF2B5EF4-FFF2-40B4-BE49-F238E27FC236}">
                <a16:creationId xmlns:a16="http://schemas.microsoft.com/office/drawing/2014/main" id="{3ECCE3C7-CA01-05A2-8921-745A902AA2CF}"/>
              </a:ext>
            </a:extLst>
          </p:cNvPr>
          <p:cNvSpPr>
            <a:spLocks noGrp="1"/>
          </p:cNvSpPr>
          <p:nvPr>
            <p:ph idx="1"/>
          </p:nvPr>
        </p:nvSpPr>
        <p:spPr/>
        <p:txBody>
          <a:bodyPr/>
          <a:lstStyle/>
          <a:p>
            <a:r>
              <a:rPr lang="en-US" dirty="0"/>
              <a:t>How is the original async request correlated with the subsequent event?</a:t>
            </a:r>
          </a:p>
          <a:p>
            <a:r>
              <a:rPr lang="en-US" dirty="0"/>
              <a:t>Also:  Who is the receiver</a:t>
            </a:r>
          </a:p>
        </p:txBody>
      </p:sp>
    </p:spTree>
    <p:extLst>
      <p:ext uri="{BB962C8B-B14F-4D97-AF65-F5344CB8AC3E}">
        <p14:creationId xmlns:p14="http://schemas.microsoft.com/office/powerpoint/2010/main" val="3828666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02CB6-D943-7B6F-5364-4234978363B0}"/>
              </a:ext>
            </a:extLst>
          </p:cNvPr>
          <p:cNvSpPr>
            <a:spLocks noGrp="1"/>
          </p:cNvSpPr>
          <p:nvPr>
            <p:ph type="title"/>
          </p:nvPr>
        </p:nvSpPr>
        <p:spPr/>
        <p:txBody>
          <a:bodyPr/>
          <a:lstStyle/>
          <a:p>
            <a:r>
              <a:rPr lang="en-US" dirty="0"/>
              <a:t>Background – Appendix A.4</a:t>
            </a:r>
          </a:p>
        </p:txBody>
      </p:sp>
      <p:sp>
        <p:nvSpPr>
          <p:cNvPr id="3" name="Content Placeholder 2">
            <a:extLst>
              <a:ext uri="{FF2B5EF4-FFF2-40B4-BE49-F238E27FC236}">
                <a16:creationId xmlns:a16="http://schemas.microsoft.com/office/drawing/2014/main" id="{5B19FAEA-FA8D-559C-124D-0DB94C4A32C0}"/>
              </a:ext>
            </a:extLst>
          </p:cNvPr>
          <p:cNvSpPr>
            <a:spLocks noGrp="1"/>
          </p:cNvSpPr>
          <p:nvPr>
            <p:ph idx="1"/>
          </p:nvPr>
        </p:nvSpPr>
        <p:spPr/>
        <p:txBody>
          <a:bodyPr/>
          <a:lstStyle/>
          <a:p>
            <a:r>
              <a:rPr lang="en-US" dirty="0"/>
              <a:t>Use RFC7240 (updated by 8144) – Prefer Header for HTTP</a:t>
            </a:r>
          </a:p>
          <a:p>
            <a:pPr lvl="1"/>
            <a:r>
              <a:rPr lang="en-US" dirty="0"/>
              <a:t>Set header "Prefer" to "respond-async"</a:t>
            </a:r>
          </a:p>
          <a:p>
            <a:pPr lvl="1"/>
            <a:r>
              <a:rPr lang="en-US" dirty="0"/>
              <a:t>Causes an HTTP Server to change request response to Status 202 "Accepted"</a:t>
            </a:r>
          </a:p>
          <a:p>
            <a:pPr lvl="1"/>
            <a:r>
              <a:rPr lang="en-US" dirty="0"/>
              <a:t>No response body</a:t>
            </a:r>
          </a:p>
          <a:p>
            <a:pPr lvl="1"/>
            <a:r>
              <a:rPr lang="en-US" dirty="0"/>
              <a:t>Since SCIM is based on HTTP, this is not a </a:t>
            </a:r>
            <a:r>
              <a:rPr lang="en-US" dirty="0" err="1"/>
              <a:t>modication</a:t>
            </a:r>
            <a:r>
              <a:rPr lang="en-US" dirty="0"/>
              <a:t> to RFC7644, but rather leveraging existing HTTP by providing guidance (much like HTTP Pre-conditions)</a:t>
            </a:r>
          </a:p>
          <a:p>
            <a:r>
              <a:rPr lang="en-US" dirty="0"/>
              <a:t>Current Async Event proposal suggests using "location" to correlate since location is returned</a:t>
            </a:r>
          </a:p>
          <a:p>
            <a:pPr lvl="1"/>
            <a:r>
              <a:rPr lang="en-US" dirty="0"/>
              <a:t>On create, it requires that the resource ID be pre-assigned</a:t>
            </a:r>
          </a:p>
        </p:txBody>
      </p:sp>
    </p:spTree>
    <p:extLst>
      <p:ext uri="{BB962C8B-B14F-4D97-AF65-F5344CB8AC3E}">
        <p14:creationId xmlns:p14="http://schemas.microsoft.com/office/powerpoint/2010/main" val="2369316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3B3B2-0610-7802-2E65-4506E8EC434E}"/>
              </a:ext>
            </a:extLst>
          </p:cNvPr>
          <p:cNvSpPr>
            <a:spLocks noGrp="1"/>
          </p:cNvSpPr>
          <p:nvPr>
            <p:ph type="title"/>
          </p:nvPr>
        </p:nvSpPr>
        <p:spPr/>
        <p:txBody>
          <a:bodyPr/>
          <a:lstStyle/>
          <a:p>
            <a:r>
              <a:rPr lang="en-US" dirty="0"/>
              <a:t>Concerns / Issues</a:t>
            </a:r>
          </a:p>
        </p:txBody>
      </p:sp>
      <p:sp>
        <p:nvSpPr>
          <p:cNvPr id="3" name="Content Placeholder 2">
            <a:extLst>
              <a:ext uri="{FF2B5EF4-FFF2-40B4-BE49-F238E27FC236}">
                <a16:creationId xmlns:a16="http://schemas.microsoft.com/office/drawing/2014/main" id="{248B40E3-5E45-53C3-66DF-C00710B883D7}"/>
              </a:ext>
            </a:extLst>
          </p:cNvPr>
          <p:cNvSpPr>
            <a:spLocks noGrp="1"/>
          </p:cNvSpPr>
          <p:nvPr>
            <p:ph idx="1"/>
          </p:nvPr>
        </p:nvSpPr>
        <p:spPr/>
        <p:txBody>
          <a:bodyPr>
            <a:normAutofit lnSpcReduction="10000"/>
          </a:bodyPr>
          <a:lstStyle/>
          <a:p>
            <a:r>
              <a:rPr lang="en-US" dirty="0"/>
              <a:t>Using location may become problematic if multiple async requests go out against the same resource - which event corresponds to which request?</a:t>
            </a:r>
          </a:p>
          <a:p>
            <a:r>
              <a:rPr lang="en-US" dirty="0"/>
              <a:t>Propose returning a "</a:t>
            </a:r>
            <a:r>
              <a:rPr lang="en-US" dirty="0" err="1"/>
              <a:t>txn</a:t>
            </a:r>
            <a:r>
              <a:rPr lang="en-US" dirty="0"/>
              <a:t>" value in a response header?  The </a:t>
            </a:r>
            <a:r>
              <a:rPr lang="en-US" dirty="0" err="1"/>
              <a:t>txn</a:t>
            </a:r>
            <a:r>
              <a:rPr lang="en-US" dirty="0"/>
              <a:t> would correspond to the SET "</a:t>
            </a:r>
            <a:r>
              <a:rPr lang="en-US" dirty="0" err="1"/>
              <a:t>txn</a:t>
            </a:r>
            <a:r>
              <a:rPr lang="en-US" dirty="0"/>
              <a:t>" value issued later.</a:t>
            </a:r>
          </a:p>
          <a:p>
            <a:pPr lvl="1"/>
            <a:r>
              <a:rPr lang="en-US" dirty="0"/>
              <a:t>Could an event be routed to a specific receiver (e.g. mobile app)</a:t>
            </a:r>
          </a:p>
          <a:p>
            <a:pPr lvl="1"/>
            <a:r>
              <a:rPr lang="en-US" dirty="0"/>
              <a:t>RFC8935/8936 are really for long-term "streams" between registered endpoints</a:t>
            </a:r>
          </a:p>
          <a:p>
            <a:pPr lvl="1"/>
            <a:r>
              <a:rPr lang="en-US" dirty="0"/>
              <a:t>SETs (RFC8417) could be transferred by messaging service / message bus, </a:t>
            </a:r>
            <a:r>
              <a:rPr lang="en-US" dirty="0" err="1"/>
              <a:t>etc</a:t>
            </a:r>
            <a:endParaRPr lang="en-US" dirty="0"/>
          </a:p>
          <a:p>
            <a:pPr lvl="2"/>
            <a:r>
              <a:rPr lang="en-US" dirty="0"/>
              <a:t>This scenario is possible but out of scope for now</a:t>
            </a:r>
          </a:p>
          <a:p>
            <a:r>
              <a:rPr lang="en-US" dirty="0"/>
              <a:t>Others concerns?</a:t>
            </a:r>
          </a:p>
          <a:p>
            <a:endParaRPr lang="en-US" dirty="0"/>
          </a:p>
        </p:txBody>
      </p:sp>
    </p:spTree>
    <p:extLst>
      <p:ext uri="{BB962C8B-B14F-4D97-AF65-F5344CB8AC3E}">
        <p14:creationId xmlns:p14="http://schemas.microsoft.com/office/powerpoint/2010/main" val="2298243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B1167-D47C-0DE3-B58A-0D4F8A75DB99}"/>
              </a:ext>
            </a:extLst>
          </p:cNvPr>
          <p:cNvSpPr>
            <a:spLocks noGrp="1"/>
          </p:cNvSpPr>
          <p:nvPr>
            <p:ph type="title"/>
          </p:nvPr>
        </p:nvSpPr>
        <p:spPr/>
        <p:txBody>
          <a:bodyPr/>
          <a:lstStyle/>
          <a:p>
            <a:r>
              <a:rPr lang="en-US" dirty="0"/>
              <a:t>Other discussion</a:t>
            </a:r>
          </a:p>
        </p:txBody>
      </p:sp>
      <p:sp>
        <p:nvSpPr>
          <p:cNvPr id="3" name="Content Placeholder 2">
            <a:extLst>
              <a:ext uri="{FF2B5EF4-FFF2-40B4-BE49-F238E27FC236}">
                <a16:creationId xmlns:a16="http://schemas.microsoft.com/office/drawing/2014/main" id="{1909DB91-AFEF-5C8B-DB0D-3A24814C80F7}"/>
              </a:ext>
            </a:extLst>
          </p:cNvPr>
          <p:cNvSpPr>
            <a:spLocks noGrp="1"/>
          </p:cNvSpPr>
          <p:nvPr>
            <p:ph idx="1"/>
          </p:nvPr>
        </p:nvSpPr>
        <p:spPr/>
        <p:txBody>
          <a:bodyPr>
            <a:normAutofit fontScale="55000" lnSpcReduction="20000"/>
          </a:bodyPr>
          <a:lstStyle/>
          <a:p>
            <a:r>
              <a:rPr lang="en-US" dirty="0"/>
              <a:t>Discovery issues – should be indication of support for events and in particular async request</a:t>
            </a:r>
          </a:p>
          <a:p>
            <a:r>
              <a:rPr lang="en-US" dirty="0"/>
              <a:t>When does client signal or why signal async?</a:t>
            </a:r>
          </a:p>
          <a:p>
            <a:pPr lvl="1"/>
            <a:r>
              <a:rPr lang="en-US" dirty="0"/>
              <a:t>Clients are often requesting async because transactions may take several minutes or longer to complete. Clients do not want to consume resources holding http connections open</a:t>
            </a:r>
          </a:p>
          <a:p>
            <a:pPr lvl="1"/>
            <a:r>
              <a:rPr lang="en-US" dirty="0"/>
              <a:t>Jen – use case</a:t>
            </a:r>
          </a:p>
          <a:p>
            <a:pPr lvl="2"/>
            <a:r>
              <a:rPr lang="en-US" dirty="0"/>
              <a:t>One system requesting to provision a user within a tenant from one sys to another – sometimes the tenant system can take a lot of time</a:t>
            </a:r>
          </a:p>
          <a:p>
            <a:pPr lvl="2"/>
            <a:r>
              <a:rPr lang="en-US" dirty="0"/>
              <a:t>There may be multiple layers/chaining involved</a:t>
            </a:r>
          </a:p>
          <a:p>
            <a:pPr lvl="1"/>
            <a:r>
              <a:rPr lang="en-US" dirty="0"/>
              <a:t>Mike – issue with keeping connections open if normal </a:t>
            </a:r>
            <a:r>
              <a:rPr lang="en-US" dirty="0" err="1"/>
              <a:t>scim</a:t>
            </a:r>
            <a:r>
              <a:rPr lang="en-US" dirty="0"/>
              <a:t> request takes too long</a:t>
            </a:r>
          </a:p>
          <a:p>
            <a:r>
              <a:rPr lang="en-US" dirty="0" err="1"/>
              <a:t>Txn</a:t>
            </a:r>
            <a:r>
              <a:rPr lang="en-US" dirty="0"/>
              <a:t> seems like a good way to link requests</a:t>
            </a:r>
          </a:p>
          <a:p>
            <a:pPr lvl="1"/>
            <a:r>
              <a:rPr lang="en-US" dirty="0"/>
              <a:t>TXN being sortable seems like a good thing (everyone agreed)</a:t>
            </a:r>
          </a:p>
          <a:p>
            <a:pPr lvl="1"/>
            <a:r>
              <a:rPr lang="en-US" dirty="0"/>
              <a:t>General agreement</a:t>
            </a:r>
          </a:p>
          <a:p>
            <a:pPr lvl="1"/>
            <a:r>
              <a:rPr lang="en-US" dirty="0"/>
              <a:t>Suggestion to add guidance to specification on TXN for items </a:t>
            </a:r>
          </a:p>
          <a:p>
            <a:pPr lvl="2"/>
            <a:r>
              <a:rPr lang="en-US" dirty="0" err="1"/>
              <a:t>Sortability</a:t>
            </a:r>
            <a:r>
              <a:rPr lang="en-US" dirty="0"/>
              <a:t> (time based </a:t>
            </a:r>
            <a:r>
              <a:rPr lang="en-US" dirty="0" err="1"/>
              <a:t>guid</a:t>
            </a:r>
            <a:r>
              <a:rPr lang="en-US" dirty="0"/>
              <a:t>?)</a:t>
            </a:r>
          </a:p>
          <a:p>
            <a:pPr lvl="2"/>
            <a:r>
              <a:rPr lang="en-US" dirty="0"/>
              <a:t>Detecting duplicate events received (e.g. due to stream failure or network connectivity issues)</a:t>
            </a:r>
          </a:p>
          <a:p>
            <a:pPr lvl="2"/>
            <a:r>
              <a:rPr lang="en-US" dirty="0"/>
              <a:t>TXN often better than TOE or IAT.   In clusters, TXN's need to be unique across all nodes</a:t>
            </a:r>
          </a:p>
          <a:p>
            <a:r>
              <a:rPr lang="en-US" dirty="0"/>
              <a:t>Internal locking can slow things down (e.g. groups)</a:t>
            </a:r>
          </a:p>
          <a:p>
            <a:r>
              <a:rPr lang="en-US" dirty="0"/>
              <a:t>Can client expect async will be supported? (Jen)</a:t>
            </a:r>
          </a:p>
          <a:p>
            <a:pPr lvl="1"/>
            <a:r>
              <a:rPr lang="en-US" dirty="0"/>
              <a:t>Phil (post meeting)  - I wonder if we add guidance that says it should be supported if request time exceeds some maximum?</a:t>
            </a:r>
          </a:p>
          <a:p>
            <a:r>
              <a:rPr lang="en-US" dirty="0"/>
              <a:t>There was some discussion of having a new SCIM endpoint allowing clients to "poll" for the completion event.  Might be useful for cases where permanent event streams don't make sense (e.g. mobile apps?).  No clear resolution on this for now.</a:t>
            </a:r>
          </a:p>
        </p:txBody>
      </p:sp>
    </p:spTree>
    <p:extLst>
      <p:ext uri="{BB962C8B-B14F-4D97-AF65-F5344CB8AC3E}">
        <p14:creationId xmlns:p14="http://schemas.microsoft.com/office/powerpoint/2010/main" val="2300173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C26D3-B3C7-865D-4706-00625DA42FAA}"/>
              </a:ext>
            </a:extLst>
          </p:cNvPr>
          <p:cNvSpPr>
            <a:spLocks noGrp="1"/>
          </p:cNvSpPr>
          <p:nvPr>
            <p:ph type="title"/>
          </p:nvPr>
        </p:nvSpPr>
        <p:spPr/>
        <p:txBody>
          <a:bodyPr/>
          <a:lstStyle/>
          <a:p>
            <a:r>
              <a:rPr lang="en-US" dirty="0"/>
              <a:t>Action items</a:t>
            </a:r>
          </a:p>
        </p:txBody>
      </p:sp>
      <p:sp>
        <p:nvSpPr>
          <p:cNvPr id="3" name="Content Placeholder 2">
            <a:extLst>
              <a:ext uri="{FF2B5EF4-FFF2-40B4-BE49-F238E27FC236}">
                <a16:creationId xmlns:a16="http://schemas.microsoft.com/office/drawing/2014/main" id="{C6845497-3444-9372-9185-9EA3C6CB6C2C}"/>
              </a:ext>
            </a:extLst>
          </p:cNvPr>
          <p:cNvSpPr>
            <a:spLocks noGrp="1"/>
          </p:cNvSpPr>
          <p:nvPr>
            <p:ph idx="1"/>
          </p:nvPr>
        </p:nvSpPr>
        <p:spPr/>
        <p:txBody>
          <a:bodyPr/>
          <a:lstStyle/>
          <a:p>
            <a:r>
              <a:rPr lang="en-US" dirty="0"/>
              <a:t>Phil will amend draft to add discussed items</a:t>
            </a:r>
          </a:p>
          <a:p>
            <a:pPr lvl="1"/>
            <a:r>
              <a:rPr lang="en-US" dirty="0"/>
              <a:t>Describe preferred header and provided example</a:t>
            </a:r>
          </a:p>
          <a:p>
            <a:pPr lvl="1"/>
            <a:r>
              <a:rPr lang="en-US" dirty="0"/>
              <a:t>Indicate the use of TXN as linking technique</a:t>
            </a:r>
          </a:p>
          <a:p>
            <a:r>
              <a:rPr lang="en-US" dirty="0"/>
              <a:t>Some of appendix A.4 will be moved forward into the Async Event section (normative)</a:t>
            </a:r>
          </a:p>
          <a:p>
            <a:r>
              <a:rPr lang="en-US" dirty="0"/>
              <a:t>Add discovery items for Event support and Async-request support to </a:t>
            </a:r>
            <a:r>
              <a:rPr lang="en-US" dirty="0" err="1"/>
              <a:t>serviceproviderconfig</a:t>
            </a:r>
            <a:r>
              <a:rPr lang="en-US" dirty="0"/>
              <a:t> endpoint</a:t>
            </a:r>
          </a:p>
          <a:p>
            <a:r>
              <a:rPr lang="en-US" dirty="0"/>
              <a:t>Add general advisory section on TXN </a:t>
            </a:r>
            <a:r>
              <a:rPr lang="en-US"/>
              <a:t>identifier generation and use</a:t>
            </a:r>
            <a:endParaRPr lang="en-US" dirty="0"/>
          </a:p>
          <a:p>
            <a:pPr marL="0" indent="0">
              <a:buNone/>
            </a:pPr>
            <a:endParaRPr lang="en-US" dirty="0"/>
          </a:p>
        </p:txBody>
      </p:sp>
    </p:spTree>
    <p:extLst>
      <p:ext uri="{BB962C8B-B14F-4D97-AF65-F5344CB8AC3E}">
        <p14:creationId xmlns:p14="http://schemas.microsoft.com/office/powerpoint/2010/main" val="2043910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614</Words>
  <Application>Microsoft Macintosh PowerPoint</Application>
  <PresentationFormat>Widescreen</PresentationFormat>
  <Paragraphs>56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Async Events Discussion</vt:lpstr>
      <vt:lpstr>Attendees</vt:lpstr>
      <vt:lpstr>Meeting Question…</vt:lpstr>
      <vt:lpstr>Background – Appendix A.4</vt:lpstr>
      <vt:lpstr>Concerns / Issues</vt:lpstr>
      <vt:lpstr>Other discussion</vt:lpstr>
      <vt:lpstr>Action items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Async Events Discussion</dc:title>
  <dc:creator>Phil Hunt</dc:creator>
  <cp:lastModifiedBy>Phil Hunt</cp:lastModifiedBy>
  <cp:revision>2</cp:revision>
  <dcterms:created xsi:type="dcterms:W3CDTF">2023-07-06T17:01:21Z</dcterms:created>
  <dcterms:modified xsi:type="dcterms:W3CDTF">2023-07-06T20:40:50Z</dcterms:modified>
</cp:coreProperties>
</file>