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54"/>
  </p:normalViewPr>
  <p:slideViewPr>
    <p:cSldViewPr snapToGrid="0" snapToObjects="1" showGuides="1">
      <p:cViewPr varScale="1">
        <p:scale>
          <a:sx n="146" d="100"/>
          <a:sy n="146" d="100"/>
        </p:scale>
        <p:origin x="16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B10-17A9-C498-51F1-E04EB852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26756-BDEB-7D68-C146-91B50363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D46F-B0CF-4AA3-4257-43CC5BBD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D8C1-6392-A2BE-A0F1-7AB38CB8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2C9A-1226-93C2-C7D9-3B5D5387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8FC-E979-4738-CD8C-63961453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7930-2CB0-9CD5-9656-E98BFF9F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D02A-DA4C-E30E-2B0A-982F86AB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2300-C785-2CD8-B58F-C0C29E42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8EE0-0397-00B6-1531-2ED17AC0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69A6C-90E4-3045-E761-0CAC8043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DFFD7-75AD-162E-F743-2287A75E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FAA9-83CD-6335-6CC8-F9F8538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4D65-51E0-B93C-F24B-9571E853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A884-06B2-891E-091D-27C3804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44CC-DA6C-7932-34F2-E2C1E00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5E7C-984A-F1A9-5BD4-7BB8D9C7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35F7-A611-7789-BCE0-C073F5D8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DCEC-30E7-2957-22B9-DEC8907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4F84-BE14-B6A9-2A53-D65335B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F9A4-0DD2-EF5B-59A6-47CFC9FB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1AEC-1741-2B2F-6074-DF0D92C3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745B-B7A0-1B52-9953-EC160839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7610-DFA3-FE6E-70ED-1D7A8292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1487-4B64-C8D9-B875-B6FA5F2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233F-F1D8-11D6-6BF4-97609E99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C2EE-18C4-0799-285C-66808B0C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E19BB-7CCE-021B-78C6-152330AD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A502-38B3-0E31-359D-5DAB34BA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D79D-4E28-C80C-C897-5E02C749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73AF-E313-0AD1-0743-EF2F801F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B99-BA43-6696-AC2A-685497A2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80DD5-5C4B-639B-7BAF-0CC02EF2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856A-FF58-B518-953A-9ABFB1D3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1C89-2DA9-4C4E-EDAD-A07C95DFD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A685-B60B-F630-2F4C-84058CB1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A53CD-D75E-7C1F-41D3-2C465697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0A9B6-1383-5312-F4CE-75376CA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7D117-42BB-608F-DEB6-476FB76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008-B404-1C73-E482-DF630AC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2897D-3512-96D4-A258-1D0F8D7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54AF-07DD-8FEB-66C5-F8D14035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FC8ED-7589-3C2F-AC52-E957494A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1750-8C66-10FD-716B-CBE4BBFB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897C9-DF29-AD8F-908A-84B42F9C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30B1-9F41-4566-C097-7FE36BF1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590-8A37-BC7C-6BAF-B4B09E87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6CD4-098B-AF7F-F515-1AE0DF09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7B2FD-456B-1970-0370-810A3BB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391F-EA40-8338-E0AF-E38BB48E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4A85-E8C6-1F48-04FA-D7756816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BAF5-59C7-9A8C-CB24-E8E6ABF9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9361-2FB9-2746-D206-82B26C88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EFF75-458C-61EC-0FF1-10E07A2A7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62B7-E1F8-16CF-610A-D9E400FB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1B3C-498F-6E71-2375-5DAE0D57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EFFC-6FAD-577E-B315-4759CDE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C80B-1DFB-BF0F-F8D4-B6AAF68A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B5170-4EB2-0317-7654-7E2A6CB5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D0AB-F5DD-8066-6588-B471F3C6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318A-7D05-7D4A-EF70-1C24370DA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BE84-F014-A445-A480-7EEC8C9E4639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461-6F6B-45C9-CADA-9B74C9306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C98F-0E95-DC41-3098-5D25358F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3CE5-B6C1-0E47-A9D3-B798E21EF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D451-F5D4-5923-9691-48089FF32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Co-ordination Use-Case Comparison Between SCIM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324EB-B877-9B58-93B4-44A3F2E7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IETF114 SCIM WG</a:t>
            </a:r>
          </a:p>
          <a:p>
            <a:r>
              <a:rPr lang="en-US" dirty="0"/>
              <a:t>July 29, 2022</a:t>
            </a:r>
          </a:p>
        </p:txBody>
      </p:sp>
    </p:spTree>
    <p:extLst>
      <p:ext uri="{BB962C8B-B14F-4D97-AF65-F5344CB8AC3E}">
        <p14:creationId xmlns:p14="http://schemas.microsoft.com/office/powerpoint/2010/main" val="361518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0579-C925-3856-3CE9-A563E38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Coordinated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FDE4-FA45-793A-9EAA-DEDB6055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A high level security signal is produced in one domain that may be of interest to another (e.g. password reset, login failures)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Upon receipt of a signal, the receiver processes the information in the local context and determines appropriate local action if any</a:t>
            </a:r>
          </a:p>
          <a:p>
            <a:pPr lvl="1"/>
            <a:r>
              <a:rPr lang="en-US" dirty="0"/>
              <a:t>The receiver may pass the signal on to other corporate security systems as appropriate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19138-19A8-7F44-9300-969C2D0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Comparison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D6525D-BED5-DADD-7C77-EDB705365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046525"/>
              </p:ext>
            </p:extLst>
          </p:nvPr>
        </p:nvGraphicFramePr>
        <p:xfrm>
          <a:off x="928515" y="1123357"/>
          <a:ext cx="10331921" cy="570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4">
                  <a:extLst>
                    <a:ext uri="{9D8B030D-6E8A-4147-A177-3AD203B41FA5}">
                      <a16:colId xmlns:a16="http://schemas.microsoft.com/office/drawing/2014/main" val="2318304981"/>
                    </a:ext>
                  </a:extLst>
                </a:gridCol>
                <a:gridCol w="4149759">
                  <a:extLst>
                    <a:ext uri="{9D8B030D-6E8A-4147-A177-3AD203B41FA5}">
                      <a16:colId xmlns:a16="http://schemas.microsoft.com/office/drawing/2014/main" val="1616850691"/>
                    </a:ext>
                  </a:extLst>
                </a:gridCol>
                <a:gridCol w="4185808">
                  <a:extLst>
                    <a:ext uri="{9D8B030D-6E8A-4147-A177-3AD203B41FA5}">
                      <a16:colId xmlns:a16="http://schemas.microsoft.com/office/drawing/2014/main" val="379603407"/>
                    </a:ext>
                  </a:extLst>
                </a:gridCol>
              </a:tblGrid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Item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Cursor Paging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Events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300356597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Technique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Polling with SCIM cursor based  paging query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Async Message delivered via backchannel</a:t>
                      </a:r>
                    </a:p>
                    <a:p>
                      <a:r>
                        <a:rPr lang="en-US" sz="1200" dirty="0"/>
                        <a:t>via Bus, SET HTTP Push or SET HTTP Long Poll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563879726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Parallelism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None - single requestor calls single service provider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Can be pushed or pulled from SP domain to receiver domain. Many-to-many and bi-directional possible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453419236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Periodic polling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Real-time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301540919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/>
                        <a:t>Ease of implementation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Simple protocol extension to SCIM paging</a:t>
                      </a:r>
                      <a:br>
                        <a:rPr lang="en-US" sz="1200" dirty="0">
                          <a:highlight>
                            <a:srgbClr val="00FF00"/>
                          </a:highlight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Uses current credential relationships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Easy to re-use for "signals" and replication.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Flexible transfer: SET/JWT are URL safe and independently secure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Long Poll can re-use credentials (as with paging)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679008075"/>
                  </a:ext>
                </a:extLst>
              </a:tr>
              <a:tr h="647918">
                <a:tc>
                  <a:txBody>
                    <a:bodyPr/>
                    <a:lstStyle/>
                    <a:p>
                      <a:r>
                        <a:rPr lang="en-US" sz="1200" dirty="0"/>
                        <a:t>Implementation Challenges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 Difficult/impossible to implement for sharded data. </a:t>
                      </a:r>
                      <a:br>
                        <a:rPr lang="en-US" sz="12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 May require temporary "cursor" stores in proxies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Many databases limit cursors to subsets of data</a:t>
                      </a:r>
                      <a:br>
                        <a:rPr lang="en-US" sz="12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 Client must process entire data set each cycle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 Requires implementation of message bus and/or SET Delivery methods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* Requires a new set of endpoints when using HTTP Push.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* Requires messaging infrastructure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875688337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Control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Master-slave – SCIM client controls linking and relationships using filters(?)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Mutual life-cycle. Per item linking</a:t>
                      </a:r>
                      <a:br>
                        <a:rPr lang="en-US" sz="1200" dirty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Reconciliation action in control of event receiver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934171424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Bootstrap/Recovery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Via SCIM GET /* or Data export and import, SCIM Bulk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Short-term reliability responsibility of receiver if back-paging not supported)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Via SCIM GET /* or Data export and import, SCIM Bulk</a:t>
                      </a:r>
                    </a:p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Message Bus can be source of recovery. </a:t>
                      </a:r>
                      <a:br>
                        <a:rPr lang="en-US" sz="1200" dirty="0">
                          <a:highlight>
                            <a:srgbClr val="00FF00"/>
                          </a:highlight>
                        </a:rPr>
                      </a:b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SET Transfer offers short term recovery</a:t>
                      </a:r>
                      <a:r>
                        <a:rPr lang="en-US" sz="1200" dirty="0"/>
                        <a:t>.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Reliability responsibility of receiver.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150335278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/>
                        <a:t>Replication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 a master-client hierarchy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Can be multi-master/bus based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345157911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 dirty="0"/>
                        <a:t>Data costs / Information Risk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 – exposes all data on each cycle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Low – minimal profile only exposes "</a:t>
                      </a:r>
                      <a:r>
                        <a:rPr lang="en-US" sz="1200" dirty="0" err="1">
                          <a:highlight>
                            <a:srgbClr val="00FF00"/>
                          </a:highlight>
                        </a:rPr>
                        <a:t>id"s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 of changed items. Replication exposes only changed data.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3990450240"/>
                  </a:ext>
                </a:extLst>
              </a:tr>
              <a:tr h="467941">
                <a:tc>
                  <a:txBody>
                    <a:bodyPr/>
                    <a:lstStyle/>
                    <a:p>
                      <a:r>
                        <a:rPr lang="en-US" sz="1200" dirty="0"/>
                        <a:t>Security 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Transport: TLS &amp; HTTP </a:t>
                      </a:r>
                      <a:r>
                        <a:rPr lang="en-US" sz="1200" dirty="0" err="1">
                          <a:highlight>
                            <a:srgbClr val="00FF00"/>
                          </a:highlight>
                        </a:rPr>
                        <a:t>AuthZ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 (e.g. OAuth2), </a:t>
                      </a:r>
                      <a:br>
                        <a:rPr lang="en-US" sz="1200" dirty="0">
                          <a:highlight>
                            <a:srgbClr val="00FF00"/>
                          </a:highlight>
                        </a:rPr>
                      </a:b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Data: Raw JSON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Transport: TLS &amp; HTTP </a:t>
                      </a:r>
                      <a:r>
                        <a:rPr lang="en-US" sz="1200" dirty="0" err="1">
                          <a:highlight>
                            <a:srgbClr val="00FF00"/>
                          </a:highlight>
                        </a:rPr>
                        <a:t>AuthZ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 (OAuth2), </a:t>
                      </a:r>
                      <a:br>
                        <a:rPr lang="en-US" sz="1200" dirty="0">
                          <a:highlight>
                            <a:srgbClr val="00FF00"/>
                          </a:highlight>
                        </a:rPr>
                      </a:b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Data: JWT Messages (signed and/or encrypted)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2687898148"/>
                  </a:ext>
                </a:extLst>
              </a:tr>
              <a:tr h="287964">
                <a:tc>
                  <a:txBody>
                    <a:bodyPr/>
                    <a:lstStyle/>
                    <a:p>
                      <a:r>
                        <a:rPr lang="en-US" sz="1200" dirty="0"/>
                        <a:t>Signal cases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None – must be inferred in data</a:t>
                      </a:r>
                    </a:p>
                  </a:txBody>
                  <a:tcPr marL="77133" marR="77133" marT="38567" marB="3856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Support for RISC and other SET events</a:t>
                      </a:r>
                    </a:p>
                  </a:txBody>
                  <a:tcPr marL="77133" marR="77133" marT="38567" marB="38567"/>
                </a:tc>
                <a:extLst>
                  <a:ext uri="{0D108BD9-81ED-4DB2-BD59-A6C34878D82A}">
                    <a16:rowId xmlns:a16="http://schemas.microsoft.com/office/drawing/2014/main" val="154304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D04-DAEF-AAF5-14B3-555E47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Overall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958D-881E-DDCA-B4FB-5E878823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A domain (e.g. an employer) needs to co-ordinate SCIM accounts and events across multiple independent cloud domains</a:t>
            </a:r>
          </a:p>
          <a:p>
            <a:r>
              <a:rPr lang="en-US" sz="1700"/>
              <a:t>Assumptions:</a:t>
            </a:r>
          </a:p>
          <a:p>
            <a:pPr lvl="1"/>
            <a:r>
              <a:rPr lang="en-US" sz="1700"/>
              <a:t>The life-cycle of accounts is often related but not 100% linked</a:t>
            </a:r>
          </a:p>
          <a:p>
            <a:pPr lvl="2"/>
            <a:r>
              <a:rPr lang="en-US" sz="1700"/>
              <a:t>E.g. suspension or deletion in one domain usually means a corresponding action in another domain (e.g. role revoke, suspension, or deletion)</a:t>
            </a:r>
          </a:p>
          <a:p>
            <a:pPr lvl="1"/>
            <a:r>
              <a:rPr lang="en-US" sz="1700"/>
              <a:t>Schema in each domain is likely different. Some attributes may be coordinated, mapped, or synchronized</a:t>
            </a:r>
          </a:p>
          <a:p>
            <a:pPr lvl="1"/>
            <a:r>
              <a:rPr lang="en-US" sz="1700"/>
              <a:t>Each domain has independent administration and value-added information</a:t>
            </a:r>
          </a:p>
          <a:p>
            <a:pPr lvl="1"/>
            <a:r>
              <a:rPr lang="en-US" sz="1700"/>
              <a:t>Linking domains may involve a "bootstrap" procedure</a:t>
            </a:r>
          </a:p>
          <a:p>
            <a:pPr lvl="2"/>
            <a:r>
              <a:rPr lang="en-US" sz="1700"/>
              <a:t>E.g. an initial load, re-conciliation, to link accounts across domains</a:t>
            </a:r>
          </a:p>
          <a:p>
            <a:pPr lvl="1"/>
            <a:r>
              <a:rPr lang="en-US" sz="1700"/>
              <a:t>Not every resource in each domain is coordinated</a:t>
            </a:r>
          </a:p>
          <a:p>
            <a:pPr lvl="1"/>
            <a:r>
              <a:rPr lang="en-US" sz="1700"/>
              <a:t>One domain MAY be considered a controller over the other</a:t>
            </a:r>
          </a:p>
          <a:p>
            <a:pPr lvl="2"/>
            <a:r>
              <a:rPr lang="en-US" sz="1700"/>
              <a:t>This implies the controller is aware of remote context schema and resources (can make SCIM Create, Modify, Delete requests)</a:t>
            </a:r>
          </a:p>
        </p:txBody>
      </p:sp>
    </p:spTree>
    <p:extLst>
      <p:ext uri="{BB962C8B-B14F-4D97-AF65-F5344CB8AC3E}">
        <p14:creationId xmlns:p14="http://schemas.microsoft.com/office/powerpoint/2010/main" val="25150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C0464-D9DB-B194-72A2-47A51A5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– Cursor Paging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45476-F9FC-1FD7-7654-49A06D6E6478}"/>
              </a:ext>
            </a:extLst>
          </p:cNvPr>
          <p:cNvSpPr/>
          <p:nvPr/>
        </p:nvSpPr>
        <p:spPr>
          <a:xfrm>
            <a:off x="1303283" y="1889234"/>
            <a:ext cx="3079531" cy="30795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</a:t>
            </a:r>
            <a:br>
              <a:rPr lang="en-US" dirty="0"/>
            </a:br>
            <a:r>
              <a:rPr lang="en-US" dirty="0"/>
              <a:t>Domain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F0886-ACFE-B364-57C8-C1051204E1C9}"/>
              </a:ext>
            </a:extLst>
          </p:cNvPr>
          <p:cNvSpPr/>
          <p:nvPr/>
        </p:nvSpPr>
        <p:spPr>
          <a:xfrm>
            <a:off x="7909034" y="1889233"/>
            <a:ext cx="3079531" cy="30795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  <a:br>
              <a:rPr lang="en-US" dirty="0"/>
            </a:br>
            <a:r>
              <a:rPr lang="en-US" dirty="0"/>
              <a:t>Domain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79E2B-5E14-1224-13C2-C34197D9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8" y="2370959"/>
            <a:ext cx="8763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B7103-0C0F-BAB1-B32A-8D406810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28" y="2007751"/>
            <a:ext cx="6223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8B1F2-2514-75BD-6054-3727EA70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54" y="2129221"/>
            <a:ext cx="8001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4CBE2-547E-8444-B97D-928A30AC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243" y="4000062"/>
            <a:ext cx="6731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BA548-777B-E2E7-D5AC-9DF3AA82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736" y="3394236"/>
            <a:ext cx="6731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00D268-87F7-54A6-A7A8-D1DC6849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49" y="3953642"/>
            <a:ext cx="673100" cy="81280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3AB8A34-C88D-9E68-072D-0F093A586551}"/>
              </a:ext>
            </a:extLst>
          </p:cNvPr>
          <p:cNvCxnSpPr>
            <a:stCxn id="5" idx="2"/>
            <a:endCxn id="5" idx="4"/>
          </p:cNvCxnSpPr>
          <p:nvPr/>
        </p:nvCxnSpPr>
        <p:spPr>
          <a:xfrm rot="10800000" flipH="1" flipV="1">
            <a:off x="1303283" y="3428999"/>
            <a:ext cx="1539766" cy="1539765"/>
          </a:xfrm>
          <a:prstGeom prst="curvedConnector4">
            <a:avLst>
              <a:gd name="adj1" fmla="val -34641"/>
              <a:gd name="adj2" fmla="val 1414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EF30754-98BE-235B-615E-FAFA16764654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6145924" y="126124"/>
            <a:ext cx="1" cy="4428194"/>
          </a:xfrm>
          <a:prstGeom prst="curvedConnector3">
            <a:avLst>
              <a:gd name="adj1" fmla="val 67958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5489635-877A-3043-7C74-0BD901D09925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9448800" y="3428999"/>
            <a:ext cx="1539765" cy="1539765"/>
          </a:xfrm>
          <a:prstGeom prst="curvedConnector4">
            <a:avLst>
              <a:gd name="adj1" fmla="val -36006"/>
              <a:gd name="adj2" fmla="val 14010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F595D-2752-AE66-6A44-6B8BE48610F2}"/>
              </a:ext>
            </a:extLst>
          </p:cNvPr>
          <p:cNvSpPr txBox="1"/>
          <p:nvPr/>
        </p:nvSpPr>
        <p:spPr>
          <a:xfrm>
            <a:off x="5369244" y="1296939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SCIM Requests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C2D525-8A10-E4CA-5FEE-CD062B89884C}"/>
              </a:ext>
            </a:extLst>
          </p:cNvPr>
          <p:cNvSpPr txBox="1"/>
          <p:nvPr/>
        </p:nvSpPr>
        <p:spPr>
          <a:xfrm>
            <a:off x="525381" y="5649036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01627-17F7-3F38-7528-98E9A50DDF8A}"/>
              </a:ext>
            </a:extLst>
          </p:cNvPr>
          <p:cNvSpPr txBox="1"/>
          <p:nvPr/>
        </p:nvSpPr>
        <p:spPr>
          <a:xfrm>
            <a:off x="10538359" y="5605993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FA1F4A-6027-94D9-DEC0-9ED3B27F275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62836" y="3800636"/>
            <a:ext cx="4949413" cy="55940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B17727-1101-AA68-6791-0852F9DE27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19854" y="2414151"/>
            <a:ext cx="5444795" cy="12147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20CE8C-D360-4C31-BF08-890381355523}"/>
              </a:ext>
            </a:extLst>
          </p:cNvPr>
          <p:cNvSpPr txBox="1"/>
          <p:nvPr/>
        </p:nvSpPr>
        <p:spPr>
          <a:xfrm>
            <a:off x="3172464" y="1680377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928AA-C5CC-9790-A270-53213627E61A}"/>
              </a:ext>
            </a:extLst>
          </p:cNvPr>
          <p:cNvSpPr txBox="1"/>
          <p:nvPr/>
        </p:nvSpPr>
        <p:spPr>
          <a:xfrm>
            <a:off x="7654787" y="1624208"/>
            <a:ext cx="18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839A44-C9DF-751A-70FD-E070E7B30872}"/>
              </a:ext>
            </a:extLst>
          </p:cNvPr>
          <p:cNvSpPr/>
          <p:nvPr/>
        </p:nvSpPr>
        <p:spPr>
          <a:xfrm>
            <a:off x="3931827" y="5023968"/>
            <a:ext cx="1088779" cy="64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Reconciliation Process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C0AA94D-ADE2-2177-B24C-799AA66C48C5}"/>
              </a:ext>
            </a:extLst>
          </p:cNvPr>
          <p:cNvCxnSpPr>
            <a:cxnSpLocks/>
            <a:stCxn id="60" idx="0"/>
            <a:endCxn id="5" idx="5"/>
          </p:cNvCxnSpPr>
          <p:nvPr/>
        </p:nvCxnSpPr>
        <p:spPr>
          <a:xfrm flipH="1" flipV="1">
            <a:off x="3931827" y="4517778"/>
            <a:ext cx="544390" cy="50619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BF1800D-7848-7F9E-46E1-960B9B118E3E}"/>
              </a:ext>
            </a:extLst>
          </p:cNvPr>
          <p:cNvCxnSpPr>
            <a:cxnSpLocks/>
            <a:stCxn id="60" idx="0"/>
            <a:endCxn id="8" idx="2"/>
          </p:cNvCxnSpPr>
          <p:nvPr/>
        </p:nvCxnSpPr>
        <p:spPr>
          <a:xfrm flipV="1">
            <a:off x="4476217" y="3623586"/>
            <a:ext cx="3006890" cy="1400382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C94E40-55F7-F1B8-FE5D-CE01652E2E2B}"/>
              </a:ext>
            </a:extLst>
          </p:cNvPr>
          <p:cNvSpPr txBox="1"/>
          <p:nvPr/>
        </p:nvSpPr>
        <p:spPr>
          <a:xfrm>
            <a:off x="6015983" y="4562303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Multiple SCIM GET with Cursor Paging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A9866-675F-FB81-6D34-7CEA0B900444}"/>
              </a:ext>
            </a:extLst>
          </p:cNvPr>
          <p:cNvSpPr txBox="1"/>
          <p:nvPr/>
        </p:nvSpPr>
        <p:spPr>
          <a:xfrm>
            <a:off x="4927203" y="2227844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9A7A5-9A8F-3CA1-9EFA-F28E077C89C7}"/>
              </a:ext>
            </a:extLst>
          </p:cNvPr>
          <p:cNvSpPr txBox="1"/>
          <p:nvPr/>
        </p:nvSpPr>
        <p:spPr>
          <a:xfrm>
            <a:off x="4367778" y="364290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3" name="Decagon 2">
            <a:extLst>
              <a:ext uri="{FF2B5EF4-FFF2-40B4-BE49-F238E27FC236}">
                <a16:creationId xmlns:a16="http://schemas.microsoft.com/office/drawing/2014/main" id="{CBB14DAB-B117-6123-01D1-67DB8554CD19}"/>
              </a:ext>
            </a:extLst>
          </p:cNvPr>
          <p:cNvSpPr/>
          <p:nvPr/>
        </p:nvSpPr>
        <p:spPr>
          <a:xfrm>
            <a:off x="10561758" y="4968764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Decagon 6">
            <a:extLst>
              <a:ext uri="{FF2B5EF4-FFF2-40B4-BE49-F238E27FC236}">
                <a16:creationId xmlns:a16="http://schemas.microsoft.com/office/drawing/2014/main" id="{EC4CDCFF-51EB-143F-E980-4F1008BA5A07}"/>
              </a:ext>
            </a:extLst>
          </p:cNvPr>
          <p:cNvSpPr/>
          <p:nvPr/>
        </p:nvSpPr>
        <p:spPr>
          <a:xfrm>
            <a:off x="5664020" y="4317209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53CA3E8-3160-D720-2F92-8B9C5EA54717}"/>
              </a:ext>
            </a:extLst>
          </p:cNvPr>
          <p:cNvSpPr/>
          <p:nvPr/>
        </p:nvSpPr>
        <p:spPr>
          <a:xfrm>
            <a:off x="7483107" y="2994971"/>
            <a:ext cx="857503" cy="12572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DB copy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9498A40-8F6A-0ABA-93E6-E44D8090CC26}"/>
              </a:ext>
            </a:extLst>
          </p:cNvPr>
          <p:cNvCxnSpPr>
            <a:cxnSpLocks/>
            <a:stCxn id="8" idx="2"/>
            <a:endCxn id="60" idx="3"/>
          </p:cNvCxnSpPr>
          <p:nvPr/>
        </p:nvCxnSpPr>
        <p:spPr>
          <a:xfrm rot="10800000" flipV="1">
            <a:off x="5020607" y="3623585"/>
            <a:ext cx="2462501" cy="1720755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B52FA-B3AA-4F6F-98C1-6008F51BC0F7}"/>
              </a:ext>
            </a:extLst>
          </p:cNvPr>
          <p:cNvSpPr txBox="1"/>
          <p:nvPr/>
        </p:nvSpPr>
        <p:spPr>
          <a:xfrm>
            <a:off x="3817892" y="4387332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Reconciliation </a:t>
            </a:r>
            <a:br>
              <a:rPr lang="en-US" sz="1200" dirty="0">
                <a:cs typeface="Courier New" panose="02070309020205020404" pitchFamily="49" charset="0"/>
              </a:rPr>
            </a:br>
            <a:r>
              <a:rPr lang="en-US" sz="1200" dirty="0">
                <a:cs typeface="Courier New" panose="02070309020205020404" pitchFamily="49" charset="0"/>
              </a:rPr>
              <a:t>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5D31D-8077-B068-E69E-42DCFDADCDF4}"/>
              </a:ext>
            </a:extLst>
          </p:cNvPr>
          <p:cNvSpPr txBox="1"/>
          <p:nvPr/>
        </p:nvSpPr>
        <p:spPr>
          <a:xfrm>
            <a:off x="2968931" y="5815159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Data reconciled per page or entire data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D2C8A-A913-A6EB-FD99-3CC079047D8C}"/>
              </a:ext>
            </a:extLst>
          </p:cNvPr>
          <p:cNvSpPr txBox="1"/>
          <p:nvPr/>
        </p:nvSpPr>
        <p:spPr>
          <a:xfrm>
            <a:off x="7306492" y="6323864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Note: Arrows point in direction of HTTP Request</a:t>
            </a:r>
          </a:p>
        </p:txBody>
      </p:sp>
      <p:sp>
        <p:nvSpPr>
          <p:cNvPr id="24" name="Decagon 23">
            <a:extLst>
              <a:ext uri="{FF2B5EF4-FFF2-40B4-BE49-F238E27FC236}">
                <a16:creationId xmlns:a16="http://schemas.microsoft.com/office/drawing/2014/main" id="{B16D7EAB-7780-8727-EF11-F143C3C76401}"/>
              </a:ext>
            </a:extLst>
          </p:cNvPr>
          <p:cNvSpPr/>
          <p:nvPr/>
        </p:nvSpPr>
        <p:spPr>
          <a:xfrm>
            <a:off x="3360683" y="4801181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05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C0464-D9DB-B194-72A2-47A51A5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– Event Based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45476-F9FC-1FD7-7654-49A06D6E6478}"/>
              </a:ext>
            </a:extLst>
          </p:cNvPr>
          <p:cNvSpPr/>
          <p:nvPr/>
        </p:nvSpPr>
        <p:spPr>
          <a:xfrm>
            <a:off x="1303283" y="1889234"/>
            <a:ext cx="3079531" cy="30795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</a:t>
            </a:r>
            <a:br>
              <a:rPr lang="en-US" dirty="0"/>
            </a:br>
            <a:r>
              <a:rPr lang="en-US" dirty="0"/>
              <a:t>Domain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F0886-ACFE-B364-57C8-C1051204E1C9}"/>
              </a:ext>
            </a:extLst>
          </p:cNvPr>
          <p:cNvSpPr/>
          <p:nvPr/>
        </p:nvSpPr>
        <p:spPr>
          <a:xfrm>
            <a:off x="7909034" y="1889233"/>
            <a:ext cx="3079531" cy="30795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CRM </a:t>
            </a:r>
            <a:br>
              <a:rPr lang="en-US" dirty="0"/>
            </a:br>
            <a:r>
              <a:rPr lang="en-US" dirty="0"/>
              <a:t>Domain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79E2B-5E14-1224-13C2-C34197D9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98" y="2370959"/>
            <a:ext cx="8763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B7103-0C0F-BAB1-B32A-8D406810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28" y="2007751"/>
            <a:ext cx="6223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8B1F2-2514-75BD-6054-3727EA70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754" y="2129221"/>
            <a:ext cx="800100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4CBE2-547E-8444-B97D-928A30AC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243" y="4000062"/>
            <a:ext cx="6731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BA548-777B-E2E7-D5AC-9DF3AA82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736" y="3394236"/>
            <a:ext cx="6731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00D268-87F7-54A6-A7A8-D1DC6849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49" y="3953642"/>
            <a:ext cx="673100" cy="812800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3AB8A34-C88D-9E68-072D-0F093A586551}"/>
              </a:ext>
            </a:extLst>
          </p:cNvPr>
          <p:cNvCxnSpPr>
            <a:stCxn id="5" idx="2"/>
            <a:endCxn id="5" idx="4"/>
          </p:cNvCxnSpPr>
          <p:nvPr/>
        </p:nvCxnSpPr>
        <p:spPr>
          <a:xfrm rot="10800000" flipH="1" flipV="1">
            <a:off x="1303283" y="3428999"/>
            <a:ext cx="1539766" cy="1539765"/>
          </a:xfrm>
          <a:prstGeom prst="curvedConnector4">
            <a:avLst>
              <a:gd name="adj1" fmla="val -34641"/>
              <a:gd name="adj2" fmla="val 1414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EF30754-98BE-235B-615E-FAFA16764654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6145924" y="126124"/>
            <a:ext cx="1" cy="4428194"/>
          </a:xfrm>
          <a:prstGeom prst="curvedConnector3">
            <a:avLst>
              <a:gd name="adj1" fmla="val 67958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E466B4A-6625-2FE4-7594-C7DD428C9687}"/>
              </a:ext>
            </a:extLst>
          </p:cNvPr>
          <p:cNvCxnSpPr>
            <a:cxnSpLocks/>
            <a:stCxn id="6" idx="3"/>
            <a:endCxn id="60" idx="3"/>
          </p:cNvCxnSpPr>
          <p:nvPr/>
        </p:nvCxnSpPr>
        <p:spPr>
          <a:xfrm rot="5400000">
            <a:off x="6277032" y="3261352"/>
            <a:ext cx="826564" cy="3339415"/>
          </a:xfrm>
          <a:prstGeom prst="curvedConnector2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5489635-877A-3043-7C74-0BD901D09925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9448800" y="3428999"/>
            <a:ext cx="1539765" cy="1539765"/>
          </a:xfrm>
          <a:prstGeom prst="curvedConnector4">
            <a:avLst>
              <a:gd name="adj1" fmla="val -36006"/>
              <a:gd name="adj2" fmla="val 14010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F595D-2752-AE66-6A44-6B8BE48610F2}"/>
              </a:ext>
            </a:extLst>
          </p:cNvPr>
          <p:cNvSpPr txBox="1"/>
          <p:nvPr/>
        </p:nvSpPr>
        <p:spPr>
          <a:xfrm>
            <a:off x="5369244" y="1296939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SCIM Requests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0AFC9-D779-23FF-4971-24EDA8E6AD2B}"/>
              </a:ext>
            </a:extLst>
          </p:cNvPr>
          <p:cNvSpPr txBox="1"/>
          <p:nvPr/>
        </p:nvSpPr>
        <p:spPr>
          <a:xfrm>
            <a:off x="6276170" y="5259275"/>
            <a:ext cx="208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Real-time per-event change information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C2D525-8A10-E4CA-5FEE-CD062B89884C}"/>
              </a:ext>
            </a:extLst>
          </p:cNvPr>
          <p:cNvSpPr txBox="1"/>
          <p:nvPr/>
        </p:nvSpPr>
        <p:spPr>
          <a:xfrm>
            <a:off x="525381" y="5649036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D01627-17F7-3F38-7528-98E9A50DDF8A}"/>
              </a:ext>
            </a:extLst>
          </p:cNvPr>
          <p:cNvSpPr txBox="1"/>
          <p:nvPr/>
        </p:nvSpPr>
        <p:spPr>
          <a:xfrm>
            <a:off x="10538359" y="5605993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FA1F4A-6027-94D9-DEC0-9ED3B27F275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62836" y="3800636"/>
            <a:ext cx="4949413" cy="55940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B17727-1101-AA68-6791-0852F9DE27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19854" y="2414151"/>
            <a:ext cx="5444795" cy="12147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20CE8C-D360-4C31-BF08-890381355523}"/>
              </a:ext>
            </a:extLst>
          </p:cNvPr>
          <p:cNvSpPr txBox="1"/>
          <p:nvPr/>
        </p:nvSpPr>
        <p:spPr>
          <a:xfrm>
            <a:off x="3172464" y="1680377"/>
            <a:ext cx="16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928AA-C5CC-9790-A270-53213627E61A}"/>
              </a:ext>
            </a:extLst>
          </p:cNvPr>
          <p:cNvSpPr txBox="1"/>
          <p:nvPr/>
        </p:nvSpPr>
        <p:spPr>
          <a:xfrm>
            <a:off x="7654787" y="1624208"/>
            <a:ext cx="18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839A44-C9DF-751A-70FD-E070E7B30872}"/>
              </a:ext>
            </a:extLst>
          </p:cNvPr>
          <p:cNvSpPr/>
          <p:nvPr/>
        </p:nvSpPr>
        <p:spPr>
          <a:xfrm>
            <a:off x="3931827" y="5023968"/>
            <a:ext cx="1088779" cy="64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Reconciliation Process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C0AA94D-ADE2-2177-B24C-799AA66C48C5}"/>
              </a:ext>
            </a:extLst>
          </p:cNvPr>
          <p:cNvCxnSpPr>
            <a:cxnSpLocks/>
            <a:stCxn id="60" idx="0"/>
            <a:endCxn id="5" idx="5"/>
          </p:cNvCxnSpPr>
          <p:nvPr/>
        </p:nvCxnSpPr>
        <p:spPr>
          <a:xfrm flipH="1" flipV="1">
            <a:off x="3931827" y="4517778"/>
            <a:ext cx="544390" cy="50619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BF1800D-7848-7F9E-46E1-960B9B118E3E}"/>
              </a:ext>
            </a:extLst>
          </p:cNvPr>
          <p:cNvCxnSpPr>
            <a:stCxn id="60" idx="0"/>
            <a:endCxn id="6" idx="2"/>
          </p:cNvCxnSpPr>
          <p:nvPr/>
        </p:nvCxnSpPr>
        <p:spPr>
          <a:xfrm flipV="1">
            <a:off x="4476217" y="3428999"/>
            <a:ext cx="3432817" cy="1594969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C94E40-55F7-F1B8-FE5D-CE01652E2E2B}"/>
              </a:ext>
            </a:extLst>
          </p:cNvPr>
          <p:cNvSpPr txBox="1"/>
          <p:nvPr/>
        </p:nvSpPr>
        <p:spPr>
          <a:xfrm>
            <a:off x="2614873" y="4981359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action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A9866-675F-FB81-6D34-7CEA0B900444}"/>
              </a:ext>
            </a:extLst>
          </p:cNvPr>
          <p:cNvSpPr txBox="1"/>
          <p:nvPr/>
        </p:nvSpPr>
        <p:spPr>
          <a:xfrm>
            <a:off x="4927203" y="2227844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9A7A5-9A8F-3CA1-9EFA-F28E077C89C7}"/>
              </a:ext>
            </a:extLst>
          </p:cNvPr>
          <p:cNvSpPr txBox="1"/>
          <p:nvPr/>
        </p:nvSpPr>
        <p:spPr>
          <a:xfrm>
            <a:off x="4367778" y="364290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 entity</a:t>
            </a:r>
          </a:p>
        </p:txBody>
      </p:sp>
      <p:sp>
        <p:nvSpPr>
          <p:cNvPr id="70" name="Decagon 69">
            <a:extLst>
              <a:ext uri="{FF2B5EF4-FFF2-40B4-BE49-F238E27FC236}">
                <a16:creationId xmlns:a16="http://schemas.microsoft.com/office/drawing/2014/main" id="{4D533378-429A-D24F-2DA8-8408FBAE3404}"/>
              </a:ext>
            </a:extLst>
          </p:cNvPr>
          <p:cNvSpPr/>
          <p:nvPr/>
        </p:nvSpPr>
        <p:spPr>
          <a:xfrm>
            <a:off x="10545213" y="4915060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Decagon 70">
            <a:extLst>
              <a:ext uri="{FF2B5EF4-FFF2-40B4-BE49-F238E27FC236}">
                <a16:creationId xmlns:a16="http://schemas.microsoft.com/office/drawing/2014/main" id="{D781F6DE-A47F-F10F-1A12-4247D1A360D1}"/>
              </a:ext>
            </a:extLst>
          </p:cNvPr>
          <p:cNvSpPr/>
          <p:nvPr/>
        </p:nvSpPr>
        <p:spPr>
          <a:xfrm>
            <a:off x="7292659" y="4722784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F49040-4E79-5A38-4374-5BC2F5E38664}"/>
              </a:ext>
            </a:extLst>
          </p:cNvPr>
          <p:cNvSpPr txBox="1"/>
          <p:nvPr/>
        </p:nvSpPr>
        <p:spPr>
          <a:xfrm>
            <a:off x="5679682" y="3136710"/>
            <a:ext cx="16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Optional SCIM GET in minimal event profile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AA4B7C-983F-A5A0-CFA1-474F13CD8279}"/>
              </a:ext>
            </a:extLst>
          </p:cNvPr>
          <p:cNvSpPr txBox="1"/>
          <p:nvPr/>
        </p:nvSpPr>
        <p:spPr>
          <a:xfrm>
            <a:off x="7306492" y="6323864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Note: Arrows point in direction of HTTP Request</a:t>
            </a:r>
          </a:p>
        </p:txBody>
      </p:sp>
      <p:sp>
        <p:nvSpPr>
          <p:cNvPr id="76" name="Decagon 75">
            <a:extLst>
              <a:ext uri="{FF2B5EF4-FFF2-40B4-BE49-F238E27FC236}">
                <a16:creationId xmlns:a16="http://schemas.microsoft.com/office/drawing/2014/main" id="{34BA2100-FAEF-CE0F-F59F-172F0C359E92}"/>
              </a:ext>
            </a:extLst>
          </p:cNvPr>
          <p:cNvSpPr/>
          <p:nvPr/>
        </p:nvSpPr>
        <p:spPr>
          <a:xfrm>
            <a:off x="3506705" y="4538706"/>
            <a:ext cx="504497" cy="50449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B2AF953C-0C32-979D-3E0E-16BE8DE5E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467" y="4736423"/>
            <a:ext cx="894586" cy="8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1618F-03CF-7D52-37F0-55EE71FD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Cases: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0812-0291-8C10-04A6-D5E5BF8C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Bootstrap and Recovery</a:t>
            </a:r>
          </a:p>
          <a:p>
            <a:r>
              <a:rPr lang="en-US" sz="2200"/>
              <a:t>Controller Coordinated Provisioning</a:t>
            </a:r>
          </a:p>
          <a:p>
            <a:r>
              <a:rPr lang="en-US" sz="2200"/>
              <a:t>Internal Domain Replication</a:t>
            </a:r>
          </a:p>
          <a:p>
            <a:r>
              <a:rPr lang="en-US" sz="2200"/>
              <a:t>Bi-directional Coordinated Provisioning</a:t>
            </a:r>
          </a:p>
          <a:p>
            <a:r>
              <a:rPr lang="en-US" sz="2200"/>
              <a:t>Coordinated Signaling</a:t>
            </a:r>
          </a:p>
        </p:txBody>
      </p:sp>
    </p:spTree>
    <p:extLst>
      <p:ext uri="{BB962C8B-B14F-4D97-AF65-F5344CB8AC3E}">
        <p14:creationId xmlns:p14="http://schemas.microsoft.com/office/powerpoint/2010/main" val="22592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483-C4BE-20C1-07C8-D93BF36D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Bootstrap or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7F69-5986-4744-14F3-6DD9C274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On initial connection, a controller domain needs to transfer a bulk set of resources into a new or existing domain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After processing, the new domains are deployed</a:t>
            </a:r>
          </a:p>
          <a:p>
            <a:pPr lvl="1"/>
            <a:r>
              <a:rPr lang="en-US" dirty="0"/>
              <a:t>Resources between domain are linked (e.g. via </a:t>
            </a:r>
            <a:r>
              <a:rPr lang="en-US" dirty="0" err="1"/>
              <a:t>externalid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 assumed to be out-of-date and require changing processing to keep both domains current</a:t>
            </a:r>
          </a:p>
        </p:txBody>
      </p:sp>
    </p:spTree>
    <p:extLst>
      <p:ext uri="{BB962C8B-B14F-4D97-AF65-F5344CB8AC3E}">
        <p14:creationId xmlns:p14="http://schemas.microsoft.com/office/powerpoint/2010/main" val="31520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30E0-7137-8AD5-DF40-FA30453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Controller Coordinated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2EA-4CAB-DED5-EECE-2ABAE83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A controlling domain coordinates and reconciles changes between domains by:</a:t>
            </a:r>
          </a:p>
          <a:p>
            <a:pPr lvl="2"/>
            <a:r>
              <a:rPr lang="en-US" dirty="0"/>
              <a:t>Reconciling remote changes: A controlling domain needs to know what remote resources have changed so that it may reconcile locally.</a:t>
            </a:r>
          </a:p>
          <a:p>
            <a:pPr lvl="2"/>
            <a:r>
              <a:rPr lang="en-US" dirty="0"/>
              <a:t>Reconciling local changes: A controlling domain needs to propagate local changes it has to keep the remote domain up-to-date.</a:t>
            </a:r>
          </a:p>
          <a:p>
            <a:pPr lvl="3"/>
            <a:r>
              <a:rPr lang="en-US" dirty="0"/>
              <a:t>before making those changes, the controller needs to know the current state of the remote domain (or deal with a lot of SCIM errors)</a:t>
            </a:r>
          </a:p>
          <a:p>
            <a:pPr lvl="3"/>
            <a:r>
              <a:rPr lang="en-US" dirty="0"/>
              <a:t>E.g. Sally is added to the </a:t>
            </a:r>
            <a:r>
              <a:rPr lang="en-US" dirty="0" err="1"/>
              <a:t>CRM_Users</a:t>
            </a:r>
            <a:r>
              <a:rPr lang="en-US" dirty="0"/>
              <a:t> group.  For the CRM domain, the Controller needs to know if this is just a role change or whether Sally needs to be provisioned to the CRM Domain first before being granted the entitlement 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The controller domain processes remote and local changes and performs reconciliation that may result is changes locally or remotely.</a:t>
            </a:r>
          </a:p>
          <a:p>
            <a:pPr lvl="1"/>
            <a:r>
              <a:rPr lang="en-US" dirty="0"/>
              <a:t>The change list MUST meet certain timelines to meet security and SLA objectives</a:t>
            </a:r>
          </a:p>
          <a:p>
            <a:pPr lvl="2"/>
            <a:r>
              <a:rPr lang="en-US" dirty="0"/>
              <a:t>This may be real-time (or near-real-time) to hourly.</a:t>
            </a:r>
          </a:p>
        </p:txBody>
      </p:sp>
    </p:spTree>
    <p:extLst>
      <p:ext uri="{BB962C8B-B14F-4D97-AF65-F5344CB8AC3E}">
        <p14:creationId xmlns:p14="http://schemas.microsoft.com/office/powerpoint/2010/main" val="18222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4988-DD0D-0D31-1B4F-76BC4187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– Internal Domain Replication/Coordination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F7FC-7F45-38B4-E8E2-CFED0225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Changes in a SCIM domain need to be propagated in some form between nodes in a timely fashion</a:t>
            </a:r>
          </a:p>
          <a:p>
            <a:pPr lvl="1"/>
            <a:r>
              <a:rPr lang="en-US" dirty="0"/>
              <a:t>There are likely many nodes, data-centers and cloud providers</a:t>
            </a:r>
          </a:p>
          <a:p>
            <a:pPr lvl="1"/>
            <a:r>
              <a:rPr lang="en-US" dirty="0"/>
              <a:t>Information could be in a master-slave tree network, but given distributed nature any node should be able to accept writes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Rather than a defined point-to-point directional control path, this case requires a many-to-many co-ordination or "bus" topology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Each node is made aware of changes by other nodes in the domain so that it may be reconciled locally</a:t>
            </a:r>
          </a:p>
          <a:p>
            <a:pPr lvl="1"/>
            <a:r>
              <a:rPr lang="en-US" dirty="0"/>
              <a:t>Any potential update collisions resolved by latest wins, regional, or schema priority weighting.</a:t>
            </a:r>
          </a:p>
        </p:txBody>
      </p:sp>
    </p:spTree>
    <p:extLst>
      <p:ext uri="{BB962C8B-B14F-4D97-AF65-F5344CB8AC3E}">
        <p14:creationId xmlns:p14="http://schemas.microsoft.com/office/powerpoint/2010/main" val="29330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30E0-7137-8AD5-DF40-FA30453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Bi-directional Co-ordination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2EA-4CAB-DED5-EECE-2ABAE83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Each domain is mutually able to receive changes from the other domain for local reconciliation typically via a single mutual gateway</a:t>
            </a:r>
          </a:p>
          <a:p>
            <a:pPr lvl="1"/>
            <a:r>
              <a:rPr lang="en-US" dirty="0"/>
              <a:t>A single domain may be considered authoritative over resource life-cycle or specific attributes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Domains receive changes from each other and reconcile locally</a:t>
            </a:r>
          </a:p>
          <a:p>
            <a:pPr lvl="1"/>
            <a:r>
              <a:rPr lang="en-US" dirty="0"/>
              <a:t>As with replication, conflict resolution must be based on priority rules.</a:t>
            </a:r>
          </a:p>
        </p:txBody>
      </p:sp>
    </p:spTree>
    <p:extLst>
      <p:ext uri="{BB962C8B-B14F-4D97-AF65-F5344CB8AC3E}">
        <p14:creationId xmlns:p14="http://schemas.microsoft.com/office/powerpoint/2010/main" val="34348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13094</TotalTime>
  <Words>1157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Co-ordination Use-Case Comparison Between SCIM Servers</vt:lpstr>
      <vt:lpstr>Overall Scenario</vt:lpstr>
      <vt:lpstr>Diagram – Cursor Paging</vt:lpstr>
      <vt:lpstr>Diagram – Event Based</vt:lpstr>
      <vt:lpstr>Cases:</vt:lpstr>
      <vt:lpstr>Case – Bootstrap or Recovery</vt:lpstr>
      <vt:lpstr>Case – Controller Coordinated Provisioning</vt:lpstr>
      <vt:lpstr>Case – Internal Domain Replication/Coordination</vt:lpstr>
      <vt:lpstr>Case – Bi-directional Co-ordination</vt:lpstr>
      <vt:lpstr>Case – Coordinated Signaling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for Co-ordinated Provisioning</dc:title>
  <dc:creator>Phil Hunt</dc:creator>
  <cp:lastModifiedBy>Phil Hunt</cp:lastModifiedBy>
  <cp:revision>9</cp:revision>
  <dcterms:created xsi:type="dcterms:W3CDTF">2022-07-15T18:39:09Z</dcterms:created>
  <dcterms:modified xsi:type="dcterms:W3CDTF">2022-07-24T20:53:53Z</dcterms:modified>
</cp:coreProperties>
</file>