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howGuides="1">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E114-80F1-FFF5-3E65-801B7EF8E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39DB3F-BC3A-0D47-5D79-94CFC329D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F1D0DC-66C7-9A8A-CF2D-436BBE71DD3A}"/>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5" name="Footer Placeholder 4">
            <a:extLst>
              <a:ext uri="{FF2B5EF4-FFF2-40B4-BE49-F238E27FC236}">
                <a16:creationId xmlns:a16="http://schemas.microsoft.com/office/drawing/2014/main" id="{7F6F9A48-7C25-EF97-3CD3-22159409B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3B7F3-9A8D-5F01-2B20-373E9F93CB44}"/>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127196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7C43-D935-D1FE-55DD-869F9B2F3C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409E48-29F4-7111-650F-90E38DA840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CD1BF-72C1-FC68-0FE5-F025B0845165}"/>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5" name="Footer Placeholder 4">
            <a:extLst>
              <a:ext uri="{FF2B5EF4-FFF2-40B4-BE49-F238E27FC236}">
                <a16:creationId xmlns:a16="http://schemas.microsoft.com/office/drawing/2014/main" id="{242983E0-8664-7BB0-024F-8AA67244C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E748A-ECA8-5EF8-1184-74104BBFB32B}"/>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71796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45A6B-AD32-B131-BC4B-5670A6B0DB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850BC-AD52-10DD-AD35-43117D70C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BBF98-83B8-3E6A-66EB-A1EB8E3F6983}"/>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5" name="Footer Placeholder 4">
            <a:extLst>
              <a:ext uri="{FF2B5EF4-FFF2-40B4-BE49-F238E27FC236}">
                <a16:creationId xmlns:a16="http://schemas.microsoft.com/office/drawing/2014/main" id="{146717E9-E8C7-42F5-2514-BAC98E1C2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C869C-D17E-0D09-FB3C-DF9D03246372}"/>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227618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FD8E-BE34-A907-2C5C-984F5EB0D8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06C96-3D77-7045-DF35-3F012DB866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6E48F-6646-BCEF-7ACF-EC2BD96900EC}"/>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5" name="Footer Placeholder 4">
            <a:extLst>
              <a:ext uri="{FF2B5EF4-FFF2-40B4-BE49-F238E27FC236}">
                <a16:creationId xmlns:a16="http://schemas.microsoft.com/office/drawing/2014/main" id="{8C2B6799-4A9D-8183-80A6-10E29EC0E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723A2-077A-E931-6FDB-9132265D7C6A}"/>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72147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3183-B47D-C1F1-3C06-22C56B468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5A0E9-3457-90EF-7462-63D44C3C9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2209A-D250-95AD-5067-2EA72CB36493}"/>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5" name="Footer Placeholder 4">
            <a:extLst>
              <a:ext uri="{FF2B5EF4-FFF2-40B4-BE49-F238E27FC236}">
                <a16:creationId xmlns:a16="http://schemas.microsoft.com/office/drawing/2014/main" id="{C89ACBC3-91A6-0422-C7EA-321A1440D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78B06-5D1B-497B-02AF-01327FA24A52}"/>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70358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1DE0-AE31-01F0-FCD7-75172EDF5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648EBF-B19A-FB05-2BEA-0C422528E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EFF657-FD29-1BC8-B160-C8EC2AEC4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067756-2BB3-4AC9-8FD7-98CA9760FF71}"/>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6" name="Footer Placeholder 5">
            <a:extLst>
              <a:ext uri="{FF2B5EF4-FFF2-40B4-BE49-F238E27FC236}">
                <a16:creationId xmlns:a16="http://schemas.microsoft.com/office/drawing/2014/main" id="{6C5034A4-144A-BDCB-ADB2-657734FF0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EBAB5-0923-691A-F599-8810CD68E9E1}"/>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130161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20E9-8D30-F677-E7B7-7E62E2342E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A92547-9E98-C4D2-AC2A-477F4BB1E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CE9A72-79CD-3E5F-B5B3-C12B6859A3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A19A6-B2B8-E18B-E676-1189FC14A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15891-529B-C0EE-ED2E-DFE21E5B5C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A35804-3C5A-EC2A-9FB2-70823964357B}"/>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8" name="Footer Placeholder 7">
            <a:extLst>
              <a:ext uri="{FF2B5EF4-FFF2-40B4-BE49-F238E27FC236}">
                <a16:creationId xmlns:a16="http://schemas.microsoft.com/office/drawing/2014/main" id="{F85DEEC6-A648-D987-5064-0382C0597E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9F34DD-1BF6-E2B5-9EEF-86EF2A39517D}"/>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129755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7C39-7A8C-8FC1-ED55-413AC5986C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5C708E-3B51-0E44-658C-7275693DF21E}"/>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4" name="Footer Placeholder 3">
            <a:extLst>
              <a:ext uri="{FF2B5EF4-FFF2-40B4-BE49-F238E27FC236}">
                <a16:creationId xmlns:a16="http://schemas.microsoft.com/office/drawing/2014/main" id="{27083FEA-83F8-F7AB-BD69-BBA4EBFEF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91E0E8-A4BD-95ED-E24F-29326942C89B}"/>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90256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9F2C4-F479-0E3A-F08D-49BFF26F036C}"/>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3" name="Footer Placeholder 2">
            <a:extLst>
              <a:ext uri="{FF2B5EF4-FFF2-40B4-BE49-F238E27FC236}">
                <a16:creationId xmlns:a16="http://schemas.microsoft.com/office/drawing/2014/main" id="{33DCEB8E-9584-8333-61AA-6C6B83966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D0AF5-C73D-6797-ACF3-8D38F95FBE54}"/>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74728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958C-5473-9D8C-C88A-1B815B2FA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B61001-FD9C-C345-3974-A6064C12B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671299-B1B9-D273-BDF0-2BC112181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09F0D-8707-7C3A-962F-BC3C2D3B91C2}"/>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6" name="Footer Placeholder 5">
            <a:extLst>
              <a:ext uri="{FF2B5EF4-FFF2-40B4-BE49-F238E27FC236}">
                <a16:creationId xmlns:a16="http://schemas.microsoft.com/office/drawing/2014/main" id="{37DEB59C-FC57-A995-FE3C-61304618A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808CE-6DCD-1A61-5F17-B0CDB85776C5}"/>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211883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CD78-6653-5740-D5C1-B6A43F644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CAADA5-05A3-666B-77C9-91F44C562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4A1A19-49B4-F705-D26A-9FBA80C5E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0BE95-1E3B-8DF8-F177-F6EC0DCF0487}"/>
              </a:ext>
            </a:extLst>
          </p:cNvPr>
          <p:cNvSpPr>
            <a:spLocks noGrp="1"/>
          </p:cNvSpPr>
          <p:nvPr>
            <p:ph type="dt" sz="half" idx="10"/>
          </p:nvPr>
        </p:nvSpPr>
        <p:spPr/>
        <p:txBody>
          <a:bodyPr/>
          <a:lstStyle/>
          <a:p>
            <a:fld id="{72CF162D-6B6D-4249-BA34-E77A176DA3E5}" type="datetimeFigureOut">
              <a:rPr lang="en-US" smtClean="0"/>
              <a:t>3/25/23</a:t>
            </a:fld>
            <a:endParaRPr lang="en-US"/>
          </a:p>
        </p:txBody>
      </p:sp>
      <p:sp>
        <p:nvSpPr>
          <p:cNvPr id="6" name="Footer Placeholder 5">
            <a:extLst>
              <a:ext uri="{FF2B5EF4-FFF2-40B4-BE49-F238E27FC236}">
                <a16:creationId xmlns:a16="http://schemas.microsoft.com/office/drawing/2014/main" id="{B568EBBE-5ED1-8963-B8AA-E28411609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70CB7-D56F-B2EE-811D-73A654C75009}"/>
              </a:ext>
            </a:extLst>
          </p:cNvPr>
          <p:cNvSpPr>
            <a:spLocks noGrp="1"/>
          </p:cNvSpPr>
          <p:nvPr>
            <p:ph type="sldNum" sz="quarter" idx="12"/>
          </p:nvPr>
        </p:nvSpPr>
        <p:spPr/>
        <p:txBody>
          <a:bodyPr/>
          <a:lstStyle/>
          <a:p>
            <a:fld id="{CAFD117F-5E0B-2E49-AC9A-689D38F1B4AA}" type="slidenum">
              <a:rPr lang="en-US" smtClean="0"/>
              <a:t>‹#›</a:t>
            </a:fld>
            <a:endParaRPr lang="en-US"/>
          </a:p>
        </p:txBody>
      </p:sp>
    </p:spTree>
    <p:extLst>
      <p:ext uri="{BB962C8B-B14F-4D97-AF65-F5344CB8AC3E}">
        <p14:creationId xmlns:p14="http://schemas.microsoft.com/office/powerpoint/2010/main" val="469885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EDF11-DD33-49F6-9779-8EED33DB18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6E63A4-39EB-28E4-D164-F250063F5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41AC-9378-0C96-62D6-9032774EA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F162D-6B6D-4249-BA34-E77A176DA3E5}" type="datetimeFigureOut">
              <a:rPr lang="en-US" smtClean="0"/>
              <a:t>3/25/23</a:t>
            </a:fld>
            <a:endParaRPr lang="en-US"/>
          </a:p>
        </p:txBody>
      </p:sp>
      <p:sp>
        <p:nvSpPr>
          <p:cNvPr id="5" name="Footer Placeholder 4">
            <a:extLst>
              <a:ext uri="{FF2B5EF4-FFF2-40B4-BE49-F238E27FC236}">
                <a16:creationId xmlns:a16="http://schemas.microsoft.com/office/drawing/2014/main" id="{7EFBE1FF-751F-64FD-1E95-44A45F234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8B1EA3-DC8D-7224-CBEA-75E166204C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D117F-5E0B-2E49-AC9A-689D38F1B4AA}" type="slidenum">
              <a:rPr lang="en-US" smtClean="0"/>
              <a:t>‹#›</a:t>
            </a:fld>
            <a:endParaRPr lang="en-US"/>
          </a:p>
        </p:txBody>
      </p:sp>
    </p:spTree>
    <p:extLst>
      <p:ext uri="{BB962C8B-B14F-4D97-AF65-F5344CB8AC3E}">
        <p14:creationId xmlns:p14="http://schemas.microsoft.com/office/powerpoint/2010/main" val="3195582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id.net/wg/sharedsigna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haredsignals.gu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44EC-7A93-8456-D3F6-A69EF6AE2F7A}"/>
              </a:ext>
            </a:extLst>
          </p:cNvPr>
          <p:cNvSpPr>
            <a:spLocks noGrp="1"/>
          </p:cNvSpPr>
          <p:nvPr>
            <p:ph type="ctrTitle"/>
          </p:nvPr>
        </p:nvSpPr>
        <p:spPr/>
        <p:txBody>
          <a:bodyPr/>
          <a:lstStyle/>
          <a:p>
            <a:r>
              <a:rPr lang="en-US" dirty="0"/>
              <a:t>SCIM Events Update</a:t>
            </a:r>
            <a:br>
              <a:rPr lang="en-US" dirty="0"/>
            </a:br>
            <a:r>
              <a:rPr lang="en-US" sz="4400" dirty="0"/>
              <a:t>draft-ietf-scim-events-01</a:t>
            </a:r>
            <a:endParaRPr lang="en-US" dirty="0"/>
          </a:p>
        </p:txBody>
      </p:sp>
      <p:sp>
        <p:nvSpPr>
          <p:cNvPr id="3" name="Subtitle 2">
            <a:extLst>
              <a:ext uri="{FF2B5EF4-FFF2-40B4-BE49-F238E27FC236}">
                <a16:creationId xmlns:a16="http://schemas.microsoft.com/office/drawing/2014/main" id="{8B38412D-4BC2-0D95-9C0C-25507C996716}"/>
              </a:ext>
            </a:extLst>
          </p:cNvPr>
          <p:cNvSpPr>
            <a:spLocks noGrp="1"/>
          </p:cNvSpPr>
          <p:nvPr>
            <p:ph type="subTitle" idx="1"/>
          </p:nvPr>
        </p:nvSpPr>
        <p:spPr>
          <a:xfrm>
            <a:off x="1524000" y="4306232"/>
            <a:ext cx="9144000" cy="1655762"/>
          </a:xfrm>
        </p:spPr>
        <p:txBody>
          <a:bodyPr>
            <a:normAutofit fontScale="85000" lnSpcReduction="20000"/>
          </a:bodyPr>
          <a:lstStyle/>
          <a:p>
            <a:r>
              <a:rPr lang="en-US" dirty="0"/>
              <a:t>IETF 116, Yokohama</a:t>
            </a:r>
            <a:br>
              <a:rPr lang="en-US" dirty="0"/>
            </a:br>
            <a:r>
              <a:rPr lang="en-US" dirty="0"/>
              <a:t>SCIM Working Group Meeting</a:t>
            </a:r>
          </a:p>
          <a:p>
            <a:r>
              <a:rPr lang="en-US" dirty="0"/>
              <a:t>March 28, 2023</a:t>
            </a:r>
            <a:br>
              <a:rPr lang="en-US" dirty="0"/>
            </a:br>
            <a:br>
              <a:rPr lang="en-US" dirty="0"/>
            </a:br>
            <a:r>
              <a:rPr lang="en-US" dirty="0"/>
              <a:t>Phil Hunt</a:t>
            </a:r>
          </a:p>
          <a:p>
            <a:r>
              <a:rPr lang="en-US" dirty="0"/>
              <a:t>Nancy Cam-</a:t>
            </a:r>
            <a:r>
              <a:rPr lang="en-US" dirty="0" err="1"/>
              <a:t>Winget</a:t>
            </a:r>
            <a:endParaRPr lang="en-US" dirty="0"/>
          </a:p>
        </p:txBody>
      </p:sp>
    </p:spTree>
    <p:extLst>
      <p:ext uri="{BB962C8B-B14F-4D97-AF65-F5344CB8AC3E}">
        <p14:creationId xmlns:p14="http://schemas.microsoft.com/office/powerpoint/2010/main" val="233988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F766-38EB-AB83-2FCD-8B993467982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D9DDFEB-5103-B731-3E9D-725CC7062077}"/>
              </a:ext>
            </a:extLst>
          </p:cNvPr>
          <p:cNvSpPr>
            <a:spLocks noGrp="1"/>
          </p:cNvSpPr>
          <p:nvPr>
            <p:ph idx="1"/>
          </p:nvPr>
        </p:nvSpPr>
        <p:spPr/>
        <p:txBody>
          <a:bodyPr>
            <a:normAutofit fontScale="92500"/>
          </a:bodyPr>
          <a:lstStyle/>
          <a:p>
            <a:r>
              <a:rPr lang="en-US" dirty="0"/>
              <a:t>SCIM Events defines a series of events that can be expressed in Security Event Token format per RFC8417</a:t>
            </a:r>
          </a:p>
          <a:p>
            <a:r>
              <a:rPr lang="en-US" dirty="0"/>
              <a:t>A SET (RFC8417) is:</a:t>
            </a:r>
          </a:p>
          <a:p>
            <a:pPr lvl="1"/>
            <a:r>
              <a:rPr lang="en-US" dirty="0"/>
              <a:t>A type of JWT which may be signed and encrypted</a:t>
            </a:r>
          </a:p>
          <a:p>
            <a:pPr lvl="1"/>
            <a:r>
              <a:rPr lang="en-US" dirty="0"/>
              <a:t>Is passed as a statement that an event occurred at a specific time (toe) which may be distinct from the time the SET was issued (</a:t>
            </a:r>
            <a:r>
              <a:rPr lang="en-US" dirty="0" err="1"/>
              <a:t>iat</a:t>
            </a:r>
            <a:r>
              <a:rPr lang="en-US" dirty="0"/>
              <a:t>)</a:t>
            </a:r>
          </a:p>
          <a:p>
            <a:pPr lvl="1"/>
            <a:r>
              <a:rPr lang="en-US" dirty="0"/>
              <a:t>A SET is a signal which allows for independent action (see OpenID Shared Signals)</a:t>
            </a:r>
          </a:p>
          <a:p>
            <a:r>
              <a:rPr lang="en-US" dirty="0"/>
              <a:t>SETs may be transferred by any method supported by JWT but in particular:</a:t>
            </a:r>
          </a:p>
          <a:p>
            <a:pPr lvl="1"/>
            <a:r>
              <a:rPr lang="en-US" dirty="0"/>
              <a:t>RFC8935 HTTP Push-Based SET Delivery</a:t>
            </a:r>
          </a:p>
          <a:p>
            <a:pPr lvl="1"/>
            <a:r>
              <a:rPr lang="en-US" dirty="0"/>
              <a:t>RFC8936 HTTP Poll-Based SET Delivery</a:t>
            </a:r>
          </a:p>
          <a:p>
            <a:pPr lvl="1"/>
            <a:r>
              <a:rPr lang="en-US" dirty="0"/>
              <a:t>RFC8935/8936 support real-time, verified transfer including ACK and recovery</a:t>
            </a:r>
          </a:p>
          <a:p>
            <a:endParaRPr lang="en-US" dirty="0"/>
          </a:p>
        </p:txBody>
      </p:sp>
    </p:spTree>
    <p:extLst>
      <p:ext uri="{BB962C8B-B14F-4D97-AF65-F5344CB8AC3E}">
        <p14:creationId xmlns:p14="http://schemas.microsoft.com/office/powerpoint/2010/main" val="55890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4709-3B8E-7219-6FCA-A920644B1FE9}"/>
              </a:ext>
            </a:extLst>
          </p:cNvPr>
          <p:cNvSpPr>
            <a:spLocks noGrp="1"/>
          </p:cNvSpPr>
          <p:nvPr>
            <p:ph type="title"/>
          </p:nvPr>
        </p:nvSpPr>
        <p:spPr/>
        <p:txBody>
          <a:bodyPr/>
          <a:lstStyle/>
          <a:p>
            <a:r>
              <a:rPr lang="en-US" dirty="0"/>
              <a:t>Working Group Draft 01</a:t>
            </a:r>
          </a:p>
        </p:txBody>
      </p:sp>
      <p:sp>
        <p:nvSpPr>
          <p:cNvPr id="3" name="Content Placeholder 2">
            <a:extLst>
              <a:ext uri="{FF2B5EF4-FFF2-40B4-BE49-F238E27FC236}">
                <a16:creationId xmlns:a16="http://schemas.microsoft.com/office/drawing/2014/main" id="{DE2C3B07-CB3A-D203-AFC5-9F8D6BDED67A}"/>
              </a:ext>
            </a:extLst>
          </p:cNvPr>
          <p:cNvSpPr>
            <a:spLocks noGrp="1"/>
          </p:cNvSpPr>
          <p:nvPr>
            <p:ph idx="1"/>
          </p:nvPr>
        </p:nvSpPr>
        <p:spPr/>
        <p:txBody>
          <a:bodyPr>
            <a:normAutofit lnSpcReduction="10000"/>
          </a:bodyPr>
          <a:lstStyle/>
          <a:p>
            <a:r>
              <a:rPr lang="en-US" dirty="0"/>
              <a:t>Added privacy, security, and IANA sections</a:t>
            </a:r>
          </a:p>
          <a:p>
            <a:r>
              <a:rPr lang="en-US" dirty="0"/>
              <a:t>Moved use-case information to appendix</a:t>
            </a:r>
          </a:p>
          <a:p>
            <a:r>
              <a:rPr lang="en-US" dirty="0"/>
              <a:t>Revised to align better with </a:t>
            </a:r>
            <a:r>
              <a:rPr lang="en-US" dirty="0">
                <a:hlinkClick r:id="rId2"/>
              </a:rPr>
              <a:t>https://openid.net/wg/sharedsignals/</a:t>
            </a:r>
            <a:endParaRPr lang="en-US" dirty="0"/>
          </a:p>
          <a:p>
            <a:pPr lvl="1"/>
            <a:r>
              <a:rPr lang="en-US" dirty="0"/>
              <a:t>Added support for </a:t>
            </a:r>
            <a:r>
              <a:rPr lang="en-CA" b="0" i="0" u="none" strike="noStrike" dirty="0">
                <a:solidFill>
                  <a:srgbClr val="212529"/>
                </a:solidFill>
                <a:effectLst/>
                <a:latin typeface="system-ui"/>
              </a:rPr>
              <a:t>draft-ietf-secevent-subject-identifiers-16 (</a:t>
            </a:r>
            <a:r>
              <a:rPr lang="en-CA" dirty="0">
                <a:solidFill>
                  <a:srgbClr val="212529"/>
                </a:solidFill>
                <a:latin typeface="system-ui"/>
              </a:rPr>
              <a:t>in final publication review)</a:t>
            </a:r>
            <a:endParaRPr lang="en-US" dirty="0"/>
          </a:p>
          <a:p>
            <a:r>
              <a:rPr lang="en-US" dirty="0"/>
              <a:t>Section 2 defines 4 classes of events:</a:t>
            </a:r>
          </a:p>
          <a:p>
            <a:pPr lvl="1"/>
            <a:r>
              <a:rPr lang="en-US" dirty="0"/>
              <a:t>Feed Events – Adding and removing subjects from a stream of events</a:t>
            </a:r>
          </a:p>
          <a:p>
            <a:pPr lvl="1"/>
            <a:r>
              <a:rPr lang="en-US" dirty="0"/>
              <a:t>Provisioning Events – Mimic SCIM operations (same format as SCIM BULK)</a:t>
            </a:r>
          </a:p>
          <a:p>
            <a:pPr lvl="1"/>
            <a:r>
              <a:rPr lang="en-US" dirty="0"/>
              <a:t>Signal Events – High-level events such as password reset or auth change</a:t>
            </a:r>
          </a:p>
          <a:p>
            <a:pPr lvl="1"/>
            <a:r>
              <a:rPr lang="en-US" dirty="0"/>
              <a:t>Async Events – Method for confirming a long-running SCIM operation is complete (future)</a:t>
            </a:r>
          </a:p>
          <a:p>
            <a:endParaRPr lang="en-US" dirty="0"/>
          </a:p>
        </p:txBody>
      </p:sp>
    </p:spTree>
    <p:extLst>
      <p:ext uri="{BB962C8B-B14F-4D97-AF65-F5344CB8AC3E}">
        <p14:creationId xmlns:p14="http://schemas.microsoft.com/office/powerpoint/2010/main" val="68997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5C3-A998-F893-16F9-5AD21B98E858}"/>
              </a:ext>
            </a:extLst>
          </p:cNvPr>
          <p:cNvSpPr>
            <a:spLocks noGrp="1"/>
          </p:cNvSpPr>
          <p:nvPr>
            <p:ph type="title"/>
          </p:nvPr>
        </p:nvSpPr>
        <p:spPr/>
        <p:txBody>
          <a:bodyPr/>
          <a:lstStyle/>
          <a:p>
            <a:r>
              <a:rPr lang="en-US" dirty="0"/>
              <a:t>Draft 01 - Continued</a:t>
            </a:r>
          </a:p>
        </p:txBody>
      </p:sp>
      <p:sp>
        <p:nvSpPr>
          <p:cNvPr id="3" name="Content Placeholder 2">
            <a:extLst>
              <a:ext uri="{FF2B5EF4-FFF2-40B4-BE49-F238E27FC236}">
                <a16:creationId xmlns:a16="http://schemas.microsoft.com/office/drawing/2014/main" id="{88DC959D-E7B5-AADF-3863-2CB0059FCD05}"/>
              </a:ext>
            </a:extLst>
          </p:cNvPr>
          <p:cNvSpPr>
            <a:spLocks noGrp="1"/>
          </p:cNvSpPr>
          <p:nvPr>
            <p:ph idx="1"/>
          </p:nvPr>
        </p:nvSpPr>
        <p:spPr/>
        <p:txBody>
          <a:bodyPr>
            <a:normAutofit lnSpcReduction="10000"/>
          </a:bodyPr>
          <a:lstStyle/>
          <a:p>
            <a:r>
              <a:rPr lang="en-US" dirty="0"/>
              <a:t>Section 3 discusses event delivery and recovery </a:t>
            </a:r>
          </a:p>
          <a:p>
            <a:pPr lvl="1"/>
            <a:r>
              <a:rPr lang="en-US" dirty="0"/>
              <a:t>Discussed how and when to use JWT Plain text (</a:t>
            </a:r>
            <a:r>
              <a:rPr lang="en-US" dirty="0" err="1"/>
              <a:t>alg</a:t>
            </a:r>
            <a:r>
              <a:rPr lang="en-US" dirty="0"/>
              <a:t>=none), JWS signing, and JWE encryption in SCIM scenarios</a:t>
            </a:r>
          </a:p>
          <a:p>
            <a:r>
              <a:rPr lang="en-US" dirty="0"/>
              <a:t>Provides clarification on the context events are exchanged</a:t>
            </a:r>
          </a:p>
          <a:p>
            <a:pPr lvl="1"/>
            <a:r>
              <a:rPr lang="en-US" dirty="0"/>
              <a:t>Addresses concerns raised such as "RFC8935,8936 have no recovery method"</a:t>
            </a:r>
          </a:p>
          <a:p>
            <a:pPr lvl="1"/>
            <a:r>
              <a:rPr lang="en-US" dirty="0"/>
              <a:t>RFC8935/8936 SET transfer typically happens between domains</a:t>
            </a:r>
          </a:p>
          <a:p>
            <a:pPr lvl="2"/>
            <a:r>
              <a:rPr lang="en-US" dirty="0"/>
              <a:t>Inter-domain recovery *not the same* as Node recovery or cluster replication</a:t>
            </a:r>
          </a:p>
          <a:p>
            <a:pPr lvl="2"/>
            <a:r>
              <a:rPr lang="en-US" dirty="0"/>
              <a:t>Push/Poll RFCs define a minimum (but not limited) recovery to ensure information is transferred, secured, and acknowledged.</a:t>
            </a:r>
          </a:p>
          <a:p>
            <a:pPr lvl="2"/>
            <a:r>
              <a:rPr lang="en-US" dirty="0"/>
              <a:t>Because of scale requirements (publishers with 1000s or 100Ks of clients) the SECEVENTS WG decided that event issuers are not responsible for maintaining event history indefinitely.  Receiving domains are responsible for their own recovery once they ack an event.</a:t>
            </a:r>
          </a:p>
        </p:txBody>
      </p:sp>
    </p:spTree>
    <p:extLst>
      <p:ext uri="{BB962C8B-B14F-4D97-AF65-F5344CB8AC3E}">
        <p14:creationId xmlns:p14="http://schemas.microsoft.com/office/powerpoint/2010/main" val="295989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8BD5-F03E-370B-C221-52CFB8A8CFEE}"/>
              </a:ext>
            </a:extLst>
          </p:cNvPr>
          <p:cNvSpPr>
            <a:spLocks noGrp="1"/>
          </p:cNvSpPr>
          <p:nvPr>
            <p:ph type="title"/>
          </p:nvPr>
        </p:nvSpPr>
        <p:spPr/>
        <p:txBody>
          <a:bodyPr/>
          <a:lstStyle/>
          <a:p>
            <a:r>
              <a:rPr lang="en-US" dirty="0"/>
              <a:t>Privacy and Security Considerations</a:t>
            </a:r>
          </a:p>
        </p:txBody>
      </p:sp>
      <p:sp>
        <p:nvSpPr>
          <p:cNvPr id="3" name="Content Placeholder 2">
            <a:extLst>
              <a:ext uri="{FF2B5EF4-FFF2-40B4-BE49-F238E27FC236}">
                <a16:creationId xmlns:a16="http://schemas.microsoft.com/office/drawing/2014/main" id="{59B46DBE-3236-52C8-C7F7-08DD9A592218}"/>
              </a:ext>
            </a:extLst>
          </p:cNvPr>
          <p:cNvSpPr>
            <a:spLocks noGrp="1"/>
          </p:cNvSpPr>
          <p:nvPr>
            <p:ph idx="1"/>
          </p:nvPr>
        </p:nvSpPr>
        <p:spPr/>
        <p:txBody>
          <a:bodyPr/>
          <a:lstStyle/>
          <a:p>
            <a:r>
              <a:rPr lang="en-US" dirty="0"/>
              <a:t>Security Considerations build on the security considerations of</a:t>
            </a:r>
          </a:p>
          <a:p>
            <a:pPr lvl="1"/>
            <a:r>
              <a:rPr lang="en-US" dirty="0"/>
              <a:t>RFC8417 Security Event Tokens</a:t>
            </a:r>
          </a:p>
          <a:p>
            <a:pPr lvl="1"/>
            <a:r>
              <a:rPr lang="en-US" dirty="0"/>
              <a:t>RFC8935/8936 HTTP Transfer of SET Tokens</a:t>
            </a:r>
          </a:p>
          <a:p>
            <a:pPr lvl="1"/>
            <a:r>
              <a:rPr lang="en-US" dirty="0"/>
              <a:t>Details requirements for timeliness and recovery</a:t>
            </a:r>
          </a:p>
          <a:p>
            <a:pPr lvl="1"/>
            <a:r>
              <a:rPr lang="en-US" dirty="0"/>
              <a:t>Less may be more when it comes to high-rate change resources like groups</a:t>
            </a:r>
          </a:p>
          <a:p>
            <a:r>
              <a:rPr lang="en-US" dirty="0"/>
              <a:t>Privacy Considerations </a:t>
            </a:r>
          </a:p>
          <a:p>
            <a:pPr lvl="1"/>
            <a:r>
              <a:rPr lang="en-US" dirty="0"/>
              <a:t>Builds on 8417,8935,8936 as above</a:t>
            </a:r>
          </a:p>
          <a:p>
            <a:pPr lvl="1"/>
            <a:r>
              <a:rPr lang="en-US" dirty="0"/>
              <a:t>The ability to share information is based on either:</a:t>
            </a:r>
          </a:p>
          <a:p>
            <a:pPr lvl="2"/>
            <a:r>
              <a:rPr lang="en-US" dirty="0"/>
              <a:t>A common administrative domain (e.g., where there is one owner of the data)</a:t>
            </a:r>
          </a:p>
          <a:p>
            <a:pPr lvl="2"/>
            <a:r>
              <a:rPr lang="en-US" dirty="0"/>
              <a:t>A co-operative relationship where parties or individuals have decided to exchange information based on agreement or consent (this is why the Add/Remove Feed events)</a:t>
            </a:r>
          </a:p>
        </p:txBody>
      </p:sp>
    </p:spTree>
    <p:extLst>
      <p:ext uri="{BB962C8B-B14F-4D97-AF65-F5344CB8AC3E}">
        <p14:creationId xmlns:p14="http://schemas.microsoft.com/office/powerpoint/2010/main" val="81619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11F2-F7A0-62F5-0871-A4617909F74A}"/>
              </a:ext>
            </a:extLst>
          </p:cNvPr>
          <p:cNvSpPr>
            <a:spLocks noGrp="1"/>
          </p:cNvSpPr>
          <p:nvPr>
            <p:ph type="title"/>
          </p:nvPr>
        </p:nvSpPr>
        <p:spPr/>
        <p:txBody>
          <a:bodyPr/>
          <a:lstStyle/>
          <a:p>
            <a:r>
              <a:rPr lang="en-US" dirty="0"/>
              <a:t>IANA Issue</a:t>
            </a:r>
          </a:p>
        </p:txBody>
      </p:sp>
      <p:sp>
        <p:nvSpPr>
          <p:cNvPr id="3" name="Content Placeholder 2">
            <a:extLst>
              <a:ext uri="{FF2B5EF4-FFF2-40B4-BE49-F238E27FC236}">
                <a16:creationId xmlns:a16="http://schemas.microsoft.com/office/drawing/2014/main" id="{98A56379-B4C6-2C51-021F-73EF3F88565C}"/>
              </a:ext>
            </a:extLst>
          </p:cNvPr>
          <p:cNvSpPr>
            <a:spLocks noGrp="1"/>
          </p:cNvSpPr>
          <p:nvPr>
            <p:ph idx="1"/>
          </p:nvPr>
        </p:nvSpPr>
        <p:spPr/>
        <p:txBody>
          <a:bodyPr>
            <a:normAutofit lnSpcReduction="10000"/>
          </a:bodyPr>
          <a:lstStyle/>
          <a:p>
            <a:r>
              <a:rPr lang="en-US" dirty="0"/>
              <a:t>RFC8417 (Security Event Token) defines the "events" claim as a set of </a:t>
            </a:r>
            <a:r>
              <a:rPr lang="en-US" dirty="0">
                <a:highlight>
                  <a:srgbClr val="00FF00"/>
                </a:highlight>
              </a:rPr>
              <a:t>URI attributes </a:t>
            </a:r>
            <a:r>
              <a:rPr lang="en-US" dirty="0"/>
              <a:t>with a JSON object "</a:t>
            </a:r>
            <a:r>
              <a:rPr lang="en-US" dirty="0">
                <a:highlight>
                  <a:srgbClr val="FFFF00"/>
                </a:highlight>
              </a:rPr>
              <a:t>payload</a:t>
            </a:r>
            <a:r>
              <a:rPr lang="en-US" dirty="0"/>
              <a:t>"</a:t>
            </a:r>
          </a:p>
          <a:p>
            <a:pPr marL="457200" lvl="1" indent="0">
              <a:buNone/>
            </a:pPr>
            <a:r>
              <a:rPr lang="en-US" sz="2400" dirty="0">
                <a:solidFill>
                  <a:srgbClr val="191C1F"/>
                </a:solidFill>
                <a:latin typeface="Menlo-Regular" panose="020B0609030804020204" pitchFamily="49" charset="0"/>
              </a:rPr>
              <a:t> </a:t>
            </a:r>
            <a:r>
              <a:rPr lang="en-US" sz="2000" dirty="0">
                <a:solidFill>
                  <a:srgbClr val="191C1F"/>
                </a:solidFill>
                <a:latin typeface="Menlo-Regular" panose="020B0609030804020204" pitchFamily="49" charset="0"/>
              </a:rPr>
              <a:t>"events":{</a:t>
            </a:r>
          </a:p>
          <a:p>
            <a:pPr marL="457200" lvl="1" indent="0">
              <a:buNone/>
            </a:pPr>
            <a:r>
              <a:rPr lang="en-US" sz="2000" dirty="0">
                <a:solidFill>
                  <a:srgbClr val="191C1F"/>
                </a:solidFill>
                <a:latin typeface="Menlo-Regular" panose="020B0609030804020204" pitchFamily="49" charset="0"/>
              </a:rPr>
              <a:t>    "</a:t>
            </a:r>
            <a:r>
              <a:rPr lang="en-US" sz="2000" dirty="0" err="1">
                <a:solidFill>
                  <a:srgbClr val="191C1F"/>
                </a:solidFill>
                <a:highlight>
                  <a:srgbClr val="00FF00"/>
                </a:highlight>
                <a:latin typeface="Menlo-Regular" panose="020B0609030804020204" pitchFamily="49" charset="0"/>
              </a:rPr>
              <a:t>urn:ietf:params:event:SCIM:feed:add</a:t>
            </a:r>
            <a:r>
              <a:rPr lang="en-US" sz="2000" dirty="0">
                <a:solidFill>
                  <a:srgbClr val="191C1F"/>
                </a:solidFill>
                <a:latin typeface="Menlo-Regular" panose="020B0609030804020204" pitchFamily="49" charset="0"/>
              </a:rPr>
              <a:t>": </a:t>
            </a:r>
            <a:r>
              <a:rPr lang="en-US" sz="2000" dirty="0">
                <a:solidFill>
                  <a:srgbClr val="191C1F"/>
                </a:solidFill>
                <a:highlight>
                  <a:srgbClr val="FFFF00"/>
                </a:highlight>
                <a:latin typeface="Menlo-Regular" panose="020B0609030804020204" pitchFamily="49" charset="0"/>
              </a:rPr>
              <a:t>{}</a:t>
            </a:r>
          </a:p>
          <a:p>
            <a:pPr marL="457200" lvl="1" indent="0">
              <a:buNone/>
            </a:pPr>
            <a:r>
              <a:rPr lang="en-US" sz="2000" dirty="0">
                <a:solidFill>
                  <a:srgbClr val="191C1F"/>
                </a:solidFill>
                <a:latin typeface="Menlo-Regular" panose="020B0609030804020204" pitchFamily="49" charset="0"/>
              </a:rPr>
              <a:t> }</a:t>
            </a:r>
            <a:endParaRPr lang="en-US" dirty="0"/>
          </a:p>
          <a:p>
            <a:r>
              <a:rPr lang="en-US" dirty="0"/>
              <a:t>While the events claim was defined, no event registry was defined</a:t>
            </a:r>
          </a:p>
          <a:p>
            <a:r>
              <a:rPr lang="en-US" dirty="0"/>
              <a:t>Should we:</a:t>
            </a:r>
          </a:p>
          <a:p>
            <a:pPr lvl="1"/>
            <a:r>
              <a:rPr lang="en-US" dirty="0"/>
              <a:t>Establish the Event registry (for all uses) for </a:t>
            </a:r>
            <a:r>
              <a:rPr lang="en-US" dirty="0" err="1"/>
              <a:t>urn:ietf:params:event</a:t>
            </a:r>
            <a:r>
              <a:rPr lang="en-US" dirty="0"/>
              <a:t>: …</a:t>
            </a:r>
          </a:p>
          <a:p>
            <a:pPr lvl="1"/>
            <a:r>
              <a:rPr lang="en-US" dirty="0"/>
              <a:t>Use the SCIM Schema registry  </a:t>
            </a:r>
            <a:r>
              <a:rPr lang="en-US" dirty="0" err="1"/>
              <a:t>urn:ietf:params:SCIM:event</a:t>
            </a:r>
            <a:r>
              <a:rPr lang="en-US" dirty="0"/>
              <a:t> … </a:t>
            </a:r>
          </a:p>
          <a:p>
            <a:pPr lvl="2"/>
            <a:r>
              <a:rPr lang="en-US" dirty="0"/>
              <a:t>Likely need to establish a new sub-registry for events</a:t>
            </a:r>
          </a:p>
          <a:p>
            <a:pPr lvl="1"/>
            <a:r>
              <a:rPr lang="en-US" dirty="0"/>
              <a:t>Just register specific URIs with IANA (not sure we can do this)</a:t>
            </a:r>
          </a:p>
        </p:txBody>
      </p:sp>
    </p:spTree>
    <p:extLst>
      <p:ext uri="{BB962C8B-B14F-4D97-AF65-F5344CB8AC3E}">
        <p14:creationId xmlns:p14="http://schemas.microsoft.com/office/powerpoint/2010/main" val="154284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65B3C-0E7F-164E-4A80-4180625B1B0F}"/>
              </a:ext>
            </a:extLst>
          </p:cNvPr>
          <p:cNvSpPr>
            <a:spLocks noGrp="1"/>
          </p:cNvSpPr>
          <p:nvPr>
            <p:ph type="title"/>
          </p:nvPr>
        </p:nvSpPr>
        <p:spPr/>
        <p:txBody>
          <a:bodyPr/>
          <a:lstStyle/>
          <a:p>
            <a:r>
              <a:rPr lang="en-US" dirty="0"/>
              <a:t>Implementations</a:t>
            </a:r>
          </a:p>
        </p:txBody>
      </p:sp>
      <p:sp>
        <p:nvSpPr>
          <p:cNvPr id="3" name="Content Placeholder 2">
            <a:extLst>
              <a:ext uri="{FF2B5EF4-FFF2-40B4-BE49-F238E27FC236}">
                <a16:creationId xmlns:a16="http://schemas.microsoft.com/office/drawing/2014/main" id="{FB4DD21A-31F2-3917-9D23-A5F929A7AA21}"/>
              </a:ext>
            </a:extLst>
          </p:cNvPr>
          <p:cNvSpPr>
            <a:spLocks noGrp="1"/>
          </p:cNvSpPr>
          <p:nvPr>
            <p:ph idx="1"/>
          </p:nvPr>
        </p:nvSpPr>
        <p:spPr/>
        <p:txBody>
          <a:bodyPr/>
          <a:lstStyle/>
          <a:p>
            <a:r>
              <a:rPr lang="en-US" dirty="0"/>
              <a:t>i2scim.io uses a slight variation of events for replication purposes</a:t>
            </a:r>
          </a:p>
          <a:p>
            <a:pPr lvl="1"/>
            <a:r>
              <a:rPr lang="en-US" dirty="0"/>
              <a:t>Plan to publish a draft compliant version shortly</a:t>
            </a:r>
          </a:p>
          <a:p>
            <a:pPr lvl="1"/>
            <a:r>
              <a:rPr lang="en-US" dirty="0"/>
              <a:t>Plan to support event transfer and consumption via shared signals framework (see below)</a:t>
            </a:r>
          </a:p>
          <a:p>
            <a:r>
              <a:rPr lang="en-US" dirty="0"/>
              <a:t>Open Source Projects</a:t>
            </a:r>
          </a:p>
          <a:p>
            <a:pPr lvl="1"/>
            <a:r>
              <a:rPr lang="en-US" dirty="0"/>
              <a:t>Cisco DUO Shared Signals demo implements RFC8935/8936 and OpenID Shared Signals Exchange Framework - </a:t>
            </a:r>
            <a:r>
              <a:rPr lang="en-CA" b="0" i="0" u="sng" dirty="0">
                <a:solidFill>
                  <a:srgbClr val="F78C40"/>
                </a:solidFill>
                <a:effectLst/>
                <a:latin typeface="Helvetica Neue" panose="02000503000000020004" pitchFamily="2" charset="0"/>
                <a:hlinkClick r:id="rId2"/>
              </a:rPr>
              <a:t>sharedsignals.guide</a:t>
            </a:r>
            <a:endParaRPr lang="en-US" dirty="0"/>
          </a:p>
          <a:p>
            <a:pPr lvl="1"/>
            <a:r>
              <a:rPr lang="en-US" dirty="0"/>
              <a:t>I2gosignals (to be released) implements shared signals</a:t>
            </a:r>
          </a:p>
        </p:txBody>
      </p:sp>
    </p:spTree>
    <p:extLst>
      <p:ext uri="{BB962C8B-B14F-4D97-AF65-F5344CB8AC3E}">
        <p14:creationId xmlns:p14="http://schemas.microsoft.com/office/powerpoint/2010/main" val="1500191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674</Words>
  <Application>Microsoft Macintosh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Helvetica Neue</vt:lpstr>
      <vt:lpstr>Menlo-Regular</vt:lpstr>
      <vt:lpstr>system-ui</vt:lpstr>
      <vt:lpstr>Office Theme</vt:lpstr>
      <vt:lpstr>SCIM Events Update draft-ietf-scim-events-01</vt:lpstr>
      <vt:lpstr>Background</vt:lpstr>
      <vt:lpstr>Working Group Draft 01</vt:lpstr>
      <vt:lpstr>Draft 01 - Continued</vt:lpstr>
      <vt:lpstr>Privacy and Security Considerations</vt:lpstr>
      <vt:lpstr>IANA Issue</vt:lpstr>
      <vt:lpstr>Implementations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SCIM Events Update draft-ietf-scim-events-01</dc:title>
  <dc:creator>Phil Hunt</dc:creator>
  <cp:lastModifiedBy>Phil Hunt</cp:lastModifiedBy>
  <cp:revision>3</cp:revision>
  <dcterms:created xsi:type="dcterms:W3CDTF">2023-03-25T16:00:28Z</dcterms:created>
  <dcterms:modified xsi:type="dcterms:W3CDTF">2023-03-25T17:13:43Z</dcterms:modified>
</cp:coreProperties>
</file>