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  <p:sldMasterId id="2147483670" r:id="rId2"/>
  </p:sldMasterIdLst>
  <p:notesMasterIdLst>
    <p:notesMasterId r:id="rId23"/>
  </p:notesMasterIdLst>
  <p:sldIdLst>
    <p:sldId id="259" r:id="rId3"/>
    <p:sldId id="261" r:id="rId4"/>
    <p:sldId id="265" r:id="rId5"/>
    <p:sldId id="277" r:id="rId6"/>
    <p:sldId id="260" r:id="rId7"/>
    <p:sldId id="258" r:id="rId8"/>
    <p:sldId id="270" r:id="rId9"/>
    <p:sldId id="274" r:id="rId10"/>
    <p:sldId id="275" r:id="rId11"/>
    <p:sldId id="268" r:id="rId12"/>
    <p:sldId id="269" r:id="rId13"/>
    <p:sldId id="276" r:id="rId14"/>
    <p:sldId id="278" r:id="rId15"/>
    <p:sldId id="279" r:id="rId16"/>
    <p:sldId id="272" r:id="rId17"/>
    <p:sldId id="281" r:id="rId18"/>
    <p:sldId id="271" r:id="rId19"/>
    <p:sldId id="273" r:id="rId20"/>
    <p:sldId id="280" r:id="rId21"/>
    <p:sldId id="26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03"/>
    <p:restoredTop sz="94737"/>
  </p:normalViewPr>
  <p:slideViewPr>
    <p:cSldViewPr snapToGrid="0">
      <p:cViewPr varScale="1">
        <p:scale>
          <a:sx n="185" d="100"/>
          <a:sy n="185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44F34-3184-4787-A087-9B9A70AF4219}" type="datetimeFigureOut">
              <a:rPr lang="en-US"/>
              <a:t>3/19/22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712C6-5CEF-4478-9324-8187BA42BCD1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65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p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2D3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005952" y="2806600"/>
            <a:ext cx="10180096" cy="1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Open Sans"/>
              <a:buNone/>
              <a:defRPr sz="56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11647238" y="6299732"/>
            <a:ext cx="449084" cy="44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166" y="5530634"/>
            <a:ext cx="12192001" cy="132760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3;p2" descr="Shape 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20584" y="5749682"/>
            <a:ext cx="1674901" cy="889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11647238" y="6299732"/>
            <a:ext cx="449084" cy="44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7990F-3986-F443-8C27-77E09A86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03D71-D057-CA40-AABF-A607C3665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811D8-F8B8-824E-B5AB-47524B772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4584-EB20-0843-9915-E152A01C94C9}" type="datetimeFigureOut">
              <a:rPr lang="en-US" smtClean="0"/>
              <a:t>3/19/22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1B2CF-64B4-0348-BD85-F974EF75E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3377E-5C5D-6D40-9583-D2C196F1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43CBD-7620-6F48-98EE-A84EA243AA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763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ctrTitle"/>
          </p:nvPr>
        </p:nvSpPr>
        <p:spPr>
          <a:xfrm>
            <a:off x="520700" y="2425701"/>
            <a:ext cx="109628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Open Sans"/>
              <a:buNone/>
              <a:defRPr sz="5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6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6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6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6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6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6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6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oboto"/>
              <a:buNone/>
              <a:defRPr sz="64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subTitle" idx="1"/>
          </p:nvPr>
        </p:nvSpPr>
        <p:spPr>
          <a:xfrm>
            <a:off x="520700" y="3718840"/>
            <a:ext cx="109628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-167" y="5530634"/>
            <a:ext cx="12192000" cy="132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207451" y="5749683"/>
            <a:ext cx="1256175" cy="667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508007" y="6009766"/>
            <a:ext cx="3667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Making the Internet work better</a:t>
            </a:r>
            <a:endParaRPr sz="1600" b="0" i="0" u="none" strike="noStrike" cap="none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>
            <a:spLocks noGrp="1"/>
          </p:cNvSpPr>
          <p:nvPr>
            <p:ph type="title"/>
          </p:nvPr>
        </p:nvSpPr>
        <p:spPr>
          <a:xfrm>
            <a:off x="614600" y="2753801"/>
            <a:ext cx="10962800" cy="13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Open Sans"/>
              <a:buNone/>
              <a:defRPr sz="5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6" name="Google Shape;86;p17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/>
          <p:nvPr/>
        </p:nvSpPr>
        <p:spPr>
          <a:xfrm rot="10800000" flipH="1">
            <a:off x="0" y="2247901"/>
            <a:ext cx="12192000" cy="4610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0" y="2248001"/>
            <a:ext cx="12192000" cy="1449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pen Sans"/>
              <a:buNone/>
              <a:defRPr sz="43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4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4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4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4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4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4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4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4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9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marR="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2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9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marR="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2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105052" y="6252785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939634" y="6026967"/>
            <a:ext cx="825149" cy="4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9"/>
          <p:cNvSpPr/>
          <p:nvPr/>
        </p:nvSpPr>
        <p:spPr>
          <a:xfrm rot="16200000">
            <a:off x="1012200" y="3356600"/>
            <a:ext cx="6858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marR="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■"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●"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Font typeface="Montserrat"/>
              <a:buChar char="■"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653667" y="651001"/>
            <a:ext cx="8302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Open Sans"/>
              <a:buNone/>
              <a:defRPr sz="69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8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8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8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8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8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8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8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Roboto"/>
              <a:buNone/>
              <a:defRPr sz="8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1"/>
          <p:cNvSpPr/>
          <p:nvPr/>
        </p:nvSpPr>
        <p:spPr>
          <a:xfrm rot="5400000">
            <a:off x="2595283" y="3356951"/>
            <a:ext cx="68571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5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oboto"/>
              <a:buNone/>
              <a:defRPr sz="56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subTitle" idx="1"/>
          </p:nvPr>
        </p:nvSpPr>
        <p:spPr>
          <a:xfrm>
            <a:off x="354000" y="3705957"/>
            <a:ext cx="53936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Montserrat"/>
              <a:buNone/>
              <a:defRPr sz="2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2"/>
          </p:nvPr>
        </p:nvSpPr>
        <p:spPr>
          <a:xfrm>
            <a:off x="6586000" y="965601"/>
            <a:ext cx="5116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marR="0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sz="24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marR="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sz="1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sz="1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sz="1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Font typeface="Montserrat"/>
              <a:buChar char="■"/>
              <a:defRPr sz="19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/>
        </p:nvSpPr>
        <p:spPr>
          <a:xfrm rot="10800000" flipH="1">
            <a:off x="0" y="-99"/>
            <a:ext cx="12192000" cy="6261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0" y="6163734"/>
            <a:ext cx="12192000" cy="987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76200" y="6262434"/>
            <a:ext cx="11176000" cy="5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marR="0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None/>
              <a:defRPr sz="1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4"/>
            <a:ext cx="109628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6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6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6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6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6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6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6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6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Roboto"/>
              <a:buNone/>
              <a:defRPr sz="16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t>xx%</a:t>
            </a:r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marR="0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2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marR="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9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9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9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9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9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9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9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chemeClr val="lt2"/>
              </a:buClr>
              <a:buSzPts val="1400"/>
              <a:buFont typeface="Montserrat"/>
              <a:buChar char="■"/>
              <a:defRPr sz="19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" type="tx">
  <p:cSld name="TITLE_AND_BODY">
    <p:bg>
      <p:bgPr>
        <a:solidFill>
          <a:srgbClr val="002D3C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rot="10800000" flipH="1">
            <a:off x="0" y="1172817"/>
            <a:ext cx="12192000" cy="56851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0" y="1174576"/>
            <a:ext cx="12192000" cy="1448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29200" y="290965"/>
            <a:ext cx="10962800" cy="881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Open Sans"/>
              <a:buNone/>
              <a:defRPr sz="4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629200" y="1649896"/>
            <a:ext cx="10962800" cy="4522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Montserrat"/>
              <a:buChar char="●"/>
              <a:defRPr sz="2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marR="0" lvl="1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Montserrat"/>
              <a:buChar char="○"/>
              <a:defRPr sz="2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Montserrat"/>
              <a:buChar char="●"/>
              <a:defRPr sz="2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2D3C"/>
              </a:buClr>
              <a:buSzPts val="1800"/>
              <a:buFont typeface="Montserrat"/>
              <a:buChar char="○"/>
              <a:defRPr sz="2400" b="0" i="0" u="none" strike="noStrike" cap="none">
                <a:solidFill>
                  <a:srgbClr val="002D3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647238" y="6299732"/>
            <a:ext cx="449084" cy="44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9AD4C"/>
          </p15:clr>
        </p15:guide>
        <p15:guide id="2" pos="3840" userDrawn="1">
          <p15:clr>
            <a:srgbClr val="F9AD4C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bg>
      <p:bgPr>
        <a:solidFill>
          <a:srgbClr val="002D3C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647238" y="6299732"/>
            <a:ext cx="449084" cy="44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TWO_COLUMNS" type="twoColTx">
  <p:cSld name="TITLE_AND_TWO_COLUMNS">
    <p:bg>
      <p:bgPr>
        <a:solidFill>
          <a:srgbClr val="002D3C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 rot="10800000" flipH="1">
            <a:off x="0" y="1044474"/>
            <a:ext cx="12192000" cy="5813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5"/>
          <p:cNvSpPr/>
          <p:nvPr/>
        </p:nvSpPr>
        <p:spPr>
          <a:xfrm>
            <a:off x="0" y="1044472"/>
            <a:ext cx="12192000" cy="1448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29200" y="20873"/>
            <a:ext cx="10962800" cy="102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Open Sans"/>
              <a:buNone/>
              <a:defRPr sz="43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629201" y="1396314"/>
            <a:ext cx="5333201" cy="4776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marR="0" lvl="0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dirty="0"/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  <a:defRPr sz="19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■"/>
              <a:defRPr sz="19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●"/>
              <a:defRPr sz="19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"/>
              <a:buChar char="○"/>
              <a:defRPr sz="19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259000" y="1396314"/>
            <a:ext cx="5333201" cy="47760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/>
            </a:lvl1pPr>
            <a:lvl2pPr marL="1219170" marR="0" lvl="1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dirty="0"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647238" y="6299732"/>
            <a:ext cx="449084" cy="44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_COLUMN_TEXT">
  <p:cSld name="ONE_COLUMN_TEXT">
    <p:bg>
      <p:bgPr>
        <a:solidFill>
          <a:srgbClr val="002D3C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/>
          <p:nvPr/>
        </p:nvSpPr>
        <p:spPr>
          <a:xfrm rot="10800000" flipH="1">
            <a:off x="4368800" y="33"/>
            <a:ext cx="7823200" cy="68580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7"/>
          <p:cNvSpPr/>
          <p:nvPr/>
        </p:nvSpPr>
        <p:spPr>
          <a:xfrm rot="16200000">
            <a:off x="1012200" y="3356601"/>
            <a:ext cx="6858001" cy="1448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01437" y="477068"/>
            <a:ext cx="3744001" cy="1271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01433" y="1954399"/>
            <a:ext cx="3744000" cy="421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marR="0" lvl="0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marR="0" lvl="1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■"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●"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40639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Char char="○"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11647238" y="6299732"/>
            <a:ext cx="449084" cy="44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_POINT">
  <p:cSld name="MAIN_POINT">
    <p:bg>
      <p:bgPr>
        <a:solidFill>
          <a:srgbClr val="002D3C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53668" y="651000"/>
            <a:ext cx="8302801" cy="5454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Font typeface="Open Sans"/>
              <a:buNone/>
              <a:defRPr sz="69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11647238" y="6299732"/>
            <a:ext cx="449084" cy="44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">
  <p:cSld name="SECTION_TITLE_AND_DESCRIPTION">
    <p:bg>
      <p:bgPr>
        <a:solidFill>
          <a:srgbClr val="002D3C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 flipH="1"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/>
          <p:nvPr/>
        </p:nvSpPr>
        <p:spPr>
          <a:xfrm rot="5400000">
            <a:off x="2595232" y="3357000"/>
            <a:ext cx="6857203" cy="1448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354000" y="1644234"/>
            <a:ext cx="5393600" cy="1976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4200"/>
              <a:buFont typeface="Arial"/>
              <a:buNone/>
              <a:defRPr sz="5600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354000" y="3705956"/>
            <a:ext cx="5393600" cy="164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marR="0" lvl="0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100"/>
              <a:buFont typeface="Montserrat"/>
              <a:buNone/>
              <a:defRPr sz="2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marR="0" lvl="1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100"/>
              <a:buFont typeface="Montserrat"/>
              <a:buNone/>
              <a:defRPr sz="2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100"/>
              <a:buFont typeface="Montserrat"/>
              <a:buNone/>
              <a:defRPr sz="2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100"/>
              <a:buFont typeface="Montserrat"/>
              <a:buNone/>
              <a:defRPr sz="2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30479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2100"/>
              <a:buFont typeface="Montserrat"/>
              <a:buNone/>
              <a:defRPr sz="2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marR="0" lvl="1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11647238" y="6299732"/>
            <a:ext cx="449084" cy="44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_ONLY">
  <p:cSld name="CAPTION_ONLY">
    <p:bg>
      <p:bgPr>
        <a:solidFill>
          <a:srgbClr val="002D3C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 rot="10800000" flipH="1">
            <a:off x="0" y="1"/>
            <a:ext cx="12192000" cy="62612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0"/>
          <p:cNvSpPr/>
          <p:nvPr/>
        </p:nvSpPr>
        <p:spPr>
          <a:xfrm rot="10800000" flipH="1">
            <a:off x="0" y="6163633"/>
            <a:ext cx="12192000" cy="98801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60933" tIns="60933" rIns="60933" bIns="60933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900" b="0" i="0" u="none" strike="noStrike" cap="none">
              <a:solidFill>
                <a:srgbClr val="4285F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609585" marR="0" lvl="0" indent="-3047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Montserrat"/>
              <a:buNone/>
              <a:defRPr sz="1600" b="0" i="0" u="none" strike="noStrike" cap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11647238" y="6299732"/>
            <a:ext cx="449084" cy="44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_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634000" y="1678033"/>
            <a:ext cx="10962801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2000"/>
              <a:buFont typeface="Arial"/>
              <a:buNone/>
              <a:defRPr sz="16000" b="0" i="0" u="none" strike="noStrike" cap="none">
                <a:solidFill>
                  <a:srgbClr val="4242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43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1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609585" marR="0" lvl="0" indent="-457189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1219170" marR="0" lvl="1" indent="-457189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828754" marR="0" lvl="2" indent="-457189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2438339" marR="0" lvl="3" indent="-457189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3047924" marR="0" lvl="4" indent="-457189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3657509" marR="0" lvl="5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4267093" marR="0" lvl="6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4876678" marR="0" lvl="7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5486263" marR="0" lvl="8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24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11647238" y="6299732"/>
            <a:ext cx="449084" cy="44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11647238" y="6299732"/>
            <a:ext cx="449084" cy="44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609600" y="1"/>
            <a:ext cx="10972800" cy="14176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91400" rIns="91400" bIns="91400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○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800"/>
              <a:buFont typeface="Montserrat"/>
              <a:buChar char="■"/>
              <a:defRPr sz="1800" b="0" i="0" u="none" strike="noStrike" cap="none">
                <a:solidFill>
                  <a:srgbClr val="737373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rgbClr val="002D3C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ontserrat"/>
              <a:buChar char="●"/>
              <a:defRPr sz="18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Montserrat"/>
              <a:buChar char="■"/>
              <a:defRPr sz="14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9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rfc8417" TargetMode="External"/><Relationship Id="rId2" Type="http://schemas.openxmlformats.org/officeDocument/2006/relationships/hyperlink" Target="https://openid.net/wg/ss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tracker.ietf.org/doc/html/draft-ietf-secevent-subject-identifiers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title"/>
          </p:nvPr>
        </p:nvSpPr>
        <p:spPr>
          <a:xfrm>
            <a:off x="559333" y="358300"/>
            <a:ext cx="10886479" cy="16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b" anchorCtr="0">
            <a:normAutofit fontScale="90000"/>
          </a:bodyPr>
          <a:lstStyle/>
          <a:p>
            <a:r>
              <a:rPr lang="en-US" sz="4800" dirty="0"/>
              <a:t>IETF 113</a:t>
            </a:r>
            <a:br>
              <a:rPr lang="en-US" sz="4800" dirty="0"/>
            </a:br>
            <a:r>
              <a:rPr lang="en-US" sz="4800" dirty="0"/>
              <a:t>SCIM Profile for Security Events</a:t>
            </a:r>
          </a:p>
        </p:txBody>
      </p:sp>
      <p:sp>
        <p:nvSpPr>
          <p:cNvPr id="125" name="Google Shape;125;p24"/>
          <p:cNvSpPr txBox="1"/>
          <p:nvPr/>
        </p:nvSpPr>
        <p:spPr>
          <a:xfrm>
            <a:off x="559333" y="1777933"/>
            <a:ext cx="10787037" cy="1095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67" tIns="121867" rIns="121867" bIns="121867" anchor="t" anchorCtr="0">
            <a:noAutofit/>
          </a:bodyPr>
          <a:lstStyle/>
          <a:p>
            <a:pPr>
              <a:buSzPts val="2400"/>
            </a:pPr>
            <a:r>
              <a:rPr lang="en-US" sz="2800" dirty="0">
                <a:solidFill>
                  <a:srgbClr val="FFFFFF"/>
                </a:solidFill>
                <a:latin typeface="Montserrat"/>
                <a:ea typeface="+mn-lt"/>
                <a:cs typeface="+mn-lt"/>
                <a:sym typeface="Montserrat"/>
              </a:rPr>
              <a:t>March 23, 2022</a:t>
            </a:r>
            <a:endParaRPr lang="en-US" sz="2800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4B2D80-F3ED-4CE0-9D31-206DB2922676}"/>
              </a:ext>
            </a:extLst>
          </p:cNvPr>
          <p:cNvSpPr txBox="1"/>
          <p:nvPr/>
        </p:nvSpPr>
        <p:spPr>
          <a:xfrm>
            <a:off x="602673" y="3102935"/>
            <a:ext cx="686492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accent4"/>
                </a:solidFill>
              </a:rPr>
              <a:t>Phil Hunt, Independent Identity Inc</a:t>
            </a:r>
          </a:p>
          <a:p>
            <a:r>
              <a:rPr lang="en-GB" dirty="0">
                <a:solidFill>
                  <a:schemeClr val="accent4"/>
                </a:solidFill>
              </a:rPr>
              <a:t>Nancy Cam-</a:t>
            </a:r>
            <a:r>
              <a:rPr lang="en-GB" dirty="0" err="1">
                <a:solidFill>
                  <a:schemeClr val="accent4"/>
                </a:solidFill>
              </a:rPr>
              <a:t>Winget</a:t>
            </a:r>
            <a:r>
              <a:rPr lang="en-GB" dirty="0">
                <a:solidFill>
                  <a:schemeClr val="accent4"/>
                </a:solidFill>
              </a:rPr>
              <a:t>, </a:t>
            </a:r>
            <a:r>
              <a:rPr lang="en-GB">
                <a:solidFill>
                  <a:schemeClr val="accent4"/>
                </a:solidFill>
              </a:rPr>
              <a:t>Cisco Systems</a:t>
            </a:r>
            <a:endParaRPr lang="en-GB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451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F1F8-BE75-D844-BD9E-C1DD8130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5934D-BD03-5540-AD4E-4E66EA9600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Signals</a:t>
            </a:r>
          </a:p>
          <a:p>
            <a:pPr lvl="1"/>
            <a:r>
              <a:rPr lang="en-US" dirty="0"/>
              <a:t>Receiver MAY be an IDP, or Security AI System</a:t>
            </a:r>
          </a:p>
          <a:p>
            <a:pPr lvl="1"/>
            <a:r>
              <a:rPr lang="en-US" dirty="0"/>
              <a:t>Related to the Shared Signals WG</a:t>
            </a:r>
          </a:p>
          <a:p>
            <a:pPr lvl="1"/>
            <a:r>
              <a:rPr lang="en-US" dirty="0"/>
              <a:t>Certain SCIM change events are of interest:</a:t>
            </a:r>
          </a:p>
          <a:p>
            <a:pPr lvl="2"/>
            <a:r>
              <a:rPr lang="en-US" dirty="0"/>
              <a:t>Password change / reset</a:t>
            </a:r>
          </a:p>
          <a:p>
            <a:pPr lvl="2"/>
            <a:r>
              <a:rPr lang="en-US" dirty="0"/>
              <a:t>Authentication factor changes</a:t>
            </a:r>
          </a:p>
          <a:p>
            <a:pPr lvl="2"/>
            <a:r>
              <a:rPr lang="en-US" dirty="0"/>
              <a:t>User account status changes (activation, suspension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Password validation failure count</a:t>
            </a:r>
          </a:p>
        </p:txBody>
      </p:sp>
    </p:spTree>
    <p:extLst>
      <p:ext uri="{BB962C8B-B14F-4D97-AF65-F5344CB8AC3E}">
        <p14:creationId xmlns:p14="http://schemas.microsoft.com/office/powerpoint/2010/main" val="1121620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97DBB-B106-C044-A62C-C7F37728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4250AB-86D3-2A4B-B2E9-8E6BA45C2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Miscellaneous</a:t>
            </a:r>
          </a:p>
          <a:p>
            <a:pPr lvl="1"/>
            <a:r>
              <a:rPr lang="en-US" dirty="0"/>
              <a:t>Feed control confirmations (subject add/remove)</a:t>
            </a:r>
          </a:p>
          <a:p>
            <a:pPr lvl="1"/>
            <a:r>
              <a:rPr lang="en-US" dirty="0"/>
              <a:t>RFC7240 HTTP Respond Async Request</a:t>
            </a:r>
          </a:p>
          <a:p>
            <a:pPr lvl="2"/>
            <a:r>
              <a:rPr lang="en-US" dirty="0"/>
              <a:t>Anticipated due to some workflow or long-running operations</a:t>
            </a:r>
          </a:p>
          <a:p>
            <a:pPr lvl="2"/>
            <a:r>
              <a:rPr lang="en-US" dirty="0"/>
              <a:t>Useful if SCIM API implementation needs to be async</a:t>
            </a:r>
          </a:p>
          <a:p>
            <a:pPr lvl="3"/>
            <a:r>
              <a:rPr lang="en-US" dirty="0"/>
              <a:t>E.g. performance needed for high-update rate</a:t>
            </a:r>
          </a:p>
        </p:txBody>
      </p:sp>
    </p:spTree>
    <p:extLst>
      <p:ext uri="{BB962C8B-B14F-4D97-AF65-F5344CB8AC3E}">
        <p14:creationId xmlns:p14="http://schemas.microsoft.com/office/powerpoint/2010/main" val="3468107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EBA55-0674-CD4B-9C83-08BA8BF595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 Async Request Flow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8F7AE09-6024-1643-BDAA-055FA0575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361"/>
          <a:stretch/>
        </p:blipFill>
        <p:spPr>
          <a:xfrm>
            <a:off x="2908300" y="359019"/>
            <a:ext cx="6375400" cy="525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994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BA6B928-D94C-B34F-8400-087A4526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SCIM Event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C33E3A-3C8E-7B48-8E31-69ABB643F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Defines common attributes</a:t>
            </a:r>
          </a:p>
          <a:p>
            <a:r>
              <a:rPr lang="en-US" dirty="0"/>
              <a:t>SET Event Claims</a:t>
            </a:r>
          </a:p>
          <a:p>
            <a:pPr lvl="1"/>
            <a:r>
              <a:rPr lang="en-US" dirty="0"/>
              <a:t>toe – "time of event" (may be earlier than SET </a:t>
            </a:r>
            <a:r>
              <a:rPr lang="en-US" dirty="0" err="1"/>
              <a:t>iat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txn</a:t>
            </a:r>
            <a:r>
              <a:rPr lang="en-US" dirty="0"/>
              <a:t> – transaction identifier</a:t>
            </a:r>
          </a:p>
          <a:p>
            <a:pPr lvl="1"/>
            <a:r>
              <a:rPr lang="en-US" dirty="0"/>
              <a:t>events – a claim carrying one or more events about a </a:t>
            </a:r>
            <a:r>
              <a:rPr lang="en-US" dirty="0" err="1"/>
              <a:t>txn</a:t>
            </a:r>
            <a:endParaRPr lang="en-US" dirty="0"/>
          </a:p>
          <a:p>
            <a:pPr lvl="1"/>
            <a:r>
              <a:rPr lang="en-US" dirty="0"/>
              <a:t>Sub, </a:t>
            </a:r>
            <a:r>
              <a:rPr lang="en-US" dirty="0" err="1"/>
              <a:t>iss</a:t>
            </a:r>
            <a:r>
              <a:rPr lang="en-US" dirty="0"/>
              <a:t>, </a:t>
            </a:r>
            <a:r>
              <a:rPr lang="en-US" dirty="0" err="1"/>
              <a:t>iat</a:t>
            </a:r>
            <a:r>
              <a:rPr lang="en-US" dirty="0"/>
              <a:t>, </a:t>
            </a:r>
            <a:r>
              <a:rPr lang="en-US" dirty="0" err="1"/>
              <a:t>jti</a:t>
            </a:r>
            <a:r>
              <a:rPr lang="en-US" dirty="0"/>
              <a:t>, </a:t>
            </a:r>
            <a:r>
              <a:rPr lang="en-US" dirty="0" err="1"/>
              <a:t>aud</a:t>
            </a:r>
            <a:r>
              <a:rPr lang="en-US" dirty="0"/>
              <a:t>, sub, exp also have profiling</a:t>
            </a:r>
          </a:p>
          <a:p>
            <a:r>
              <a:rPr lang="en-US" dirty="0" err="1"/>
              <a:t>Scim</a:t>
            </a:r>
            <a:r>
              <a:rPr lang="en-US" dirty="0"/>
              <a:t> Events Claims</a:t>
            </a:r>
          </a:p>
          <a:p>
            <a:pPr lvl="1"/>
            <a:r>
              <a:rPr lang="en-US" dirty="0"/>
              <a:t>sub* – to contain the URL of the SCIM Resource impacted</a:t>
            </a:r>
          </a:p>
          <a:p>
            <a:pPr lvl="1"/>
            <a:r>
              <a:rPr lang="en-US" dirty="0"/>
              <a:t>A set of event URIs for (Create, Put, Patch, Delete,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Sub-claims: id, </a:t>
            </a:r>
            <a:r>
              <a:rPr lang="en-US" dirty="0" err="1"/>
              <a:t>externalId</a:t>
            </a:r>
            <a:r>
              <a:rPr lang="en-US" dirty="0"/>
              <a:t>, data, attributes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84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D78A-F1E7-054D-8A91-802ED1964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Subject/Identifiers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E4FC9-7399-3A46-B38D-BCA4DF6302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CAEP/RISC use a more complex subject identifiers supporting more complex semantics </a:t>
            </a:r>
          </a:p>
          <a:p>
            <a:pPr lvl="1"/>
            <a:r>
              <a:rPr lang="en-US" dirty="0"/>
              <a:t>E.g. in OIDC, a SET issued by an OIDC client refers to a "sub" which only has meaning to the OP.  Normally "</a:t>
            </a:r>
            <a:r>
              <a:rPr lang="en-US" dirty="0" err="1"/>
              <a:t>iss</a:t>
            </a:r>
            <a:r>
              <a:rPr lang="en-US" dirty="0"/>
              <a:t>" disambiguates, but the SET would have "</a:t>
            </a:r>
            <a:r>
              <a:rPr lang="en-US" dirty="0" err="1"/>
              <a:t>iss</a:t>
            </a:r>
            <a:r>
              <a:rPr lang="en-US" dirty="0"/>
              <a:t>" set to the Client!</a:t>
            </a:r>
          </a:p>
          <a:p>
            <a:r>
              <a:rPr lang="en-US" dirty="0"/>
              <a:t>SCIM Profile uses SCIM "id" and "</a:t>
            </a:r>
            <a:r>
              <a:rPr lang="en-US" dirty="0" err="1"/>
              <a:t>externalId</a:t>
            </a:r>
            <a:r>
              <a:rPr lang="en-US" dirty="0"/>
              <a:t>" as the agreement on how to identify a SET subject.</a:t>
            </a:r>
          </a:p>
          <a:p>
            <a:pPr lvl="1"/>
            <a:r>
              <a:rPr lang="en-US" dirty="0"/>
              <a:t>Subject Identifiers draft is still in last call after several years</a:t>
            </a:r>
          </a:p>
          <a:p>
            <a:pPr lvl="2"/>
            <a:r>
              <a:rPr lang="en-US" dirty="0"/>
              <a:t>It's a tough nut to crack</a:t>
            </a:r>
          </a:p>
          <a:p>
            <a:pPr lvl="1"/>
            <a:r>
              <a:rPr lang="en-US" dirty="0"/>
              <a:t>SCIM should have a cross-domain relationship where "id" is understood.</a:t>
            </a:r>
          </a:p>
          <a:p>
            <a:pPr lvl="1"/>
            <a:r>
              <a:rPr lang="en-US" dirty="0"/>
              <a:t>common understanding of identifiers</a:t>
            </a:r>
          </a:p>
        </p:txBody>
      </p:sp>
    </p:spTree>
    <p:extLst>
      <p:ext uri="{BB962C8B-B14F-4D97-AF65-F5344CB8AC3E}">
        <p14:creationId xmlns:p14="http://schemas.microsoft.com/office/powerpoint/2010/main" val="26625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473D5-4FE7-584E-9B1B-F805F9135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Create Event for Domain </a:t>
            </a:r>
            <a:r>
              <a:rPr lang="en-US"/>
              <a:t>Based Replication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9C9BB-43DB-FF4C-A022-27B9744230F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28725" y="290513"/>
            <a:ext cx="10963275" cy="882650"/>
          </a:xfrm>
        </p:spPr>
        <p:txBody>
          <a:bodyPr/>
          <a:lstStyle/>
          <a:p>
            <a:r>
              <a:rPr lang="en-US" dirty="0"/>
              <a:t>Events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BEADF-543E-A246-82C2-5A1D7B6E019B}"/>
              </a:ext>
            </a:extLst>
          </p:cNvPr>
          <p:cNvSpPr txBox="1"/>
          <p:nvPr/>
        </p:nvSpPr>
        <p:spPr>
          <a:xfrm>
            <a:off x="595923" y="0"/>
            <a:ext cx="8393723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 dirty="0">
                <a:effectLst/>
              </a:rPr>
              <a:t>{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"</a:t>
            </a:r>
            <a:r>
              <a:rPr lang="en-CA" sz="1400" dirty="0" err="1">
                <a:effectLst/>
              </a:rPr>
              <a:t>jti</a:t>
            </a:r>
            <a:r>
              <a:rPr lang="en-CA" sz="1400" dirty="0">
                <a:effectLst/>
              </a:rPr>
              <a:t>"</a:t>
            </a:r>
            <a:r>
              <a:rPr lang="en-CA" sz="1400" dirty="0"/>
              <a:t>: </a:t>
            </a:r>
            <a:r>
              <a:rPr lang="en-CA" sz="1400" dirty="0">
                <a:effectLst/>
              </a:rPr>
              <a:t>"4d3559ec67504aaba65d40b0363faad8",</a:t>
            </a:r>
            <a:br>
              <a:rPr lang="en-CA" sz="1400" dirty="0">
                <a:effectLst/>
              </a:rPr>
            </a:b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"</a:t>
            </a:r>
            <a:r>
              <a:rPr lang="en-CA" sz="1400" dirty="0" err="1">
                <a:effectLst/>
              </a:rPr>
              <a:t>iat</a:t>
            </a:r>
            <a:r>
              <a:rPr lang="en-CA" sz="1400" dirty="0">
                <a:effectLst/>
              </a:rPr>
              <a:t>"</a:t>
            </a:r>
            <a:r>
              <a:rPr lang="en-CA" sz="1400" dirty="0"/>
              <a:t>: </a:t>
            </a:r>
            <a:r>
              <a:rPr lang="en-CA" sz="1400" dirty="0">
                <a:effectLst/>
              </a:rPr>
              <a:t>1458496404,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"</a:t>
            </a:r>
            <a:r>
              <a:rPr lang="en-CA" sz="1400" dirty="0" err="1">
                <a:effectLst/>
              </a:rPr>
              <a:t>iss</a:t>
            </a:r>
            <a:r>
              <a:rPr lang="en-CA" sz="1400" dirty="0">
                <a:effectLst/>
              </a:rPr>
              <a:t>"</a:t>
            </a:r>
            <a:r>
              <a:rPr lang="en-CA" sz="1400" dirty="0"/>
              <a:t>:</a:t>
            </a:r>
            <a:r>
              <a:rPr lang="en-CA" sz="1400" dirty="0">
                <a:effectLst/>
              </a:rPr>
              <a:t>"https://</a:t>
            </a:r>
            <a:r>
              <a:rPr lang="en-CA" sz="1400" dirty="0" err="1">
                <a:effectLst/>
              </a:rPr>
              <a:t>scim.example.com</a:t>
            </a:r>
            <a:r>
              <a:rPr lang="en-CA" sz="1400" dirty="0">
                <a:effectLst/>
              </a:rPr>
              <a:t>",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"</a:t>
            </a:r>
            <a:r>
              <a:rPr lang="en-CA" sz="1400" dirty="0" err="1">
                <a:effectLst/>
              </a:rPr>
              <a:t>aud</a:t>
            </a:r>
            <a:r>
              <a:rPr lang="en-CA" sz="1400" dirty="0">
                <a:effectLst/>
              </a:rPr>
              <a:t>"</a:t>
            </a:r>
            <a:r>
              <a:rPr lang="en-CA" sz="1400" dirty="0"/>
              <a:t>:</a:t>
            </a:r>
            <a:r>
              <a:rPr lang="en-CA" sz="1400" dirty="0">
                <a:effectLst/>
              </a:rPr>
              <a:t>[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"https://</a:t>
            </a:r>
            <a:r>
              <a:rPr lang="en-CA" sz="1400" dirty="0" err="1">
                <a:effectLst/>
              </a:rPr>
              <a:t>scim.example.com</a:t>
            </a:r>
            <a:r>
              <a:rPr lang="en-CA" sz="1400" dirty="0">
                <a:effectLst/>
              </a:rPr>
              <a:t>/Feeds/98d52461fa5bbc879593b7754",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"https://</a:t>
            </a:r>
            <a:r>
              <a:rPr lang="en-CA" sz="1400" dirty="0" err="1">
                <a:effectLst/>
              </a:rPr>
              <a:t>scim.example.com</a:t>
            </a:r>
            <a:r>
              <a:rPr lang="en-CA" sz="1400" dirty="0">
                <a:effectLst/>
              </a:rPr>
              <a:t>/Feeds/5d7604516b1d08641d7676ee7"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],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"sub"</a:t>
            </a:r>
            <a:r>
              <a:rPr lang="en-CA" sz="1400" dirty="0"/>
              <a:t>: </a:t>
            </a:r>
            <a:r>
              <a:rPr lang="en-CA" sz="1400" dirty="0">
                <a:effectLst/>
              </a:rPr>
              <a:t>"/Users/44f6142df96bd6ab61e7521d9",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"events"</a:t>
            </a:r>
            <a:r>
              <a:rPr lang="en-CA" sz="1400" dirty="0"/>
              <a:t>:</a:t>
            </a:r>
            <a:r>
              <a:rPr lang="en-CA" sz="1400" dirty="0">
                <a:effectLst/>
              </a:rPr>
              <a:t>{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"</a:t>
            </a:r>
            <a:r>
              <a:rPr lang="en-CA" sz="1400" dirty="0" err="1">
                <a:effectLst/>
              </a:rPr>
              <a:t>urn:ietf:params:event:SCIM:prov:create</a:t>
            </a:r>
            <a:r>
              <a:rPr lang="en-CA" sz="1400" dirty="0">
                <a:effectLst/>
              </a:rPr>
              <a:t>"</a:t>
            </a:r>
            <a:r>
              <a:rPr lang="en-CA" sz="1400" dirty="0"/>
              <a:t>:</a:t>
            </a:r>
            <a:r>
              <a:rPr lang="en-CA" sz="1400" dirty="0">
                <a:effectLst/>
              </a:rPr>
              <a:t>{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  "id"</a:t>
            </a:r>
            <a:r>
              <a:rPr lang="en-CA" sz="1400" dirty="0"/>
              <a:t>:</a:t>
            </a:r>
            <a:r>
              <a:rPr lang="en-CA" sz="1400" dirty="0">
                <a:effectLst/>
              </a:rPr>
              <a:t>"44f6142df96bd6ab61e7521d9",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  "</a:t>
            </a:r>
            <a:r>
              <a:rPr lang="en-CA" sz="1400" dirty="0" err="1">
                <a:effectLst/>
              </a:rPr>
              <a:t>externalId</a:t>
            </a:r>
            <a:r>
              <a:rPr lang="en-CA" sz="1400" dirty="0">
                <a:effectLst/>
              </a:rPr>
              <a:t>"</a:t>
            </a:r>
            <a:r>
              <a:rPr lang="en-CA" sz="1400" dirty="0"/>
              <a:t>:</a:t>
            </a:r>
            <a:r>
              <a:rPr lang="en-CA" sz="1400" dirty="0">
                <a:effectLst/>
              </a:rPr>
              <a:t>"</a:t>
            </a:r>
            <a:r>
              <a:rPr lang="en-CA" sz="1400" dirty="0" err="1">
                <a:effectLst/>
              </a:rPr>
              <a:t>jdoe</a:t>
            </a:r>
            <a:r>
              <a:rPr lang="en-CA" sz="1400" dirty="0">
                <a:effectLst/>
              </a:rPr>
              <a:t>",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  "data"</a:t>
            </a:r>
            <a:r>
              <a:rPr lang="en-CA" sz="1400" dirty="0"/>
              <a:t>:</a:t>
            </a:r>
            <a:r>
              <a:rPr lang="en-CA" sz="1400" dirty="0">
                <a:effectLst/>
              </a:rPr>
              <a:t>{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    "schemas"</a:t>
            </a:r>
            <a:r>
              <a:rPr lang="en-CA" sz="1400" dirty="0"/>
              <a:t>:</a:t>
            </a:r>
            <a:r>
              <a:rPr lang="en-CA" sz="1400" dirty="0">
                <a:effectLst/>
              </a:rPr>
              <a:t>[ "urn:ietf:params:scim:schemas:core:2.0:User"],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    "emails"</a:t>
            </a:r>
            <a:r>
              <a:rPr lang="en-CA" sz="1400" dirty="0"/>
              <a:t>:</a:t>
            </a:r>
            <a:r>
              <a:rPr lang="en-CA" sz="1400" dirty="0">
                <a:effectLst/>
              </a:rPr>
              <a:t>[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      {"type"</a:t>
            </a:r>
            <a:r>
              <a:rPr lang="en-CA" sz="1400" dirty="0"/>
              <a:t>:</a:t>
            </a:r>
            <a:r>
              <a:rPr lang="en-CA" sz="1400" dirty="0">
                <a:effectLst/>
              </a:rPr>
              <a:t>"work","value"</a:t>
            </a:r>
            <a:r>
              <a:rPr lang="en-CA" sz="1400" dirty="0"/>
              <a:t>:</a:t>
            </a:r>
            <a:r>
              <a:rPr lang="en-CA" sz="1400" dirty="0">
                <a:effectLst/>
              </a:rPr>
              <a:t>"</a:t>
            </a:r>
            <a:r>
              <a:rPr lang="en-CA" sz="1400" dirty="0" err="1">
                <a:effectLst/>
              </a:rPr>
              <a:t>jdoe@example.com</a:t>
            </a:r>
            <a:r>
              <a:rPr lang="en-CA" sz="1400" dirty="0">
                <a:effectLst/>
              </a:rPr>
              <a:t>"}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    ],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    "</a:t>
            </a:r>
            <a:r>
              <a:rPr lang="en-CA" sz="1400" dirty="0" err="1">
                <a:effectLst/>
              </a:rPr>
              <a:t>userName</a:t>
            </a:r>
            <a:r>
              <a:rPr lang="en-CA" sz="1400" dirty="0">
                <a:effectLst/>
              </a:rPr>
              <a:t>"</a:t>
            </a:r>
            <a:r>
              <a:rPr lang="en-CA" sz="1400" dirty="0"/>
              <a:t>:</a:t>
            </a:r>
            <a:r>
              <a:rPr lang="en-CA" sz="1400" dirty="0">
                <a:effectLst/>
              </a:rPr>
              <a:t>"</a:t>
            </a:r>
            <a:r>
              <a:rPr lang="en-CA" sz="1400" dirty="0" err="1">
                <a:effectLst/>
              </a:rPr>
              <a:t>jdoe</a:t>
            </a:r>
            <a:r>
              <a:rPr lang="en-CA" sz="1400" dirty="0">
                <a:effectLst/>
              </a:rPr>
              <a:t>",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    "name"</a:t>
            </a:r>
            <a:r>
              <a:rPr lang="en-CA" sz="1400" dirty="0"/>
              <a:t>:</a:t>
            </a:r>
            <a:r>
              <a:rPr lang="en-CA" sz="1400" dirty="0">
                <a:effectLst/>
              </a:rPr>
              <a:t>{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      "</a:t>
            </a:r>
            <a:r>
              <a:rPr lang="en-CA" sz="1400" dirty="0" err="1">
                <a:effectLst/>
              </a:rPr>
              <a:t>givenName</a:t>
            </a:r>
            <a:r>
              <a:rPr lang="en-CA" sz="1400" dirty="0">
                <a:effectLst/>
              </a:rPr>
              <a:t>"</a:t>
            </a:r>
            <a:r>
              <a:rPr lang="en-CA" sz="1400" dirty="0"/>
              <a:t>:</a:t>
            </a:r>
            <a:r>
              <a:rPr lang="en-CA" sz="1400" dirty="0">
                <a:effectLst/>
              </a:rPr>
              <a:t>"John",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      "</a:t>
            </a:r>
            <a:r>
              <a:rPr lang="en-CA" sz="1400" dirty="0" err="1">
                <a:effectLst/>
              </a:rPr>
              <a:t>familyName</a:t>
            </a:r>
            <a:r>
              <a:rPr lang="en-CA" sz="1400" dirty="0">
                <a:effectLst/>
              </a:rPr>
              <a:t>"</a:t>
            </a:r>
            <a:r>
              <a:rPr lang="en-CA" sz="1400" dirty="0"/>
              <a:t>:</a:t>
            </a:r>
            <a:r>
              <a:rPr lang="en-CA" sz="1400" dirty="0">
                <a:effectLst/>
              </a:rPr>
              <a:t>"Doe"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    }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  }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  }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  }</a:t>
            </a:r>
            <a:br>
              <a:rPr lang="en-CA" sz="1400" dirty="0">
                <a:effectLst/>
              </a:rPr>
            </a:br>
            <a:r>
              <a:rPr lang="en-CA" sz="1400" dirty="0">
                <a:effectLst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711422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B7143C-E8E1-8B4B-9155-13E2C99D3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Defined Events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602357-BDCB-A843-A21C-228CDA2A6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Feed </a:t>
            </a:r>
            <a:r>
              <a:rPr lang="en-US" dirty="0" err="1"/>
              <a:t>Mgmt</a:t>
            </a:r>
            <a:endParaRPr lang="en-US" dirty="0"/>
          </a:p>
          <a:p>
            <a:pPr lvl="1"/>
            <a:r>
              <a:rPr lang="en-US" dirty="0"/>
              <a:t>Add and Remove Subject to a Feed</a:t>
            </a:r>
          </a:p>
          <a:p>
            <a:r>
              <a:rPr lang="en-US" dirty="0"/>
              <a:t>SCIM API Events</a:t>
            </a:r>
          </a:p>
          <a:p>
            <a:pPr lvl="1"/>
            <a:r>
              <a:rPr lang="en-US" dirty="0"/>
              <a:t>Create, Put, Patch, Delete</a:t>
            </a:r>
          </a:p>
          <a:p>
            <a:pPr lvl="1"/>
            <a:r>
              <a:rPr lang="en-US" dirty="0"/>
              <a:t>Activate, Deactivate</a:t>
            </a:r>
          </a:p>
          <a:p>
            <a:r>
              <a:rPr lang="en-US" dirty="0"/>
              <a:t>Signals</a:t>
            </a:r>
          </a:p>
          <a:p>
            <a:pPr lvl="1"/>
            <a:r>
              <a:rPr lang="en-US" dirty="0" err="1"/>
              <a:t>AuthMethod</a:t>
            </a:r>
            <a:r>
              <a:rPr lang="en-US" dirty="0"/>
              <a:t>, </a:t>
            </a:r>
            <a:r>
              <a:rPr lang="en-US" dirty="0" err="1"/>
              <a:t>pwdReset</a:t>
            </a:r>
            <a:endParaRPr lang="en-US" dirty="0"/>
          </a:p>
          <a:p>
            <a:r>
              <a:rPr lang="en-US" dirty="0" err="1"/>
              <a:t>Misc</a:t>
            </a:r>
            <a:endParaRPr lang="en-US" dirty="0"/>
          </a:p>
          <a:p>
            <a:pPr lvl="1"/>
            <a:r>
              <a:rPr lang="en-US" dirty="0" err="1"/>
              <a:t>AsyncResp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408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ADCE-EDB0-B842-AC96-3E3922DA9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EDB7A-08D5-CF4E-A4AE-0AD0E7942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SCIM Event Profile does not define delivery streams (nor how to manage it)</a:t>
            </a:r>
          </a:p>
          <a:p>
            <a:r>
              <a:rPr lang="en-US" sz="2000" dirty="0"/>
              <a:t>Two common stream patterns expected</a:t>
            </a:r>
          </a:p>
          <a:p>
            <a:pPr lvl="1"/>
            <a:r>
              <a:rPr lang="en-US" sz="2000" dirty="0" err="1"/>
              <a:t>SECEvents</a:t>
            </a:r>
            <a:r>
              <a:rPr lang="en-US" sz="2000" dirty="0"/>
              <a:t> defines SET Push and Poll for Point-to-point</a:t>
            </a:r>
          </a:p>
          <a:p>
            <a:pPr lvl="2"/>
            <a:r>
              <a:rPr lang="en-US" sz="2000" dirty="0"/>
              <a:t>Shared Signals Framework builds management and other features into SECEVENTs mechanisms</a:t>
            </a:r>
          </a:p>
          <a:p>
            <a:pPr lvl="2"/>
            <a:r>
              <a:rPr lang="en-US" sz="2000" dirty="0"/>
              <a:t>See:  https://</a:t>
            </a:r>
            <a:r>
              <a:rPr lang="en-US" sz="2000" dirty="0" err="1"/>
              <a:t>sharedsignals.guide</a:t>
            </a:r>
            <a:endParaRPr lang="en-US" sz="2000" dirty="0"/>
          </a:p>
          <a:p>
            <a:pPr lvl="1"/>
            <a:r>
              <a:rPr lang="en-US" sz="2000" dirty="0"/>
              <a:t>Lots of message bus systems out there (e.g. Kafka)</a:t>
            </a:r>
          </a:p>
          <a:p>
            <a:pPr lvl="2"/>
            <a:r>
              <a:rPr lang="en-US" sz="2000" dirty="0"/>
              <a:t>Difficult to force a single choice</a:t>
            </a:r>
          </a:p>
          <a:p>
            <a:pPr lvl="2"/>
            <a:r>
              <a:rPr lang="en-US" sz="2000" dirty="0"/>
              <a:t>Buses useful in they may contain historical record and recovery mechanisms</a:t>
            </a:r>
          </a:p>
          <a:p>
            <a:pPr lvl="2"/>
            <a:r>
              <a:rPr lang="en-US" sz="2000" dirty="0"/>
              <a:t>Much easier to do connection management at scale</a:t>
            </a:r>
          </a:p>
          <a:p>
            <a:pPr lvl="2"/>
            <a:r>
              <a:rPr lang="en-US" sz="2000" dirty="0"/>
              <a:t>Bi-directional flows possible</a:t>
            </a:r>
          </a:p>
          <a:p>
            <a:pPr lvl="1"/>
            <a:endParaRPr lang="en-US" sz="2000" dirty="0"/>
          </a:p>
          <a:p>
            <a:pPr lvl="2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615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28F9-54DE-8540-BEC6-AF0F1CA9D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Out-of-scope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D794F8-8ABD-AD46-8981-292CC9C8A6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receivers should act</a:t>
            </a:r>
          </a:p>
          <a:p>
            <a:pPr lvl="1"/>
            <a:r>
              <a:rPr lang="en-US" dirty="0"/>
              <a:t>This does not impact over-the-wire interop</a:t>
            </a:r>
          </a:p>
          <a:p>
            <a:pPr lvl="1"/>
            <a:r>
              <a:rPr lang="en-US" dirty="0"/>
              <a:t>In the security world, this impacts demarcation, proprietary, and confidentiality boundaries</a:t>
            </a:r>
          </a:p>
          <a:p>
            <a:pPr lvl="2"/>
            <a:r>
              <a:rPr lang="en-US" dirty="0"/>
              <a:t>An event is just a statement of fact not a command</a:t>
            </a:r>
          </a:p>
          <a:p>
            <a:r>
              <a:rPr lang="en-US" dirty="0"/>
              <a:t>Delivery mechanism defined by shared signals and bus systems</a:t>
            </a:r>
          </a:p>
          <a:p>
            <a:pPr lvl="1"/>
            <a:r>
              <a:rPr lang="en-US" dirty="0"/>
              <a:t>No need to re-invent a SCIM specific protocol?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5007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96DF-43BD-A342-8E53-14EE16D77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for WG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DFFB3-FD6D-A04A-93AA-9DF89F015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09596" indent="-457200">
              <a:buFont typeface="+mj-lt"/>
              <a:buAutoNum type="arabicPeriod"/>
            </a:pPr>
            <a:r>
              <a:rPr lang="en-US" dirty="0"/>
              <a:t>Currently sub provides a convenient callback URL</a:t>
            </a:r>
          </a:p>
          <a:p>
            <a:pPr lvl="1"/>
            <a:r>
              <a:rPr lang="en-US" dirty="0"/>
              <a:t>Do we need it?</a:t>
            </a:r>
          </a:p>
          <a:p>
            <a:pPr marL="609596" indent="-457200">
              <a:buFont typeface="+mj-lt"/>
              <a:buAutoNum type="arabicPeriod"/>
            </a:pPr>
            <a:r>
              <a:rPr lang="en-US" dirty="0"/>
              <a:t>Feed Management</a:t>
            </a:r>
          </a:p>
          <a:p>
            <a:pPr lvl="1"/>
            <a:r>
              <a:rPr lang="en-US" dirty="0"/>
              <a:t>Should we use SSE equivalents?</a:t>
            </a:r>
          </a:p>
          <a:p>
            <a:pPr lvl="2"/>
            <a:r>
              <a:rPr lang="en-US" dirty="0"/>
              <a:t>Note that SCIM has a simple subject identifier agreement</a:t>
            </a:r>
          </a:p>
          <a:p>
            <a:pPr marL="609596" indent="-457200">
              <a:buFont typeface="+mj-lt"/>
              <a:buAutoNum type="arabicPeriod"/>
            </a:pPr>
            <a:r>
              <a:rPr lang="en-US" dirty="0"/>
              <a:t>Is Async Request Response Useful?</a:t>
            </a:r>
          </a:p>
          <a:p>
            <a:pPr marL="609596" indent="-457200">
              <a:buFont typeface="+mj-lt"/>
              <a:buAutoNum type="arabicPeriod"/>
            </a:pPr>
            <a:r>
              <a:rPr lang="en-US" dirty="0"/>
              <a:t>Other events? (e.g. signals)</a:t>
            </a:r>
          </a:p>
          <a:p>
            <a:pPr marL="609596" indent="-457200">
              <a:buFont typeface="+mj-lt"/>
              <a:buAutoNum type="arabicPeriod"/>
            </a:pPr>
            <a:r>
              <a:rPr lang="en-US" dirty="0"/>
              <a:t>Other concerns?</a:t>
            </a:r>
          </a:p>
        </p:txBody>
      </p:sp>
    </p:spTree>
    <p:extLst>
      <p:ext uri="{BB962C8B-B14F-4D97-AF65-F5344CB8AC3E}">
        <p14:creationId xmlns:p14="http://schemas.microsoft.com/office/powerpoint/2010/main" val="337508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33C2-A8AF-4AB9-B446-1EBFB095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0A6C3E9-5879-A743-8A70-4AA72BDE3D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Security Event Tokens?</a:t>
            </a:r>
          </a:p>
          <a:p>
            <a:pPr lvl="1"/>
            <a:r>
              <a:rPr lang="en-US" sz="2000" dirty="0"/>
              <a:t>Origin and usage</a:t>
            </a:r>
          </a:p>
          <a:p>
            <a:r>
              <a:rPr lang="en-US" sz="2000" dirty="0"/>
              <a:t>Shared Signals</a:t>
            </a:r>
          </a:p>
          <a:p>
            <a:r>
              <a:rPr lang="en-US" sz="2000" dirty="0"/>
              <a:t>Use Cases</a:t>
            </a:r>
          </a:p>
          <a:p>
            <a:pPr lvl="1"/>
            <a:r>
              <a:rPr lang="en-US" sz="2000" dirty="0"/>
              <a:t>Domain Replication</a:t>
            </a:r>
          </a:p>
          <a:p>
            <a:pPr lvl="1"/>
            <a:r>
              <a:rPr lang="en-US" sz="2000" dirty="0"/>
              <a:t>Cross-domain Co-ordination</a:t>
            </a:r>
          </a:p>
          <a:p>
            <a:pPr lvl="1"/>
            <a:r>
              <a:rPr lang="en-US" sz="2000" dirty="0"/>
              <a:t>Signals</a:t>
            </a:r>
          </a:p>
          <a:p>
            <a:pPr lvl="1"/>
            <a:r>
              <a:rPr lang="en-US" sz="2000" dirty="0" err="1"/>
              <a:t>Misc</a:t>
            </a:r>
            <a:endParaRPr lang="en-US" sz="2000" dirty="0"/>
          </a:p>
          <a:p>
            <a:r>
              <a:rPr lang="en-US" sz="2000" dirty="0"/>
              <a:t>Delivery Streams</a:t>
            </a:r>
          </a:p>
          <a:p>
            <a:pPr lvl="1"/>
            <a:r>
              <a:rPr lang="en-US" sz="2000" dirty="0"/>
              <a:t>Bus vs. Pont-to-Point SET</a:t>
            </a:r>
          </a:p>
          <a:p>
            <a:r>
              <a:rPr lang="en-US" sz="2000" dirty="0"/>
              <a:t>Events</a:t>
            </a:r>
          </a:p>
          <a:p>
            <a:r>
              <a:rPr lang="en-US" sz="2000" dirty="0"/>
              <a:t>Discussion</a:t>
            </a:r>
          </a:p>
          <a:p>
            <a:pPr lvl="1"/>
            <a:r>
              <a:rPr lang="en-US" sz="2000" dirty="0"/>
              <a:t>Scope of spec</a:t>
            </a:r>
          </a:p>
          <a:p>
            <a:pPr lvl="1"/>
            <a:r>
              <a:rPr lang="en-US" sz="2000" dirty="0"/>
              <a:t>Next steps</a:t>
            </a:r>
            <a:endParaRPr lang="en-US" dirty="0"/>
          </a:p>
        </p:txBody>
      </p:sp>
      <p:sp>
        <p:nvSpPr>
          <p:cNvPr id="5" name="Google Shape;136;p25">
            <a:extLst>
              <a:ext uri="{FF2B5EF4-FFF2-40B4-BE49-F238E27FC236}">
                <a16:creationId xmlns:a16="http://schemas.microsoft.com/office/drawing/2014/main" id="{CD12164F-AF7B-4FF0-9903-2BB20F87EDAD}"/>
              </a:ext>
            </a:extLst>
          </p:cNvPr>
          <p:cNvSpPr txBox="1">
            <a:spLocks/>
          </p:cNvSpPr>
          <p:nvPr/>
        </p:nvSpPr>
        <p:spPr>
          <a:xfrm>
            <a:off x="105052" y="6252785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>
              <a:defRPr lang="en-US"/>
            </a:defPPr>
            <a:lvl1pPr marL="0" marR="0" lvl="0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kern="1200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kern="1200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kern="1200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kern="1200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kern="1200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kern="1200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kern="1200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kern="1200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37373"/>
              </a:buClr>
              <a:buSzPts val="1000"/>
              <a:buFont typeface="Roboto"/>
              <a:buNone/>
              <a:defRPr sz="1300" b="0" i="0" u="none" strike="noStrike" kern="1200" cap="none">
                <a:solidFill>
                  <a:srgbClr val="73737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algn="l"/>
            <a:fld id="{00000000-1234-1234-1234-123412341234}" type="slidenum">
              <a:rPr lang="en-US"/>
              <a:pPr algn="l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C090F3-8E14-4B07-BEC9-3524CA73769D}"/>
              </a:ext>
            </a:extLst>
          </p:cNvPr>
          <p:cNvSpPr txBox="1"/>
          <p:nvPr/>
        </p:nvSpPr>
        <p:spPr>
          <a:xfrm>
            <a:off x="223284" y="1180214"/>
            <a:ext cx="1167454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608965" indent="-456565">
              <a:buFont typeface="Arial,Sans-Serif"/>
              <a:buChar char="•"/>
            </a:pPr>
            <a:endParaRPr lang="en-US" b="1" dirty="0">
              <a:solidFill>
                <a:schemeClr val="bg2"/>
              </a:solidFill>
              <a:ea typeface="+mn-lt"/>
              <a:cs typeface="+mn-lt"/>
            </a:endParaRPr>
          </a:p>
          <a:p>
            <a:pPr marL="152400"/>
            <a:endParaRPr lang="en-US" dirty="0">
              <a:solidFill>
                <a:schemeClr val="bg2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69491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E53F6A-FA12-D148-9A7A-F6F0B46B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041975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FB3CD-4EB5-354B-8A75-C2E5FC616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 of Security Event Token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92233-5C00-424E-A0D1-E8B60DA0C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Originated within the SCIM WG</a:t>
            </a:r>
          </a:p>
          <a:p>
            <a:pPr lvl="1"/>
            <a:r>
              <a:rPr lang="en-US" sz="2000" dirty="0"/>
              <a:t>A mechanism to send back-channel messages "triggers"</a:t>
            </a:r>
          </a:p>
          <a:p>
            <a:r>
              <a:rPr lang="en-US" sz="2000" dirty="0"/>
              <a:t>In 2015, several groups (SCIM, OAuth, OpenID) considering JWT. </a:t>
            </a:r>
          </a:p>
          <a:p>
            <a:pPr lvl="1"/>
            <a:r>
              <a:rPr lang="en-US" sz="2000" dirty="0"/>
              <a:t>The SCIM WG proposed a common standard form which became SET under the newly formed SECEVENTs group.</a:t>
            </a:r>
          </a:p>
          <a:p>
            <a:pPr lvl="1"/>
            <a:r>
              <a:rPr lang="en-US" sz="2000" dirty="0"/>
              <a:t>Unfortunately, the SCIM WG was "paused" while this happened as major deliverable deemed complete*</a:t>
            </a:r>
          </a:p>
          <a:p>
            <a:r>
              <a:rPr lang="en-US" sz="2000" dirty="0"/>
              <a:t>Profiles the use of JWT for passing Security Events</a:t>
            </a:r>
          </a:p>
          <a:p>
            <a:pPr lvl="1"/>
            <a:r>
              <a:rPr lang="en-US" sz="2000" dirty="0"/>
              <a:t>Signable, securable, transportable in many ways</a:t>
            </a:r>
          </a:p>
          <a:p>
            <a:r>
              <a:rPr lang="en-US" sz="2000" dirty="0"/>
              <a:t>What is an "Event"?</a:t>
            </a:r>
          </a:p>
          <a:p>
            <a:pPr lvl="1"/>
            <a:r>
              <a:rPr lang="en-US" sz="2000" dirty="0"/>
              <a:t>A statement about something that occurred about a subject</a:t>
            </a:r>
          </a:p>
          <a:p>
            <a:pPr lvl="1"/>
            <a:r>
              <a:rPr lang="en-US" sz="2000" dirty="0"/>
              <a:t>Interpreted by the receiver for independent action*</a:t>
            </a:r>
          </a:p>
          <a:p>
            <a:r>
              <a:rPr lang="en-US" sz="2000" dirty="0"/>
              <a:t>This specification profiles SET for SCIM scenarios</a:t>
            </a:r>
          </a:p>
        </p:txBody>
      </p:sp>
    </p:spTree>
    <p:extLst>
      <p:ext uri="{BB962C8B-B14F-4D97-AF65-F5344CB8AC3E}">
        <p14:creationId xmlns:p14="http://schemas.microsoft.com/office/powerpoint/2010/main" val="995836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0DD75-E220-D749-8490-D1E88B53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23DAC4-157A-9E4A-8C0E-4B6897568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RFC8417 – Security Event Token</a:t>
            </a:r>
          </a:p>
          <a:p>
            <a:r>
              <a:rPr lang="en-US" sz="2000" dirty="0"/>
              <a:t>Delivery</a:t>
            </a:r>
          </a:p>
          <a:p>
            <a:pPr lvl="1"/>
            <a:r>
              <a:rPr lang="en-US" sz="2000" dirty="0"/>
              <a:t>Support for transfer and acknowledgement</a:t>
            </a:r>
          </a:p>
          <a:p>
            <a:pPr lvl="1"/>
            <a:r>
              <a:rPr lang="en-US" sz="2000" dirty="0"/>
              <a:t>Defines publishers and receivers</a:t>
            </a:r>
          </a:p>
          <a:p>
            <a:pPr lvl="1"/>
            <a:r>
              <a:rPr lang="en-US" sz="2000" dirty="0"/>
              <a:t>Limited SET recovery due to perceived stream scale (OIDC)</a:t>
            </a:r>
          </a:p>
          <a:p>
            <a:pPr lvl="2"/>
            <a:r>
              <a:rPr lang="en-US" sz="2000" dirty="0"/>
              <a:t>Publisher not obliged to retain after ack</a:t>
            </a:r>
          </a:p>
          <a:p>
            <a:pPr lvl="2"/>
            <a:r>
              <a:rPr lang="en-US" sz="2000" dirty="0"/>
              <a:t>Receiver implements own recovery once transferred*</a:t>
            </a:r>
          </a:p>
          <a:p>
            <a:pPr lvl="1"/>
            <a:r>
              <a:rPr lang="en-US" sz="2000" dirty="0"/>
              <a:t>Delivery Methods</a:t>
            </a:r>
          </a:p>
          <a:p>
            <a:pPr lvl="2"/>
            <a:r>
              <a:rPr lang="en-US" sz="2000" dirty="0"/>
              <a:t>RFC8935 – HTTP Push Delivery</a:t>
            </a:r>
          </a:p>
          <a:p>
            <a:pPr lvl="2"/>
            <a:r>
              <a:rPr lang="en-US" sz="2000" dirty="0"/>
              <a:t>RFC8936 – HTTP Polling Delivery</a:t>
            </a:r>
          </a:p>
          <a:p>
            <a:pPr lvl="3"/>
            <a:r>
              <a:rPr lang="en-US" sz="2000" dirty="0"/>
              <a:t>Includes support for "long-polling" to enable real-time</a:t>
            </a:r>
          </a:p>
          <a:p>
            <a:pPr lvl="3"/>
            <a:r>
              <a:rPr lang="en-US" sz="2000" dirty="0"/>
              <a:t>Costly when a publisher has 1k+ streams</a:t>
            </a:r>
          </a:p>
        </p:txBody>
      </p:sp>
    </p:spTree>
    <p:extLst>
      <p:ext uri="{BB962C8B-B14F-4D97-AF65-F5344CB8AC3E}">
        <p14:creationId xmlns:p14="http://schemas.microsoft.com/office/powerpoint/2010/main" val="297817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9200" y="154810"/>
            <a:ext cx="10962800" cy="1154162"/>
          </a:xfrm>
          <a:prstGeom prst="rect">
            <a:avLst/>
          </a:prstGeom>
        </p:spPr>
        <p:txBody>
          <a:bodyPr vert="horz" wrap="square" lIns="0" tIns="2032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60"/>
              </a:spcBef>
            </a:pPr>
            <a:r>
              <a:rPr lang="en-US" spc="7" dirty="0"/>
              <a:t>Related: Shared Signals Events</a:t>
            </a:r>
            <a:br>
              <a:rPr lang="en-US" spc="7" dirty="0"/>
            </a:br>
            <a:endParaRPr sz="2400" spc="7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5F2240-3373-3540-A660-9544CAEE6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200" y="1198180"/>
            <a:ext cx="10962800" cy="49741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SSE is a framework that defines an API to enable:</a:t>
            </a:r>
          </a:p>
          <a:p>
            <a:r>
              <a:rPr lang="en-US" sz="2000" spc="7" dirty="0">
                <a:hlinkClick r:id="rId2"/>
              </a:rPr>
              <a:t>https://openid.net/wg/sse/</a:t>
            </a:r>
            <a:endParaRPr lang="en-US" sz="2000" spc="7" dirty="0"/>
          </a:p>
          <a:p>
            <a:r>
              <a:rPr lang="en-US" sz="2000" dirty="0"/>
              <a:t>RFC8935/8936 delivery streams plus</a:t>
            </a:r>
          </a:p>
          <a:p>
            <a:r>
              <a:rPr lang="en-US" sz="2000" dirty="0"/>
              <a:t>Secure management of the streams (feeds)</a:t>
            </a:r>
          </a:p>
          <a:p>
            <a:r>
              <a:rPr lang="en-US" sz="2000" dirty="0"/>
              <a:t>Streams carry events using </a:t>
            </a:r>
            <a:r>
              <a:rPr lang="en-US" sz="2000" dirty="0">
                <a:hlinkClick r:id="rId3"/>
              </a:rPr>
              <a:t>RFC 8417</a:t>
            </a:r>
            <a:r>
              <a:rPr lang="en-US" sz="2000" dirty="0"/>
              <a:t> (Security Event Token)</a:t>
            </a:r>
          </a:p>
          <a:p>
            <a:r>
              <a:rPr lang="en-US" sz="2000" dirty="0"/>
              <a:t>Events use Identifiers specified in </a:t>
            </a:r>
            <a:r>
              <a:rPr lang="en-US" sz="2000" dirty="0">
                <a:hlinkClick r:id="rId4"/>
              </a:rPr>
              <a:t>draft-ietf-secevent-subject-identifiers</a:t>
            </a:r>
            <a:endParaRPr lang="en-US" sz="2000" dirty="0"/>
          </a:p>
          <a:p>
            <a:r>
              <a:rPr lang="en-US" sz="2000" dirty="0"/>
              <a:t>2 events schemas defined: CAEP and RISC</a:t>
            </a:r>
          </a:p>
        </p:txBody>
      </p:sp>
      <p:graphicFrame>
        <p:nvGraphicFramePr>
          <p:cNvPr id="31" name="Table 31">
            <a:extLst>
              <a:ext uri="{FF2B5EF4-FFF2-40B4-BE49-F238E27FC236}">
                <a16:creationId xmlns:a16="http://schemas.microsoft.com/office/drawing/2014/main" id="{4DCAE3A3-17BF-DD4F-893E-51179F1FE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679293"/>
              </p:ext>
            </p:extLst>
          </p:nvPr>
        </p:nvGraphicFramePr>
        <p:xfrm>
          <a:off x="7478110" y="4192398"/>
          <a:ext cx="2709333" cy="2189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482423469"/>
                    </a:ext>
                  </a:extLst>
                </a:gridCol>
              </a:tblGrid>
              <a:tr h="15765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CAEP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7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Credential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2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Session Revoked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0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Token Claims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1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Device Compliance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Assurance Level 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69586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0ED58D1D-40AC-1C4E-94EE-F2A7A8BCC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686890"/>
              </p:ext>
            </p:extLst>
          </p:nvPr>
        </p:nvGraphicFramePr>
        <p:xfrm>
          <a:off x="1587061" y="4193627"/>
          <a:ext cx="3836276" cy="2397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836276">
                  <a:extLst>
                    <a:ext uri="{9D8B030D-6E8A-4147-A177-3AD203B41FA5}">
                      <a16:colId xmlns:a16="http://schemas.microsoft.com/office/drawing/2014/main" val="2482423469"/>
                    </a:ext>
                  </a:extLst>
                </a:gridCol>
              </a:tblGrid>
              <a:tr h="2747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RISC Events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279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Account Credential Change Required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22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Credential Compromised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50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Account Purged/Disabled/Enabled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11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Identifier Changed/Recycled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95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Recovery Activated/Information 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169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0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613132-B2EE-7F4E-99D4-0A88F3B95B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 implementation:  https://</a:t>
            </a:r>
            <a:r>
              <a:rPr lang="en-US" dirty="0" err="1"/>
              <a:t>sharedsignals.guide</a:t>
            </a:r>
            <a:r>
              <a:rPr lang="en-US" dirty="0"/>
              <a:t>/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 idx="4294967295"/>
          </p:nvPr>
        </p:nvSpPr>
        <p:spPr>
          <a:xfrm>
            <a:off x="1214438" y="347663"/>
            <a:ext cx="10977562" cy="1066800"/>
          </a:xfrm>
          <a:prstGeom prst="rect">
            <a:avLst/>
          </a:prstGeom>
        </p:spPr>
        <p:txBody>
          <a:bodyPr vert="horz" wrap="square" lIns="0" tIns="20320" rIns="0" bIns="0" rtlCol="0" anchor="ctr">
            <a:spAutoFit/>
          </a:bodyPr>
          <a:lstStyle/>
          <a:p>
            <a:pPr marL="16933">
              <a:lnSpc>
                <a:spcPct val="100000"/>
              </a:lnSpc>
              <a:spcBef>
                <a:spcPts val="160"/>
              </a:spcBef>
            </a:pPr>
            <a:r>
              <a:rPr lang="en-US" spc="7" dirty="0"/>
              <a:t>Example Flow </a:t>
            </a:r>
            <a:br>
              <a:rPr lang="en-US" spc="7" dirty="0"/>
            </a:br>
            <a:endParaRPr sz="2400" spc="7" dirty="0"/>
          </a:p>
        </p:txBody>
      </p:sp>
      <p:sp>
        <p:nvSpPr>
          <p:cNvPr id="6" name="object 6"/>
          <p:cNvSpPr/>
          <p:nvPr/>
        </p:nvSpPr>
        <p:spPr>
          <a:xfrm>
            <a:off x="5031060" y="1629244"/>
            <a:ext cx="1565487" cy="1525693"/>
          </a:xfrm>
          <a:custGeom>
            <a:avLst/>
            <a:gdLst/>
            <a:ahLst/>
            <a:cxnLst/>
            <a:rect l="l" t="t" r="r" b="b"/>
            <a:pathLst>
              <a:path w="1174114" h="1144270">
                <a:moveTo>
                  <a:pt x="586949" y="1144199"/>
                </a:moveTo>
                <a:lnTo>
                  <a:pt x="538811" y="1142303"/>
                </a:lnTo>
                <a:lnTo>
                  <a:pt x="491743" y="1136712"/>
                </a:lnTo>
                <a:lnTo>
                  <a:pt x="445899" y="1127573"/>
                </a:lnTo>
                <a:lnTo>
                  <a:pt x="401428" y="1115033"/>
                </a:lnTo>
                <a:lnTo>
                  <a:pt x="358482" y="1099241"/>
                </a:lnTo>
                <a:lnTo>
                  <a:pt x="317212" y="1080343"/>
                </a:lnTo>
                <a:lnTo>
                  <a:pt x="277769" y="1058486"/>
                </a:lnTo>
                <a:lnTo>
                  <a:pt x="240305" y="1033817"/>
                </a:lnTo>
                <a:lnTo>
                  <a:pt x="204969" y="1006485"/>
                </a:lnTo>
                <a:lnTo>
                  <a:pt x="171913" y="976635"/>
                </a:lnTo>
                <a:lnTo>
                  <a:pt x="141289" y="944416"/>
                </a:lnTo>
                <a:lnTo>
                  <a:pt x="113247" y="909974"/>
                </a:lnTo>
                <a:lnTo>
                  <a:pt x="87938" y="873457"/>
                </a:lnTo>
                <a:lnTo>
                  <a:pt x="65514" y="835012"/>
                </a:lnTo>
                <a:lnTo>
                  <a:pt x="46125" y="794787"/>
                </a:lnTo>
                <a:lnTo>
                  <a:pt x="29923" y="752927"/>
                </a:lnTo>
                <a:lnTo>
                  <a:pt x="17058" y="709582"/>
                </a:lnTo>
                <a:lnTo>
                  <a:pt x="7682" y="664897"/>
                </a:lnTo>
                <a:lnTo>
                  <a:pt x="1945" y="619021"/>
                </a:lnTo>
                <a:lnTo>
                  <a:pt x="0" y="572099"/>
                </a:lnTo>
                <a:lnTo>
                  <a:pt x="1945" y="525178"/>
                </a:lnTo>
                <a:lnTo>
                  <a:pt x="7682" y="479302"/>
                </a:lnTo>
                <a:lnTo>
                  <a:pt x="17058" y="434617"/>
                </a:lnTo>
                <a:lnTo>
                  <a:pt x="29923" y="391272"/>
                </a:lnTo>
                <a:lnTo>
                  <a:pt x="46125" y="349412"/>
                </a:lnTo>
                <a:lnTo>
                  <a:pt x="65514" y="309187"/>
                </a:lnTo>
                <a:lnTo>
                  <a:pt x="87938" y="270742"/>
                </a:lnTo>
                <a:lnTo>
                  <a:pt x="113247" y="234225"/>
                </a:lnTo>
                <a:lnTo>
                  <a:pt x="141289" y="199783"/>
                </a:lnTo>
                <a:lnTo>
                  <a:pt x="171913" y="167564"/>
                </a:lnTo>
                <a:lnTo>
                  <a:pt x="204969" y="137714"/>
                </a:lnTo>
                <a:lnTo>
                  <a:pt x="240305" y="110382"/>
                </a:lnTo>
                <a:lnTo>
                  <a:pt x="277769" y="85713"/>
                </a:lnTo>
                <a:lnTo>
                  <a:pt x="317212" y="63856"/>
                </a:lnTo>
                <a:lnTo>
                  <a:pt x="358482" y="44958"/>
                </a:lnTo>
                <a:lnTo>
                  <a:pt x="401428" y="29166"/>
                </a:lnTo>
                <a:lnTo>
                  <a:pt x="445899" y="16626"/>
                </a:lnTo>
                <a:lnTo>
                  <a:pt x="491743" y="7487"/>
                </a:lnTo>
                <a:lnTo>
                  <a:pt x="538811" y="1896"/>
                </a:lnTo>
                <a:lnTo>
                  <a:pt x="586949" y="0"/>
                </a:lnTo>
                <a:lnTo>
                  <a:pt x="638558" y="2214"/>
                </a:lnTo>
                <a:lnTo>
                  <a:pt x="689424" y="8784"/>
                </a:lnTo>
                <a:lnTo>
                  <a:pt x="739277" y="19600"/>
                </a:lnTo>
                <a:lnTo>
                  <a:pt x="787846" y="34554"/>
                </a:lnTo>
                <a:lnTo>
                  <a:pt x="834863" y="53536"/>
                </a:lnTo>
                <a:lnTo>
                  <a:pt x="880055" y="76437"/>
                </a:lnTo>
                <a:lnTo>
                  <a:pt x="923153" y="103148"/>
                </a:lnTo>
                <a:lnTo>
                  <a:pt x="963887" y="133560"/>
                </a:lnTo>
                <a:lnTo>
                  <a:pt x="1001986" y="167564"/>
                </a:lnTo>
                <a:lnTo>
                  <a:pt x="1036872" y="204699"/>
                </a:lnTo>
                <a:lnTo>
                  <a:pt x="1068073" y="244402"/>
                </a:lnTo>
                <a:lnTo>
                  <a:pt x="1095478" y="286410"/>
                </a:lnTo>
                <a:lnTo>
                  <a:pt x="1118974" y="330459"/>
                </a:lnTo>
                <a:lnTo>
                  <a:pt x="1138448" y="376285"/>
                </a:lnTo>
                <a:lnTo>
                  <a:pt x="1153790" y="423626"/>
                </a:lnTo>
                <a:lnTo>
                  <a:pt x="1164887" y="472218"/>
                </a:lnTo>
                <a:lnTo>
                  <a:pt x="1171628" y="521797"/>
                </a:lnTo>
                <a:lnTo>
                  <a:pt x="1173899" y="572099"/>
                </a:lnTo>
                <a:lnTo>
                  <a:pt x="1171954" y="619021"/>
                </a:lnTo>
                <a:lnTo>
                  <a:pt x="1166217" y="664897"/>
                </a:lnTo>
                <a:lnTo>
                  <a:pt x="1156841" y="709582"/>
                </a:lnTo>
                <a:lnTo>
                  <a:pt x="1143976" y="752927"/>
                </a:lnTo>
                <a:lnTo>
                  <a:pt x="1127774" y="794787"/>
                </a:lnTo>
                <a:lnTo>
                  <a:pt x="1108385" y="835012"/>
                </a:lnTo>
                <a:lnTo>
                  <a:pt x="1085961" y="873457"/>
                </a:lnTo>
                <a:lnTo>
                  <a:pt x="1060652" y="909974"/>
                </a:lnTo>
                <a:lnTo>
                  <a:pt x="1032610" y="944416"/>
                </a:lnTo>
                <a:lnTo>
                  <a:pt x="1001986" y="976635"/>
                </a:lnTo>
                <a:lnTo>
                  <a:pt x="968930" y="1006485"/>
                </a:lnTo>
                <a:lnTo>
                  <a:pt x="933595" y="1033817"/>
                </a:lnTo>
                <a:lnTo>
                  <a:pt x="896130" y="1058486"/>
                </a:lnTo>
                <a:lnTo>
                  <a:pt x="856687" y="1080343"/>
                </a:lnTo>
                <a:lnTo>
                  <a:pt x="815417" y="1099241"/>
                </a:lnTo>
                <a:lnTo>
                  <a:pt x="772471" y="1115033"/>
                </a:lnTo>
                <a:lnTo>
                  <a:pt x="728000" y="1127573"/>
                </a:lnTo>
                <a:lnTo>
                  <a:pt x="682156" y="1136712"/>
                </a:lnTo>
                <a:lnTo>
                  <a:pt x="635089" y="1142303"/>
                </a:lnTo>
                <a:lnTo>
                  <a:pt x="586949" y="1144199"/>
                </a:lnTo>
                <a:close/>
              </a:path>
            </a:pathLst>
          </a:custGeom>
          <a:solidFill>
            <a:srgbClr val="4285F4"/>
          </a:solidFill>
        </p:spPr>
        <p:txBody>
          <a:bodyPr wrap="square" lIns="0" tIns="0" rIns="0" bIns="0" rtlCol="0"/>
          <a:lstStyle/>
          <a:p>
            <a:pPr defTabSz="1219170">
              <a:defRPr/>
            </a:pPr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76683" y="1884382"/>
            <a:ext cx="871220" cy="1001129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933" marR="6773" indent="2540" algn="ctr" defTabSz="1219170">
              <a:lnSpc>
                <a:spcPts val="1907"/>
              </a:lnSpc>
              <a:spcBef>
                <a:spcPts val="207"/>
              </a:spcBef>
              <a:defRPr/>
            </a:pPr>
            <a:r>
              <a:rPr sz="1600" spc="-27">
                <a:solidFill>
                  <a:srgbClr val="FFFFFF"/>
                </a:solidFill>
                <a:latin typeface="Arial"/>
                <a:cs typeface="Arial"/>
              </a:rPr>
              <a:t>Policy </a:t>
            </a:r>
            <a:r>
              <a:rPr sz="16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0">
                <a:solidFill>
                  <a:srgbClr val="FFFFFF"/>
                </a:solidFill>
                <a:latin typeface="Arial"/>
                <a:cs typeface="Arial"/>
              </a:rPr>
              <a:t>Service </a:t>
            </a:r>
            <a:r>
              <a:rPr sz="1600" spc="-3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3">
                <a:solidFill>
                  <a:srgbClr val="FFFFFF"/>
                </a:solidFill>
                <a:latin typeface="Arial"/>
                <a:cs typeface="Arial"/>
              </a:rPr>
              <a:t>(e.g</a:t>
            </a:r>
            <a:r>
              <a:rPr sz="1600" spc="-33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0">
                <a:solidFill>
                  <a:srgbClr val="FFFFFF"/>
                </a:solidFill>
                <a:latin typeface="Arial"/>
                <a:cs typeface="Arial"/>
              </a:rPr>
              <a:t>Okta  </a:t>
            </a:r>
            <a:r>
              <a:rPr sz="16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600" spc="-87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0">
                <a:solidFill>
                  <a:srgbClr val="FFFFFF"/>
                </a:solidFill>
                <a:latin typeface="Arial"/>
                <a:cs typeface="Arial"/>
              </a:rPr>
              <a:t>Duo)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498385" y="1629237"/>
            <a:ext cx="1565487" cy="1525693"/>
          </a:xfrm>
          <a:custGeom>
            <a:avLst/>
            <a:gdLst/>
            <a:ahLst/>
            <a:cxnLst/>
            <a:rect l="l" t="t" r="r" b="b"/>
            <a:pathLst>
              <a:path w="1174115" h="1144270">
                <a:moveTo>
                  <a:pt x="586949" y="1144199"/>
                </a:moveTo>
                <a:lnTo>
                  <a:pt x="538810" y="1142303"/>
                </a:lnTo>
                <a:lnTo>
                  <a:pt x="491743" y="1136712"/>
                </a:lnTo>
                <a:lnTo>
                  <a:pt x="445899" y="1127573"/>
                </a:lnTo>
                <a:lnTo>
                  <a:pt x="401428" y="1115033"/>
                </a:lnTo>
                <a:lnTo>
                  <a:pt x="358482" y="1099241"/>
                </a:lnTo>
                <a:lnTo>
                  <a:pt x="317212" y="1080343"/>
                </a:lnTo>
                <a:lnTo>
                  <a:pt x="277769" y="1058486"/>
                </a:lnTo>
                <a:lnTo>
                  <a:pt x="240304" y="1033817"/>
                </a:lnTo>
                <a:lnTo>
                  <a:pt x="204969" y="1006485"/>
                </a:lnTo>
                <a:lnTo>
                  <a:pt x="171913" y="976635"/>
                </a:lnTo>
                <a:lnTo>
                  <a:pt x="141289" y="944416"/>
                </a:lnTo>
                <a:lnTo>
                  <a:pt x="113247" y="909974"/>
                </a:lnTo>
                <a:lnTo>
                  <a:pt x="87938" y="873457"/>
                </a:lnTo>
                <a:lnTo>
                  <a:pt x="65514" y="835012"/>
                </a:lnTo>
                <a:lnTo>
                  <a:pt x="46125" y="794787"/>
                </a:lnTo>
                <a:lnTo>
                  <a:pt x="29923" y="752927"/>
                </a:lnTo>
                <a:lnTo>
                  <a:pt x="17058" y="709582"/>
                </a:lnTo>
                <a:lnTo>
                  <a:pt x="7682" y="664897"/>
                </a:lnTo>
                <a:lnTo>
                  <a:pt x="1945" y="619021"/>
                </a:lnTo>
                <a:lnTo>
                  <a:pt x="0" y="572099"/>
                </a:lnTo>
                <a:lnTo>
                  <a:pt x="1945" y="525178"/>
                </a:lnTo>
                <a:lnTo>
                  <a:pt x="7682" y="479302"/>
                </a:lnTo>
                <a:lnTo>
                  <a:pt x="17058" y="434617"/>
                </a:lnTo>
                <a:lnTo>
                  <a:pt x="29923" y="391272"/>
                </a:lnTo>
                <a:lnTo>
                  <a:pt x="46125" y="349412"/>
                </a:lnTo>
                <a:lnTo>
                  <a:pt x="65514" y="309187"/>
                </a:lnTo>
                <a:lnTo>
                  <a:pt x="87938" y="270742"/>
                </a:lnTo>
                <a:lnTo>
                  <a:pt x="113247" y="234225"/>
                </a:lnTo>
                <a:lnTo>
                  <a:pt x="141289" y="199783"/>
                </a:lnTo>
                <a:lnTo>
                  <a:pt x="171913" y="167564"/>
                </a:lnTo>
                <a:lnTo>
                  <a:pt x="204969" y="137714"/>
                </a:lnTo>
                <a:lnTo>
                  <a:pt x="240304" y="110382"/>
                </a:lnTo>
                <a:lnTo>
                  <a:pt x="277769" y="85713"/>
                </a:lnTo>
                <a:lnTo>
                  <a:pt x="317212" y="63856"/>
                </a:lnTo>
                <a:lnTo>
                  <a:pt x="358482" y="44958"/>
                </a:lnTo>
                <a:lnTo>
                  <a:pt x="401428" y="29166"/>
                </a:lnTo>
                <a:lnTo>
                  <a:pt x="445899" y="16626"/>
                </a:lnTo>
                <a:lnTo>
                  <a:pt x="491743" y="7487"/>
                </a:lnTo>
                <a:lnTo>
                  <a:pt x="538810" y="1896"/>
                </a:lnTo>
                <a:lnTo>
                  <a:pt x="586949" y="0"/>
                </a:lnTo>
                <a:lnTo>
                  <a:pt x="638558" y="2214"/>
                </a:lnTo>
                <a:lnTo>
                  <a:pt x="689424" y="8784"/>
                </a:lnTo>
                <a:lnTo>
                  <a:pt x="739277" y="19600"/>
                </a:lnTo>
                <a:lnTo>
                  <a:pt x="787846" y="34554"/>
                </a:lnTo>
                <a:lnTo>
                  <a:pt x="834862" y="53536"/>
                </a:lnTo>
                <a:lnTo>
                  <a:pt x="880055" y="76437"/>
                </a:lnTo>
                <a:lnTo>
                  <a:pt x="923153" y="103148"/>
                </a:lnTo>
                <a:lnTo>
                  <a:pt x="963887" y="133560"/>
                </a:lnTo>
                <a:lnTo>
                  <a:pt x="1001986" y="167564"/>
                </a:lnTo>
                <a:lnTo>
                  <a:pt x="1036872" y="204699"/>
                </a:lnTo>
                <a:lnTo>
                  <a:pt x="1068074" y="244402"/>
                </a:lnTo>
                <a:lnTo>
                  <a:pt x="1095478" y="286410"/>
                </a:lnTo>
                <a:lnTo>
                  <a:pt x="1118974" y="330459"/>
                </a:lnTo>
                <a:lnTo>
                  <a:pt x="1138448" y="376285"/>
                </a:lnTo>
                <a:lnTo>
                  <a:pt x="1153790" y="423626"/>
                </a:lnTo>
                <a:lnTo>
                  <a:pt x="1164887" y="472218"/>
                </a:lnTo>
                <a:lnTo>
                  <a:pt x="1171628" y="521797"/>
                </a:lnTo>
                <a:lnTo>
                  <a:pt x="1173899" y="572099"/>
                </a:lnTo>
                <a:lnTo>
                  <a:pt x="1171954" y="619021"/>
                </a:lnTo>
                <a:lnTo>
                  <a:pt x="1166217" y="664897"/>
                </a:lnTo>
                <a:lnTo>
                  <a:pt x="1156841" y="709582"/>
                </a:lnTo>
                <a:lnTo>
                  <a:pt x="1143976" y="752927"/>
                </a:lnTo>
                <a:lnTo>
                  <a:pt x="1127774" y="794787"/>
                </a:lnTo>
                <a:lnTo>
                  <a:pt x="1108385" y="835012"/>
                </a:lnTo>
                <a:lnTo>
                  <a:pt x="1085961" y="873457"/>
                </a:lnTo>
                <a:lnTo>
                  <a:pt x="1060652" y="909974"/>
                </a:lnTo>
                <a:lnTo>
                  <a:pt x="1032610" y="944416"/>
                </a:lnTo>
                <a:lnTo>
                  <a:pt x="1001986" y="976635"/>
                </a:lnTo>
                <a:lnTo>
                  <a:pt x="968930" y="1006485"/>
                </a:lnTo>
                <a:lnTo>
                  <a:pt x="933595" y="1033817"/>
                </a:lnTo>
                <a:lnTo>
                  <a:pt x="896130" y="1058486"/>
                </a:lnTo>
                <a:lnTo>
                  <a:pt x="856687" y="1080343"/>
                </a:lnTo>
                <a:lnTo>
                  <a:pt x="815417" y="1099241"/>
                </a:lnTo>
                <a:lnTo>
                  <a:pt x="772471" y="1115033"/>
                </a:lnTo>
                <a:lnTo>
                  <a:pt x="728001" y="1127573"/>
                </a:lnTo>
                <a:lnTo>
                  <a:pt x="682156" y="1136712"/>
                </a:lnTo>
                <a:lnTo>
                  <a:pt x="635089" y="1142303"/>
                </a:lnTo>
                <a:lnTo>
                  <a:pt x="586949" y="1144199"/>
                </a:lnTo>
                <a:close/>
              </a:path>
            </a:pathLst>
          </a:custGeom>
          <a:solidFill>
            <a:srgbClr val="34A853"/>
          </a:solidFill>
        </p:spPr>
        <p:txBody>
          <a:bodyPr wrap="square" lIns="0" tIns="0" rIns="0" bIns="0" rtlCol="0"/>
          <a:lstStyle/>
          <a:p>
            <a:pPr defTabSz="1219170">
              <a:defRPr/>
            </a:pPr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94153" y="1763727"/>
            <a:ext cx="973667" cy="1231962"/>
          </a:xfrm>
          <a:prstGeom prst="rect">
            <a:avLst/>
          </a:prstGeom>
        </p:spPr>
        <p:txBody>
          <a:bodyPr vert="horz" wrap="square" lIns="0" tIns="26247" rIns="0" bIns="0" rtlCol="0">
            <a:spAutoFit/>
          </a:bodyPr>
          <a:lstStyle/>
          <a:p>
            <a:pPr marL="163403" marR="154936" algn="ctr" defTabSz="1219170">
              <a:lnSpc>
                <a:spcPts val="1907"/>
              </a:lnSpc>
              <a:spcBef>
                <a:spcPts val="207"/>
              </a:spcBef>
              <a:defRPr/>
            </a:pPr>
            <a:r>
              <a:rPr sz="1600" spc="-40">
                <a:solidFill>
                  <a:srgbClr val="FFFFFF"/>
                </a:solidFill>
                <a:latin typeface="Arial"/>
                <a:cs typeface="Arial"/>
              </a:rPr>
              <a:t>Relying  </a:t>
            </a:r>
            <a:r>
              <a:rPr sz="1600" spc="-20">
                <a:solidFill>
                  <a:srgbClr val="FFFFFF"/>
                </a:solidFill>
                <a:latin typeface="Arial"/>
                <a:cs typeface="Arial"/>
              </a:rPr>
              <a:t>Party </a:t>
            </a:r>
            <a:r>
              <a:rPr sz="1600" spc="-13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53">
                <a:solidFill>
                  <a:srgbClr val="FFFFFF"/>
                </a:solidFill>
                <a:latin typeface="Arial"/>
                <a:cs typeface="Arial"/>
              </a:rPr>
              <a:t>(e.g.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algn="ctr" defTabSz="1219170">
              <a:lnSpc>
                <a:spcPts val="1813"/>
              </a:lnSpc>
              <a:defRPr/>
            </a:pPr>
            <a:r>
              <a:rPr sz="1600" spc="-27">
                <a:solidFill>
                  <a:srgbClr val="FFFFFF"/>
                </a:solidFill>
                <a:latin typeface="Arial"/>
                <a:cs typeface="Arial"/>
              </a:rPr>
              <a:t>Salesforce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algn="ctr" defTabSz="1219170">
              <a:lnSpc>
                <a:spcPts val="1913"/>
              </a:lnSpc>
              <a:defRPr/>
            </a:pPr>
            <a:r>
              <a:rPr sz="160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600" spc="-10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33">
                <a:solidFill>
                  <a:srgbClr val="FFFFFF"/>
                </a:solidFill>
                <a:latin typeface="Arial"/>
                <a:cs typeface="Arial"/>
              </a:rPr>
              <a:t>Aruba)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531282" y="3114038"/>
            <a:ext cx="817880" cy="1250525"/>
            <a:chOff x="7613268" y="2413293"/>
            <a:chExt cx="613410" cy="937894"/>
          </a:xfrm>
        </p:grpSpPr>
        <p:sp>
          <p:nvSpPr>
            <p:cNvPr id="11" name="object 11"/>
            <p:cNvSpPr/>
            <p:nvPr/>
          </p:nvSpPr>
          <p:spPr>
            <a:xfrm>
              <a:off x="7914135" y="2605937"/>
              <a:ext cx="254000" cy="730885"/>
            </a:xfrm>
            <a:custGeom>
              <a:avLst/>
              <a:gdLst/>
              <a:ahLst/>
              <a:cxnLst/>
              <a:rect l="l" t="t" r="r" b="b"/>
              <a:pathLst>
                <a:path w="254000" h="730885">
                  <a:moveTo>
                    <a:pt x="0" y="730813"/>
                  </a:moveTo>
                  <a:lnTo>
                    <a:pt x="253427" y="0"/>
                  </a:lnTo>
                </a:path>
              </a:pathLst>
            </a:custGeom>
            <a:ln w="28574">
              <a:solidFill>
                <a:srgbClr val="5F6368"/>
              </a:solidFill>
            </a:ln>
          </p:spPr>
          <p:txBody>
            <a:bodyPr wrap="square" lIns="0" tIns="0" rIns="0" bIns="0" rtlCol="0"/>
            <a:lstStyle/>
            <a:p>
              <a:pPr defTabSz="1219170">
                <a:defRPr/>
              </a:pPr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08682" y="2469131"/>
              <a:ext cx="117761" cy="16655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6693" y="2812702"/>
              <a:ext cx="164399" cy="1550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672547" y="2427580"/>
              <a:ext cx="241935" cy="762635"/>
            </a:xfrm>
            <a:custGeom>
              <a:avLst/>
              <a:gdLst/>
              <a:ahLst/>
              <a:cxnLst/>
              <a:rect l="l" t="t" r="r" b="b"/>
              <a:pathLst>
                <a:path w="241934" h="762635">
                  <a:moveTo>
                    <a:pt x="241588" y="0"/>
                  </a:moveTo>
                  <a:lnTo>
                    <a:pt x="0" y="762066"/>
                  </a:lnTo>
                </a:path>
              </a:pathLst>
            </a:custGeom>
            <a:ln w="28574">
              <a:solidFill>
                <a:srgbClr val="5F6368"/>
              </a:solidFill>
            </a:ln>
          </p:spPr>
          <p:txBody>
            <a:bodyPr wrap="square" lIns="0" tIns="0" rIns="0" bIns="0" rtlCol="0"/>
            <a:lstStyle/>
            <a:p>
              <a:pPr defTabSz="1219170">
                <a:defRPr/>
              </a:pPr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3268" y="3161096"/>
              <a:ext cx="118557" cy="16645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85188" y="2812702"/>
              <a:ext cx="164399" cy="155099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8693143" y="3611301"/>
            <a:ext cx="539327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  <a:tabLst>
                <a:tab pos="418243" algn="l"/>
              </a:tabLst>
              <a:defRPr/>
            </a:pPr>
            <a:r>
              <a:rPr sz="1467" spc="-7">
                <a:solidFill>
                  <a:srgbClr val="FFFFFF"/>
                </a:solidFill>
                <a:latin typeface="Arial"/>
                <a:cs typeface="Arial"/>
              </a:rPr>
              <a:t>4	1</a:t>
            </a:r>
            <a:endParaRPr sz="146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64956" y="2241050"/>
            <a:ext cx="1802553" cy="476673"/>
            <a:chOff x="6213523" y="1758551"/>
            <a:chExt cx="1351915" cy="357505"/>
          </a:xfrm>
        </p:grpSpPr>
        <p:sp>
          <p:nvSpPr>
            <p:cNvPr id="19" name="object 19"/>
            <p:cNvSpPr/>
            <p:nvPr/>
          </p:nvSpPr>
          <p:spPr>
            <a:xfrm>
              <a:off x="6227810" y="2034306"/>
              <a:ext cx="1193800" cy="6985"/>
            </a:xfrm>
            <a:custGeom>
              <a:avLst/>
              <a:gdLst/>
              <a:ahLst/>
              <a:cxnLst/>
              <a:rect l="l" t="t" r="r" b="b"/>
              <a:pathLst>
                <a:path w="1193800" h="6985">
                  <a:moveTo>
                    <a:pt x="0" y="0"/>
                  </a:moveTo>
                  <a:lnTo>
                    <a:pt x="1193553" y="6820"/>
                  </a:lnTo>
                </a:path>
              </a:pathLst>
            </a:custGeom>
            <a:ln w="2857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pPr defTabSz="1219170">
                <a:defRPr/>
              </a:pPr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406806" y="1979641"/>
              <a:ext cx="158518" cy="12296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399398" y="1820037"/>
              <a:ext cx="1118235" cy="0"/>
            </a:xfrm>
            <a:custGeom>
              <a:avLst/>
              <a:gdLst/>
              <a:ahLst/>
              <a:cxnLst/>
              <a:rect l="l" t="t" r="r" b="b"/>
              <a:pathLst>
                <a:path w="1118234">
                  <a:moveTo>
                    <a:pt x="1117949" y="0"/>
                  </a:moveTo>
                  <a:lnTo>
                    <a:pt x="0" y="0"/>
                  </a:lnTo>
                </a:path>
              </a:pathLst>
            </a:custGeom>
            <a:ln w="28574">
              <a:solidFill>
                <a:srgbClr val="4285F4"/>
              </a:solidFill>
            </a:ln>
          </p:spPr>
          <p:txBody>
            <a:bodyPr wrap="square" lIns="0" tIns="0" rIns="0" bIns="0" rtlCol="0"/>
            <a:lstStyle/>
            <a:p>
              <a:pPr defTabSz="1219170">
                <a:defRPr/>
              </a:pPr>
              <a:endParaRPr sz="240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55435" y="1758551"/>
              <a:ext cx="158251" cy="1229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93178" y="1960605"/>
              <a:ext cx="164399" cy="155099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503797" y="2475171"/>
            <a:ext cx="137160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  <a:defRPr/>
            </a:pPr>
            <a:r>
              <a:rPr sz="1467" spc="-7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467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437817" y="2219527"/>
            <a:ext cx="219199" cy="20679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7503785" y="2184243"/>
            <a:ext cx="137160" cy="242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  <a:defRPr/>
            </a:pPr>
            <a:r>
              <a:rPr sz="1467" spc="-7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15207" y="4687185"/>
            <a:ext cx="874607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R="6773" algn="r" defTabSz="1219170">
              <a:lnSpc>
                <a:spcPts val="1913"/>
              </a:lnSpc>
              <a:spcBef>
                <a:spcPts val="133"/>
              </a:spcBef>
              <a:defRPr/>
            </a:pPr>
            <a:r>
              <a:rPr sz="1600" spc="-93">
                <a:solidFill>
                  <a:prstClr val="black"/>
                </a:solidFill>
                <a:latin typeface="Arial"/>
                <a:cs typeface="Arial"/>
              </a:rPr>
              <a:t>D</a:t>
            </a:r>
            <a:r>
              <a:rPr sz="1600" spc="-80">
                <a:solidFill>
                  <a:prstClr val="black"/>
                </a:solidFill>
                <a:latin typeface="Arial"/>
                <a:cs typeface="Arial"/>
              </a:rPr>
              <a:t>e</a:t>
            </a:r>
            <a:r>
              <a:rPr sz="1600" spc="-7">
                <a:solidFill>
                  <a:prstClr val="black"/>
                </a:solidFill>
                <a:latin typeface="Arial"/>
                <a:cs typeface="Arial"/>
              </a:rPr>
              <a:t>vice</a:t>
            </a:r>
            <a:r>
              <a:rPr sz="1600">
                <a:solidFill>
                  <a:prstClr val="black"/>
                </a:solidFill>
                <a:latin typeface="Arial"/>
                <a:cs typeface="Arial"/>
              </a:rPr>
              <a:t>s</a:t>
            </a:r>
            <a:r>
              <a:rPr sz="1600" spc="-53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00" spc="213">
                <a:solidFill>
                  <a:prstClr val="black"/>
                </a:solidFill>
                <a:latin typeface="Arial"/>
                <a:cs typeface="Arial"/>
              </a:rPr>
              <a:t>/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  <a:p>
            <a:pPr marR="6773" algn="r" defTabSz="1219170">
              <a:lnSpc>
                <a:spcPts val="1913"/>
              </a:lnSpc>
              <a:defRPr/>
            </a:pPr>
            <a:r>
              <a:rPr sz="1600" spc="-7">
                <a:solidFill>
                  <a:prstClr val="black"/>
                </a:solidFill>
                <a:latin typeface="Arial"/>
                <a:cs typeface="Arial"/>
              </a:rPr>
              <a:t>Apps</a:t>
            </a:r>
            <a:endParaRPr sz="160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97585" y="1415151"/>
            <a:ext cx="1189031" cy="50441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algn="ctr" defTabSz="1219170">
              <a:lnSpc>
                <a:spcPts val="1907"/>
              </a:lnSpc>
              <a:spcBef>
                <a:spcPts val="133"/>
              </a:spcBef>
              <a:defRPr/>
            </a:pPr>
            <a:r>
              <a:rPr sz="1600" spc="-100" dirty="0">
                <a:solidFill>
                  <a:prstClr val="black"/>
                </a:solidFill>
                <a:latin typeface="Arial"/>
                <a:cs typeface="Arial"/>
              </a:rPr>
              <a:t>CAEP</a:t>
            </a:r>
            <a:r>
              <a:rPr lang="en-US" sz="1600" spc="-100" dirty="0">
                <a:solidFill>
                  <a:prstClr val="black"/>
                </a:solidFill>
                <a:latin typeface="Arial"/>
                <a:cs typeface="Arial"/>
              </a:rPr>
              <a:t>/RISC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  <a:p>
            <a:pPr algn="ctr" defTabSz="1219170">
              <a:lnSpc>
                <a:spcPts val="1907"/>
              </a:lnSpc>
              <a:defRPr/>
            </a:pPr>
            <a:r>
              <a:rPr sz="1600" spc="7" dirty="0">
                <a:solidFill>
                  <a:prstClr val="black"/>
                </a:solidFill>
                <a:latin typeface="Arial"/>
                <a:cs typeface="Arial"/>
              </a:rPr>
              <a:t>interactions</a:t>
            </a:r>
            <a:endParaRPr sz="1600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8186617" y="4562596"/>
            <a:ext cx="899160" cy="684953"/>
          </a:xfrm>
          <a:custGeom>
            <a:avLst/>
            <a:gdLst/>
            <a:ahLst/>
            <a:cxnLst/>
            <a:rect l="l" t="t" r="r" b="b"/>
            <a:pathLst>
              <a:path w="674370" h="513714">
                <a:moveTo>
                  <a:pt x="128358" y="417166"/>
                </a:moveTo>
                <a:lnTo>
                  <a:pt x="64179" y="417166"/>
                </a:lnTo>
                <a:lnTo>
                  <a:pt x="64179" y="64179"/>
                </a:lnTo>
                <a:lnTo>
                  <a:pt x="69243" y="39258"/>
                </a:lnTo>
                <a:lnTo>
                  <a:pt x="83032" y="18851"/>
                </a:lnTo>
                <a:lnTo>
                  <a:pt x="103440" y="5063"/>
                </a:lnTo>
                <a:lnTo>
                  <a:pt x="128358" y="0"/>
                </a:lnTo>
                <a:lnTo>
                  <a:pt x="641794" y="0"/>
                </a:lnTo>
                <a:lnTo>
                  <a:pt x="641794" y="64179"/>
                </a:lnTo>
                <a:lnTo>
                  <a:pt x="128358" y="64179"/>
                </a:lnTo>
                <a:lnTo>
                  <a:pt x="128358" y="417166"/>
                </a:lnTo>
                <a:close/>
              </a:path>
              <a:path w="674370" h="513714">
                <a:moveTo>
                  <a:pt x="641794" y="513435"/>
                </a:moveTo>
                <a:lnTo>
                  <a:pt x="449255" y="513435"/>
                </a:lnTo>
                <a:lnTo>
                  <a:pt x="436796" y="510903"/>
                </a:lnTo>
                <a:lnTo>
                  <a:pt x="426593" y="504008"/>
                </a:lnTo>
                <a:lnTo>
                  <a:pt x="419698" y="493805"/>
                </a:lnTo>
                <a:lnTo>
                  <a:pt x="417166" y="481345"/>
                </a:lnTo>
                <a:lnTo>
                  <a:pt x="417166" y="160448"/>
                </a:lnTo>
                <a:lnTo>
                  <a:pt x="419698" y="147989"/>
                </a:lnTo>
                <a:lnTo>
                  <a:pt x="426593" y="137785"/>
                </a:lnTo>
                <a:lnTo>
                  <a:pt x="436796" y="130891"/>
                </a:lnTo>
                <a:lnTo>
                  <a:pt x="449255" y="128358"/>
                </a:lnTo>
                <a:lnTo>
                  <a:pt x="641794" y="128358"/>
                </a:lnTo>
                <a:lnTo>
                  <a:pt x="654253" y="130891"/>
                </a:lnTo>
                <a:lnTo>
                  <a:pt x="664457" y="137785"/>
                </a:lnTo>
                <a:lnTo>
                  <a:pt x="671351" y="147989"/>
                </a:lnTo>
                <a:lnTo>
                  <a:pt x="673883" y="160448"/>
                </a:lnTo>
                <a:lnTo>
                  <a:pt x="673883" y="192538"/>
                </a:lnTo>
                <a:lnTo>
                  <a:pt x="481345" y="192538"/>
                </a:lnTo>
                <a:lnTo>
                  <a:pt x="481345" y="417166"/>
                </a:lnTo>
                <a:lnTo>
                  <a:pt x="673883" y="417166"/>
                </a:lnTo>
                <a:lnTo>
                  <a:pt x="673883" y="481345"/>
                </a:lnTo>
                <a:lnTo>
                  <a:pt x="671351" y="493805"/>
                </a:lnTo>
                <a:lnTo>
                  <a:pt x="664457" y="504008"/>
                </a:lnTo>
                <a:lnTo>
                  <a:pt x="654253" y="510903"/>
                </a:lnTo>
                <a:lnTo>
                  <a:pt x="641794" y="513435"/>
                </a:lnTo>
                <a:close/>
              </a:path>
              <a:path w="674370" h="513714">
                <a:moveTo>
                  <a:pt x="673883" y="417166"/>
                </a:moveTo>
                <a:lnTo>
                  <a:pt x="609704" y="417166"/>
                </a:lnTo>
                <a:lnTo>
                  <a:pt x="609704" y="192538"/>
                </a:lnTo>
                <a:lnTo>
                  <a:pt x="673883" y="192538"/>
                </a:lnTo>
                <a:lnTo>
                  <a:pt x="673883" y="417166"/>
                </a:lnTo>
                <a:close/>
              </a:path>
              <a:path w="674370" h="513714">
                <a:moveTo>
                  <a:pt x="352986" y="513435"/>
                </a:moveTo>
                <a:lnTo>
                  <a:pt x="0" y="513435"/>
                </a:lnTo>
                <a:lnTo>
                  <a:pt x="0" y="417166"/>
                </a:lnTo>
                <a:lnTo>
                  <a:pt x="352986" y="417166"/>
                </a:lnTo>
                <a:lnTo>
                  <a:pt x="352986" y="513435"/>
                </a:lnTo>
                <a:close/>
              </a:path>
            </a:pathLst>
          </a:custGeom>
          <a:solidFill>
            <a:srgbClr val="FABB05"/>
          </a:solidFill>
        </p:spPr>
        <p:txBody>
          <a:bodyPr wrap="square" lIns="0" tIns="0" rIns="0" bIns="0" rtlCol="0"/>
          <a:lstStyle/>
          <a:p>
            <a:pPr defTabSz="1219170">
              <a:defRPr/>
            </a:pPr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301788" y="2095612"/>
            <a:ext cx="2584873" cy="759460"/>
          </a:xfrm>
          <a:custGeom>
            <a:avLst/>
            <a:gdLst/>
            <a:ahLst/>
            <a:cxnLst/>
            <a:rect l="l" t="t" r="r" b="b"/>
            <a:pathLst>
              <a:path w="1938654" h="569594">
                <a:moveTo>
                  <a:pt x="0" y="284699"/>
                </a:moveTo>
                <a:lnTo>
                  <a:pt x="2433" y="264367"/>
                </a:lnTo>
                <a:lnTo>
                  <a:pt x="9624" y="244421"/>
                </a:lnTo>
                <a:lnTo>
                  <a:pt x="37621" y="205879"/>
                </a:lnTo>
                <a:lnTo>
                  <a:pt x="82681" y="169458"/>
                </a:lnTo>
                <a:lnTo>
                  <a:pt x="143490" y="135544"/>
                </a:lnTo>
                <a:lnTo>
                  <a:pt x="179390" y="119648"/>
                </a:lnTo>
                <a:lnTo>
                  <a:pt x="218736" y="104522"/>
                </a:lnTo>
                <a:lnTo>
                  <a:pt x="261364" y="90217"/>
                </a:lnTo>
                <a:lnTo>
                  <a:pt x="307109" y="76779"/>
                </a:lnTo>
                <a:lnTo>
                  <a:pt x="355807" y="64256"/>
                </a:lnTo>
                <a:lnTo>
                  <a:pt x="407295" y="52698"/>
                </a:lnTo>
                <a:lnTo>
                  <a:pt x="461408" y="42152"/>
                </a:lnTo>
                <a:lnTo>
                  <a:pt x="517983" y="32666"/>
                </a:lnTo>
                <a:lnTo>
                  <a:pt x="576855" y="24288"/>
                </a:lnTo>
                <a:lnTo>
                  <a:pt x="637860" y="17067"/>
                </a:lnTo>
                <a:lnTo>
                  <a:pt x="700835" y="11051"/>
                </a:lnTo>
                <a:lnTo>
                  <a:pt x="765616" y="6288"/>
                </a:lnTo>
                <a:lnTo>
                  <a:pt x="832037" y="2827"/>
                </a:lnTo>
                <a:lnTo>
                  <a:pt x="899937" y="714"/>
                </a:lnTo>
                <a:lnTo>
                  <a:pt x="969149" y="0"/>
                </a:lnTo>
                <a:lnTo>
                  <a:pt x="1038362" y="714"/>
                </a:lnTo>
                <a:lnTo>
                  <a:pt x="1106262" y="2827"/>
                </a:lnTo>
                <a:lnTo>
                  <a:pt x="1172683" y="6288"/>
                </a:lnTo>
                <a:lnTo>
                  <a:pt x="1237464" y="11051"/>
                </a:lnTo>
                <a:lnTo>
                  <a:pt x="1300439" y="17067"/>
                </a:lnTo>
                <a:lnTo>
                  <a:pt x="1361444" y="24288"/>
                </a:lnTo>
                <a:lnTo>
                  <a:pt x="1420316" y="32666"/>
                </a:lnTo>
                <a:lnTo>
                  <a:pt x="1476891" y="42152"/>
                </a:lnTo>
                <a:lnTo>
                  <a:pt x="1531004" y="52698"/>
                </a:lnTo>
                <a:lnTo>
                  <a:pt x="1582492" y="64256"/>
                </a:lnTo>
                <a:lnTo>
                  <a:pt x="1631190" y="76779"/>
                </a:lnTo>
                <a:lnTo>
                  <a:pt x="1676935" y="90217"/>
                </a:lnTo>
                <a:lnTo>
                  <a:pt x="1719563" y="104522"/>
                </a:lnTo>
                <a:lnTo>
                  <a:pt x="1758909" y="119648"/>
                </a:lnTo>
                <a:lnTo>
                  <a:pt x="1794809" y="135544"/>
                </a:lnTo>
                <a:lnTo>
                  <a:pt x="1855618" y="169458"/>
                </a:lnTo>
                <a:lnTo>
                  <a:pt x="1900678" y="205879"/>
                </a:lnTo>
                <a:lnTo>
                  <a:pt x="1928675" y="244421"/>
                </a:lnTo>
                <a:lnTo>
                  <a:pt x="1938299" y="284699"/>
                </a:lnTo>
                <a:lnTo>
                  <a:pt x="1928675" y="324978"/>
                </a:lnTo>
                <a:lnTo>
                  <a:pt x="1900678" y="363520"/>
                </a:lnTo>
                <a:lnTo>
                  <a:pt x="1855618" y="399941"/>
                </a:lnTo>
                <a:lnTo>
                  <a:pt x="1794809" y="433855"/>
                </a:lnTo>
                <a:lnTo>
                  <a:pt x="1758909" y="449751"/>
                </a:lnTo>
                <a:lnTo>
                  <a:pt x="1719563" y="464876"/>
                </a:lnTo>
                <a:lnTo>
                  <a:pt x="1676935" y="479182"/>
                </a:lnTo>
                <a:lnTo>
                  <a:pt x="1631190" y="492620"/>
                </a:lnTo>
                <a:lnTo>
                  <a:pt x="1582492" y="505143"/>
                </a:lnTo>
                <a:lnTo>
                  <a:pt x="1531004" y="516701"/>
                </a:lnTo>
                <a:lnTo>
                  <a:pt x="1476891" y="527247"/>
                </a:lnTo>
                <a:lnTo>
                  <a:pt x="1420316" y="536733"/>
                </a:lnTo>
                <a:lnTo>
                  <a:pt x="1361444" y="545111"/>
                </a:lnTo>
                <a:lnTo>
                  <a:pt x="1300439" y="552332"/>
                </a:lnTo>
                <a:lnTo>
                  <a:pt x="1237464" y="558348"/>
                </a:lnTo>
                <a:lnTo>
                  <a:pt x="1172683" y="563111"/>
                </a:lnTo>
                <a:lnTo>
                  <a:pt x="1106262" y="566572"/>
                </a:lnTo>
                <a:lnTo>
                  <a:pt x="1038362" y="568685"/>
                </a:lnTo>
                <a:lnTo>
                  <a:pt x="969149" y="569399"/>
                </a:lnTo>
                <a:lnTo>
                  <a:pt x="899937" y="568685"/>
                </a:lnTo>
                <a:lnTo>
                  <a:pt x="832037" y="566572"/>
                </a:lnTo>
                <a:lnTo>
                  <a:pt x="765616" y="563111"/>
                </a:lnTo>
                <a:lnTo>
                  <a:pt x="700835" y="558348"/>
                </a:lnTo>
                <a:lnTo>
                  <a:pt x="637860" y="552332"/>
                </a:lnTo>
                <a:lnTo>
                  <a:pt x="576855" y="545111"/>
                </a:lnTo>
                <a:lnTo>
                  <a:pt x="517983" y="536733"/>
                </a:lnTo>
                <a:lnTo>
                  <a:pt x="461408" y="527247"/>
                </a:lnTo>
                <a:lnTo>
                  <a:pt x="407295" y="516701"/>
                </a:lnTo>
                <a:lnTo>
                  <a:pt x="355807" y="505143"/>
                </a:lnTo>
                <a:lnTo>
                  <a:pt x="307109" y="492620"/>
                </a:lnTo>
                <a:lnTo>
                  <a:pt x="261364" y="479182"/>
                </a:lnTo>
                <a:lnTo>
                  <a:pt x="218736" y="464876"/>
                </a:lnTo>
                <a:lnTo>
                  <a:pt x="179390" y="449751"/>
                </a:lnTo>
                <a:lnTo>
                  <a:pt x="143490" y="433855"/>
                </a:lnTo>
                <a:lnTo>
                  <a:pt x="82681" y="399941"/>
                </a:lnTo>
                <a:lnTo>
                  <a:pt x="37621" y="363520"/>
                </a:lnTo>
                <a:lnTo>
                  <a:pt x="9624" y="324978"/>
                </a:lnTo>
                <a:lnTo>
                  <a:pt x="2433" y="305032"/>
                </a:lnTo>
                <a:lnTo>
                  <a:pt x="0" y="284699"/>
                </a:lnTo>
                <a:close/>
              </a:path>
            </a:pathLst>
          </a:custGeom>
          <a:ln w="38099">
            <a:solidFill>
              <a:srgbClr val="FABB05"/>
            </a:solidFill>
          </a:ln>
        </p:spPr>
        <p:txBody>
          <a:bodyPr wrap="square" lIns="0" tIns="0" rIns="0" bIns="0" rtlCol="0"/>
          <a:lstStyle/>
          <a:p>
            <a:pPr defTabSz="1219170">
              <a:defRPr/>
            </a:pPr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913AD4-12CD-BF4B-A98F-ACE0B2071BC3}"/>
              </a:ext>
            </a:extLst>
          </p:cNvPr>
          <p:cNvSpPr txBox="1"/>
          <p:nvPr/>
        </p:nvSpPr>
        <p:spPr>
          <a:xfrm>
            <a:off x="696497" y="3238066"/>
            <a:ext cx="661777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Service Request: request service from a relying party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Context Update: Relying party can provide any change notifications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Policy Update: a subscriber to CAEP/RISC events can re-evaluate policy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Remediative</a:t>
            </a:r>
            <a:r>
              <a:rPr lang="en-US" sz="1400" dirty="0"/>
              <a:t> Action: Relying party can enforce an action based on the policy update</a:t>
            </a:r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pPr marL="342900" indent="-342900">
              <a:buFont typeface="+mj-lt"/>
              <a:buAutoNum type="arabicPeriod"/>
            </a:pPr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517953F-8FE2-6846-AC93-EC1ED92BF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SCIM Use Case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461E95-700C-0443-B8F5-7E33B5560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86262" indent="0">
              <a:buNone/>
            </a:pPr>
            <a:r>
              <a:rPr lang="en-US" sz="1800" b="1" dirty="0"/>
              <a:t>Domain</a:t>
            </a:r>
            <a:r>
              <a:rPr lang="en-US" b="1" dirty="0"/>
              <a:t> Based Replication</a:t>
            </a:r>
          </a:p>
          <a:p>
            <a:r>
              <a:rPr lang="en-US" dirty="0"/>
              <a:t>Common Schema and Resources</a:t>
            </a:r>
          </a:p>
          <a:p>
            <a:r>
              <a:rPr lang="en-US" dirty="0"/>
              <a:t>Single administrative domain</a:t>
            </a:r>
          </a:p>
          <a:p>
            <a:r>
              <a:rPr lang="en-US" dirty="0"/>
              <a:t>Many nodes to synchronize</a:t>
            </a:r>
          </a:p>
          <a:p>
            <a:r>
              <a:rPr lang="en-US" dirty="0"/>
              <a:t>May be multi SCIM implementations</a:t>
            </a:r>
          </a:p>
          <a:p>
            <a:r>
              <a:rPr lang="en-US" dirty="0"/>
              <a:t>Acts as a common User repository or directory</a:t>
            </a:r>
          </a:p>
          <a:p>
            <a:r>
              <a:rPr lang="en-US" dirty="0"/>
              <a:t>Messages convey transactions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9E194AE-BE8A-CE46-870B-20BA9C30F5C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52396" indent="0">
              <a:buNone/>
            </a:pPr>
            <a:r>
              <a:rPr lang="en-US" b="1" dirty="0"/>
              <a:t>Co-ordinated Provisioning</a:t>
            </a:r>
          </a:p>
          <a:p>
            <a:r>
              <a:rPr lang="en-US" dirty="0"/>
              <a:t>Differing Schema and Resources</a:t>
            </a:r>
          </a:p>
          <a:p>
            <a:r>
              <a:rPr lang="en-US" dirty="0"/>
              <a:t>May be multi-admin domain</a:t>
            </a:r>
          </a:p>
          <a:p>
            <a:r>
              <a:rPr lang="en-US" dirty="0"/>
              <a:t>Point-to-point cross-domain link</a:t>
            </a:r>
          </a:p>
          <a:p>
            <a:r>
              <a:rPr lang="en-US" dirty="0"/>
              <a:t>Often has differing implementations</a:t>
            </a:r>
          </a:p>
          <a:p>
            <a:r>
              <a:rPr lang="en-US" dirty="0"/>
              <a:t>May be related to cross-domain workflows and entitlements</a:t>
            </a:r>
          </a:p>
          <a:p>
            <a:r>
              <a:rPr lang="en-US" dirty="0"/>
              <a:t>Messages convey "triggers"</a:t>
            </a:r>
          </a:p>
        </p:txBody>
      </p:sp>
    </p:spTree>
    <p:extLst>
      <p:ext uri="{BB962C8B-B14F-4D97-AF65-F5344CB8AC3E}">
        <p14:creationId xmlns:p14="http://schemas.microsoft.com/office/powerpoint/2010/main" val="29365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A8878A-6681-424F-BBB8-FB2B775F39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Sequence for Domain Based Replication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9048161-FB05-1B4E-A489-5C56CFBDE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1300" y="216389"/>
            <a:ext cx="6629400" cy="565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025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1D63E4-93A7-E847-830D-C751C7BE8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Co-ordinated Provisioning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EB63B01-18ED-C241-A538-B6B80C5958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5214"/>
          <a:stretch/>
        </p:blipFill>
        <p:spPr>
          <a:xfrm>
            <a:off x="2301996" y="0"/>
            <a:ext cx="7306654" cy="5814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59252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002D3C"/>
      </a:dk1>
      <a:lt1>
        <a:srgbClr val="4285F4"/>
      </a:lt1>
      <a:dk2>
        <a:srgbClr val="A7A7A7"/>
      </a:dk2>
      <a:lt2>
        <a:srgbClr val="53535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ETF Template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4042</TotalTime>
  <Words>1259</Words>
  <Application>Microsoft Macintosh PowerPoint</Application>
  <PresentationFormat>Widescreen</PresentationFormat>
  <Paragraphs>177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Arial,Sans-Serif</vt:lpstr>
      <vt:lpstr>Calibri</vt:lpstr>
      <vt:lpstr>Montserrat</vt:lpstr>
      <vt:lpstr>Open Sans</vt:lpstr>
      <vt:lpstr>Roboto</vt:lpstr>
      <vt:lpstr>Material</vt:lpstr>
      <vt:lpstr>IETF Template</vt:lpstr>
      <vt:lpstr>IETF 113 SCIM Profile for Security Events</vt:lpstr>
      <vt:lpstr>Agenda</vt:lpstr>
      <vt:lpstr>Origin of Security Event Token</vt:lpstr>
      <vt:lpstr>Specifications</vt:lpstr>
      <vt:lpstr>Related: Shared Signals Events </vt:lpstr>
      <vt:lpstr>Example Flow  </vt:lpstr>
      <vt:lpstr>Major SCIM Use Case</vt:lpstr>
      <vt:lpstr>PowerPoint Presentation</vt:lpstr>
      <vt:lpstr>PowerPoint Presentation</vt:lpstr>
      <vt:lpstr>Use Cases…</vt:lpstr>
      <vt:lpstr>Use Cases…</vt:lpstr>
      <vt:lpstr>PowerPoint Presentation</vt:lpstr>
      <vt:lpstr>SCIM Event</vt:lpstr>
      <vt:lpstr>Subject/Identifiers</vt:lpstr>
      <vt:lpstr>Events</vt:lpstr>
      <vt:lpstr>Defined Events</vt:lpstr>
      <vt:lpstr>Delivery</vt:lpstr>
      <vt:lpstr>Out-of-scope</vt:lpstr>
      <vt:lpstr>Questions for WG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Phil Hunt</cp:lastModifiedBy>
  <cp:revision>103</cp:revision>
  <dcterms:created xsi:type="dcterms:W3CDTF">2021-03-02T08:43:10Z</dcterms:created>
  <dcterms:modified xsi:type="dcterms:W3CDTF">2022-03-19T15:55:10Z</dcterms:modified>
</cp:coreProperties>
</file>