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9"/>
  </p:notesMasterIdLst>
  <p:sldIdLst>
    <p:sldId id="256" r:id="rId2"/>
    <p:sldId id="830" r:id="rId3"/>
    <p:sldId id="841" r:id="rId4"/>
    <p:sldId id="831" r:id="rId5"/>
    <p:sldId id="842" r:id="rId6"/>
    <p:sldId id="832" r:id="rId7"/>
    <p:sldId id="843" r:id="rId8"/>
    <p:sldId id="834" r:id="rId9"/>
    <p:sldId id="835" r:id="rId10"/>
    <p:sldId id="844" r:id="rId11"/>
    <p:sldId id="836" r:id="rId12"/>
    <p:sldId id="837" r:id="rId13"/>
    <p:sldId id="838" r:id="rId14"/>
    <p:sldId id="839" r:id="rId15"/>
    <p:sldId id="840" r:id="rId16"/>
    <p:sldId id="833" r:id="rId17"/>
    <p:sldId id="81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9F659-31DE-48F6-BB80-6D902A74C9E6}" type="datetimeFigureOut">
              <a:rPr lang="es-AR" smtClean="0"/>
              <a:t>12/4/2020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0F852-4837-4FDC-8A55-38EF5A7D4C7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13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0F852-4837-4FDC-8A55-38EF5A7D4C76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1509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B78A697-9D75-4DE8-8C28-1296A6CF43C1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7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6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56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3049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50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47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47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3003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057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946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7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084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969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1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4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906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5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35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gentina.gob.ar/sid-sistema-de-identidad-digital" TargetMode="External"/><Relationship Id="rId2" Type="http://schemas.openxmlformats.org/officeDocument/2006/relationships/hyperlink" Target="https://www.argentina.gob.ar/sid/modalidades-y-productos/paquete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os.gob.ar/dataset/modernizacion_7/archivo/modernizacion_7.1" TargetMode="External"/><Relationship Id="rId2" Type="http://schemas.openxmlformats.org/officeDocument/2006/relationships/hyperlink" Target="http://usig.buenosaires.gob.a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osgobar.github.io/georef-ar-api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9F070-D3B0-4AD9-AA66-3F77DFD06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3280536"/>
          </a:xfrm>
        </p:spPr>
        <p:txBody>
          <a:bodyPr>
            <a:normAutofit/>
          </a:bodyPr>
          <a:lstStyle/>
          <a:p>
            <a:r>
              <a:rPr lang="es-AR" sz="6600" dirty="0"/>
              <a:t>Métodos de limpieza </a:t>
            </a:r>
            <a:br>
              <a:rPr lang="es-AR" sz="6600" dirty="0"/>
            </a:br>
            <a:endParaRPr lang="es-AR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A50B8E-5A79-4895-8DF8-ED133D42E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3888" y="5472597"/>
            <a:ext cx="2642585" cy="526079"/>
          </a:xfrm>
        </p:spPr>
        <p:txBody>
          <a:bodyPr/>
          <a:lstStyle/>
          <a:p>
            <a:r>
              <a:rPr lang="es-AR" dirty="0"/>
              <a:t>Mg. Cecilia Ana ruz</a:t>
            </a:r>
          </a:p>
        </p:txBody>
      </p:sp>
    </p:spTree>
    <p:extLst>
      <p:ext uri="{BB962C8B-B14F-4D97-AF65-F5344CB8AC3E}">
        <p14:creationId xmlns:p14="http://schemas.microsoft.com/office/powerpoint/2010/main" val="407823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391A-2197-4BFC-BBAD-BE3539AE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4096-9F5E-4F7E-8257-E658248BD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Algunas consideraciones generales</a:t>
            </a:r>
          </a:p>
          <a:p>
            <a:r>
              <a:rPr lang="es-AR" dirty="0"/>
              <a:t>Algunas buenas practicas</a:t>
            </a:r>
          </a:p>
          <a:p>
            <a:r>
              <a:rPr lang="es-AR" dirty="0"/>
              <a:t>Datos faltantes ( </a:t>
            </a:r>
            <a:r>
              <a:rPr lang="es-AR" dirty="0" err="1"/>
              <a:t>Missing</a:t>
            </a:r>
            <a:r>
              <a:rPr lang="es-AR" dirty="0"/>
              <a:t> </a:t>
            </a:r>
            <a:r>
              <a:rPr lang="es-AR" dirty="0" err="1"/>
              <a:t>values</a:t>
            </a:r>
            <a:r>
              <a:rPr lang="es-AR" dirty="0"/>
              <a:t>)</a:t>
            </a:r>
          </a:p>
          <a:p>
            <a:r>
              <a:rPr lang="es-AR" b="1" dirty="0"/>
              <a:t>Datos erróneos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7391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FFB6-A373-4C6A-9F98-3194685D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Datos erróneos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C6AE-1975-42D2-8D09-215F73129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Son datos que no cumplen con las especificaciones que el negocio tienen para los mismos</a:t>
            </a:r>
          </a:p>
          <a:p>
            <a:pPr lvl="1"/>
            <a:r>
              <a:rPr lang="es-AR" dirty="0"/>
              <a:t>Por ejemplo, un campo que debería tener una lista de valores no la tiene, se permite el ingreso libre en el mismo</a:t>
            </a:r>
          </a:p>
          <a:p>
            <a:pPr lvl="1"/>
            <a:r>
              <a:rPr lang="es-AR" dirty="0"/>
              <a:t>Otro ejemplo son valores fuera de rango, por ejemplo el valor 150 en la edad de una persona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7080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6F79-ACD3-49C1-BC1A-F35550AF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Que podemos hacer con los datos erróneos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026AC-FFEE-43F0-B5CF-5DBBC4D8E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25709"/>
          </a:xfrm>
        </p:spPr>
        <p:txBody>
          <a:bodyPr>
            <a:normAutofit fontScale="85000" lnSpcReduction="10000"/>
          </a:bodyPr>
          <a:lstStyle/>
          <a:p>
            <a:r>
              <a:rPr lang="es-AR" dirty="0"/>
              <a:t>Si es posible, recuperar el valor de otra fuente de datos</a:t>
            </a:r>
          </a:p>
          <a:p>
            <a:r>
              <a:rPr lang="es-AR" dirty="0"/>
              <a:t>Si se trata de valores que deberían existir en una lista</a:t>
            </a:r>
          </a:p>
          <a:p>
            <a:pPr lvl="1"/>
            <a:r>
              <a:rPr lang="es-AR" dirty="0"/>
              <a:t>Eliminar los espacios adelante y atrás</a:t>
            </a:r>
          </a:p>
          <a:p>
            <a:pPr lvl="1"/>
            <a:r>
              <a:rPr lang="es-AR" dirty="0"/>
              <a:t>“agruparlos”</a:t>
            </a:r>
          </a:p>
          <a:p>
            <a:pPr lvl="1"/>
            <a:r>
              <a:rPr lang="es-AR" dirty="0"/>
              <a:t>“compararlos “ con una lista “oficial” para marcar los erróneos ( por ejemplo las tablas de las Naciones Unidas). El RENAPER ofrece una API para validar documento (</a:t>
            </a:r>
            <a:r>
              <a:rPr lang="es-AR" dirty="0">
                <a:hlinkClick r:id="rId2"/>
              </a:rPr>
              <a:t>https://www.argentina.gob.ar/sid/modalidades-y-productos/paquete3</a:t>
            </a:r>
            <a:r>
              <a:rPr lang="es-AR" dirty="0"/>
              <a:t> ) y otra, solo disponible para organismos públicos, para validar identidad (</a:t>
            </a:r>
            <a:r>
              <a:rPr lang="es-AR" dirty="0">
                <a:hlinkClick r:id="rId3"/>
              </a:rPr>
              <a:t>https://www.argentina.gob.ar/sid-sistema-de-identidad-digital</a:t>
            </a:r>
            <a:r>
              <a:rPr lang="es-AR" dirty="0"/>
              <a:t>)</a:t>
            </a:r>
          </a:p>
          <a:p>
            <a:r>
              <a:rPr lang="es-AR" sz="2800" dirty="0"/>
              <a:t>Si son valores numéricos marcarlos como erróneos ( diferenciándolos de los valores </a:t>
            </a:r>
            <a:r>
              <a:rPr lang="es-AR" sz="2800" dirty="0" err="1"/>
              <a:t>missing</a:t>
            </a:r>
            <a:r>
              <a:rPr lang="es-A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7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4A60-A6D7-4C0A-BDA2-0BC4D93D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Veamos el open refine…..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E0AB-EEF1-418B-B9C8-BD8D13C9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Introducción al </a:t>
            </a:r>
            <a:r>
              <a:rPr lang="es-AR" dirty="0" err="1"/>
              <a:t>dataset</a:t>
            </a:r>
            <a:endParaRPr lang="es-AR" dirty="0"/>
          </a:p>
          <a:p>
            <a:r>
              <a:rPr lang="es-AR" dirty="0"/>
              <a:t>Analicemos el campo Fatal</a:t>
            </a:r>
          </a:p>
          <a:p>
            <a:r>
              <a:rPr lang="es-AR" dirty="0"/>
              <a:t>Analicemos el campo Edad</a:t>
            </a:r>
          </a:p>
          <a:p>
            <a:r>
              <a:rPr lang="es-AR" dirty="0"/>
              <a:t>Analicemos el campo país</a:t>
            </a:r>
          </a:p>
          <a:p>
            <a:pPr lvl="1"/>
            <a:r>
              <a:rPr lang="es-AR" dirty="0"/>
              <a:t>Podemos agrupar</a:t>
            </a:r>
          </a:p>
          <a:p>
            <a:pPr lvl="1"/>
            <a:r>
              <a:rPr lang="es-AR" dirty="0"/>
              <a:t>Podemos “reconciliar” con una </a:t>
            </a:r>
            <a:r>
              <a:rPr lang="es-AR"/>
              <a:t>fuente externa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83959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5591-E542-4449-A9F6-D44A29CC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Domicilios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F575-CED2-4E0D-95AE-F19C2BFF7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Suelen tener una muy mala calidad</a:t>
            </a:r>
          </a:p>
          <a:p>
            <a:r>
              <a:rPr lang="es-AR" dirty="0"/>
              <a:t>Los errores mas comunes son calles que no existen</a:t>
            </a:r>
          </a:p>
          <a:p>
            <a:r>
              <a:rPr lang="es-AR" dirty="0"/>
              <a:t>Pero hay errores mas sofisticados</a:t>
            </a:r>
          </a:p>
          <a:p>
            <a:pPr lvl="1"/>
            <a:r>
              <a:rPr lang="es-AR" dirty="0"/>
              <a:t>Alturas que no existen para esa calle</a:t>
            </a:r>
          </a:p>
          <a:p>
            <a:pPr lvl="1"/>
            <a:r>
              <a:rPr lang="es-AR" dirty="0"/>
              <a:t>Calles que no existen en una localidad</a:t>
            </a:r>
          </a:p>
          <a:p>
            <a:pPr lvl="1"/>
            <a:r>
              <a:rPr lang="es-AR" dirty="0"/>
              <a:t>Localidades que no existen en una provincia</a:t>
            </a:r>
          </a:p>
        </p:txBody>
      </p:sp>
    </p:spTree>
    <p:extLst>
      <p:ext uri="{BB962C8B-B14F-4D97-AF65-F5344CB8AC3E}">
        <p14:creationId xmlns:p14="http://schemas.microsoft.com/office/powerpoint/2010/main" val="297429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358F-C853-405E-9C4C-2DC9F59C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Que hacemos con los domicilios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C0E32-C5B2-44CF-83E3-4AE4B94C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Tratamos de “</a:t>
            </a:r>
            <a:r>
              <a:rPr lang="es-AR" dirty="0" err="1"/>
              <a:t>geocodificarlos</a:t>
            </a:r>
            <a:r>
              <a:rPr lang="es-AR" dirty="0"/>
              <a:t>”, para ellos se utilizan fuentes externas</a:t>
            </a:r>
          </a:p>
          <a:p>
            <a:pPr lvl="1"/>
            <a:r>
              <a:rPr lang="es-AR" dirty="0">
                <a:hlinkClick r:id="rId2"/>
              </a:rPr>
              <a:t>Para Buenos Aires http://usig.buenosaires.gob.ar/</a:t>
            </a:r>
            <a:endParaRPr lang="es-AR" dirty="0"/>
          </a:p>
          <a:p>
            <a:pPr lvl="1"/>
            <a:r>
              <a:rPr lang="es-AR" dirty="0"/>
              <a:t>Algo mas general, </a:t>
            </a:r>
          </a:p>
          <a:p>
            <a:pPr lvl="2"/>
            <a:r>
              <a:rPr lang="es-AR" dirty="0"/>
              <a:t>API Google </a:t>
            </a:r>
            <a:r>
              <a:rPr lang="es-AR" dirty="0" err="1"/>
              <a:t>maps</a:t>
            </a:r>
            <a:r>
              <a:rPr lang="es-AR" dirty="0"/>
              <a:t> ( es paga ) </a:t>
            </a:r>
          </a:p>
          <a:p>
            <a:pPr lvl="2"/>
            <a:r>
              <a:rPr lang="es-AR" dirty="0">
                <a:hlinkClick r:id="rId3"/>
              </a:rPr>
              <a:t>API GEOREF del Ministerio de Modernización , </a:t>
            </a:r>
            <a:r>
              <a:rPr lang="es-AR" dirty="0">
                <a:hlinkClick r:id="rId4"/>
              </a:rPr>
              <a:t>https://datosgobar.github.io/georef-ar-api/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21240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6785-C894-4E35-A240-F27BAE7F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Bibliografía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C62F-4E03-4557-B822-A97A5E74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Ronald K. Pearson. 2006. The problem of disguised missing data. SIGKDD </a:t>
            </a:r>
            <a:r>
              <a:rPr lang="en-US" dirty="0" err="1"/>
              <a:t>Explor</a:t>
            </a:r>
            <a:r>
              <a:rPr lang="en-US" dirty="0"/>
              <a:t>. </a:t>
            </a:r>
            <a:r>
              <a:rPr lang="en-US" dirty="0" err="1"/>
              <a:t>Newsl</a:t>
            </a:r>
            <a:r>
              <a:rPr lang="en-US" dirty="0"/>
              <a:t>. 8, 1 (June 2006), 83-92. DOI=http://dx.doi.org/10.1145/1147234.1147247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707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A7513-9B46-49DD-A052-E38460D9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Preguntas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0DCB993-D9A4-4150-BE2A-078F27D0C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132" y="1897063"/>
            <a:ext cx="354171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391A-2197-4BFC-BBAD-BE3539AE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4096-9F5E-4F7E-8257-E658248BD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Algunas consideraciones generales</a:t>
            </a:r>
          </a:p>
          <a:p>
            <a:r>
              <a:rPr lang="es-AR" dirty="0"/>
              <a:t>Algunas buenas practicas</a:t>
            </a:r>
          </a:p>
          <a:p>
            <a:r>
              <a:rPr lang="es-AR" dirty="0"/>
              <a:t>Datos faltantes ( </a:t>
            </a:r>
            <a:r>
              <a:rPr lang="es-AR" dirty="0" err="1"/>
              <a:t>Missing</a:t>
            </a:r>
            <a:r>
              <a:rPr lang="es-AR" dirty="0"/>
              <a:t> </a:t>
            </a:r>
            <a:r>
              <a:rPr lang="es-AR" dirty="0" err="1"/>
              <a:t>values</a:t>
            </a:r>
            <a:r>
              <a:rPr lang="es-AR" dirty="0"/>
              <a:t>)</a:t>
            </a:r>
          </a:p>
          <a:p>
            <a:r>
              <a:rPr lang="es-AR" dirty="0"/>
              <a:t>Datos erróneos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9123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391A-2197-4BFC-BBAD-BE3539AE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4096-9F5E-4F7E-8257-E658248BD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dirty="0"/>
              <a:t>Algunas consideraciones generales</a:t>
            </a:r>
          </a:p>
          <a:p>
            <a:r>
              <a:rPr lang="es-AR" dirty="0"/>
              <a:t>Algunas buenas practicas</a:t>
            </a:r>
          </a:p>
          <a:p>
            <a:r>
              <a:rPr lang="es-AR" dirty="0"/>
              <a:t>Datos faltantes ( </a:t>
            </a:r>
            <a:r>
              <a:rPr lang="es-AR" dirty="0" err="1"/>
              <a:t>Missing</a:t>
            </a:r>
            <a:r>
              <a:rPr lang="es-AR" dirty="0"/>
              <a:t> </a:t>
            </a:r>
            <a:r>
              <a:rPr lang="es-AR" dirty="0" err="1"/>
              <a:t>values</a:t>
            </a:r>
            <a:r>
              <a:rPr lang="es-AR" dirty="0"/>
              <a:t>)</a:t>
            </a:r>
          </a:p>
          <a:p>
            <a:r>
              <a:rPr lang="es-AR" dirty="0"/>
              <a:t>Datos erróneos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5679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8719-FAE8-4925-B479-496C722B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Algunas consideraciones generales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088F-0A21-4463-BF88-F7E01A57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6274"/>
            <a:ext cx="9905999" cy="4359058"/>
          </a:xfrm>
        </p:spPr>
        <p:txBody>
          <a:bodyPr>
            <a:normAutofit fontScale="70000" lnSpcReduction="20000"/>
          </a:bodyPr>
          <a:lstStyle/>
          <a:p>
            <a:r>
              <a:rPr lang="es-AR" dirty="0"/>
              <a:t>Cuanto mas cerca del momento en que se produjo un error se lo detecta, mas “barata” es su corrección</a:t>
            </a:r>
          </a:p>
          <a:p>
            <a:r>
              <a:rPr lang="es-AR" dirty="0"/>
              <a:t>Hay algunas situaciones que favorecen los errores</a:t>
            </a:r>
          </a:p>
          <a:p>
            <a:pPr lvl="1"/>
            <a:r>
              <a:rPr lang="es-AR" dirty="0"/>
              <a:t>Poner campos innecesarios como obligatorios</a:t>
            </a:r>
          </a:p>
          <a:p>
            <a:pPr lvl="1"/>
            <a:r>
              <a:rPr lang="es-AR" dirty="0"/>
              <a:t>Confundir los valores “nulos” con un valor especifico, por ejemplo cero</a:t>
            </a:r>
          </a:p>
          <a:p>
            <a:pPr lvl="1"/>
            <a:r>
              <a:rPr lang="es-AR" dirty="0"/>
              <a:t>Dar listas muy largas para determinar, por ejemplo el “tipo de un error”</a:t>
            </a:r>
          </a:p>
          <a:p>
            <a:pPr lvl="1"/>
            <a:r>
              <a:rPr lang="es-AR" dirty="0"/>
              <a:t>Pantallas de ingreso que no son suficientemente precisas, por ejemplo, con la unidad utilizada</a:t>
            </a:r>
          </a:p>
          <a:p>
            <a:r>
              <a:rPr lang="es-AR" dirty="0"/>
              <a:t>Los métodos de limpieza </a:t>
            </a:r>
          </a:p>
          <a:p>
            <a:pPr lvl="1"/>
            <a:r>
              <a:rPr lang="es-AR" dirty="0"/>
              <a:t>Son paliativos no resuelven el origen del problema, sino los “casos”</a:t>
            </a:r>
          </a:p>
          <a:p>
            <a:pPr lvl="1"/>
            <a:r>
              <a:rPr lang="es-AR" dirty="0"/>
              <a:t>Deben ser reproducibles porque lo mas probable es que tengamos que repetirlos en el futuro hasta tanto se corrijan los programas donde se ingresan los datos</a:t>
            </a:r>
          </a:p>
          <a:p>
            <a:pPr lvl="1"/>
            <a:r>
              <a:rPr lang="es-AR" dirty="0"/>
              <a:t>Deben definirse en conjunto con el negocio</a:t>
            </a:r>
          </a:p>
          <a:p>
            <a:pPr lvl="1"/>
            <a:r>
              <a:rPr lang="es-AR" dirty="0"/>
              <a:t>Son terriblemente artesanales</a:t>
            </a:r>
          </a:p>
          <a:p>
            <a:pPr lvl="1"/>
            <a:r>
              <a:rPr lang="es-AR" dirty="0"/>
              <a:t>Si no están adecuadamente definidos y analizados pueden introducir nuevos errores.</a:t>
            </a:r>
          </a:p>
        </p:txBody>
      </p:sp>
    </p:spTree>
    <p:extLst>
      <p:ext uri="{BB962C8B-B14F-4D97-AF65-F5344CB8AC3E}">
        <p14:creationId xmlns:p14="http://schemas.microsoft.com/office/powerpoint/2010/main" val="58340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391A-2197-4BFC-BBAD-BE3539AE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4096-9F5E-4F7E-8257-E658248BD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Algunas consideraciones generales</a:t>
            </a:r>
          </a:p>
          <a:p>
            <a:r>
              <a:rPr lang="es-AR" b="1" dirty="0"/>
              <a:t>Algunas buenas practicas</a:t>
            </a:r>
          </a:p>
          <a:p>
            <a:r>
              <a:rPr lang="es-AR" dirty="0"/>
              <a:t>Datos faltantes ( </a:t>
            </a:r>
            <a:r>
              <a:rPr lang="es-AR" dirty="0" err="1"/>
              <a:t>Missing</a:t>
            </a:r>
            <a:r>
              <a:rPr lang="es-AR" dirty="0"/>
              <a:t> </a:t>
            </a:r>
            <a:r>
              <a:rPr lang="es-AR" dirty="0" err="1"/>
              <a:t>values</a:t>
            </a:r>
            <a:r>
              <a:rPr lang="es-AR" dirty="0"/>
              <a:t>)</a:t>
            </a:r>
          </a:p>
          <a:p>
            <a:r>
              <a:rPr lang="es-AR" dirty="0"/>
              <a:t>Datos erróneos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6338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7A9C-10DA-42CB-96B9-73474C1D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Algunas buenas practicas para prevenir errores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AA603-2924-4474-8A7D-CDC6AEBC5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15177"/>
          </a:xfrm>
        </p:spPr>
        <p:txBody>
          <a:bodyPr>
            <a:normAutofit fontScale="62500" lnSpcReduction="20000"/>
          </a:bodyPr>
          <a:lstStyle/>
          <a:p>
            <a:r>
              <a:rPr lang="es-AR" dirty="0"/>
              <a:t>Todas los campos que tienen una lista de valores posibles tienen una tabla de referencia asociada y validan contra la misma y son completas ( no se obtienen de varios unión)</a:t>
            </a:r>
          </a:p>
          <a:p>
            <a:r>
              <a:rPr lang="es-AR" dirty="0"/>
              <a:t>Los campos de nombre y apellido están separados</a:t>
            </a:r>
          </a:p>
          <a:p>
            <a:r>
              <a:rPr lang="es-AR" dirty="0"/>
              <a:t>Las direcciones están separadas en localidad, calle, numero, piso, departamento y se validan contra una base de direcciones ( si no se esta dispuesto a hacer eso es mejor no guardarla). El Ministerio de Modernización ofrece servicios de normalización de domicilios que vamos a mencionar mas adelante</a:t>
            </a:r>
          </a:p>
          <a:p>
            <a:r>
              <a:rPr lang="es-AR" dirty="0"/>
              <a:t>Se utiliza en todos los casos posibles las validaciones a nivel base de datos ( </a:t>
            </a:r>
            <a:r>
              <a:rPr lang="es-AR" dirty="0" err="1"/>
              <a:t>check</a:t>
            </a:r>
            <a:r>
              <a:rPr lang="es-AR" dirty="0"/>
              <a:t> </a:t>
            </a:r>
            <a:r>
              <a:rPr lang="es-AR" dirty="0" err="1"/>
              <a:t>constraints</a:t>
            </a:r>
            <a:r>
              <a:rPr lang="es-AR" dirty="0"/>
              <a:t>, integridad referencial)</a:t>
            </a:r>
          </a:p>
          <a:p>
            <a:r>
              <a:rPr lang="es-AR" dirty="0"/>
              <a:t>Los campos numéricos tienen definido un rango</a:t>
            </a:r>
          </a:p>
          <a:p>
            <a:r>
              <a:rPr lang="es-AR" dirty="0"/>
              <a:t>No se </a:t>
            </a:r>
            <a:r>
              <a:rPr lang="es-AR" dirty="0" err="1"/>
              <a:t>reusan</a:t>
            </a:r>
            <a:r>
              <a:rPr lang="es-AR" dirty="0"/>
              <a:t> los campos. Cada campo tiene un objetivo bien especifico, que se mantiene a lo largo del tiempo. Si deja de ser utilizado se lo deja en blanco</a:t>
            </a:r>
          </a:p>
          <a:p>
            <a:r>
              <a:rPr lang="es-AR" dirty="0"/>
              <a:t>A la hora de diseñar una base de datos minimizar los campos que van a ser nulos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3404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391A-2197-4BFC-BBAD-BE3539AE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4096-9F5E-4F7E-8257-E658248BD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Algunas consideraciones generales</a:t>
            </a:r>
          </a:p>
          <a:p>
            <a:r>
              <a:rPr lang="es-AR" dirty="0"/>
              <a:t>Algunas buenas practicas</a:t>
            </a:r>
          </a:p>
          <a:p>
            <a:r>
              <a:rPr lang="es-AR" b="1" dirty="0"/>
              <a:t>Datos faltantes ( </a:t>
            </a:r>
            <a:r>
              <a:rPr lang="es-AR" b="1" dirty="0" err="1"/>
              <a:t>Missing</a:t>
            </a:r>
            <a:r>
              <a:rPr lang="es-AR" b="1" dirty="0"/>
              <a:t> </a:t>
            </a:r>
            <a:r>
              <a:rPr lang="es-AR" b="1" dirty="0" err="1"/>
              <a:t>values</a:t>
            </a:r>
            <a:r>
              <a:rPr lang="es-AR" b="1" dirty="0"/>
              <a:t>)</a:t>
            </a:r>
          </a:p>
          <a:p>
            <a:r>
              <a:rPr lang="es-AR" dirty="0"/>
              <a:t>Datos erróneos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1609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B90C-DEE7-4709-854F-B42B82D2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2414"/>
          </a:xfrm>
        </p:spPr>
        <p:txBody>
          <a:bodyPr/>
          <a:lstStyle/>
          <a:p>
            <a:r>
              <a:rPr lang="es-AR" dirty="0"/>
              <a:t>A que se llama </a:t>
            </a:r>
            <a:r>
              <a:rPr lang="es-AR" dirty="0" err="1"/>
              <a:t>missing</a:t>
            </a:r>
            <a:r>
              <a:rPr lang="es-AR" dirty="0"/>
              <a:t>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A384-04EE-48CF-9776-DF72FD400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3499"/>
            <a:ext cx="9905999" cy="4353867"/>
          </a:xfrm>
        </p:spPr>
        <p:txBody>
          <a:bodyPr>
            <a:noAutofit/>
          </a:bodyPr>
          <a:lstStyle/>
          <a:p>
            <a:r>
              <a:rPr lang="es-AR" sz="1600" dirty="0"/>
              <a:t>Comúnmente se llama “</a:t>
            </a:r>
            <a:r>
              <a:rPr lang="es-AR" sz="1600" dirty="0" err="1"/>
              <a:t>missing</a:t>
            </a:r>
            <a:r>
              <a:rPr lang="es-AR" sz="1600" dirty="0"/>
              <a:t> data” o datos faltantes a los valores que no se encuentran completos en una base de datos. Veamos una definición mas formal.</a:t>
            </a:r>
            <a:r>
              <a:rPr lang="es-AR" sz="1600" baseline="30000" dirty="0"/>
              <a:t>(1)</a:t>
            </a:r>
          </a:p>
          <a:p>
            <a:r>
              <a:rPr lang="es-AR" sz="1600" dirty="0"/>
              <a:t>Si llamamos X a la matriz de m x n que representa el conjunto de datos que estamos analizando, se define M la matriz de “</a:t>
            </a:r>
            <a:r>
              <a:rPr lang="es-AR" sz="1600" dirty="0" err="1"/>
              <a:t>missing</a:t>
            </a:r>
            <a:r>
              <a:rPr lang="es-AR" sz="1600" dirty="0"/>
              <a:t>” , también de m x n, de la siguiente forma</a:t>
            </a:r>
          </a:p>
          <a:p>
            <a:pPr lvl="1"/>
            <a:r>
              <a:rPr lang="es-AR" sz="1200" dirty="0" err="1"/>
              <a:t>Mij</a:t>
            </a:r>
            <a:r>
              <a:rPr lang="es-AR" sz="1200" dirty="0"/>
              <a:t> = 1 si </a:t>
            </a:r>
            <a:r>
              <a:rPr lang="es-AR" sz="1200" dirty="0" err="1"/>
              <a:t>Xij</a:t>
            </a:r>
            <a:r>
              <a:rPr lang="es-AR" sz="1200" dirty="0"/>
              <a:t> es un dato faltante</a:t>
            </a:r>
          </a:p>
          <a:p>
            <a:pPr lvl="1"/>
            <a:r>
              <a:rPr lang="es-AR" sz="1200" dirty="0" err="1"/>
              <a:t>Mij</a:t>
            </a:r>
            <a:r>
              <a:rPr lang="es-AR" sz="1200" dirty="0"/>
              <a:t> = 0 si </a:t>
            </a:r>
            <a:r>
              <a:rPr lang="es-AR" sz="1200" dirty="0" err="1"/>
              <a:t>Xij</a:t>
            </a:r>
            <a:r>
              <a:rPr lang="es-AR" sz="1200" dirty="0"/>
              <a:t> es no es un dato faltante.</a:t>
            </a:r>
          </a:p>
          <a:p>
            <a:r>
              <a:rPr lang="es-AR" sz="1600" dirty="0"/>
              <a:t>En aquellos casos donde por problemas de definición no es posible establecer si un dato es faltante o no, se habla de “</a:t>
            </a:r>
            <a:r>
              <a:rPr lang="es-AR" sz="1600" dirty="0" err="1"/>
              <a:t>disguised</a:t>
            </a:r>
            <a:r>
              <a:rPr lang="es-AR" sz="1600" dirty="0"/>
              <a:t> </a:t>
            </a:r>
            <a:r>
              <a:rPr lang="es-AR" sz="1600" dirty="0" err="1"/>
              <a:t>missing</a:t>
            </a:r>
            <a:r>
              <a:rPr lang="es-AR" sz="1600" dirty="0"/>
              <a:t> data”. Es muy común cuando se usa un numero ( típicamente 0 ) para indicar que un dato no esta</a:t>
            </a:r>
          </a:p>
          <a:p>
            <a:r>
              <a:rPr lang="es-AR" sz="1600" dirty="0"/>
              <a:t>Algunas causas de datos faltantes son</a:t>
            </a:r>
          </a:p>
          <a:p>
            <a:pPr lvl="1"/>
            <a:r>
              <a:rPr lang="es-AR" sz="1200" dirty="0"/>
              <a:t>Relevamiento incompleto</a:t>
            </a:r>
          </a:p>
          <a:p>
            <a:pPr lvl="1"/>
            <a:r>
              <a:rPr lang="es-AR" sz="1200" dirty="0"/>
              <a:t>Unificación de fuentes de datos diversas</a:t>
            </a:r>
          </a:p>
          <a:p>
            <a:pPr lvl="1"/>
            <a:r>
              <a:rPr lang="es-AR" sz="1200" dirty="0"/>
              <a:t>Malos diseños de base de datos</a:t>
            </a:r>
          </a:p>
          <a:p>
            <a:pPr marL="0" indent="0">
              <a:buNone/>
            </a:pPr>
            <a:r>
              <a:rPr lang="es-AR" sz="1200" dirty="0"/>
              <a:t>(1)</a:t>
            </a:r>
            <a:r>
              <a:rPr lang="es-AR" sz="2000" dirty="0"/>
              <a:t> </a:t>
            </a:r>
            <a:r>
              <a:rPr lang="es-AR" sz="1400" dirty="0"/>
              <a:t>Ronald K. Pearson. 2006. </a:t>
            </a:r>
            <a:r>
              <a:rPr lang="es-AR" sz="1400" dirty="0" err="1"/>
              <a:t>The</a:t>
            </a:r>
            <a:r>
              <a:rPr lang="es-AR" sz="1400" dirty="0"/>
              <a:t> </a:t>
            </a:r>
            <a:r>
              <a:rPr lang="es-AR" sz="1400" dirty="0" err="1"/>
              <a:t>problem</a:t>
            </a:r>
            <a:r>
              <a:rPr lang="es-AR" sz="1400" dirty="0"/>
              <a:t> </a:t>
            </a:r>
            <a:r>
              <a:rPr lang="es-AR" sz="1400" dirty="0" err="1"/>
              <a:t>of</a:t>
            </a:r>
            <a:r>
              <a:rPr lang="es-AR" sz="1400" dirty="0"/>
              <a:t> </a:t>
            </a:r>
            <a:r>
              <a:rPr lang="es-AR" sz="1400" dirty="0" err="1"/>
              <a:t>disguised</a:t>
            </a:r>
            <a:r>
              <a:rPr lang="es-AR" sz="1400" dirty="0"/>
              <a:t> </a:t>
            </a:r>
            <a:r>
              <a:rPr lang="es-AR" sz="1400" dirty="0" err="1"/>
              <a:t>missing</a:t>
            </a:r>
            <a:r>
              <a:rPr lang="es-AR" sz="1400" dirty="0"/>
              <a:t> data. SIGKDD </a:t>
            </a:r>
            <a:r>
              <a:rPr lang="es-AR" sz="1400" dirty="0" err="1"/>
              <a:t>Explor</a:t>
            </a:r>
            <a:r>
              <a:rPr lang="es-AR" sz="1400" dirty="0"/>
              <a:t>. </a:t>
            </a:r>
            <a:r>
              <a:rPr lang="es-AR" sz="1400" dirty="0" err="1"/>
              <a:t>Newsl</a:t>
            </a:r>
            <a:r>
              <a:rPr lang="es-AR" sz="1400" dirty="0"/>
              <a:t>. 8, 1 (June 2006), 83-92. DOI=http://dx.doi.org/10.1145/1147234.1147247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421718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AE44-29AE-4405-9441-9D7EA178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Que hacemos con los </a:t>
            </a:r>
            <a:r>
              <a:rPr lang="es-AR" dirty="0" err="1"/>
              <a:t>missing</a:t>
            </a:r>
            <a:r>
              <a:rPr lang="es-AR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35EEB-F248-443E-AB26-E86BE2816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Una parte de la literatura sugiere</a:t>
            </a:r>
          </a:p>
          <a:p>
            <a:pPr lvl="1"/>
            <a:r>
              <a:rPr lang="es-AR" dirty="0"/>
              <a:t>Completar con la media o la mediana de la columna</a:t>
            </a:r>
          </a:p>
          <a:p>
            <a:pPr lvl="1"/>
            <a:r>
              <a:rPr lang="es-AR" dirty="0"/>
              <a:t>Utilizar técnicas de minería de datos para completar los datos faltantes a partir de los datos existentes en los demás atributos de la misma observación</a:t>
            </a:r>
          </a:p>
          <a:p>
            <a:r>
              <a:rPr lang="es-AR" dirty="0"/>
              <a:t>Estos métodos son peligrosos por el error que introducen.</a:t>
            </a:r>
          </a:p>
          <a:p>
            <a:r>
              <a:rPr lang="es-AR" dirty="0"/>
              <a:t>Si no pueden recuperarse de otra fuente y considerando que muchos software de análisis cuentan con una forma de manejar estas situaciones la mejor estrategia es dejarlos como faltantes </a:t>
            </a:r>
          </a:p>
          <a:p>
            <a:pPr lvl="1"/>
            <a:endParaRPr lang="es-AR" dirty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84366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4740</TotalTime>
  <Words>1062</Words>
  <Application>Microsoft Office PowerPoint</Application>
  <PresentationFormat>Widescreen</PresentationFormat>
  <Paragraphs>100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Tw Cen MT</vt:lpstr>
      <vt:lpstr>Circuito</vt:lpstr>
      <vt:lpstr>Métodos de limpieza  </vt:lpstr>
      <vt:lpstr>agenda</vt:lpstr>
      <vt:lpstr>agenda</vt:lpstr>
      <vt:lpstr>Algunas consideraciones generales</vt:lpstr>
      <vt:lpstr>agenda</vt:lpstr>
      <vt:lpstr>Algunas buenas practicas para prevenir errores</vt:lpstr>
      <vt:lpstr>agenda</vt:lpstr>
      <vt:lpstr>A que se llama missing data?</vt:lpstr>
      <vt:lpstr>Que hacemos con los missing?</vt:lpstr>
      <vt:lpstr>agenda</vt:lpstr>
      <vt:lpstr>Datos erróneos</vt:lpstr>
      <vt:lpstr>Que podemos hacer con los datos erróneos</vt:lpstr>
      <vt:lpstr>Veamos el open refine…..</vt:lpstr>
      <vt:lpstr>Domicilios</vt:lpstr>
      <vt:lpstr>Que hacemos con los domicilios </vt:lpstr>
      <vt:lpstr>Bibliografía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 es la Calidad de datos?</dc:title>
  <dc:creator>Cecilia Ruz</dc:creator>
  <cp:lastModifiedBy>Celilia Ruz</cp:lastModifiedBy>
  <cp:revision>49</cp:revision>
  <dcterms:created xsi:type="dcterms:W3CDTF">2019-03-26T00:53:42Z</dcterms:created>
  <dcterms:modified xsi:type="dcterms:W3CDTF">2020-04-12T21:53:04Z</dcterms:modified>
</cp:coreProperties>
</file>