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3"/>
  </p:notesMasterIdLst>
  <p:sldIdLst>
    <p:sldId id="256" r:id="rId2"/>
    <p:sldId id="818" r:id="rId3"/>
    <p:sldId id="820" r:id="rId4"/>
    <p:sldId id="840" r:id="rId5"/>
    <p:sldId id="821" r:id="rId6"/>
    <p:sldId id="822" r:id="rId7"/>
    <p:sldId id="823" r:id="rId8"/>
    <p:sldId id="824" r:id="rId9"/>
    <p:sldId id="825" r:id="rId10"/>
    <p:sldId id="826" r:id="rId11"/>
    <p:sldId id="827" r:id="rId12"/>
    <p:sldId id="828" r:id="rId13"/>
    <p:sldId id="829" r:id="rId14"/>
    <p:sldId id="830" r:id="rId15"/>
    <p:sldId id="831" r:id="rId16"/>
    <p:sldId id="832" r:id="rId17"/>
    <p:sldId id="833" r:id="rId18"/>
    <p:sldId id="834" r:id="rId19"/>
    <p:sldId id="839" r:id="rId20"/>
    <p:sldId id="819" r:id="rId21"/>
    <p:sldId id="81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9F659-31DE-48F6-BB80-6D902A74C9E6}" type="datetimeFigureOut">
              <a:rPr lang="es-AR" smtClean="0"/>
              <a:t>5/1/2020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0F852-4837-4FDC-8A55-38EF5A7D4C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13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0F852-4837-4FDC-8A55-38EF5A7D4C76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150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0F852-4837-4FDC-8A55-38EF5A7D4C76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37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 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0F852-4837-4FDC-8A55-38EF5A7D4C76}" type="slidenum">
              <a:rPr lang="es-AR" smtClean="0"/>
              <a:t>9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517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78A697-9D75-4DE8-8C28-1296A6CF43C1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7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5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0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5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4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4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300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057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946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7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084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969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1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4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06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5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35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icspub.com/dmbok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9F070-D3B0-4AD9-AA66-3F77DFD0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280536"/>
          </a:xfrm>
        </p:spPr>
        <p:txBody>
          <a:bodyPr>
            <a:normAutofit/>
          </a:bodyPr>
          <a:lstStyle/>
          <a:p>
            <a:r>
              <a:rPr lang="es-AR" sz="6600" dirty="0"/>
              <a:t>Data </a:t>
            </a:r>
            <a:r>
              <a:rPr lang="es-AR" sz="6600" dirty="0" err="1"/>
              <a:t>quality</a:t>
            </a:r>
            <a:r>
              <a:rPr lang="es-AR" sz="6600" dirty="0"/>
              <a:t> Management</a:t>
            </a:r>
            <a:br>
              <a:rPr lang="es-AR" sz="6600" dirty="0"/>
            </a:br>
            <a:endParaRPr lang="es-A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50B8E-5A79-4895-8DF8-ED133D42E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888" y="5472597"/>
            <a:ext cx="2642585" cy="526079"/>
          </a:xfrm>
        </p:spPr>
        <p:txBody>
          <a:bodyPr/>
          <a:lstStyle/>
          <a:p>
            <a:r>
              <a:rPr lang="es-AR" dirty="0"/>
              <a:t>Mg. Cecilia Ana ruz</a:t>
            </a:r>
          </a:p>
        </p:txBody>
      </p:sp>
    </p:spTree>
    <p:extLst>
      <p:ext uri="{BB962C8B-B14F-4D97-AF65-F5344CB8AC3E}">
        <p14:creationId xmlns:p14="http://schemas.microsoft.com/office/powerpoint/2010/main" val="407823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682A-9ED4-40F2-9D7F-B8C44FFA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027"/>
          </a:xfrm>
        </p:spPr>
        <p:txBody>
          <a:bodyPr>
            <a:normAutofit fontScale="90000"/>
          </a:bodyPr>
          <a:lstStyle/>
          <a:p>
            <a:r>
              <a:rPr lang="es-AR" dirty="0"/>
              <a:t>5 - Definir reglas de negocio para la calidad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C4409-F8D3-41E2-B77E-9EF57EE9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7173"/>
            <a:ext cx="9905999" cy="4144028"/>
          </a:xfrm>
        </p:spPr>
        <p:txBody>
          <a:bodyPr/>
          <a:lstStyle/>
          <a:p>
            <a:r>
              <a:rPr lang="es-AR" dirty="0"/>
              <a:t>Ejemplos de reglas de negocio sobre los datos son</a:t>
            </a:r>
          </a:p>
          <a:p>
            <a:pPr lvl="1"/>
            <a:r>
              <a:rPr lang="es-AR" dirty="0"/>
              <a:t>Rango de valores posibles</a:t>
            </a:r>
          </a:p>
          <a:p>
            <a:pPr lvl="1"/>
            <a:r>
              <a:rPr lang="es-AR" dirty="0"/>
              <a:t>Cantidad de registros de una tabla</a:t>
            </a:r>
          </a:p>
          <a:p>
            <a:pPr lvl="1"/>
            <a:r>
              <a:rPr lang="es-AR" dirty="0"/>
              <a:t>Valores correspondientes a un determinado dominio ( código de país)</a:t>
            </a:r>
          </a:p>
          <a:p>
            <a:pPr lvl="1"/>
            <a:r>
              <a:rPr lang="es-AR" dirty="0"/>
              <a:t>Completitud de los valores</a:t>
            </a:r>
          </a:p>
          <a:p>
            <a:r>
              <a:rPr lang="es-AR" dirty="0"/>
              <a:t>El monitoreo de estas reglas exige</a:t>
            </a:r>
          </a:p>
          <a:p>
            <a:pPr lvl="1"/>
            <a:r>
              <a:rPr lang="es-AR" dirty="0"/>
              <a:t>Identificar los valores que no cumplen con las reglas de negocio</a:t>
            </a:r>
          </a:p>
          <a:p>
            <a:pPr lvl="1"/>
            <a:r>
              <a:rPr lang="es-AR" dirty="0"/>
              <a:t>Emitir un alerta al data </a:t>
            </a:r>
            <a:r>
              <a:rPr lang="es-AR" dirty="0" err="1"/>
              <a:t>steward</a:t>
            </a:r>
            <a:endParaRPr lang="es-AR" dirty="0"/>
          </a:p>
          <a:p>
            <a:pPr lvl="1"/>
            <a:r>
              <a:rPr lang="es-AR" dirty="0"/>
              <a:t>Aplicar reglas de remediación automática  ( si es posible) 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628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E158-AC19-4DC7-8F05-E85731F1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8446"/>
          </a:xfrm>
        </p:spPr>
        <p:txBody>
          <a:bodyPr>
            <a:normAutofit fontScale="90000"/>
          </a:bodyPr>
          <a:lstStyle/>
          <a:p>
            <a:r>
              <a:rPr lang="es-AR" dirty="0"/>
              <a:t>6 - Comprobar y validar los requerimientos de calidad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16F3-D052-44D2-9261-ACE9182A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5441"/>
            <a:ext cx="9905999" cy="4375760"/>
          </a:xfrm>
        </p:spPr>
        <p:txBody>
          <a:bodyPr/>
          <a:lstStyle/>
          <a:p>
            <a:endParaRPr lang="es-AR" dirty="0"/>
          </a:p>
          <a:p>
            <a:r>
              <a:rPr lang="es-AR" dirty="0"/>
              <a:t>Comprobar los resultados que proveen las herramientas de data </a:t>
            </a:r>
            <a:r>
              <a:rPr lang="es-AR" dirty="0" err="1"/>
              <a:t>profiling</a:t>
            </a:r>
            <a:r>
              <a:rPr lang="es-AR" dirty="0"/>
              <a:t> en lo referido a la validación de las reglas de negocio</a:t>
            </a:r>
          </a:p>
          <a:p>
            <a:r>
              <a:rPr lang="es-AR" dirty="0"/>
              <a:t>Es como el </a:t>
            </a:r>
            <a:r>
              <a:rPr lang="es-AR" dirty="0" err="1"/>
              <a:t>testing</a:t>
            </a:r>
            <a:r>
              <a:rPr lang="es-AR" dirty="0"/>
              <a:t> de que las reglas de negocio están bien cargadas en las herramientas</a:t>
            </a:r>
          </a:p>
        </p:txBody>
      </p:sp>
    </p:spTree>
    <p:extLst>
      <p:ext uri="{BB962C8B-B14F-4D97-AF65-F5344CB8AC3E}">
        <p14:creationId xmlns:p14="http://schemas.microsoft.com/office/powerpoint/2010/main" val="220382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5B2A-CA8B-4E34-9EAB-92F8DF67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4709"/>
          </a:xfrm>
        </p:spPr>
        <p:txBody>
          <a:bodyPr/>
          <a:lstStyle/>
          <a:p>
            <a:r>
              <a:rPr lang="es-AR" dirty="0"/>
              <a:t>7 - Establecer y validar los 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CA8E-A9E9-4C29-8477-BD28CE951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8696"/>
            <a:ext cx="9905999" cy="4012505"/>
          </a:xfrm>
        </p:spPr>
        <p:txBody>
          <a:bodyPr/>
          <a:lstStyle/>
          <a:p>
            <a:r>
              <a:rPr lang="es-AR" dirty="0"/>
              <a:t>El SLA de calidad de datos debe incluir</a:t>
            </a:r>
          </a:p>
          <a:p>
            <a:pPr lvl="1"/>
            <a:r>
              <a:rPr lang="es-AR" dirty="0"/>
              <a:t>Los elementos de datos alcanzados</a:t>
            </a:r>
          </a:p>
          <a:p>
            <a:pPr lvl="1"/>
            <a:r>
              <a:rPr lang="es-AR" dirty="0"/>
              <a:t>Las expectativas de calidad para cada uno </a:t>
            </a:r>
          </a:p>
          <a:p>
            <a:pPr lvl="1"/>
            <a:r>
              <a:rPr lang="es-AR" dirty="0"/>
              <a:t>Los métodos de medición</a:t>
            </a:r>
          </a:p>
          <a:p>
            <a:pPr lvl="1"/>
            <a:r>
              <a:rPr lang="es-AR" dirty="0"/>
              <a:t>El umbral esperado para cada uno </a:t>
            </a:r>
          </a:p>
          <a:p>
            <a:pPr lvl="1"/>
            <a:r>
              <a:rPr lang="es-AR" dirty="0"/>
              <a:t>Las personas a las que es necesario notificar si no se satisface el umbral y los tiempos esperados de resolución de los mismos</a:t>
            </a:r>
          </a:p>
          <a:p>
            <a:pPr lvl="1"/>
            <a:r>
              <a:rPr lang="es-AR" dirty="0"/>
              <a:t>A quienes es necesario escalar si el problema si el punto anterior no se cumple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9632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793F-59E4-490E-BC53-7EF53A32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8 - Medición y monitoreo continuo de la calidad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1A23-FDC4-48E5-B13B-204A088B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Pueden hacerse en dos momentos</a:t>
            </a:r>
          </a:p>
          <a:p>
            <a:pPr lvl="1"/>
            <a:r>
              <a:rPr lang="es-AR" dirty="0"/>
              <a:t>En el ingreso del dato</a:t>
            </a:r>
          </a:p>
          <a:p>
            <a:pPr lvl="1"/>
            <a:r>
              <a:rPr lang="es-AR" dirty="0"/>
              <a:t>En modo </a:t>
            </a:r>
            <a:r>
              <a:rPr lang="es-AR" dirty="0" err="1"/>
              <a:t>batch</a:t>
            </a:r>
            <a:endParaRPr lang="es-AR" dirty="0"/>
          </a:p>
          <a:p>
            <a:pPr marL="228600" lvl="1">
              <a:spcBef>
                <a:spcPts val="1000"/>
              </a:spcBef>
            </a:pPr>
            <a:r>
              <a:rPr lang="es-AR" sz="2400" dirty="0"/>
              <a:t>Pueden hacerse en 3 niveles</a:t>
            </a:r>
          </a:p>
          <a:p>
            <a:pPr marL="685800" lvl="2">
              <a:spcBef>
                <a:spcPts val="1000"/>
              </a:spcBef>
            </a:pPr>
            <a:r>
              <a:rPr lang="es-AR" sz="2200" dirty="0"/>
              <a:t>Dato</a:t>
            </a:r>
          </a:p>
          <a:p>
            <a:pPr marL="685800" lvl="2">
              <a:spcBef>
                <a:spcPts val="1000"/>
              </a:spcBef>
            </a:pPr>
            <a:r>
              <a:rPr lang="es-AR" sz="2200" dirty="0"/>
              <a:t>Registro</a:t>
            </a:r>
          </a:p>
          <a:p>
            <a:pPr marL="685800" lvl="2">
              <a:spcBef>
                <a:spcPts val="1000"/>
              </a:spcBef>
            </a:pPr>
            <a:r>
              <a:rPr lang="es-AR" sz="2200" dirty="0"/>
              <a:t>Conjunto</a:t>
            </a:r>
          </a:p>
          <a:p>
            <a:pPr marL="457200" lvl="1" indent="0">
              <a:buNone/>
            </a:pPr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0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31BF-B43E-4418-B936-12EC5AC1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4918"/>
          </a:xfrm>
        </p:spPr>
        <p:txBody>
          <a:bodyPr>
            <a:normAutofit fontScale="90000"/>
          </a:bodyPr>
          <a:lstStyle/>
          <a:p>
            <a:r>
              <a:rPr lang="es-AR" dirty="0"/>
              <a:t>8 - Medición y monitoreo continuo de la calidad de datos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C34ACF-34C6-4AB5-83B9-1A211FE37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688" y="1773498"/>
            <a:ext cx="7442624" cy="4196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D24B72-FF87-44BF-8542-E87D3734EBD7}"/>
              </a:ext>
            </a:extLst>
          </p:cNvPr>
          <p:cNvSpPr txBox="1"/>
          <p:nvPr/>
        </p:nvSpPr>
        <p:spPr>
          <a:xfrm>
            <a:off x="2267211" y="6331907"/>
            <a:ext cx="749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Fuente: Dama Book</a:t>
            </a:r>
          </a:p>
        </p:txBody>
      </p:sp>
    </p:spTree>
    <p:extLst>
      <p:ext uri="{BB962C8B-B14F-4D97-AF65-F5344CB8AC3E}">
        <p14:creationId xmlns:p14="http://schemas.microsoft.com/office/powerpoint/2010/main" val="198294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CE3A-B46B-421E-90D0-2C7D82D5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9 - Administrar los </a:t>
            </a:r>
            <a:r>
              <a:rPr lang="es-AR" dirty="0" err="1"/>
              <a:t>issues</a:t>
            </a:r>
            <a:r>
              <a:rPr lang="es-AR" dirty="0"/>
              <a:t> de calidad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46F7-6E47-4E44-9F26-205EDEB34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Como para los </a:t>
            </a:r>
            <a:r>
              <a:rPr lang="es-AR" dirty="0" err="1"/>
              <a:t>issues</a:t>
            </a:r>
            <a:r>
              <a:rPr lang="es-AR" dirty="0"/>
              <a:t> de software es necesario definir un método de seguimiento, de investigación y resolución de estos problemas</a:t>
            </a:r>
          </a:p>
          <a:p>
            <a:r>
              <a:rPr lang="es-AR" dirty="0"/>
              <a:t>Esto permite analizar frecuencia, patrones</a:t>
            </a:r>
          </a:p>
          <a:p>
            <a:r>
              <a:rPr lang="es-AR" dirty="0"/>
              <a:t>Y también priorizar su resolución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0713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85E4-8CE6-4135-A9F9-628A2FF0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10 - Limpiar y corregir los defectos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3AE9-DB3D-43D0-9526-FEB9A88D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Una vez que un defecto es detectado es necesario llevar a cabo dos tareas</a:t>
            </a:r>
          </a:p>
          <a:p>
            <a:pPr lvl="1"/>
            <a:r>
              <a:rPr lang="es-AR" dirty="0"/>
              <a:t>Corregir la causa del error ( ya sea una falta de validación en una pantalla de carga o un proceso de transformación u otro)</a:t>
            </a:r>
          </a:p>
          <a:p>
            <a:pPr lvl="1"/>
            <a:r>
              <a:rPr lang="es-AR" dirty="0"/>
              <a:t>Aislar los casos donde el error esta presente y establecer el mecanismo de corrección, que puede ser básicamente</a:t>
            </a:r>
          </a:p>
          <a:p>
            <a:pPr lvl="2"/>
            <a:r>
              <a:rPr lang="es-AR" dirty="0"/>
              <a:t>Corrección automática</a:t>
            </a:r>
          </a:p>
          <a:p>
            <a:pPr lvl="2"/>
            <a:r>
              <a:rPr lang="es-AR" dirty="0"/>
              <a:t>Corrección automática con revisión manual</a:t>
            </a:r>
          </a:p>
          <a:p>
            <a:pPr lvl="2"/>
            <a:r>
              <a:rPr lang="es-AR" dirty="0"/>
              <a:t>Corrección manual</a:t>
            </a:r>
          </a:p>
        </p:txBody>
      </p:sp>
    </p:spTree>
    <p:extLst>
      <p:ext uri="{BB962C8B-B14F-4D97-AF65-F5344CB8AC3E}">
        <p14:creationId xmlns:p14="http://schemas.microsoft.com/office/powerpoint/2010/main" val="75387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85A2-B3CC-41B5-94C6-7FF645E3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11 - Diseñar e implementar procedimientos operativos de data </a:t>
            </a:r>
            <a:r>
              <a:rPr lang="es-AR" dirty="0" err="1"/>
              <a:t>quality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E51B-D179-462E-9E63-EB14A020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 necesario integrar la reglas de calidad de datos en los procesos “operativos”</a:t>
            </a:r>
          </a:p>
          <a:p>
            <a:r>
              <a:rPr lang="es-AR" dirty="0"/>
              <a:t>Los resultados de esta integración deben estar disponibles para el equipo de calidad de datos</a:t>
            </a:r>
          </a:p>
        </p:txBody>
      </p:sp>
    </p:spTree>
    <p:extLst>
      <p:ext uri="{BB962C8B-B14F-4D97-AF65-F5344CB8AC3E}">
        <p14:creationId xmlns:p14="http://schemas.microsoft.com/office/powerpoint/2010/main" val="280142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7171-9DFC-41C4-A3E5-629E3AEE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12 - Monitorear los procesos de </a:t>
            </a:r>
            <a:r>
              <a:rPr lang="es-AR" dirty="0" err="1"/>
              <a:t>DQm</a:t>
            </a:r>
            <a:r>
              <a:rPr lang="es-AR" dirty="0"/>
              <a:t> y su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4597-4788-4B11-8A5D-5152C2B82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Todos los temas deben ser asignados a un individuo o a un grupo que los controle</a:t>
            </a:r>
          </a:p>
        </p:txBody>
      </p:sp>
    </p:spTree>
    <p:extLst>
      <p:ext uri="{BB962C8B-B14F-4D97-AF65-F5344CB8AC3E}">
        <p14:creationId xmlns:p14="http://schemas.microsoft.com/office/powerpoint/2010/main" val="52426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71B4-B201-48F3-B6C3-A6B3DBB1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47DD-D96E-4F2B-9EB3-730E5407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3332"/>
            <a:ext cx="9905999" cy="4219184"/>
          </a:xfrm>
        </p:spPr>
        <p:txBody>
          <a:bodyPr/>
          <a:lstStyle/>
          <a:p>
            <a:r>
              <a:rPr lang="es-AR" dirty="0"/>
              <a:t>Vamos a tomar el ejemplo de los emails</a:t>
            </a:r>
          </a:p>
          <a:p>
            <a:pPr lvl="1"/>
            <a:r>
              <a:rPr lang="es-AR" dirty="0"/>
              <a:t>Cual es el requerimiento de calidad de ese dato en términos de completitud, consistencia, unicidad, actualidad, precisión</a:t>
            </a:r>
          </a:p>
          <a:p>
            <a:pPr lvl="1"/>
            <a:r>
              <a:rPr lang="es-AR" dirty="0"/>
              <a:t>Perfilar, etc. Podemos suponerlo</a:t>
            </a:r>
          </a:p>
          <a:p>
            <a:pPr lvl="1"/>
            <a:r>
              <a:rPr lang="es-AR" dirty="0"/>
              <a:t>Cuales serian las métricas de calidad y cuales las reglas de negocio?</a:t>
            </a:r>
          </a:p>
          <a:p>
            <a:pPr lvl="1"/>
            <a:r>
              <a:rPr lang="es-AR" dirty="0"/>
              <a:t>Cuales podrían ser los </a:t>
            </a:r>
            <a:r>
              <a:rPr lang="es-AR" dirty="0" err="1"/>
              <a:t>Slas</a:t>
            </a:r>
            <a:r>
              <a:rPr lang="es-AR" dirty="0"/>
              <a:t>?</a:t>
            </a:r>
          </a:p>
          <a:p>
            <a:pPr lvl="1"/>
            <a:r>
              <a:rPr lang="es-AR" dirty="0"/>
              <a:t>Como podemos monitorear los </a:t>
            </a:r>
            <a:r>
              <a:rPr lang="es-AR" dirty="0" err="1"/>
              <a:t>issues</a:t>
            </a:r>
            <a:r>
              <a:rPr lang="es-AR" dirty="0"/>
              <a:t> de calidad?</a:t>
            </a:r>
          </a:p>
          <a:p>
            <a:pPr lvl="1"/>
            <a:r>
              <a:rPr lang="es-AR" dirty="0"/>
              <a:t>Como podemos limpiar y corregir defectos?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46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49E3-58B9-4EAC-BBCD-48DB7FF3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Indice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76FF-A1BE-4540-864C-556DF181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Marco general</a:t>
            </a:r>
          </a:p>
          <a:p>
            <a:r>
              <a:rPr lang="es-AR" dirty="0"/>
              <a:t>Actividades</a:t>
            </a:r>
          </a:p>
          <a:p>
            <a:r>
              <a:rPr lang="es-AR" dirty="0"/>
              <a:t>Ejercicio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037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C5D2-F32C-463E-BD8C-46CD8826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Bibliografia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1B2F-AD94-471F-9A97-05CEB4C1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DAMA Guide to the Data Management Body of Knowledge , </a:t>
            </a:r>
            <a:r>
              <a:rPr lang="es-AR" dirty="0">
                <a:hlinkClick r:id="rId2"/>
              </a:rPr>
              <a:t>https://technicspub.com/dmbok/</a:t>
            </a:r>
            <a:r>
              <a:rPr lang="es-AR" dirty="0"/>
              <a:t>, la primera edición esta en la biblioteca</a:t>
            </a:r>
          </a:p>
          <a:p>
            <a:r>
              <a:rPr lang="es-AR" dirty="0"/>
              <a:t>Data </a:t>
            </a:r>
            <a:r>
              <a:rPr lang="es-AR" dirty="0" err="1"/>
              <a:t>quality</a:t>
            </a:r>
            <a:r>
              <a:rPr lang="es-AR" dirty="0"/>
              <a:t>,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accuracy</a:t>
            </a:r>
            <a:r>
              <a:rPr lang="es-AR" dirty="0"/>
              <a:t> dimensión, Olson, 2003, también esta en la biblioteca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618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7513-9B46-49DD-A052-E38460D9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Preguntas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0DCB993-D9A4-4150-BE2A-078F27D0C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2" y="1897063"/>
            <a:ext cx="354171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95BEE-A482-46DA-A761-4B8873E5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s-AR" sz="3000" dirty="0">
                <a:solidFill>
                  <a:srgbClr val="FFFFFF"/>
                </a:solidFill>
              </a:rPr>
              <a:t>Marco General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ED7A-8052-4CDB-B1A1-2F963836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84" y="1784686"/>
            <a:ext cx="2862444" cy="4522979"/>
          </a:xfrm>
        </p:spPr>
        <p:txBody>
          <a:bodyPr>
            <a:normAutofit fontScale="92500"/>
          </a:bodyPr>
          <a:lstStyle/>
          <a:p>
            <a:r>
              <a:rPr lang="es-AR" sz="1600" dirty="0">
                <a:solidFill>
                  <a:srgbClr val="FFFFFF"/>
                </a:solidFill>
              </a:rPr>
              <a:t>Se utiliza la aproximación de Deming  </a:t>
            </a:r>
          </a:p>
          <a:p>
            <a:r>
              <a:rPr lang="es-AR" sz="1600" dirty="0">
                <a:solidFill>
                  <a:srgbClr val="FFFFFF"/>
                </a:solidFill>
              </a:rPr>
              <a:t>Planear la evaluación del estado actual y la identificación de métricas claves</a:t>
            </a:r>
          </a:p>
          <a:p>
            <a:r>
              <a:rPr lang="es-AR" sz="1600" dirty="0">
                <a:solidFill>
                  <a:srgbClr val="FFFFFF"/>
                </a:solidFill>
              </a:rPr>
              <a:t>Implementar los procesos para medir y mejorar la calidad de datos</a:t>
            </a:r>
          </a:p>
          <a:p>
            <a:r>
              <a:rPr lang="es-AR" sz="1600" dirty="0">
                <a:solidFill>
                  <a:srgbClr val="FFFFFF"/>
                </a:solidFill>
              </a:rPr>
              <a:t>Medir en relación con las expectativas definidas</a:t>
            </a:r>
          </a:p>
          <a:p>
            <a:r>
              <a:rPr lang="es-AR" sz="1600" dirty="0">
                <a:solidFill>
                  <a:srgbClr val="FFFFFF"/>
                </a:solidFill>
              </a:rPr>
              <a:t>Actuar para resolver los </a:t>
            </a:r>
            <a:r>
              <a:rPr lang="es-AR" sz="1600" dirty="0" err="1">
                <a:solidFill>
                  <a:srgbClr val="FFFFFF"/>
                </a:solidFill>
              </a:rPr>
              <a:t>issues</a:t>
            </a:r>
            <a:r>
              <a:rPr lang="es-AR" sz="1600" dirty="0">
                <a:solidFill>
                  <a:srgbClr val="FFFFFF"/>
                </a:solidFill>
              </a:rPr>
              <a:t> y aumentar el cumplimiento de las expectativas de los usuarios</a:t>
            </a:r>
          </a:p>
          <a:p>
            <a:endParaRPr lang="es-AR" sz="1600" dirty="0">
              <a:solidFill>
                <a:srgbClr val="FFFFFF"/>
              </a:solidFill>
            </a:endParaRPr>
          </a:p>
          <a:p>
            <a:endParaRPr lang="es-AR" sz="1600" dirty="0">
              <a:solidFill>
                <a:srgbClr val="FFFFFF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Resultado de imagen para deming steps">
            <a:extLst>
              <a:ext uri="{FF2B5EF4-FFF2-40B4-BE49-F238E27FC236}">
                <a16:creationId xmlns:a16="http://schemas.microsoft.com/office/drawing/2014/main" id="{4328D7A4-6828-49C0-AB8E-33F61BB9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9695" y="1386879"/>
            <a:ext cx="6102610" cy="457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43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49E3-58B9-4EAC-BBCD-48DB7FF3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Indice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76FF-A1BE-4540-864C-556DF181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Marco general</a:t>
            </a:r>
          </a:p>
          <a:p>
            <a:r>
              <a:rPr lang="es-AR" b="1" dirty="0"/>
              <a:t>Actividades</a:t>
            </a:r>
          </a:p>
          <a:p>
            <a:r>
              <a:rPr lang="es-AR" dirty="0"/>
              <a:t>Ejercicio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662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3589-4E09-436B-A74A-56E24EE9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1 - Desarrollar y promover la conciencia sobre la calidad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6198-62FD-4CDE-BDF7-3971E3F4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Luego de un programa inicial de capacitación sobre aspectos de la calidad es necesario</a:t>
            </a:r>
          </a:p>
          <a:p>
            <a:pPr lvl="1"/>
            <a:r>
              <a:rPr lang="es-AR" dirty="0"/>
              <a:t>Comprometer a los usuarios del negocio</a:t>
            </a:r>
          </a:p>
          <a:p>
            <a:pPr lvl="1"/>
            <a:r>
              <a:rPr lang="es-AR" dirty="0"/>
              <a:t>Definir roles y responsabilidades de los dueños de los datos ( Los datos NO SON de sistemas, son del negocio) </a:t>
            </a:r>
          </a:p>
          <a:p>
            <a:pPr lvl="1"/>
            <a:r>
              <a:rPr lang="es-AR" dirty="0"/>
              <a:t>Atar los objetivos de calidad a la performance individual</a:t>
            </a:r>
          </a:p>
          <a:p>
            <a:pPr lvl="1"/>
            <a:r>
              <a:rPr lang="es-AR" dirty="0"/>
              <a:t>Es necesario establecer : prioridades para la atención de los problemas de calidad, </a:t>
            </a:r>
          </a:p>
        </p:txBody>
      </p:sp>
    </p:spTree>
    <p:extLst>
      <p:ext uri="{BB962C8B-B14F-4D97-AF65-F5344CB8AC3E}">
        <p14:creationId xmlns:p14="http://schemas.microsoft.com/office/powerpoint/2010/main" val="146336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20F0-33CD-4307-A7E7-F6ABCF4B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2 - Definir los requerimientos de calidad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932C-A68F-4120-B0F9-5DE7C4E1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Identificar los componentes de datos clave</a:t>
            </a:r>
          </a:p>
          <a:p>
            <a:r>
              <a:rPr lang="es-AR" dirty="0"/>
              <a:t>Definir las reglas de negocio que permitan medir la ocurrencia de los errores</a:t>
            </a:r>
          </a:p>
          <a:p>
            <a:r>
              <a:rPr lang="es-AR" dirty="0"/>
              <a:t> Proveer los medios para efectuar las mediciones de calidad</a:t>
            </a:r>
          </a:p>
          <a:p>
            <a:r>
              <a:rPr lang="es-AR" dirty="0"/>
              <a:t>Segmentar las reglas de negocios para indicar a que dimensión de la calidad de datos se asocia ( completitud, consistencia, unicidad, actualidad, precisión)</a:t>
            </a:r>
          </a:p>
        </p:txBody>
      </p:sp>
    </p:spTree>
    <p:extLst>
      <p:ext uri="{BB962C8B-B14F-4D97-AF65-F5344CB8AC3E}">
        <p14:creationId xmlns:p14="http://schemas.microsoft.com/office/powerpoint/2010/main" val="335148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61DB-8A13-4FE6-B39F-25133089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3 - Perfilar, analizar y evaluar la calidad de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5D37-15A3-42F0-A2D0-1444521B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Puede hacerse de dos formar</a:t>
            </a:r>
          </a:p>
          <a:p>
            <a:pPr lvl="1"/>
            <a:r>
              <a:rPr lang="es-AR" dirty="0" err="1"/>
              <a:t>Bottom</a:t>
            </a:r>
            <a:r>
              <a:rPr lang="es-AR" dirty="0"/>
              <a:t> up, desde los datos detectar </a:t>
            </a:r>
            <a:r>
              <a:rPr lang="es-AR" dirty="0" err="1"/>
              <a:t>issues</a:t>
            </a:r>
            <a:r>
              <a:rPr lang="es-AR" dirty="0"/>
              <a:t> de calidad y analizarlos con el negocio</a:t>
            </a:r>
          </a:p>
          <a:p>
            <a:pPr lvl="1"/>
            <a:r>
              <a:rPr lang="es-AR" dirty="0"/>
              <a:t>Top </a:t>
            </a:r>
            <a:r>
              <a:rPr lang="es-AR" dirty="0" err="1"/>
              <a:t>down</a:t>
            </a:r>
            <a:r>
              <a:rPr lang="es-AR" dirty="0"/>
              <a:t>, analizar los procesos para identificar datos críticos para el negocio, efectuar el análisis de esos datas para determinar, junto con el negocio,  </a:t>
            </a:r>
            <a:r>
              <a:rPr lang="es-AR" dirty="0" err="1"/>
              <a:t>issues</a:t>
            </a:r>
            <a:r>
              <a:rPr lang="es-AR" dirty="0"/>
              <a:t> críticos</a:t>
            </a:r>
          </a:p>
          <a:p>
            <a:r>
              <a:rPr lang="es-AR" dirty="0"/>
              <a:t>Esto es una actividad de “diagnostico”</a:t>
            </a:r>
          </a:p>
        </p:txBody>
      </p:sp>
    </p:spTree>
    <p:extLst>
      <p:ext uri="{BB962C8B-B14F-4D97-AF65-F5344CB8AC3E}">
        <p14:creationId xmlns:p14="http://schemas.microsoft.com/office/powerpoint/2010/main" val="82612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85EF-0927-4AA9-8EF0-656CDAEB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4 - Definir Métricas de Calidad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3336-F878-476C-BB55-EAE43A48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4750"/>
            <a:ext cx="9905999" cy="4554731"/>
          </a:xfrm>
        </p:spPr>
        <p:txBody>
          <a:bodyPr>
            <a:normAutofit/>
          </a:bodyPr>
          <a:lstStyle/>
          <a:p>
            <a:r>
              <a:rPr lang="es-AR" dirty="0"/>
              <a:t>Deben usarse medidas que puedan vincularse a problemas en el negocio. Por ejemplo, la falta de completitud ( o de correctitud ) de los emails puede impedir una campaña que los utilice.</a:t>
            </a:r>
          </a:p>
          <a:p>
            <a:r>
              <a:rPr lang="es-AR" dirty="0"/>
              <a:t>Algunas de las características deseables de las medidas de calidad son</a:t>
            </a:r>
          </a:p>
          <a:p>
            <a:pPr lvl="1"/>
            <a:r>
              <a:rPr lang="es-AR" dirty="0"/>
              <a:t>Que sea medible</a:t>
            </a:r>
          </a:p>
          <a:p>
            <a:pPr lvl="1"/>
            <a:r>
              <a:rPr lang="es-AR" dirty="0"/>
              <a:t>Que sea relevante para el negocio	</a:t>
            </a:r>
          </a:p>
          <a:p>
            <a:pPr lvl="1"/>
            <a:r>
              <a:rPr lang="es-AR" dirty="0"/>
              <a:t>Que se pueda definir un criterio de “aceptación” para el negocio ( vinculado con el punto anterior)</a:t>
            </a:r>
          </a:p>
          <a:p>
            <a:pPr lvl="1"/>
            <a:r>
              <a:rPr lang="es-AR" dirty="0"/>
              <a:t>Que pueda tener un responsable</a:t>
            </a:r>
          </a:p>
          <a:p>
            <a:pPr marL="457200" lvl="1" indent="0">
              <a:buNone/>
            </a:pPr>
            <a:endParaRPr lang="es-AR" dirty="0"/>
          </a:p>
          <a:p>
            <a:pPr lvl="1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139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85EF-0927-4AA9-8EF0-656CDAEB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4 - Definir Métricas de Calidad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3336-F878-476C-BB55-EAE43A48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4750"/>
            <a:ext cx="9905999" cy="4554731"/>
          </a:xfrm>
        </p:spPr>
        <p:txBody>
          <a:bodyPr>
            <a:normAutofit/>
          </a:bodyPr>
          <a:lstStyle/>
          <a:p>
            <a:r>
              <a:rPr lang="es-AR" dirty="0"/>
              <a:t>El proceso para definirlas debe seguir los siguientes pasos</a:t>
            </a:r>
          </a:p>
          <a:p>
            <a:pPr lvl="1"/>
            <a:r>
              <a:rPr lang="es-AR" dirty="0"/>
              <a:t>Seleccionar un aspecto critico para el negocio</a:t>
            </a:r>
          </a:p>
          <a:p>
            <a:pPr lvl="1"/>
            <a:r>
              <a:rPr lang="es-AR" dirty="0"/>
              <a:t>Identificar los datos críticos para ese aspecto y sus procesos</a:t>
            </a:r>
          </a:p>
          <a:p>
            <a:pPr lvl="1"/>
            <a:r>
              <a:rPr lang="es-AR" dirty="0"/>
              <a:t>Para cada dato critico listar sus requerimientos</a:t>
            </a:r>
          </a:p>
          <a:p>
            <a:pPr lvl="1"/>
            <a:r>
              <a:rPr lang="es-AR" dirty="0"/>
              <a:t>Para cada expectativa que se tengan sobre los datos indicar las medidas de calidad asociadas y cuales son las reglas de negocio para medir si los datos cumplen con esas expectativas</a:t>
            </a:r>
          </a:p>
          <a:p>
            <a:pPr lvl="1"/>
            <a:r>
              <a:rPr lang="es-AR" dirty="0"/>
              <a:t>Indicar cual es el proceso para evaluar esas medidas de calidad</a:t>
            </a:r>
          </a:p>
          <a:p>
            <a:pPr lvl="1"/>
            <a:r>
              <a:rPr lang="es-AR" dirty="0"/>
              <a:t>Identificar cual es el umbral de aceptación para esa medida de calidad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marL="457200" lvl="1" indent="0">
              <a:buNone/>
            </a:pPr>
            <a:endParaRPr lang="es-AR" dirty="0"/>
          </a:p>
          <a:p>
            <a:pPr lvl="1"/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2606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5088</TotalTime>
  <Words>1014</Words>
  <Application>Microsoft Office PowerPoint</Application>
  <PresentationFormat>Widescreen</PresentationFormat>
  <Paragraphs>116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Circuito</vt:lpstr>
      <vt:lpstr>Data quality Management </vt:lpstr>
      <vt:lpstr>Indice</vt:lpstr>
      <vt:lpstr>Marco General  </vt:lpstr>
      <vt:lpstr>Indice</vt:lpstr>
      <vt:lpstr>1 - Desarrollar y promover la conciencia sobre la calidad de datos</vt:lpstr>
      <vt:lpstr>2 - Definir los requerimientos de calidad de datos</vt:lpstr>
      <vt:lpstr>3 - Perfilar, analizar y evaluar la calidad de los datos</vt:lpstr>
      <vt:lpstr>4 - Definir Métricas de Calidad</vt:lpstr>
      <vt:lpstr>4 - Definir Métricas de Calidad 2</vt:lpstr>
      <vt:lpstr>5 - Definir reglas de negocio para la calidad de datos</vt:lpstr>
      <vt:lpstr>6 - Comprobar y validar los requerimientos de calidad de datos</vt:lpstr>
      <vt:lpstr>7 - Establecer y validar los SLA</vt:lpstr>
      <vt:lpstr>8 - Medición y monitoreo continuo de la calidad de datos</vt:lpstr>
      <vt:lpstr>8 - Medición y monitoreo continuo de la calidad de datos</vt:lpstr>
      <vt:lpstr>9 - Administrar los issues de calidad de datos</vt:lpstr>
      <vt:lpstr>10 - Limpiar y corregir los defectos</vt:lpstr>
      <vt:lpstr>11 - Diseñar e implementar procedimientos operativos de data quality</vt:lpstr>
      <vt:lpstr>12 - Monitorear los procesos de DQm y su performance</vt:lpstr>
      <vt:lpstr>Ejercicio</vt:lpstr>
      <vt:lpstr>Bibliografia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es la Calidad de datos?</dc:title>
  <dc:creator>Cecilia Ruz</dc:creator>
  <cp:lastModifiedBy>Celilia Ruz</cp:lastModifiedBy>
  <cp:revision>95</cp:revision>
  <dcterms:created xsi:type="dcterms:W3CDTF">2019-03-26T00:53:42Z</dcterms:created>
  <dcterms:modified xsi:type="dcterms:W3CDTF">2020-01-05T20:43:42Z</dcterms:modified>
</cp:coreProperties>
</file>