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25"/>
  </p:notesMasterIdLst>
  <p:sldIdLst>
    <p:sldId id="266" r:id="rId2"/>
    <p:sldId id="820" r:id="rId3"/>
    <p:sldId id="822" r:id="rId4"/>
    <p:sldId id="836" r:id="rId5"/>
    <p:sldId id="824" r:id="rId6"/>
    <p:sldId id="826" r:id="rId7"/>
    <p:sldId id="825" r:id="rId8"/>
    <p:sldId id="827" r:id="rId9"/>
    <p:sldId id="828" r:id="rId10"/>
    <p:sldId id="829" r:id="rId11"/>
    <p:sldId id="830" r:id="rId12"/>
    <p:sldId id="831" r:id="rId13"/>
    <p:sldId id="832" r:id="rId14"/>
    <p:sldId id="819" r:id="rId15"/>
    <p:sldId id="834" r:id="rId16"/>
    <p:sldId id="835" r:id="rId17"/>
    <p:sldId id="837" r:id="rId18"/>
    <p:sldId id="838" r:id="rId19"/>
    <p:sldId id="839" r:id="rId20"/>
    <p:sldId id="840" r:id="rId21"/>
    <p:sldId id="814" r:id="rId22"/>
    <p:sldId id="823" r:id="rId23"/>
    <p:sldId id="81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6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C9F659-31DE-48F6-BB80-6D902A74C9E6}" type="datetimeFigureOut">
              <a:rPr lang="es-AR" smtClean="0"/>
              <a:t>22/5/2020</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F0F852-4837-4FDC-8A55-38EF5A7D4C76}" type="slidenum">
              <a:rPr lang="es-AR" smtClean="0"/>
              <a:t>‹Nº›</a:t>
            </a:fld>
            <a:endParaRPr lang="es-AR"/>
          </a:p>
        </p:txBody>
      </p:sp>
    </p:spTree>
    <p:extLst>
      <p:ext uri="{BB962C8B-B14F-4D97-AF65-F5344CB8AC3E}">
        <p14:creationId xmlns:p14="http://schemas.microsoft.com/office/powerpoint/2010/main" val="66131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a:t>Cuales les parece que son en sus organizaciones esas “</a:t>
            </a:r>
            <a:r>
              <a:rPr lang="es-AR" dirty="0" err="1"/>
              <a:t>subject</a:t>
            </a:r>
            <a:r>
              <a:rPr lang="es-AR" dirty="0"/>
              <a:t> área </a:t>
            </a:r>
            <a:r>
              <a:rPr lang="es-AR" dirty="0" err="1"/>
              <a:t>model</a:t>
            </a:r>
            <a:r>
              <a:rPr lang="es-AR" dirty="0"/>
              <a:t>”?</a:t>
            </a:r>
          </a:p>
        </p:txBody>
      </p:sp>
      <p:sp>
        <p:nvSpPr>
          <p:cNvPr id="4" name="Slide Number Placeholder 3"/>
          <p:cNvSpPr>
            <a:spLocks noGrp="1"/>
          </p:cNvSpPr>
          <p:nvPr>
            <p:ph type="sldNum" sz="quarter" idx="5"/>
          </p:nvPr>
        </p:nvSpPr>
        <p:spPr/>
        <p:txBody>
          <a:bodyPr/>
          <a:lstStyle/>
          <a:p>
            <a:fld id="{CEF0F852-4837-4FDC-8A55-38EF5A7D4C76}" type="slidenum">
              <a:rPr lang="es-AR" smtClean="0"/>
              <a:t>8</a:t>
            </a:fld>
            <a:endParaRPr lang="es-AR"/>
          </a:p>
        </p:txBody>
      </p:sp>
    </p:spTree>
    <p:extLst>
      <p:ext uri="{BB962C8B-B14F-4D97-AF65-F5344CB8AC3E}">
        <p14:creationId xmlns:p14="http://schemas.microsoft.com/office/powerpoint/2010/main" val="5464241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B78A697-9D75-4DE8-8C28-1296A6CF43C1}" type="datetimeFigureOut">
              <a:rPr lang="en-US" smtClean="0"/>
              <a:t>5/22/2020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pPr algn="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362774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1CF3075A-B3CA-4308-8288-4AA3FDE33D80}" type="datetimeFigureOut">
              <a:rPr lang="en-US" smtClean="0"/>
              <a:t>5/22/2020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316964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C674B8D-FEEF-4ACC-AE11-BD533592BCDC}" type="datetimeFigureOut">
              <a:rPr lang="en-US" smtClean="0"/>
              <a:t>5/22/2020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39556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0326006-7E0B-4944-9FC8-8FFECA54B11C}" type="datetimeFigureOut">
              <a:rPr lang="en-US" smtClean="0"/>
              <a:t>5/22/2020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73049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1B5A3413-B80B-4905-8668-7292F4C8B0D5}" type="datetimeFigureOut">
              <a:rPr lang="en-US" smtClean="0"/>
              <a:t>5/22/2020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015650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74019662-C6A4-45F9-A235-129F0C1DEF43}" type="datetimeFigureOut">
              <a:rPr lang="en-US" smtClean="0"/>
              <a:t>5/22/2020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106647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909BB764-976A-4040-BDCA-252C91CEE939}" type="datetimeFigureOut">
              <a:rPr lang="en-US" smtClean="0"/>
              <a:t>5/22/2020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98047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172865-FBF0-458A-BAFF-4F75173770F5}" type="datetimeFigureOut">
              <a:rPr lang="en-US" smtClean="0"/>
              <a:t>5/22/2020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92193003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172865-FBF0-458A-BAFF-4F75173770F5}" type="datetimeFigureOut">
              <a:rPr lang="en-US" smtClean="0"/>
              <a:t>5/22/2020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427060570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6DBD967-1B7E-40AA-AAF7-BA98E0E039F7}" type="datetimeFigureOut">
              <a:rPr lang="en-US" dirty="0"/>
              <a:t>5/22/2020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31623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172865-FBF0-458A-BAFF-4F75173770F5}" type="datetimeFigureOut">
              <a:rPr lang="en-US" smtClean="0"/>
              <a:t>5/22/2020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31729469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9D1490F-3E6A-4544-9694-22B6007FE3C6}" type="datetimeFigureOut">
              <a:rPr lang="en-US" smtClean="0"/>
              <a:t>5/22/2020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149779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0172865-FBF0-458A-BAFF-4F75173770F5}" type="datetimeFigureOut">
              <a:rPr lang="en-US" smtClean="0"/>
              <a:t>5/22/2020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45450847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0172865-FBF0-458A-BAFF-4F75173770F5}" type="datetimeFigureOut">
              <a:rPr lang="en-US" smtClean="0"/>
              <a:t>5/22/2020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408629690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CFF863F-52DC-41B2-9D00-5A4E5632AC32}" type="datetimeFigureOut">
              <a:rPr lang="en-US" smtClean="0"/>
              <a:t>5/22/2020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873810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55614-3909-43DC-A067-7F9842F8B81D}" type="datetimeFigureOut">
              <a:rPr lang="en-US" smtClean="0"/>
              <a:t>5/22/2020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91347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0172865-FBF0-458A-BAFF-4F75173770F5}" type="datetimeFigureOut">
              <a:rPr lang="en-US" smtClean="0"/>
              <a:t>5/22/2020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07579063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E240176-F1D3-49EC-82F4-0915A3AC4184}" type="datetimeFigureOut">
              <a:rPr lang="en-US" smtClean="0"/>
              <a:t>5/22/2020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7625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0172865-FBF0-458A-BAFF-4F75173770F5}" type="datetimeFigureOut">
              <a:rPr lang="en-US" smtClean="0"/>
              <a:t>5/22/2020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919735240"/>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technicspub.com/dmbok/"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a:t>Gobierno de datos</a:t>
            </a:r>
          </a:p>
        </p:txBody>
      </p:sp>
      <p:sp>
        <p:nvSpPr>
          <p:cNvPr id="3" name="2 Subtítulo"/>
          <p:cNvSpPr>
            <a:spLocks noGrp="1"/>
          </p:cNvSpPr>
          <p:nvPr>
            <p:ph type="subTitle" idx="1"/>
          </p:nvPr>
        </p:nvSpPr>
        <p:spPr/>
        <p:txBody>
          <a:bodyPr/>
          <a:lstStyle/>
          <a:p>
            <a:endParaRPr lang="es-AR" dirty="0"/>
          </a:p>
        </p:txBody>
      </p:sp>
    </p:spTree>
    <p:extLst>
      <p:ext uri="{BB962C8B-B14F-4D97-AF65-F5344CB8AC3E}">
        <p14:creationId xmlns:p14="http://schemas.microsoft.com/office/powerpoint/2010/main" val="1059086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B2C3F3-7EAA-41B5-B511-097F8CE6F526}"/>
              </a:ext>
            </a:extLst>
          </p:cNvPr>
          <p:cNvSpPr>
            <a:spLocks noGrp="1"/>
          </p:cNvSpPr>
          <p:nvPr>
            <p:ph idx="1"/>
          </p:nvPr>
        </p:nvSpPr>
        <p:spPr>
          <a:xfrm>
            <a:off x="1141412" y="626301"/>
            <a:ext cx="9905999" cy="5164900"/>
          </a:xfrm>
        </p:spPr>
        <p:txBody>
          <a:bodyPr/>
          <a:lstStyle/>
          <a:p>
            <a:r>
              <a:rPr lang="es-AR" dirty="0"/>
              <a:t>Administración de datos de referencia y datos maestros: son datos “compartidos” en mayor o menor medida por toda la organización. Sobre los datos de referencia en general existe escasa conciencia, sobre los datos maestros suele haber mas conciencia de la importancia de su unificación. En el caso de los datos maestros requiere la identificación de cual es la “verdad” sobre cada registro. Puede implicar “replicación” de datos a diferentes sistemas. Ejemplos clásicos de datos maestros son productos, clientes</a:t>
            </a:r>
          </a:p>
          <a:p>
            <a:endParaRPr lang="es-AR" dirty="0"/>
          </a:p>
        </p:txBody>
      </p:sp>
    </p:spTree>
    <p:extLst>
      <p:ext uri="{BB962C8B-B14F-4D97-AF65-F5344CB8AC3E}">
        <p14:creationId xmlns:p14="http://schemas.microsoft.com/office/powerpoint/2010/main" val="589855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D8EFCB-1685-4B2C-8F03-A1E4CA4C9312}"/>
              </a:ext>
            </a:extLst>
          </p:cNvPr>
          <p:cNvSpPr>
            <a:spLocks noGrp="1"/>
          </p:cNvSpPr>
          <p:nvPr>
            <p:ph idx="1"/>
          </p:nvPr>
        </p:nvSpPr>
        <p:spPr>
          <a:xfrm>
            <a:off x="1141412" y="507304"/>
            <a:ext cx="9905999" cy="5283897"/>
          </a:xfrm>
        </p:spPr>
        <p:txBody>
          <a:bodyPr/>
          <a:lstStyle/>
          <a:p>
            <a:r>
              <a:rPr lang="es-AR" dirty="0"/>
              <a:t>Administración de data </a:t>
            </a:r>
            <a:r>
              <a:rPr lang="es-AR" dirty="0" err="1"/>
              <a:t>warehousing</a:t>
            </a:r>
            <a:r>
              <a:rPr lang="es-AR" dirty="0"/>
              <a:t> y </a:t>
            </a:r>
            <a:r>
              <a:rPr lang="es-AR" dirty="0" err="1"/>
              <a:t>business</a:t>
            </a:r>
            <a:r>
              <a:rPr lang="es-AR" dirty="0"/>
              <a:t> </a:t>
            </a:r>
            <a:r>
              <a:rPr lang="es-AR" dirty="0" err="1"/>
              <a:t>intelligence</a:t>
            </a:r>
            <a:r>
              <a:rPr lang="es-AR" dirty="0"/>
              <a:t> </a:t>
            </a:r>
          </a:p>
          <a:p>
            <a:endParaRPr lang="es-AR" dirty="0"/>
          </a:p>
        </p:txBody>
      </p:sp>
      <p:pic>
        <p:nvPicPr>
          <p:cNvPr id="4" name="Picture 3">
            <a:extLst>
              <a:ext uri="{FF2B5EF4-FFF2-40B4-BE49-F238E27FC236}">
                <a16:creationId xmlns:a16="http://schemas.microsoft.com/office/drawing/2014/main" id="{5035A6AD-38D7-46D4-A3DC-AE328E7543F9}"/>
              </a:ext>
            </a:extLst>
          </p:cNvPr>
          <p:cNvPicPr>
            <a:picLocks noChangeAspect="1"/>
          </p:cNvPicPr>
          <p:nvPr/>
        </p:nvPicPr>
        <p:blipFill>
          <a:blip r:embed="rId2"/>
          <a:stretch>
            <a:fillRect/>
          </a:stretch>
        </p:blipFill>
        <p:spPr>
          <a:xfrm>
            <a:off x="2542231" y="1290203"/>
            <a:ext cx="6744284" cy="4903895"/>
          </a:xfrm>
          <a:prstGeom prst="rect">
            <a:avLst/>
          </a:prstGeom>
        </p:spPr>
      </p:pic>
      <p:sp>
        <p:nvSpPr>
          <p:cNvPr id="5" name="TextBox 4">
            <a:extLst>
              <a:ext uri="{FF2B5EF4-FFF2-40B4-BE49-F238E27FC236}">
                <a16:creationId xmlns:a16="http://schemas.microsoft.com/office/drawing/2014/main" id="{81D8AE38-17AC-4D13-983E-1016591EB426}"/>
              </a:ext>
            </a:extLst>
          </p:cNvPr>
          <p:cNvSpPr txBox="1"/>
          <p:nvPr/>
        </p:nvSpPr>
        <p:spPr>
          <a:xfrm>
            <a:off x="3820439" y="6269277"/>
            <a:ext cx="3876729" cy="369332"/>
          </a:xfrm>
          <a:prstGeom prst="rect">
            <a:avLst/>
          </a:prstGeom>
          <a:noFill/>
        </p:spPr>
        <p:txBody>
          <a:bodyPr wrap="square" rtlCol="0">
            <a:spAutoFit/>
          </a:bodyPr>
          <a:lstStyle/>
          <a:p>
            <a:pPr algn="ctr"/>
            <a:r>
              <a:rPr lang="es-AR" dirty="0"/>
              <a:t>Fuente: Dama Book</a:t>
            </a:r>
          </a:p>
        </p:txBody>
      </p:sp>
    </p:spTree>
    <p:extLst>
      <p:ext uri="{BB962C8B-B14F-4D97-AF65-F5344CB8AC3E}">
        <p14:creationId xmlns:p14="http://schemas.microsoft.com/office/powerpoint/2010/main" val="3211003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2D2C4F-2144-4E40-BFD5-CC9F12C292E8}"/>
              </a:ext>
            </a:extLst>
          </p:cNvPr>
          <p:cNvSpPr>
            <a:spLocks noGrp="1"/>
          </p:cNvSpPr>
          <p:nvPr>
            <p:ph idx="1"/>
          </p:nvPr>
        </p:nvSpPr>
        <p:spPr>
          <a:xfrm>
            <a:off x="1141412" y="463463"/>
            <a:ext cx="9905999" cy="5327738"/>
          </a:xfrm>
        </p:spPr>
        <p:txBody>
          <a:bodyPr/>
          <a:lstStyle/>
          <a:p>
            <a:r>
              <a:rPr lang="es-AR" dirty="0"/>
              <a:t>Administración de documentos y contenidos: administra los datos que no están en las bases relacionales. La administración de contenidos incluye las paginas WEB</a:t>
            </a:r>
          </a:p>
          <a:p>
            <a:r>
              <a:rPr lang="es-AR" dirty="0"/>
              <a:t>Administración de la meta data: los métodos standard de intercambio son un buen ejemplo de </a:t>
            </a:r>
            <a:r>
              <a:rPr lang="es-AR" dirty="0" err="1"/>
              <a:t>metadata</a:t>
            </a:r>
            <a:r>
              <a:rPr lang="es-AR" dirty="0"/>
              <a:t> ( por ej. EDI)</a:t>
            </a:r>
          </a:p>
          <a:p>
            <a:r>
              <a:rPr lang="es-AR" dirty="0"/>
              <a:t>Administración de la calidad</a:t>
            </a:r>
          </a:p>
          <a:p>
            <a:endParaRPr lang="es-AR" dirty="0"/>
          </a:p>
          <a:p>
            <a:endParaRPr lang="es-AR" dirty="0"/>
          </a:p>
        </p:txBody>
      </p:sp>
    </p:spTree>
    <p:extLst>
      <p:ext uri="{BB962C8B-B14F-4D97-AF65-F5344CB8AC3E}">
        <p14:creationId xmlns:p14="http://schemas.microsoft.com/office/powerpoint/2010/main" val="1535825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671E-F616-4E0B-ACEC-0A6B5C970C5A}"/>
              </a:ext>
            </a:extLst>
          </p:cNvPr>
          <p:cNvSpPr>
            <a:spLocks noGrp="1"/>
          </p:cNvSpPr>
          <p:nvPr>
            <p:ph type="title"/>
          </p:nvPr>
        </p:nvSpPr>
        <p:spPr/>
        <p:txBody>
          <a:bodyPr/>
          <a:lstStyle/>
          <a:p>
            <a:r>
              <a:rPr lang="es-AR" dirty="0" err="1"/>
              <a:t>Indice</a:t>
            </a:r>
            <a:endParaRPr lang="es-AR" dirty="0"/>
          </a:p>
        </p:txBody>
      </p:sp>
      <p:sp>
        <p:nvSpPr>
          <p:cNvPr id="3" name="Content Placeholder 2">
            <a:extLst>
              <a:ext uri="{FF2B5EF4-FFF2-40B4-BE49-F238E27FC236}">
                <a16:creationId xmlns:a16="http://schemas.microsoft.com/office/drawing/2014/main" id="{DD4C37DB-6B5B-4566-87B1-6F9A5971E6EC}"/>
              </a:ext>
            </a:extLst>
          </p:cNvPr>
          <p:cNvSpPr>
            <a:spLocks noGrp="1"/>
          </p:cNvSpPr>
          <p:nvPr>
            <p:ph idx="1"/>
          </p:nvPr>
        </p:nvSpPr>
        <p:spPr/>
        <p:txBody>
          <a:bodyPr/>
          <a:lstStyle/>
          <a:p>
            <a:r>
              <a:rPr lang="es-AR" dirty="0"/>
              <a:t>Introducción</a:t>
            </a:r>
          </a:p>
          <a:p>
            <a:r>
              <a:rPr lang="es-AR" dirty="0"/>
              <a:t>Que es la administración de datos?</a:t>
            </a:r>
          </a:p>
          <a:p>
            <a:r>
              <a:rPr lang="es-AR" b="1" dirty="0"/>
              <a:t>Principales roles</a:t>
            </a:r>
          </a:p>
          <a:p>
            <a:r>
              <a:rPr lang="es-AR" dirty="0"/>
              <a:t>Estructuras potenciales de gobierno de datos</a:t>
            </a:r>
          </a:p>
          <a:p>
            <a:r>
              <a:rPr lang="es-AR" dirty="0"/>
              <a:t>Niveles de madurez</a:t>
            </a:r>
          </a:p>
        </p:txBody>
      </p:sp>
    </p:spTree>
    <p:extLst>
      <p:ext uri="{BB962C8B-B14F-4D97-AF65-F5344CB8AC3E}">
        <p14:creationId xmlns:p14="http://schemas.microsoft.com/office/powerpoint/2010/main" val="2896752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2F62B-DE9E-456A-A9E5-7B128EC04C19}"/>
              </a:ext>
            </a:extLst>
          </p:cNvPr>
          <p:cNvSpPr>
            <a:spLocks noGrp="1"/>
          </p:cNvSpPr>
          <p:nvPr>
            <p:ph type="title"/>
          </p:nvPr>
        </p:nvSpPr>
        <p:spPr>
          <a:xfrm>
            <a:off x="796947" y="537099"/>
            <a:ext cx="9905998" cy="1478570"/>
          </a:xfrm>
        </p:spPr>
        <p:txBody>
          <a:bodyPr/>
          <a:lstStyle/>
          <a:p>
            <a:r>
              <a:rPr lang="es-AR" dirty="0"/>
              <a:t>Principales roles 1/3</a:t>
            </a:r>
          </a:p>
        </p:txBody>
      </p:sp>
      <p:sp>
        <p:nvSpPr>
          <p:cNvPr id="3" name="Content Placeholder 2">
            <a:extLst>
              <a:ext uri="{FF2B5EF4-FFF2-40B4-BE49-F238E27FC236}">
                <a16:creationId xmlns:a16="http://schemas.microsoft.com/office/drawing/2014/main" id="{F52491FA-D4B8-4780-B960-3BFAF664768E}"/>
              </a:ext>
            </a:extLst>
          </p:cNvPr>
          <p:cNvSpPr>
            <a:spLocks noGrp="1"/>
          </p:cNvSpPr>
          <p:nvPr>
            <p:ph sz="quarter" idx="13"/>
          </p:nvPr>
        </p:nvSpPr>
        <p:spPr>
          <a:xfrm>
            <a:off x="796947" y="1584542"/>
            <a:ext cx="10394707" cy="4736359"/>
          </a:xfrm>
        </p:spPr>
        <p:txBody>
          <a:bodyPr>
            <a:noAutofit/>
          </a:bodyPr>
          <a:lstStyle/>
          <a:p>
            <a:pPr marL="0" indent="0">
              <a:buNone/>
            </a:pPr>
            <a:r>
              <a:rPr lang="es-AR" sz="1600" dirty="0" err="1"/>
              <a:t>Chief</a:t>
            </a:r>
            <a:r>
              <a:rPr lang="es-AR" sz="1600" dirty="0"/>
              <a:t> Data </a:t>
            </a:r>
            <a:r>
              <a:rPr lang="es-AR" sz="1600" dirty="0" err="1"/>
              <a:t>Officer</a:t>
            </a:r>
            <a:endParaRPr lang="es-AR" sz="1600" dirty="0"/>
          </a:p>
          <a:p>
            <a:r>
              <a:rPr lang="es-AR" sz="1600" dirty="0"/>
              <a:t>máximo responsable del programa de gobierno de datos , </a:t>
            </a:r>
          </a:p>
          <a:p>
            <a:r>
              <a:rPr lang="es-AR" sz="1600" dirty="0"/>
              <a:t>liderar el equipo de gobierno de datos. </a:t>
            </a:r>
          </a:p>
          <a:p>
            <a:r>
              <a:rPr lang="es-AR" sz="1600" dirty="0"/>
              <a:t>Definir y/o colaborar en la definición (con poder de veto), sobre el alcance, objetivos, recursos, tiempos y prioridades de las iniciativas de gobierno de datos. </a:t>
            </a:r>
          </a:p>
          <a:p>
            <a:r>
              <a:rPr lang="es-AR" sz="1600" dirty="0"/>
              <a:t>Promover, negociar y justificar cambios en la estrategia de datos corporativa.</a:t>
            </a:r>
          </a:p>
          <a:p>
            <a:pPr marL="0" indent="0">
              <a:buNone/>
            </a:pPr>
            <a:r>
              <a:rPr lang="es-AR" sz="1600" dirty="0"/>
              <a:t>Arquitecto de datos</a:t>
            </a:r>
          </a:p>
          <a:p>
            <a:r>
              <a:rPr lang="es-AR" sz="1600" dirty="0"/>
              <a:t>Desarrollar la arquitectura de datos de la organización para atender requerimientos de negocio </a:t>
            </a:r>
          </a:p>
          <a:p>
            <a:r>
              <a:rPr lang="es-AR" sz="1600" dirty="0"/>
              <a:t>Desarrollar los estándares y procedimientos de diseño y modelado de datos a nivel corporativo</a:t>
            </a:r>
          </a:p>
          <a:p>
            <a:r>
              <a:rPr lang="es-AR" sz="1600" dirty="0"/>
              <a:t>Supervisar el diseño y modelado de datos para cada componente de la arquitectura </a:t>
            </a:r>
          </a:p>
          <a:p>
            <a:r>
              <a:rPr lang="es-AR" sz="1600" dirty="0"/>
              <a:t>Aprobar las características de desarrollo de aplicaciones e interfaces que impacten sobre la arquitectura de datos</a:t>
            </a:r>
          </a:p>
        </p:txBody>
      </p:sp>
    </p:spTree>
    <p:extLst>
      <p:ext uri="{BB962C8B-B14F-4D97-AF65-F5344CB8AC3E}">
        <p14:creationId xmlns:p14="http://schemas.microsoft.com/office/powerpoint/2010/main" val="699046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94B89-FC01-4B8D-824B-929E985A5A07}"/>
              </a:ext>
            </a:extLst>
          </p:cNvPr>
          <p:cNvSpPr>
            <a:spLocks noGrp="1"/>
          </p:cNvSpPr>
          <p:nvPr>
            <p:ph type="title"/>
          </p:nvPr>
        </p:nvSpPr>
        <p:spPr>
          <a:xfrm>
            <a:off x="1190745" y="249000"/>
            <a:ext cx="9905998" cy="1110074"/>
          </a:xfrm>
        </p:spPr>
        <p:txBody>
          <a:bodyPr/>
          <a:lstStyle/>
          <a:p>
            <a:r>
              <a:rPr lang="es-AR" dirty="0"/>
              <a:t>Principales roles 2/3</a:t>
            </a:r>
          </a:p>
        </p:txBody>
      </p:sp>
      <p:sp>
        <p:nvSpPr>
          <p:cNvPr id="3" name="Content Placeholder 2">
            <a:extLst>
              <a:ext uri="{FF2B5EF4-FFF2-40B4-BE49-F238E27FC236}">
                <a16:creationId xmlns:a16="http://schemas.microsoft.com/office/drawing/2014/main" id="{5A097723-D9C7-4272-9DCF-1D10D8B85D00}"/>
              </a:ext>
            </a:extLst>
          </p:cNvPr>
          <p:cNvSpPr>
            <a:spLocks noGrp="1"/>
          </p:cNvSpPr>
          <p:nvPr>
            <p:ph sz="quarter" idx="13"/>
          </p:nvPr>
        </p:nvSpPr>
        <p:spPr>
          <a:xfrm>
            <a:off x="1240077" y="1440493"/>
            <a:ext cx="9807334" cy="5267195"/>
          </a:xfrm>
        </p:spPr>
        <p:txBody>
          <a:bodyPr>
            <a:normAutofit lnSpcReduction="10000"/>
          </a:bodyPr>
          <a:lstStyle/>
          <a:p>
            <a:pPr marL="0" indent="0">
              <a:buNone/>
            </a:pPr>
            <a:r>
              <a:rPr lang="es-AR" sz="1600" dirty="0"/>
              <a:t>DATA OWNER (por dominio) </a:t>
            </a:r>
          </a:p>
          <a:p>
            <a:r>
              <a:rPr lang="es-AR" sz="1600" dirty="0"/>
              <a:t>Máxima autoridad de aprobación respecto a los </a:t>
            </a:r>
            <a:r>
              <a:rPr lang="es-AR" sz="1600" dirty="0" err="1"/>
              <a:t>issues</a:t>
            </a:r>
            <a:r>
              <a:rPr lang="es-AR" sz="1600" dirty="0"/>
              <a:t>/riesgos de gobierno dentro de su dominio </a:t>
            </a:r>
          </a:p>
          <a:p>
            <a:r>
              <a:rPr lang="es-AR" sz="1600" dirty="0"/>
              <a:t>Gestiona el ciclo de vida de datos, incluyendo los permisos de acceso a la información dentro de su dominio y respetando las políticas corporativas establecidas </a:t>
            </a:r>
          </a:p>
          <a:p>
            <a:r>
              <a:rPr lang="es-AR" sz="1600" dirty="0"/>
              <a:t>Gestiona la Calidad y Riesgo de los Datos dentro de su dominio </a:t>
            </a:r>
          </a:p>
          <a:p>
            <a:r>
              <a:rPr lang="es-AR" sz="1600" dirty="0"/>
              <a:t>Colabora en el gobierno corporativo</a:t>
            </a:r>
          </a:p>
          <a:p>
            <a:r>
              <a:rPr lang="es-AR" sz="1600" dirty="0"/>
              <a:t>Es el que conoce el significado de los datos </a:t>
            </a:r>
          </a:p>
          <a:p>
            <a:pPr marL="0" indent="0">
              <a:buNone/>
            </a:pPr>
            <a:r>
              <a:rPr lang="es-AR" sz="1600" dirty="0"/>
              <a:t>DATA STEWARD </a:t>
            </a:r>
          </a:p>
          <a:p>
            <a:r>
              <a:rPr lang="es-AR" sz="1600" dirty="0"/>
              <a:t>Apoyo a los Dueños de Datos </a:t>
            </a:r>
          </a:p>
          <a:p>
            <a:r>
              <a:rPr lang="es-AR" sz="1600" dirty="0"/>
              <a:t>Debe comprender tanto los procesos de negocio como los datos producidos por estos </a:t>
            </a:r>
          </a:p>
          <a:p>
            <a:r>
              <a:rPr lang="es-AR" sz="1600" dirty="0"/>
              <a:t>Es responsable de escribir e implementar las reglas de calidad de datos, medir, monitorear y remediar los problemas, y escalarlos en caso de ser necesario. </a:t>
            </a:r>
          </a:p>
          <a:p>
            <a:r>
              <a:rPr lang="es-AR" sz="1600" dirty="0"/>
              <a:t>Su rol forma parte del flujo de gobierno, al tener responsabilidades concretas (ej. </a:t>
            </a:r>
            <a:r>
              <a:rPr lang="es-AR" sz="2000" b="1" dirty="0"/>
              <a:t>Recibir alertas, realizar análisis</a:t>
            </a:r>
            <a:r>
              <a:rPr lang="es-AR" sz="1600" dirty="0"/>
              <a:t>) en la operación. Puede realizar acciones en nombre del </a:t>
            </a:r>
            <a:r>
              <a:rPr lang="es-AR" sz="1600" dirty="0" err="1"/>
              <a:t>Owner</a:t>
            </a:r>
            <a:r>
              <a:rPr lang="es-AR" sz="1600" dirty="0"/>
              <a:t> para liberar el flujo. </a:t>
            </a:r>
          </a:p>
        </p:txBody>
      </p:sp>
    </p:spTree>
    <p:extLst>
      <p:ext uri="{BB962C8B-B14F-4D97-AF65-F5344CB8AC3E}">
        <p14:creationId xmlns:p14="http://schemas.microsoft.com/office/powerpoint/2010/main" val="856197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E4A72-C273-405C-8652-A1B37A940BC3}"/>
              </a:ext>
            </a:extLst>
          </p:cNvPr>
          <p:cNvSpPr>
            <a:spLocks noGrp="1"/>
          </p:cNvSpPr>
          <p:nvPr>
            <p:ph type="title"/>
          </p:nvPr>
        </p:nvSpPr>
        <p:spPr/>
        <p:txBody>
          <a:bodyPr/>
          <a:lstStyle/>
          <a:p>
            <a:r>
              <a:rPr lang="es-AR" dirty="0"/>
              <a:t>Principales roles 3/3</a:t>
            </a:r>
          </a:p>
        </p:txBody>
      </p:sp>
      <p:sp>
        <p:nvSpPr>
          <p:cNvPr id="3" name="Content Placeholder 2">
            <a:extLst>
              <a:ext uri="{FF2B5EF4-FFF2-40B4-BE49-F238E27FC236}">
                <a16:creationId xmlns:a16="http://schemas.microsoft.com/office/drawing/2014/main" id="{2EE24305-81F5-4FB2-B52A-381D7672D9E4}"/>
              </a:ext>
            </a:extLst>
          </p:cNvPr>
          <p:cNvSpPr>
            <a:spLocks noGrp="1"/>
          </p:cNvSpPr>
          <p:nvPr>
            <p:ph sz="quarter" idx="13"/>
          </p:nvPr>
        </p:nvSpPr>
        <p:spPr>
          <a:xfrm>
            <a:off x="685800" y="1891430"/>
            <a:ext cx="10394707" cy="4252586"/>
          </a:xfrm>
        </p:spPr>
        <p:txBody>
          <a:bodyPr>
            <a:normAutofit fontScale="85000" lnSpcReduction="10000"/>
          </a:bodyPr>
          <a:lstStyle/>
          <a:p>
            <a:pPr marL="0" indent="0">
              <a:buNone/>
            </a:pPr>
            <a:r>
              <a:rPr lang="es-AR" dirty="0"/>
              <a:t>CUSTODIO DE DATOS </a:t>
            </a:r>
          </a:p>
          <a:p>
            <a:r>
              <a:rPr lang="es-AR" dirty="0"/>
              <a:t>Pertenece a las  áreas de IT responsables por las plataformas, sistemas y aplicaciones en las que los datos residen. </a:t>
            </a:r>
          </a:p>
          <a:p>
            <a:r>
              <a:rPr lang="es-AR" dirty="0"/>
              <a:t>Son soporte a los </a:t>
            </a:r>
            <a:r>
              <a:rPr lang="es-AR" dirty="0" err="1"/>
              <a:t>Stewards</a:t>
            </a:r>
            <a:r>
              <a:rPr lang="es-AR" dirty="0"/>
              <a:t> y </a:t>
            </a:r>
            <a:r>
              <a:rPr lang="es-AR" dirty="0" err="1"/>
              <a:t>Owners</a:t>
            </a:r>
            <a:r>
              <a:rPr lang="es-AR" dirty="0"/>
              <a:t> para facilitar entendimiento de “bajo nivel” respecto a los atributos de datos (almacenamiento, estructuras, formatos, aplicaciones, etc.) </a:t>
            </a:r>
          </a:p>
          <a:p>
            <a:r>
              <a:rPr lang="es-AR" dirty="0"/>
              <a:t>Pueden tener responsabilidad operativa en el flujo de gobierno, como soporte al área de responsabilidad de los </a:t>
            </a:r>
            <a:r>
              <a:rPr lang="es-AR" dirty="0" err="1"/>
              <a:t>Stewards</a:t>
            </a:r>
            <a:r>
              <a:rPr lang="es-AR" dirty="0"/>
              <a:t>, bajo el entendimiento que típicamente tienen acceso a varios dominios de datos.  </a:t>
            </a:r>
          </a:p>
          <a:p>
            <a:r>
              <a:rPr lang="es-AR" dirty="0"/>
              <a:t>Velan por la integridad y seguridad de los datos, y el cumplimiento de las políticas de gobierno, de acuerdo a su responsabilidad funcional sobre sistemas, aplicaciones y plataformas. </a:t>
            </a:r>
          </a:p>
        </p:txBody>
      </p:sp>
    </p:spTree>
    <p:extLst>
      <p:ext uri="{BB962C8B-B14F-4D97-AF65-F5344CB8AC3E}">
        <p14:creationId xmlns:p14="http://schemas.microsoft.com/office/powerpoint/2010/main" val="501109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671E-F616-4E0B-ACEC-0A6B5C970C5A}"/>
              </a:ext>
            </a:extLst>
          </p:cNvPr>
          <p:cNvSpPr>
            <a:spLocks noGrp="1"/>
          </p:cNvSpPr>
          <p:nvPr>
            <p:ph type="title"/>
          </p:nvPr>
        </p:nvSpPr>
        <p:spPr/>
        <p:txBody>
          <a:bodyPr/>
          <a:lstStyle/>
          <a:p>
            <a:r>
              <a:rPr lang="es-AR" dirty="0" err="1"/>
              <a:t>Indice</a:t>
            </a:r>
            <a:endParaRPr lang="es-AR" dirty="0"/>
          </a:p>
        </p:txBody>
      </p:sp>
      <p:sp>
        <p:nvSpPr>
          <p:cNvPr id="3" name="Content Placeholder 2">
            <a:extLst>
              <a:ext uri="{FF2B5EF4-FFF2-40B4-BE49-F238E27FC236}">
                <a16:creationId xmlns:a16="http://schemas.microsoft.com/office/drawing/2014/main" id="{DD4C37DB-6B5B-4566-87B1-6F9A5971E6EC}"/>
              </a:ext>
            </a:extLst>
          </p:cNvPr>
          <p:cNvSpPr>
            <a:spLocks noGrp="1"/>
          </p:cNvSpPr>
          <p:nvPr>
            <p:ph idx="1"/>
          </p:nvPr>
        </p:nvSpPr>
        <p:spPr/>
        <p:txBody>
          <a:bodyPr/>
          <a:lstStyle/>
          <a:p>
            <a:r>
              <a:rPr lang="es-AR" dirty="0"/>
              <a:t>Introducción</a:t>
            </a:r>
          </a:p>
          <a:p>
            <a:r>
              <a:rPr lang="es-AR" dirty="0"/>
              <a:t>Que es la administración de datos?</a:t>
            </a:r>
          </a:p>
          <a:p>
            <a:r>
              <a:rPr lang="es-AR" dirty="0"/>
              <a:t>Principales roles</a:t>
            </a:r>
          </a:p>
          <a:p>
            <a:r>
              <a:rPr lang="es-AR" b="1" dirty="0"/>
              <a:t>Estructuras potenciales de gobierno de datos</a:t>
            </a:r>
          </a:p>
          <a:p>
            <a:r>
              <a:rPr lang="es-AR" dirty="0"/>
              <a:t>Niveles de madurez</a:t>
            </a:r>
          </a:p>
        </p:txBody>
      </p:sp>
    </p:spTree>
    <p:extLst>
      <p:ext uri="{BB962C8B-B14F-4D97-AF65-F5344CB8AC3E}">
        <p14:creationId xmlns:p14="http://schemas.microsoft.com/office/powerpoint/2010/main" val="2145224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7A58C6-0089-49D0-B757-CB3AD4D1F5C8}"/>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BF84A02-F202-4FE0-AE0A-5E8006C518DC}"/>
              </a:ext>
            </a:extLst>
          </p:cNvPr>
          <p:cNvSpPr>
            <a:spLocks noGrp="1"/>
          </p:cNvSpPr>
          <p:nvPr>
            <p:ph type="title"/>
          </p:nvPr>
        </p:nvSpPr>
        <p:spPr/>
        <p:txBody>
          <a:bodyPr/>
          <a:lstStyle/>
          <a:p>
            <a:endParaRPr lang="es-AR" dirty="0"/>
          </a:p>
        </p:txBody>
      </p:sp>
      <p:sp>
        <p:nvSpPr>
          <p:cNvPr id="3" name="Content Placeholder 2">
            <a:extLst>
              <a:ext uri="{FF2B5EF4-FFF2-40B4-BE49-F238E27FC236}">
                <a16:creationId xmlns:a16="http://schemas.microsoft.com/office/drawing/2014/main" id="{B31262DB-D3C9-43EF-B2FD-9D42DEAFE17A}"/>
              </a:ext>
            </a:extLst>
          </p:cNvPr>
          <p:cNvSpPr>
            <a:spLocks noGrp="1"/>
          </p:cNvSpPr>
          <p:nvPr>
            <p:ph idx="1"/>
          </p:nvPr>
        </p:nvSpPr>
        <p:spPr/>
        <p:txBody>
          <a:bodyPr/>
          <a:lstStyle/>
          <a:p>
            <a:endParaRPr lang="es-AR"/>
          </a:p>
        </p:txBody>
      </p:sp>
    </p:spTree>
    <p:extLst>
      <p:ext uri="{BB962C8B-B14F-4D97-AF65-F5344CB8AC3E}">
        <p14:creationId xmlns:p14="http://schemas.microsoft.com/office/powerpoint/2010/main" val="583346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F83C23-CFD5-44DA-A8C8-1C3C3F3814FF}"/>
              </a:ext>
            </a:extLst>
          </p:cNvPr>
          <p:cNvPicPr>
            <a:picLocks noChangeAspect="1"/>
          </p:cNvPicPr>
          <p:nvPr/>
        </p:nvPicPr>
        <p:blipFill>
          <a:blip r:embed="rId2"/>
          <a:stretch>
            <a:fillRect/>
          </a:stretch>
        </p:blipFill>
        <p:spPr>
          <a:xfrm>
            <a:off x="1005399" y="268331"/>
            <a:ext cx="10181202" cy="6321338"/>
          </a:xfrm>
          <a:prstGeom prst="rect">
            <a:avLst/>
          </a:prstGeom>
        </p:spPr>
      </p:pic>
    </p:spTree>
    <p:extLst>
      <p:ext uri="{BB962C8B-B14F-4D97-AF65-F5344CB8AC3E}">
        <p14:creationId xmlns:p14="http://schemas.microsoft.com/office/powerpoint/2010/main" val="955976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671E-F616-4E0B-ACEC-0A6B5C970C5A}"/>
              </a:ext>
            </a:extLst>
          </p:cNvPr>
          <p:cNvSpPr>
            <a:spLocks noGrp="1"/>
          </p:cNvSpPr>
          <p:nvPr>
            <p:ph type="title"/>
          </p:nvPr>
        </p:nvSpPr>
        <p:spPr/>
        <p:txBody>
          <a:bodyPr/>
          <a:lstStyle/>
          <a:p>
            <a:r>
              <a:rPr lang="es-AR" dirty="0" err="1"/>
              <a:t>Indice</a:t>
            </a:r>
            <a:endParaRPr lang="es-AR" dirty="0"/>
          </a:p>
        </p:txBody>
      </p:sp>
      <p:sp>
        <p:nvSpPr>
          <p:cNvPr id="3" name="Content Placeholder 2">
            <a:extLst>
              <a:ext uri="{FF2B5EF4-FFF2-40B4-BE49-F238E27FC236}">
                <a16:creationId xmlns:a16="http://schemas.microsoft.com/office/drawing/2014/main" id="{DD4C37DB-6B5B-4566-87B1-6F9A5971E6EC}"/>
              </a:ext>
            </a:extLst>
          </p:cNvPr>
          <p:cNvSpPr>
            <a:spLocks noGrp="1"/>
          </p:cNvSpPr>
          <p:nvPr>
            <p:ph idx="1"/>
          </p:nvPr>
        </p:nvSpPr>
        <p:spPr/>
        <p:txBody>
          <a:bodyPr/>
          <a:lstStyle/>
          <a:p>
            <a:r>
              <a:rPr lang="es-AR" dirty="0"/>
              <a:t>Introducción</a:t>
            </a:r>
          </a:p>
          <a:p>
            <a:r>
              <a:rPr lang="es-AR" dirty="0"/>
              <a:t>Que es la administración de datos?</a:t>
            </a:r>
          </a:p>
          <a:p>
            <a:r>
              <a:rPr lang="es-AR" dirty="0"/>
              <a:t>Principales roles</a:t>
            </a:r>
          </a:p>
          <a:p>
            <a:r>
              <a:rPr lang="es-AR" dirty="0"/>
              <a:t>Estructuras potenciales de gobierno de datos</a:t>
            </a:r>
          </a:p>
          <a:p>
            <a:r>
              <a:rPr lang="es-AR" dirty="0"/>
              <a:t>Niveles de madurez</a:t>
            </a:r>
          </a:p>
        </p:txBody>
      </p:sp>
    </p:spTree>
    <p:extLst>
      <p:ext uri="{BB962C8B-B14F-4D97-AF65-F5344CB8AC3E}">
        <p14:creationId xmlns:p14="http://schemas.microsoft.com/office/powerpoint/2010/main" val="2363032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671E-F616-4E0B-ACEC-0A6B5C970C5A}"/>
              </a:ext>
            </a:extLst>
          </p:cNvPr>
          <p:cNvSpPr>
            <a:spLocks noGrp="1"/>
          </p:cNvSpPr>
          <p:nvPr>
            <p:ph type="title"/>
          </p:nvPr>
        </p:nvSpPr>
        <p:spPr/>
        <p:txBody>
          <a:bodyPr/>
          <a:lstStyle/>
          <a:p>
            <a:r>
              <a:rPr lang="es-AR" dirty="0" err="1"/>
              <a:t>Indice</a:t>
            </a:r>
            <a:endParaRPr lang="es-AR" dirty="0"/>
          </a:p>
        </p:txBody>
      </p:sp>
      <p:sp>
        <p:nvSpPr>
          <p:cNvPr id="3" name="Content Placeholder 2">
            <a:extLst>
              <a:ext uri="{FF2B5EF4-FFF2-40B4-BE49-F238E27FC236}">
                <a16:creationId xmlns:a16="http://schemas.microsoft.com/office/drawing/2014/main" id="{DD4C37DB-6B5B-4566-87B1-6F9A5971E6EC}"/>
              </a:ext>
            </a:extLst>
          </p:cNvPr>
          <p:cNvSpPr>
            <a:spLocks noGrp="1"/>
          </p:cNvSpPr>
          <p:nvPr>
            <p:ph idx="1"/>
          </p:nvPr>
        </p:nvSpPr>
        <p:spPr/>
        <p:txBody>
          <a:bodyPr/>
          <a:lstStyle/>
          <a:p>
            <a:r>
              <a:rPr lang="es-AR" dirty="0"/>
              <a:t>Introducción</a:t>
            </a:r>
          </a:p>
          <a:p>
            <a:r>
              <a:rPr lang="es-AR" dirty="0"/>
              <a:t>Que es la administración de datos?</a:t>
            </a:r>
          </a:p>
          <a:p>
            <a:r>
              <a:rPr lang="es-AR" dirty="0"/>
              <a:t>Principales roles</a:t>
            </a:r>
          </a:p>
          <a:p>
            <a:r>
              <a:rPr lang="es-AR" dirty="0"/>
              <a:t>Estructuras potenciales de gobierno de datos</a:t>
            </a:r>
          </a:p>
          <a:p>
            <a:r>
              <a:rPr lang="es-AR" b="1" dirty="0"/>
              <a:t>Niveles de madurez</a:t>
            </a:r>
          </a:p>
        </p:txBody>
      </p:sp>
    </p:spTree>
    <p:extLst>
      <p:ext uri="{BB962C8B-B14F-4D97-AF65-F5344CB8AC3E}">
        <p14:creationId xmlns:p14="http://schemas.microsoft.com/office/powerpoint/2010/main" val="3118718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690274-C0EB-4E43-8C55-5946A7E459D5}"/>
              </a:ext>
            </a:extLst>
          </p:cNvPr>
          <p:cNvSpPr>
            <a:spLocks noGrp="1"/>
          </p:cNvSpPr>
          <p:nvPr>
            <p:ph type="title"/>
          </p:nvPr>
        </p:nvSpPr>
        <p:spPr>
          <a:xfrm>
            <a:off x="1141413" y="618518"/>
            <a:ext cx="9905998" cy="753082"/>
          </a:xfrm>
        </p:spPr>
        <p:txBody>
          <a:bodyPr/>
          <a:lstStyle/>
          <a:p>
            <a:r>
              <a:rPr lang="es-AR" dirty="0"/>
              <a:t>Nivel de madurez del gobierno de datos</a:t>
            </a:r>
          </a:p>
        </p:txBody>
      </p:sp>
      <p:pic>
        <p:nvPicPr>
          <p:cNvPr id="4" name="Picture 2">
            <a:extLst>
              <a:ext uri="{FF2B5EF4-FFF2-40B4-BE49-F238E27FC236}">
                <a16:creationId xmlns:a16="http://schemas.microsoft.com/office/drawing/2014/main" id="{D45959B6-5CB9-4282-814E-37CEAAFAB3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5238" y="1866127"/>
            <a:ext cx="9906000" cy="3991747"/>
          </a:xfrm>
          <a:prstGeom prst="rect">
            <a:avLst/>
          </a:prstGeom>
          <a:solidFill>
            <a:schemeClr val="tx1"/>
          </a:solidFill>
          <a:ln>
            <a:noFill/>
          </a:ln>
        </p:spPr>
      </p:pic>
      <p:sp>
        <p:nvSpPr>
          <p:cNvPr id="5" name="CuadroTexto 4">
            <a:extLst>
              <a:ext uri="{FF2B5EF4-FFF2-40B4-BE49-F238E27FC236}">
                <a16:creationId xmlns:a16="http://schemas.microsoft.com/office/drawing/2014/main" id="{BACEF062-11A6-42C6-9FCC-720B7D4D8862}"/>
              </a:ext>
            </a:extLst>
          </p:cNvPr>
          <p:cNvSpPr txBox="1"/>
          <p:nvPr/>
        </p:nvSpPr>
        <p:spPr>
          <a:xfrm>
            <a:off x="2895600" y="6105526"/>
            <a:ext cx="6915150" cy="276999"/>
          </a:xfrm>
          <a:prstGeom prst="rect">
            <a:avLst/>
          </a:prstGeom>
          <a:noFill/>
        </p:spPr>
        <p:txBody>
          <a:bodyPr wrap="square" rtlCol="0">
            <a:spAutoFit/>
          </a:bodyPr>
          <a:lstStyle/>
          <a:p>
            <a:r>
              <a:rPr lang="es-AR" sz="1200" dirty="0"/>
              <a:t>Fuente, presentación “Ciencia, gobierno y monetización de datos” Maria del Rosario Bruera</a:t>
            </a:r>
          </a:p>
        </p:txBody>
      </p:sp>
    </p:spTree>
    <p:extLst>
      <p:ext uri="{BB962C8B-B14F-4D97-AF65-F5344CB8AC3E}">
        <p14:creationId xmlns:p14="http://schemas.microsoft.com/office/powerpoint/2010/main" val="2830089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C5D2-F32C-463E-BD8C-46CD88265272}"/>
              </a:ext>
            </a:extLst>
          </p:cNvPr>
          <p:cNvSpPr>
            <a:spLocks noGrp="1"/>
          </p:cNvSpPr>
          <p:nvPr>
            <p:ph type="title"/>
          </p:nvPr>
        </p:nvSpPr>
        <p:spPr/>
        <p:txBody>
          <a:bodyPr/>
          <a:lstStyle/>
          <a:p>
            <a:r>
              <a:rPr lang="es-AR" dirty="0" err="1"/>
              <a:t>Bibliografia</a:t>
            </a:r>
            <a:endParaRPr lang="es-AR" dirty="0"/>
          </a:p>
        </p:txBody>
      </p:sp>
      <p:sp>
        <p:nvSpPr>
          <p:cNvPr id="3" name="Content Placeholder 2">
            <a:extLst>
              <a:ext uri="{FF2B5EF4-FFF2-40B4-BE49-F238E27FC236}">
                <a16:creationId xmlns:a16="http://schemas.microsoft.com/office/drawing/2014/main" id="{10751B2F-AD94-471F-9A97-05CEB4C13F50}"/>
              </a:ext>
            </a:extLst>
          </p:cNvPr>
          <p:cNvSpPr>
            <a:spLocks noGrp="1"/>
          </p:cNvSpPr>
          <p:nvPr>
            <p:ph idx="1"/>
          </p:nvPr>
        </p:nvSpPr>
        <p:spPr/>
        <p:txBody>
          <a:bodyPr/>
          <a:lstStyle/>
          <a:p>
            <a:r>
              <a:rPr lang="en-US" dirty="0"/>
              <a:t>The DAMA Guide to the Data Management Body of Knowledge , </a:t>
            </a:r>
            <a:r>
              <a:rPr lang="es-AR" dirty="0">
                <a:hlinkClick r:id="rId2"/>
              </a:rPr>
              <a:t>https://technicspub.com/dmbok/</a:t>
            </a:r>
            <a:r>
              <a:rPr lang="es-AR" dirty="0"/>
              <a:t>, la primera edición esta en la biblioteca</a:t>
            </a:r>
          </a:p>
          <a:p>
            <a:r>
              <a:rPr lang="es-AR" dirty="0"/>
              <a:t>Presentación “Gobierno de Datos” de Sandra </a:t>
            </a:r>
            <a:r>
              <a:rPr lang="es-AR" dirty="0" err="1"/>
              <a:t>D’Agostino</a:t>
            </a:r>
            <a:endParaRPr lang="es-AR" dirty="0"/>
          </a:p>
          <a:p>
            <a:endParaRPr lang="es-AR" dirty="0"/>
          </a:p>
          <a:p>
            <a:endParaRPr lang="es-AR" dirty="0"/>
          </a:p>
        </p:txBody>
      </p:sp>
    </p:spTree>
    <p:extLst>
      <p:ext uri="{BB962C8B-B14F-4D97-AF65-F5344CB8AC3E}">
        <p14:creationId xmlns:p14="http://schemas.microsoft.com/office/powerpoint/2010/main" val="1796188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9A7513-9B46-49DD-A052-E38460D971F7}"/>
              </a:ext>
            </a:extLst>
          </p:cNvPr>
          <p:cNvSpPr>
            <a:spLocks noGrp="1"/>
          </p:cNvSpPr>
          <p:nvPr>
            <p:ph type="title"/>
          </p:nvPr>
        </p:nvSpPr>
        <p:spPr/>
        <p:txBody>
          <a:bodyPr/>
          <a:lstStyle/>
          <a:p>
            <a:r>
              <a:rPr lang="es-AR" dirty="0"/>
              <a:t>Preguntas</a:t>
            </a:r>
          </a:p>
        </p:txBody>
      </p:sp>
      <p:pic>
        <p:nvPicPr>
          <p:cNvPr id="4" name="Marcador de contenido 3">
            <a:extLst>
              <a:ext uri="{FF2B5EF4-FFF2-40B4-BE49-F238E27FC236}">
                <a16:creationId xmlns:a16="http://schemas.microsoft.com/office/drawing/2014/main" id="{D0DCB993-D9A4-4150-BE2A-078F27D0C8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1132" y="1897063"/>
            <a:ext cx="3541712" cy="3541712"/>
          </a:xfrm>
          <a:prstGeom prst="rect">
            <a:avLst/>
          </a:prstGeom>
        </p:spPr>
      </p:pic>
    </p:spTree>
    <p:extLst>
      <p:ext uri="{BB962C8B-B14F-4D97-AF65-F5344CB8AC3E}">
        <p14:creationId xmlns:p14="http://schemas.microsoft.com/office/powerpoint/2010/main" val="8652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CD32E-72A9-41FC-B79B-7CB29F843747}"/>
              </a:ext>
            </a:extLst>
          </p:cNvPr>
          <p:cNvSpPr>
            <a:spLocks noGrp="1"/>
          </p:cNvSpPr>
          <p:nvPr>
            <p:ph type="title"/>
          </p:nvPr>
        </p:nvSpPr>
        <p:spPr/>
        <p:txBody>
          <a:bodyPr/>
          <a:lstStyle/>
          <a:p>
            <a:r>
              <a:rPr lang="es-AR" dirty="0"/>
              <a:t>Datos vs. Información vs. conocimiento</a:t>
            </a:r>
          </a:p>
        </p:txBody>
      </p:sp>
      <p:pic>
        <p:nvPicPr>
          <p:cNvPr id="4" name="Content Placeholder 3">
            <a:extLst>
              <a:ext uri="{FF2B5EF4-FFF2-40B4-BE49-F238E27FC236}">
                <a16:creationId xmlns:a16="http://schemas.microsoft.com/office/drawing/2014/main" id="{AD535501-ECCE-47DE-A476-F2F6910AFD96}"/>
              </a:ext>
            </a:extLst>
          </p:cNvPr>
          <p:cNvPicPr>
            <a:picLocks noGrp="1" noChangeAspect="1"/>
          </p:cNvPicPr>
          <p:nvPr>
            <p:ph idx="1"/>
          </p:nvPr>
        </p:nvPicPr>
        <p:blipFill>
          <a:blip r:embed="rId2"/>
          <a:stretch>
            <a:fillRect/>
          </a:stretch>
        </p:blipFill>
        <p:spPr>
          <a:xfrm>
            <a:off x="1816274" y="2096551"/>
            <a:ext cx="7553118" cy="3396486"/>
          </a:xfrm>
          <a:prstGeom prst="rect">
            <a:avLst/>
          </a:prstGeom>
        </p:spPr>
      </p:pic>
      <p:sp>
        <p:nvSpPr>
          <p:cNvPr id="5" name="TextBox 4">
            <a:extLst>
              <a:ext uri="{FF2B5EF4-FFF2-40B4-BE49-F238E27FC236}">
                <a16:creationId xmlns:a16="http://schemas.microsoft.com/office/drawing/2014/main" id="{B06B0C16-00D8-48DA-A272-6A7B6E5C3D42}"/>
              </a:ext>
            </a:extLst>
          </p:cNvPr>
          <p:cNvSpPr txBox="1"/>
          <p:nvPr/>
        </p:nvSpPr>
        <p:spPr>
          <a:xfrm>
            <a:off x="1872565" y="5943599"/>
            <a:ext cx="7496827" cy="369332"/>
          </a:xfrm>
          <a:prstGeom prst="rect">
            <a:avLst/>
          </a:prstGeom>
          <a:noFill/>
        </p:spPr>
        <p:txBody>
          <a:bodyPr wrap="square" rtlCol="0">
            <a:spAutoFit/>
          </a:bodyPr>
          <a:lstStyle/>
          <a:p>
            <a:pPr algn="ctr"/>
            <a:r>
              <a:rPr lang="es-AR" dirty="0"/>
              <a:t>Fuente: Dama Book</a:t>
            </a:r>
          </a:p>
        </p:txBody>
      </p:sp>
      <p:sp>
        <p:nvSpPr>
          <p:cNvPr id="6" name="Oval 5">
            <a:extLst>
              <a:ext uri="{FF2B5EF4-FFF2-40B4-BE49-F238E27FC236}">
                <a16:creationId xmlns:a16="http://schemas.microsoft.com/office/drawing/2014/main" id="{CFBFE8CF-89C6-4B59-A82D-18DB8E8A9E18}"/>
              </a:ext>
            </a:extLst>
          </p:cNvPr>
          <p:cNvSpPr/>
          <p:nvPr/>
        </p:nvSpPr>
        <p:spPr>
          <a:xfrm>
            <a:off x="2110635" y="2365675"/>
            <a:ext cx="1759907" cy="45268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err="1"/>
              <a:t>Metadata</a:t>
            </a:r>
            <a:endParaRPr lang="es-AR" dirty="0"/>
          </a:p>
        </p:txBody>
      </p:sp>
      <p:cxnSp>
        <p:nvCxnSpPr>
          <p:cNvPr id="8" name="Straight Arrow Connector 7">
            <a:extLst>
              <a:ext uri="{FF2B5EF4-FFF2-40B4-BE49-F238E27FC236}">
                <a16:creationId xmlns:a16="http://schemas.microsoft.com/office/drawing/2014/main" id="{CEC57F6F-FC3D-48F7-84E5-8DC9D78E3F57}"/>
              </a:ext>
            </a:extLst>
          </p:cNvPr>
          <p:cNvCxnSpPr/>
          <p:nvPr/>
        </p:nvCxnSpPr>
        <p:spPr>
          <a:xfrm>
            <a:off x="2822608" y="2868460"/>
            <a:ext cx="409107" cy="469726"/>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717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671E-F616-4E0B-ACEC-0A6B5C970C5A}"/>
              </a:ext>
            </a:extLst>
          </p:cNvPr>
          <p:cNvSpPr>
            <a:spLocks noGrp="1"/>
          </p:cNvSpPr>
          <p:nvPr>
            <p:ph type="title"/>
          </p:nvPr>
        </p:nvSpPr>
        <p:spPr/>
        <p:txBody>
          <a:bodyPr/>
          <a:lstStyle/>
          <a:p>
            <a:r>
              <a:rPr lang="es-AR" dirty="0" err="1"/>
              <a:t>Indice</a:t>
            </a:r>
            <a:endParaRPr lang="es-AR" dirty="0"/>
          </a:p>
        </p:txBody>
      </p:sp>
      <p:sp>
        <p:nvSpPr>
          <p:cNvPr id="3" name="Content Placeholder 2">
            <a:extLst>
              <a:ext uri="{FF2B5EF4-FFF2-40B4-BE49-F238E27FC236}">
                <a16:creationId xmlns:a16="http://schemas.microsoft.com/office/drawing/2014/main" id="{DD4C37DB-6B5B-4566-87B1-6F9A5971E6EC}"/>
              </a:ext>
            </a:extLst>
          </p:cNvPr>
          <p:cNvSpPr>
            <a:spLocks noGrp="1"/>
          </p:cNvSpPr>
          <p:nvPr>
            <p:ph idx="1"/>
          </p:nvPr>
        </p:nvSpPr>
        <p:spPr/>
        <p:txBody>
          <a:bodyPr/>
          <a:lstStyle/>
          <a:p>
            <a:r>
              <a:rPr lang="es-AR" dirty="0"/>
              <a:t>Introducción</a:t>
            </a:r>
          </a:p>
          <a:p>
            <a:r>
              <a:rPr lang="es-AR" b="1" dirty="0"/>
              <a:t>Que es la administración de datos?</a:t>
            </a:r>
          </a:p>
          <a:p>
            <a:r>
              <a:rPr lang="es-AR" dirty="0"/>
              <a:t>Principales roles</a:t>
            </a:r>
          </a:p>
          <a:p>
            <a:r>
              <a:rPr lang="es-AR" dirty="0"/>
              <a:t>Estructuras potenciales de gobierno de datos</a:t>
            </a:r>
          </a:p>
          <a:p>
            <a:r>
              <a:rPr lang="es-AR" dirty="0"/>
              <a:t>Niveles de madurez</a:t>
            </a:r>
          </a:p>
          <a:p>
            <a:r>
              <a:rPr lang="es-AR" dirty="0"/>
              <a:t>Disciplinas que componen  el gobierno de datos</a:t>
            </a:r>
          </a:p>
        </p:txBody>
      </p:sp>
    </p:spTree>
    <p:extLst>
      <p:ext uri="{BB962C8B-B14F-4D97-AF65-F5344CB8AC3E}">
        <p14:creationId xmlns:p14="http://schemas.microsoft.com/office/powerpoint/2010/main" val="4008220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12319-7714-4815-9BD2-11509F3FDA22}"/>
              </a:ext>
            </a:extLst>
          </p:cNvPr>
          <p:cNvSpPr>
            <a:spLocks noGrp="1"/>
          </p:cNvSpPr>
          <p:nvPr>
            <p:ph type="title"/>
          </p:nvPr>
        </p:nvSpPr>
        <p:spPr/>
        <p:txBody>
          <a:bodyPr/>
          <a:lstStyle/>
          <a:p>
            <a:r>
              <a:rPr lang="es-AR" dirty="0"/>
              <a:t>Que es la administración de datos?	</a:t>
            </a:r>
          </a:p>
        </p:txBody>
      </p:sp>
      <p:sp>
        <p:nvSpPr>
          <p:cNvPr id="3" name="Content Placeholder 2">
            <a:extLst>
              <a:ext uri="{FF2B5EF4-FFF2-40B4-BE49-F238E27FC236}">
                <a16:creationId xmlns:a16="http://schemas.microsoft.com/office/drawing/2014/main" id="{DB66AD01-7A4C-4D82-8DB5-BC8F6CFA2AEF}"/>
              </a:ext>
            </a:extLst>
          </p:cNvPr>
          <p:cNvSpPr>
            <a:spLocks noGrp="1"/>
          </p:cNvSpPr>
          <p:nvPr>
            <p:ph idx="1"/>
          </p:nvPr>
        </p:nvSpPr>
        <p:spPr>
          <a:xfrm>
            <a:off x="1141412" y="1835063"/>
            <a:ext cx="9905999" cy="3956138"/>
          </a:xfrm>
        </p:spPr>
        <p:txBody>
          <a:bodyPr/>
          <a:lstStyle/>
          <a:p>
            <a:r>
              <a:rPr lang="es-AR" dirty="0"/>
              <a:t>Es un área de negocios / un programa de negocios encargado de  planear, controlar y entregar datos y productos de información</a:t>
            </a:r>
          </a:p>
          <a:p>
            <a:r>
              <a:rPr lang="es-AR" dirty="0"/>
              <a:t>El hecho de que sea un “programa” da la idea de que es una tarea permanente, donde hay un espacio continuo de mejora</a:t>
            </a:r>
          </a:p>
          <a:p>
            <a:r>
              <a:rPr lang="es-AR" dirty="0"/>
              <a:t>Es una función compartida entre las áreas de negocio y las áreas de sistemas</a:t>
            </a:r>
          </a:p>
        </p:txBody>
      </p:sp>
    </p:spTree>
    <p:extLst>
      <p:ext uri="{BB962C8B-B14F-4D97-AF65-F5344CB8AC3E}">
        <p14:creationId xmlns:p14="http://schemas.microsoft.com/office/powerpoint/2010/main" val="1261568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F668-7125-49BC-97FC-29C8D4C2EA5B}"/>
              </a:ext>
            </a:extLst>
          </p:cNvPr>
          <p:cNvSpPr>
            <a:spLocks noGrp="1"/>
          </p:cNvSpPr>
          <p:nvPr>
            <p:ph type="title"/>
          </p:nvPr>
        </p:nvSpPr>
        <p:spPr/>
        <p:txBody>
          <a:bodyPr/>
          <a:lstStyle/>
          <a:p>
            <a:r>
              <a:rPr lang="es-AR" dirty="0"/>
              <a:t>Principales objetivos</a:t>
            </a:r>
          </a:p>
        </p:txBody>
      </p:sp>
      <p:sp>
        <p:nvSpPr>
          <p:cNvPr id="3" name="Content Placeholder 2">
            <a:extLst>
              <a:ext uri="{FF2B5EF4-FFF2-40B4-BE49-F238E27FC236}">
                <a16:creationId xmlns:a16="http://schemas.microsoft.com/office/drawing/2014/main" id="{74D655C5-7EE2-4962-8971-5C6EBBF6C4CA}"/>
              </a:ext>
            </a:extLst>
          </p:cNvPr>
          <p:cNvSpPr>
            <a:spLocks noGrp="1"/>
          </p:cNvSpPr>
          <p:nvPr>
            <p:ph idx="1"/>
          </p:nvPr>
        </p:nvSpPr>
        <p:spPr>
          <a:xfrm>
            <a:off x="1141412" y="2022953"/>
            <a:ext cx="9905999" cy="3768248"/>
          </a:xfrm>
        </p:spPr>
        <p:txBody>
          <a:bodyPr/>
          <a:lstStyle/>
          <a:p>
            <a:r>
              <a:rPr lang="es-AR" dirty="0"/>
              <a:t>Entender las necesidades de información de la organización</a:t>
            </a:r>
          </a:p>
          <a:p>
            <a:r>
              <a:rPr lang="es-AR" dirty="0"/>
              <a:t>Capturar, almacenar, proteger y garantizar la integridad de los “activos de datos”</a:t>
            </a:r>
          </a:p>
          <a:p>
            <a:r>
              <a:rPr lang="es-AR" dirty="0"/>
              <a:t>Mejorar continuamente la calidad de los datos y de la información</a:t>
            </a:r>
          </a:p>
          <a:p>
            <a:r>
              <a:rPr lang="es-AR" dirty="0"/>
              <a:t>Asegurar la privacidad y confidencialidad de la información</a:t>
            </a:r>
          </a:p>
          <a:p>
            <a:r>
              <a:rPr lang="es-AR" dirty="0"/>
              <a:t>Maximizar el uso efectivo y el valor de los datos y la información</a:t>
            </a:r>
          </a:p>
          <a:p>
            <a:pPr marL="0" indent="0">
              <a:buNone/>
            </a:pPr>
            <a:endParaRPr lang="es-AR" dirty="0"/>
          </a:p>
        </p:txBody>
      </p:sp>
    </p:spTree>
    <p:extLst>
      <p:ext uri="{BB962C8B-B14F-4D97-AF65-F5344CB8AC3E}">
        <p14:creationId xmlns:p14="http://schemas.microsoft.com/office/powerpoint/2010/main" val="1295606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CBA9099-1A25-4BF7-BB4B-B644243F08A4}"/>
              </a:ext>
            </a:extLst>
          </p:cNvPr>
          <p:cNvPicPr>
            <a:picLocks noGrp="1" noChangeAspect="1"/>
          </p:cNvPicPr>
          <p:nvPr>
            <p:ph idx="1"/>
          </p:nvPr>
        </p:nvPicPr>
        <p:blipFill>
          <a:blip r:embed="rId2"/>
          <a:stretch>
            <a:fillRect/>
          </a:stretch>
        </p:blipFill>
        <p:spPr>
          <a:xfrm>
            <a:off x="4343983" y="908137"/>
            <a:ext cx="6645175" cy="5041726"/>
          </a:xfrm>
          <a:prstGeom prst="rect">
            <a:avLst/>
          </a:prstGeom>
        </p:spPr>
      </p:pic>
      <p:sp>
        <p:nvSpPr>
          <p:cNvPr id="5" name="TextBox 4">
            <a:extLst>
              <a:ext uri="{FF2B5EF4-FFF2-40B4-BE49-F238E27FC236}">
                <a16:creationId xmlns:a16="http://schemas.microsoft.com/office/drawing/2014/main" id="{4FAD2A2B-6CFF-4B4B-9264-932EA99014B9}"/>
              </a:ext>
            </a:extLst>
          </p:cNvPr>
          <p:cNvSpPr txBox="1"/>
          <p:nvPr/>
        </p:nvSpPr>
        <p:spPr>
          <a:xfrm>
            <a:off x="5755710" y="6169068"/>
            <a:ext cx="3876729" cy="369332"/>
          </a:xfrm>
          <a:prstGeom prst="rect">
            <a:avLst/>
          </a:prstGeom>
          <a:noFill/>
        </p:spPr>
        <p:txBody>
          <a:bodyPr wrap="square" rtlCol="0">
            <a:spAutoFit/>
          </a:bodyPr>
          <a:lstStyle/>
          <a:p>
            <a:pPr algn="ctr"/>
            <a:r>
              <a:rPr lang="es-AR" dirty="0"/>
              <a:t>Fuente: Dama Book</a:t>
            </a:r>
          </a:p>
        </p:txBody>
      </p:sp>
      <p:sp>
        <p:nvSpPr>
          <p:cNvPr id="6" name="TextBox 5">
            <a:extLst>
              <a:ext uri="{FF2B5EF4-FFF2-40B4-BE49-F238E27FC236}">
                <a16:creationId xmlns:a16="http://schemas.microsoft.com/office/drawing/2014/main" id="{11D8ECB0-6299-4D2D-B3D5-C2A916E35AD8}"/>
              </a:ext>
            </a:extLst>
          </p:cNvPr>
          <p:cNvSpPr txBox="1"/>
          <p:nvPr/>
        </p:nvSpPr>
        <p:spPr>
          <a:xfrm>
            <a:off x="713985" y="1365337"/>
            <a:ext cx="2968668" cy="3477875"/>
          </a:xfrm>
          <a:prstGeom prst="rect">
            <a:avLst/>
          </a:prstGeom>
          <a:noFill/>
        </p:spPr>
        <p:txBody>
          <a:bodyPr wrap="square" rtlCol="0">
            <a:spAutoFit/>
          </a:bodyPr>
          <a:lstStyle/>
          <a:p>
            <a:r>
              <a:rPr lang="es-AR" sz="4400" dirty="0"/>
              <a:t>Puede dividirse en 10 áreas principales</a:t>
            </a:r>
          </a:p>
          <a:p>
            <a:endParaRPr lang="es-AR" sz="4400" dirty="0"/>
          </a:p>
        </p:txBody>
      </p:sp>
    </p:spTree>
    <p:extLst>
      <p:ext uri="{BB962C8B-B14F-4D97-AF65-F5344CB8AC3E}">
        <p14:creationId xmlns:p14="http://schemas.microsoft.com/office/powerpoint/2010/main" val="3045500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725536-FA58-4535-9B2B-7331BCC20877}"/>
              </a:ext>
            </a:extLst>
          </p:cNvPr>
          <p:cNvSpPr>
            <a:spLocks noGrp="1"/>
          </p:cNvSpPr>
          <p:nvPr>
            <p:ph idx="1"/>
          </p:nvPr>
        </p:nvSpPr>
        <p:spPr>
          <a:xfrm>
            <a:off x="1199367" y="187890"/>
            <a:ext cx="9905999" cy="4989535"/>
          </a:xfrm>
        </p:spPr>
        <p:txBody>
          <a:bodyPr/>
          <a:lstStyle/>
          <a:p>
            <a:r>
              <a:rPr lang="es-AR" dirty="0"/>
              <a:t>Gobierno de datos: alto nivel, control</a:t>
            </a:r>
          </a:p>
          <a:p>
            <a:r>
              <a:rPr lang="es-AR" dirty="0"/>
              <a:t>Administración de la arquitectura de datos: definiciones de alto nivel, definiciones de datos, mecanismos de integración de alto nivel. Tiene el “mapa” de datos de toda la organización. Su conocimiento es de alto nivel. Se complementa con la </a:t>
            </a:r>
            <a:r>
              <a:rPr lang="es-AR" dirty="0" err="1"/>
              <a:t>metadata</a:t>
            </a:r>
            <a:endParaRPr lang="es-AR" dirty="0"/>
          </a:p>
          <a:p>
            <a:endParaRPr lang="es-AR" dirty="0"/>
          </a:p>
          <a:p>
            <a:endParaRPr lang="es-AR" dirty="0"/>
          </a:p>
        </p:txBody>
      </p:sp>
      <p:pic>
        <p:nvPicPr>
          <p:cNvPr id="4" name="Picture 3">
            <a:extLst>
              <a:ext uri="{FF2B5EF4-FFF2-40B4-BE49-F238E27FC236}">
                <a16:creationId xmlns:a16="http://schemas.microsoft.com/office/drawing/2014/main" id="{16E04CA4-2DE8-43F8-9DCA-14978A82EBA9}"/>
              </a:ext>
            </a:extLst>
          </p:cNvPr>
          <p:cNvPicPr>
            <a:picLocks noChangeAspect="1"/>
          </p:cNvPicPr>
          <p:nvPr/>
        </p:nvPicPr>
        <p:blipFill>
          <a:blip r:embed="rId3"/>
          <a:stretch>
            <a:fillRect/>
          </a:stretch>
        </p:blipFill>
        <p:spPr>
          <a:xfrm>
            <a:off x="2799143" y="2792226"/>
            <a:ext cx="6180356" cy="3791279"/>
          </a:xfrm>
          <a:prstGeom prst="rect">
            <a:avLst/>
          </a:prstGeom>
        </p:spPr>
      </p:pic>
      <p:sp>
        <p:nvSpPr>
          <p:cNvPr id="5" name="TextBox 4">
            <a:extLst>
              <a:ext uri="{FF2B5EF4-FFF2-40B4-BE49-F238E27FC236}">
                <a16:creationId xmlns:a16="http://schemas.microsoft.com/office/drawing/2014/main" id="{26CA067D-91B2-4E5A-81DE-0A463576742B}"/>
              </a:ext>
            </a:extLst>
          </p:cNvPr>
          <p:cNvSpPr txBox="1"/>
          <p:nvPr/>
        </p:nvSpPr>
        <p:spPr>
          <a:xfrm>
            <a:off x="8480121" y="6159767"/>
            <a:ext cx="3876729" cy="369332"/>
          </a:xfrm>
          <a:prstGeom prst="rect">
            <a:avLst/>
          </a:prstGeom>
          <a:noFill/>
        </p:spPr>
        <p:txBody>
          <a:bodyPr wrap="square" rtlCol="0">
            <a:spAutoFit/>
          </a:bodyPr>
          <a:lstStyle/>
          <a:p>
            <a:pPr algn="ctr"/>
            <a:r>
              <a:rPr lang="es-AR" dirty="0"/>
              <a:t>Fuente: Dama Book</a:t>
            </a:r>
          </a:p>
        </p:txBody>
      </p:sp>
    </p:spTree>
    <p:extLst>
      <p:ext uri="{BB962C8B-B14F-4D97-AF65-F5344CB8AC3E}">
        <p14:creationId xmlns:p14="http://schemas.microsoft.com/office/powerpoint/2010/main" val="930408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43C94B-DEF9-4798-9DE8-E0A916E62E16}"/>
              </a:ext>
            </a:extLst>
          </p:cNvPr>
          <p:cNvSpPr>
            <a:spLocks noGrp="1"/>
          </p:cNvSpPr>
          <p:nvPr>
            <p:ph idx="1"/>
          </p:nvPr>
        </p:nvSpPr>
        <p:spPr>
          <a:xfrm>
            <a:off x="1141412" y="551145"/>
            <a:ext cx="9905999" cy="5240056"/>
          </a:xfrm>
        </p:spPr>
        <p:txBody>
          <a:bodyPr>
            <a:normAutofit lnSpcReduction="10000"/>
          </a:bodyPr>
          <a:lstStyle/>
          <a:p>
            <a:r>
              <a:rPr lang="es-AR" dirty="0"/>
              <a:t>Desarrollo de datos : es lo que tradicionalmente conocemos, el diseño, implementación y mantenimiento de datos. Su conocimiento es de detalle de un área especifica. Debería incluir procesos de revisión ( para eso es útil el DER). Complementa la visión del anterior</a:t>
            </a:r>
          </a:p>
          <a:p>
            <a:r>
              <a:rPr lang="es-AR" dirty="0"/>
              <a:t>Administración de la operación de datos : DBA, es una de las cosas mas estandarizadas en grandes organizaciones, cada vez mas este tipo de prestación funciona como un servicio ( por ejemplo todo lo que es </a:t>
            </a:r>
            <a:r>
              <a:rPr lang="es-AR" dirty="0" err="1"/>
              <a:t>cloud</a:t>
            </a:r>
            <a:r>
              <a:rPr lang="es-AR" dirty="0"/>
              <a:t> </a:t>
            </a:r>
            <a:r>
              <a:rPr lang="es-AR" dirty="0" err="1"/>
              <a:t>computing</a:t>
            </a:r>
            <a:r>
              <a:rPr lang="es-AR" dirty="0"/>
              <a:t>)</a:t>
            </a:r>
          </a:p>
          <a:p>
            <a:r>
              <a:rPr lang="es-AR" dirty="0"/>
              <a:t>Administración de la seguridad, establecer las políticas tanto de seguridad como de auditoria. Cada vez mas las organizaciones tienen áreas de seguridad de la información ( o similares) independientes de las áreas de sistemas. Deberían trabajar mucho en “crear conciencia”</a:t>
            </a:r>
          </a:p>
          <a:p>
            <a:endParaRPr lang="es-AR" dirty="0"/>
          </a:p>
          <a:p>
            <a:endParaRPr lang="es-AR" dirty="0"/>
          </a:p>
          <a:p>
            <a:endParaRPr lang="es-AR" dirty="0"/>
          </a:p>
        </p:txBody>
      </p:sp>
    </p:spTree>
    <p:extLst>
      <p:ext uri="{BB962C8B-B14F-4D97-AF65-F5344CB8AC3E}">
        <p14:creationId xmlns:p14="http://schemas.microsoft.com/office/powerpoint/2010/main" val="31843747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8024</TotalTime>
  <Words>1099</Words>
  <Application>Microsoft Office PowerPoint</Application>
  <PresentationFormat>Panorámica</PresentationFormat>
  <Paragraphs>97</Paragraphs>
  <Slides>23</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Tw Cen MT</vt:lpstr>
      <vt:lpstr>Circuito</vt:lpstr>
      <vt:lpstr>Gobierno de datos</vt:lpstr>
      <vt:lpstr>Indice</vt:lpstr>
      <vt:lpstr>Datos vs. Información vs. conocimiento</vt:lpstr>
      <vt:lpstr>Indice</vt:lpstr>
      <vt:lpstr>Que es la administración de datos? </vt:lpstr>
      <vt:lpstr>Principales objetivos</vt:lpstr>
      <vt:lpstr>Presentación de PowerPoint</vt:lpstr>
      <vt:lpstr>Presentación de PowerPoint</vt:lpstr>
      <vt:lpstr>Presentación de PowerPoint</vt:lpstr>
      <vt:lpstr>Presentación de PowerPoint</vt:lpstr>
      <vt:lpstr>Presentación de PowerPoint</vt:lpstr>
      <vt:lpstr>Presentación de PowerPoint</vt:lpstr>
      <vt:lpstr>Indice</vt:lpstr>
      <vt:lpstr>Principales roles 1/3</vt:lpstr>
      <vt:lpstr>Principales roles 2/3</vt:lpstr>
      <vt:lpstr>Principales roles 3/3</vt:lpstr>
      <vt:lpstr>Indice</vt:lpstr>
      <vt:lpstr>Presentación de PowerPoint</vt:lpstr>
      <vt:lpstr>Presentación de PowerPoint</vt:lpstr>
      <vt:lpstr>Indice</vt:lpstr>
      <vt:lpstr>Nivel de madurez del gobierno de datos</vt:lpstr>
      <vt:lpstr>Bibliografia</vt:lpstr>
      <vt:lpstr>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Celilia Ruz</dc:creator>
  <cp:lastModifiedBy>Celilia Ruz</cp:lastModifiedBy>
  <cp:revision>101</cp:revision>
  <dcterms:created xsi:type="dcterms:W3CDTF">2018-11-19T20:53:26Z</dcterms:created>
  <dcterms:modified xsi:type="dcterms:W3CDTF">2020-05-22T10:18:47Z</dcterms:modified>
</cp:coreProperties>
</file>