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4"/>
  </p:notesMasterIdLst>
  <p:sldIdLst>
    <p:sldId id="266" r:id="rId2"/>
    <p:sldId id="820" r:id="rId3"/>
    <p:sldId id="819" r:id="rId4"/>
    <p:sldId id="818" r:id="rId5"/>
    <p:sldId id="821" r:id="rId6"/>
    <p:sldId id="822" r:id="rId7"/>
    <p:sldId id="827" r:id="rId8"/>
    <p:sldId id="823" r:id="rId9"/>
    <p:sldId id="824" r:id="rId10"/>
    <p:sldId id="825" r:id="rId11"/>
    <p:sldId id="826" r:id="rId12"/>
    <p:sldId id="8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9F659-31DE-48F6-BB80-6D902A74C9E6}" type="datetimeFigureOut">
              <a:rPr lang="es-AR" smtClean="0"/>
              <a:t>27/5/2020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0F852-4837-4FDC-8A55-38EF5A7D4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13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78A697-9D75-4DE8-8C28-1296A6CF43C1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5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0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5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4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4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300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057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946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084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969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06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5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35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gentina.gob.ar/aaip" TargetMode="External"/><Relationship Id="rId2" Type="http://schemas.openxmlformats.org/officeDocument/2006/relationships/hyperlink" Target="https://www.argentina.gob.ar/aaip/datospersona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ignaturit.com/es/las-claves-sobre-el-nuevo-reglamento-europeo-de-proteccion-de-datos" TargetMode="External"/><Relationship Id="rId2" Type="http://schemas.openxmlformats.org/officeDocument/2006/relationships/hyperlink" Target="https://eur-lex.europa.eu/legal-content/ES/TXT/PDF/?uri=CELEX:32016R0679&amp;from=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ios.infoleg.gob.ar/infolegInternet/anexos/55000-59999/56861/norma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SEGURIDAD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Aspectos legales</a:t>
            </a:r>
          </a:p>
        </p:txBody>
      </p:sp>
    </p:spTree>
    <p:extLst>
      <p:ext uri="{BB962C8B-B14F-4D97-AF65-F5344CB8AC3E}">
        <p14:creationId xmlns:p14="http://schemas.microsoft.com/office/powerpoint/2010/main" val="10590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AFDB-82F5-42F3-A677-CC79A647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90E912-7E1F-440C-96EC-96211DBD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912" y="-1"/>
            <a:ext cx="12291479" cy="69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3456-83F0-4A8E-B8FA-0B77D101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CBAE4-DB92-4163-8751-6F5B198D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49773" cy="67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7513-9B46-49DD-A052-E38460D9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0DCB993-D9A4-4150-BE2A-078F27D0C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2" y="1897063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A319-D084-4542-854E-9B016688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9FDC-1A30-4BCA-8C91-D72D6A57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  <a:p>
            <a:r>
              <a:rPr lang="es-AR" dirty="0"/>
              <a:t>Normativa nacional</a:t>
            </a:r>
          </a:p>
          <a:p>
            <a:r>
              <a:rPr lang="es-AR" dirty="0"/>
              <a:t>Normativa internacional</a:t>
            </a:r>
          </a:p>
          <a:p>
            <a:r>
              <a:rPr lang="es-AR" dirty="0"/>
              <a:t>Acceso a la información publica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543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D100-676B-4041-9A0D-2D2CA0C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Situación argentina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74FC-9EF5-4105-9B2C-34D8A0D1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Existe una “dirección nacional de protección de datos personales”</a:t>
            </a:r>
          </a:p>
          <a:p>
            <a:r>
              <a:rPr lang="es-AR" dirty="0">
                <a:hlinkClick r:id="rId2"/>
              </a:rPr>
              <a:t>https://www.argentina.gob.ar/aaip/datospersonales</a:t>
            </a:r>
            <a:endParaRPr lang="es-AR" dirty="0"/>
          </a:p>
          <a:p>
            <a:r>
              <a:rPr lang="es-AR" dirty="0"/>
              <a:t>También una “agencia de acceso a la información publica”</a:t>
            </a:r>
          </a:p>
          <a:p>
            <a:r>
              <a:rPr lang="es-AR" dirty="0">
                <a:hlinkClick r:id="rId3"/>
              </a:rPr>
              <a:t>https://www.argentina.gob.ar/aaip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111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360A-FE47-4D2F-9578-3A2D9D1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Ley de Habeas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C19E-3947-4C84-A89F-9E851568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Ley 25.326</a:t>
            </a:r>
          </a:p>
          <a:p>
            <a:r>
              <a:rPr lang="es-AR" dirty="0"/>
              <a:t>www.infoleg.gov.ar</a:t>
            </a:r>
          </a:p>
        </p:txBody>
      </p:sp>
    </p:spTree>
    <p:extLst>
      <p:ext uri="{BB962C8B-B14F-4D97-AF65-F5344CB8AC3E}">
        <p14:creationId xmlns:p14="http://schemas.microsoft.com/office/powerpoint/2010/main" val="320860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F47A-A9BB-411A-A35A-89F0109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Normativa europea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D8DA-35D4-4CC3-A3A6-C5EE6583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185"/>
            <a:ext cx="9905999" cy="4021016"/>
          </a:xfrm>
        </p:spPr>
        <p:txBody>
          <a:bodyPr>
            <a:normAutofit fontScale="92500"/>
          </a:bodyPr>
          <a:lstStyle/>
          <a:p>
            <a:r>
              <a:rPr lang="es-AR" sz="1800" dirty="0"/>
              <a:t>Desde el 26/05/2018 entro en vigencia la regulación </a:t>
            </a:r>
            <a:r>
              <a:rPr lang="en-US" sz="1800" dirty="0"/>
              <a:t>(EU) 2016/679 del </a:t>
            </a:r>
            <a:r>
              <a:rPr lang="en-US" sz="1800" dirty="0" err="1"/>
              <a:t>parlamento</a:t>
            </a:r>
            <a:r>
              <a:rPr lang="en-US" sz="1800" dirty="0"/>
              <a:t> </a:t>
            </a:r>
            <a:r>
              <a:rPr lang="en-US" sz="1800" dirty="0" err="1"/>
              <a:t>europeo</a:t>
            </a:r>
            <a:r>
              <a:rPr lang="en-US" sz="1800" dirty="0"/>
              <a:t> ( </a:t>
            </a:r>
            <a:r>
              <a:rPr lang="es-AR" sz="1800" dirty="0">
                <a:hlinkClick r:id="rId2"/>
              </a:rPr>
              <a:t>https://eur-lex.europa.eu/legal-content/ES/TXT/PDF/?uri=CELEX:32016R0679&amp;from=EN</a:t>
            </a:r>
            <a:r>
              <a:rPr lang="es-AR" sz="1800" dirty="0"/>
              <a:t> )</a:t>
            </a:r>
          </a:p>
          <a:p>
            <a:r>
              <a:rPr lang="es-AR" sz="1800" dirty="0"/>
              <a:t>Los principales aspectos son</a:t>
            </a:r>
          </a:p>
          <a:p>
            <a:pPr lvl="1"/>
            <a:r>
              <a:rPr lang="es-AR" sz="1600" dirty="0"/>
              <a:t>Aplica a todas las empresas que presten servicios a ciudadanos europeos, estén o no localizados en la Unión Europea</a:t>
            </a:r>
          </a:p>
          <a:p>
            <a:pPr lvl="1"/>
            <a:r>
              <a:rPr lang="es-AR" sz="1600" dirty="0"/>
              <a:t>Implica un diseño de la privacidad ( como en algún momento se empezó a tomar en cuenta la seguridad en el diseño)</a:t>
            </a:r>
          </a:p>
          <a:p>
            <a:pPr lvl="1"/>
            <a:r>
              <a:rPr lang="es-AR" sz="1600" dirty="0"/>
              <a:t>Obligación de informar ( y de tener , en algunos casos, un delegado de protección de datos personales)</a:t>
            </a:r>
          </a:p>
          <a:p>
            <a:pPr lvl="1"/>
            <a:r>
              <a:rPr lang="es-AR" sz="1600" dirty="0"/>
              <a:t>Consentimiento explicito</a:t>
            </a:r>
          </a:p>
          <a:p>
            <a:pPr lvl="1"/>
            <a:r>
              <a:rPr lang="es-AR" sz="1600" dirty="0"/>
              <a:t>transparencia</a:t>
            </a:r>
          </a:p>
          <a:p>
            <a:r>
              <a:rPr lang="es-AR" sz="1800" dirty="0">
                <a:hlinkClick r:id="rId3"/>
              </a:rPr>
              <a:t>Fuente</a:t>
            </a:r>
          </a:p>
          <a:p>
            <a:r>
              <a:rPr lang="es-AR" sz="1800" dirty="0">
                <a:hlinkClick r:id="rId3"/>
              </a:rPr>
              <a:t>https://log.signaturit.com/es/las-claves-sobre-el-nuevo-reglamento-europeo-de-proteccion-de-datos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66101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FF77-2AA6-4D9A-AD5E-D2DF3761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Acceso a la información publica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4C58-7536-4CEE-B046-63558CED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/>
              <a:t>Esta establecido por la ley 27.275</a:t>
            </a:r>
          </a:p>
          <a:p>
            <a:r>
              <a:rPr lang="es-AR" dirty="0"/>
              <a:t>Es un gran avance, no obstante existen numerosas excepciones</a:t>
            </a:r>
          </a:p>
          <a:p>
            <a:pPr lvl="1"/>
            <a:r>
              <a:rPr lang="es-AR" dirty="0"/>
              <a:t>Secreto estadístico</a:t>
            </a:r>
          </a:p>
          <a:p>
            <a:pPr lvl="2"/>
            <a:r>
              <a:rPr lang="es-AR" dirty="0"/>
              <a:t>Los puntos  8 y 9 de la reglamentación especifica de la disposición INDEC 176/99 establecen que cuando en una categoría haya menos de 3 casos los mismos deben agruparse en otras categorías</a:t>
            </a:r>
          </a:p>
          <a:p>
            <a:pPr lvl="2"/>
            <a:r>
              <a:rPr lang="es-AR">
                <a:hlinkClick r:id="rId2"/>
              </a:rPr>
              <a:t>http://servicios.infoleg.gob.ar/infolegInternet/anexos/55000-59999/56861/norma.htm</a:t>
            </a:r>
            <a:endParaRPr lang="es-AR" dirty="0"/>
          </a:p>
          <a:p>
            <a:pPr lvl="1"/>
            <a:r>
              <a:rPr lang="es-AR" dirty="0"/>
              <a:t>Secreto bancario</a:t>
            </a:r>
          </a:p>
          <a:p>
            <a:pPr lvl="1"/>
            <a:r>
              <a:rPr lang="es-AR" dirty="0"/>
              <a:t>Secreto fiscal</a:t>
            </a:r>
          </a:p>
          <a:p>
            <a:pPr lvl="1"/>
            <a:r>
              <a:rPr lang="es-AR" dirty="0"/>
              <a:t>Secreto educativo</a:t>
            </a:r>
          </a:p>
          <a:p>
            <a:pPr lvl="1"/>
            <a:r>
              <a:rPr lang="es-AR" dirty="0"/>
              <a:t>…….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29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FF311-8E07-415F-89B3-4B013234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código penal y la información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A3C4D-DAED-438D-A6D1-D7AC9F06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/>
              <a:t>“5. — Los funcionarios o empleados que revelen a terceros o utilicen en provecho propio cualquier información individual de carácter estadístico o censal de la cual tengan conocimiento por sus funciones, serán pasibles de exoneración y sufrirán además las sanciones que correspondan conforme lo previsto por el Código Penal (Libro II, Titulo V, Capitulo III).</a:t>
            </a:r>
          </a:p>
          <a:p>
            <a:r>
              <a:rPr lang="es-AR" dirty="0"/>
              <a:t>6. — Las personas que incurran en el incumplimiento de tales obligaciones son pasibles de la aplicación de los Artículos 156 y/o 157 del Código Penal que dicen: </a:t>
            </a:r>
          </a:p>
          <a:p>
            <a:r>
              <a:rPr lang="es-AR" dirty="0"/>
              <a:t>"ARTICULO 156. — Será reprimido con multa de PESOS UN MIL QUINIENTOS ($ 1.500) a PESOS NOVENTA MIL ($ 90.000) e inhabilitación especial en su caso por SEIS (6) meses a TRES (3) años el que teniendo noticia por razón de su estado, oficio, empleo, profesión o arte de un secreto cuya divulgación pueda causar daño, lo revelara sin justa causa".</a:t>
            </a:r>
          </a:p>
          <a:p>
            <a:r>
              <a:rPr lang="es-AR" dirty="0"/>
              <a:t>"ARTICULO 157. — </a:t>
            </a:r>
            <a:r>
              <a:rPr lang="es-AR" dirty="0">
                <a:solidFill>
                  <a:srgbClr val="FF0000"/>
                </a:solidFill>
              </a:rPr>
              <a:t>Será reprimido con prisión de UN (1) mes a DOS (2) años e inhabilitación especial por UNO (1) a CUATRO (4) años el funcionario público que revelare hechos, actuaciones o documentos que por la Ley deben quedar secretos</a:t>
            </a:r>
            <a:r>
              <a:rPr lang="es-AR" dirty="0"/>
              <a:t>".”</a:t>
            </a:r>
          </a:p>
          <a:p>
            <a:r>
              <a:rPr lang="es-AR" dirty="0"/>
              <a:t>Fuente : http://servicios.infoleg.gob.ar/infolegInternet/anexos/55000-59999/56861/norma.htm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147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1505-51E5-455C-AF08-B489CE68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Seguridad interna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2A95-8AE5-4BA7-A00B-FBB21AC4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Es un desafío para todas las organizaciones</a:t>
            </a:r>
          </a:p>
          <a:p>
            <a:pPr lvl="1"/>
            <a:r>
              <a:rPr lang="es-AR" sz="2400" dirty="0"/>
              <a:t>Mejorar el diseño de las aplicaciones internas</a:t>
            </a:r>
          </a:p>
          <a:p>
            <a:pPr lvl="1"/>
            <a:r>
              <a:rPr lang="es-AR" sz="2400" dirty="0"/>
              <a:t>Aplicar políticas de seguridad</a:t>
            </a:r>
          </a:p>
          <a:p>
            <a:pPr lvl="1"/>
            <a:r>
              <a:rPr lang="es-AR" sz="2400" dirty="0"/>
              <a:t>Crear conciencia</a:t>
            </a:r>
          </a:p>
          <a:p>
            <a:pPr lvl="1"/>
            <a:r>
              <a:rPr lang="es-AR" sz="2400" dirty="0"/>
              <a:t>Controlar a los empleados</a:t>
            </a:r>
          </a:p>
          <a:p>
            <a:pPr lvl="1"/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7588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FF33-1ACC-45C3-9C83-4A355B42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9C4CD-18E6-40B2-9C98-C904F3A8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639B2E3-0213-4588-9AFF-0644C692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5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7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4072</TotalTime>
  <Words>558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Circuito</vt:lpstr>
      <vt:lpstr>SEGURIDAD</vt:lpstr>
      <vt:lpstr>Presentación de PowerPoint</vt:lpstr>
      <vt:lpstr>Situación argentina </vt:lpstr>
      <vt:lpstr>Ley de Habeas data</vt:lpstr>
      <vt:lpstr>Normativa europea </vt:lpstr>
      <vt:lpstr>Acceso a la información publica</vt:lpstr>
      <vt:lpstr>El código penal y la información </vt:lpstr>
      <vt:lpstr>Seguridad interna</vt:lpstr>
      <vt:lpstr>Presentación de PowerPoint</vt:lpstr>
      <vt:lpstr>Presentación de PowerPoint</vt:lpstr>
      <vt:lpstr>Presentación de PowerPoint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Celilia Ruz</dc:creator>
  <cp:lastModifiedBy>Celilia Ruz</cp:lastModifiedBy>
  <cp:revision>84</cp:revision>
  <dcterms:created xsi:type="dcterms:W3CDTF">2018-11-19T20:53:26Z</dcterms:created>
  <dcterms:modified xsi:type="dcterms:W3CDTF">2020-05-27T23:29:15Z</dcterms:modified>
</cp:coreProperties>
</file>