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2"/>
  </p:notesMasterIdLst>
  <p:sldIdLst>
    <p:sldId id="266" r:id="rId2"/>
    <p:sldId id="818" r:id="rId3"/>
    <p:sldId id="819" r:id="rId4"/>
    <p:sldId id="820" r:id="rId5"/>
    <p:sldId id="821" r:id="rId6"/>
    <p:sldId id="823" r:id="rId7"/>
    <p:sldId id="822" r:id="rId8"/>
    <p:sldId id="510" r:id="rId9"/>
    <p:sldId id="824" r:id="rId10"/>
    <p:sldId id="8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F659-31DE-48F6-BB80-6D902A74C9E6}" type="datetimeFigureOut">
              <a:rPr lang="es-AR" smtClean="0"/>
              <a:t>5/9/2019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F852-4837-4FDC-8A55-38EF5A7D4C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CC88DE2-1AD2-4A51-A679-B3B4A70E3C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59F5AE-59C6-4C76-A59F-364487F2E32F}" type="slidenum">
              <a:rPr lang="es-ES" altLang="en-US"/>
              <a:pPr algn="r" eaLnBrk="1" hangingPunct="1">
                <a:spcBef>
                  <a:spcPct val="0"/>
                </a:spcBef>
              </a:pPr>
              <a:t>8</a:t>
            </a:fld>
            <a:endParaRPr lang="es-ES" altLang="en-US"/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B4E08FA2-E966-49EE-9B8E-2A999AA19F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7ED583-37FF-4344-AB01-6092541B0EB6}" type="slidenum">
              <a:rPr lang="es-AR" altLang="en-U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s-AR" altLang="en-US">
              <a:latin typeface="Tahoma" panose="020B060403050404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687BE894-B36D-48C0-B25C-F2B5204F5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616CE08-FC2E-49FD-BDEA-C9D286A1B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s-A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78A697-9D75-4DE8-8C28-1296A6CF43C1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5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4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300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57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9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08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6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3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os.bancomundial.org/" TargetMode="External"/><Relationship Id="rId3" Type="http://schemas.openxmlformats.org/officeDocument/2006/relationships/hyperlink" Target="https://open.canada.ca/en/open-data" TargetMode="External"/><Relationship Id="rId7" Type="http://schemas.openxmlformats.org/officeDocument/2006/relationships/hyperlink" Target="https://blogs.iadb.org/conocimiento-abierto/es/datos-abiertos/" TargetMode="External"/><Relationship Id="rId2" Type="http://schemas.openxmlformats.org/officeDocument/2006/relationships/hyperlink" Target="https://data.europa.eu/euodp/e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os.misiones.gov.ar/" TargetMode="External"/><Relationship Id="rId5" Type="http://schemas.openxmlformats.org/officeDocument/2006/relationships/hyperlink" Target="https://datos.gob.ar/" TargetMode="External"/><Relationship Id="rId4" Type="http://schemas.openxmlformats.org/officeDocument/2006/relationships/hyperlink" Target="https://data.gov.uk/" TargetMode="External"/><Relationship Id="rId9" Type="http://schemas.openxmlformats.org/officeDocument/2006/relationships/hyperlink" Target="https://www.properati.com.ar/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stopublicobahien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eit.de/datenschutz/malte-spitz-data-reten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queado.com/" TargetMode="External"/><Relationship Id="rId2" Type="http://schemas.openxmlformats.org/officeDocument/2006/relationships/hyperlink" Target="https://www.lanacion.com.ar/economia/arma-tu-changuito-chequea-como-cambian-precios-nid2197909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perati.com.ar/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igital.bl.fcen.uba.ar/Download/Tesis/Tesis_5351_Lenton.pdf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acion.com.ar/sociedad/la-nacion-data-recibe-premio-al-mejor-nid225766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Open data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0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7513-9B46-49DD-A052-E38460D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DCB993-D9A4-4150-BE2A-078F27D0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2" y="1897063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927C-76AA-48DC-8DB4-A7ADD63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son los datos abiertos?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22D-4B4E-4C31-93F2-0E00B1FA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7754"/>
            <a:ext cx="9905999" cy="383344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“Ponemos a tu alcance datos públicos en formatos abiertos para que puedas usarlos, modificarlos y compartirlos. Estos datos son tuyos. Podes crear visualizaciones, aplicaciones y grandes herramientas con ellos.”</a:t>
            </a:r>
            <a:r>
              <a:rPr lang="es-AR" sz="1900" baseline="30000" dirty="0"/>
              <a:t>(1)</a:t>
            </a:r>
          </a:p>
          <a:p>
            <a:r>
              <a:rPr lang="es-AR" dirty="0"/>
              <a:t>Podemos decir que “Open Data” es un movimiento que apoya la difusión de datos por parte de los estados  , organismos internacionales, empresas..</a:t>
            </a:r>
          </a:p>
          <a:p>
            <a:endParaRPr lang="es-AR" dirty="0"/>
          </a:p>
          <a:p>
            <a:endParaRPr lang="es-AR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AR" sz="1600" dirty="0"/>
              <a:t>(1) Fuente: </a:t>
            </a:r>
            <a:r>
              <a:rPr lang="es-AR" sz="1600" dirty="0">
                <a:hlinkClick r:id="rId2"/>
              </a:rPr>
              <a:t>https://datos.gob.ar/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4725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7733-6D2C-4019-AF9A-670995A6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F801-5BD5-440C-929B-83DE758A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Se publican los datos con dos finalidades básicas</a:t>
            </a:r>
          </a:p>
          <a:p>
            <a:pPr lvl="1"/>
            <a:r>
              <a:rPr lang="es-AR" dirty="0"/>
              <a:t>Transparencia y participación ciudadana ( open </a:t>
            </a:r>
            <a:r>
              <a:rPr lang="es-AR" dirty="0" err="1"/>
              <a:t>goverment</a:t>
            </a:r>
            <a:r>
              <a:rPr lang="es-AR" dirty="0"/>
              <a:t>) </a:t>
            </a:r>
          </a:p>
          <a:p>
            <a:pPr lvl="1"/>
            <a:r>
              <a:rPr lang="es-AR" dirty="0"/>
              <a:t>Generación de servicios para empresas y de valor para iniciativas privadas</a:t>
            </a:r>
          </a:p>
          <a:p>
            <a:r>
              <a:rPr lang="es-AR" dirty="0"/>
              <a:t>La primera finalidad tuvo mas repercusión en América Latina</a:t>
            </a:r>
          </a:p>
          <a:p>
            <a:r>
              <a:rPr lang="es-AR" dirty="0"/>
              <a:t>La segunda en Europa</a:t>
            </a:r>
          </a:p>
          <a:p>
            <a:r>
              <a:rPr lang="es-AR" dirty="0"/>
              <a:t>Que necesito publicar?</a:t>
            </a:r>
          </a:p>
          <a:p>
            <a:r>
              <a:rPr lang="es-AR" dirty="0"/>
              <a:t>Las publicaciones pueden ser publicas o semi publicas.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432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B8C0-7767-466C-BE5F-305A4494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Quien publica?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C2B8-9554-43CE-8EA4-F07723AD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185"/>
            <a:ext cx="9905999" cy="4021016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Estados </a:t>
            </a:r>
          </a:p>
          <a:p>
            <a:pPr lvl="1"/>
            <a:r>
              <a:rPr lang="es-AR" dirty="0"/>
              <a:t>La Unión Europea, </a:t>
            </a:r>
            <a:r>
              <a:rPr lang="es-AR" dirty="0">
                <a:hlinkClick r:id="rId2"/>
              </a:rPr>
              <a:t>https://data.europa.eu/euodp/es/about</a:t>
            </a:r>
            <a:endParaRPr lang="es-AR" dirty="0"/>
          </a:p>
          <a:p>
            <a:pPr lvl="1"/>
            <a:r>
              <a:rPr lang="es-AR" dirty="0"/>
              <a:t>Canadá, </a:t>
            </a:r>
            <a:r>
              <a:rPr lang="es-AR" dirty="0">
                <a:hlinkClick r:id="rId3"/>
              </a:rPr>
              <a:t>https://open.canada.ca/en/open-data</a:t>
            </a:r>
            <a:endParaRPr lang="es-AR" dirty="0"/>
          </a:p>
          <a:p>
            <a:pPr lvl="1"/>
            <a:r>
              <a:rPr lang="es-AR" dirty="0"/>
              <a:t>UK, </a:t>
            </a:r>
            <a:r>
              <a:rPr lang="es-AR" dirty="0">
                <a:hlinkClick r:id="rId4"/>
              </a:rPr>
              <a:t>https://data.gov.uk/</a:t>
            </a:r>
            <a:endParaRPr lang="es-AR" dirty="0"/>
          </a:p>
          <a:p>
            <a:pPr lvl="1"/>
            <a:r>
              <a:rPr lang="es-AR" dirty="0"/>
              <a:t>Argentina, </a:t>
            </a:r>
            <a:r>
              <a:rPr lang="es-AR" dirty="0">
                <a:hlinkClick r:id="rId5"/>
              </a:rPr>
              <a:t>https://datos.gob.ar/</a:t>
            </a:r>
            <a:endParaRPr lang="es-AR" dirty="0"/>
          </a:p>
          <a:p>
            <a:pPr lvl="1"/>
            <a:r>
              <a:rPr lang="es-A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Misiones</a:t>
            </a:r>
            <a:r>
              <a:rPr lang="es-AR" dirty="0">
                <a:hlinkClick r:id="rId6"/>
              </a:rPr>
              <a:t>, http://www.datos.misiones.gov.ar/</a:t>
            </a:r>
            <a:endParaRPr lang="es-AR" dirty="0"/>
          </a:p>
          <a:p>
            <a:r>
              <a:rPr lang="es-AR" dirty="0"/>
              <a:t>Organismos internacionales</a:t>
            </a:r>
          </a:p>
          <a:p>
            <a:pPr lvl="1"/>
            <a:r>
              <a:rPr lang="es-AR" dirty="0"/>
              <a:t>BID, </a:t>
            </a:r>
            <a:r>
              <a:rPr lang="es-AR" dirty="0">
                <a:hlinkClick r:id="rId7"/>
              </a:rPr>
              <a:t>https://blogs.iadb.org/conocimiento-abierto/es/datos-abiertos/</a:t>
            </a:r>
            <a:endParaRPr lang="es-AR" dirty="0"/>
          </a:p>
          <a:p>
            <a:pPr lvl="1"/>
            <a:r>
              <a:rPr lang="es-AR" dirty="0"/>
              <a:t>Banco Mundial, </a:t>
            </a:r>
            <a:r>
              <a:rPr lang="es-AR" dirty="0">
                <a:hlinkClick r:id="rId8"/>
              </a:rPr>
              <a:t>https://datos.bancomundial.org/</a:t>
            </a:r>
            <a:endParaRPr lang="es-AR" dirty="0"/>
          </a:p>
          <a:p>
            <a:r>
              <a:rPr lang="es-AR" dirty="0"/>
              <a:t>Empresas</a:t>
            </a:r>
          </a:p>
          <a:p>
            <a:pPr lvl="1"/>
            <a:r>
              <a:rPr lang="es-AR" dirty="0" err="1"/>
              <a:t>Properati</a:t>
            </a:r>
            <a:r>
              <a:rPr lang="es-AR" dirty="0"/>
              <a:t>, </a:t>
            </a:r>
            <a:r>
              <a:rPr lang="es-AR" dirty="0">
                <a:hlinkClick r:id="rId9"/>
              </a:rPr>
              <a:t>https://www.properati.com.ar/data</a:t>
            </a: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81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CF83-EA49-40DD-8BB2-DD327D73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Todos publican?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AB2A-3457-4BF6-87B5-E6DA4119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Gasto publico bahiense,  </a:t>
            </a:r>
            <a:r>
              <a:rPr lang="es-AR" dirty="0">
                <a:hlinkClick r:id="rId2"/>
              </a:rPr>
              <a:t>http://www.gastopublicobahiense.org/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184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E28F-86C8-45F0-B65C-F3E3F91E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Privacidad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2E8D-418A-40A3-A460-069CFFBA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Que sabe la compañía celular de nosotros?</a:t>
            </a:r>
          </a:p>
          <a:p>
            <a:r>
              <a:rPr lang="es-A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https://www.zeit.de/datenschutz/malte-spitz-data-retention</a:t>
            </a:r>
            <a:endParaRPr lang="es-AR" dirty="0"/>
          </a:p>
          <a:p>
            <a:r>
              <a:rPr lang="es-AR" dirty="0"/>
              <a:t>Ley de acceso a la información publica</a:t>
            </a:r>
          </a:p>
        </p:txBody>
      </p:sp>
    </p:spTree>
    <p:extLst>
      <p:ext uri="{BB962C8B-B14F-4D97-AF65-F5344CB8AC3E}">
        <p14:creationId xmlns:p14="http://schemas.microsoft.com/office/powerpoint/2010/main" val="3968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4DE1-B695-4864-8F38-90E0E09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Quienes consumen?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EF2E-A9B6-45F4-A3C0-2EBC139A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El periodismo ( data </a:t>
            </a:r>
            <a:r>
              <a:rPr lang="es-AR" dirty="0" err="1"/>
              <a:t>driven</a:t>
            </a:r>
            <a:r>
              <a:rPr lang="es-AR" dirty="0"/>
              <a:t> </a:t>
            </a:r>
            <a:r>
              <a:rPr lang="es-AR" dirty="0" err="1"/>
              <a:t>journalism</a:t>
            </a:r>
            <a:r>
              <a:rPr lang="es-AR" dirty="0"/>
              <a:t>)</a:t>
            </a:r>
          </a:p>
          <a:p>
            <a:pPr lvl="1"/>
            <a:r>
              <a:rPr lang="es-AR" dirty="0">
                <a:hlinkClick r:id="rId2"/>
              </a:rPr>
              <a:t>https://www.lanacion.com.ar/economia/arma-tu-changuito-chequea-como-cambian-precios-nid2197909#/</a:t>
            </a:r>
            <a:endParaRPr lang="es-AR" dirty="0"/>
          </a:p>
          <a:p>
            <a:endParaRPr lang="es-AR" dirty="0"/>
          </a:p>
          <a:p>
            <a:r>
              <a:rPr lang="es-AR" dirty="0"/>
              <a:t>Las </a:t>
            </a:r>
            <a:r>
              <a:rPr lang="es-AR" dirty="0" err="1"/>
              <a:t>Ongs</a:t>
            </a:r>
            <a:endParaRPr lang="es-AR" dirty="0"/>
          </a:p>
          <a:p>
            <a:pPr lvl="1"/>
            <a:r>
              <a:rPr lang="es-AR" dirty="0">
                <a:hlinkClick r:id="rId3"/>
              </a:rPr>
              <a:t>https://chequeado.com/</a:t>
            </a:r>
            <a:endParaRPr lang="es-AR" dirty="0"/>
          </a:p>
          <a:p>
            <a:r>
              <a:rPr lang="es-AR" dirty="0"/>
              <a:t>Los emprendedores</a:t>
            </a:r>
          </a:p>
          <a:p>
            <a:pPr lvl="1"/>
            <a:r>
              <a:rPr lang="es-AR" dirty="0">
                <a:hlinkClick r:id="rId4"/>
              </a:rPr>
              <a:t>https://www.properati.com.ar/data</a:t>
            </a:r>
            <a:endParaRPr lang="es-AR" dirty="0"/>
          </a:p>
          <a:p>
            <a:r>
              <a:rPr lang="es-AR" dirty="0"/>
              <a:t>Los académicos / estudiantes</a:t>
            </a:r>
          </a:p>
          <a:p>
            <a:pPr lvl="1"/>
            <a:r>
              <a:rPr lang="es-AR" dirty="0"/>
              <a:t>Tesis de </a:t>
            </a:r>
            <a:r>
              <a:rPr lang="es-AR" dirty="0" err="1"/>
              <a:t>Lenton</a:t>
            </a:r>
            <a:r>
              <a:rPr lang="es-AR" dirty="0"/>
              <a:t> 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42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1194297-6CE7-4732-B298-2720C1C0F9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UY" altLang="en-US"/>
              <a:t>¿Quién consume?</a:t>
            </a:r>
            <a:endParaRPr lang="es-AR" altLang="en-US"/>
          </a:p>
        </p:txBody>
      </p:sp>
      <p:pic>
        <p:nvPicPr>
          <p:cNvPr id="58371" name="Imagen 1">
            <a:extLst>
              <a:ext uri="{FF2B5EF4-FFF2-40B4-BE49-F238E27FC236}">
                <a16:creationId xmlns:a16="http://schemas.microsoft.com/office/drawing/2014/main" id="{7E938E43-5B44-4B75-8EB5-A25408B03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620714"/>
            <a:ext cx="735012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9BA80F-2391-452D-959F-6201E57DD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6" y="1700214"/>
            <a:ext cx="6164263" cy="467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2" name="Rectangle 6">
            <a:extLst>
              <a:ext uri="{FF2B5EF4-FFF2-40B4-BE49-F238E27FC236}">
                <a16:creationId xmlns:a16="http://schemas.microsoft.com/office/drawing/2014/main" id="{2918CA02-2F96-4AF8-9A44-05EE9253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6459538"/>
            <a:ext cx="3598863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s-AR" altLang="ja-JP" sz="1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digital.bl.fcen.uba.ar/Download/Tesis/Tesis_5351_Lenton.pdf</a:t>
            </a:r>
            <a:endParaRPr lang="es-ES" altLang="ja-JP" sz="1000">
              <a:solidFill>
                <a:schemeClr val="tx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0E8D0-89F0-4B10-B9F3-E02FC18B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0" y="820829"/>
            <a:ext cx="11648179" cy="5216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26133-6985-404F-93A2-9640A4A9F793}"/>
              </a:ext>
            </a:extLst>
          </p:cNvPr>
          <p:cNvSpPr txBox="1"/>
          <p:nvPr/>
        </p:nvSpPr>
        <p:spPr>
          <a:xfrm>
            <a:off x="2097742" y="6037171"/>
            <a:ext cx="934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>
                <a:hlinkClick r:id="rId3"/>
              </a:rPr>
              <a:t>https://www.lanacion.com.ar/sociedad/la-nacion-data-recibe-premio-al-mejor-nid2257663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57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6164</TotalTime>
  <Words>385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Tw Cen MT</vt:lpstr>
      <vt:lpstr>Wingdings</vt:lpstr>
      <vt:lpstr>Circuito</vt:lpstr>
      <vt:lpstr>Open data</vt:lpstr>
      <vt:lpstr>Que son los datos abiertos? </vt:lpstr>
      <vt:lpstr>introducción</vt:lpstr>
      <vt:lpstr>Quien publica?</vt:lpstr>
      <vt:lpstr>Todos publican?</vt:lpstr>
      <vt:lpstr>Privacidad</vt:lpstr>
      <vt:lpstr>Quienes consumen?</vt:lpstr>
      <vt:lpstr>¿Quién consume?</vt:lpstr>
      <vt:lpstr>PowerPoint Presentation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Celilia Ruz</dc:creator>
  <cp:lastModifiedBy> </cp:lastModifiedBy>
  <cp:revision>96</cp:revision>
  <dcterms:created xsi:type="dcterms:W3CDTF">2018-11-19T20:53:26Z</dcterms:created>
  <dcterms:modified xsi:type="dcterms:W3CDTF">2019-09-06T01:16:02Z</dcterms:modified>
</cp:coreProperties>
</file>