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6be348c5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6be348c5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94c1b2f6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94c1b2f6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6c496e126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6c496e126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7df178079_2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7df178079_2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47df178079_2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47df178079_2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46c496e126_1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46c496e126_1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7df178079_2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7df178079_2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6be348c53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6be348c53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7df178079_2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7df178079_2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7df178079_2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7df178079_2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9509a674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9509a674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9509a674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49509a674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7df178079_2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7df178079_2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949f5d198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4949f5d19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jp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jpg"/><Relationship Id="rId4" Type="http://schemas.openxmlformats.org/officeDocument/2006/relationships/image" Target="../media/image3.png"/><Relationship Id="rId5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jpg"/><Relationship Id="rId4" Type="http://schemas.openxmlformats.org/officeDocument/2006/relationships/image" Target="../media/image3.png"/><Relationship Id="rId9" Type="http://schemas.openxmlformats.org/officeDocument/2006/relationships/image" Target="../media/image12.png"/><Relationship Id="rId5" Type="http://schemas.openxmlformats.org/officeDocument/2006/relationships/hyperlink" Target="https://www.docker.com/customers/paypal" TargetMode="External"/><Relationship Id="rId6" Type="http://schemas.openxmlformats.org/officeDocument/2006/relationships/image" Target="../media/image14.png"/><Relationship Id="rId7" Type="http://schemas.openxmlformats.org/officeDocument/2006/relationships/hyperlink" Target="https://www.docker.com/customers/visa" TargetMode="External"/><Relationship Id="rId8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jpg"/><Relationship Id="rId4" Type="http://schemas.openxmlformats.org/officeDocument/2006/relationships/image" Target="../media/image3.png"/><Relationship Id="rId5" Type="http://schemas.openxmlformats.org/officeDocument/2006/relationships/hyperlink" Target="https://gitlab.com/radar-parlamentar/radar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Relationship Id="rId4" Type="http://schemas.openxmlformats.org/officeDocument/2006/relationships/image" Target="../media/image3.png"/><Relationship Id="rId5" Type="http://schemas.openxmlformats.org/officeDocument/2006/relationships/image" Target="../media/image15.png"/><Relationship Id="rId6" Type="http://schemas.openxmlformats.org/officeDocument/2006/relationships/image" Target="../media/image4.png"/><Relationship Id="rId7" Type="http://schemas.openxmlformats.org/officeDocument/2006/relationships/image" Target="../media/image7.png"/><Relationship Id="rId8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Relationship Id="rId4" Type="http://schemas.openxmlformats.org/officeDocument/2006/relationships/image" Target="../media/image3.png"/><Relationship Id="rId5" Type="http://schemas.openxmlformats.org/officeDocument/2006/relationships/image" Target="../media/image9.png"/><Relationship Id="rId6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Relationship Id="rId4" Type="http://schemas.openxmlformats.org/officeDocument/2006/relationships/image" Target="../media/image3.png"/><Relationship Id="rId5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Relationship Id="rId4" Type="http://schemas.openxmlformats.org/officeDocument/2006/relationships/image" Target="../media/image3.png"/><Relationship Id="rId5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3"/>
          <p:cNvGrpSpPr/>
          <p:nvPr/>
        </p:nvGrpSpPr>
        <p:grpSpPr>
          <a:xfrm>
            <a:off x="-42333" y="0"/>
            <a:ext cx="9262531" cy="5210174"/>
            <a:chOff x="-42333" y="0"/>
            <a:chExt cx="9262531" cy="5210174"/>
          </a:xfrm>
        </p:grpSpPr>
        <p:pic>
          <p:nvPicPr>
            <p:cNvPr id="55" name="Google Shape;55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42333" y="0"/>
              <a:ext cx="9262531" cy="52101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" name="Google Shape;56;p13"/>
            <p:cNvPicPr preferRelativeResize="0"/>
            <p:nvPr/>
          </p:nvPicPr>
          <p:blipFill rotWithShape="1">
            <a:blip r:embed="rId4">
              <a:alphaModFix/>
            </a:blip>
            <a:srcRect b="35286" l="0" r="0" t="34764"/>
            <a:stretch/>
          </p:blipFill>
          <p:spPr>
            <a:xfrm>
              <a:off x="114300" y="131375"/>
              <a:ext cx="2251825" cy="67437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57" name="Google Shape;57;p13"/>
            <p:cNvCxnSpPr/>
            <p:nvPr/>
          </p:nvCxnSpPr>
          <p:spPr>
            <a:xfrm>
              <a:off x="285750" y="694125"/>
              <a:ext cx="0" cy="4220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" name="Google Shape;58;p13"/>
            <p:cNvCxnSpPr/>
            <p:nvPr/>
          </p:nvCxnSpPr>
          <p:spPr>
            <a:xfrm>
              <a:off x="8949800" y="478950"/>
              <a:ext cx="0" cy="4435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" name="Google Shape;59;p13"/>
            <p:cNvCxnSpPr/>
            <p:nvPr/>
          </p:nvCxnSpPr>
          <p:spPr>
            <a:xfrm>
              <a:off x="291525" y="4906575"/>
              <a:ext cx="86628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" name="Google Shape;60;p13"/>
            <p:cNvCxnSpPr>
              <a:stCxn id="56" idx="3"/>
            </p:cNvCxnSpPr>
            <p:nvPr/>
          </p:nvCxnSpPr>
          <p:spPr>
            <a:xfrm>
              <a:off x="2366125" y="468563"/>
              <a:ext cx="65883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1" name="Google Shape;61;p13"/>
          <p:cNvSpPr txBox="1"/>
          <p:nvPr/>
        </p:nvSpPr>
        <p:spPr>
          <a:xfrm>
            <a:off x="1953900" y="1437600"/>
            <a:ext cx="5236200" cy="22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Containers</a:t>
            </a:r>
            <a:endParaRPr sz="4800"/>
          </a:p>
        </p:txBody>
      </p:sp>
    </p:spTree>
  </p:cSld>
  <p:clrMapOvr>
    <a:masterClrMapping/>
  </p:clrMapOvr>
  <mc:AlternateContent>
    <mc:Choice Requires="p14">
      <p:transition spd="slow" p14:dur="1000">
        <p14:gallery dir="l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2333" y="0"/>
            <a:ext cx="9262531" cy="5210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2"/>
          <p:cNvPicPr preferRelativeResize="0"/>
          <p:nvPr/>
        </p:nvPicPr>
        <p:blipFill rotWithShape="1">
          <a:blip r:embed="rId4">
            <a:alphaModFix amt="4000"/>
          </a:blip>
          <a:srcRect b="35286" l="0" r="0" t="34764"/>
          <a:stretch/>
        </p:blipFill>
        <p:spPr>
          <a:xfrm>
            <a:off x="7280900" y="4585550"/>
            <a:ext cx="1863100" cy="55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2"/>
          <p:cNvSpPr txBox="1"/>
          <p:nvPr/>
        </p:nvSpPr>
        <p:spPr>
          <a:xfrm>
            <a:off x="421600" y="446900"/>
            <a:ext cx="84405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 SemiBold"/>
                <a:ea typeface="Montserrat SemiBold"/>
                <a:cs typeface="Montserrat SemiBold"/>
                <a:sym typeface="Montserrat SemiBold"/>
              </a:rPr>
              <a:t>Docker Run: Configurações</a:t>
            </a:r>
            <a:endParaRPr sz="30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39" name="Google Shape;139;p22"/>
          <p:cNvSpPr txBox="1"/>
          <p:nvPr/>
        </p:nvSpPr>
        <p:spPr>
          <a:xfrm>
            <a:off x="421600" y="1047900"/>
            <a:ext cx="8347800" cy="3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-it					</a:t>
            </a: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Executa container em modo interativo 	</a:t>
            </a: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-p 8000:8000		</a:t>
            </a: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Mapeia porta local:container</a:t>
            </a:r>
            <a:endParaRPr b="1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--rm 				</a:t>
            </a: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Remove o container quando ele encerra</a:t>
            </a:r>
            <a:endParaRPr b="1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--entrypoint		</a:t>
            </a: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Sobrescreve o entrypoint padrão da imagem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-d					</a:t>
            </a: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Executa o container em background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--name				</a:t>
            </a: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Define nome para o container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2333" y="0"/>
            <a:ext cx="9262531" cy="5210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3"/>
          <p:cNvPicPr preferRelativeResize="0"/>
          <p:nvPr/>
        </p:nvPicPr>
        <p:blipFill rotWithShape="1">
          <a:blip r:embed="rId4">
            <a:alphaModFix amt="4000"/>
          </a:blip>
          <a:srcRect b="35286" l="0" r="0" t="34764"/>
          <a:stretch/>
        </p:blipFill>
        <p:spPr>
          <a:xfrm>
            <a:off x="7280900" y="4585550"/>
            <a:ext cx="1863100" cy="55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3"/>
          <p:cNvSpPr txBox="1"/>
          <p:nvPr/>
        </p:nvSpPr>
        <p:spPr>
          <a:xfrm>
            <a:off x="421600" y="446900"/>
            <a:ext cx="84405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 SemiBold"/>
                <a:ea typeface="Montserrat SemiBold"/>
                <a:cs typeface="Montserrat SemiBold"/>
                <a:sym typeface="Montserrat SemiBold"/>
              </a:rPr>
              <a:t>Containers: Desafios</a:t>
            </a:r>
            <a:endParaRPr sz="30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47" name="Google Shape;147;p23"/>
          <p:cNvSpPr txBox="1"/>
          <p:nvPr/>
        </p:nvSpPr>
        <p:spPr>
          <a:xfrm>
            <a:off x="421600" y="1200300"/>
            <a:ext cx="7427100" cy="3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Ambientes efêmeros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Bancos de dados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Precisa usar container?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○"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PaaS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○"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Serverless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Segurança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○"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Dependências externas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○"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Auditorias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2333" y="0"/>
            <a:ext cx="9262531" cy="5210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4"/>
          <p:cNvPicPr preferRelativeResize="0"/>
          <p:nvPr/>
        </p:nvPicPr>
        <p:blipFill rotWithShape="1">
          <a:blip r:embed="rId4">
            <a:alphaModFix amt="4000"/>
          </a:blip>
          <a:srcRect b="35286" l="0" r="0" t="34764"/>
          <a:stretch/>
        </p:blipFill>
        <p:spPr>
          <a:xfrm>
            <a:off x="7280900" y="4585550"/>
            <a:ext cx="1863100" cy="55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4"/>
          <p:cNvSpPr txBox="1"/>
          <p:nvPr/>
        </p:nvSpPr>
        <p:spPr>
          <a:xfrm>
            <a:off x="421600" y="446900"/>
            <a:ext cx="84405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 SemiBold"/>
                <a:ea typeface="Montserrat SemiBold"/>
                <a:cs typeface="Montserrat SemiBold"/>
                <a:sym typeface="Montserrat SemiBold"/>
              </a:rPr>
              <a:t>Containers - Adoção de docker</a:t>
            </a:r>
            <a:endParaRPr sz="30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55" name="Google Shape;155;p24"/>
          <p:cNvSpPr txBox="1"/>
          <p:nvPr/>
        </p:nvSpPr>
        <p:spPr>
          <a:xfrm>
            <a:off x="421600" y="1013600"/>
            <a:ext cx="8440500" cy="369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" name="Google Shape;156;p24"/>
          <p:cNvSpPr txBox="1"/>
          <p:nvPr/>
        </p:nvSpPr>
        <p:spPr>
          <a:xfrm>
            <a:off x="134900" y="4664575"/>
            <a:ext cx="50379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ontserrat"/>
                <a:ea typeface="Montserrat"/>
                <a:cs typeface="Montserrat"/>
                <a:sym typeface="Montserrat"/>
              </a:rPr>
              <a:t>https://www.datadoghq.com/docker-adoption/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7" name="Google Shape;157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10499" y="1060800"/>
            <a:ext cx="5409933" cy="3524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2333" y="0"/>
            <a:ext cx="9262531" cy="5210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5"/>
          <p:cNvPicPr preferRelativeResize="0"/>
          <p:nvPr/>
        </p:nvPicPr>
        <p:blipFill rotWithShape="1">
          <a:blip r:embed="rId4">
            <a:alphaModFix amt="4000"/>
          </a:blip>
          <a:srcRect b="35286" l="0" r="0" t="34764"/>
          <a:stretch/>
        </p:blipFill>
        <p:spPr>
          <a:xfrm>
            <a:off x="7280900" y="4585550"/>
            <a:ext cx="1863100" cy="55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5"/>
          <p:cNvSpPr txBox="1"/>
          <p:nvPr/>
        </p:nvSpPr>
        <p:spPr>
          <a:xfrm>
            <a:off x="421600" y="446900"/>
            <a:ext cx="84405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 SemiBold"/>
                <a:ea typeface="Montserrat SemiBold"/>
                <a:cs typeface="Montserrat SemiBold"/>
                <a:sym typeface="Montserrat SemiBold"/>
              </a:rPr>
              <a:t>Containers - Adoção de docker</a:t>
            </a:r>
            <a:endParaRPr sz="30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65" name="Google Shape;165;p25"/>
          <p:cNvSpPr txBox="1"/>
          <p:nvPr/>
        </p:nvSpPr>
        <p:spPr>
          <a:xfrm>
            <a:off x="421600" y="1013600"/>
            <a:ext cx="8440500" cy="369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6" name="Google Shape;166;p25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0150" y="1319225"/>
            <a:ext cx="1471176" cy="1471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5">
            <a:hlinkClick r:id="rId7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483162" y="1671713"/>
            <a:ext cx="2177675" cy="766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5"/>
          <p:cNvSpPr txBox="1"/>
          <p:nvPr/>
        </p:nvSpPr>
        <p:spPr>
          <a:xfrm>
            <a:off x="421602" y="2942800"/>
            <a:ext cx="1956300" cy="14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* </a:t>
            </a: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700+ aplicações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* 200.000 containers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Aumento de 50% na produtividade em construir, testar e implantar aplicações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9" name="Google Shape;169;p25"/>
          <p:cNvSpPr txBox="1"/>
          <p:nvPr/>
        </p:nvSpPr>
        <p:spPr>
          <a:xfrm>
            <a:off x="3483150" y="2942800"/>
            <a:ext cx="21777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Aumento de </a:t>
            </a: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10x na escalabilidade com apenas 6 meses de desenvolvimento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0" name="Google Shape;170;p25"/>
          <p:cNvSpPr txBox="1"/>
          <p:nvPr/>
        </p:nvSpPr>
        <p:spPr>
          <a:xfrm>
            <a:off x="221500" y="4752075"/>
            <a:ext cx="3986100" cy="3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ontserrat"/>
                <a:ea typeface="Montserrat"/>
                <a:cs typeface="Montserrat"/>
                <a:sym typeface="Montserrat"/>
              </a:rPr>
              <a:t>https://www.docker.com/customers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1" name="Google Shape;171;p2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122665" y="1166413"/>
            <a:ext cx="1449820" cy="1776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5"/>
          <p:cNvSpPr txBox="1"/>
          <p:nvPr/>
        </p:nvSpPr>
        <p:spPr>
          <a:xfrm>
            <a:off x="6813025" y="2942800"/>
            <a:ext cx="2133300" cy="16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* 10 meses de trabalho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* </a:t>
            </a: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Modernização de 39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  Aplicações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* Redução de 90% do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   tempo de manutenção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2333" y="0"/>
            <a:ext cx="9262531" cy="5210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6"/>
          <p:cNvPicPr preferRelativeResize="0"/>
          <p:nvPr/>
        </p:nvPicPr>
        <p:blipFill rotWithShape="1">
          <a:blip r:embed="rId4">
            <a:alphaModFix amt="4000"/>
          </a:blip>
          <a:srcRect b="35286" l="0" r="0" t="34764"/>
          <a:stretch/>
        </p:blipFill>
        <p:spPr>
          <a:xfrm>
            <a:off x="7280900" y="4585550"/>
            <a:ext cx="1863100" cy="55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6"/>
          <p:cNvSpPr txBox="1"/>
          <p:nvPr/>
        </p:nvSpPr>
        <p:spPr>
          <a:xfrm>
            <a:off x="421600" y="446900"/>
            <a:ext cx="84405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 SemiBold"/>
                <a:ea typeface="Montserrat SemiBold"/>
                <a:cs typeface="Montserrat SemiBold"/>
                <a:sym typeface="Montserrat SemiBold"/>
              </a:rPr>
              <a:t>Orquestração de containers</a:t>
            </a:r>
            <a:endParaRPr sz="30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80" name="Google Shape;180;p26"/>
          <p:cNvSpPr txBox="1"/>
          <p:nvPr/>
        </p:nvSpPr>
        <p:spPr>
          <a:xfrm>
            <a:off x="421600" y="1200300"/>
            <a:ext cx="7427100" cy="3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Dependência entre containers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Docker-compose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○"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Exemplo Radar Parlamentar</a:t>
            </a:r>
            <a:br>
              <a:rPr lang="en" sz="20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20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5"/>
              </a:rPr>
              <a:t>https://gitlab.com/radar-parlamentar/radar/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Docker Swarm 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Kubernetes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2333" y="0"/>
            <a:ext cx="9262531" cy="5210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 rotWithShape="1">
          <a:blip r:embed="rId4">
            <a:alphaModFix amt="4000"/>
          </a:blip>
          <a:srcRect b="35286" l="0" r="0" t="34764"/>
          <a:stretch/>
        </p:blipFill>
        <p:spPr>
          <a:xfrm>
            <a:off x="7280900" y="4585550"/>
            <a:ext cx="1863100" cy="55795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/>
          <p:nvPr/>
        </p:nvSpPr>
        <p:spPr>
          <a:xfrm>
            <a:off x="421600" y="446900"/>
            <a:ext cx="84405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 SemiBold"/>
                <a:ea typeface="Montserrat SemiBold"/>
                <a:cs typeface="Montserrat SemiBold"/>
                <a:sym typeface="Montserrat SemiBold"/>
              </a:rPr>
              <a:t>O que é um c</a:t>
            </a:r>
            <a:r>
              <a:rPr lang="en" sz="3000">
                <a:latin typeface="Montserrat SemiBold"/>
                <a:ea typeface="Montserrat SemiBold"/>
                <a:cs typeface="Montserrat SemiBold"/>
                <a:sym typeface="Montserrat SemiBold"/>
              </a:rPr>
              <a:t>ontainer?</a:t>
            </a:r>
            <a:endParaRPr sz="30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421600" y="1013600"/>
            <a:ext cx="8440500" cy="369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É uma unidade de software que empacota o código e todas as suas dependências permitindo que a aplicação seja executada de forma rápida e confiável em diferentes ambientes.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2333" y="0"/>
            <a:ext cx="9262531" cy="5210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 rotWithShape="1">
          <a:blip r:embed="rId4">
            <a:alphaModFix amt="4000"/>
          </a:blip>
          <a:srcRect b="35286" l="0" r="0" t="34764"/>
          <a:stretch/>
        </p:blipFill>
        <p:spPr>
          <a:xfrm>
            <a:off x="7280900" y="4585550"/>
            <a:ext cx="1863100" cy="55795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/>
        </p:nvSpPr>
        <p:spPr>
          <a:xfrm>
            <a:off x="421600" y="446900"/>
            <a:ext cx="84405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 SemiBold"/>
                <a:ea typeface="Montserrat SemiBold"/>
                <a:cs typeface="Montserrat SemiBold"/>
                <a:sym typeface="Montserrat SemiBold"/>
              </a:rPr>
              <a:t>Containers</a:t>
            </a:r>
            <a:endParaRPr sz="30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1600" y="1300834"/>
            <a:ext cx="3138700" cy="260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31650" y="3130600"/>
            <a:ext cx="2054025" cy="77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89925" y="2192733"/>
            <a:ext cx="2595750" cy="77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439575" y="1382300"/>
            <a:ext cx="1546100" cy="65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2333" y="0"/>
            <a:ext cx="9262531" cy="5210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 rotWithShape="1">
          <a:blip r:embed="rId4">
            <a:alphaModFix amt="4000"/>
          </a:blip>
          <a:srcRect b="35286" l="0" r="0" t="34764"/>
          <a:stretch/>
        </p:blipFill>
        <p:spPr>
          <a:xfrm>
            <a:off x="7280900" y="4585550"/>
            <a:ext cx="1863100" cy="5579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 txBox="1"/>
          <p:nvPr/>
        </p:nvSpPr>
        <p:spPr>
          <a:xfrm>
            <a:off x="421600" y="446900"/>
            <a:ext cx="84405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 SemiBold"/>
                <a:ea typeface="Montserrat SemiBold"/>
                <a:cs typeface="Montserrat SemiBold"/>
                <a:sym typeface="Montserrat SemiBold"/>
              </a:rPr>
              <a:t>Containers x Máquina Virtual (VM)</a:t>
            </a:r>
            <a:endParaRPr sz="30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421600" y="1013600"/>
            <a:ext cx="8440500" cy="369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82588" y="2265500"/>
            <a:ext cx="2162175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91675" y="2913188"/>
            <a:ext cx="2171700" cy="179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2333" y="0"/>
            <a:ext cx="9262531" cy="5210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 rotWithShape="1">
          <a:blip r:embed="rId4">
            <a:alphaModFix amt="4000"/>
          </a:blip>
          <a:srcRect b="35286" l="0" r="0" t="34764"/>
          <a:stretch/>
        </p:blipFill>
        <p:spPr>
          <a:xfrm>
            <a:off x="7280900" y="4585550"/>
            <a:ext cx="1863100" cy="55795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7"/>
          <p:cNvSpPr txBox="1"/>
          <p:nvPr/>
        </p:nvSpPr>
        <p:spPr>
          <a:xfrm>
            <a:off x="421600" y="446900"/>
            <a:ext cx="84405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 SemiBold"/>
                <a:ea typeface="Montserrat SemiBold"/>
                <a:cs typeface="Montserrat SemiBold"/>
                <a:sym typeface="Montserrat SemiBold"/>
              </a:rPr>
              <a:t>Funcionamento</a:t>
            </a:r>
            <a:endParaRPr sz="30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98" name="Google Shape;98;p17"/>
          <p:cNvSpPr txBox="1"/>
          <p:nvPr/>
        </p:nvSpPr>
        <p:spPr>
          <a:xfrm>
            <a:off x="421600" y="1013600"/>
            <a:ext cx="8440500" cy="369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07875" y="1384025"/>
            <a:ext cx="6128250" cy="320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2333" y="0"/>
            <a:ext cx="9262531" cy="5210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8"/>
          <p:cNvPicPr preferRelativeResize="0"/>
          <p:nvPr/>
        </p:nvPicPr>
        <p:blipFill rotWithShape="1">
          <a:blip r:embed="rId4">
            <a:alphaModFix amt="4000"/>
          </a:blip>
          <a:srcRect b="35286" l="0" r="0" t="34764"/>
          <a:stretch/>
        </p:blipFill>
        <p:spPr>
          <a:xfrm>
            <a:off x="7280900" y="4585550"/>
            <a:ext cx="1863100" cy="55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8"/>
          <p:cNvSpPr txBox="1"/>
          <p:nvPr/>
        </p:nvSpPr>
        <p:spPr>
          <a:xfrm>
            <a:off x="421600" y="446900"/>
            <a:ext cx="84405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 SemiBold"/>
                <a:ea typeface="Montserrat SemiBold"/>
                <a:cs typeface="Montserrat SemiBold"/>
                <a:sym typeface="Montserrat SemiBold"/>
              </a:rPr>
              <a:t>Dockerfile</a:t>
            </a:r>
            <a:endParaRPr sz="30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107" name="Google Shape;10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8806" y="1013601"/>
            <a:ext cx="7718269" cy="3822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2333" y="0"/>
            <a:ext cx="9262531" cy="5210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9"/>
          <p:cNvPicPr preferRelativeResize="0"/>
          <p:nvPr/>
        </p:nvPicPr>
        <p:blipFill rotWithShape="1">
          <a:blip r:embed="rId4">
            <a:alphaModFix amt="4000"/>
          </a:blip>
          <a:srcRect b="35286" l="0" r="0" t="34764"/>
          <a:stretch/>
        </p:blipFill>
        <p:spPr>
          <a:xfrm>
            <a:off x="7280900" y="4585550"/>
            <a:ext cx="1863100" cy="55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9"/>
          <p:cNvSpPr txBox="1"/>
          <p:nvPr/>
        </p:nvSpPr>
        <p:spPr>
          <a:xfrm>
            <a:off x="421600" y="446900"/>
            <a:ext cx="84405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 SemiBold"/>
                <a:ea typeface="Montserrat SemiBold"/>
                <a:cs typeface="Montserrat SemiBold"/>
                <a:sym typeface="Montserrat SemiBold"/>
              </a:rPr>
              <a:t>Benefícios</a:t>
            </a:r>
            <a:endParaRPr sz="30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15" name="Google Shape;115;p19"/>
          <p:cNvSpPr txBox="1"/>
          <p:nvPr/>
        </p:nvSpPr>
        <p:spPr>
          <a:xfrm>
            <a:off x="421600" y="1200300"/>
            <a:ext cx="7427100" cy="36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Velocidade de deploy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Portabilidade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Granularidade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Auditoria e segurança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Isolamento da aplicação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Gerenciamento de estado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Harmonização entre ambientes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Maior rigor no controle de dependências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2333" y="0"/>
            <a:ext cx="9262531" cy="5210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0"/>
          <p:cNvPicPr preferRelativeResize="0"/>
          <p:nvPr/>
        </p:nvPicPr>
        <p:blipFill rotWithShape="1">
          <a:blip r:embed="rId4">
            <a:alphaModFix amt="4000"/>
          </a:blip>
          <a:srcRect b="35286" l="0" r="0" t="34764"/>
          <a:stretch/>
        </p:blipFill>
        <p:spPr>
          <a:xfrm>
            <a:off x="7280900" y="4585550"/>
            <a:ext cx="1863100" cy="55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0"/>
          <p:cNvSpPr txBox="1"/>
          <p:nvPr/>
        </p:nvSpPr>
        <p:spPr>
          <a:xfrm>
            <a:off x="421600" y="446900"/>
            <a:ext cx="84405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 SemiBold"/>
                <a:ea typeface="Montserrat SemiBold"/>
                <a:cs typeface="Montserrat SemiBold"/>
                <a:sym typeface="Montserrat SemiBold"/>
              </a:rPr>
              <a:t>Containers</a:t>
            </a:r>
            <a:endParaRPr sz="30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23" name="Google Shape;123;p20"/>
          <p:cNvSpPr txBox="1"/>
          <p:nvPr/>
        </p:nvSpPr>
        <p:spPr>
          <a:xfrm>
            <a:off x="421600" y="1200300"/>
            <a:ext cx="7427100" cy="3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Agilidade na criação de ambiente de dev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Escalabilidade horizontal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Preservação de versões do software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Ferramentas de cluster e orquestração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2333" y="0"/>
            <a:ext cx="9262531" cy="5210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1"/>
          <p:cNvPicPr preferRelativeResize="0"/>
          <p:nvPr/>
        </p:nvPicPr>
        <p:blipFill rotWithShape="1">
          <a:blip r:embed="rId4">
            <a:alphaModFix amt="4000"/>
          </a:blip>
          <a:srcRect b="35286" l="0" r="0" t="34764"/>
          <a:stretch/>
        </p:blipFill>
        <p:spPr>
          <a:xfrm>
            <a:off x="7280900" y="4585550"/>
            <a:ext cx="1863100" cy="55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1"/>
          <p:cNvSpPr txBox="1"/>
          <p:nvPr/>
        </p:nvSpPr>
        <p:spPr>
          <a:xfrm>
            <a:off x="421600" y="446900"/>
            <a:ext cx="84405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 SemiBold"/>
                <a:ea typeface="Montserrat SemiBold"/>
                <a:cs typeface="Montserrat SemiBold"/>
                <a:sym typeface="Montserrat SemiBold"/>
              </a:rPr>
              <a:t>Docker - Principais comandos</a:t>
            </a:r>
            <a:endParaRPr sz="30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31" name="Google Shape;131;p21"/>
          <p:cNvSpPr txBox="1"/>
          <p:nvPr/>
        </p:nvSpPr>
        <p:spPr>
          <a:xfrm>
            <a:off x="421600" y="1047900"/>
            <a:ext cx="7427100" cy="3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b="1"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pull</a:t>
            </a: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- faz download de uma imagem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b="1"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run</a:t>
            </a: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- criar um novo container baseado em uma imagem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b="1"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exec</a:t>
            </a: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- executa comandos em um container já inicializado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b="1"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stop</a:t>
            </a: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- para um container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b="1"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start </a:t>
            </a: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- inicia um container parado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b="1"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rm</a:t>
            </a: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- apaga um container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b="1"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ps</a:t>
            </a: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- lista todos os containers ativos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b="1"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images </a:t>
            </a: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- lista todas as imagens baixadas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