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784065-0685-45A4-B372-910D0A03411D}">
  <a:tblStyle styleId="{6C784065-0685-45A4-B372-910D0A034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99ba47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99ba47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6bdbf4a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6bdbf4a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6cb976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6cb976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cb976c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cb976c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99ba47ce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99ba47ce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cb976c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cb976c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9ba47ce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9ba47c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9ba47ce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9ba47ce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99ba47c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99ba47c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bba56c5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bba56c5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bdbf4a6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bdbf4a6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6c8e7ba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6c8e7ba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6c8e7ba5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6c8e7ba5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6c1a1421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6c1a1421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6cb976c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6cb976c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cb976c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cb976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9ba47c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9ba47c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hyperlink" Target="https://www.confluent.io/blog/building-a-microservices-ecosystem-with-kafka-streams-and-ksql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5286" l="0" r="0" t="34764"/>
          <a:stretch/>
        </p:blipFill>
        <p:spPr>
          <a:xfrm>
            <a:off x="114300" y="131375"/>
            <a:ext cx="2251825" cy="67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 flipH="1">
            <a:off x="251550" y="908600"/>
            <a:ext cx="34200" cy="4023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8881100" y="414575"/>
            <a:ext cx="68700" cy="44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51575" y="4883775"/>
            <a:ext cx="8629500" cy="2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5" idx="3"/>
          </p:cNvCxnSpPr>
          <p:nvPr/>
        </p:nvCxnSpPr>
        <p:spPr>
          <a:xfrm flipH="1" rot="10800000">
            <a:off x="2366125" y="437363"/>
            <a:ext cx="6560700" cy="3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2662975" y="1739438"/>
            <a:ext cx="3806700" cy="17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 Orientada a Eventos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KAFKA - Topics/Partitions/Offsets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888" y="1533525"/>
            <a:ext cx="38862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Comparação de mensageria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535900" y="15141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{6C784065-0685-45A4-B372-910D0A03411D}</a:tableStyleId>
              </a:tblPr>
              <a:tblGrid>
                <a:gridCol w="2195650"/>
                <a:gridCol w="1783575"/>
                <a:gridCol w="1783575"/>
                <a:gridCol w="2309350"/>
              </a:tblGrid>
              <a:tr h="39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ActiveMQ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Kafka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ZeroMQ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Protocolo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STOMP/AMQP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KAFKA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Retenção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Apenas em queues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Definida pelo usuário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N/A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Usos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Produtor/Consumidor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Streaming, Pub/Sub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Pub/Sub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Microsserviços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JMS ponto a ponto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Storm/Topologias 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Requer rede local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Arquiteturas Orientadas a eventos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 Driven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Event Sourcing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Analytics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Lambda Architecture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Arquiteturas de eventos - Event Driven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500" y="928675"/>
            <a:ext cx="5375001" cy="39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556300" y="4933750"/>
            <a:ext cx="6912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https://www.confluent.io/blog/building-a-microservices-ecosystem-with-kafka-streams-and-ksql/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Arquiteturas de eventos - Event Sourcing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2920" y="883075"/>
            <a:ext cx="7332041" cy="421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Arquiteturas Orientadas a eventos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Event Sourcing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Analytics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Montserrat SemiBold"/>
              <a:buChar char="●"/>
            </a:pPr>
            <a:r>
              <a:rPr lang="en" sz="1800">
                <a:solidFill>
                  <a:srgbClr val="FF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Lambda Architecture</a:t>
            </a:r>
            <a:endParaRPr sz="1800">
              <a:solidFill>
                <a:srgbClr val="FF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Bonus - CAP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9588" y="928675"/>
            <a:ext cx="4618699" cy="3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Bonus - Cassandra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928663"/>
            <a:ext cx="421005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Bonus - Cassandra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413" y="1147538"/>
            <a:ext cx="51530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Protocolos de troca de mensagens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AMQP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KAFKA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Char char="●"/>
            </a:pPr>
            <a:r>
              <a:rPr lang="en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Bonus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- Filas de mensagens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Topicos e Filas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Pattern: Publish/Subscribe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Pattern: Producer/Consumer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Broker/Brokerless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Protocolos</a:t>
            </a: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- Produtor/Consumidor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673" y="883375"/>
            <a:ext cx="6266649" cy="4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Introdução - Pub/Sub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928679"/>
            <a:ext cx="9143998" cy="366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Protocolos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STOMP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AMQP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MQTT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KAFKA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ActiveMQ 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Message broker padrão JMS que implementa protocolos STOMP, AMQP e MQTT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Distribuição em topologia hub/spoke, sem distribuição de dados.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Queue - Mensagem consumida é removida da fila. 1:1 Produtor e consumidor. Se não houver consumidor a mensagem é armazenada.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Topic - Zero ou mais consumidores podem seguir um tópico e receberão as mensagens. Sem armazenamento.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KAFKA - Log based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34925" y="1082250"/>
            <a:ext cx="7427100" cy="3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Kafka é um log distribuido de alta performance.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Topic - Um ou mais consumidores, com retenção de longo tempo. 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Consumer group - grupo de consumidores que recebem as mesmas mensagens e seguem o mesmo offset.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●"/>
            </a:pPr>
            <a:r>
              <a:rPr lang="en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Offset - Cada consumidor pode controlar em que ponto da fila (log) está.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</a:b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3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 amt="4000"/>
          </a:blip>
          <a:srcRect b="35286" l="0" r="0" t="34764"/>
          <a:stretch/>
        </p:blipFill>
        <p:spPr>
          <a:xfrm>
            <a:off x="7280900" y="4585550"/>
            <a:ext cx="1863100" cy="5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242850" y="311575"/>
            <a:ext cx="8658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 SemiBold"/>
                <a:ea typeface="Montserrat SemiBold"/>
                <a:cs typeface="Montserrat SemiBold"/>
                <a:sym typeface="Montserrat SemiBold"/>
              </a:rPr>
              <a:t>KAFKA - Cluster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9489" y="928675"/>
            <a:ext cx="5478901" cy="372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