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e54633849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e54633849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e54633849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e54633849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e54633849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e54633849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e54633849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e54633849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e54633849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e54633849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e54633849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e54633849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e54633849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e54633849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e54633849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e54633849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e54633849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e54633849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02049ac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02049ac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e54633849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e54633849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e54633849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e54633849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e54633849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e54633849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e54633849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e54633849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e54633849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e54633849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e54633849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e54633849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e54633849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e54633849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e54633849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e54633849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0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540">
                <a:latin typeface="Arial"/>
                <a:ea typeface="Arial"/>
                <a:cs typeface="Arial"/>
                <a:sym typeface="Arial"/>
              </a:rPr>
              <a:t>Beyond Accuracy: Evaluating the Reasoning Behavior of</a:t>
            </a:r>
            <a:endParaRPr sz="2540">
              <a:latin typeface="Arial"/>
              <a:ea typeface="Arial"/>
              <a:cs typeface="Arial"/>
              <a:sym typeface="Arial"/>
            </a:endParaRPr>
          </a:p>
          <a:p>
            <a:pPr indent="0" lvl="0" marL="0" rtl="0" algn="ctr">
              <a:spcBef>
                <a:spcPts val="0"/>
              </a:spcBef>
              <a:spcAft>
                <a:spcPts val="0"/>
              </a:spcAft>
              <a:buSzPts val="990"/>
              <a:buNone/>
            </a:pPr>
            <a:r>
              <a:rPr lang="en-GB" sz="2540">
                <a:latin typeface="Arial"/>
                <a:ea typeface="Arial"/>
                <a:cs typeface="Arial"/>
                <a:sym typeface="Arial"/>
              </a:rPr>
              <a:t>Large Language Models - A Survey</a:t>
            </a:r>
            <a:endParaRPr sz="2540">
              <a:latin typeface="Arial"/>
              <a:ea typeface="Arial"/>
              <a:cs typeface="Arial"/>
              <a:sym typeface="Arial"/>
            </a:endParaRPr>
          </a:p>
          <a:p>
            <a:pPr indent="0" lvl="0" marL="0" rtl="0" algn="ctr">
              <a:spcBef>
                <a:spcPts val="0"/>
              </a:spcBef>
              <a:spcAft>
                <a:spcPts val="0"/>
              </a:spcAft>
              <a:buSzPts val="990"/>
              <a:buNone/>
            </a:pPr>
            <a:r>
              <a:t/>
            </a:r>
            <a:endParaRPr sz="2540">
              <a:latin typeface="Arial"/>
              <a:ea typeface="Arial"/>
              <a:cs typeface="Arial"/>
              <a:sym typeface="Arial"/>
            </a:endParaRPr>
          </a:p>
        </p:txBody>
      </p:sp>
      <p:sp>
        <p:nvSpPr>
          <p:cNvPr id="65" name="Google Shape;65;p13"/>
          <p:cNvSpPr txBox="1"/>
          <p:nvPr>
            <p:ph idx="1" type="subTitle"/>
          </p:nvPr>
        </p:nvSpPr>
        <p:spPr>
          <a:xfrm>
            <a:off x="2335400" y="1638326"/>
            <a:ext cx="4849200" cy="13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latin typeface="Arial"/>
                <a:ea typeface="Arial"/>
                <a:cs typeface="Arial"/>
                <a:sym typeface="Arial"/>
              </a:rPr>
              <a:t>Short Story Review </a:t>
            </a:r>
            <a:br>
              <a:rPr lang="en-GB" sz="2600">
                <a:latin typeface="Arial"/>
                <a:ea typeface="Arial"/>
                <a:cs typeface="Arial"/>
                <a:sym typeface="Arial"/>
              </a:rPr>
            </a:br>
            <a:endParaRPr sz="2600">
              <a:latin typeface="Arial"/>
              <a:ea typeface="Arial"/>
              <a:cs typeface="Arial"/>
              <a:sym typeface="Arial"/>
            </a:endParaRPr>
          </a:p>
        </p:txBody>
      </p:sp>
      <p:sp>
        <p:nvSpPr>
          <p:cNvPr id="66" name="Google Shape;66;p13"/>
          <p:cNvSpPr txBox="1"/>
          <p:nvPr>
            <p:ph idx="1" type="subTitle"/>
          </p:nvPr>
        </p:nvSpPr>
        <p:spPr>
          <a:xfrm>
            <a:off x="1922025" y="3934910"/>
            <a:ext cx="4242600" cy="738300"/>
          </a:xfrm>
          <a:prstGeom prst="rect">
            <a:avLst/>
          </a:prstGeom>
          <a:solidFill>
            <a:schemeClr val="dk1"/>
          </a:solidFill>
          <a:ln cap="flat" cmpd="sng" w="9525">
            <a:solidFill>
              <a:srgbClr val="00FFFF"/>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sz="2500">
                <a:latin typeface="Arial"/>
                <a:ea typeface="Arial"/>
                <a:cs typeface="Arial"/>
                <a:sym typeface="Arial"/>
              </a:rPr>
              <a:t>          By: </a:t>
            </a:r>
            <a:r>
              <a:rPr lang="en-GB" sz="2500">
                <a:latin typeface="Arial"/>
                <a:ea typeface="Arial"/>
                <a:cs typeface="Arial"/>
                <a:sym typeface="Arial"/>
              </a:rPr>
              <a:t>Dhruval Shah</a:t>
            </a:r>
            <a:endParaRPr sz="25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pic>
        <p:nvPicPr>
          <p:cNvPr id="118" name="Google Shape;118;p22"/>
          <p:cNvPicPr preferRelativeResize="0"/>
          <p:nvPr/>
        </p:nvPicPr>
        <p:blipFill>
          <a:blip r:embed="rId3">
            <a:alphaModFix/>
          </a:blip>
          <a:stretch>
            <a:fillRect/>
          </a:stretch>
        </p:blipFill>
        <p:spPr>
          <a:xfrm>
            <a:off x="152400" y="53525"/>
            <a:ext cx="8841701" cy="504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ctrTitle"/>
          </p:nvPr>
        </p:nvSpPr>
        <p:spPr>
          <a:xfrm>
            <a:off x="311700" y="539725"/>
            <a:ext cx="8520600" cy="830700"/>
          </a:xfrm>
          <a:prstGeom prst="rect">
            <a:avLst/>
          </a:prstGeom>
        </p:spPr>
        <p:txBody>
          <a:bodyPr anchorCtr="0" anchor="t" bIns="91425" lIns="91425" spcFirstLastPara="1" rIns="91425" wrap="square" tIns="91425">
            <a:normAutofit fontScale="90000"/>
          </a:bodyPr>
          <a:lstStyle/>
          <a:p>
            <a:pPr indent="457200" lvl="0" marL="457200" rtl="0" algn="l">
              <a:spcBef>
                <a:spcPts val="0"/>
              </a:spcBef>
              <a:spcAft>
                <a:spcPts val="0"/>
              </a:spcAft>
              <a:buNone/>
            </a:pPr>
            <a:r>
              <a:rPr lang="en-GB">
                <a:latin typeface="Arial"/>
                <a:ea typeface="Arial"/>
                <a:cs typeface="Arial"/>
                <a:sym typeface="Arial"/>
              </a:rPr>
              <a:t>  Conclusion-Based Evaluation</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124" name="Google Shape;124;p23"/>
          <p:cNvSpPr txBox="1"/>
          <p:nvPr>
            <p:ph idx="1" type="subTitle"/>
          </p:nvPr>
        </p:nvSpPr>
        <p:spPr>
          <a:xfrm>
            <a:off x="375925" y="1370422"/>
            <a:ext cx="7611600" cy="921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latin typeface="Arial"/>
                <a:ea typeface="Arial"/>
                <a:cs typeface="Arial"/>
                <a:sym typeface="Arial"/>
              </a:rPr>
              <a:t>This methodology assesses LLMs based on the accuracy and relevance of their conclusions, using error analysis to identify patterns in mistakes, thus testing the models' adaptability and generalization capabilities.</a:t>
            </a:r>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ctrTitle"/>
          </p:nvPr>
        </p:nvSpPr>
        <p:spPr>
          <a:xfrm>
            <a:off x="311700" y="539725"/>
            <a:ext cx="8520600" cy="738300"/>
          </a:xfrm>
          <a:prstGeom prst="rect">
            <a:avLst/>
          </a:prstGeom>
        </p:spPr>
        <p:txBody>
          <a:bodyPr anchorCtr="0" anchor="t" bIns="91425" lIns="91425" spcFirstLastPara="1" rIns="91425" wrap="square" tIns="91425">
            <a:normAutofit/>
          </a:bodyPr>
          <a:lstStyle/>
          <a:p>
            <a:pPr indent="457200" lvl="0" marL="914400" rtl="0" algn="l">
              <a:spcBef>
                <a:spcPts val="0"/>
              </a:spcBef>
              <a:spcAft>
                <a:spcPts val="0"/>
              </a:spcAft>
              <a:buNone/>
            </a:pPr>
            <a:r>
              <a:rPr lang="en-GB">
                <a:latin typeface="Arial"/>
                <a:ea typeface="Arial"/>
                <a:cs typeface="Arial"/>
                <a:sym typeface="Arial"/>
              </a:rPr>
              <a:t>Rationale-Based Evaluation</a:t>
            </a:r>
            <a:endParaRPr>
              <a:latin typeface="Arial"/>
              <a:ea typeface="Arial"/>
              <a:cs typeface="Arial"/>
              <a:sym typeface="Arial"/>
            </a:endParaRPr>
          </a:p>
        </p:txBody>
      </p:sp>
      <p:sp>
        <p:nvSpPr>
          <p:cNvPr id="130" name="Google Shape;130;p24"/>
          <p:cNvSpPr txBox="1"/>
          <p:nvPr>
            <p:ph idx="1" type="subTitle"/>
          </p:nvPr>
        </p:nvSpPr>
        <p:spPr>
          <a:xfrm>
            <a:off x="311700" y="1278025"/>
            <a:ext cx="8371800" cy="1163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latin typeface="Arial"/>
                <a:ea typeface="Arial"/>
                <a:cs typeface="Arial"/>
                <a:sym typeface="Arial"/>
              </a:rPr>
              <a:t>Rationale-based evaluation delves into the 'thought process' of LLMs, analyzing the logical steps they take to reach conclusions. It assesses the coherence, validity, and consistency of their rationales, aiming to understand if LLMs mimic human thought processes.</a:t>
            </a:r>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ctrTitle"/>
          </p:nvPr>
        </p:nvSpPr>
        <p:spPr>
          <a:xfrm>
            <a:off x="311700" y="539725"/>
            <a:ext cx="8520600" cy="738300"/>
          </a:xfrm>
          <a:prstGeom prst="rect">
            <a:avLst/>
          </a:prstGeom>
        </p:spPr>
        <p:txBody>
          <a:bodyPr anchorCtr="0" anchor="t" bIns="91425" lIns="91425" spcFirstLastPara="1" rIns="91425" wrap="square" tIns="91425">
            <a:normAutofit/>
          </a:bodyPr>
          <a:lstStyle/>
          <a:p>
            <a:pPr indent="457200" lvl="0" marL="1371600" rtl="0" algn="l">
              <a:spcBef>
                <a:spcPts val="0"/>
              </a:spcBef>
              <a:spcAft>
                <a:spcPts val="0"/>
              </a:spcAft>
              <a:buNone/>
            </a:pPr>
            <a:r>
              <a:rPr lang="en-GB">
                <a:latin typeface="Arial"/>
                <a:ea typeface="Arial"/>
                <a:cs typeface="Arial"/>
                <a:sym typeface="Arial"/>
              </a:rPr>
              <a:t>   Interactive Evaluation</a:t>
            </a:r>
            <a:endParaRPr>
              <a:latin typeface="Arial"/>
              <a:ea typeface="Arial"/>
              <a:cs typeface="Arial"/>
              <a:sym typeface="Arial"/>
            </a:endParaRPr>
          </a:p>
        </p:txBody>
      </p:sp>
      <p:sp>
        <p:nvSpPr>
          <p:cNvPr id="136" name="Google Shape;136;p25"/>
          <p:cNvSpPr txBox="1"/>
          <p:nvPr>
            <p:ph idx="1" type="subTitle"/>
          </p:nvPr>
        </p:nvSpPr>
        <p:spPr>
          <a:xfrm>
            <a:off x="311700" y="1278026"/>
            <a:ext cx="8222100" cy="1216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latin typeface="Arial"/>
                <a:ea typeface="Arial"/>
                <a:cs typeface="Arial"/>
                <a:sym typeface="Arial"/>
              </a:rPr>
              <a:t>Interactive evaluation involves engaging LLMs in dynamic dialogues, mimicking human learning environments. It tests the models' ability to adapt their reasoning in light of new information, assessing their conversational reasoning skills</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ctrTitle"/>
          </p:nvPr>
        </p:nvSpPr>
        <p:spPr>
          <a:xfrm>
            <a:off x="311700" y="539725"/>
            <a:ext cx="8520600" cy="820200"/>
          </a:xfrm>
          <a:prstGeom prst="rect">
            <a:avLst/>
          </a:prstGeom>
        </p:spPr>
        <p:txBody>
          <a:bodyPr anchorCtr="0" anchor="t" bIns="91425" lIns="91425" spcFirstLastPara="1" rIns="91425" wrap="square" tIns="91425">
            <a:normAutofit/>
          </a:bodyPr>
          <a:lstStyle/>
          <a:p>
            <a:pPr indent="457200" lvl="0" marL="1371600" rtl="0" algn="l">
              <a:spcBef>
                <a:spcPts val="0"/>
              </a:spcBef>
              <a:spcAft>
                <a:spcPts val="0"/>
              </a:spcAft>
              <a:buNone/>
            </a:pPr>
            <a:r>
              <a:rPr lang="en-GB">
                <a:latin typeface="Arial"/>
                <a:ea typeface="Arial"/>
                <a:cs typeface="Arial"/>
                <a:sym typeface="Arial"/>
              </a:rPr>
              <a:t>Mechanistic Evaluation</a:t>
            </a:r>
            <a:endParaRPr>
              <a:latin typeface="Arial"/>
              <a:ea typeface="Arial"/>
              <a:cs typeface="Arial"/>
              <a:sym typeface="Arial"/>
            </a:endParaRPr>
          </a:p>
        </p:txBody>
      </p:sp>
      <p:sp>
        <p:nvSpPr>
          <p:cNvPr id="142" name="Google Shape;142;p26"/>
          <p:cNvSpPr txBox="1"/>
          <p:nvPr>
            <p:ph idx="1" type="subTitle"/>
          </p:nvPr>
        </p:nvSpPr>
        <p:spPr>
          <a:xfrm>
            <a:off x="311700" y="1359926"/>
            <a:ext cx="8393400" cy="1402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This method aims to understand the internal workings of LLMs during reasoning, analyzing models' attention patterns, layer functions, and activation flows to uncover the computational bases of their reasoning behavior.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ctrTitle"/>
          </p:nvPr>
        </p:nvSpPr>
        <p:spPr>
          <a:xfrm>
            <a:off x="311700" y="539725"/>
            <a:ext cx="8520600" cy="738300"/>
          </a:xfrm>
          <a:prstGeom prst="rect">
            <a:avLst/>
          </a:prstGeom>
        </p:spPr>
        <p:txBody>
          <a:bodyPr anchorCtr="0" anchor="t" bIns="91425" lIns="91425" spcFirstLastPara="1" rIns="91425" wrap="square" tIns="91425">
            <a:normAutofit/>
          </a:bodyPr>
          <a:lstStyle/>
          <a:p>
            <a:pPr indent="457200" lvl="0" marL="2743200" rtl="0" algn="l">
              <a:spcBef>
                <a:spcPts val="0"/>
              </a:spcBef>
              <a:spcAft>
                <a:spcPts val="0"/>
              </a:spcAft>
              <a:buNone/>
            </a:pPr>
            <a:r>
              <a:rPr lang="en-GB">
                <a:latin typeface="Arial"/>
                <a:ea typeface="Arial"/>
                <a:cs typeface="Arial"/>
                <a:sym typeface="Arial"/>
              </a:rPr>
              <a:t>Key Insights</a:t>
            </a:r>
            <a:endParaRPr>
              <a:latin typeface="Arial"/>
              <a:ea typeface="Arial"/>
              <a:cs typeface="Arial"/>
              <a:sym typeface="Arial"/>
            </a:endParaRPr>
          </a:p>
        </p:txBody>
      </p:sp>
      <p:sp>
        <p:nvSpPr>
          <p:cNvPr id="148" name="Google Shape;148;p27"/>
          <p:cNvSpPr txBox="1"/>
          <p:nvPr>
            <p:ph idx="1" type="subTitle"/>
          </p:nvPr>
        </p:nvSpPr>
        <p:spPr>
          <a:xfrm>
            <a:off x="311700" y="1278019"/>
            <a:ext cx="8350500" cy="1141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LLMs demonstrate an impressive yet limited ability to mimic human reasoning, heavily relying on pattern recognition. The survey highlights the need for more nuanced evaluation methods to fully capture the complexity of LLM reasoning processes.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ctrTitle"/>
          </p:nvPr>
        </p:nvSpPr>
        <p:spPr>
          <a:xfrm>
            <a:off x="311700" y="539725"/>
            <a:ext cx="8520600" cy="7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Future Research Directions</a:t>
            </a:r>
            <a:endParaRPr>
              <a:latin typeface="Arial"/>
              <a:ea typeface="Arial"/>
              <a:cs typeface="Arial"/>
              <a:sym typeface="Arial"/>
            </a:endParaRPr>
          </a:p>
        </p:txBody>
      </p:sp>
      <p:sp>
        <p:nvSpPr>
          <p:cNvPr id="154" name="Google Shape;154;p28"/>
          <p:cNvSpPr txBox="1"/>
          <p:nvPr>
            <p:ph idx="1" type="subTitle"/>
          </p:nvPr>
        </p:nvSpPr>
        <p:spPr>
          <a:xfrm>
            <a:off x="311700" y="1338320"/>
            <a:ext cx="8157900" cy="1102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The survey calls for research focused on enhancing LLMs' generalization capabilities and developing sophisticated evaluation methodologies that go beyond traditional task performance metrics, aiming to bridge the gap between human and AI reasoning.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ctrTitle"/>
          </p:nvPr>
        </p:nvSpPr>
        <p:spPr>
          <a:xfrm>
            <a:off x="311700" y="539725"/>
            <a:ext cx="8520600" cy="738300"/>
          </a:xfrm>
          <a:prstGeom prst="rect">
            <a:avLst/>
          </a:prstGeom>
        </p:spPr>
        <p:txBody>
          <a:bodyPr anchorCtr="0" anchor="t" bIns="91425" lIns="91425" spcFirstLastPara="1" rIns="91425" wrap="square" tIns="91425">
            <a:normAutofit/>
          </a:bodyPr>
          <a:lstStyle/>
          <a:p>
            <a:pPr indent="457200" lvl="0" marL="1828800" rtl="0" algn="l">
              <a:spcBef>
                <a:spcPts val="0"/>
              </a:spcBef>
              <a:spcAft>
                <a:spcPts val="0"/>
              </a:spcAft>
              <a:buNone/>
            </a:pPr>
            <a:r>
              <a:rPr lang="en-GB">
                <a:latin typeface="Arial"/>
                <a:ea typeface="Arial"/>
                <a:cs typeface="Arial"/>
                <a:sym typeface="Arial"/>
              </a:rPr>
              <a:t>The Journey Ahead</a:t>
            </a:r>
            <a:endParaRPr>
              <a:latin typeface="Arial"/>
              <a:ea typeface="Arial"/>
              <a:cs typeface="Arial"/>
              <a:sym typeface="Arial"/>
            </a:endParaRPr>
          </a:p>
        </p:txBody>
      </p:sp>
      <p:sp>
        <p:nvSpPr>
          <p:cNvPr id="160" name="Google Shape;160;p29"/>
          <p:cNvSpPr txBox="1"/>
          <p:nvPr>
            <p:ph idx="1" type="subTitle"/>
          </p:nvPr>
        </p:nvSpPr>
        <p:spPr>
          <a:xfrm>
            <a:off x="311700" y="1278027"/>
            <a:ext cx="8254200" cy="1623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Understanding LLMs' reasoning abilities is an ongoing journey, with the ultimate goal of developing models that not only compute but truly comprehend and reason, mirroring the depth of human thought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ctrTitle"/>
          </p:nvPr>
        </p:nvSpPr>
        <p:spPr>
          <a:xfrm>
            <a:off x="311700" y="539725"/>
            <a:ext cx="8520600" cy="756000"/>
          </a:xfrm>
          <a:prstGeom prst="rect">
            <a:avLst/>
          </a:prstGeom>
        </p:spPr>
        <p:txBody>
          <a:bodyPr anchorCtr="0" anchor="t" bIns="91425" lIns="91425" spcFirstLastPara="1" rIns="91425" wrap="square" tIns="91425">
            <a:normAutofit/>
          </a:bodyPr>
          <a:lstStyle/>
          <a:p>
            <a:pPr indent="457200" lvl="0" marL="1828800" rtl="0" algn="l">
              <a:spcBef>
                <a:spcPts val="0"/>
              </a:spcBef>
              <a:spcAft>
                <a:spcPts val="0"/>
              </a:spcAft>
              <a:buNone/>
            </a:pPr>
            <a:r>
              <a:rPr lang="en-GB">
                <a:latin typeface="Arial"/>
                <a:ea typeface="Arial"/>
                <a:cs typeface="Arial"/>
                <a:sym typeface="Arial"/>
              </a:rPr>
              <a:t>Closing Thoughts</a:t>
            </a:r>
            <a:endParaRPr>
              <a:latin typeface="Arial"/>
              <a:ea typeface="Arial"/>
              <a:cs typeface="Arial"/>
              <a:sym typeface="Arial"/>
            </a:endParaRPr>
          </a:p>
        </p:txBody>
      </p:sp>
      <p:sp>
        <p:nvSpPr>
          <p:cNvPr id="166" name="Google Shape;166;p30"/>
          <p:cNvSpPr txBox="1"/>
          <p:nvPr>
            <p:ph idx="1" type="subTitle"/>
          </p:nvPr>
        </p:nvSpPr>
        <p:spPr>
          <a:xfrm>
            <a:off x="311700" y="1452152"/>
            <a:ext cx="8232600" cy="1631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This survey underscores the importance of advancing our understanding and evaluation of LLMs' reasoning abilities, paving the way for future AI systems that are more aligned with human-like reasoning.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ctrTitle"/>
          </p:nvPr>
        </p:nvSpPr>
        <p:spPr>
          <a:xfrm>
            <a:off x="311700" y="841700"/>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ctrTitle"/>
          </p:nvPr>
        </p:nvSpPr>
        <p:spPr>
          <a:xfrm>
            <a:off x="311700" y="250625"/>
            <a:ext cx="8520600" cy="659400"/>
          </a:xfrm>
          <a:prstGeom prst="rect">
            <a:avLst/>
          </a:prstGeom>
        </p:spPr>
        <p:txBody>
          <a:bodyPr anchorCtr="0" anchor="t" bIns="91425" lIns="91425" spcFirstLastPara="1" rIns="91425" wrap="square" tIns="91425">
            <a:normAutofit fontScale="90000"/>
          </a:bodyPr>
          <a:lstStyle/>
          <a:p>
            <a:pPr indent="457200" lvl="0" marL="2743200" rtl="0" algn="l">
              <a:spcBef>
                <a:spcPts val="0"/>
              </a:spcBef>
              <a:spcAft>
                <a:spcPts val="0"/>
              </a:spcAft>
              <a:buNone/>
            </a:pPr>
            <a:r>
              <a:rPr lang="en-GB">
                <a:latin typeface="Arial"/>
                <a:ea typeface="Arial"/>
                <a:cs typeface="Arial"/>
                <a:sym typeface="Arial"/>
              </a:rPr>
              <a:t>Introduction</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72" name="Google Shape;72;p14"/>
          <p:cNvSpPr txBox="1"/>
          <p:nvPr>
            <p:ph idx="1" type="subTitle"/>
          </p:nvPr>
        </p:nvSpPr>
        <p:spPr>
          <a:xfrm>
            <a:off x="590100" y="1139725"/>
            <a:ext cx="8242200" cy="135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Exploring beyond task accuracy, this survey investigates if Large Language Models (LLMs) can reason like humans, highlighting the gap in our understanding of LLMs' reasoning processes and the over reliance on shallow patterns over deeper insights</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ctrTitle"/>
          </p:nvPr>
        </p:nvSpPr>
        <p:spPr>
          <a:xfrm>
            <a:off x="311700" y="278375"/>
            <a:ext cx="8520600" cy="653100"/>
          </a:xfrm>
          <a:prstGeom prst="rect">
            <a:avLst/>
          </a:prstGeom>
        </p:spPr>
        <p:txBody>
          <a:bodyPr anchorCtr="0" anchor="t" bIns="91425" lIns="91425" spcFirstLastPara="1" rIns="91425" wrap="square" tIns="91425">
            <a:normAutofit fontScale="90000"/>
          </a:bodyPr>
          <a:lstStyle/>
          <a:p>
            <a:pPr indent="457200" lvl="0" marL="1371600" rtl="0" algn="l">
              <a:spcBef>
                <a:spcPts val="0"/>
              </a:spcBef>
              <a:spcAft>
                <a:spcPts val="0"/>
              </a:spcAft>
              <a:buNone/>
            </a:pPr>
            <a:r>
              <a:rPr lang="en-GB">
                <a:latin typeface="Arial"/>
                <a:ea typeface="Arial"/>
                <a:cs typeface="Arial"/>
                <a:sym typeface="Arial"/>
              </a:rPr>
              <a:t>Understanding Reasoning</a:t>
            </a:r>
            <a:endParaRPr>
              <a:latin typeface="Arial"/>
              <a:ea typeface="Arial"/>
              <a:cs typeface="Arial"/>
              <a:sym typeface="Arial"/>
            </a:endParaRPr>
          </a:p>
        </p:txBody>
      </p:sp>
      <p:sp>
        <p:nvSpPr>
          <p:cNvPr id="78" name="Google Shape;78;p15"/>
          <p:cNvSpPr txBox="1"/>
          <p:nvPr>
            <p:ph idx="1" type="subTitle"/>
          </p:nvPr>
        </p:nvSpPr>
        <p:spPr>
          <a:xfrm>
            <a:off x="311700" y="931468"/>
            <a:ext cx="8520600" cy="12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Reasoning, both in humans and AI, is the process of deriving conclusions from premises given. While humans use implicit reasoning in everyday decisions, LLMs' reasoning is analyzed based on their response to specific tasks they were already trained on, focusing on their actions and the mechanisms they employ.</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ctrTitle"/>
          </p:nvPr>
        </p:nvSpPr>
        <p:spPr>
          <a:xfrm>
            <a:off x="311700" y="539725"/>
            <a:ext cx="8520600" cy="648900"/>
          </a:xfrm>
          <a:prstGeom prst="rect">
            <a:avLst/>
          </a:prstGeom>
        </p:spPr>
        <p:txBody>
          <a:bodyPr anchorCtr="0" anchor="t" bIns="91425" lIns="91425" spcFirstLastPara="1" rIns="91425" wrap="square" tIns="91425">
            <a:normAutofit fontScale="90000"/>
          </a:bodyPr>
          <a:lstStyle/>
          <a:p>
            <a:pPr indent="457200" lvl="0" marL="914400" rtl="0" algn="l">
              <a:spcBef>
                <a:spcPts val="0"/>
              </a:spcBef>
              <a:spcAft>
                <a:spcPts val="0"/>
              </a:spcAft>
              <a:buNone/>
            </a:pPr>
            <a:r>
              <a:rPr lang="en-GB">
                <a:latin typeface="Arial"/>
                <a:ea typeface="Arial"/>
                <a:cs typeface="Arial"/>
                <a:sym typeface="Arial"/>
              </a:rPr>
              <a:t>Categorizing Reasoning Tasks</a:t>
            </a:r>
            <a:endParaRPr>
              <a:latin typeface="Arial"/>
              <a:ea typeface="Arial"/>
              <a:cs typeface="Arial"/>
              <a:sym typeface="Arial"/>
            </a:endParaRPr>
          </a:p>
        </p:txBody>
      </p:sp>
      <p:sp>
        <p:nvSpPr>
          <p:cNvPr id="84" name="Google Shape;84;p16"/>
          <p:cNvSpPr txBox="1"/>
          <p:nvPr>
            <p:ph idx="1" type="subTitle"/>
          </p:nvPr>
        </p:nvSpPr>
        <p:spPr>
          <a:xfrm>
            <a:off x="311700" y="1188625"/>
            <a:ext cx="7900800" cy="1177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latin typeface="Arial"/>
                <a:ea typeface="Arial"/>
                <a:cs typeface="Arial"/>
                <a:sym typeface="Arial"/>
              </a:rPr>
              <a:t>This survey categorizes reasoning tasks into two types: Core and Integrated. Core Reasoning Tasks test LLMs on fundamental reasoning skills—logical, mathematical, and causal. Integrated tasks combine multiple core skills, but the focus here in this survey paper is solely on core tasks</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152400" y="152400"/>
            <a:ext cx="8839198" cy="48090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ctrTitle"/>
          </p:nvPr>
        </p:nvSpPr>
        <p:spPr>
          <a:xfrm>
            <a:off x="311700" y="539725"/>
            <a:ext cx="8520600" cy="6060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lang="en-GB">
                <a:latin typeface="Arial"/>
                <a:ea typeface="Arial"/>
                <a:cs typeface="Arial"/>
                <a:sym typeface="Arial"/>
              </a:rPr>
              <a:t>Logical Reasoning</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95" name="Google Shape;95;p18"/>
          <p:cNvSpPr txBox="1"/>
          <p:nvPr>
            <p:ph idx="1" type="subTitle"/>
          </p:nvPr>
        </p:nvSpPr>
        <p:spPr>
          <a:xfrm>
            <a:off x="374750" y="1343175"/>
            <a:ext cx="8457600" cy="9696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GB">
                <a:latin typeface="Arial"/>
                <a:ea typeface="Arial"/>
                <a:cs typeface="Arial"/>
                <a:sym typeface="Arial"/>
              </a:rPr>
              <a:t>LLMs show varied success in logical reasoning, capable of engaging in deductive, inductive, and abductive reasoning. However, they often rely on identifying patterns, leading to challenges when faced with novel or complex scenarios outside their training.</a:t>
            </a:r>
            <a:endParaRPr>
              <a:latin typeface="Arial"/>
              <a:ea typeface="Arial"/>
              <a:cs typeface="Arial"/>
              <a:sym typeface="Arial"/>
            </a:endParaRPr>
          </a:p>
          <a:p>
            <a:pPr indent="0" lvl="0" marL="0" rtl="0" algn="just">
              <a:spcBef>
                <a:spcPts val="0"/>
              </a:spcBef>
              <a:spcAft>
                <a:spcPts val="0"/>
              </a:spcAft>
              <a:buNone/>
            </a:pPr>
            <a:r>
              <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ctrTitle"/>
          </p:nvPr>
        </p:nvSpPr>
        <p:spPr>
          <a:xfrm>
            <a:off x="311700" y="539725"/>
            <a:ext cx="8520600" cy="738300"/>
          </a:xfrm>
          <a:prstGeom prst="rect">
            <a:avLst/>
          </a:prstGeom>
        </p:spPr>
        <p:txBody>
          <a:bodyPr anchorCtr="0" anchor="t" bIns="91425" lIns="91425" spcFirstLastPara="1" rIns="91425" wrap="square" tIns="91425">
            <a:normAutofit fontScale="90000"/>
          </a:bodyPr>
          <a:lstStyle/>
          <a:p>
            <a:pPr indent="0" lvl="0" marL="914400" rtl="0" algn="l">
              <a:spcBef>
                <a:spcPts val="0"/>
              </a:spcBef>
              <a:spcAft>
                <a:spcPts val="0"/>
              </a:spcAft>
              <a:buNone/>
            </a:pPr>
            <a:r>
              <a:rPr lang="en-GB">
                <a:latin typeface="Arial"/>
                <a:ea typeface="Arial"/>
                <a:cs typeface="Arial"/>
                <a:sym typeface="Arial"/>
              </a:rPr>
              <a:t>         Mathematical Reasoning</a:t>
            </a:r>
            <a:endParaRPr>
              <a:latin typeface="Arial"/>
              <a:ea typeface="Arial"/>
              <a:cs typeface="Arial"/>
              <a:sym typeface="Arial"/>
            </a:endParaRPr>
          </a:p>
          <a:p>
            <a:pPr indent="0" lvl="0" marL="914400" rtl="0" algn="ctr">
              <a:spcBef>
                <a:spcPts val="0"/>
              </a:spcBef>
              <a:spcAft>
                <a:spcPts val="0"/>
              </a:spcAft>
              <a:buNone/>
            </a:pPr>
            <a:r>
              <a:t/>
            </a:r>
            <a:endParaRPr>
              <a:latin typeface="Arial"/>
              <a:ea typeface="Arial"/>
              <a:cs typeface="Arial"/>
              <a:sym typeface="Arial"/>
            </a:endParaRPr>
          </a:p>
        </p:txBody>
      </p:sp>
      <p:sp>
        <p:nvSpPr>
          <p:cNvPr id="101" name="Google Shape;101;p19"/>
          <p:cNvSpPr txBox="1"/>
          <p:nvPr>
            <p:ph idx="1" type="subTitle"/>
          </p:nvPr>
        </p:nvSpPr>
        <p:spPr>
          <a:xfrm>
            <a:off x="311700" y="1278026"/>
            <a:ext cx="8329200" cy="1195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latin typeface="Arial"/>
                <a:ea typeface="Arial"/>
                <a:cs typeface="Arial"/>
                <a:sym typeface="Arial"/>
              </a:rPr>
              <a:t>In mathematical reasoning, LLMs excel in familiar problems but struggle when presented with slightly altered problem statements. This indicates a reliance on memorization over genuine understanding, highlighting a key limitation in their reasoning capabilities.</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ctrTitle"/>
          </p:nvPr>
        </p:nvSpPr>
        <p:spPr>
          <a:xfrm>
            <a:off x="311700" y="539725"/>
            <a:ext cx="8520600" cy="621300"/>
          </a:xfrm>
          <a:prstGeom prst="rect">
            <a:avLst/>
          </a:prstGeom>
        </p:spPr>
        <p:txBody>
          <a:bodyPr anchorCtr="0" anchor="t" bIns="91425" lIns="91425" spcFirstLastPara="1" rIns="91425" wrap="square" tIns="91425">
            <a:normAutofit fontScale="90000"/>
          </a:bodyPr>
          <a:lstStyle/>
          <a:p>
            <a:pPr indent="457200" lvl="0" marL="2286000" rtl="0" algn="just">
              <a:spcBef>
                <a:spcPts val="0"/>
              </a:spcBef>
              <a:spcAft>
                <a:spcPts val="0"/>
              </a:spcAft>
              <a:buNone/>
            </a:pPr>
            <a:r>
              <a:rPr lang="en-GB">
                <a:latin typeface="Arial"/>
                <a:ea typeface="Arial"/>
                <a:cs typeface="Arial"/>
                <a:sym typeface="Arial"/>
              </a:rPr>
              <a:t>Causal Reasoning		</a:t>
            </a:r>
            <a:endParaRPr>
              <a:latin typeface="Arial"/>
              <a:ea typeface="Arial"/>
              <a:cs typeface="Arial"/>
              <a:sym typeface="Arial"/>
            </a:endParaRPr>
          </a:p>
          <a:p>
            <a:pPr indent="0" lvl="0" marL="0" rtl="0" algn="just">
              <a:spcBef>
                <a:spcPts val="0"/>
              </a:spcBef>
              <a:spcAft>
                <a:spcPts val="0"/>
              </a:spcAft>
              <a:buNone/>
            </a:pPr>
            <a:r>
              <a:t/>
            </a:r>
            <a:endParaRPr>
              <a:latin typeface="Arial"/>
              <a:ea typeface="Arial"/>
              <a:cs typeface="Arial"/>
              <a:sym typeface="Arial"/>
            </a:endParaRPr>
          </a:p>
        </p:txBody>
      </p:sp>
      <p:sp>
        <p:nvSpPr>
          <p:cNvPr id="107" name="Google Shape;107;p20"/>
          <p:cNvSpPr txBox="1"/>
          <p:nvPr>
            <p:ph idx="1" type="subTitle"/>
          </p:nvPr>
        </p:nvSpPr>
        <p:spPr>
          <a:xfrm>
            <a:off x="348600" y="1268095"/>
            <a:ext cx="8446800" cy="11088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GB">
                <a:latin typeface="Arial"/>
                <a:ea typeface="Arial"/>
                <a:cs typeface="Arial"/>
                <a:sym typeface="Arial"/>
              </a:rPr>
              <a:t>Causal reasoning in LLMs is tested through their ability to understand cause-and-effect relationships. LLMs can mimic this reasoning for scenarios they've been trained on but struggle with novel tasks, showing limitations in their ability to truly 'understand' causality.</a:t>
            </a:r>
            <a:br>
              <a:rPr lang="en-GB">
                <a:latin typeface="Arial"/>
                <a:ea typeface="Arial"/>
                <a:cs typeface="Arial"/>
                <a:sym typeface="Arial"/>
              </a:rPr>
            </a:b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ctrTitle"/>
          </p:nvPr>
        </p:nvSpPr>
        <p:spPr>
          <a:xfrm>
            <a:off x="311700" y="539725"/>
            <a:ext cx="8520600" cy="738300"/>
          </a:xfrm>
          <a:prstGeom prst="rect">
            <a:avLst/>
          </a:prstGeom>
        </p:spPr>
        <p:txBody>
          <a:bodyPr anchorCtr="0" anchor="t" bIns="91425" lIns="91425" spcFirstLastPara="1" rIns="91425" wrap="square" tIns="91425">
            <a:normAutofit fontScale="90000"/>
          </a:bodyPr>
          <a:lstStyle/>
          <a:p>
            <a:pPr indent="457200" lvl="0" marL="457200" rtl="0" algn="l">
              <a:spcBef>
                <a:spcPts val="0"/>
              </a:spcBef>
              <a:spcAft>
                <a:spcPts val="0"/>
              </a:spcAft>
              <a:buNone/>
            </a:pPr>
            <a:r>
              <a:rPr lang="en-GB">
                <a:latin typeface="Arial"/>
                <a:ea typeface="Arial"/>
                <a:cs typeface="Arial"/>
                <a:sym typeface="Arial"/>
              </a:rPr>
              <a:t>Evaluation Methodologies Overview</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113" name="Google Shape;113;p21"/>
          <p:cNvSpPr txBox="1"/>
          <p:nvPr>
            <p:ph idx="1" type="subTitle"/>
          </p:nvPr>
        </p:nvSpPr>
        <p:spPr>
          <a:xfrm>
            <a:off x="375950" y="1321747"/>
            <a:ext cx="8371800" cy="958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latin typeface="Arial"/>
                <a:ea typeface="Arial"/>
                <a:cs typeface="Arial"/>
                <a:sym typeface="Arial"/>
              </a:rPr>
              <a:t>The survey introduces four methodologies for evaluating LLMs' reasoning: Conclusion-based, Rationale-based, Interactive, and Mechanistic evaluations, each offering unique insights into the reasoning behavior of LLMs.</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