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3" r:id="rId4"/>
    <p:sldId id="265" r:id="rId5"/>
    <p:sldId id="258" r:id="rId6"/>
    <p:sldId id="264" r:id="rId7"/>
    <p:sldId id="267" r:id="rId8"/>
    <p:sldId id="259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E94"/>
    <a:srgbClr val="8E8ECE"/>
    <a:srgbClr val="7DC199"/>
    <a:srgbClr val="FDFDFD"/>
    <a:srgbClr val="459D80"/>
    <a:srgbClr val="E0E0E0"/>
    <a:srgbClr val="13223D"/>
    <a:srgbClr val="74C2A8"/>
    <a:srgbClr val="A0A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9" autoAdjust="0"/>
  </p:normalViewPr>
  <p:slideViewPr>
    <p:cSldViewPr snapToGrid="0">
      <p:cViewPr varScale="1">
        <p:scale>
          <a:sx n="80" d="100"/>
          <a:sy n="80" d="100"/>
        </p:scale>
        <p:origin x="13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AC9A-BD0B-4570-B25F-567A1C71CB7C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3B71C-E829-4D12-9282-6B3C64C1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r>
              <a:rPr lang="en-US" altLang="ko-KR" dirty="0"/>
              <a:t> -&gt; </a:t>
            </a:r>
            <a:r>
              <a:rPr lang="ko-KR" altLang="ko-KR" dirty="0"/>
              <a:t>고객의 예약 및 </a:t>
            </a:r>
            <a:r>
              <a:rPr lang="ko-KR" altLang="ko-KR" dirty="0" err="1"/>
              <a:t>노쇼기록을</a:t>
            </a:r>
            <a:r>
              <a:rPr lang="ko-KR" altLang="ko-KR" dirty="0"/>
              <a:t> 기반으로 </a:t>
            </a:r>
            <a:r>
              <a:rPr lang="ko-KR" altLang="ko-KR" dirty="0" err="1"/>
              <a:t>노쇼</a:t>
            </a:r>
            <a:r>
              <a:rPr lang="ko-KR" altLang="ko-KR" dirty="0"/>
              <a:t> 위험도를 보여준다 </a:t>
            </a:r>
            <a:r>
              <a:rPr lang="en-US" altLang="ko-KR" dirty="0"/>
              <a:t>-&gt; </a:t>
            </a:r>
            <a:r>
              <a:rPr lang="ko-KR" altLang="ko-KR" dirty="0"/>
              <a:t>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가 예약 허용</a:t>
            </a:r>
            <a:r>
              <a:rPr lang="en-US" altLang="ko-KR" dirty="0"/>
              <a:t>or</a:t>
            </a:r>
            <a:r>
              <a:rPr lang="ko-KR" altLang="ko-KR" dirty="0"/>
              <a:t>거부를 하며</a:t>
            </a:r>
            <a:r>
              <a:rPr lang="en-US" altLang="ko-KR" dirty="0"/>
              <a:t>, </a:t>
            </a:r>
            <a:r>
              <a:rPr lang="ko-KR" altLang="ko-KR" dirty="0"/>
              <a:t>예약시에는 데이터가 기록됨</a:t>
            </a:r>
            <a:r>
              <a:rPr lang="en-US" altLang="ko-KR" dirty="0"/>
              <a:t> -&gt; </a:t>
            </a:r>
            <a:r>
              <a:rPr lang="ko-KR" altLang="ko-KR" dirty="0" err="1"/>
              <a:t>노쇼를</a:t>
            </a:r>
            <a:r>
              <a:rPr lang="ko-KR" altLang="ko-KR" dirty="0"/>
              <a:t> 했다면 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에서 예약기록에서 </a:t>
            </a:r>
            <a:r>
              <a:rPr lang="ko-KR" altLang="ko-KR" dirty="0" err="1"/>
              <a:t>노쇼로</a:t>
            </a:r>
            <a:r>
              <a:rPr lang="ko-KR" altLang="ko-KR" dirty="0"/>
              <a:t> 기록을 한다</a:t>
            </a:r>
            <a:r>
              <a:rPr lang="en-US" altLang="ko-KR" dirty="0"/>
              <a:t>(</a:t>
            </a:r>
            <a:r>
              <a:rPr lang="ko-KR" altLang="ko-KR" dirty="0" err="1"/>
              <a:t>노쇼로</a:t>
            </a:r>
            <a:r>
              <a:rPr lang="ko-KR" altLang="ko-KR" dirty="0"/>
              <a:t> 변경할 수 있는 기간</a:t>
            </a:r>
            <a:r>
              <a:rPr lang="ko-KR" altLang="en-US" dirty="0"/>
              <a:t>설정</a:t>
            </a:r>
            <a:r>
              <a:rPr lang="en-US" altLang="ko-KR" dirty="0"/>
              <a:t>[</a:t>
            </a:r>
            <a:r>
              <a:rPr lang="ko-KR" altLang="ko-KR" dirty="0"/>
              <a:t>당일 또는 예약일 </a:t>
            </a:r>
            <a:r>
              <a:rPr lang="en-US" altLang="ko-KR" dirty="0"/>
              <a:t>3</a:t>
            </a:r>
            <a:r>
              <a:rPr lang="ko-KR" altLang="ko-KR" dirty="0"/>
              <a:t>일전까지 등</a:t>
            </a:r>
            <a:r>
              <a:rPr lang="en-US" altLang="ko-KR" dirty="0"/>
              <a:t>])</a:t>
            </a:r>
            <a:endParaRPr lang="ko-KR" altLang="ko-KR" dirty="0"/>
          </a:p>
          <a:p>
            <a:r>
              <a:rPr lang="ko-KR" altLang="ko-KR" dirty="0"/>
              <a:t>보여지는 데이터 </a:t>
            </a:r>
            <a:r>
              <a:rPr lang="en-US" altLang="ko-KR" dirty="0"/>
              <a:t>: [</a:t>
            </a:r>
            <a:r>
              <a:rPr lang="ko-KR" altLang="ko-KR" dirty="0" err="1"/>
              <a:t>노쇼확률</a:t>
            </a:r>
            <a:r>
              <a:rPr lang="en-US" altLang="ko-KR" dirty="0"/>
              <a:t>, </a:t>
            </a:r>
            <a:r>
              <a:rPr lang="ko-KR" altLang="ko-KR" dirty="0" err="1"/>
              <a:t>노쇼횟수</a:t>
            </a:r>
            <a:r>
              <a:rPr lang="en-US" altLang="ko-KR" dirty="0"/>
              <a:t>] – </a:t>
            </a:r>
            <a:r>
              <a:rPr lang="ko-KR" altLang="ko-KR" dirty="0"/>
              <a:t>확률은 </a:t>
            </a:r>
            <a:r>
              <a:rPr lang="ko-KR" altLang="ko-KR" dirty="0" err="1"/>
              <a:t>딥러닝을</a:t>
            </a:r>
            <a:r>
              <a:rPr lang="ko-KR" altLang="ko-KR" dirty="0"/>
              <a:t> 통해 학습한 모듈을 기반으로 계산됨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매장과의 약속을 잘 지켜주는 고객들을 위한 시스템 </a:t>
            </a:r>
            <a:r>
              <a:rPr lang="en-US" altLang="ko-KR" dirty="0"/>
              <a:t>– </a:t>
            </a:r>
            <a:r>
              <a:rPr lang="ko-KR" altLang="en-US" dirty="0"/>
              <a:t>포인트의 일부는 </a:t>
            </a:r>
            <a:r>
              <a:rPr lang="en-US" altLang="ko-KR" dirty="0"/>
              <a:t>App</a:t>
            </a:r>
            <a:r>
              <a:rPr lang="ko-KR" altLang="en-US" dirty="0"/>
              <a:t>에서의 이윤에서 투자할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 발행을 원하는 자들은 홍보를 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그렇지 않은 사람들은 기존 서비스만 이용 </a:t>
            </a:r>
            <a:r>
              <a:rPr lang="en-US" altLang="ko-KR" dirty="0"/>
              <a:t>/</a:t>
            </a:r>
            <a:r>
              <a:rPr lang="ko-KR" altLang="en-US" dirty="0"/>
              <a:t> 요금발생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7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 레이아웃작성 </a:t>
            </a:r>
            <a:r>
              <a:rPr lang="en-US" altLang="ko-KR" dirty="0"/>
              <a:t>+ </a:t>
            </a:r>
            <a:r>
              <a:rPr lang="ko-KR" altLang="en-US" dirty="0"/>
              <a:t>나머지 레이아웃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7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AD3A-E895-422E-827D-CBC37CC8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18E8A-69CA-4FC2-ADF7-E3CF1420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2CA25-EFF2-43EE-9812-BF0BAD09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2768A-2A6D-4E82-A26D-646859A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FB56-820D-40F8-AF94-15904C20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6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62CAA-D1A5-4BD7-97B3-2310DD7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CB286-70AA-4D10-B4DD-FC095092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C0EA-34FB-4D55-A365-06402FA6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1200-D7FF-4DB4-AD8F-5FAF0322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1D26C-5EF6-4D4C-9B6D-BAC7E37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B8BE5-D22C-4361-BD9D-954FDDD9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8A71B-AA2C-465F-9B4B-620D9782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EEF5B-7DB6-40D0-9D63-2C210150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ED4B-3AE7-47F7-A5C9-CFC493DA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DCBB-9507-465C-A261-926A139C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04CD-1CA0-4FC5-8584-8CFD4315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FA033-B1DC-4726-AB45-1D0A842C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7082-C897-4E36-BEE5-D733D315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3DBF9-0141-4268-8DA0-FC422C9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FEF31-EB82-45F2-B413-360268D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25C3D-0B9E-48DA-836D-1B56AE6D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E011C-934F-4860-B18F-17B48080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BF67-4C8E-4837-BEBF-6E00761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B770D-71ED-4031-A505-7865BF73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D927-9561-45E4-A81C-B0F2209F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8F5-ADE9-4614-8AFD-36AF84A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6450-0F69-46B3-A2CA-CF70E35F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D7E26-64DA-4821-BB63-EFDC6D2E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0F001-E6E0-4081-A1EA-8CC71DF2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43CFA-DA3E-4A3F-96D3-9FE959A5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4A67E-24B0-4D4A-83D2-0E7C0CA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649C1-DACC-4DC6-B715-521A259C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602DD-DC79-4E16-B390-815DD0C2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58FCC-54B9-4873-B3B7-1B6278CB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0AF9F-A9E9-4C81-8766-D1F1AF31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7C166-44C0-405A-83F4-C4C66462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C6DC5-F6C0-45CD-8A4F-DBE32929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5CC67-5D20-42E9-A3D5-CEAA67D5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6DF98-4F7A-4078-89D4-48CD5A7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A413-B4F4-48DF-A3A9-1B3E1895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B8FA0-D493-4BA8-9379-DEEAE57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B23C8-EA0F-47EE-A3B4-8D43BB75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4FDD74-88E2-4F39-9BFB-9ACFC6B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E64FA-549D-4588-B729-3EDF754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52EB-0FDB-4346-A4AD-6B32A8E4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2A004-4238-494C-82BF-86C38886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66D2-67B5-4A83-B703-1A4CCE7B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9877B-B5F7-45F8-9E97-25D0D29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99481-4CFE-4A91-842C-F7CE575E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1EA9D-9DF7-4CEE-BCBC-077321C8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DE3FB-FDBF-4210-81D8-9B45E25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5221E-79B3-4D3F-B6AB-1A1186B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8D4C-16A7-4B3B-B6CC-E4979D18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8309A-DD57-48D3-A907-38466D804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7B2B5-C14B-472B-9015-D4B5D20B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7A5ED-DA41-48C4-895D-781B1CC8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CC75-C6AC-44DE-80BE-46FDD3C6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8E867-4389-422D-8A34-1190CBC1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028273-8D03-45C3-A4ED-07B9718D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FB5A8-BA58-430A-8FDD-CC377ECB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43D58-48F0-4E60-89D2-8620D386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6168-32F1-4D30-9A52-17161CFCEA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EC588-0BBE-4CFE-8E80-97F303AC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55BFB-2D31-4974-ACF3-0B5900B6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6.svg"/><Relationship Id="rId4" Type="http://schemas.openxmlformats.org/officeDocument/2006/relationships/hyperlink" Target="http://mfactorylife.tistory.com/22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factorylife.tistory.com/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mfactorylife.tistory.com/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hyperlink" Target="http://mfactorylife.tistory.com/22" TargetMode="External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27B1-14A7-4BF1-A5F0-5B8E1962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215"/>
            <a:ext cx="9144000" cy="995195"/>
          </a:xfrm>
        </p:spPr>
        <p:txBody>
          <a:bodyPr/>
          <a:lstStyle/>
          <a:p>
            <a:r>
              <a:rPr lang="en-US" altLang="ko-KR" dirty="0"/>
              <a:t>NONOSHOW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97E2-5545-4D8C-AA85-E0CEA0516C3E}"/>
              </a:ext>
            </a:extLst>
          </p:cNvPr>
          <p:cNvSpPr txBox="1"/>
          <p:nvPr/>
        </p:nvSpPr>
        <p:spPr>
          <a:xfrm>
            <a:off x="5406325" y="2820692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App/Web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770E5-D9D3-4FD4-BF04-074D50E58505}"/>
              </a:ext>
            </a:extLst>
          </p:cNvPr>
          <p:cNvSpPr txBox="1"/>
          <p:nvPr/>
        </p:nvSpPr>
        <p:spPr>
          <a:xfrm>
            <a:off x="790413" y="4810620"/>
            <a:ext cx="285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2015125058 </a:t>
            </a:r>
            <a:r>
              <a:rPr lang="ko-KR" altLang="en-US" dirty="0" err="1"/>
              <a:t>이시윤</a:t>
            </a:r>
            <a:endParaRPr lang="en-US" altLang="ko-KR" dirty="0"/>
          </a:p>
          <a:p>
            <a:r>
              <a:rPr lang="en-US" altLang="ko-KR" dirty="0"/>
              <a:t>2014122177 </a:t>
            </a:r>
            <a:r>
              <a:rPr lang="ko-KR" altLang="en-US" dirty="0"/>
              <a:t>윤동희</a:t>
            </a:r>
            <a:endParaRPr lang="en-US" altLang="ko-KR" dirty="0"/>
          </a:p>
          <a:p>
            <a:r>
              <a:rPr lang="en-US" altLang="ko-KR" dirty="0"/>
              <a:t>2014122255 </a:t>
            </a:r>
            <a:r>
              <a:rPr lang="ko-KR" altLang="en-US" dirty="0" err="1"/>
              <a:t>전강희</a:t>
            </a:r>
            <a:endParaRPr lang="en-US" altLang="ko-KR" dirty="0"/>
          </a:p>
          <a:p>
            <a:r>
              <a:rPr lang="en-US" altLang="ko-KR" dirty="0"/>
              <a:t>2014122126 </a:t>
            </a:r>
            <a:r>
              <a:rPr lang="ko-KR" altLang="en-US" dirty="0" err="1"/>
              <a:t>박해범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19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EF5E8B02-11DB-4500-9C89-51B0173A859C}"/>
              </a:ext>
            </a:extLst>
          </p:cNvPr>
          <p:cNvSpPr/>
          <p:nvPr/>
        </p:nvSpPr>
        <p:spPr>
          <a:xfrm>
            <a:off x="7877175" y="5749482"/>
            <a:ext cx="2038350" cy="975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9C894-6D74-43EE-8E5A-B6F8AB09D8CC}"/>
              </a:ext>
            </a:extLst>
          </p:cNvPr>
          <p:cNvSpPr/>
          <p:nvPr/>
        </p:nvSpPr>
        <p:spPr>
          <a:xfrm>
            <a:off x="838203" y="1385632"/>
            <a:ext cx="2911642" cy="5129468"/>
          </a:xfrm>
          <a:prstGeom prst="rect">
            <a:avLst/>
          </a:prstGeom>
          <a:solidFill>
            <a:schemeClr val="bg2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4200F-BE76-44DF-8A21-8DB53F0667A9}"/>
              </a:ext>
            </a:extLst>
          </p:cNvPr>
          <p:cNvSpPr/>
          <p:nvPr/>
        </p:nvSpPr>
        <p:spPr>
          <a:xfrm>
            <a:off x="958015" y="1870868"/>
            <a:ext cx="2672015" cy="25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식당이름으로 검색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E035F-A081-4D77-8CE8-FBEEEFE7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37"/>
          </a:xfrm>
        </p:spPr>
        <p:txBody>
          <a:bodyPr/>
          <a:lstStyle/>
          <a:p>
            <a:r>
              <a:rPr lang="ko-KR" altLang="en-US" dirty="0"/>
              <a:t>예약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3ABE81D7-995D-4E87-9937-DA0092C26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30660" y="1912727"/>
            <a:ext cx="230842" cy="2308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F15382-5AA9-4C9A-B3AE-F24CC64488AC}"/>
              </a:ext>
            </a:extLst>
          </p:cNvPr>
          <p:cNvSpPr/>
          <p:nvPr/>
        </p:nvSpPr>
        <p:spPr>
          <a:xfrm>
            <a:off x="850987" y="1402729"/>
            <a:ext cx="2886074" cy="397863"/>
          </a:xfrm>
          <a:prstGeom prst="rect">
            <a:avLst/>
          </a:prstGeom>
          <a:solidFill>
            <a:schemeClr val="bg1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71A9F0D-27A8-4B66-80B5-6E24E293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44714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CAA049-E946-4223-9613-43780DAB6E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016" y="2163118"/>
            <a:ext cx="2672015" cy="433243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D7700E-899D-4C62-B5E7-55E39D8410AA}"/>
              </a:ext>
            </a:extLst>
          </p:cNvPr>
          <p:cNvSpPr/>
          <p:nvPr/>
        </p:nvSpPr>
        <p:spPr>
          <a:xfrm>
            <a:off x="4586768" y="35841"/>
            <a:ext cx="2911642" cy="64570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래픽 40" descr="줄 화살표: 일자형">
            <a:extLst>
              <a:ext uri="{FF2B5EF4-FFF2-40B4-BE49-F238E27FC236}">
                <a16:creationId xmlns:a16="http://schemas.microsoft.com/office/drawing/2014/main" id="{23AAA825-8E64-4E70-B326-174EEC802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087" y="35841"/>
            <a:ext cx="311836" cy="4572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63A100-BC1B-467E-8651-BE181E09469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638047" y="3264358"/>
            <a:ext cx="948721" cy="2345536"/>
          </a:xfrm>
          <a:prstGeom prst="straightConnector1">
            <a:avLst/>
          </a:prstGeom>
          <a:ln>
            <a:solidFill>
              <a:srgbClr val="8E8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B9CE143-605B-44DD-96CB-D0E8F2EA25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6419" y="415361"/>
            <a:ext cx="2889209" cy="217025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F336A1-CAE8-4792-AF4C-FC18B64557BE}"/>
              </a:ext>
            </a:extLst>
          </p:cNvPr>
          <p:cNvSpPr/>
          <p:nvPr/>
        </p:nvSpPr>
        <p:spPr>
          <a:xfrm>
            <a:off x="4694461" y="2672622"/>
            <a:ext cx="2696255" cy="1962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D35EB1-BCD4-4A10-8CE1-0881BF6BE3C0}"/>
              </a:ext>
            </a:extLst>
          </p:cNvPr>
          <p:cNvSpPr/>
          <p:nvPr/>
        </p:nvSpPr>
        <p:spPr>
          <a:xfrm>
            <a:off x="4691317" y="2672622"/>
            <a:ext cx="2687282" cy="251553"/>
          </a:xfrm>
          <a:prstGeom prst="rect">
            <a:avLst/>
          </a:prstGeom>
          <a:solidFill>
            <a:srgbClr val="7DC1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예약 날짜 선택                           </a:t>
            </a:r>
            <a:r>
              <a:rPr lang="ko-KR" altLang="en-US" sz="700" dirty="0"/>
              <a:t>예약가능한 날짜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57C938-7696-4067-9EE9-006369BFAA8A}"/>
              </a:ext>
            </a:extLst>
          </p:cNvPr>
          <p:cNvSpPr/>
          <p:nvPr/>
        </p:nvSpPr>
        <p:spPr>
          <a:xfrm>
            <a:off x="6463521" y="2746986"/>
            <a:ext cx="94254" cy="102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9A6CD6-9DF0-47A6-9311-3D2C5EC30B8F}"/>
              </a:ext>
            </a:extLst>
          </p:cNvPr>
          <p:cNvSpPr/>
          <p:nvPr/>
        </p:nvSpPr>
        <p:spPr>
          <a:xfrm>
            <a:off x="5125320" y="2983895"/>
            <a:ext cx="1819275" cy="246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   2020. 04   &gt;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D6CE85-EBA1-4BB0-BD88-9EAE1361085C}"/>
              </a:ext>
            </a:extLst>
          </p:cNvPr>
          <p:cNvSpPr/>
          <p:nvPr/>
        </p:nvSpPr>
        <p:spPr>
          <a:xfrm>
            <a:off x="4757481" y="3176288"/>
            <a:ext cx="2476500" cy="1349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일    월    화    수    목    금    토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     1      2     3     4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5     6      7     8      9    10    11</a:t>
            </a:r>
          </a:p>
          <a:p>
            <a:pPr marL="228600" indent="-228600">
              <a:buAutoNum type="arabicPlain" startAt="12"/>
            </a:pPr>
            <a:r>
              <a:rPr lang="en-US" altLang="ko-KR" sz="1100" dirty="0">
                <a:solidFill>
                  <a:schemeClr val="tx1"/>
                </a:solidFill>
              </a:rPr>
              <a:t>  13    14   15     16    17   18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19    20    21   22     23    24   25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26    27    28   29     30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3A69F8A0-0D46-49A6-9962-AF8F513C9339}"/>
              </a:ext>
            </a:extLst>
          </p:cNvPr>
          <p:cNvCxnSpPr>
            <a:cxnSpLocks/>
          </p:cNvCxnSpPr>
          <p:nvPr/>
        </p:nvCxnSpPr>
        <p:spPr>
          <a:xfrm flipV="1">
            <a:off x="7390716" y="3462135"/>
            <a:ext cx="258497" cy="191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8D81A38-EDF2-474B-A31A-CC2F85F47B1C}"/>
              </a:ext>
            </a:extLst>
          </p:cNvPr>
          <p:cNvCxnSpPr>
            <a:cxnSpLocks/>
          </p:cNvCxnSpPr>
          <p:nvPr/>
        </p:nvCxnSpPr>
        <p:spPr>
          <a:xfrm>
            <a:off x="7384784" y="3653891"/>
            <a:ext cx="282465" cy="19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B032380-4C9F-4E1B-8AE6-F8C1A87EF8F7}"/>
              </a:ext>
            </a:extLst>
          </p:cNvPr>
          <p:cNvSpPr/>
          <p:nvPr/>
        </p:nvSpPr>
        <p:spPr>
          <a:xfrm>
            <a:off x="7654913" y="2672622"/>
            <a:ext cx="2696255" cy="1962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2BA7BCD-CF48-4FD0-A9D2-5814403FDC1F}"/>
              </a:ext>
            </a:extLst>
          </p:cNvPr>
          <p:cNvSpPr/>
          <p:nvPr/>
        </p:nvSpPr>
        <p:spPr>
          <a:xfrm>
            <a:off x="7651769" y="2672622"/>
            <a:ext cx="2687282" cy="251553"/>
          </a:xfrm>
          <a:prstGeom prst="rect">
            <a:avLst/>
          </a:prstGeom>
          <a:solidFill>
            <a:srgbClr val="7DC1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예약 시간 선택</a:t>
            </a:r>
            <a:endParaRPr lang="ko-KR" altLang="en-US" sz="700" dirty="0"/>
          </a:p>
        </p:txBody>
      </p:sp>
      <p:pic>
        <p:nvPicPr>
          <p:cNvPr id="83" name="Picture 4" descr="예약(달력) [그누보드]">
            <a:extLst>
              <a:ext uri="{FF2B5EF4-FFF2-40B4-BE49-F238E27FC236}">
                <a16:creationId xmlns:a16="http://schemas.microsoft.com/office/drawing/2014/main" id="{6CB0443E-8E20-49FA-B1A0-9DB28929A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9" t="13228" b="12920"/>
          <a:stretch/>
        </p:blipFill>
        <p:spPr bwMode="auto">
          <a:xfrm>
            <a:off x="7664840" y="2941752"/>
            <a:ext cx="2170063" cy="16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예약(달력) [그누보드]">
            <a:extLst>
              <a:ext uri="{FF2B5EF4-FFF2-40B4-BE49-F238E27FC236}">
                <a16:creationId xmlns:a16="http://schemas.microsoft.com/office/drawing/2014/main" id="{9833F826-CBAA-4857-B047-E1391BA97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04" t="13228" b="12920"/>
          <a:stretch/>
        </p:blipFill>
        <p:spPr bwMode="auto">
          <a:xfrm>
            <a:off x="9602596" y="2939230"/>
            <a:ext cx="748572" cy="16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사각형: 둥근 모서리 1042">
            <a:extLst>
              <a:ext uri="{FF2B5EF4-FFF2-40B4-BE49-F238E27FC236}">
                <a16:creationId xmlns:a16="http://schemas.microsoft.com/office/drawing/2014/main" id="{68C6C215-A1C6-4958-AA0E-F146E2023763}"/>
              </a:ext>
            </a:extLst>
          </p:cNvPr>
          <p:cNvSpPr/>
          <p:nvPr/>
        </p:nvSpPr>
        <p:spPr>
          <a:xfrm>
            <a:off x="4708193" y="5058301"/>
            <a:ext cx="777294" cy="333375"/>
          </a:xfrm>
          <a:prstGeom prst="roundRect">
            <a:avLst/>
          </a:prstGeom>
          <a:solidFill>
            <a:srgbClr val="7DC199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인</a:t>
            </a:r>
          </a:p>
        </p:txBody>
      </p: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934D990D-3AD5-43AF-AFC5-AFF117893C90}"/>
              </a:ext>
            </a:extLst>
          </p:cNvPr>
          <p:cNvCxnSpPr>
            <a:cxnSpLocks/>
          </p:cNvCxnSpPr>
          <p:nvPr/>
        </p:nvCxnSpPr>
        <p:spPr>
          <a:xfrm>
            <a:off x="4691317" y="4731406"/>
            <a:ext cx="2687282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64A1093-AAA1-46C8-9EEB-293ABEA0CB25}"/>
              </a:ext>
            </a:extLst>
          </p:cNvPr>
          <p:cNvSpPr txBox="1"/>
          <p:nvPr/>
        </p:nvSpPr>
        <p:spPr>
          <a:xfrm>
            <a:off x="4665045" y="4770017"/>
            <a:ext cx="158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인원 선택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A510B40F-DE96-444E-B5AB-9569C27D00C9}"/>
              </a:ext>
            </a:extLst>
          </p:cNvPr>
          <p:cNvSpPr/>
          <p:nvPr/>
        </p:nvSpPr>
        <p:spPr>
          <a:xfrm>
            <a:off x="5600082" y="5058301"/>
            <a:ext cx="790698" cy="333375"/>
          </a:xfrm>
          <a:prstGeom prst="roundRect">
            <a:avLst/>
          </a:prstGeom>
          <a:solidFill>
            <a:srgbClr val="7DC199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r>
              <a:rPr lang="ko-KR" altLang="en-US" sz="1500" dirty="0"/>
              <a:t>인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E439FDD-3D01-4A32-9609-8CC033DC01D6}"/>
              </a:ext>
            </a:extLst>
          </p:cNvPr>
          <p:cNvSpPr/>
          <p:nvPr/>
        </p:nvSpPr>
        <p:spPr>
          <a:xfrm>
            <a:off x="6505375" y="5048706"/>
            <a:ext cx="790698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459D80"/>
                </a:solidFill>
              </a:rPr>
              <a:t>6</a:t>
            </a:r>
            <a:r>
              <a:rPr lang="ko-KR" altLang="en-US" sz="1500" dirty="0">
                <a:solidFill>
                  <a:srgbClr val="459D80"/>
                </a:solidFill>
              </a:rPr>
              <a:t>인</a:t>
            </a:r>
          </a:p>
        </p:txBody>
      </p:sp>
      <p:sp>
        <p:nvSpPr>
          <p:cNvPr id="1052" name="사각형: 둥근 모서리 1051">
            <a:extLst>
              <a:ext uri="{FF2B5EF4-FFF2-40B4-BE49-F238E27FC236}">
                <a16:creationId xmlns:a16="http://schemas.microsoft.com/office/drawing/2014/main" id="{3D6BAE08-F952-4193-A593-BEFF77D8AAF9}"/>
              </a:ext>
            </a:extLst>
          </p:cNvPr>
          <p:cNvSpPr/>
          <p:nvPr/>
        </p:nvSpPr>
        <p:spPr>
          <a:xfrm>
            <a:off x="4708193" y="5582795"/>
            <a:ext cx="787628" cy="1236770"/>
          </a:xfrm>
          <a:prstGeom prst="roundRect">
            <a:avLst/>
          </a:prstGeom>
          <a:solidFill>
            <a:srgbClr val="FDFDFD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1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2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3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4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5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B4BBA6C-947A-4021-990B-93D6415A3946}"/>
              </a:ext>
            </a:extLst>
          </p:cNvPr>
          <p:cNvSpPr/>
          <p:nvPr/>
        </p:nvSpPr>
        <p:spPr>
          <a:xfrm>
            <a:off x="4708193" y="5582795"/>
            <a:ext cx="790698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459D80"/>
                </a:solidFill>
              </a:rPr>
              <a:t>선택</a:t>
            </a:r>
          </a:p>
        </p:txBody>
      </p:sp>
      <p:pic>
        <p:nvPicPr>
          <p:cNvPr id="1050" name="그래픽 1049" descr="재생">
            <a:extLst>
              <a:ext uri="{FF2B5EF4-FFF2-40B4-BE49-F238E27FC236}">
                <a16:creationId xmlns:a16="http://schemas.microsoft.com/office/drawing/2014/main" id="{1A0898B7-86EA-4747-916F-978F5DA48B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5207231" y="5627128"/>
            <a:ext cx="244708" cy="244708"/>
          </a:xfrm>
          <a:prstGeom prst="rect">
            <a:avLst/>
          </a:prstGeom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37795AE-8D57-46E1-9151-8C393D90A784}"/>
              </a:ext>
            </a:extLst>
          </p:cNvPr>
          <p:cNvCxnSpPr>
            <a:cxnSpLocks/>
          </p:cNvCxnSpPr>
          <p:nvPr/>
        </p:nvCxnSpPr>
        <p:spPr>
          <a:xfrm>
            <a:off x="4708193" y="6105930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F85300B-B17E-4AEF-B231-9070452585C7}"/>
              </a:ext>
            </a:extLst>
          </p:cNvPr>
          <p:cNvCxnSpPr>
            <a:cxnSpLocks/>
          </p:cNvCxnSpPr>
          <p:nvPr/>
        </p:nvCxnSpPr>
        <p:spPr>
          <a:xfrm>
            <a:off x="4714838" y="6293255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E321D43-1984-4A7C-ACC2-22FF957CACE2}"/>
              </a:ext>
            </a:extLst>
          </p:cNvPr>
          <p:cNvCxnSpPr>
            <a:cxnSpLocks/>
          </p:cNvCxnSpPr>
          <p:nvPr/>
        </p:nvCxnSpPr>
        <p:spPr>
          <a:xfrm>
            <a:off x="4719253" y="6473825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59C725E-9BD4-451E-AC83-70931036091B}"/>
              </a:ext>
            </a:extLst>
          </p:cNvPr>
          <p:cNvCxnSpPr>
            <a:cxnSpLocks/>
          </p:cNvCxnSpPr>
          <p:nvPr/>
        </p:nvCxnSpPr>
        <p:spPr>
          <a:xfrm>
            <a:off x="4709728" y="6654800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A1C2011-B2EE-4662-8E0B-159D99613B18}"/>
              </a:ext>
            </a:extLst>
          </p:cNvPr>
          <p:cNvSpPr/>
          <p:nvPr/>
        </p:nvSpPr>
        <p:spPr>
          <a:xfrm>
            <a:off x="5826132" y="5624981"/>
            <a:ext cx="1443563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로그인 </a:t>
            </a:r>
            <a:r>
              <a:rPr lang="en-US" altLang="ko-KR" sz="1200" dirty="0">
                <a:solidFill>
                  <a:srgbClr val="459D80"/>
                </a:solidFill>
              </a:rPr>
              <a:t>/ </a:t>
            </a:r>
            <a:r>
              <a:rPr lang="ko-KR" altLang="en-US" sz="1200" dirty="0">
                <a:solidFill>
                  <a:srgbClr val="459D80"/>
                </a:solidFill>
              </a:rPr>
              <a:t>예약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20D89A06-FA8E-42F7-9430-93FBBE3F0EEE}"/>
              </a:ext>
            </a:extLst>
          </p:cNvPr>
          <p:cNvSpPr/>
          <p:nvPr/>
        </p:nvSpPr>
        <p:spPr>
          <a:xfrm>
            <a:off x="5927253" y="6073775"/>
            <a:ext cx="1241320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비회원 예약</a:t>
            </a:r>
          </a:p>
        </p:txBody>
      </p: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FB0E33CE-965D-4F69-AEE3-47E298A75B58}"/>
              </a:ext>
            </a:extLst>
          </p:cNvPr>
          <p:cNvCxnSpPr>
            <a:cxnSpLocks/>
            <a:stCxn id="115" idx="3"/>
            <a:endCxn id="1060" idx="1"/>
          </p:cNvCxnSpPr>
          <p:nvPr/>
        </p:nvCxnSpPr>
        <p:spPr>
          <a:xfrm flipV="1">
            <a:off x="7168573" y="6237065"/>
            <a:ext cx="708602" cy="3398"/>
          </a:xfrm>
          <a:prstGeom prst="straightConnector1">
            <a:avLst/>
          </a:prstGeom>
          <a:ln>
            <a:solidFill>
              <a:srgbClr val="8E8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42CCDC4E-8A39-49FA-8BEA-44BC6710192A}"/>
              </a:ext>
            </a:extLst>
          </p:cNvPr>
          <p:cNvSpPr/>
          <p:nvPr/>
        </p:nvSpPr>
        <p:spPr>
          <a:xfrm>
            <a:off x="7993844" y="5850995"/>
            <a:ext cx="1291483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홍길동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E68E38-3000-48CB-A883-39E2803620CC}"/>
              </a:ext>
            </a:extLst>
          </p:cNvPr>
          <p:cNvSpPr/>
          <p:nvPr/>
        </p:nvSpPr>
        <p:spPr>
          <a:xfrm>
            <a:off x="7993844" y="6197600"/>
            <a:ext cx="1426381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핸드폰</a:t>
            </a:r>
            <a:r>
              <a:rPr lang="en-US" altLang="ko-KR" sz="1000" dirty="0">
                <a:solidFill>
                  <a:schemeClr val="tx1"/>
                </a:solidFill>
              </a:rPr>
              <a:t>: 01011011111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6949BE4-2FF9-4708-B354-886E3FEBBF67}"/>
              </a:ext>
            </a:extLst>
          </p:cNvPr>
          <p:cNvCxnSpPr>
            <a:cxnSpLocks/>
          </p:cNvCxnSpPr>
          <p:nvPr/>
        </p:nvCxnSpPr>
        <p:spPr>
          <a:xfrm flipV="1">
            <a:off x="7265534" y="5224948"/>
            <a:ext cx="610106" cy="566720"/>
          </a:xfrm>
          <a:prstGeom prst="straightConnector1">
            <a:avLst/>
          </a:prstGeom>
          <a:ln>
            <a:solidFill>
              <a:srgbClr val="8E8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F4DD064-0D23-40AD-A4F3-4C839ABFCEB3}"/>
              </a:ext>
            </a:extLst>
          </p:cNvPr>
          <p:cNvSpPr/>
          <p:nvPr/>
        </p:nvSpPr>
        <p:spPr>
          <a:xfrm>
            <a:off x="7875640" y="4731406"/>
            <a:ext cx="2038350" cy="975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2DFA8B7-01E7-4923-A4D9-CA5D4A152716}"/>
              </a:ext>
            </a:extLst>
          </p:cNvPr>
          <p:cNvSpPr/>
          <p:nvPr/>
        </p:nvSpPr>
        <p:spPr>
          <a:xfrm>
            <a:off x="7992309" y="4832919"/>
            <a:ext cx="1291483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ID: </a:t>
            </a:r>
            <a:r>
              <a:rPr lang="en-US" altLang="ko-KR" sz="1000" dirty="0" err="1">
                <a:solidFill>
                  <a:schemeClr val="tx1"/>
                </a:solidFill>
              </a:rPr>
              <a:t>ORiJoA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62C6132-C344-46C3-BB0A-ACF5AE858142}"/>
              </a:ext>
            </a:extLst>
          </p:cNvPr>
          <p:cNvSpPr/>
          <p:nvPr/>
        </p:nvSpPr>
        <p:spPr>
          <a:xfrm>
            <a:off x="7992309" y="5179524"/>
            <a:ext cx="1291483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PW: **********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5CC73844-9A2A-4CDB-8B48-EBB17C2C092B}"/>
              </a:ext>
            </a:extLst>
          </p:cNvPr>
          <p:cNvSpPr/>
          <p:nvPr/>
        </p:nvSpPr>
        <p:spPr>
          <a:xfrm>
            <a:off x="9248092" y="6407149"/>
            <a:ext cx="576805" cy="219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8E8ECE"/>
                </a:solidFill>
              </a:rPr>
              <a:t>예약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E1D921A-9EEE-45F9-AE8C-27F9B2704278}"/>
              </a:ext>
            </a:extLst>
          </p:cNvPr>
          <p:cNvSpPr/>
          <p:nvPr/>
        </p:nvSpPr>
        <p:spPr>
          <a:xfrm>
            <a:off x="9248093" y="5391675"/>
            <a:ext cx="593766" cy="243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rgbClr val="8E8ECE"/>
                </a:solidFill>
              </a:rPr>
              <a:t>로그인</a:t>
            </a:r>
            <a:endParaRPr lang="ko-KR" altLang="en-US" sz="1000" b="1" dirty="0">
              <a:solidFill>
                <a:srgbClr val="8E8EC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7E770-9494-4B0F-8516-11739C9125A2}"/>
              </a:ext>
            </a:extLst>
          </p:cNvPr>
          <p:cNvSpPr txBox="1"/>
          <p:nvPr/>
        </p:nvSpPr>
        <p:spPr>
          <a:xfrm>
            <a:off x="5546400" y="117668"/>
            <a:ext cx="1216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초원오리농장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2464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31B581-5833-4C1E-BD3A-25D129238D07}"/>
              </a:ext>
            </a:extLst>
          </p:cNvPr>
          <p:cNvSpPr/>
          <p:nvPr/>
        </p:nvSpPr>
        <p:spPr>
          <a:xfrm>
            <a:off x="3579882" y="0"/>
            <a:ext cx="2420363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C3A65-0C2D-4FAC-83BB-8BD5026B2AB4}"/>
              </a:ext>
            </a:extLst>
          </p:cNvPr>
          <p:cNvSpPr txBox="1"/>
          <p:nvPr/>
        </p:nvSpPr>
        <p:spPr>
          <a:xfrm>
            <a:off x="3685162" y="1455820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로그인 </a:t>
            </a:r>
            <a:r>
              <a:rPr lang="en-US" altLang="ko-KR" sz="1500" dirty="0">
                <a:solidFill>
                  <a:srgbClr val="78BE94"/>
                </a:solidFill>
              </a:rPr>
              <a:t>/ </a:t>
            </a:r>
            <a:r>
              <a:rPr lang="ko-KR" altLang="en-US" sz="1500" dirty="0">
                <a:solidFill>
                  <a:srgbClr val="78BE94"/>
                </a:solidFill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24F18-96B3-4968-92FC-3CD561AE1429}"/>
              </a:ext>
            </a:extLst>
          </p:cNvPr>
          <p:cNvSpPr txBox="1"/>
          <p:nvPr/>
        </p:nvSpPr>
        <p:spPr>
          <a:xfrm>
            <a:off x="3685162" y="1888956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매장검색후 예약하기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35D0-E2ED-43F8-BEEF-16C3CB6333BA}"/>
              </a:ext>
            </a:extLst>
          </p:cNvPr>
          <p:cNvSpPr txBox="1"/>
          <p:nvPr/>
        </p:nvSpPr>
        <p:spPr>
          <a:xfrm>
            <a:off x="3685162" y="2322092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예약확인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198A-24FF-4669-9C28-73ED40DC8166}"/>
              </a:ext>
            </a:extLst>
          </p:cNvPr>
          <p:cNvSpPr txBox="1"/>
          <p:nvPr/>
        </p:nvSpPr>
        <p:spPr>
          <a:xfrm>
            <a:off x="379000" y="242897"/>
            <a:ext cx="264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SIDE MENU</a:t>
            </a:r>
            <a:endParaRPr lang="ko-KR" altLang="en-US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C7DF6A5-FD85-4EE9-B501-89E28AE9F944}"/>
              </a:ext>
            </a:extLst>
          </p:cNvPr>
          <p:cNvCxnSpPr>
            <a:cxnSpLocks/>
          </p:cNvCxnSpPr>
          <p:nvPr/>
        </p:nvCxnSpPr>
        <p:spPr>
          <a:xfrm>
            <a:off x="3579882" y="2839453"/>
            <a:ext cx="24203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81996-847D-4591-B6C0-5B21ACBE8657}"/>
              </a:ext>
            </a:extLst>
          </p:cNvPr>
          <p:cNvSpPr/>
          <p:nvPr/>
        </p:nvSpPr>
        <p:spPr>
          <a:xfrm>
            <a:off x="6424843" y="0"/>
            <a:ext cx="2420363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A2D9A-2E32-45BC-9C68-0D0A4C045D4F}"/>
              </a:ext>
            </a:extLst>
          </p:cNvPr>
          <p:cNvSpPr txBox="1"/>
          <p:nvPr/>
        </p:nvSpPr>
        <p:spPr>
          <a:xfrm>
            <a:off x="6492022" y="694346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/>
                </a:solidFill>
              </a:rPr>
              <a:t>(</a:t>
            </a:r>
            <a:r>
              <a:rPr lang="ko-KR" altLang="en-US" sz="1500" dirty="0">
                <a:solidFill>
                  <a:schemeClr val="bg2"/>
                </a:solidFill>
              </a:rPr>
              <a:t>내 아이콘</a:t>
            </a:r>
            <a:r>
              <a:rPr lang="en-US" altLang="ko-KR" sz="1500" dirty="0">
                <a:solidFill>
                  <a:schemeClr val="bg2"/>
                </a:solidFill>
              </a:rPr>
              <a:t>)</a:t>
            </a:r>
            <a:endParaRPr lang="ko-KR" altLang="en-US" sz="15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6B145-9698-46B0-B757-2E9AE536A5A7}"/>
              </a:ext>
            </a:extLst>
          </p:cNvPr>
          <p:cNvSpPr txBox="1"/>
          <p:nvPr/>
        </p:nvSpPr>
        <p:spPr>
          <a:xfrm>
            <a:off x="6530123" y="1888956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매장검색후 예약하기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F4042-1FCA-4364-80D0-575DF8AF9C26}"/>
              </a:ext>
            </a:extLst>
          </p:cNvPr>
          <p:cNvSpPr txBox="1"/>
          <p:nvPr/>
        </p:nvSpPr>
        <p:spPr>
          <a:xfrm>
            <a:off x="6530123" y="2322092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예약확인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D15A9-86E2-44B2-80FF-BF76371A40F6}"/>
              </a:ext>
            </a:extLst>
          </p:cNvPr>
          <p:cNvSpPr txBox="1"/>
          <p:nvPr/>
        </p:nvSpPr>
        <p:spPr>
          <a:xfrm>
            <a:off x="6530123" y="99899"/>
            <a:ext cx="26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회원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고객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7FFA0D-8EE6-4E9C-98B6-331FD1E4DD8D}"/>
              </a:ext>
            </a:extLst>
          </p:cNvPr>
          <p:cNvCxnSpPr>
            <a:cxnSpLocks/>
          </p:cNvCxnSpPr>
          <p:nvPr/>
        </p:nvCxnSpPr>
        <p:spPr>
          <a:xfrm>
            <a:off x="6424843" y="2839453"/>
            <a:ext cx="24203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2689FA-BD13-4782-AF52-98A201BFFCF9}"/>
              </a:ext>
            </a:extLst>
          </p:cNvPr>
          <p:cNvSpPr txBox="1"/>
          <p:nvPr/>
        </p:nvSpPr>
        <p:spPr>
          <a:xfrm>
            <a:off x="6424843" y="6434936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로그아웃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8AC305-B32B-4F7C-8F2A-3E69A0007628}"/>
              </a:ext>
            </a:extLst>
          </p:cNvPr>
          <p:cNvSpPr txBox="1"/>
          <p:nvPr/>
        </p:nvSpPr>
        <p:spPr>
          <a:xfrm>
            <a:off x="6530123" y="1455820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개인정보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FFA3A-3B64-4724-B648-D42123028036}"/>
              </a:ext>
            </a:extLst>
          </p:cNvPr>
          <p:cNvSpPr txBox="1"/>
          <p:nvPr/>
        </p:nvSpPr>
        <p:spPr>
          <a:xfrm>
            <a:off x="6472470" y="1001994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/>
                </a:solidFill>
              </a:rPr>
              <a:t>(</a:t>
            </a:r>
            <a:r>
              <a:rPr lang="ko-KR" altLang="en-US" sz="1500" dirty="0">
                <a:solidFill>
                  <a:schemeClr val="bg2"/>
                </a:solidFill>
              </a:rPr>
              <a:t>내 닉네임</a:t>
            </a:r>
            <a:r>
              <a:rPr lang="en-US" altLang="ko-KR" sz="1500" dirty="0">
                <a:solidFill>
                  <a:schemeClr val="bg2"/>
                </a:solidFill>
              </a:rPr>
              <a:t>or</a:t>
            </a:r>
            <a:r>
              <a:rPr lang="ko-KR" altLang="en-US" sz="1500" dirty="0">
                <a:solidFill>
                  <a:schemeClr val="bg2"/>
                </a:solidFill>
              </a:rPr>
              <a:t>이름</a:t>
            </a:r>
            <a:r>
              <a:rPr lang="en-US" altLang="ko-KR" sz="1500" dirty="0">
                <a:solidFill>
                  <a:schemeClr val="bg2"/>
                </a:solidFill>
              </a:rPr>
              <a:t>)</a:t>
            </a:r>
            <a:endParaRPr lang="ko-KR" altLang="en-US" sz="1500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6D6EF-C422-4404-8431-3BECFAFDCD12}"/>
              </a:ext>
            </a:extLst>
          </p:cNvPr>
          <p:cNvSpPr txBox="1"/>
          <p:nvPr/>
        </p:nvSpPr>
        <p:spPr>
          <a:xfrm>
            <a:off x="6530123" y="3033650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나의 </a:t>
            </a:r>
            <a:r>
              <a:rPr lang="en-US" altLang="ko-KR" sz="1500" dirty="0">
                <a:solidFill>
                  <a:srgbClr val="78BE94"/>
                </a:solidFill>
              </a:rPr>
              <a:t>SHOW</a:t>
            </a:r>
            <a:r>
              <a:rPr lang="ko-KR" altLang="en-US" sz="1500" dirty="0">
                <a:solidFill>
                  <a:srgbClr val="78BE94"/>
                </a:solidFill>
              </a:rPr>
              <a:t> 신뢰도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C1E8FA-BFFA-463B-BBEB-EFCFB390707A}"/>
              </a:ext>
            </a:extLst>
          </p:cNvPr>
          <p:cNvSpPr/>
          <p:nvPr/>
        </p:nvSpPr>
        <p:spPr>
          <a:xfrm>
            <a:off x="9354540" y="0"/>
            <a:ext cx="2420363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D9CE44-EAA3-4EC7-8E7E-A6472E600DA7}"/>
              </a:ext>
            </a:extLst>
          </p:cNvPr>
          <p:cNvSpPr txBox="1"/>
          <p:nvPr/>
        </p:nvSpPr>
        <p:spPr>
          <a:xfrm>
            <a:off x="9421719" y="694346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/>
                </a:solidFill>
              </a:rPr>
              <a:t>(</a:t>
            </a:r>
            <a:r>
              <a:rPr lang="ko-KR" altLang="en-US" sz="1500" dirty="0">
                <a:solidFill>
                  <a:schemeClr val="bg2"/>
                </a:solidFill>
              </a:rPr>
              <a:t>내 아이콘</a:t>
            </a:r>
            <a:r>
              <a:rPr lang="en-US" altLang="ko-KR" sz="1500" dirty="0">
                <a:solidFill>
                  <a:schemeClr val="bg2"/>
                </a:solidFill>
              </a:rPr>
              <a:t>)</a:t>
            </a:r>
            <a:endParaRPr lang="ko-KR" altLang="en-US" sz="15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07DA02-4858-4EC7-A249-CDFAD1C00211}"/>
              </a:ext>
            </a:extLst>
          </p:cNvPr>
          <p:cNvSpPr txBox="1"/>
          <p:nvPr/>
        </p:nvSpPr>
        <p:spPr>
          <a:xfrm>
            <a:off x="9459818" y="2330748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예약관리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126BD6-AEDE-4311-9575-33041A843BFC}"/>
              </a:ext>
            </a:extLst>
          </p:cNvPr>
          <p:cNvSpPr txBox="1"/>
          <p:nvPr/>
        </p:nvSpPr>
        <p:spPr>
          <a:xfrm>
            <a:off x="9459819" y="3403139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FF0000"/>
                </a:solidFill>
              </a:rPr>
              <a:t>NoShow</a:t>
            </a:r>
            <a:r>
              <a:rPr lang="ko-KR" altLang="en-US" sz="1500" dirty="0">
                <a:solidFill>
                  <a:srgbClr val="FF0000"/>
                </a:solidFill>
              </a:rPr>
              <a:t>등록 </a:t>
            </a:r>
            <a:r>
              <a:rPr lang="en-US" altLang="ko-KR" sz="1500" dirty="0">
                <a:solidFill>
                  <a:srgbClr val="FF0000"/>
                </a:solidFill>
              </a:rPr>
              <a:t>/ </a:t>
            </a:r>
            <a:r>
              <a:rPr lang="ko-KR" altLang="en-US" sz="1500" dirty="0">
                <a:solidFill>
                  <a:srgbClr val="FF0000"/>
                </a:solidFill>
              </a:rPr>
              <a:t>해제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31029-2BEA-4EAF-987F-FC4E04366D31}"/>
              </a:ext>
            </a:extLst>
          </p:cNvPr>
          <p:cNvSpPr txBox="1"/>
          <p:nvPr/>
        </p:nvSpPr>
        <p:spPr>
          <a:xfrm>
            <a:off x="9459820" y="99899"/>
            <a:ext cx="26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회원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매장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메뉴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AAABC6B-480F-4389-88B4-64648A5172A9}"/>
              </a:ext>
            </a:extLst>
          </p:cNvPr>
          <p:cNvCxnSpPr>
            <a:cxnSpLocks/>
          </p:cNvCxnSpPr>
          <p:nvPr/>
        </p:nvCxnSpPr>
        <p:spPr>
          <a:xfrm>
            <a:off x="9354540" y="2839453"/>
            <a:ext cx="24203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124169-CE36-4232-AB03-874A09568C6B}"/>
              </a:ext>
            </a:extLst>
          </p:cNvPr>
          <p:cNvSpPr txBox="1"/>
          <p:nvPr/>
        </p:nvSpPr>
        <p:spPr>
          <a:xfrm>
            <a:off x="9354540" y="6434936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로그아웃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C5D70-6F7B-41B0-9A2E-CA1A61C5C795}"/>
              </a:ext>
            </a:extLst>
          </p:cNvPr>
          <p:cNvSpPr txBox="1"/>
          <p:nvPr/>
        </p:nvSpPr>
        <p:spPr>
          <a:xfrm>
            <a:off x="9459820" y="1455820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개인정보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0DCF4F-71C9-4728-BADB-115F17392FB8}"/>
              </a:ext>
            </a:extLst>
          </p:cNvPr>
          <p:cNvSpPr txBox="1"/>
          <p:nvPr/>
        </p:nvSpPr>
        <p:spPr>
          <a:xfrm>
            <a:off x="9402167" y="1001994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/>
                </a:solidFill>
              </a:rPr>
              <a:t>(</a:t>
            </a:r>
            <a:r>
              <a:rPr lang="ko-KR" altLang="en-US" sz="1500" dirty="0">
                <a:solidFill>
                  <a:schemeClr val="bg2"/>
                </a:solidFill>
              </a:rPr>
              <a:t>내 닉네임</a:t>
            </a:r>
            <a:r>
              <a:rPr lang="en-US" altLang="ko-KR" sz="1500" dirty="0">
                <a:solidFill>
                  <a:schemeClr val="bg2"/>
                </a:solidFill>
              </a:rPr>
              <a:t>or</a:t>
            </a:r>
            <a:r>
              <a:rPr lang="ko-KR" altLang="en-US" sz="1500" dirty="0">
                <a:solidFill>
                  <a:schemeClr val="bg2"/>
                </a:solidFill>
              </a:rPr>
              <a:t>이름</a:t>
            </a:r>
            <a:r>
              <a:rPr lang="en-US" altLang="ko-KR" sz="1500" dirty="0">
                <a:solidFill>
                  <a:schemeClr val="bg2"/>
                </a:solidFill>
              </a:rPr>
              <a:t>)</a:t>
            </a:r>
            <a:endParaRPr lang="ko-KR" altLang="en-US" sz="1500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51FA0F-CAD6-40BF-9C5E-7766DE96CB11}"/>
              </a:ext>
            </a:extLst>
          </p:cNvPr>
          <p:cNvSpPr txBox="1"/>
          <p:nvPr/>
        </p:nvSpPr>
        <p:spPr>
          <a:xfrm>
            <a:off x="6530123" y="3451099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기록관리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38BCC-BC5C-4397-B7A9-F5B2337EC48E}"/>
              </a:ext>
            </a:extLst>
          </p:cNvPr>
          <p:cNvSpPr txBox="1"/>
          <p:nvPr/>
        </p:nvSpPr>
        <p:spPr>
          <a:xfrm>
            <a:off x="9412193" y="2970114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기록관리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FF12F7-9A12-467A-9E26-6F4D4933A8F1}"/>
              </a:ext>
            </a:extLst>
          </p:cNvPr>
          <p:cNvSpPr txBox="1"/>
          <p:nvPr/>
        </p:nvSpPr>
        <p:spPr>
          <a:xfrm>
            <a:off x="9472863" y="1885466"/>
            <a:ext cx="2719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8BE94"/>
                </a:solidFill>
              </a:rPr>
              <a:t>설정</a:t>
            </a:r>
            <a:r>
              <a:rPr lang="en-US" altLang="ko-KR" sz="1500" dirty="0">
                <a:solidFill>
                  <a:srgbClr val="78BE94"/>
                </a:solidFill>
              </a:rPr>
              <a:t>(</a:t>
            </a:r>
            <a:r>
              <a:rPr lang="ko-KR" altLang="en-US" sz="1500" dirty="0" err="1">
                <a:solidFill>
                  <a:srgbClr val="78BE94"/>
                </a:solidFill>
              </a:rPr>
              <a:t>자동예약허용범위등</a:t>
            </a:r>
            <a:r>
              <a:rPr lang="en-US" altLang="ko-KR" sz="1500" dirty="0">
                <a:solidFill>
                  <a:srgbClr val="78BE94"/>
                </a:solidFill>
              </a:rPr>
              <a:t>)</a:t>
            </a:r>
            <a:endParaRPr lang="ko-KR" altLang="en-US" sz="1500" dirty="0">
              <a:solidFill>
                <a:srgbClr val="78BE9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7EA7EA-0907-4EE8-B446-B126F143179F}"/>
              </a:ext>
            </a:extLst>
          </p:cNvPr>
          <p:cNvSpPr txBox="1"/>
          <p:nvPr/>
        </p:nvSpPr>
        <p:spPr>
          <a:xfrm>
            <a:off x="3837562" y="252299"/>
            <a:ext cx="26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비회원메뉴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C023E6-7625-4A26-82DE-6CEBA6D9608C}"/>
              </a:ext>
            </a:extLst>
          </p:cNvPr>
          <p:cNvSpPr txBox="1"/>
          <p:nvPr/>
        </p:nvSpPr>
        <p:spPr>
          <a:xfrm>
            <a:off x="380990" y="1031791"/>
            <a:ext cx="2642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Nav side bar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183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F7A51-D7E5-48DA-AA2A-2E88F5D3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ko-KR" dirty="0"/>
              <a:t>보여지는 데이터 </a:t>
            </a:r>
            <a:r>
              <a:rPr lang="en-US" altLang="ko-KR" dirty="0"/>
              <a:t>: </a:t>
            </a:r>
            <a:r>
              <a:rPr lang="ko-KR" altLang="ko-KR" dirty="0" err="1"/>
              <a:t>노쇼확률</a:t>
            </a:r>
            <a:r>
              <a:rPr lang="en-US" altLang="ko-KR" dirty="0"/>
              <a:t> </a:t>
            </a:r>
            <a:r>
              <a:rPr lang="ko-KR" altLang="en-US" dirty="0"/>
              <a:t>및 부가정보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예약 받은 고객이 </a:t>
            </a:r>
            <a:r>
              <a:rPr lang="ko-KR" altLang="en-US" dirty="0" err="1"/>
              <a:t>노쇼했을</a:t>
            </a:r>
            <a:r>
              <a:rPr lang="ko-KR" altLang="en-US" dirty="0"/>
              <a:t> 때 사용자가 등록을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1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2205789" y="4175002"/>
            <a:ext cx="8771022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336CE9-BC73-453A-9194-F36140B913F5}"/>
              </a:ext>
            </a:extLst>
          </p:cNvPr>
          <p:cNvCxnSpPr>
            <a:cxnSpLocks/>
          </p:cNvCxnSpPr>
          <p:nvPr/>
        </p:nvCxnSpPr>
        <p:spPr>
          <a:xfrm>
            <a:off x="2205790" y="615615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2205790" y="237019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737936" y="204138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3F98AC-2731-43AD-839D-1A1FB57555E9}"/>
              </a:ext>
            </a:extLst>
          </p:cNvPr>
          <p:cNvSpPr/>
          <p:nvPr/>
        </p:nvSpPr>
        <p:spPr>
          <a:xfrm>
            <a:off x="710018" y="5843358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710017" y="3862203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C48DB6-7D93-4E91-AC7C-86E899175043}"/>
              </a:ext>
            </a:extLst>
          </p:cNvPr>
          <p:cNvCxnSpPr/>
          <p:nvPr/>
        </p:nvCxnSpPr>
        <p:spPr>
          <a:xfrm>
            <a:off x="3159919" y="2370197"/>
            <a:ext cx="397043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C3B07B-97EC-4B79-9D75-51B782B88256}"/>
              </a:ext>
            </a:extLst>
          </p:cNvPr>
          <p:cNvCxnSpPr>
            <a:cxnSpLocks/>
          </p:cNvCxnSpPr>
          <p:nvPr/>
        </p:nvCxnSpPr>
        <p:spPr>
          <a:xfrm>
            <a:off x="4428625" y="4181179"/>
            <a:ext cx="439154" cy="197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4315CE-EAAB-47AA-9477-D605AA326D34}"/>
              </a:ext>
            </a:extLst>
          </p:cNvPr>
          <p:cNvCxnSpPr>
            <a:cxnSpLocks/>
          </p:cNvCxnSpPr>
          <p:nvPr/>
        </p:nvCxnSpPr>
        <p:spPr>
          <a:xfrm flipV="1">
            <a:off x="6194573" y="4181178"/>
            <a:ext cx="655723" cy="1974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 flipV="1">
            <a:off x="8168814" y="2370197"/>
            <a:ext cx="640681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C48247-CDDC-4F04-B112-7D27BC63F4F1}"/>
              </a:ext>
            </a:extLst>
          </p:cNvPr>
          <p:cNvSpPr txBox="1"/>
          <p:nvPr/>
        </p:nvSpPr>
        <p:spPr>
          <a:xfrm>
            <a:off x="1890588" y="3079924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B7706-BE01-469B-A3CC-970AB5460BBE}"/>
              </a:ext>
            </a:extLst>
          </p:cNvPr>
          <p:cNvSpPr txBox="1"/>
          <p:nvPr/>
        </p:nvSpPr>
        <p:spPr>
          <a:xfrm>
            <a:off x="3258868" y="5054902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5250D-D1CD-4B05-A2B9-B2C8FB7EE9EF}"/>
              </a:ext>
            </a:extLst>
          </p:cNvPr>
          <p:cNvSpPr txBox="1"/>
          <p:nvPr/>
        </p:nvSpPr>
        <p:spPr>
          <a:xfrm>
            <a:off x="6878213" y="4916402"/>
            <a:ext cx="146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노쇼이력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예약기록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8809496" y="2903063"/>
            <a:ext cx="1467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노쇼위험도</a:t>
            </a:r>
            <a:r>
              <a:rPr lang="ko-KR" altLang="en-US" dirty="0"/>
              <a:t> </a:t>
            </a:r>
            <a:r>
              <a:rPr lang="ko-KR" altLang="en-US" dirty="0" err="1"/>
              <a:t>노쇼확률</a:t>
            </a:r>
            <a:r>
              <a:rPr lang="ko-KR" altLang="en-US" dirty="0"/>
              <a:t> 및 횟수</a:t>
            </a:r>
          </a:p>
        </p:txBody>
      </p:sp>
    </p:spTree>
    <p:extLst>
      <p:ext uri="{BB962C8B-B14F-4D97-AF65-F5344CB8AC3E}">
        <p14:creationId xmlns:p14="http://schemas.microsoft.com/office/powerpoint/2010/main" val="28762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FCB4-2A49-4F21-A0D1-56F287B48A32}"/>
              </a:ext>
            </a:extLst>
          </p:cNvPr>
          <p:cNvSpPr/>
          <p:nvPr/>
        </p:nvSpPr>
        <p:spPr>
          <a:xfrm>
            <a:off x="4720383" y="1382046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2D5116-ED7C-4595-B6BA-9DF2417E3A76}"/>
              </a:ext>
            </a:extLst>
          </p:cNvPr>
          <p:cNvSpPr/>
          <p:nvPr/>
        </p:nvSpPr>
        <p:spPr>
          <a:xfrm>
            <a:off x="5539531" y="4470291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317683-91FE-4208-8853-0EBF22412589}"/>
              </a:ext>
            </a:extLst>
          </p:cNvPr>
          <p:cNvSpPr/>
          <p:nvPr/>
        </p:nvSpPr>
        <p:spPr>
          <a:xfrm>
            <a:off x="4811620" y="1876811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B837CF-D759-4CE0-BC56-4829D3EB990A}"/>
              </a:ext>
            </a:extLst>
          </p:cNvPr>
          <p:cNvSpPr/>
          <p:nvPr/>
        </p:nvSpPr>
        <p:spPr>
          <a:xfrm>
            <a:off x="5468345" y="3342124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2D1D5B-EDF5-41E2-BFA4-AA6D2333ED6C}"/>
              </a:ext>
            </a:extLst>
          </p:cNvPr>
          <p:cNvSpPr/>
          <p:nvPr/>
        </p:nvSpPr>
        <p:spPr>
          <a:xfrm>
            <a:off x="5069295" y="516014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0E758B-43A0-40ED-AC3E-D8DE65153002}"/>
              </a:ext>
            </a:extLst>
          </p:cNvPr>
          <p:cNvSpPr/>
          <p:nvPr/>
        </p:nvSpPr>
        <p:spPr>
          <a:xfrm>
            <a:off x="5698959" y="2429245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249440-F307-45BD-8185-F0EED2A05001}"/>
              </a:ext>
            </a:extLst>
          </p:cNvPr>
          <p:cNvSpPr/>
          <p:nvPr/>
        </p:nvSpPr>
        <p:spPr>
          <a:xfrm>
            <a:off x="5412196" y="2909508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9F4B6C-1B90-4C93-9176-2C8DA8AD7143}"/>
              </a:ext>
            </a:extLst>
          </p:cNvPr>
          <p:cNvSpPr/>
          <p:nvPr/>
        </p:nvSpPr>
        <p:spPr>
          <a:xfrm>
            <a:off x="5069295" y="546161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DEE04F-4FAE-485D-960F-13F0C87D10EE}"/>
              </a:ext>
            </a:extLst>
          </p:cNvPr>
          <p:cNvSpPr/>
          <p:nvPr/>
        </p:nvSpPr>
        <p:spPr>
          <a:xfrm>
            <a:off x="5069295" y="5763082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657AB4-BFDC-4135-98F0-D78364BA73D5}"/>
              </a:ext>
            </a:extLst>
          </p:cNvPr>
          <p:cNvSpPr/>
          <p:nvPr/>
        </p:nvSpPr>
        <p:spPr>
          <a:xfrm>
            <a:off x="4720380" y="1385632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4200F-BE76-44DF-8A21-8DB53F0667A9}"/>
              </a:ext>
            </a:extLst>
          </p:cNvPr>
          <p:cNvSpPr/>
          <p:nvPr/>
        </p:nvSpPr>
        <p:spPr>
          <a:xfrm>
            <a:off x="929440" y="1880397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E035F-A081-4D77-8CE8-FBEEEFE7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37"/>
          </a:xfrm>
        </p:spPr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9C894-6D74-43EE-8E5A-B6F8AB09D8CC}"/>
              </a:ext>
            </a:extLst>
          </p:cNvPr>
          <p:cNvSpPr/>
          <p:nvPr/>
        </p:nvSpPr>
        <p:spPr>
          <a:xfrm>
            <a:off x="838203" y="1385632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B1667-5FE8-4C71-9988-591B89DF9B0C}"/>
              </a:ext>
            </a:extLst>
          </p:cNvPr>
          <p:cNvSpPr/>
          <p:nvPr/>
        </p:nvSpPr>
        <p:spPr>
          <a:xfrm>
            <a:off x="1586165" y="334571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21426-A4A5-41B4-A738-6B3381646C07}"/>
              </a:ext>
            </a:extLst>
          </p:cNvPr>
          <p:cNvSpPr/>
          <p:nvPr/>
        </p:nvSpPr>
        <p:spPr>
          <a:xfrm>
            <a:off x="1187115" y="516372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C6C57-4024-4567-8055-74475EA59983}"/>
              </a:ext>
            </a:extLst>
          </p:cNvPr>
          <p:cNvSpPr/>
          <p:nvPr/>
        </p:nvSpPr>
        <p:spPr>
          <a:xfrm>
            <a:off x="1784688" y="243114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6B0B2D-3DA7-4C3F-94AB-CEFE0BBC4AB0}"/>
              </a:ext>
            </a:extLst>
          </p:cNvPr>
          <p:cNvSpPr/>
          <p:nvPr/>
        </p:nvSpPr>
        <p:spPr>
          <a:xfrm>
            <a:off x="1530016" y="2913094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FB6E2-670C-4A32-A5A5-2D13C1915AD1}"/>
              </a:ext>
            </a:extLst>
          </p:cNvPr>
          <p:cNvSpPr/>
          <p:nvPr/>
        </p:nvSpPr>
        <p:spPr>
          <a:xfrm>
            <a:off x="1187115" y="546519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51FCB-E779-412B-9741-EAB67C227A5D}"/>
              </a:ext>
            </a:extLst>
          </p:cNvPr>
          <p:cNvSpPr/>
          <p:nvPr/>
        </p:nvSpPr>
        <p:spPr>
          <a:xfrm>
            <a:off x="1187115" y="5766668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3ABE81D7-995D-4E87-9937-DA0092C2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660" y="1912727"/>
            <a:ext cx="230842" cy="230842"/>
          </a:xfrm>
          <a:prstGeom prst="rect">
            <a:avLst/>
          </a:prstGeom>
        </p:spPr>
      </p:pic>
      <p:pic>
        <p:nvPicPr>
          <p:cNvPr id="10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71A9F0D-27A8-4B66-80B5-6E24E293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44714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F15382-5AA9-4C9A-B3AE-F24CC64488AC}"/>
              </a:ext>
            </a:extLst>
          </p:cNvPr>
          <p:cNvSpPr/>
          <p:nvPr/>
        </p:nvSpPr>
        <p:spPr>
          <a:xfrm>
            <a:off x="838200" y="138921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A8FE33-1CD6-4E0F-A8E2-1FDE61DD6FAD}"/>
              </a:ext>
            </a:extLst>
          </p:cNvPr>
          <p:cNvSpPr/>
          <p:nvPr/>
        </p:nvSpPr>
        <p:spPr>
          <a:xfrm>
            <a:off x="4714363" y="1382046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8E21F-D4CB-4CEF-8B34-61CB4128297C}"/>
              </a:ext>
            </a:extLst>
          </p:cNvPr>
          <p:cNvSpPr txBox="1"/>
          <p:nvPr/>
        </p:nvSpPr>
        <p:spPr>
          <a:xfrm>
            <a:off x="4766503" y="144356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8BE94"/>
                </a:solidFill>
              </a:rPr>
              <a:t>NoNoShow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A2B6B-9A6C-4303-B671-8FF88E281D4C}"/>
              </a:ext>
            </a:extLst>
          </p:cNvPr>
          <p:cNvSpPr txBox="1"/>
          <p:nvPr/>
        </p:nvSpPr>
        <p:spPr>
          <a:xfrm>
            <a:off x="4766503" y="212852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8BE94"/>
                </a:solidFill>
              </a:rPr>
              <a:t>home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813E1-7BD9-4EB3-A07B-D933D1B9EF7F}"/>
              </a:ext>
            </a:extLst>
          </p:cNvPr>
          <p:cNvSpPr txBox="1"/>
          <p:nvPr/>
        </p:nvSpPr>
        <p:spPr>
          <a:xfrm>
            <a:off x="4766503" y="296515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상품관리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39DCA-5C13-465A-BB61-A5A4464B8416}"/>
              </a:ext>
            </a:extLst>
          </p:cNvPr>
          <p:cNvSpPr txBox="1"/>
          <p:nvPr/>
        </p:nvSpPr>
        <p:spPr>
          <a:xfrm>
            <a:off x="4766503" y="268590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78BE94"/>
                </a:solidFill>
              </a:rPr>
              <a:t>노쇼등록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AAC06-1FCD-4F73-B446-B290E9C7CEB4}"/>
              </a:ext>
            </a:extLst>
          </p:cNvPr>
          <p:cNvSpPr txBox="1"/>
          <p:nvPr/>
        </p:nvSpPr>
        <p:spPr>
          <a:xfrm>
            <a:off x="4766503" y="2407779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2D5CF1E-6472-46BB-B4EF-F808609E5A08}"/>
              </a:ext>
            </a:extLst>
          </p:cNvPr>
          <p:cNvCxnSpPr>
            <a:cxnSpLocks/>
          </p:cNvCxnSpPr>
          <p:nvPr/>
        </p:nvCxnSpPr>
        <p:spPr>
          <a:xfrm>
            <a:off x="4766503" y="1783495"/>
            <a:ext cx="102869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5AAAEB-F244-4D83-98B8-1A1CEA9C1509}"/>
              </a:ext>
            </a:extLst>
          </p:cNvPr>
          <p:cNvSpPr/>
          <p:nvPr/>
        </p:nvSpPr>
        <p:spPr>
          <a:xfrm>
            <a:off x="1628777" y="4537478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2F2CD5-E2D1-482A-87A7-7058224FF2C9}"/>
              </a:ext>
            </a:extLst>
          </p:cNvPr>
          <p:cNvSpPr txBox="1"/>
          <p:nvPr/>
        </p:nvSpPr>
        <p:spPr>
          <a:xfrm>
            <a:off x="4696327" y="6186362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CD820E-8350-4102-9B36-228BA9F35336}"/>
              </a:ext>
            </a:extLst>
          </p:cNvPr>
          <p:cNvSpPr/>
          <p:nvPr/>
        </p:nvSpPr>
        <p:spPr>
          <a:xfrm>
            <a:off x="8564481" y="1378460"/>
            <a:ext cx="2911642" cy="51036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C73BD9AB-E954-4C28-86E9-DD83FF1C5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1557" y="1348827"/>
            <a:ext cx="311836" cy="457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D56CE70-A03B-4FDC-BC49-825E064278F4}"/>
              </a:ext>
            </a:extLst>
          </p:cNvPr>
          <p:cNvSpPr txBox="1"/>
          <p:nvPr/>
        </p:nvSpPr>
        <p:spPr>
          <a:xfrm>
            <a:off x="10935637" y="1418771"/>
            <a:ext cx="5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78BE94"/>
                </a:solidFill>
              </a:rPr>
              <a:t>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E55C82-EE5B-444F-8F8A-2F2608789E25}"/>
              </a:ext>
            </a:extLst>
          </p:cNvPr>
          <p:cNvSpPr/>
          <p:nvPr/>
        </p:nvSpPr>
        <p:spPr>
          <a:xfrm>
            <a:off x="8638633" y="216412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866AC2-6DBE-4469-8B49-069A981D3F77}"/>
              </a:ext>
            </a:extLst>
          </p:cNvPr>
          <p:cNvSpPr txBox="1"/>
          <p:nvPr/>
        </p:nvSpPr>
        <p:spPr>
          <a:xfrm>
            <a:off x="9102564" y="1808526"/>
            <a:ext cx="182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터치해서 </a:t>
            </a:r>
            <a:r>
              <a:rPr lang="ko-KR" altLang="en-US" sz="1200" dirty="0" err="1">
                <a:solidFill>
                  <a:srgbClr val="78BE94"/>
                </a:solidFill>
              </a:rPr>
              <a:t>노쇼로</a:t>
            </a:r>
            <a:r>
              <a:rPr lang="ko-KR" altLang="en-US" sz="1200" dirty="0">
                <a:solidFill>
                  <a:srgbClr val="78BE94"/>
                </a:solidFill>
              </a:rPr>
              <a:t> 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BC7AF-C2B3-4C2D-8227-75BC0A04AF99}"/>
              </a:ext>
            </a:extLst>
          </p:cNvPr>
          <p:cNvSpPr txBox="1"/>
          <p:nvPr/>
        </p:nvSpPr>
        <p:spPr>
          <a:xfrm>
            <a:off x="9504921" y="289978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01012345678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C8B6D3-C5C0-444E-8386-0BCFB6313CF9}"/>
              </a:ext>
            </a:extLst>
          </p:cNvPr>
          <p:cNvSpPr txBox="1"/>
          <p:nvPr/>
        </p:nvSpPr>
        <p:spPr>
          <a:xfrm>
            <a:off x="8568998" y="216662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14 : 00</a:t>
            </a:r>
            <a:endParaRPr lang="ko-KR" altLang="en-US" sz="12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644ABF-28AD-40D5-B38C-43A59A629F34}"/>
              </a:ext>
            </a:extLst>
          </p:cNvPr>
          <p:cNvSpPr/>
          <p:nvPr/>
        </p:nvSpPr>
        <p:spPr>
          <a:xfrm>
            <a:off x="8658655" y="3231785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D42EF8-86DE-4708-9D85-63BDB72C2480}"/>
              </a:ext>
            </a:extLst>
          </p:cNvPr>
          <p:cNvSpPr txBox="1"/>
          <p:nvPr/>
        </p:nvSpPr>
        <p:spPr>
          <a:xfrm>
            <a:off x="9524943" y="3967446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01011111111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F2CEE6-C79E-4F6E-BE91-8B9FC9C756B6}"/>
              </a:ext>
            </a:extLst>
          </p:cNvPr>
          <p:cNvSpPr txBox="1"/>
          <p:nvPr/>
        </p:nvSpPr>
        <p:spPr>
          <a:xfrm>
            <a:off x="8589020" y="3234284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11 : 00</a:t>
            </a:r>
            <a:endParaRPr lang="ko-KR" altLang="en-US" sz="12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23391C-AA51-440B-8227-069AF685BD8D}"/>
              </a:ext>
            </a:extLst>
          </p:cNvPr>
          <p:cNvSpPr/>
          <p:nvPr/>
        </p:nvSpPr>
        <p:spPr>
          <a:xfrm>
            <a:off x="8658655" y="4299446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B7B1C-789B-4AFE-BF33-AA4CCC1AFA72}"/>
              </a:ext>
            </a:extLst>
          </p:cNvPr>
          <p:cNvSpPr txBox="1"/>
          <p:nvPr/>
        </p:nvSpPr>
        <p:spPr>
          <a:xfrm>
            <a:off x="9524943" y="5035107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01045612378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E4857-FA05-4E9F-A5A6-4AA41D1891F6}"/>
              </a:ext>
            </a:extLst>
          </p:cNvPr>
          <p:cNvSpPr txBox="1"/>
          <p:nvPr/>
        </p:nvSpPr>
        <p:spPr>
          <a:xfrm>
            <a:off x="8589020" y="4301945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18 : 00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BB28F9-E435-4A91-B1CA-1020F67B5051}"/>
              </a:ext>
            </a:extLst>
          </p:cNvPr>
          <p:cNvSpPr/>
          <p:nvPr/>
        </p:nvSpPr>
        <p:spPr>
          <a:xfrm>
            <a:off x="8658655" y="537611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0904A4-2E0D-4BCA-97D7-D42C9668979E}"/>
              </a:ext>
            </a:extLst>
          </p:cNvPr>
          <p:cNvSpPr txBox="1"/>
          <p:nvPr/>
        </p:nvSpPr>
        <p:spPr>
          <a:xfrm>
            <a:off x="9524943" y="611177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01011223344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02792B-F1A0-4792-92E2-5669365DA2B3}"/>
              </a:ext>
            </a:extLst>
          </p:cNvPr>
          <p:cNvSpPr txBox="1"/>
          <p:nvPr/>
        </p:nvSpPr>
        <p:spPr>
          <a:xfrm>
            <a:off x="8589020" y="537861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13 : 00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83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E3E5-A277-44F0-8602-A50B7E2C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노쇼없는</a:t>
            </a:r>
            <a:r>
              <a:rPr lang="ko-KR" altLang="ko-KR" dirty="0"/>
              <a:t> 예약기록을 기반으로 고객</a:t>
            </a:r>
            <a:r>
              <a:rPr lang="en-US" altLang="ko-KR" dirty="0"/>
              <a:t>(</a:t>
            </a:r>
            <a:r>
              <a:rPr lang="ko-KR" altLang="ko-KR" dirty="0"/>
              <a:t>손님</a:t>
            </a:r>
            <a:r>
              <a:rPr lang="en-US" altLang="ko-KR" dirty="0"/>
              <a:t>)</a:t>
            </a:r>
            <a:r>
              <a:rPr lang="ko-KR" altLang="en-US" dirty="0"/>
              <a:t>에게 포인트가 쌓임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포인트로 매장에서 제공하는 상품을 쿠폰형태로 구매할 수 있음 </a:t>
            </a:r>
            <a:r>
              <a:rPr lang="en-US" altLang="ko-KR" dirty="0"/>
              <a:t>– </a:t>
            </a:r>
            <a:r>
              <a:rPr lang="ko-KR" altLang="en-US" dirty="0" err="1"/>
              <a:t>손님용</a:t>
            </a:r>
            <a:r>
              <a:rPr lang="ko-KR" altLang="ko-KR" dirty="0"/>
              <a:t> </a:t>
            </a:r>
            <a:r>
              <a:rPr lang="en-US" altLang="ko-KR" dirty="0"/>
              <a:t>Web</a:t>
            </a:r>
            <a:r>
              <a:rPr lang="ko-KR" altLang="ko-KR" dirty="0"/>
              <a:t>또는 </a:t>
            </a:r>
            <a:r>
              <a:rPr lang="en-US" altLang="ko-KR" dirty="0"/>
              <a:t>App</a:t>
            </a:r>
            <a:r>
              <a:rPr lang="ko-KR" altLang="ko-KR" dirty="0"/>
              <a:t>에서 구매가능</a:t>
            </a:r>
          </a:p>
          <a:p>
            <a:endParaRPr lang="en-US" altLang="ko-KR" dirty="0"/>
          </a:p>
          <a:p>
            <a:r>
              <a:rPr lang="ko-KR" altLang="en-US" dirty="0"/>
              <a:t>로그인 필요</a:t>
            </a:r>
          </a:p>
        </p:txBody>
      </p:sp>
      <p:pic>
        <p:nvPicPr>
          <p:cNvPr id="3074" name="Picture 2" descr="14회차_Spring MVC기반 소셜 로그인 구현(2)_구글 Open API : 네이버 ...">
            <a:extLst>
              <a:ext uri="{FF2B5EF4-FFF2-40B4-BE49-F238E27FC236}">
                <a16:creationId xmlns:a16="http://schemas.microsoft.com/office/drawing/2014/main" id="{7311F86F-8143-41BD-9667-296C18ABB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7" t="25315" r="30915" b="15787"/>
          <a:stretch/>
        </p:blipFill>
        <p:spPr bwMode="auto">
          <a:xfrm>
            <a:off x="8848175" y="4536404"/>
            <a:ext cx="2244802" cy="1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5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</a:t>
            </a:r>
            <a:r>
              <a:rPr lang="en-US" altLang="ko-KR" dirty="0"/>
              <a:t> 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1953126" y="3544555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1953126" y="2358166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104273" y="2521699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473240" y="5026774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>
            <a:off x="3234055" y="3544555"/>
            <a:ext cx="476532" cy="176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2747209" y="2521699"/>
            <a:ext cx="196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조회 또는 쿠폰 구매요청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A574F9-7196-4DE3-80D3-0D35CB383FBD}"/>
              </a:ext>
            </a:extLst>
          </p:cNvPr>
          <p:cNvSpPr/>
          <p:nvPr/>
        </p:nvSpPr>
        <p:spPr>
          <a:xfrm>
            <a:off x="1279356" y="1819237"/>
            <a:ext cx="9573128" cy="1982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5DC1A7-500B-4DC8-9BBC-544F79F59FCA}"/>
              </a:ext>
            </a:extLst>
          </p:cNvPr>
          <p:cNvCxnSpPr>
            <a:cxnSpLocks/>
          </p:cNvCxnSpPr>
          <p:nvPr/>
        </p:nvCxnSpPr>
        <p:spPr>
          <a:xfrm>
            <a:off x="1953126" y="5345281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332020-44D1-45DD-BBD7-4EC50287E54D}"/>
              </a:ext>
            </a:extLst>
          </p:cNvPr>
          <p:cNvCxnSpPr>
            <a:cxnSpLocks/>
          </p:cNvCxnSpPr>
          <p:nvPr/>
        </p:nvCxnSpPr>
        <p:spPr>
          <a:xfrm>
            <a:off x="2322406" y="2383026"/>
            <a:ext cx="424803" cy="116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BFFEB-16CC-4EBC-9DCA-2F51D1C8047B}"/>
              </a:ext>
            </a:extLst>
          </p:cNvPr>
          <p:cNvSpPr/>
          <p:nvPr/>
        </p:nvSpPr>
        <p:spPr>
          <a:xfrm>
            <a:off x="1279356" y="2022167"/>
            <a:ext cx="786066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5B954-DA22-4901-8506-CF06D7D85A94}"/>
              </a:ext>
            </a:extLst>
          </p:cNvPr>
          <p:cNvSpPr txBox="1"/>
          <p:nvPr/>
        </p:nvSpPr>
        <p:spPr>
          <a:xfrm>
            <a:off x="1863406" y="4308256"/>
            <a:ext cx="16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  <a:r>
              <a:rPr lang="en-US" altLang="ko-KR" dirty="0"/>
              <a:t>(</a:t>
            </a:r>
            <a:r>
              <a:rPr lang="ko-KR" altLang="en-US" dirty="0"/>
              <a:t>회원 </a:t>
            </a:r>
            <a:r>
              <a:rPr lang="en-US" altLang="ko-KR" dirty="0"/>
              <a:t>ID)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8C6350-8D6A-4A4A-B816-1E2813D2EAE6}"/>
              </a:ext>
            </a:extLst>
          </p:cNvPr>
          <p:cNvCxnSpPr>
            <a:cxnSpLocks/>
          </p:cNvCxnSpPr>
          <p:nvPr/>
        </p:nvCxnSpPr>
        <p:spPr>
          <a:xfrm>
            <a:off x="1953125" y="6196284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6C585A-2E7C-47B1-ABCF-1FFE229A7390}"/>
              </a:ext>
            </a:extLst>
          </p:cNvPr>
          <p:cNvSpPr/>
          <p:nvPr/>
        </p:nvSpPr>
        <p:spPr>
          <a:xfrm>
            <a:off x="485272" y="588633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B90A49-71D8-4EF4-B6F6-1CC620E0DAD8}"/>
              </a:ext>
            </a:extLst>
          </p:cNvPr>
          <p:cNvCxnSpPr>
            <a:cxnSpLocks/>
          </p:cNvCxnSpPr>
          <p:nvPr/>
        </p:nvCxnSpPr>
        <p:spPr>
          <a:xfrm>
            <a:off x="4228274" y="5353960"/>
            <a:ext cx="173581" cy="831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3B242D-839F-449F-B7FE-8875872008A2}"/>
              </a:ext>
            </a:extLst>
          </p:cNvPr>
          <p:cNvSpPr txBox="1"/>
          <p:nvPr/>
        </p:nvSpPr>
        <p:spPr>
          <a:xfrm>
            <a:off x="3047409" y="5605630"/>
            <a:ext cx="13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핸드폰번호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D7B7D2-8016-40EB-8A70-7E543D41DB49}"/>
              </a:ext>
            </a:extLst>
          </p:cNvPr>
          <p:cNvCxnSpPr>
            <a:cxnSpLocks/>
          </p:cNvCxnSpPr>
          <p:nvPr/>
        </p:nvCxnSpPr>
        <p:spPr>
          <a:xfrm flipV="1">
            <a:off x="5201132" y="5376587"/>
            <a:ext cx="242229" cy="81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FB7029-3E2B-4ACF-A4EF-10F09E2A008D}"/>
              </a:ext>
            </a:extLst>
          </p:cNvPr>
          <p:cNvSpPr txBox="1"/>
          <p:nvPr/>
        </p:nvSpPr>
        <p:spPr>
          <a:xfrm>
            <a:off x="5402742" y="5468989"/>
            <a:ext cx="132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예약기록과 </a:t>
            </a:r>
            <a:r>
              <a:rPr lang="ko-KR" altLang="en-US" dirty="0" err="1"/>
              <a:t>노쇼이력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8AAEAA-6C4D-44EB-A187-F319CE8D5108}"/>
              </a:ext>
            </a:extLst>
          </p:cNvPr>
          <p:cNvCxnSpPr>
            <a:cxnSpLocks/>
          </p:cNvCxnSpPr>
          <p:nvPr/>
        </p:nvCxnSpPr>
        <p:spPr>
          <a:xfrm flipV="1">
            <a:off x="6428307" y="3561185"/>
            <a:ext cx="601579" cy="1760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7CCF02-95F5-4C94-8480-A215B9FEB043}"/>
              </a:ext>
            </a:extLst>
          </p:cNvPr>
          <p:cNvSpPr txBox="1"/>
          <p:nvPr/>
        </p:nvSpPr>
        <p:spPr>
          <a:xfrm>
            <a:off x="7012564" y="4161603"/>
            <a:ext cx="161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수치</a:t>
            </a:r>
            <a:r>
              <a:rPr lang="en-US" altLang="ko-KR" dirty="0"/>
              <a:t>,</a:t>
            </a:r>
            <a:r>
              <a:rPr lang="ko-KR" altLang="en-US" dirty="0"/>
              <a:t> 쿠폰구매상황 반환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13828C-361C-40A2-9FA3-B961E6BBC3E2}"/>
              </a:ext>
            </a:extLst>
          </p:cNvPr>
          <p:cNvCxnSpPr>
            <a:cxnSpLocks/>
          </p:cNvCxnSpPr>
          <p:nvPr/>
        </p:nvCxnSpPr>
        <p:spPr>
          <a:xfrm flipV="1">
            <a:off x="7618460" y="2382559"/>
            <a:ext cx="398688" cy="1153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7AA40A-252F-48D6-9E2B-2AE18F9BACD3}"/>
              </a:ext>
            </a:extLst>
          </p:cNvPr>
          <p:cNvSpPr/>
          <p:nvPr/>
        </p:nvSpPr>
        <p:spPr>
          <a:xfrm>
            <a:off x="1181493" y="3209169"/>
            <a:ext cx="877519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838203" y="1314628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95FDE-C015-41EA-87EE-3F35E0DC13C2}"/>
              </a:ext>
            </a:extLst>
          </p:cNvPr>
          <p:cNvSpPr/>
          <p:nvPr/>
        </p:nvSpPr>
        <p:spPr>
          <a:xfrm>
            <a:off x="1586165" y="3274706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D45F61-4005-400E-8685-309FDEF872A4}"/>
              </a:ext>
            </a:extLst>
          </p:cNvPr>
          <p:cNvSpPr/>
          <p:nvPr/>
        </p:nvSpPr>
        <p:spPr>
          <a:xfrm>
            <a:off x="1784688" y="2360142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73525A-1116-41C5-9A95-A8BEB9B78EF5}"/>
              </a:ext>
            </a:extLst>
          </p:cNvPr>
          <p:cNvSpPr/>
          <p:nvPr/>
        </p:nvSpPr>
        <p:spPr>
          <a:xfrm>
            <a:off x="1530016" y="2842090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37614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838200" y="131821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D3314-36BF-436B-8E15-00A23ED3167B}"/>
              </a:ext>
            </a:extLst>
          </p:cNvPr>
          <p:cNvSpPr txBox="1"/>
          <p:nvPr/>
        </p:nvSpPr>
        <p:spPr>
          <a:xfrm>
            <a:off x="838200" y="4664219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51C66C-964E-491C-87CC-A59563FF2300}"/>
              </a:ext>
            </a:extLst>
          </p:cNvPr>
          <p:cNvCxnSpPr/>
          <p:nvPr/>
        </p:nvCxnSpPr>
        <p:spPr>
          <a:xfrm>
            <a:off x="3998352" y="2107660"/>
            <a:ext cx="0" cy="3146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4763957" y="1318214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B6BE04-DAA9-49BB-A7C4-8EE9DF2EB936}"/>
              </a:ext>
            </a:extLst>
          </p:cNvPr>
          <p:cNvSpPr/>
          <p:nvPr/>
        </p:nvSpPr>
        <p:spPr>
          <a:xfrm>
            <a:off x="4763952" y="1318214"/>
            <a:ext cx="2892211" cy="397863"/>
          </a:xfrm>
          <a:prstGeom prst="rect">
            <a:avLst/>
          </a:prstGeom>
          <a:solidFill>
            <a:schemeClr val="bg1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532B9-98F3-4497-8B77-8B1A6B1F4125}"/>
              </a:ext>
            </a:extLst>
          </p:cNvPr>
          <p:cNvSpPr txBox="1"/>
          <p:nvPr/>
        </p:nvSpPr>
        <p:spPr>
          <a:xfrm>
            <a:off x="4763954" y="1777591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2A73D3-0BE1-4B55-ADAB-C1DD7B1D3735}"/>
              </a:ext>
            </a:extLst>
          </p:cNvPr>
          <p:cNvSpPr/>
          <p:nvPr/>
        </p:nvSpPr>
        <p:spPr>
          <a:xfrm>
            <a:off x="4879284" y="2522864"/>
            <a:ext cx="2680981" cy="219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773CD-C085-40F1-8560-D0E115EBDB5B}"/>
              </a:ext>
            </a:extLst>
          </p:cNvPr>
          <p:cNvSpPr txBox="1"/>
          <p:nvPr/>
        </p:nvSpPr>
        <p:spPr>
          <a:xfrm>
            <a:off x="4936749" y="4307511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</a:t>
            </a:r>
            <a:endParaRPr lang="ko-KR" altLang="en-US" sz="1600" dirty="0"/>
          </a:p>
        </p:txBody>
      </p:sp>
      <p:pic>
        <p:nvPicPr>
          <p:cNvPr id="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F48AD5EC-3AA4-41F2-9E76-5112F92A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02" y="1379728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215B95C6-C113-44BA-8268-05BD10E0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67" y="2849262"/>
            <a:ext cx="2594249" cy="1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A43073-B94B-449B-A136-4EB2035D78EE}"/>
              </a:ext>
            </a:extLst>
          </p:cNvPr>
          <p:cNvSpPr txBox="1"/>
          <p:nvPr/>
        </p:nvSpPr>
        <p:spPr>
          <a:xfrm>
            <a:off x="4715716" y="2522864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510B6-BF4B-451A-8478-A6C0C4118E81}"/>
              </a:ext>
            </a:extLst>
          </p:cNvPr>
          <p:cNvSpPr/>
          <p:nvPr/>
        </p:nvSpPr>
        <p:spPr>
          <a:xfrm>
            <a:off x="4879284" y="4951952"/>
            <a:ext cx="2680981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B4F409-9578-49D6-9774-D6A884B42FCB}"/>
              </a:ext>
            </a:extLst>
          </p:cNvPr>
          <p:cNvSpPr txBox="1"/>
          <p:nvPr/>
        </p:nvSpPr>
        <p:spPr>
          <a:xfrm>
            <a:off x="5060712" y="4948390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B88194-ADFF-4AFF-BDC2-3B43F7713DB7}"/>
              </a:ext>
            </a:extLst>
          </p:cNvPr>
          <p:cNvSpPr/>
          <p:nvPr/>
        </p:nvSpPr>
        <p:spPr>
          <a:xfrm>
            <a:off x="979642" y="5355486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A68B57-F76A-4BD3-8071-0DD5A2748686}"/>
              </a:ext>
            </a:extLst>
          </p:cNvPr>
          <p:cNvSpPr txBox="1"/>
          <p:nvPr/>
        </p:nvSpPr>
        <p:spPr>
          <a:xfrm>
            <a:off x="905048" y="5376977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3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F6ECB4F6-7E65-4560-8E7D-19CE20A5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1023007" y="5689160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B9D3A-6539-4E79-B90F-71003480BFF4}"/>
              </a:ext>
            </a:extLst>
          </p:cNvPr>
          <p:cNvSpPr/>
          <p:nvPr/>
        </p:nvSpPr>
        <p:spPr>
          <a:xfrm>
            <a:off x="8689714" y="1311042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2C105-310F-4FAD-BF72-E0A477FFBFA1}"/>
              </a:ext>
            </a:extLst>
          </p:cNvPr>
          <p:cNvSpPr/>
          <p:nvPr/>
        </p:nvSpPr>
        <p:spPr>
          <a:xfrm>
            <a:off x="9437676" y="327112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2AF411-A4F9-4949-AA5B-8F44B005EE19}"/>
              </a:ext>
            </a:extLst>
          </p:cNvPr>
          <p:cNvSpPr/>
          <p:nvPr/>
        </p:nvSpPr>
        <p:spPr>
          <a:xfrm>
            <a:off x="9636199" y="235655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1F20D5-B733-4CF4-8EE5-BBAD13AED3C3}"/>
              </a:ext>
            </a:extLst>
          </p:cNvPr>
          <p:cNvSpPr/>
          <p:nvPr/>
        </p:nvSpPr>
        <p:spPr>
          <a:xfrm>
            <a:off x="9381527" y="2838504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683AAC3F-29A7-4F73-BD71-DE05C77E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59" y="137255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BE945C-EE81-43C7-84CB-0D9CDD52AFDD}"/>
              </a:ext>
            </a:extLst>
          </p:cNvPr>
          <p:cNvSpPr/>
          <p:nvPr/>
        </p:nvSpPr>
        <p:spPr>
          <a:xfrm>
            <a:off x="8689711" y="131462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76D459-EAC4-4BC4-A8CF-7411931755DE}"/>
              </a:ext>
            </a:extLst>
          </p:cNvPr>
          <p:cNvSpPr txBox="1"/>
          <p:nvPr/>
        </p:nvSpPr>
        <p:spPr>
          <a:xfrm>
            <a:off x="8689711" y="4660633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E8B139-FA4D-41E8-B99F-898B2308A06F}"/>
              </a:ext>
            </a:extLst>
          </p:cNvPr>
          <p:cNvSpPr/>
          <p:nvPr/>
        </p:nvSpPr>
        <p:spPr>
          <a:xfrm>
            <a:off x="8831153" y="5351900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455E2-01F4-49C8-AD4C-D03A6D60D77F}"/>
              </a:ext>
            </a:extLst>
          </p:cNvPr>
          <p:cNvSpPr txBox="1"/>
          <p:nvPr/>
        </p:nvSpPr>
        <p:spPr>
          <a:xfrm>
            <a:off x="8756559" y="5373391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5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1C1AC1BE-BFA5-43D8-82B8-9560CD033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8874518" y="5685574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A145C0-2378-4254-8291-7186C7E07579}"/>
              </a:ext>
            </a:extLst>
          </p:cNvPr>
          <p:cNvSpPr/>
          <p:nvPr/>
        </p:nvSpPr>
        <p:spPr>
          <a:xfrm>
            <a:off x="943535" y="188411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59" name="그래픽 58" descr="돋보기">
            <a:extLst>
              <a:ext uri="{FF2B5EF4-FFF2-40B4-BE49-F238E27FC236}">
                <a16:creationId xmlns:a16="http://schemas.microsoft.com/office/drawing/2014/main" id="{011A0B5A-8028-4E97-880F-DDE837AC8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44755" y="1916449"/>
            <a:ext cx="230842" cy="23084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487FFF-D4BB-4DDF-A8F9-9452F99BAB09}"/>
              </a:ext>
            </a:extLst>
          </p:cNvPr>
          <p:cNvSpPr/>
          <p:nvPr/>
        </p:nvSpPr>
        <p:spPr>
          <a:xfrm>
            <a:off x="8792134" y="184663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61" name="그래픽 60" descr="돋보기">
            <a:extLst>
              <a:ext uri="{FF2B5EF4-FFF2-40B4-BE49-F238E27FC236}">
                <a16:creationId xmlns:a16="http://schemas.microsoft.com/office/drawing/2014/main" id="{B28223B0-8EB1-4182-B46C-247CAF0D5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793354" y="1878969"/>
            <a:ext cx="230842" cy="230842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3032BB-3369-4E3E-B22B-F8ABDED554E2}"/>
              </a:ext>
            </a:extLst>
          </p:cNvPr>
          <p:cNvSpPr/>
          <p:nvPr/>
        </p:nvSpPr>
        <p:spPr>
          <a:xfrm>
            <a:off x="8709147" y="1311042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9FD02-11C9-489C-AF32-18F3D5D5DE47}"/>
              </a:ext>
            </a:extLst>
          </p:cNvPr>
          <p:cNvSpPr txBox="1"/>
          <p:nvPr/>
        </p:nvSpPr>
        <p:spPr>
          <a:xfrm>
            <a:off x="8761287" y="1372556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8E8ECE"/>
                </a:solidFill>
              </a:rPr>
              <a:t>NoNoShow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DA859E-4501-43AD-9EA0-1C08D4BE5500}"/>
              </a:ext>
            </a:extLst>
          </p:cNvPr>
          <p:cNvSpPr txBox="1"/>
          <p:nvPr/>
        </p:nvSpPr>
        <p:spPr>
          <a:xfrm>
            <a:off x="8761287" y="205752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E8ECE"/>
                </a:solidFill>
              </a:rPr>
              <a:t>home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89CCCB-D922-40D0-9993-90E28F9BE000}"/>
              </a:ext>
            </a:extLst>
          </p:cNvPr>
          <p:cNvSpPr txBox="1"/>
          <p:nvPr/>
        </p:nvSpPr>
        <p:spPr>
          <a:xfrm>
            <a:off x="8761287" y="261490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구매내역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397F7-C963-484C-8F32-7C3A5D0F0059}"/>
              </a:ext>
            </a:extLst>
          </p:cNvPr>
          <p:cNvSpPr txBox="1"/>
          <p:nvPr/>
        </p:nvSpPr>
        <p:spPr>
          <a:xfrm>
            <a:off x="8761287" y="233677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탐색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B5B288-7A24-4902-95BE-F090EF070297}"/>
              </a:ext>
            </a:extLst>
          </p:cNvPr>
          <p:cNvSpPr txBox="1"/>
          <p:nvPr/>
        </p:nvSpPr>
        <p:spPr>
          <a:xfrm>
            <a:off x="8691111" y="611535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로그아웃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101304-2487-4FE5-9167-7AF3D8A8AC61}"/>
              </a:ext>
            </a:extLst>
          </p:cNvPr>
          <p:cNvSpPr txBox="1"/>
          <p:nvPr/>
        </p:nvSpPr>
        <p:spPr>
          <a:xfrm>
            <a:off x="4015139" y="3242438"/>
            <a:ext cx="36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278271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5CD6-6588-45AB-BA4E-0B35075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F2FCC-0D18-465A-9649-E14A8416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상품등록 </a:t>
            </a:r>
            <a:r>
              <a:rPr lang="en-US" altLang="ko-KR" dirty="0"/>
              <a:t>– [</a:t>
            </a:r>
            <a:r>
              <a:rPr lang="ko-KR" altLang="ko-KR" dirty="0"/>
              <a:t>고객이 포인트로 구매</a:t>
            </a:r>
            <a:r>
              <a:rPr lang="en-US" altLang="ko-KR" dirty="0"/>
              <a:t>] -&gt; </a:t>
            </a:r>
            <a:r>
              <a:rPr lang="ko-KR" altLang="ko-KR" dirty="0"/>
              <a:t>쿠폰으로 발행됨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(point)</a:t>
            </a:r>
            <a:r>
              <a:rPr lang="ko-KR" altLang="en-US" dirty="0"/>
              <a:t>을 기입해 등록함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1979589" y="1289048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34" y="135056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1979586" y="129263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7184575" y="1318000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집">
            <a:extLst>
              <a:ext uri="{FF2B5EF4-FFF2-40B4-BE49-F238E27FC236}">
                <a16:creationId xmlns:a16="http://schemas.microsoft.com/office/drawing/2014/main" id="{5708CE1A-D1FD-4FED-9CC5-3F78E538B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6366" y="1329133"/>
            <a:ext cx="282068" cy="282068"/>
          </a:xfrm>
          <a:prstGeom prst="rect">
            <a:avLst/>
          </a:prstGeom>
        </p:spPr>
      </p:pic>
      <p:pic>
        <p:nvPicPr>
          <p:cNvPr id="6" name="그래픽 5" descr="닫기">
            <a:extLst>
              <a:ext uri="{FF2B5EF4-FFF2-40B4-BE49-F238E27FC236}">
                <a16:creationId xmlns:a16="http://schemas.microsoft.com/office/drawing/2014/main" id="{7879F65D-2083-479B-BFC4-05AA88B7B9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4709" y="3593766"/>
            <a:ext cx="225124" cy="225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FE1E6-7F4F-40CB-BADD-BDE4E5EF09FC}"/>
              </a:ext>
            </a:extLst>
          </p:cNvPr>
          <p:cNvSpPr txBox="1"/>
          <p:nvPr/>
        </p:nvSpPr>
        <p:spPr>
          <a:xfrm>
            <a:off x="4284877" y="1774303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E5F2EE-400C-4CEF-BF8F-44C04F74BAF6}"/>
              </a:ext>
            </a:extLst>
          </p:cNvPr>
          <p:cNvSpPr/>
          <p:nvPr/>
        </p:nvSpPr>
        <p:spPr>
          <a:xfrm>
            <a:off x="2192916" y="2856350"/>
            <a:ext cx="2202109" cy="1801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B208A-E107-4F46-98FB-52F99F2653D0}"/>
              </a:ext>
            </a:extLst>
          </p:cNvPr>
          <p:cNvSpPr txBox="1"/>
          <p:nvPr/>
        </p:nvSpPr>
        <p:spPr>
          <a:xfrm>
            <a:off x="2012142" y="4309569"/>
            <a:ext cx="239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 </a:t>
            </a:r>
            <a:r>
              <a:rPr lang="ko-KR" altLang="en-US" sz="1600" dirty="0" err="1"/>
              <a:t>남은수량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  <a:endParaRPr lang="ko-KR" altLang="en-US" sz="1600" dirty="0"/>
          </a:p>
        </p:txBody>
      </p:sp>
      <p:pic>
        <p:nvPicPr>
          <p:cNvPr id="71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4E57DF9A-BEF7-480B-B27F-A9C5C13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73" y="3111987"/>
            <a:ext cx="2130869" cy="119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74FB902-481A-4F0F-B0C0-98F897ED01C5}"/>
              </a:ext>
            </a:extLst>
          </p:cNvPr>
          <p:cNvSpPr txBox="1"/>
          <p:nvPr/>
        </p:nvSpPr>
        <p:spPr>
          <a:xfrm>
            <a:off x="2086722" y="2866319"/>
            <a:ext cx="228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열전도 고깃집 </a:t>
            </a:r>
            <a:r>
              <a:rPr lang="en-US" altLang="ko-KR" sz="1200" dirty="0"/>
              <a:t>-</a:t>
            </a:r>
            <a:r>
              <a:rPr lang="ko-KR" altLang="en-US" sz="1200" dirty="0"/>
              <a:t> 탄산음료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03C784-CEBF-4D43-A2FA-FA08F532F2C6}"/>
              </a:ext>
            </a:extLst>
          </p:cNvPr>
          <p:cNvSpPr/>
          <p:nvPr/>
        </p:nvSpPr>
        <p:spPr>
          <a:xfrm>
            <a:off x="2095066" y="4869278"/>
            <a:ext cx="2299959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35858B-9225-4175-8A85-71EFAA3B01ED}"/>
              </a:ext>
            </a:extLst>
          </p:cNvPr>
          <p:cNvSpPr txBox="1"/>
          <p:nvPr/>
        </p:nvSpPr>
        <p:spPr>
          <a:xfrm>
            <a:off x="2247511" y="4885471"/>
            <a:ext cx="219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pic>
        <p:nvPicPr>
          <p:cNvPr id="75" name="그래픽 74" descr="닫기">
            <a:extLst>
              <a:ext uri="{FF2B5EF4-FFF2-40B4-BE49-F238E27FC236}">
                <a16:creationId xmlns:a16="http://schemas.microsoft.com/office/drawing/2014/main" id="{02BD029F-6CAB-456A-A013-EC9425DD8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4709" y="5583241"/>
            <a:ext cx="225124" cy="225124"/>
          </a:xfrm>
          <a:prstGeom prst="rect">
            <a:avLst/>
          </a:prstGeom>
        </p:spPr>
      </p:pic>
      <p:pic>
        <p:nvPicPr>
          <p:cNvPr id="31" name="그래픽 30" descr="줄 화살표: 일자형">
            <a:extLst>
              <a:ext uri="{FF2B5EF4-FFF2-40B4-BE49-F238E27FC236}">
                <a16:creationId xmlns:a16="http://schemas.microsoft.com/office/drawing/2014/main" id="{4FFC24C8-7975-4B9A-B3E4-9D95382379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56314" y="1292634"/>
            <a:ext cx="311836" cy="4572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A3B06D7-D251-4A63-8138-22B898EFAEB3}"/>
              </a:ext>
            </a:extLst>
          </p:cNvPr>
          <p:cNvSpPr txBox="1"/>
          <p:nvPr/>
        </p:nvSpPr>
        <p:spPr>
          <a:xfrm>
            <a:off x="9498864" y="1361436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완료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8E201C-AB96-42FD-9EF0-91A2E93887D7}"/>
              </a:ext>
            </a:extLst>
          </p:cNvPr>
          <p:cNvCxnSpPr/>
          <p:nvPr/>
        </p:nvCxnSpPr>
        <p:spPr>
          <a:xfrm>
            <a:off x="7256314" y="179966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00B5EF-0133-42E9-B8B9-856F7474C6E1}"/>
              </a:ext>
            </a:extLst>
          </p:cNvPr>
          <p:cNvCxnSpPr/>
          <p:nvPr/>
        </p:nvCxnSpPr>
        <p:spPr>
          <a:xfrm>
            <a:off x="7256314" y="2114690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13A40B-43E6-4B6A-8EB8-B5DD6B6D47E6}"/>
              </a:ext>
            </a:extLst>
          </p:cNvPr>
          <p:cNvCxnSpPr/>
          <p:nvPr/>
        </p:nvCxnSpPr>
        <p:spPr>
          <a:xfrm>
            <a:off x="7256314" y="3731694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470D65-61D5-4B4A-A26A-FDE4CE2B00A6}"/>
              </a:ext>
            </a:extLst>
          </p:cNvPr>
          <p:cNvCxnSpPr/>
          <p:nvPr/>
        </p:nvCxnSpPr>
        <p:spPr>
          <a:xfrm>
            <a:off x="7256314" y="555385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54124B-41AC-43A6-B078-F6D4CF46BD4F}"/>
              </a:ext>
            </a:extLst>
          </p:cNvPr>
          <p:cNvSpPr/>
          <p:nvPr/>
        </p:nvSpPr>
        <p:spPr>
          <a:xfrm>
            <a:off x="7292707" y="3936855"/>
            <a:ext cx="2623693" cy="1451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E8ECE"/>
                </a:solidFill>
              </a:rPr>
              <a:t>터치해서 사진 추가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FECCA6-4D00-4647-8F7B-9102319F106F}"/>
              </a:ext>
            </a:extLst>
          </p:cNvPr>
          <p:cNvSpPr txBox="1"/>
          <p:nvPr/>
        </p:nvSpPr>
        <p:spPr>
          <a:xfrm>
            <a:off x="7202857" y="1825036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상품명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E25ED4-1FD1-49AD-A631-D08C7F4D2858}"/>
              </a:ext>
            </a:extLst>
          </p:cNvPr>
          <p:cNvSpPr txBox="1"/>
          <p:nvPr/>
        </p:nvSpPr>
        <p:spPr>
          <a:xfrm>
            <a:off x="7251972" y="2185930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8E8ECE"/>
                </a:solidFill>
              </a:rPr>
              <a:t>설명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66F751-AB47-44AE-ACF2-67DDBD24738F}"/>
              </a:ext>
            </a:extLst>
          </p:cNvPr>
          <p:cNvSpPr txBox="1"/>
          <p:nvPr/>
        </p:nvSpPr>
        <p:spPr>
          <a:xfrm>
            <a:off x="7203518" y="5579226"/>
            <a:ext cx="10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가격</a:t>
            </a:r>
            <a:r>
              <a:rPr lang="en-US" altLang="ko-KR" sz="1400" b="1" dirty="0">
                <a:solidFill>
                  <a:srgbClr val="8E8ECE"/>
                </a:solidFill>
              </a:rPr>
              <a:t>(Point)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2378A3-993B-45EA-ABD3-4C42977A7FCD}"/>
              </a:ext>
            </a:extLst>
          </p:cNvPr>
          <p:cNvCxnSpPr/>
          <p:nvPr/>
        </p:nvCxnSpPr>
        <p:spPr>
          <a:xfrm>
            <a:off x="4760879" y="1936118"/>
            <a:ext cx="2222298" cy="19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15A0DA-73AB-4852-919D-BA5D0031E7F5}"/>
              </a:ext>
            </a:extLst>
          </p:cNvPr>
          <p:cNvSpPr txBox="1"/>
          <p:nvPr/>
        </p:nvSpPr>
        <p:spPr>
          <a:xfrm>
            <a:off x="7203518" y="5940120"/>
            <a:ext cx="10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수량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B2403E-EE1C-4477-AE4B-8BBFEF4C0857}"/>
              </a:ext>
            </a:extLst>
          </p:cNvPr>
          <p:cNvCxnSpPr/>
          <p:nvPr/>
        </p:nvCxnSpPr>
        <p:spPr>
          <a:xfrm>
            <a:off x="7292707" y="5940120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633</Words>
  <Application>Microsoft Office PowerPoint</Application>
  <PresentationFormat>와이드스크린</PresentationFormat>
  <Paragraphs>179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NONOSHOW</vt:lpstr>
      <vt:lpstr>검색(매장용)</vt:lpstr>
      <vt:lpstr>검색(매장용)</vt:lpstr>
      <vt:lpstr>검색(매장용)</vt:lpstr>
      <vt:lpstr>포인트 / 쿠폰(손님용)</vt:lpstr>
      <vt:lpstr>포인트 / 쿠폰(손님용)</vt:lpstr>
      <vt:lpstr>포인트 / 쿠폰(손님용)</vt:lpstr>
      <vt:lpstr>포인트상품 관리(매장용)</vt:lpstr>
      <vt:lpstr>포인트상품 관리(매장용)</vt:lpstr>
      <vt:lpstr>예약(고객)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NONOSHOW</dc:title>
  <dc:creator>박 해범</dc:creator>
  <cp:lastModifiedBy>박 해범</cp:lastModifiedBy>
  <cp:revision>40</cp:revision>
  <dcterms:created xsi:type="dcterms:W3CDTF">2020-04-08T17:40:01Z</dcterms:created>
  <dcterms:modified xsi:type="dcterms:W3CDTF">2020-04-22T08:14:43Z</dcterms:modified>
</cp:coreProperties>
</file>