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3" r:id="rId4"/>
    <p:sldId id="266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00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17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773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6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24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77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22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32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5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6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FA00-0231-4113-8450-B66B8416128C}" type="datetimeFigureOut">
              <a:rPr lang="en-AU" smtClean="0"/>
              <a:t>17/07/2015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ADCC-F93F-4BD0-81B6-D7CBBDF5F1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45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Wynnum Bugs Scoreboard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64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7547" y="287066"/>
            <a:ext cx="10515600" cy="716543"/>
          </a:xfrm>
        </p:spPr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Fixed Mount</a:t>
            </a:r>
            <a:endParaRPr lang="en-AU" dirty="0">
              <a:latin typeface="Arial Black" panose="020B0A04020102020204" pitchFamily="34" charset="0"/>
            </a:endParaRPr>
          </a:p>
        </p:txBody>
      </p:sp>
      <p:pic>
        <p:nvPicPr>
          <p:cNvPr id="1030" name="Picture 6" descr="http://www.hmi.co.nz/wp-content/uploads/2012/03/Outdoor-Scoreboar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0587"/>
            <a:ext cx="3791957" cy="284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7547" y="4270917"/>
            <a:ext cx="107514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/>
              <a:t>Permanent solution -  just switch it on for games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Needs to be fully weatherproofed, tropicalised, vandal resistant, able to survive a football being booted into it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Preferably </a:t>
            </a:r>
            <a:r>
              <a:rPr lang="en-AU" dirty="0"/>
              <a:t>have ‘wing’ doors or a </a:t>
            </a:r>
            <a:r>
              <a:rPr lang="en-AU" dirty="0" smtClean="0"/>
              <a:t>cover for the front (Brothers scoreboard has roller window storm shutter)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Allows a lot more options for signage, sponsorship, WIFI, </a:t>
            </a:r>
            <a:r>
              <a:rPr lang="en-AU" dirty="0" err="1" smtClean="0"/>
              <a:t>etc</a:t>
            </a:r>
            <a:endParaRPr lang="en-AU" dirty="0" smtClean="0"/>
          </a:p>
          <a:p>
            <a:pPr marL="285750" indent="-285750">
              <a:buFontTx/>
              <a:buChar char="-"/>
            </a:pPr>
            <a:r>
              <a:rPr lang="en-AU" dirty="0"/>
              <a:t>F</a:t>
            </a:r>
            <a:r>
              <a:rPr lang="en-AU" dirty="0" smtClean="0"/>
              <a:t>ixed position (either clubhouse, far end, or toilet block)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Needs steel fabrication and building works – concrete footings and hot dipped galvanised frame 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What’s the impact of re-doing the grounds in a year or two?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Would we need council approval?</a:t>
            </a:r>
          </a:p>
        </p:txBody>
      </p:sp>
      <p:pic>
        <p:nvPicPr>
          <p:cNvPr id="8" name="Picture 2" descr="http://upload.wikimedia.org/wikipedia/commons/7/78/Coleraine_Rugby_Club_scoreboard_%286%29_-_geograph.org.uk_-_115122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0" b="19206"/>
          <a:stretch/>
        </p:blipFill>
        <p:spPr bwMode="auto">
          <a:xfrm>
            <a:off x="6096000" y="1137424"/>
            <a:ext cx="6096000" cy="28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9900" t="23003" r="19168"/>
          <a:stretch/>
        </p:blipFill>
        <p:spPr>
          <a:xfrm>
            <a:off x="3621774" y="1137424"/>
            <a:ext cx="4047661" cy="28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7547" y="287066"/>
            <a:ext cx="10515600" cy="716543"/>
          </a:xfrm>
        </p:spPr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Mobile</a:t>
            </a:r>
            <a:endParaRPr lang="en-AU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http://www.hmi.co.nz/wp-content/uploads/2012/03/Outdoor-Scoreboard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7" y="984560"/>
            <a:ext cx="5263377" cy="452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mi.co.nz/wp-content/uploads/2012/03/Outdoor-Scoreboar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90" y="1097113"/>
            <a:ext cx="5667995" cy="441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571" y="5555470"/>
            <a:ext cx="1217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/>
              <a:t>Trailer mount is rugged / easy to fabricate / stable in high wind / some can be raised or lowered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A little larger to pull on field however can be fairly light weight / runs off a generator or 240VAC </a:t>
            </a:r>
            <a:r>
              <a:rPr lang="en-AU" dirty="0"/>
              <a:t>/ </a:t>
            </a:r>
            <a:r>
              <a:rPr lang="en-AU" dirty="0" smtClean="0"/>
              <a:t>showerproof </a:t>
            </a:r>
            <a:endParaRPr lang="en-AU" dirty="0" smtClean="0"/>
          </a:p>
          <a:p>
            <a:pPr marL="285750" indent="-285750">
              <a:buFontTx/>
              <a:buChar char="-"/>
            </a:pPr>
            <a:r>
              <a:rPr lang="en-AU" dirty="0" smtClean="0"/>
              <a:t>Could store in a 20’ shipping container until the new shed is done / easier to repair if it gets damaged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Don’t need to decide on a location (try out different places to see what works) / easy to add sponsorship signage</a:t>
            </a:r>
          </a:p>
        </p:txBody>
      </p:sp>
    </p:spTree>
    <p:extLst>
      <p:ext uri="{BB962C8B-B14F-4D97-AF65-F5344CB8AC3E}">
        <p14:creationId xmlns:p14="http://schemas.microsoft.com/office/powerpoint/2010/main" val="325806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oreboard on trai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1350" y="44605"/>
            <a:ext cx="8742173" cy="39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obile Trailer Electonic LED 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927" y="3635274"/>
            <a:ext cx="4285766" cy="32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computronics.biz/productimages/prodscoreboardsTrailer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27" y="44605"/>
            <a:ext cx="4970735" cy="359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scoreboards-us.com/images/football%20clock%20trailer%20Imag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" y="3639719"/>
            <a:ext cx="38481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ortable Aussie Rules Scoreboar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094" y="3635275"/>
            <a:ext cx="3888724" cy="32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89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7547" y="287066"/>
            <a:ext cx="10515600" cy="716543"/>
          </a:xfrm>
        </p:spPr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Electronics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547" y="1003609"/>
            <a:ext cx="112162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Scoreboard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High brightness </a:t>
            </a:r>
            <a:r>
              <a:rPr lang="en-AU" dirty="0"/>
              <a:t>semi-outdoor or outdoor </a:t>
            </a:r>
            <a:r>
              <a:rPr lang="en-AU" dirty="0" smtClean="0"/>
              <a:t>LED panels are easily sourced– can be red, blue, green white etc. 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Two general designs:</a:t>
            </a:r>
          </a:p>
          <a:p>
            <a:pPr marL="742950" lvl="1" indent="-285750">
              <a:buFontTx/>
              <a:buChar char="-"/>
            </a:pPr>
            <a:r>
              <a:rPr lang="en-AU" dirty="0" smtClean="0"/>
              <a:t>full LED matrix (i.e. Wynnum RSL)</a:t>
            </a:r>
          </a:p>
          <a:p>
            <a:pPr marL="742950" lvl="1" indent="-285750">
              <a:buFontTx/>
              <a:buChar char="-"/>
            </a:pPr>
            <a:r>
              <a:rPr lang="en-AU" dirty="0" smtClean="0"/>
              <a:t>partial LED matrix (separate panels for team scores and timer)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Needs 240VAC power:</a:t>
            </a:r>
          </a:p>
          <a:p>
            <a:pPr marL="742950" lvl="1" indent="-285750">
              <a:buFontTx/>
              <a:buChar char="-"/>
            </a:pPr>
            <a:r>
              <a:rPr lang="en-AU" dirty="0" smtClean="0"/>
              <a:t>either on-field power outlet </a:t>
            </a:r>
            <a:r>
              <a:rPr lang="en-AU" dirty="0"/>
              <a:t>or </a:t>
            </a:r>
            <a:r>
              <a:rPr lang="en-AU" dirty="0" smtClean="0"/>
              <a:t>generator</a:t>
            </a:r>
            <a:endParaRPr lang="en-AU" dirty="0"/>
          </a:p>
          <a:p>
            <a:pPr marL="742950" lvl="1" indent="-285750">
              <a:buFontTx/>
              <a:buChar char="-"/>
            </a:pPr>
            <a:r>
              <a:rPr lang="en-AU" dirty="0" smtClean="0"/>
              <a:t>battery powered is more </a:t>
            </a:r>
            <a:r>
              <a:rPr lang="en-AU" dirty="0"/>
              <a:t>expensive, </a:t>
            </a:r>
            <a:r>
              <a:rPr lang="en-AU" dirty="0" smtClean="0"/>
              <a:t>compromise on brightness vs battery life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Microprocessors, power supplies and support modules are generic and widely available off-the-shelf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Cost for scoreboard electronics (excluding all the physical mountings, backboards, trailer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AU" dirty="0" smtClean="0"/>
              <a:t>Full LED – electronic parts cost $5-10K+ depending on size</a:t>
            </a:r>
          </a:p>
          <a:p>
            <a:pPr marL="742950" lvl="1" indent="-285750">
              <a:buFontTx/>
              <a:buChar char="-"/>
            </a:pPr>
            <a:r>
              <a:rPr lang="en-AU" dirty="0"/>
              <a:t>P</a:t>
            </a:r>
            <a:r>
              <a:rPr lang="en-AU" dirty="0" smtClean="0"/>
              <a:t>artial LED – electronics parts cost &lt;$1500  - see bill of materials</a:t>
            </a:r>
          </a:p>
          <a:p>
            <a:r>
              <a:rPr lang="en-AU" b="1" u="sng" dirty="0" smtClean="0"/>
              <a:t>Controller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Needs to ‘just work’ and tough enough to survive rugby kids 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Controls sent </a:t>
            </a:r>
            <a:r>
              <a:rPr lang="en-AU" dirty="0"/>
              <a:t>over 2.4GHz radio link – </a:t>
            </a:r>
            <a:r>
              <a:rPr lang="en-AU" dirty="0" smtClean="0"/>
              <a:t>long range / resistant </a:t>
            </a:r>
            <a:r>
              <a:rPr lang="en-AU" dirty="0"/>
              <a:t>to noise / </a:t>
            </a:r>
            <a:r>
              <a:rPr lang="en-AU" dirty="0" smtClean="0"/>
              <a:t>encrypted 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Around $200 for parts and circuit board fabrication / proof of concept is running and works</a:t>
            </a:r>
          </a:p>
          <a:p>
            <a:pPr marL="285750" indent="-285750">
              <a:buFontTx/>
              <a:buChar char="-"/>
            </a:pPr>
            <a:r>
              <a:rPr lang="en-AU" dirty="0"/>
              <a:t>D</a:t>
            </a:r>
            <a:r>
              <a:rPr lang="en-AU" dirty="0" smtClean="0"/>
              <a:t>esign files, schematics and source code to be all open sourced so can be maintained and modified</a:t>
            </a:r>
          </a:p>
          <a:p>
            <a:pPr marL="285750" lvl="1" indent="-285750">
              <a:buFontTx/>
              <a:buChar char="-"/>
            </a:pPr>
            <a:r>
              <a:rPr lang="en-AU" dirty="0" smtClean="0"/>
              <a:t>Looked at WIFI</a:t>
            </a:r>
            <a:r>
              <a:rPr lang="en-AU" dirty="0"/>
              <a:t>, </a:t>
            </a:r>
            <a:r>
              <a:rPr lang="en-AU" dirty="0" smtClean="0"/>
              <a:t>Bluetooth for IPAD or Android:</a:t>
            </a:r>
          </a:p>
          <a:p>
            <a:pPr marL="742950" lvl="2" indent="-285750">
              <a:buFontTx/>
              <a:buChar char="-"/>
            </a:pPr>
            <a:r>
              <a:rPr lang="en-AU" dirty="0" smtClean="0"/>
              <a:t>a couple of challenges to overcome (range, battery life, integration issues)</a:t>
            </a:r>
          </a:p>
          <a:p>
            <a:pPr marL="742950" lvl="2" indent="-285750">
              <a:buFontTx/>
              <a:buChar char="-"/>
            </a:pPr>
            <a:r>
              <a:rPr lang="en-AU" dirty="0"/>
              <a:t>more work to develop </a:t>
            </a:r>
            <a:r>
              <a:rPr lang="en-AU" dirty="0" smtClean="0"/>
              <a:t>but could have live updates to website and twitter</a:t>
            </a:r>
          </a:p>
        </p:txBody>
      </p:sp>
    </p:spTree>
    <p:extLst>
      <p:ext uri="{BB962C8B-B14F-4D97-AF65-F5344CB8AC3E}">
        <p14:creationId xmlns:p14="http://schemas.microsoft.com/office/powerpoint/2010/main" val="184590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6824" y="5592826"/>
            <a:ext cx="11907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/>
              <a:t>3 x groups of 6 x LED panels = 18 total ( 16 x 32 </a:t>
            </a:r>
            <a:r>
              <a:rPr lang="en-AU" dirty="0" err="1" smtClean="0"/>
              <a:t>leds</a:t>
            </a:r>
            <a:r>
              <a:rPr lang="en-AU" dirty="0" smtClean="0"/>
              <a:t> x 18 panels = 9K </a:t>
            </a:r>
            <a:r>
              <a:rPr lang="en-AU" dirty="0" err="1" smtClean="0"/>
              <a:t>leds</a:t>
            </a:r>
            <a:r>
              <a:rPr lang="en-AU" dirty="0" smtClean="0"/>
              <a:t>) – can be red, green, blue, white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3 x 30A 5V power supplies (peak current 72A@5V = 360 watts) – 2 fans for active cooling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4 x microcontrollers (1 x master and 3 x slave controllers) plus radio module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Backboards of aluminium-composite with polycarbonate impact cover over the LED’s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71238" y="0"/>
            <a:ext cx="8831767" cy="5592826"/>
            <a:chOff x="1349297" y="266289"/>
            <a:chExt cx="8831767" cy="5592826"/>
          </a:xfrm>
        </p:grpSpPr>
        <p:grpSp>
          <p:nvGrpSpPr>
            <p:cNvPr id="3" name="Group 2"/>
            <p:cNvGrpSpPr/>
            <p:nvPr/>
          </p:nvGrpSpPr>
          <p:grpSpPr>
            <a:xfrm>
              <a:off x="2230245" y="907973"/>
              <a:ext cx="7950819" cy="4951142"/>
              <a:chOff x="2263699" y="517680"/>
              <a:chExt cx="7950819" cy="495114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7" t="13822" r="6422" b="13983"/>
              <a:stretch/>
            </p:blipFill>
            <p:spPr>
              <a:xfrm>
                <a:off x="2263699" y="517680"/>
                <a:ext cx="7950819" cy="4951142"/>
              </a:xfrm>
              <a:prstGeom prst="rect">
                <a:avLst/>
              </a:prstGeom>
            </p:spPr>
          </p:pic>
          <p:pic>
            <p:nvPicPr>
              <p:cNvPr id="5" name="Picture 2" descr="https://www.aussie.com.au/content/dam/aussie/assets/mobile/images/aussie_home_loans.gif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65" b="8868"/>
              <a:stretch/>
            </p:blipFill>
            <p:spPr bwMode="auto">
              <a:xfrm rot="10800000">
                <a:off x="2360219" y="4705815"/>
                <a:ext cx="6426941" cy="662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8" descr="http://www.wynnumrugby.com.au/images/logo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976" y="614660"/>
                <a:ext cx="1453375" cy="14843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s://www.aussie.com.au/content/dam/aussie/assets/mobile/images/aussie_home_loans.gif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65" b="8868"/>
              <a:stretch/>
            </p:blipFill>
            <p:spPr bwMode="auto">
              <a:xfrm>
                <a:off x="3637095" y="4705816"/>
                <a:ext cx="6426941" cy="662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Straight Arrow Connector 11"/>
            <p:cNvCxnSpPr/>
            <p:nvPr/>
          </p:nvCxnSpPr>
          <p:spPr>
            <a:xfrm>
              <a:off x="1773044" y="907973"/>
              <a:ext cx="33454" cy="49511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230245" y="635621"/>
              <a:ext cx="7950819" cy="334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1003351" y="3041419"/>
              <a:ext cx="1061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1500mm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58522" y="266289"/>
              <a:ext cx="1061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2</a:t>
              </a:r>
              <a:r>
                <a:rPr lang="en-AU" dirty="0" smtClean="0"/>
                <a:t>500mm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86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509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Wynnum Bugs Scoreboard</vt:lpstr>
      <vt:lpstr>Fixed Mount</vt:lpstr>
      <vt:lpstr>Mobile</vt:lpstr>
      <vt:lpstr>PowerPoint Presentation</vt:lpstr>
      <vt:lpstr>Electronics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67</cp:revision>
  <dcterms:created xsi:type="dcterms:W3CDTF">2015-06-07T02:13:41Z</dcterms:created>
  <dcterms:modified xsi:type="dcterms:W3CDTF">2015-07-16T22:07:03Z</dcterms:modified>
</cp:coreProperties>
</file>