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30"/>
  </p:notesMasterIdLst>
  <p:handoutMasterIdLst>
    <p:handoutMasterId r:id="rId31"/>
  </p:handoutMasterIdLst>
  <p:sldIdLst>
    <p:sldId id="328" r:id="rId2"/>
    <p:sldId id="259" r:id="rId3"/>
    <p:sldId id="260" r:id="rId4"/>
    <p:sldId id="261" r:id="rId5"/>
    <p:sldId id="262" r:id="rId6"/>
    <p:sldId id="263" r:id="rId7"/>
    <p:sldId id="308" r:id="rId8"/>
    <p:sldId id="265" r:id="rId9"/>
    <p:sldId id="312" r:id="rId10"/>
    <p:sldId id="266" r:id="rId11"/>
    <p:sldId id="267" r:id="rId12"/>
    <p:sldId id="268" r:id="rId13"/>
    <p:sldId id="309" r:id="rId14"/>
    <p:sldId id="310" r:id="rId15"/>
    <p:sldId id="311" r:id="rId16"/>
    <p:sldId id="313" r:id="rId17"/>
    <p:sldId id="315" r:id="rId18"/>
    <p:sldId id="314" r:id="rId19"/>
    <p:sldId id="316" r:id="rId20"/>
    <p:sldId id="317" r:id="rId21"/>
    <p:sldId id="318" r:id="rId22"/>
    <p:sldId id="322" r:id="rId23"/>
    <p:sldId id="323" r:id="rId24"/>
    <p:sldId id="324" r:id="rId25"/>
    <p:sldId id="325" r:id="rId26"/>
    <p:sldId id="326" r:id="rId27"/>
    <p:sldId id="327" r:id="rId28"/>
    <p:sldId id="306" r:id="rId29"/>
  </p:sldIdLst>
  <p:sldSz cx="9144000" cy="6858000" type="screen4x3"/>
  <p:notesSz cx="6858000" cy="9144000"/>
  <p:embeddedFontLst>
    <p:embeddedFont>
      <p:font typeface="Times" panose="02020603050405020304" pitchFamily="18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휴먼옛체" panose="02030504000101010101" pitchFamily="18" charset="-127"/>
      <p:regular r:id="rId40"/>
    </p:embeddedFont>
    <p:embeddedFont>
      <p:font typeface="Tahoma" panose="020B0604030504040204" pitchFamily="34" charset="0"/>
      <p:regular r:id="rId41"/>
      <p:bold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HY울릉도B" panose="020B0600000101010101" charset="-127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0" autoAdjust="0"/>
    <p:restoredTop sz="94660"/>
  </p:normalViewPr>
  <p:slideViewPr>
    <p:cSldViewPr>
      <p:cViewPr varScale="1">
        <p:scale>
          <a:sx n="115" d="100"/>
          <a:sy n="115" d="100"/>
        </p:scale>
        <p:origin x="8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1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EF453-B1E5-4453-B7A6-5AAD43CB515F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13B1-3E9D-4549-8C0C-6604302F0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27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B31B-7A99-4396-8E40-65340A17310F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DF54-ABE1-470F-BAA6-3FDF882C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8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3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68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" r="5262"/>
          <a:stretch/>
        </p:blipFill>
        <p:spPr bwMode="auto">
          <a:xfrm>
            <a:off x="3419872" y="130867"/>
            <a:ext cx="5411718" cy="38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18" descr="Light horizontal"/>
          <p:cNvSpPr>
            <a:spLocks noChangeArrowheads="1"/>
          </p:cNvSpPr>
          <p:nvPr/>
        </p:nvSpPr>
        <p:spPr bwMode="gray">
          <a:xfrm>
            <a:off x="-45869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ltGray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48063"/>
            <a:ext cx="7239000" cy="1371600"/>
          </a:xfrm>
        </p:spPr>
        <p:txBody>
          <a:bodyPr/>
          <a:lstStyle>
            <a:lvl1pPr algn="l">
              <a:defRPr sz="36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en-US" altLang="ko-KR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5224463"/>
            <a:ext cx="6858000" cy="3810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84368" y="6165304"/>
            <a:ext cx="957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61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8767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179513" y="187995"/>
            <a:ext cx="8784976" cy="720725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9560" y="273150"/>
            <a:ext cx="7810872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2400" y="6418563"/>
            <a:ext cx="719390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3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3785592"/>
            <a:ext cx="7239000" cy="13716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sz="1800" dirty="0">
                <a:latin typeface="Calibri" panose="020F0502020204030204" pitchFamily="34" charset="0"/>
              </a:rPr>
              <a:t>[</a:t>
            </a:r>
            <a:r>
              <a:rPr lang="en-US" altLang="ko-KR" sz="1800" dirty="0" smtClean="0">
                <a:latin typeface="Calibri" panose="020F0502020204030204" pitchFamily="34" charset="0"/>
              </a:rPr>
              <a:t>01 </a:t>
            </a:r>
            <a:r>
              <a:rPr lang="en-US" altLang="ko-KR" sz="1800" dirty="0">
                <a:latin typeface="Calibri" panose="020F0502020204030204" pitchFamily="34" charset="0"/>
              </a:rPr>
              <a:t>– Course Introduction, Ch.01, </a:t>
            </a:r>
            <a:r>
              <a:rPr lang="en-US" altLang="ko-KR" sz="1800" dirty="0" smtClean="0">
                <a:latin typeface="Calibri" panose="020F0502020204030204" pitchFamily="34" charset="0"/>
              </a:rPr>
              <a:t>Ch.02a</a:t>
            </a:r>
            <a:r>
              <a:rPr lang="en-US" altLang="ko-KR" sz="1800" dirty="0">
                <a:latin typeface="Calibri" panose="020F0502020204030204" pitchFamily="34" charset="0"/>
              </a:rPr>
              <a:t>]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44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컴퓨터 알고리즘</a:t>
            </a:r>
            <a:endParaRPr lang="en-US" altLang="ko-KR" sz="44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1800" dirty="0" smtClean="0">
                <a:latin typeface="Calibri" pitchFamily="34" charset="0"/>
                <a:ea typeface="맑은 고딕" pitchFamily="50" charset="-127"/>
              </a:rPr>
              <a:t>배재대학교 컴퓨터공학과 이경희 </a:t>
            </a:r>
            <a:r>
              <a:rPr lang="en-US" altLang="ko-KR" sz="1800" dirty="0" smtClean="0">
                <a:latin typeface="Calibri" pitchFamily="34" charset="0"/>
                <a:ea typeface="맑은 고딕" pitchFamily="50" charset="-127"/>
              </a:rPr>
              <a:t>(leekhe@pcu.ac.kr)</a:t>
            </a:r>
            <a:endParaRPr lang="en-US" altLang="ko-KR" sz="1800" dirty="0">
              <a:latin typeface="Calibri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8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학습의 목적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특정한 문제를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위한 알고리즘의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습득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잘 알려진 문제를 해결하기 위한 알고리즘 이해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알고리즘 활용을 통한 새로운 문제 해결 능력 습득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체계적으로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생각하는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훈련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문제 인식 및 분석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해결방안 도출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설계 및 구현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지적 추상화의 레벨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상승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Intellectual abstraction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연구나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개발을 수행함에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있어 정신적 여유를 유지하기 위해 매우 중요한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요소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학습에 대한 올바른 이해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알고리즘은 생각하는 방법을 훈련하는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것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 학습 내용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알고리즘을 명확하고 효율적으로 설계하는 방법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알고리즘의 효율성을 분석 평가할 수 있는 방법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알고리즘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학습의 의미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우선 문제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자체를 해결하는 알고리즘을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학습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그 과정에 깃든 ‘생각하는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방법’을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배우는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것이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더욱 중요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미래에 다른 문제를 해결하는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생각의 빌딩 블록을 제공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861048"/>
            <a:ext cx="3384376" cy="229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0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알고리즘과 자료구조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알고리즘은 자료구조의 확장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 학습을 위한 선행 과목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자료구조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초급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이상의 컴퓨터 프로그래밍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(C/C++, Java)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자료구조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(data structure)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건축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(=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알고리즘 설계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을 할 때 필요한 건축 자재 같은 것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자동차 제작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(=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알고리즘 설계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 필요한 부품이나 모듈 같은 것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77072"/>
            <a:ext cx="41814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9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ko-KR" altLang="en-US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장</a:t>
            </a: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알고리즘 설계와 분석의 기초</a:t>
            </a:r>
            <a:endParaRPr lang="en-US" altLang="ko-KR" sz="40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7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학습목표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알고리즘을 설계하고 분석하는 몇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가지의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기초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개념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기초적인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알고리즘의 수행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시간 분석 방법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점근적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표기법에 대한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1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분석의 필요성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알고리즘의 효율성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알고리즘 수행 시에 소모되는 자원의 양에 직결됨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소요시간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메모리 및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CPU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사용율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통신대역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일반적으로 가장 중요한 관심 대상은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‘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소요시간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’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시간의 분석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최악의 경우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vs.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평균 시간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알고리즘 수행이 필요한 시간을 미리 짐작할 수 있음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입력의 크기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양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 대해 알고리즘 수행 시간이 어떠한 비율로 비례하는지를 알아내는 것이 중요함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알고리즘의 수행 시간 평가 기준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평가 기준은 다양하게 결정할 수 있음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반복문의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반복 횟수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특정한 행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연산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이 수행되는 횟수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함수의 호출 횟수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7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알고리즘의 수행 시간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b="3438"/>
          <a:stretch>
            <a:fillRect/>
          </a:stretch>
        </p:blipFill>
        <p:spPr bwMode="auto">
          <a:xfrm>
            <a:off x="1225550" y="1658838"/>
            <a:ext cx="6051550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032625" y="5697438"/>
            <a:ext cx="181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문제의 크기</a:t>
            </a:r>
            <a:r>
              <a:rPr lang="en-US" altLang="ko-KR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lang="en-US" altLang="ko-KR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ko-KR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08025" y="1412776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수행 시간</a:t>
            </a:r>
            <a:endParaRPr lang="ko-KR" altLang="en-US" sz="2000" b="0" i="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11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알고리즘의 수행 시간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6" r="5954"/>
          <a:stretch/>
        </p:blipFill>
        <p:spPr bwMode="auto">
          <a:xfrm>
            <a:off x="683568" y="1628800"/>
            <a:ext cx="806066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87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알고리즘의 수행 시간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260475" y="2265908"/>
            <a:ext cx="6623893" cy="3971404"/>
            <a:chOff x="1260475" y="1878013"/>
            <a:chExt cx="7385050" cy="4586287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475" y="1878013"/>
              <a:ext cx="7385050" cy="45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 bwMode="auto">
            <a:xfrm>
              <a:off x="3286664" y="6150634"/>
              <a:ext cx="370936" cy="31366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굴림" pitchFamily="50" charset="-127"/>
              </a:endParaRP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4048" y="5535306"/>
            <a:ext cx="181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문제의 크기</a:t>
            </a:r>
            <a:r>
              <a:rPr lang="en-US" altLang="ko-KR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lang="en-US" altLang="ko-KR" sz="20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ko-KR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58632" y="1937806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0" i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수행 시간</a:t>
            </a:r>
            <a:endParaRPr lang="ko-KR" altLang="en-US" sz="2000" b="0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124744"/>
            <a:ext cx="5139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Q. </a:t>
            </a:r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</a:rPr>
              <a:t>어떤 알고리즘이 더 효율적일까</a:t>
            </a: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?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0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수행 </a:t>
            </a:r>
            <a:r>
              <a:rPr lang="ko-KR" altLang="en-US" dirty="0" smtClean="0"/>
              <a:t>시간 분석 예 </a:t>
            </a:r>
            <a:r>
              <a:rPr lang="en-US" altLang="ko-KR" dirty="0" smtClean="0"/>
              <a:t>(1)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배열의 중간 위치에 있는 원소 찾기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sample1(A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[ ], n)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{ 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k =          ; </a:t>
            </a: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</a:t>
            </a:r>
            <a:r>
              <a:rPr lang="en-US" altLang="ko-KR" sz="2000" kern="0" dirty="0">
                <a:solidFill>
                  <a:srgbClr val="000099"/>
                </a:solidFill>
              </a:rPr>
              <a:t>return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 A[k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] ;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     </a:t>
            </a: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} 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수행 시간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계산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번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+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출력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번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입력의 크기와 관계없이 일정한 시간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(=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상수 시간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소요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019744"/>
              </p:ext>
            </p:extLst>
          </p:nvPr>
        </p:nvGraphicFramePr>
        <p:xfrm>
          <a:off x="2267744" y="1844824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380880" imgH="228600" progId="Equation.3">
                  <p:embed/>
                </p:oleObj>
              </mc:Choice>
              <mc:Fallback>
                <p:oleObj name="Equation" r:id="rId3" imgW="380880" imgH="228600" progId="Equation.3">
                  <p:embed/>
                  <p:pic>
                    <p:nvPicPr>
                      <p:cNvPr id="10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844824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51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개요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tabLst/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강좌 정보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알고리즘</a:t>
            </a: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이수구분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전공선택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(2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학년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학점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시수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3/3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ko-KR" altLang="en-US" sz="2000" kern="0" noProof="0" dirty="0" smtClean="0">
                <a:solidFill>
                  <a:schemeClr val="bg2">
                    <a:lumMod val="10000"/>
                  </a:schemeClr>
                </a:solidFill>
              </a:rPr>
              <a:t>강의시간</a:t>
            </a:r>
            <a:r>
              <a:rPr lang="en-US" altLang="ko-KR" sz="2000" kern="0" noProof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000" kern="0" noProof="0" dirty="0" smtClean="0">
                <a:solidFill>
                  <a:schemeClr val="bg2">
                    <a:lumMod val="10000"/>
                  </a:schemeClr>
                </a:solidFill>
              </a:rPr>
              <a:t>매주 월요일 </a:t>
            </a:r>
            <a:r>
              <a:rPr lang="en-US" altLang="ko-KR" sz="2000" kern="0" noProof="0" dirty="0" smtClean="0">
                <a:solidFill>
                  <a:schemeClr val="bg2">
                    <a:lumMod val="10000"/>
                  </a:schemeClr>
                </a:solidFill>
              </a:rPr>
              <a:t>C~D</a:t>
            </a:r>
            <a:r>
              <a:rPr lang="ko-KR" altLang="en-US" sz="2000" kern="0" noProof="0" dirty="0" smtClean="0">
                <a:solidFill>
                  <a:schemeClr val="bg2">
                    <a:lumMod val="10000"/>
                  </a:schemeClr>
                </a:solidFill>
              </a:rPr>
              <a:t>교시</a:t>
            </a:r>
            <a:r>
              <a:rPr lang="en-US" altLang="ko-KR" sz="2000" kern="0" noProof="0" dirty="0" smtClean="0">
                <a:solidFill>
                  <a:schemeClr val="bg2">
                    <a:lumMod val="10000"/>
                  </a:schemeClr>
                </a:solidFill>
              </a:rPr>
              <a:t> (13:30~16:15)</a:t>
            </a: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강의실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MC408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tabLst/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담당 교수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컴퓨터공학과 이경희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(Lee, Kyounghee)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Email: leekhe@pcu.ac.kr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연구실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정보과학관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412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호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(T.042-520-5341)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</a:rPr>
              <a:t>상담시간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000" kern="0" dirty="0">
                <a:solidFill>
                  <a:srgbClr val="0000FF"/>
                </a:solidFill>
              </a:rPr>
              <a:t>매주 월요일 </a:t>
            </a:r>
            <a:r>
              <a:rPr lang="en-US" altLang="ko-KR" sz="2000" kern="0" dirty="0">
                <a:solidFill>
                  <a:srgbClr val="0000FF"/>
                </a:solidFill>
              </a:rPr>
              <a:t>10:00~11:30, </a:t>
            </a:r>
            <a:r>
              <a:rPr lang="ko-KR" altLang="en-US" sz="2000" kern="0" dirty="0">
                <a:solidFill>
                  <a:srgbClr val="0000FF"/>
                </a:solidFill>
              </a:rPr>
              <a:t>목요일 </a:t>
            </a:r>
            <a:r>
              <a:rPr lang="en-US" altLang="ko-KR" sz="2000" kern="0" dirty="0">
                <a:solidFill>
                  <a:srgbClr val="0000FF"/>
                </a:solidFill>
              </a:rPr>
              <a:t>13:30~15:00</a:t>
            </a:r>
            <a:r>
              <a:rPr lang="ko-KR" altLang="en-US" sz="2000" kern="0" dirty="0">
                <a:solidFill>
                  <a:srgbClr val="0000FF"/>
                </a:solidFill>
              </a:rPr>
              <a:t> </a:t>
            </a:r>
            <a:endParaRPr lang="ko-KR" alt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84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수행 </a:t>
            </a:r>
            <a:r>
              <a:rPr lang="ko-KR" altLang="en-US" dirty="0" smtClean="0"/>
              <a:t>시간 분석 예 </a:t>
            </a:r>
            <a:r>
              <a:rPr lang="en-US" altLang="ko-KR" dirty="0" smtClean="0"/>
              <a:t>(2)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배열의 모든 원소의 합 구하기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sample2(A[ ], n)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{ 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sum ← 0 ;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</a:t>
            </a:r>
            <a:r>
              <a:rPr lang="pt-BR" altLang="ko-KR" sz="2000" kern="0" dirty="0">
                <a:solidFill>
                  <a:srgbClr val="000099"/>
                </a:solidFill>
              </a:rPr>
              <a:t>for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i ← 1 </a:t>
            </a:r>
            <a:r>
              <a:rPr lang="pt-BR" altLang="ko-KR" sz="2000" kern="0" dirty="0">
                <a:solidFill>
                  <a:srgbClr val="000099"/>
                </a:solidFill>
              </a:rPr>
              <a:t>to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n 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        sum← sum+ A[i] ; 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</a:t>
            </a:r>
            <a:r>
              <a:rPr lang="pt-BR" altLang="ko-KR" sz="2000" kern="0" dirty="0">
                <a:solidFill>
                  <a:srgbClr val="000099"/>
                </a:solidFill>
              </a:rPr>
              <a:t>return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sum ;     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} 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수행 시간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덧셈 횟수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(=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for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루프 반복 횟수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 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입력 크기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 비례하는 시간이 소요됨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43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수행 </a:t>
            </a:r>
            <a:r>
              <a:rPr lang="ko-KR" altLang="en-US" dirty="0" smtClean="0"/>
              <a:t>시간 분석 예 </a:t>
            </a:r>
            <a:r>
              <a:rPr lang="en-US" altLang="ko-KR" dirty="0" smtClean="0"/>
              <a:t>(3)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배열의 모든 원소 쌍을 곱한 값의 합 구하기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sample3(A[ ], n)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{ 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sum ← 0 ;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</a:t>
            </a:r>
            <a:r>
              <a:rPr lang="pt-BR" altLang="ko-KR" sz="2000" kern="0" dirty="0">
                <a:solidFill>
                  <a:srgbClr val="000099"/>
                </a:solidFill>
              </a:rPr>
              <a:t>for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i ← 1 </a:t>
            </a:r>
            <a:r>
              <a:rPr lang="pt-BR" altLang="ko-KR" sz="2000" kern="0" dirty="0">
                <a:solidFill>
                  <a:srgbClr val="000099"/>
                </a:solidFill>
              </a:rPr>
              <a:t>to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n                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        </a:t>
            </a:r>
            <a:r>
              <a:rPr lang="pt-BR" altLang="ko-KR" sz="2000" kern="0" dirty="0">
                <a:solidFill>
                  <a:srgbClr val="000099"/>
                </a:solidFill>
              </a:rPr>
              <a:t>for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j ← 1 </a:t>
            </a:r>
            <a:r>
              <a:rPr lang="pt-BR" altLang="ko-KR" sz="2000" kern="0" dirty="0">
                <a:solidFill>
                  <a:srgbClr val="000099"/>
                </a:solidFill>
              </a:rPr>
              <a:t>to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n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                sum← sum+ A[i]*A[j] ;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</a:t>
            </a:r>
            <a:r>
              <a:rPr lang="pt-BR" altLang="ko-KR" sz="2000" kern="0" dirty="0">
                <a:solidFill>
                  <a:srgbClr val="000099"/>
                </a:solidFill>
              </a:rPr>
              <a:t>return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sum ;     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} 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수행 시간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곱셈과 덧셈이 행해지는 명령문의 횟수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n*n=n</a:t>
            </a:r>
            <a:r>
              <a:rPr lang="en-US" altLang="ko-KR" sz="2000" kern="0" baseline="30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(=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for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루프가 중첩됨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입력 크기의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제곱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(=n</a:t>
            </a:r>
            <a:r>
              <a:rPr lang="en-US" altLang="ko-KR" sz="2000" kern="0" baseline="30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 비례하는 시간이 소요됨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87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수행 </a:t>
            </a:r>
            <a:r>
              <a:rPr lang="ko-KR" altLang="en-US" dirty="0" smtClean="0"/>
              <a:t>시간 분석 예 </a:t>
            </a:r>
            <a:r>
              <a:rPr lang="en-US" altLang="ko-KR" dirty="0" smtClean="0"/>
              <a:t>(4)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중첩 루프에서 매회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n/2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개 원소 중 최대값 구하기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sample4(A[ ], n)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{ 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sum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← 0 ;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pt-BR" altLang="ko-KR" sz="2000" kern="0" dirty="0" smtClean="0">
                <a:solidFill>
                  <a:srgbClr val="000099"/>
                </a:solidFill>
              </a:rPr>
              <a:t>for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i ← 1 </a:t>
            </a:r>
            <a:r>
              <a:rPr lang="pt-BR" altLang="ko-KR" sz="2000" kern="0" dirty="0">
                <a:solidFill>
                  <a:srgbClr val="000099"/>
                </a:solidFill>
              </a:rPr>
              <a:t>to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    </a:t>
            </a:r>
            <a:r>
              <a:rPr lang="pt-BR" altLang="ko-KR" sz="2000" kern="0" dirty="0" smtClean="0">
                <a:solidFill>
                  <a:srgbClr val="000099"/>
                </a:solidFill>
              </a:rPr>
              <a:t>for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j ← 1 </a:t>
            </a:r>
            <a:r>
              <a:rPr lang="pt-BR" altLang="ko-KR" sz="2000" kern="0" dirty="0">
                <a:solidFill>
                  <a:srgbClr val="000099"/>
                </a:solidFill>
              </a:rPr>
              <a:t>to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n {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	k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←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A[1...n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에서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임의로 뽑은      개 중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최댓값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;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	sum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← sum + k ;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    }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pt-BR" altLang="ko-KR" sz="2000" kern="0" dirty="0" smtClean="0">
                <a:solidFill>
                  <a:srgbClr val="000099"/>
                </a:solidFill>
              </a:rPr>
              <a:t>return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sum ;     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}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수행 시간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US" altLang="ko-KR" sz="2000" kern="0" baseline="30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번의 루프를 반복하면서 매회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n/2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개의 원소를 뽑아 최대값 계산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계산 횟수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n</a:t>
            </a:r>
            <a:r>
              <a:rPr lang="en-US" altLang="ko-KR" sz="2000" kern="0" baseline="30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*(n/2) = n</a:t>
            </a:r>
            <a:r>
              <a:rPr lang="en-US" altLang="ko-KR" sz="2000" kern="0" baseline="30000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/2)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입력 크기의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세 제곱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(=n</a:t>
            </a:r>
            <a:r>
              <a:rPr lang="en-US" altLang="ko-KR" sz="2000" kern="0" baseline="30000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 비례하는 시간이 소요됨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731831"/>
              </p:ext>
            </p:extLst>
          </p:nvPr>
        </p:nvGraphicFramePr>
        <p:xfrm>
          <a:off x="5766792" y="2996952"/>
          <a:ext cx="5334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380880" imgH="228600" progId="Equation.3">
                  <p:embed/>
                </p:oleObj>
              </mc:Choice>
              <mc:Fallback>
                <p:oleObj name="Equation" r:id="rId3" imgW="380880" imgH="228600" progId="Equation.3">
                  <p:embed/>
                  <p:pic>
                    <p:nvPicPr>
                      <p:cNvPr id="205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792" y="2996952"/>
                        <a:ext cx="5334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358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수행 </a:t>
            </a:r>
            <a:r>
              <a:rPr lang="ko-KR" altLang="en-US" dirty="0" smtClean="0"/>
              <a:t>시간 분석 예 </a:t>
            </a:r>
            <a:r>
              <a:rPr lang="en-US" altLang="ko-KR" dirty="0" smtClean="0"/>
              <a:t>(5)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반복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횟수가 변하는 중첩 루프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(3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번 예의 변형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sample5(A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[ ], n)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{ 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sum ← 0 ;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</a:t>
            </a:r>
            <a:r>
              <a:rPr lang="pt-BR" altLang="ko-KR" sz="2000" kern="0" dirty="0">
                <a:solidFill>
                  <a:srgbClr val="000099"/>
                </a:solidFill>
              </a:rPr>
              <a:t>for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i ← 1 </a:t>
            </a:r>
            <a:r>
              <a:rPr lang="pt-BR" altLang="ko-KR" sz="2000" kern="0" dirty="0">
                <a:solidFill>
                  <a:srgbClr val="000099"/>
                </a:solidFill>
              </a:rPr>
              <a:t>to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t-BR" altLang="ko-KR" sz="2000" kern="0" dirty="0" smtClean="0">
                <a:solidFill>
                  <a:srgbClr val="C00000"/>
                </a:solidFill>
              </a:rPr>
              <a:t>n-1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        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        </a:t>
            </a:r>
            <a:r>
              <a:rPr lang="pt-BR" altLang="ko-KR" sz="2000" kern="0" dirty="0">
                <a:solidFill>
                  <a:srgbClr val="000099"/>
                </a:solidFill>
              </a:rPr>
              <a:t>for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j ← </a:t>
            </a:r>
            <a:r>
              <a:rPr lang="pt-BR" altLang="ko-KR" sz="2000" kern="0" dirty="0" smtClean="0">
                <a:solidFill>
                  <a:srgbClr val="C00000"/>
                </a:solidFill>
              </a:rPr>
              <a:t>i+1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t-BR" altLang="ko-KR" sz="2000" kern="0" dirty="0">
                <a:solidFill>
                  <a:srgbClr val="000099"/>
                </a:solidFill>
              </a:rPr>
              <a:t>to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n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                sum← sum+ A[i]*A[j] ;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</a:t>
            </a:r>
            <a:r>
              <a:rPr lang="pt-BR" altLang="ko-KR" sz="2000" kern="0" dirty="0">
                <a:solidFill>
                  <a:srgbClr val="000099"/>
                </a:solidFill>
              </a:rPr>
              <a:t>return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sum ;     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} 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수행 시간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내부의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for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루프가 반복되는 총 횟수는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(n-1)+(n-2)+…+2+1</a:t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(= n(n-1)/2 = n</a:t>
            </a:r>
            <a:r>
              <a:rPr lang="en-US" altLang="ko-KR" sz="2000" kern="0" baseline="30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/2 - n/2) 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입력 크기의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제곱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(=n</a:t>
            </a:r>
            <a:r>
              <a:rPr lang="en-US" altLang="ko-KR" sz="2000" kern="0" baseline="30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 비례하는 시간이 소요됨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22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수행 </a:t>
            </a:r>
            <a:r>
              <a:rPr lang="ko-KR" altLang="en-US" dirty="0" smtClean="0"/>
              <a:t>시간 분석 예 </a:t>
            </a:r>
            <a:r>
              <a:rPr lang="en-US" altLang="ko-KR" dirty="0" smtClean="0"/>
              <a:t>(6)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재귀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호출을 통한 </a:t>
            </a: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팩토리얼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계산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factorial(n)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{ 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</a:t>
            </a:r>
            <a:r>
              <a:rPr lang="pt-BR" altLang="ko-KR" sz="2000" kern="0" dirty="0">
                <a:solidFill>
                  <a:srgbClr val="000099"/>
                </a:solidFill>
              </a:rPr>
              <a:t>if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(n=1) </a:t>
            </a:r>
            <a:r>
              <a:rPr lang="pt-BR" altLang="ko-KR" sz="2000" kern="0" dirty="0">
                <a:solidFill>
                  <a:srgbClr val="000099"/>
                </a:solidFill>
              </a:rPr>
              <a:t>return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1 ;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</a:t>
            </a:r>
            <a:r>
              <a:rPr lang="pt-BR" altLang="ko-KR" sz="2000" kern="0" dirty="0">
                <a:solidFill>
                  <a:srgbClr val="000099"/>
                </a:solidFill>
              </a:rPr>
              <a:t>return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n*factorial(n-1) ; 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} 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수행 시간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단순한 산술 계산으로는 수행 시간을 계산하기 어려움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재귀 함수의 호출 순서는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factorial(n) → factorial(n-1) → factorial(n-2) → … → factorial(1)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로 총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번 호출됨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따라서 입력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크기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에 비례하는 시간이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소요됨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72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재귀와 귀납적 사고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재귀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(recursion) =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자기 호출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재귀적 구조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어떤 문제 안에 크기만 다를 뿐 성격이 똑같은 작은 문제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들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가 포함되어 있는 것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1:  factorial</a:t>
            </a:r>
          </a:p>
          <a:p>
            <a:pPr lvl="2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N! = N×(N-1)!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2: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수열의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점화식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a</a:t>
            </a:r>
            <a:r>
              <a:rPr lang="en-US" altLang="ko-KR" sz="2000" kern="0" baseline="-25000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 = a</a:t>
            </a:r>
            <a:r>
              <a:rPr lang="en-US" altLang="ko-KR" sz="2000" kern="0" baseline="-25000" dirty="0">
                <a:solidFill>
                  <a:schemeClr val="bg2">
                    <a:lumMod val="10000"/>
                  </a:schemeClr>
                </a:solidFill>
              </a:rPr>
              <a:t>n-1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 +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99" y="4143115"/>
            <a:ext cx="4334531" cy="166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2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호출의 예 </a:t>
            </a:r>
            <a:r>
              <a:rPr lang="en-US" altLang="ko-KR" dirty="0"/>
              <a:t>– </a:t>
            </a:r>
            <a:r>
              <a:rPr lang="ko-KR" altLang="en-US" dirty="0"/>
              <a:t>병합 정렬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Merge Sort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mergeSort(A[ ], p, r)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{    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▷ A[p ... r]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을 정렬한다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pt-BR" altLang="ko-KR" sz="2000" kern="0" dirty="0" smtClean="0">
                <a:solidFill>
                  <a:srgbClr val="000099"/>
                </a:solidFill>
              </a:rPr>
              <a:t>if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(p &lt; r) </a:t>
            </a:r>
            <a:r>
              <a:rPr lang="pt-BR" altLang="ko-KR" sz="2000" kern="0" dirty="0">
                <a:solidFill>
                  <a:srgbClr val="000099"/>
                </a:solidFill>
              </a:rPr>
              <a:t>then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{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    q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← ⌊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pt-BR" sz="2000" kern="0" dirty="0" smtClean="0">
                <a:solidFill>
                  <a:schemeClr val="bg2">
                    <a:lumMod val="10000"/>
                  </a:schemeClr>
                </a:solidFill>
              </a:rPr>
              <a:t>𝑝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+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</a:rPr>
              <a:t>r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)/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2⌋;  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---------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①   ▷ p, q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의 중간 지점 계산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    mergeSort(A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, p, q); 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-----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②   ▷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전반부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재귀 호출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    mergeSort(A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, q+1, r);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----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③   ▷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후반부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재귀 호출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    merge(A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, p, q, r);  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-------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④   ▷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병합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실제 정렬 수행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} 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}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merge(A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[ ], p, q, r)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{ 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정렬되어 있는 두 배열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A[p ... q]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A[q+1 ... r]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을 합쳐 </a:t>
            </a:r>
          </a:p>
          <a:p>
            <a:pPr marL="457200" lvl="1" indent="0" eaLnBrk="1" latinLnBrk="0" hangingPunct="1">
              <a:buNone/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        정렬된 하나의 배열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A[p ... r]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을 만든다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43388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알고리즘 적용 주제들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자동차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네비게이션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최단 경로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최소비용 경로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…</a:t>
            </a:r>
          </a:p>
          <a:p>
            <a:pPr lvl="0" eaLnBrk="1" latinLnBrk="0" hangingPunct="1">
              <a:defRPr/>
            </a:pP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Human Genome Project</a:t>
            </a: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DNA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매칭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계통도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functional analyses, …</a:t>
            </a: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검색 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데이터베이스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웹페이지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…</a:t>
            </a: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자원의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배치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다수의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ATM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기기 운영 시의 현금 배치 등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반도체 설계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Partitioning, placement, routing, …</a:t>
            </a:r>
          </a:p>
          <a:p>
            <a:pPr lvl="0" eaLnBrk="1" latinLnBrk="0" hangingPunct="1">
              <a:defRPr/>
            </a:pP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4285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HY울릉도B" pitchFamily="18" charset="-127"/>
              </a:rPr>
              <a:t>Q &amp; A</a:t>
            </a:r>
            <a:endParaRPr kumimoji="0" lang="en-US" altLang="ko-KR" sz="4000" b="1" i="0" u="none" strike="noStrike" kern="0" normalizeH="0" noProof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Tahoma" pitchFamily="34" charset="0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</a:t>
            </a:r>
            <a:r>
              <a:rPr lang="ko-KR" altLang="en-US" dirty="0"/>
              <a:t>계획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tabLst/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수업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목표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컴퓨터 알고리즘에 대한 이해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주요 알고리즘 학습 및 활용을 통한 문제 해결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tabLst/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평가 방법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중간고사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30%,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기말고사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30%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출석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10%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과제물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30%</a:t>
            </a:r>
          </a:p>
          <a:p>
            <a:pPr lvl="1" eaLnBrk="1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학점 기준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2" eaLnBrk="1" hangingPunct="1">
              <a:defRPr/>
            </a:pPr>
            <a:r>
              <a:rPr lang="ko-KR" altLang="en-US" sz="2000" u="sng" kern="0" dirty="0">
                <a:solidFill>
                  <a:srgbClr val="FF0000"/>
                </a:solidFill>
              </a:rPr>
              <a:t>출석 미달</a:t>
            </a:r>
            <a:r>
              <a:rPr lang="en-US" altLang="ko-KR" sz="2000" u="sng" kern="0" dirty="0">
                <a:solidFill>
                  <a:srgbClr val="FF0000"/>
                </a:solidFill>
              </a:rPr>
              <a:t>(</a:t>
            </a:r>
            <a:r>
              <a:rPr lang="ko-KR" altLang="en-US" sz="2000" u="sng" kern="0" dirty="0">
                <a:solidFill>
                  <a:srgbClr val="FF0000"/>
                </a:solidFill>
              </a:rPr>
              <a:t>수업일수 </a:t>
            </a:r>
            <a:r>
              <a:rPr lang="en-US" altLang="ko-KR" sz="2000" u="sng" kern="0" dirty="0">
                <a:solidFill>
                  <a:srgbClr val="FF0000"/>
                </a:solidFill>
              </a:rPr>
              <a:t>1/3 </a:t>
            </a:r>
            <a:r>
              <a:rPr lang="ko-KR" altLang="en-US" sz="2000" u="sng" kern="0" dirty="0">
                <a:solidFill>
                  <a:srgbClr val="FF0000"/>
                </a:solidFill>
              </a:rPr>
              <a:t>이상 결석</a:t>
            </a:r>
            <a:r>
              <a:rPr lang="en-US" altLang="ko-KR" sz="2000" u="sng" kern="0" dirty="0">
                <a:solidFill>
                  <a:srgbClr val="FF0000"/>
                </a:solidFill>
              </a:rPr>
              <a:t>)</a:t>
            </a:r>
            <a:r>
              <a:rPr lang="en-US" altLang="ko-KR" sz="2000" kern="0" dirty="0">
                <a:solidFill>
                  <a:srgbClr val="FF0000"/>
                </a:solidFill>
              </a:rPr>
              <a:t>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또는 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2" eaLnBrk="1" hangingPunct="1">
              <a:defRPr/>
            </a:pPr>
            <a:r>
              <a:rPr lang="ko-KR" altLang="en-US" sz="2000" u="sng" kern="0" dirty="0">
                <a:solidFill>
                  <a:srgbClr val="FF0000"/>
                </a:solidFill>
              </a:rPr>
              <a:t>총점 </a:t>
            </a:r>
            <a:r>
              <a:rPr lang="en-US" altLang="ko-KR" sz="2000" u="sng" kern="0" dirty="0">
                <a:solidFill>
                  <a:srgbClr val="FF0000"/>
                </a:solidFill>
              </a:rPr>
              <a:t>30 </a:t>
            </a:r>
            <a:r>
              <a:rPr lang="ko-KR" altLang="en-US" sz="2000" u="sng" kern="0" dirty="0">
                <a:solidFill>
                  <a:srgbClr val="FF0000"/>
                </a:solidFill>
              </a:rPr>
              <a:t>미만</a:t>
            </a:r>
            <a:r>
              <a:rPr lang="en-US" altLang="ko-KR" sz="2000" u="sng" kern="0" dirty="0">
                <a:solidFill>
                  <a:srgbClr val="FF0000"/>
                </a:solidFill>
              </a:rPr>
              <a:t>(100</a:t>
            </a:r>
            <a:r>
              <a:rPr lang="ko-KR" altLang="en-US" sz="2000" u="sng" kern="0" dirty="0">
                <a:solidFill>
                  <a:srgbClr val="FF0000"/>
                </a:solidFill>
              </a:rPr>
              <a:t>점 만점 기준</a:t>
            </a:r>
            <a:r>
              <a:rPr lang="en-US" altLang="ko-KR" sz="2000" u="sng" kern="0" dirty="0">
                <a:solidFill>
                  <a:srgbClr val="FF0000"/>
                </a:solidFill>
              </a:rPr>
              <a:t>)</a:t>
            </a:r>
            <a:r>
              <a:rPr lang="ko-KR" altLang="en-US" sz="2000" u="sng" kern="0" dirty="0">
                <a:solidFill>
                  <a:srgbClr val="FF0000"/>
                </a:solidFill>
              </a:rPr>
              <a:t> </a:t>
            </a:r>
            <a:endParaRPr lang="en-US" altLang="ko-KR" sz="2000" kern="0" dirty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tabLst/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수업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방법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이론 수업 및 실습 병행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슬라이드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판서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프로젝터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PC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이용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</a:t>
            </a:r>
            <a:r>
              <a:rPr lang="ko-KR" altLang="en-US" dirty="0"/>
              <a:t>계획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교재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>
              <a:defRPr/>
            </a:pPr>
            <a:r>
              <a:rPr lang="ko-KR" altLang="en-US" sz="2000" kern="0" spc="-20" dirty="0" smtClean="0">
                <a:solidFill>
                  <a:srgbClr val="0000CC"/>
                </a:solidFill>
              </a:rPr>
              <a:t>쉽게 배우는 알고리즘</a:t>
            </a:r>
            <a:r>
              <a:rPr lang="en-US" altLang="ko-KR" sz="2000" kern="0" spc="-20" dirty="0" smtClean="0">
                <a:solidFill>
                  <a:srgbClr val="0000CC"/>
                </a:solidFill>
              </a:rPr>
              <a:t> (</a:t>
            </a:r>
            <a:r>
              <a:rPr lang="ko-KR" altLang="en-US" sz="2000" kern="0" spc="-20" dirty="0" smtClean="0">
                <a:solidFill>
                  <a:srgbClr val="0000CC"/>
                </a:solidFill>
              </a:rPr>
              <a:t>문병로 </a:t>
            </a:r>
            <a:r>
              <a:rPr lang="ko-KR" altLang="en-US" sz="2000" kern="0" spc="-20" dirty="0">
                <a:solidFill>
                  <a:srgbClr val="0000CC"/>
                </a:solidFill>
              </a:rPr>
              <a:t>저</a:t>
            </a:r>
            <a:r>
              <a:rPr lang="en-US" altLang="ko-KR" sz="2000" kern="0" spc="-20" dirty="0">
                <a:solidFill>
                  <a:srgbClr val="0000CC"/>
                </a:solidFill>
              </a:rPr>
              <a:t>, </a:t>
            </a:r>
            <a:r>
              <a:rPr lang="ko-KR" altLang="en-US" sz="2000" kern="0" spc="-20" dirty="0" smtClean="0">
                <a:solidFill>
                  <a:srgbClr val="0000CC"/>
                </a:solidFill>
              </a:rPr>
              <a:t>한빛아카데미</a:t>
            </a:r>
            <a:r>
              <a:rPr lang="en-US" altLang="ko-KR" sz="2000" kern="0" spc="-20" dirty="0" smtClean="0">
                <a:solidFill>
                  <a:srgbClr val="0000CC"/>
                </a:solidFill>
              </a:rPr>
              <a:t>, 2018 </a:t>
            </a:r>
            <a:r>
              <a:rPr lang="ko-KR" altLang="en-US" sz="2000" kern="0" spc="-20" dirty="0" smtClean="0">
                <a:solidFill>
                  <a:srgbClr val="0000CC"/>
                </a:solidFill>
              </a:rPr>
              <a:t>개정판</a:t>
            </a:r>
            <a:r>
              <a:rPr lang="en-US" altLang="ko-KR" sz="2000" kern="0" spc="-20" dirty="0" smtClean="0">
                <a:solidFill>
                  <a:srgbClr val="0000CC"/>
                </a:solidFill>
              </a:rPr>
              <a:t>)</a:t>
            </a:r>
            <a:endParaRPr lang="en-US" altLang="ko-KR" sz="2000" kern="0" dirty="0">
              <a:solidFill>
                <a:srgbClr val="0000CC"/>
              </a:solidFill>
            </a:endParaRPr>
          </a:p>
          <a:p>
            <a:pPr lvl="0" eaLnBrk="1" hangingPunct="1">
              <a:spcBef>
                <a:spcPts val="1200"/>
              </a:spcBef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참고도서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Do it!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자료구조와 함께 배우는 알고리즘 입문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보요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시바타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강민 역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이지스퍼블리싱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 eaLnBrk="1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알기 쉬운 알고리즘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양성봉 저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생능출판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 eaLnBrk="1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Hello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Coding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그림으로 개념을 이해하는 알고리즘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(Bhargava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김도형 역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한빛미디어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 eaLnBrk="1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알고리즘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인생을 계산하다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(B. Christian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청림출판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알고리즘 라이프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Almossawi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매경출판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수업 관련 사이트</a:t>
            </a:r>
          </a:p>
          <a:p>
            <a:pPr lvl="1" eaLnBrk="1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강의자료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과제 및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공지사항은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스마트 캠퍼스 홈페이지 참조</a:t>
            </a:r>
            <a:b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2000" kern="0" dirty="0">
                <a:solidFill>
                  <a:srgbClr val="0000FF"/>
                </a:solidFill>
              </a:rPr>
              <a:t>http</a:t>
            </a:r>
            <a:r>
              <a:rPr lang="en-US" altLang="ko-KR" sz="2000" kern="0" dirty="0" smtClean="0">
                <a:solidFill>
                  <a:srgbClr val="0000FF"/>
                </a:solidFill>
              </a:rPr>
              <a:t>://course.pcu.ac.kr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tabLst/>
              <a:defRPr/>
            </a:pP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5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</a:t>
            </a:r>
            <a:r>
              <a:rPr lang="ko-KR" altLang="en-US" dirty="0"/>
              <a:t>계획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수업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계획 및 내용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tabLst/>
              <a:defRPr/>
            </a:pP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7883"/>
              </p:ext>
            </p:extLst>
          </p:nvPr>
        </p:nvGraphicFramePr>
        <p:xfrm>
          <a:off x="216192" y="1700808"/>
          <a:ext cx="4176464" cy="3264618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74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9pPr>
                    </a:lstStyle>
                    <a:p>
                      <a:pPr marL="87313" lvl="0" indent="-87313" algn="l" latinLnBrk="0">
                        <a:buFont typeface="Arial" pitchFamily="34" charset="0"/>
                        <a:buNone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</a:t>
                      </a:r>
                    </a:p>
                  </a:txBody>
                  <a:tcPr marL="180000" marR="180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HY수평선M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개요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컴퓨터 알고리즘이란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R="91431" marT="36000" marB="3600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42">
                <a:tc>
                  <a:txBody>
                    <a:bodyPr/>
                    <a:lstStyle/>
                    <a:p>
                      <a:pPr marL="87313" lvl="0" indent="-87313" algn="l" latinLnBrk="1">
                        <a:buFont typeface="맑은 고딕" pitchFamily="50" charset="-127"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180000" marR="180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알고리즘 설계와 분석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알고리즘 복잡도</a:t>
                      </a:r>
                    </a:p>
                  </a:txBody>
                  <a:tcPr marL="180000" marR="91431" marT="36000" marB="3600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742">
                <a:tc>
                  <a:txBody>
                    <a:bodyPr/>
                    <a:lstStyle/>
                    <a:p>
                      <a:pPr marL="87313" lvl="0" indent="-87313" algn="l" latinLnBrk="1">
                        <a:buFont typeface="맑은 고딕" pitchFamily="50" charset="-127"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180000" marR="180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알고리즘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lang="ko-KR" alt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R="91431" marT="36000" marB="3600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742">
                <a:tc>
                  <a:txBody>
                    <a:bodyPr/>
                    <a:lstStyle/>
                    <a:p>
                      <a:pPr marL="87313" lvl="0" indent="-87313" algn="l" latinLnBrk="1">
                        <a:buFont typeface="맑은 고딕" pitchFamily="50" charset="-127"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180000" marR="180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알고리즘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(2),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알고리즘</a:t>
                      </a:r>
                    </a:p>
                  </a:txBody>
                  <a:tcPr marL="180000" marR="91431" marT="36000" marB="3600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42">
                <a:tc>
                  <a:txBody>
                    <a:bodyPr/>
                    <a:lstStyle/>
                    <a:p>
                      <a:pPr marL="87313" lvl="0" indent="-87313" algn="l" latinLnBrk="1">
                        <a:buFont typeface="맑은 고딕" pitchFamily="50" charset="-127"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180000" marR="180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트리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1)</a:t>
                      </a:r>
                      <a:endParaRPr lang="ko-KR" alt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R="91431" marT="36000" marB="3600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742">
                <a:tc>
                  <a:txBody>
                    <a:bodyPr/>
                    <a:lstStyle/>
                    <a:p>
                      <a:pPr marL="87313" lvl="0" indent="-87313" algn="l" latinLnBrk="1">
                        <a:buFont typeface="맑은 고딕" pitchFamily="50" charset="-127"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180000" marR="180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트리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2)</a:t>
                      </a:r>
                      <a:endParaRPr lang="ko-KR" alt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R="91431" marT="36000" marB="3600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742">
                <a:tc>
                  <a:txBody>
                    <a:bodyPr/>
                    <a:lstStyle/>
                    <a:p>
                      <a:pPr marL="87313" lvl="0" indent="-87313" algn="l" latinLnBrk="1">
                        <a:buFont typeface="맑은 고딕" pitchFamily="50" charset="-127"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180000" marR="180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해시 테이블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R="91431" marT="36000" marB="3600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950">
                <a:tc gridSpan="2">
                  <a:txBody>
                    <a:bodyPr/>
                    <a:lstStyle/>
                    <a:p>
                      <a:pPr marL="87313" lvl="0" indent="-87313" algn="ctr" latinLnBrk="1">
                        <a:buFont typeface="맑은 고딕" pitchFamily="50" charset="-127"/>
                        <a:buNone/>
                      </a:pPr>
                      <a:r>
                        <a:rPr lang="ko-KR" altLang="en-US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중간고사</a:t>
                      </a:r>
                      <a:r>
                        <a:rPr lang="en-US" altLang="ko-KR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(8</a:t>
                      </a:r>
                      <a:r>
                        <a:rPr lang="ko-KR" altLang="en-US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주차</a:t>
                      </a:r>
                      <a:r>
                        <a:rPr lang="en-US" altLang="ko-KR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600" b="1" kern="1200" dirty="0" smtClean="0">
                        <a:solidFill>
                          <a:srgbClr val="000066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180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endParaRPr lang="ko-KR" altLang="en-US" sz="1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R="91431" marT="36000" marB="3600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7736"/>
              </p:ext>
            </p:extLst>
          </p:nvPr>
        </p:nvGraphicFramePr>
        <p:xfrm>
          <a:off x="4464664" y="3573016"/>
          <a:ext cx="4499824" cy="2607402"/>
        </p:xfrm>
        <a:graphic>
          <a:graphicData uri="http://schemas.openxmlformats.org/drawingml/2006/table">
            <a:tbl>
              <a:tblPr/>
              <a:tblGrid>
                <a:gridCol w="82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742">
                <a:tc>
                  <a:txBody>
                    <a:bodyPr/>
                    <a:lstStyle/>
                    <a:p>
                      <a:pPr marL="87313" lvl="0" indent="-87313" algn="l" latinLnBrk="1">
                        <a:buFont typeface="맑은 고딕" pitchFamily="50" charset="-127"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lang="ko-KR" altLang="en-US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180000" marR="180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집합의 처리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동적 프로그래밍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lang="ko-KR" alt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R="91431" marT="36000" marB="3600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42">
                <a:tc>
                  <a:txBody>
                    <a:bodyPr/>
                    <a:lstStyle/>
                    <a:p>
                      <a:pPr marL="87313" lvl="0" indent="-87313" algn="l" latinLnBrk="1">
                        <a:buFont typeface="맑은 고딕" pitchFamily="50" charset="-127"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180000" marR="180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동적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프로그래밍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(2),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그래프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1)</a:t>
                      </a:r>
                      <a:endParaRPr lang="ko-KR" alt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R="91431" marT="36000" marB="3600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742">
                <a:tc>
                  <a:txBody>
                    <a:bodyPr/>
                    <a:lstStyle/>
                    <a:p>
                      <a:pPr marL="87313" lvl="0" indent="-87313" algn="l" latinLnBrk="1">
                        <a:buFont typeface="맑은 고딕" pitchFamily="50" charset="-127"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180000" marR="180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그래프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2)</a:t>
                      </a:r>
                      <a:endParaRPr lang="ko-KR" alt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R="91431" marT="36000" marB="3600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742">
                <a:tc>
                  <a:txBody>
                    <a:bodyPr/>
                    <a:lstStyle/>
                    <a:p>
                      <a:pPr marL="87313" lvl="0" indent="-87313" algn="l" latinLnBrk="1">
                        <a:buFont typeface="맑은 고딕" pitchFamily="50" charset="-127"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180000" marR="180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그래프</a:t>
                      </a: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(3),</a:t>
                      </a:r>
                      <a:r>
                        <a:rPr lang="en-US" altLang="ko-KR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그리디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알고리즘</a:t>
                      </a:r>
                    </a:p>
                  </a:txBody>
                  <a:tcPr marL="180000" marR="91431" marT="36000" marB="3600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42">
                <a:tc>
                  <a:txBody>
                    <a:bodyPr/>
                    <a:lstStyle/>
                    <a:p>
                      <a:pPr marL="87313" lvl="0" indent="-87313" algn="l" latinLnBrk="1">
                        <a:buFont typeface="맑은 고딕" pitchFamily="50" charset="-127"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r>
                        <a:rPr lang="ko-KR" altLang="en-US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180000" marR="180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ko-KR" altLang="en-US" sz="160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 매칭</a:t>
                      </a:r>
                      <a:endParaRPr lang="ko-KR" altLang="en-US" sz="16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R="91431" marT="36000" marB="3600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742">
                <a:tc>
                  <a:txBody>
                    <a:bodyPr/>
                    <a:lstStyle/>
                    <a:p>
                      <a:pPr marL="87313" lvl="0" indent="-87313" algn="l" latinLnBrk="1">
                        <a:buFont typeface="맑은 고딕" pitchFamily="50" charset="-127"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r>
                        <a:rPr lang="ko-KR" altLang="en-US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180000" marR="180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Np-complete </a:t>
                      </a:r>
                      <a:r>
                        <a:rPr lang="ko-KR" alt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180000" marR="91431" marT="36000" marB="3600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950">
                <a:tc gridSpan="2">
                  <a:txBody>
                    <a:bodyPr/>
                    <a:lstStyle/>
                    <a:p>
                      <a:pPr marL="87313" lvl="0" indent="-87313" algn="ctr" latinLnBrk="1">
                        <a:buFont typeface="맑은 고딕" pitchFamily="50" charset="-127"/>
                        <a:buNone/>
                      </a:pPr>
                      <a:r>
                        <a:rPr lang="ko-KR" altLang="en-US" sz="1600" b="1" kern="1200" dirty="0" smtClean="0">
                          <a:solidFill>
                            <a:srgbClr val="000066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기말고사</a:t>
                      </a:r>
                    </a:p>
                  </a:txBody>
                  <a:tcPr marL="180000" marR="180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endParaRPr lang="ko-KR" altLang="en-US" sz="1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R="91431" marT="36000" marB="3600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1</a:t>
            </a:r>
            <a:r>
              <a:rPr lang="ko-KR" altLang="en-US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장</a:t>
            </a: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알고리즘이란</a:t>
            </a: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31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(Algorithm)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tabLst/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알고리즘은 문제의 해결 과정을 묘사하는 것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문제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해결 절차를 체계적으로 기술한 것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tabLst/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 설계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‘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해야 할 작업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’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을 정확하게 명시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무엇을 하는지는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‘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입력과 출력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’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으로 명시할 수 있음 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알고리즘은 입력으로부터 목표가 되는 출력을 만드는 과정을 구체적이고 명확하게 기술하는 것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25305"/>
          <a:stretch/>
        </p:blipFill>
        <p:spPr>
          <a:xfrm>
            <a:off x="3454297" y="3789040"/>
            <a:ext cx="5400000" cy="249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4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정의 및 입출력의 예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tabLst/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문제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(problem)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100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명의 학생이 기록한 시험 점수 중 최대값 찾기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tabLst/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입력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(input)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각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학생들의 시험 점수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100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x[1], x[2], … x[100])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tabLst/>
              <a:defRPr/>
            </a:pPr>
            <a:r>
              <a: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출력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(output)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입력된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100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개의 시험 점수 중 가장 값이 큰 것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x[1], x[2], … x[100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]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중 최대값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0" eaLnBrk="1" latinLnBrk="0" hangingPunct="1">
              <a:spcBef>
                <a:spcPts val="1200"/>
              </a:spcBef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알고리즘의 대략적 형태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maxScore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(x[], n) {</a:t>
            </a: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x[1…n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의 값을 차례대로 보면서 최대값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m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계산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return m;</a:t>
            </a: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}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0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바람직한 알고리즘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명확해야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한다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이해하기 쉽고 가능하면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간단 명료하게 설계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지나친 기호적 표현은 오히려 명확성을 떨어뜨림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명확성을 해치지 않으면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일반적으로 우리가 사용하는 언어를 이용해 기술해도 무방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spcBef>
                <a:spcPts val="1200"/>
              </a:spcBef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효율적이어야 한다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동일한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문제를 해결하는 알고리즘들의 수행 시간이 수백만 배 이상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차이 날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수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있음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81926"/>
      </p:ext>
    </p:extLst>
  </p:cSld>
  <p:clrMapOvr>
    <a:masterClrMapping/>
  </p:clrMapOvr>
</p:sld>
</file>

<file path=ppt/theme/theme1.xml><?xml version="1.0" encoding="utf-8"?>
<a:theme xmlns:a="http://schemas.openxmlformats.org/drawingml/2006/main" name="1_cdb2004134l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1002</Words>
  <Application>Microsoft Office PowerPoint</Application>
  <PresentationFormat>화면 슬라이드 쇼(4:3)</PresentationFormat>
  <Paragraphs>280</Paragraphs>
  <Slides>28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Times</vt:lpstr>
      <vt:lpstr>Arial</vt:lpstr>
      <vt:lpstr>굴림</vt:lpstr>
      <vt:lpstr>Calibri</vt:lpstr>
      <vt:lpstr>Wingdings</vt:lpstr>
      <vt:lpstr>휴먼옛체</vt:lpstr>
      <vt:lpstr>Tahoma</vt:lpstr>
      <vt:lpstr>Verdana</vt:lpstr>
      <vt:lpstr>맑은 고딕</vt:lpstr>
      <vt:lpstr>HY울릉도B</vt:lpstr>
      <vt:lpstr>1_cdb2004134l</vt:lpstr>
      <vt:lpstr>Equation</vt:lpstr>
      <vt:lpstr>[01 – Course Introduction, Ch.01, Ch.02a]  컴퓨터 알고리즘</vt:lpstr>
      <vt:lpstr>강의 개요</vt:lpstr>
      <vt:lpstr>강의 계획 (1)</vt:lpstr>
      <vt:lpstr>강의 계획 (2)</vt:lpstr>
      <vt:lpstr>강의 계획 (3)</vt:lpstr>
      <vt:lpstr>PowerPoint 프레젠테이션</vt:lpstr>
      <vt:lpstr>알고리즘 (Algorithm)</vt:lpstr>
      <vt:lpstr>문제 정의 및 입출력의 예</vt:lpstr>
      <vt:lpstr>바람직한 알고리즘</vt:lpstr>
      <vt:lpstr>알고리즘 학습의 목적</vt:lpstr>
      <vt:lpstr>알고리즘 학습에 대한 올바른 이해</vt:lpstr>
      <vt:lpstr>알고리즘과 자료구조</vt:lpstr>
      <vt:lpstr>PowerPoint 프레젠테이션</vt:lpstr>
      <vt:lpstr>2장 학습목표</vt:lpstr>
      <vt:lpstr>알고리즘 분석의 필요성</vt:lpstr>
      <vt:lpstr>알고리즘의 수행 시간 (1)</vt:lpstr>
      <vt:lpstr>알고리즘의 수행 시간 (2)</vt:lpstr>
      <vt:lpstr>알고리즘의 수행 시간 (3)</vt:lpstr>
      <vt:lpstr>알고리즘의 수행 시간 분석 예 (1)</vt:lpstr>
      <vt:lpstr>알고리즘의 수행 시간 분석 예 (2)</vt:lpstr>
      <vt:lpstr>알고리즘의 수행 시간 분석 예 (3)</vt:lpstr>
      <vt:lpstr>알고리즘의 수행 시간 분석 예 (4)</vt:lpstr>
      <vt:lpstr>알고리즘의 수행 시간 분석 예 (5)</vt:lpstr>
      <vt:lpstr>알고리즘의 수행 시간 분석 예 (6)</vt:lpstr>
      <vt:lpstr>재귀와 귀납적 사고</vt:lpstr>
      <vt:lpstr>재귀 호출의 예 – 병합 정렬</vt:lpstr>
      <vt:lpstr>다양한 알고리즘 적용 주제들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Windows 사용자</dc:creator>
  <cp:lastModifiedBy>Windows 사용자</cp:lastModifiedBy>
  <cp:revision>192</cp:revision>
  <dcterms:created xsi:type="dcterms:W3CDTF">2014-02-26T06:38:57Z</dcterms:created>
  <dcterms:modified xsi:type="dcterms:W3CDTF">2019-08-06T09:55:24Z</dcterms:modified>
</cp:coreProperties>
</file>