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37" r:id="rId2"/>
    <p:sldId id="309" r:id="rId3"/>
    <p:sldId id="310" r:id="rId4"/>
    <p:sldId id="311" r:id="rId5"/>
    <p:sldId id="336" r:id="rId6"/>
    <p:sldId id="334" r:id="rId7"/>
    <p:sldId id="313" r:id="rId8"/>
    <p:sldId id="335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8" r:id="rId29"/>
    <p:sldId id="306" r:id="rId30"/>
  </p:sldIdLst>
  <p:sldSz cx="9144000" cy="6858000" type="screen4x3"/>
  <p:notesSz cx="6858000" cy="9144000"/>
  <p:embeddedFontLst>
    <p:embeddedFont>
      <p:font typeface="Times" panose="02020603050405020304" pitchFamily="18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HY울릉도B" panose="020B0600000101010101" charset="-127"/>
      <p:regular r:id="rId45"/>
    </p:embeddedFont>
    <p:embeddedFont>
      <p:font typeface="휴먼옛체" panose="02030504000101010101" pitchFamily="18" charset="-127"/>
      <p:regular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 autoAdjust="0"/>
    <p:restoredTop sz="94660"/>
  </p:normalViewPr>
  <p:slideViewPr>
    <p:cSldViewPr>
      <p:cViewPr varScale="1">
        <p:scale>
          <a:sx n="99" d="100"/>
          <a:sy n="99" d="100"/>
        </p:scale>
        <p:origin x="90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0399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[02 –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Ch.02a</a:t>
            </a:r>
            <a:r>
              <a:rPr lang="en-US" altLang="ko-KR" sz="1800" dirty="0">
                <a:latin typeface="Calibri" panose="020F0502020204030204" pitchFamily="34" charset="0"/>
              </a:rPr>
              <a:t>,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Ch.03</a:t>
            </a:r>
            <a:r>
              <a:rPr lang="en-US" altLang="ko-KR" sz="1800" dirty="0">
                <a:latin typeface="Calibri" panose="020F0502020204030204" pitchFamily="34" charset="0"/>
              </a:rPr>
              <a:t>]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점근적 표기법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l-GR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Θ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) )</a:t>
            </a:r>
            <a:endParaRPr lang="en-US" altLang="ko-KR" sz="2400" kern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소요시간이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과 동일한 비율로 증가하는 함수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18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수학적 정의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latinLnBrk="0">
              <a:lnSpc>
                <a:spcPct val="120000"/>
              </a:lnSpc>
              <a:buClrTx/>
              <a:buSzTx/>
              <a:buNone/>
            </a:pPr>
            <a:r>
              <a:rPr kumimoji="0" lang="pt-BR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Θ( g(n) ) = O( g(n) ) ∩ Ω( g(n) )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직관적 의미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)=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(g(n))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이라면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같은 비율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정도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로 증가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3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점근적 표기법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o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) )</a:t>
            </a:r>
            <a:endParaRPr lang="en-US" altLang="ko-KR" sz="2400" kern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보다 느린 비율로 증가하는 함수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o(g(n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)) = O(g(n)) –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(g(n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)) 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직관적 의미는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)=o(g(n))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보다 느리게 증가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18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r>
              <a:rPr lang="ko-KR" altLang="en-US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𝜔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ko-KR" sz="2400" i="1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24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400" i="1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) )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g(n)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보다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빠른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비율로 증가하는 함수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𝜔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g(n)) =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(g(n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)) –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(g(n)) 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직관적 의미는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)=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𝜔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(g(n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이면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g()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보다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빠르게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증가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19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점근적 표기법의 직관적 의미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O( g(n) ) 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rgbClr val="C00000"/>
                </a:solidFill>
              </a:rPr>
              <a:t>Tight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or </a:t>
            </a:r>
            <a:r>
              <a:rPr lang="en-US" altLang="ko-KR" sz="2000" kern="0" dirty="0">
                <a:solidFill>
                  <a:srgbClr val="C00000"/>
                </a:solidFill>
              </a:rPr>
              <a:t>loose upper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bound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Ω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 g(n) ) 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rgbClr val="C00000"/>
                </a:solidFill>
              </a:rPr>
              <a:t>Tight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or </a:t>
            </a:r>
            <a:r>
              <a:rPr lang="en-US" altLang="ko-KR" sz="2000" kern="0" dirty="0">
                <a:solidFill>
                  <a:srgbClr val="C00000"/>
                </a:solidFill>
              </a:rPr>
              <a:t>loose lower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bound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Θ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 g(n) )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rgbClr val="C00000"/>
                </a:solidFill>
              </a:rPr>
              <a:t>Tight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bound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o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 g(n)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rgbClr val="C00000"/>
                </a:solidFill>
              </a:rPr>
              <a:t>Loose </a:t>
            </a:r>
            <a:r>
              <a:rPr lang="en-US" altLang="ko-KR" sz="2000" kern="0" dirty="0">
                <a:solidFill>
                  <a:srgbClr val="C00000"/>
                </a:solidFill>
              </a:rPr>
              <a:t>upper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bound</a:t>
            </a: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𝜔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 g(n) )</a:t>
            </a:r>
          </a:p>
          <a:p>
            <a:pPr lvl="1" eaLnBrk="1" latinLnBrk="0" hangingPunct="1">
              <a:defRPr/>
            </a:pPr>
            <a:r>
              <a:rPr lang="en-US" altLang="ko-KR" sz="2200" kern="0" dirty="0">
                <a:solidFill>
                  <a:srgbClr val="C00000"/>
                </a:solidFill>
              </a:rPr>
              <a:t>Loose lower </a:t>
            </a:r>
            <a:r>
              <a:rPr lang="en-US" altLang="ko-KR" sz="2200" kern="0" dirty="0">
                <a:solidFill>
                  <a:schemeClr val="bg2">
                    <a:lumMod val="10000"/>
                  </a:schemeClr>
                </a:solidFill>
              </a:rPr>
              <a:t>bound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52877" y="1160532"/>
            <a:ext cx="3456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pt-BR" altLang="ko-KR" sz="2000" kern="0" baseline="30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+7n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pt-BR" altLang="ko-KR" sz="2000" kern="0" baseline="30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/5,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n*logn+5n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3n-1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...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2708920"/>
            <a:ext cx="3794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latinLnBrk="0">
              <a:defRPr/>
            </a:pP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pt-BR" altLang="ko-KR" sz="2000" kern="0" baseline="30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+7n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pt-BR" altLang="ko-KR" sz="2000" kern="0" baseline="30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/5, ...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4221088"/>
            <a:ext cx="3778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</a:t>
            </a:r>
            <a:r>
              <a:rPr lang="en-US" altLang="ko-KR" sz="2000" baseline="30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예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n*logn+5n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3n-1,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2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점근적 복잡도의 예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복잡도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(complexity)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알고리즘에 대한 수행 시간 측면의 성능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일반적으로 점근적 표기법을 이용해 복잡도를 표현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정렬 알고리즘의 복잡도 표현 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(4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장 학습내용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선택 정렬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(selection sort)</a:t>
            </a:r>
          </a:p>
          <a:p>
            <a:pPr lvl="2" eaLnBrk="1" latinLnBrk="0" hangingPunct="1">
              <a:defRPr/>
            </a:pP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)</a:t>
            </a: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정렬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(heap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sort)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O(n*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퀵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정렬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(quick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sort)</a:t>
            </a:r>
          </a:p>
          <a:p>
            <a:pPr lvl="2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O( n</a:t>
            </a:r>
            <a:r>
              <a:rPr lang="en-US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)</a:t>
            </a: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평균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n*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35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 분석의 종류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rgbClr val="000099"/>
                </a:solidFill>
              </a:rPr>
              <a:t>Worst-case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성능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수행 시간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 가장 안좋게 나올 수 있는 입력의 경우에 대한 분석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rgbClr val="000099"/>
                </a:solidFill>
              </a:rPr>
              <a:t>Average-case</a:t>
            </a:r>
            <a:endParaRPr lang="en-US" altLang="ko-KR" sz="2400" kern="0" dirty="0">
              <a:solidFill>
                <a:srgbClr val="000099"/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모든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입력의 경우에 대한 평균적인 성능 분석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Worst-case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경우보다 분석이 어려움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Best-case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최적의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성능을 보일 수 있는 입력의 경우에 대한 분석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별로 유용하지 않음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49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및 검색의 복잡도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배열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O(n)</a:t>
            </a: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Binary search trees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최악의 경우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n)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평균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log 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Balanced binary search trees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최악의 경우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log n)</a:t>
            </a: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B-trees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최악의 경우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log n)</a:t>
            </a: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Hash table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평균 </a:t>
            </a:r>
            <a:r>
              <a:rPr lang="el-GR" altLang="ko-KR" sz="2000" kern="0" dirty="0">
                <a:solidFill>
                  <a:schemeClr val="bg2">
                    <a:lumMod val="10000"/>
                  </a:schemeClr>
                </a:solidFill>
              </a:rPr>
              <a:t>Θ(1)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7544" y="1124744"/>
            <a:ext cx="0" cy="42484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배열에서 원소 찾기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Sequential search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배열이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아무렇게나 저장되어 있을 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Worst case: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n)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Average case: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18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Binary search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배열이 정렬되어 있을 때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Worst case: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Average case: 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Θ(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1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점화식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과 알고리즘 복잡도 분석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0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재귀 알고리즘과 </a:t>
            </a:r>
            <a:r>
              <a:rPr lang="ko-KR" altLang="en-US" sz="2400" kern="0" dirty="0" err="1">
                <a:solidFill>
                  <a:schemeClr val="bg2">
                    <a:lumMod val="10000"/>
                  </a:schemeClr>
                </a:solidFill>
              </a:rPr>
              <a:t>점화식의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관계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err="1">
                <a:solidFill>
                  <a:schemeClr val="bg2">
                    <a:lumMod val="10000"/>
                  </a:schemeClr>
                </a:solidFill>
              </a:rPr>
              <a:t>점화식의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 점근적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분석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점화식의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/>
              <a:t>이해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점화식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(recurrence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formula)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어떤 함수를 자신과 동일한 함수를 이용해 변수의 크기만 다르게 하여 관계를 표현한 것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err="1" smtClean="0">
                <a:solidFill>
                  <a:schemeClr val="bg2">
                    <a:lumMod val="10000"/>
                  </a:schemeClr>
                </a:solidFill>
              </a:rPr>
              <a:t>점화식의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예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pt-BR" altLang="ko-KR" sz="2000" kern="0" baseline="-2500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= a</a:t>
            </a:r>
            <a:r>
              <a:rPr lang="pt-BR" altLang="ko-KR" sz="2000" kern="0" baseline="-25000" dirty="0">
                <a:solidFill>
                  <a:schemeClr val="bg2">
                    <a:lumMod val="10000"/>
                  </a:schemeClr>
                </a:solidFill>
              </a:rPr>
              <a:t>n-1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+ 2</a:t>
            </a:r>
          </a:p>
          <a:p>
            <a:pPr lvl="1" eaLnBrk="1" latinLnBrk="0" hangingPunct="1"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f(n) =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n*f(n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−1)</a:t>
            </a:r>
          </a:p>
          <a:p>
            <a:pPr lvl="1" eaLnBrk="1" latinLnBrk="0" hangingPunct="1"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f(n) = f(n−1) + f(n−2) </a:t>
            </a:r>
          </a:p>
          <a:p>
            <a:pPr lvl="1" eaLnBrk="1" latinLnBrk="0" hangingPunct="1"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f(n) = f(n/2) + 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36" y="3568700"/>
            <a:ext cx="4300717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18512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알고리즘 설계와 분석의 기초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계속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정렬의 수행 시간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mergeSort(A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[ ], p, r)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   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▷ A[p ... r]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정렬한다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if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(p &lt; r) </a:t>
            </a:r>
            <a:r>
              <a:rPr lang="pt-BR" altLang="ko-KR" sz="2000" kern="0" dirty="0">
                <a:solidFill>
                  <a:srgbClr val="000099"/>
                </a:solidFill>
              </a:rPr>
              <a:t>then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{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q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← ⌊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pt-BR" sz="2000" kern="0" dirty="0" smtClean="0">
                <a:solidFill>
                  <a:schemeClr val="bg2">
                    <a:lumMod val="10000"/>
                  </a:schemeClr>
                </a:solidFill>
              </a:rPr>
              <a:t>𝑝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en-US" altLang="ko-KR" sz="2000" i="1" kern="0" dirty="0" smtClean="0">
                <a:solidFill>
                  <a:schemeClr val="bg2">
                    <a:lumMod val="10000"/>
                  </a:schemeClr>
                </a:solidFill>
              </a:rPr>
              <a:t>r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)/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2⌋; 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----------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①   ▷ p, q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중간 지점 계산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mergeSort(A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, p, q); 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②   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전반부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mergeSort(A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, q+1, r);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③   ▷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후반부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재귀 호출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    merge(A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, p, q, r);  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--------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④   ▷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병합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실제 정렬 수행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	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merge(A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[ ], p, q, r)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{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        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정렬되어 있는 두 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A[p ... q]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A[q+1 ... r]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합쳐 </a:t>
            </a:r>
          </a:p>
          <a:p>
            <a:pPr marL="457200" lvl="1" indent="0" eaLnBrk="1" latinLnBrk="0" hangingPunct="1">
              <a:buNone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        정렬된 하나의 배열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A[p ... r]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만든다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marL="457200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}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lang="ko-KR" altLang="en-US" sz="2000" kern="0" dirty="0" smtClean="0">
                <a:solidFill>
                  <a:srgbClr val="000099"/>
                </a:solidFill>
              </a:rPr>
              <a:t>수행 시간의 </a:t>
            </a:r>
            <a:r>
              <a:rPr lang="ko-KR" altLang="en-US" sz="2000" kern="0" dirty="0" err="1" smtClean="0">
                <a:solidFill>
                  <a:srgbClr val="000099"/>
                </a:solidFill>
              </a:rPr>
              <a:t>점화식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: T(n) = 2*T(n/2) +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후처리 시간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(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④)</a:t>
            </a:r>
            <a:endParaRPr lang="en-US" altLang="ko-KR" sz="2000" kern="0" dirty="0">
              <a:solidFill>
                <a:srgbClr val="000099"/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79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점화식의</a:t>
            </a:r>
            <a:r>
              <a:rPr lang="ko-KR" altLang="en-US" dirty="0" smtClean="0"/>
              <a:t> 점근적 분석 방법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rgbClr val="000099"/>
                </a:solidFill>
              </a:rPr>
              <a:t>반복 대치</a:t>
            </a:r>
            <a:endParaRPr lang="en-US" altLang="ko-KR" sz="2400" kern="0" dirty="0" smtClean="0">
              <a:solidFill>
                <a:srgbClr val="000099"/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더 작은 문제에 대한 함수로 반복해서 대치해 나가는 해법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rgbClr val="000099"/>
                </a:solidFill>
              </a:rPr>
              <a:t>추정 후 증명</a:t>
            </a:r>
            <a:endParaRPr lang="ko-KR" altLang="en-US" sz="2400" kern="0" dirty="0">
              <a:solidFill>
                <a:srgbClr val="000099"/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수식의 모양을 보고 점근적 복잡도를 추정한 다음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수학적 귀납법으로 이용하여 증명하는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방법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rgbClr val="000099"/>
                </a:solidFill>
              </a:rPr>
              <a:t>마스터 정리</a:t>
            </a:r>
            <a:endParaRPr lang="ko-KR" altLang="en-US" sz="2400" kern="0" dirty="0">
              <a:solidFill>
                <a:srgbClr val="000099"/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특정한 모양을 가진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재귀식에서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곧바로 분석 결과를 알 수 있는 유용한 정리를 이용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67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대치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lvl="1" indent="0" eaLnBrk="1" latinLnBrk="0" hangingPunct="1">
              <a:buNone/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factorial(n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{    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if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(n = 1) 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1;</a:t>
            </a:r>
          </a:p>
          <a:p>
            <a:pPr marL="449263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pt-BR" altLang="ko-KR" sz="2000" kern="0" dirty="0" smtClean="0">
                <a:solidFill>
                  <a:srgbClr val="000099"/>
                </a:solidFill>
              </a:rPr>
              <a:t>return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n * factorial(n-1);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0" indent="0" latinLnBrk="0">
              <a:lnSpc>
                <a:spcPct val="90000"/>
              </a:lnSpc>
              <a:buClrTx/>
              <a:buSzTx/>
              <a:buNone/>
            </a:pP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) = 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−1) + 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c</a:t>
            </a:r>
            <a:endParaRPr kumimoji="0" lang="ko-KR" altLang="en-US" sz="2000" b="0" i="1" kern="0" dirty="0">
              <a:solidFill>
                <a:srgbClr val="000000"/>
              </a:solidFill>
              <a:latin typeface="Times"/>
              <a:ea typeface="굴림"/>
            </a:endParaRPr>
          </a:p>
          <a:p>
            <a:pPr marL="449263" lvl="0" indent="0" latinLnBrk="0">
              <a:lnSpc>
                <a:spcPct val="90000"/>
              </a:lnSpc>
              <a:buClrTx/>
              <a:buSzTx/>
              <a:buNone/>
            </a:pP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(1)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≤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 c</a:t>
            </a:r>
          </a:p>
          <a:p>
            <a:pPr marL="449263" lvl="0" indent="0" latinLnBrk="0">
              <a:lnSpc>
                <a:spcPct val="90000"/>
              </a:lnSpc>
              <a:buClrTx/>
              <a:buSzTx/>
              <a:buNone/>
            </a:pPr>
            <a:endParaRPr kumimoji="0" lang="en-US" altLang="ko-KR" sz="2000" b="0" i="1" kern="0" dirty="0">
              <a:solidFill>
                <a:srgbClr val="000000"/>
              </a:solidFill>
              <a:latin typeface="Times"/>
              <a:ea typeface="굴림"/>
            </a:endParaRP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−1)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−2)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= 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−2) + 2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	</a:t>
            </a: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−3)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= 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−3) + 3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</a:t>
            </a: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…</a:t>
            </a: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(1) + 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−1)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≤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c +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−1)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449263" lvl="0" indent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i="1" dirty="0" err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endParaRPr kumimoji="0" lang="el-GR" altLang="ko-KR" sz="2000" b="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043608" y="2708920"/>
            <a:ext cx="7200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5940152" y="5229200"/>
            <a:ext cx="2380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T(n) ≤ </a:t>
            </a:r>
            <a:r>
              <a:rPr lang="en-US" altLang="ko-KR" sz="2200" b="1" dirty="0" err="1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ko-KR" altLang="en-US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endParaRPr lang="en-US" altLang="ko-KR" sz="2200" b="1" dirty="0" smtClean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T(n) = O(n) </a:t>
            </a:r>
            <a:endParaRPr lang="ko-KR" altLang="en-US" sz="2200" b="1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05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대치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mergeSort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(A[], p, r)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{    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   //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내용은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이전과 동일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}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0" indent="0" latinLnBrk="0">
              <a:lnSpc>
                <a:spcPct val="90000"/>
              </a:lnSpc>
              <a:buClrTx/>
              <a:buSzTx/>
              <a:buNone/>
            </a:pP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T(n) = 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2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T(n/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2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) + n </a:t>
            </a:r>
          </a:p>
          <a:p>
            <a:pPr marL="449263" lvl="0" indent="0" latinLnBrk="0">
              <a:lnSpc>
                <a:spcPct val="90000"/>
              </a:lnSpc>
              <a:buClrTx/>
              <a:buSzTx/>
              <a:buNone/>
            </a:pP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T(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1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) = 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1</a:t>
            </a: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endParaRPr kumimoji="0" lang="en-US" altLang="ko-KR" sz="2000" b="0" i="1" kern="0" dirty="0">
              <a:solidFill>
                <a:srgbClr val="000000"/>
              </a:solidFill>
              <a:latin typeface="Times"/>
              <a:ea typeface="굴림"/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2(2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= 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endParaRPr kumimoji="0" lang="en-US" altLang="ko-KR" sz="2000" b="0" i="1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= 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b="0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+ 3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endParaRPr kumimoji="0" lang="en-US" altLang="ko-KR" sz="2000" b="0" i="1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…</a:t>
            </a: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i="1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k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b="0" i="1" baseline="3000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k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+ 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kn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   ← k=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000" b="0" baseline="-25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n, T(1)=1</a:t>
            </a:r>
            <a:endParaRPr kumimoji="0" lang="en-US" altLang="ko-KR" sz="2000" b="0" i="1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n + n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endParaRPr kumimoji="0" lang="pt-BR" altLang="ko-KR" sz="2000" b="0" i="1" kern="0" dirty="0">
              <a:solidFill>
                <a:srgbClr val="000000"/>
              </a:solidFill>
              <a:latin typeface="Times"/>
              <a:ea typeface="굴림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043608" y="2348880"/>
            <a:ext cx="7200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148064" y="5539879"/>
            <a:ext cx="3615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T(n) = n + n*log n</a:t>
            </a:r>
            <a:r>
              <a:rPr lang="ko-KR" altLang="en-US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endParaRPr lang="en-US" altLang="ko-KR" sz="2200" b="1" dirty="0" smtClean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T(n) = </a:t>
            </a:r>
            <a:r>
              <a:rPr lang="el-GR" altLang="ko-KR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200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(n*log n) </a:t>
            </a:r>
            <a:endParaRPr lang="ko-KR" altLang="en-US" sz="2200" b="1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085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증명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lvl="1" indent="0" eaLnBrk="1" latinLnBrk="0" hangingPunct="1">
              <a:buNone/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mergeSort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(A[], p, r)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{  //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내용은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이전과 동일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}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) = 2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b="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b="0" kern="0" dirty="0">
                <a:solidFill>
                  <a:srgbClr val="000000"/>
                </a:solidFill>
                <a:latin typeface="Times"/>
                <a:ea typeface="굴림"/>
              </a:rPr>
              <a:t>/2) + </a:t>
            </a:r>
            <a:r>
              <a:rPr kumimoji="0" lang="en-US" altLang="ko-KR" sz="2000" b="0" i="1" kern="0" dirty="0" smtClean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endParaRPr kumimoji="0" lang="en-US" altLang="ko-KR" sz="2000" b="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ko-KR" altLang="en-US" sz="2000" b="0" dirty="0">
                <a:solidFill>
                  <a:srgbClr val="C00000"/>
                </a:solidFill>
                <a:latin typeface="Times" panose="02020603050405020304" pitchFamily="18" charset="0"/>
              </a:rPr>
              <a:t>추정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: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 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) =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O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n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log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), </a:t>
            </a:r>
            <a:endParaRPr kumimoji="0" lang="en-US" altLang="ko-KR" sz="2000" b="0" dirty="0" smtClean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ko-KR" altLang="en-US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즉 충분히 큰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에 대하여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) ≤ </a:t>
            </a:r>
            <a:r>
              <a:rPr kumimoji="0" lang="en-US" altLang="ko-KR" sz="2000" b="0" i="1" dirty="0" err="1">
                <a:solidFill>
                  <a:srgbClr val="000000"/>
                </a:solidFill>
                <a:latin typeface="Times" panose="02020603050405020304" pitchFamily="18" charset="0"/>
              </a:rPr>
              <a:t>cn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</a:rPr>
              <a:t>log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인 양의 상수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c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가 존재</a:t>
            </a:r>
            <a:endParaRPr kumimoji="0" lang="en-US" altLang="ko-KR" sz="2800" b="0" kern="0" dirty="0">
              <a:solidFill>
                <a:srgbClr val="000000"/>
              </a:solidFill>
              <a:latin typeface="Times"/>
              <a:ea typeface="굴림"/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endParaRPr kumimoji="0" lang="en-US" altLang="ko-KR" sz="2000" b="0" i="1" kern="0" dirty="0" smtClean="0">
              <a:solidFill>
                <a:srgbClr val="000000"/>
              </a:solidFill>
              <a:latin typeface="Times"/>
              <a:ea typeface="굴림"/>
            </a:endParaRP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ko-KR" altLang="en-US" sz="2000" b="0" kern="0" dirty="0" smtClean="0">
                <a:solidFill>
                  <a:srgbClr val="C00000"/>
                </a:solidFill>
                <a:latin typeface="Times"/>
              </a:rPr>
              <a:t>경계조건</a:t>
            </a:r>
            <a:r>
              <a:rPr kumimoji="0" lang="en-US" altLang="ko-KR" sz="2000" b="0" kern="0" dirty="0" smtClean="0">
                <a:solidFill>
                  <a:srgbClr val="000000"/>
                </a:solidFill>
                <a:latin typeface="Times"/>
              </a:rPr>
              <a:t>:</a:t>
            </a:r>
            <a:r>
              <a:rPr kumimoji="0" lang="en-US" altLang="ko-KR" sz="2000" b="0" i="1" kern="0" dirty="0" smtClean="0">
                <a:solidFill>
                  <a:srgbClr val="000000"/>
                </a:solidFill>
                <a:latin typeface="Times"/>
              </a:rPr>
              <a:t> T(2)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</a:rPr>
              <a:t> c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2log2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를 만족하는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c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가 존재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</a:rPr>
              <a:t>(true)</a:t>
            </a:r>
          </a:p>
          <a:p>
            <a:pPr marL="449263" lvl="0" indent="0" latinLnBrk="0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ko-KR" altLang="en-US" sz="2000" b="0" kern="0" dirty="0" smtClean="0">
                <a:solidFill>
                  <a:srgbClr val="C00000"/>
                </a:solidFill>
                <a:latin typeface="Times" panose="02020603050405020304" pitchFamily="18" charset="0"/>
              </a:rPr>
              <a:t>가정</a:t>
            </a:r>
            <a:r>
              <a:rPr kumimoji="0" lang="en-US" altLang="ko-KR" sz="2000" b="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: T(</a:t>
            </a:r>
            <a:r>
              <a:rPr kumimoji="0" lang="en-US" altLang="ko-KR" sz="2000" b="0" i="1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kumimoji="0" lang="en-US" altLang="ko-KR" sz="2000" b="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/2)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/2)log(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/2)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를 만족한다고 가정</a:t>
            </a:r>
            <a:endParaRPr kumimoji="0" lang="en-US" altLang="ko-KR" sz="2000" b="0" kern="0" dirty="0">
              <a:solidFill>
                <a:srgbClr val="000000"/>
              </a:solidFill>
              <a:latin typeface="Times"/>
            </a:endParaRP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)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T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≤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log(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/2) +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b="0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−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log2)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+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449263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= 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−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log2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+ 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endParaRPr kumimoji="0" lang="en-US" altLang="ko-KR" sz="2000" b="0" i="1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r>
              <a:rPr kumimoji="0" lang="en-US" altLang="ko-KR" sz="2000" b="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000" b="0" i="1" dirty="0" err="1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+ (−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log2 + 1)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marL="449263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	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≤ </a:t>
            </a:r>
            <a:r>
              <a:rPr kumimoji="0" lang="en-US" altLang="ko-KR" sz="2000" b="0" i="1" dirty="0" err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cn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 </a:t>
            </a:r>
            <a:r>
              <a:rPr kumimoji="0" lang="en-US" altLang="ko-KR" sz="2000" b="0" i="1" dirty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endParaRPr kumimoji="0" lang="el-GR" altLang="ko-KR" sz="2000" b="0" dirty="0">
              <a:solidFill>
                <a:srgbClr val="000000"/>
              </a:solidFill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043608" y="1628800"/>
            <a:ext cx="7200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716016" y="522920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T(n/2</a:t>
            </a:r>
            <a:r>
              <a:rPr lang="en-US" altLang="ko-KR" b="1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≤ c(n/2)log(n/2</a:t>
            </a:r>
            <a:r>
              <a:rPr lang="en-US" altLang="ko-KR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만족하면 </a:t>
            </a:r>
            <a:endParaRPr lang="en-US" altLang="ko-KR" b="1" dirty="0" smtClean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T(n) </a:t>
            </a:r>
            <a:r>
              <a:rPr lang="en-US" altLang="ko-KR" b="1" dirty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b="1" dirty="0" err="1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en-US" altLang="ko-KR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*log n</a:t>
            </a:r>
            <a:r>
              <a:rPr lang="ko-KR" altLang="en-US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만족하는</a:t>
            </a:r>
            <a:r>
              <a:rPr lang="en-US" altLang="ko-KR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</a:t>
            </a:r>
            <a:r>
              <a:rPr lang="ko-KR" altLang="en-US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존재하므로 </a:t>
            </a:r>
            <a:r>
              <a:rPr lang="en-US" altLang="ko-KR" b="1" dirty="0" smtClean="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T(n) = O(n*log n)</a:t>
            </a:r>
            <a:endParaRPr lang="ko-KR" altLang="en-US" b="1" dirty="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6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마스터 정리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특정한 모양을 가진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재귀식에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적용하여 복잡도를 바로 알 수 있는 유용한 정리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T(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= </a:t>
            </a:r>
            <a:r>
              <a:rPr kumimoji="0" lang="en-US" altLang="ko-KR" sz="2000" i="1" kern="0" dirty="0" err="1">
                <a:solidFill>
                  <a:srgbClr val="000000"/>
                </a:solidFill>
                <a:latin typeface="Times"/>
                <a:ea typeface="굴림"/>
              </a:rPr>
              <a:t>a</a:t>
            </a:r>
            <a:r>
              <a:rPr kumimoji="0" lang="en-US" altLang="ko-KR" sz="2000" kern="0" dirty="0" err="1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/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b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+ f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 smtClean="0">
                <a:solidFill>
                  <a:srgbClr val="000000"/>
                </a:solidFill>
                <a:latin typeface="Times"/>
                <a:ea typeface="굴림"/>
              </a:rPr>
              <a:t>) </a:t>
            </a:r>
            <a:r>
              <a:rPr kumimoji="0" lang="ko-KR" altLang="en-US" sz="2000" kern="0" dirty="0" smtClean="0">
                <a:solidFill>
                  <a:srgbClr val="000000"/>
                </a:solidFill>
              </a:rPr>
              <a:t>형태의 수식에 사용할 수 있음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1815" y="2924944"/>
            <a:ext cx="7632700" cy="3168352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ko-KR" sz="2200" i="1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200" baseline="30000" dirty="0" err="1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altLang="ko-KR" sz="1400" i="1" baseline="30000" dirty="0" err="1" smtClean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altLang="ko-KR" sz="700" i="1" baseline="30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200" i="1" baseline="30000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kumimoji="0" lang="en-US" altLang="ko-KR" sz="2200" kern="0" dirty="0" smtClean="0">
                <a:solidFill>
                  <a:schemeClr val="bg2">
                    <a:lumMod val="10000"/>
                  </a:schemeClr>
                </a:solidFill>
                <a:latin typeface="Times"/>
                <a:ea typeface="맑은 고딕" panose="020B0503020000020004" pitchFamily="50" charset="-127"/>
              </a:rPr>
              <a:t> = </a:t>
            </a:r>
            <a:r>
              <a:rPr kumimoji="0" lang="en-US" altLang="ko-KR" sz="2200" kern="0" dirty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h(</a:t>
            </a:r>
            <a:r>
              <a:rPr kumimoji="0" lang="en-US" altLang="ko-KR" sz="2200" i="1" kern="0" dirty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n</a:t>
            </a:r>
            <a:r>
              <a:rPr kumimoji="0" lang="en-US" altLang="ko-KR" sz="2200" kern="0" dirty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)</a:t>
            </a:r>
            <a:r>
              <a:rPr kumimoji="0" lang="ko-KR" altLang="en-US" sz="2200" kern="0" dirty="0" smtClean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이라 할 때</a:t>
            </a:r>
            <a:r>
              <a:rPr kumimoji="0" lang="en-US" altLang="ko-KR" sz="2200" kern="0" dirty="0" smtClean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,</a:t>
            </a: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  <a:p>
            <a:pPr marL="342900" marR="0" lvl="0" indent="-342900" defTabSz="91440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①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어떤 양의 상수 </a:t>
            </a:r>
            <a:r>
              <a:rPr kumimoji="1" lang="el-GR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ε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에 대하여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f(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)/h(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O(1/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l-GR" altLang="ko-KR" sz="2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ε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이면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, T(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.</a:t>
            </a:r>
            <a:endParaRPr kumimoji="1" lang="el-GR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맑은 고딕" panose="020B0503020000020004" pitchFamily="50" charset="-127"/>
            </a:endParaRPr>
          </a:p>
          <a:p>
            <a:pPr marL="342900" marR="0" lvl="0" indent="-342900" defTabSz="91440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②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어떤 양의 상수 </a:t>
            </a:r>
            <a:r>
              <a:rPr kumimoji="1" lang="el-GR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ε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에 대하여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f(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)/h(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Ω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l-GR" altLang="ko-KR" sz="2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ε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이고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어떤 상수 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c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(&lt; 1)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와 충분히 큰 모든 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에 대해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a</a:t>
            </a:r>
            <a:r>
              <a:rPr kumimoji="1" lang="en-US" altLang="ko-K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f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/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b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≤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c</a:t>
            </a:r>
            <a:r>
              <a:rPr kumimoji="1" lang="en-US" altLang="ko-KR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f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이면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 T(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(f(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.</a:t>
            </a:r>
            <a:endParaRPr kumimoji="1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맑은 고딕" panose="020B0503020000020004" pitchFamily="50" charset="-127"/>
            </a:endParaRPr>
          </a:p>
          <a:p>
            <a:pPr marL="342900" marR="0" lvl="0" indent="-342900" defTabSz="91440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③ f(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)/h(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(1)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이면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T(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log 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.</a:t>
            </a:r>
            <a:endParaRPr kumimoji="1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67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정리의 근사 버전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27584" y="1700808"/>
            <a:ext cx="7632700" cy="2808312"/>
          </a:xfrm>
          <a:prstGeom prst="rect">
            <a:avLst/>
          </a:prstGeom>
          <a:noFill/>
          <a:ln w="1905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ko-KR" sz="2200" i="1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200" baseline="30000" dirty="0" err="1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r>
              <a:rPr lang="en-US" altLang="ko-KR" sz="1400" i="1" baseline="30000" dirty="0" err="1" smtClean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altLang="ko-KR" sz="700" i="1" baseline="30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200" i="1" baseline="30000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kumimoji="0" lang="en-US" altLang="ko-KR" sz="2200" kern="0" dirty="0" smtClean="0">
                <a:solidFill>
                  <a:schemeClr val="bg2">
                    <a:lumMod val="10000"/>
                  </a:schemeClr>
                </a:solidFill>
                <a:latin typeface="Times"/>
                <a:ea typeface="맑은 고딕" panose="020B0503020000020004" pitchFamily="50" charset="-127"/>
              </a:rPr>
              <a:t> = </a:t>
            </a:r>
            <a:r>
              <a:rPr kumimoji="0" lang="en-US" altLang="ko-KR" sz="2200" kern="0" dirty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h(</a:t>
            </a:r>
            <a:r>
              <a:rPr kumimoji="0" lang="en-US" altLang="ko-KR" sz="2200" i="1" kern="0" dirty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n</a:t>
            </a:r>
            <a:r>
              <a:rPr kumimoji="0" lang="en-US" altLang="ko-KR" sz="2200" kern="0" dirty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)</a:t>
            </a:r>
            <a:r>
              <a:rPr kumimoji="0" lang="ko-KR" altLang="en-US" sz="2200" kern="0" dirty="0" smtClean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이라 할 때</a:t>
            </a:r>
            <a:r>
              <a:rPr kumimoji="0" lang="en-US" altLang="ko-KR" sz="2200" kern="0" dirty="0" smtClean="0">
                <a:solidFill>
                  <a:srgbClr val="000000"/>
                </a:solidFill>
                <a:latin typeface="Times"/>
                <a:ea typeface="맑은 고딕" panose="020B0503020000020004" pitchFamily="50" charset="-127"/>
              </a:rPr>
              <a:t>,</a:t>
            </a: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① n</a:t>
            </a:r>
            <a:r>
              <a:rPr kumimoji="1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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로 </a:t>
            </a:r>
            <a:r>
              <a:rPr kumimoji="1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커질수록 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f(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)/h(</a:t>
            </a:r>
            <a:r>
              <a:rPr lang="en-US" altLang="ko-KR" sz="2200" i="1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이 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0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으로 가까이 수렴하</a:t>
            </a:r>
            <a:r>
              <a:rPr kumimoji="1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면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/>
            </a:r>
            <a:b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</a:b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T(</a:t>
            </a:r>
            <a:r>
              <a:rPr kumimoji="1" lang="en-US" altLang="ko-KR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.</a:t>
            </a:r>
            <a:endParaRPr kumimoji="1" lang="el-GR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맑은 고딕" panose="020B0503020000020004" pitchFamily="50" charset="-127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② 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 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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로 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커질수록 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f(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)/h(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도 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</a:t>
            </a:r>
            <a:r>
              <a:rPr lang="ko-KR" altLang="en-US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로 증가하고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충분히 큰 모든 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에 대해 </a:t>
            </a:r>
            <a:r>
              <a:rPr lang="en-US" altLang="ko-KR" sz="2200" i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a</a:t>
            </a:r>
            <a:r>
              <a:rPr lang="en-US" altLang="ko-KR" sz="22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f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/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b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 ≤ 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f(</a:t>
            </a:r>
            <a:r>
              <a:rPr lang="en-US" altLang="ko-KR" sz="2200" i="1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이면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T(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 = </a:t>
            </a:r>
            <a:r>
              <a:rPr lang="el-GR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Θ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(f(</a:t>
            </a:r>
            <a:r>
              <a:rPr lang="en-US" altLang="ko-KR" sz="2200" i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))</a:t>
            </a:r>
            <a:r>
              <a:rPr lang="ko-KR" altLang="en-US" sz="2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이다</a:t>
            </a:r>
            <a:r>
              <a:rPr lang="en-US" altLang="ko-KR" sz="22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.</a:t>
            </a:r>
          </a:p>
          <a:p>
            <a:pPr lvl="0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③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f(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)/h(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(1)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이면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T(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= </a:t>
            </a:r>
            <a:r>
              <a:rPr kumimoji="1" lang="el-GR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(h(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 log 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맑은 고딕" panose="020B0503020000020004" pitchFamily="50" charset="-127"/>
              </a:rPr>
              <a:t>.</a:t>
            </a:r>
            <a:endParaRPr kumimoji="1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4625841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① </a:t>
            </a:r>
            <a:r>
              <a:rPr lang="en-US" altLang="ko-KR" sz="2000" dirty="0">
                <a:latin typeface="Times New Roman" panose="02020603050405020304" pitchFamily="18" charset="0"/>
              </a:rPr>
              <a:t>h(n)</a:t>
            </a:r>
            <a:r>
              <a:rPr lang="ko-KR" altLang="en-US" sz="2000" dirty="0"/>
              <a:t>이 더 무거우면 </a:t>
            </a:r>
            <a:r>
              <a:rPr lang="en-US" altLang="ko-KR" sz="2000" dirty="0">
                <a:latin typeface="Times New Roman" panose="02020603050405020304" pitchFamily="18" charset="0"/>
              </a:rPr>
              <a:t>h(n)</a:t>
            </a:r>
            <a:r>
              <a:rPr lang="ko-KR" altLang="en-US" sz="2000" dirty="0"/>
              <a:t>이 수행 시간을 결정한다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② </a:t>
            </a:r>
            <a:r>
              <a:rPr lang="en-US" altLang="ko-KR" sz="2000" dirty="0">
                <a:latin typeface="Times New Roman" panose="02020603050405020304" pitchFamily="18" charset="0"/>
              </a:rPr>
              <a:t>f(n)</a:t>
            </a:r>
            <a:r>
              <a:rPr lang="ko-KR" altLang="en-US" sz="2000" dirty="0"/>
              <a:t>이 더 무거우면 </a:t>
            </a:r>
            <a:r>
              <a:rPr lang="en-US" altLang="ko-KR" sz="2000" dirty="0">
                <a:latin typeface="Times New Roman" panose="02020603050405020304" pitchFamily="18" charset="0"/>
              </a:rPr>
              <a:t>f(n)</a:t>
            </a:r>
            <a:r>
              <a:rPr lang="ko-KR" altLang="en-US" sz="2000" dirty="0"/>
              <a:t>이 수행 시간을 결정한다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③ </a:t>
            </a:r>
            <a:r>
              <a:rPr lang="en-US" altLang="ko-KR" sz="2000" dirty="0">
                <a:latin typeface="Times New Roman" panose="02020603050405020304" pitchFamily="18" charset="0"/>
              </a:rPr>
              <a:t>h(n)</a:t>
            </a:r>
            <a:r>
              <a:rPr lang="ko-KR" altLang="en-US" sz="2000" dirty="0"/>
              <a:t>과 </a:t>
            </a:r>
            <a:r>
              <a:rPr lang="en-US" altLang="ko-KR" sz="2000" dirty="0">
                <a:latin typeface="Times New Roman" panose="02020603050405020304" pitchFamily="18" charset="0"/>
              </a:rPr>
              <a:t>f(n)</a:t>
            </a:r>
            <a:r>
              <a:rPr lang="ko-KR" altLang="en-US" sz="2000" dirty="0"/>
              <a:t>이 같은 무게이면 </a:t>
            </a:r>
            <a:r>
              <a:rPr lang="en-US" altLang="ko-KR" sz="2000" dirty="0">
                <a:latin typeface="Times New Roman" panose="02020603050405020304" pitchFamily="18" charset="0"/>
              </a:rPr>
              <a:t>h(n)</a:t>
            </a:r>
            <a:r>
              <a:rPr lang="ko-KR" altLang="en-US" sz="2000" dirty="0"/>
              <a:t>에 </a:t>
            </a:r>
            <a:r>
              <a:rPr lang="en-US" altLang="ko-KR" sz="2000" dirty="0">
                <a:latin typeface="Times New Roman" panose="02020603050405020304" pitchFamily="18" charset="0"/>
              </a:rPr>
              <a:t> log n</a:t>
            </a:r>
            <a:r>
              <a:rPr lang="ko-KR" altLang="en-US" sz="2000" dirty="0"/>
              <a:t>을 곱한 것이 수행 시간이 된다</a:t>
            </a:r>
            <a:r>
              <a:rPr lang="en-US" altLang="ko-KR" sz="2000" dirty="0"/>
              <a:t>.</a:t>
            </a:r>
            <a:endParaRPr lang="el-GR" altLang="ko-KR" sz="2000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1588" y="1201108"/>
            <a:ext cx="50738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T(</a:t>
            </a:r>
            <a:r>
              <a:rPr lang="en-US" altLang="ko-KR" sz="2200" i="1" kern="0" dirty="0" smtClean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) = </a:t>
            </a:r>
            <a:r>
              <a:rPr lang="en-US" altLang="ko-KR" sz="2200" i="1" kern="0" dirty="0" err="1" smtClean="0">
                <a:solidFill>
                  <a:srgbClr val="000000"/>
                </a:solidFill>
                <a:latin typeface="Times"/>
                <a:ea typeface="굴림"/>
              </a:rPr>
              <a:t>a</a:t>
            </a:r>
            <a:r>
              <a:rPr lang="en-US" altLang="ko-KR" sz="2200" kern="0" dirty="0" err="1" smtClean="0">
                <a:solidFill>
                  <a:srgbClr val="000000"/>
                </a:solidFill>
                <a:latin typeface="Times"/>
                <a:ea typeface="굴림"/>
              </a:rPr>
              <a:t>T</a:t>
            </a:r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lang="en-US" altLang="ko-KR" sz="2200" i="1" kern="0" dirty="0" smtClean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/</a:t>
            </a:r>
            <a:r>
              <a:rPr lang="en-US" altLang="ko-KR" sz="2200" i="1" kern="0" dirty="0" smtClean="0">
                <a:solidFill>
                  <a:srgbClr val="000000"/>
                </a:solidFill>
                <a:latin typeface="Times"/>
                <a:ea typeface="굴림"/>
              </a:rPr>
              <a:t>b</a:t>
            </a:r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) + f</a:t>
            </a:r>
            <a:r>
              <a:rPr lang="en-US" altLang="ko-KR" sz="2200" i="1" kern="0" dirty="0" smtClean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lang="en-US" altLang="ko-KR" sz="2200" i="1" kern="0" dirty="0" smtClean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200" kern="0" dirty="0" smtClean="0">
                <a:solidFill>
                  <a:srgbClr val="000000"/>
                </a:solidFill>
                <a:latin typeface="Times"/>
                <a:ea typeface="굴림"/>
              </a:rPr>
              <a:t>) </a:t>
            </a:r>
            <a:r>
              <a:rPr lang="ko-KR" altLang="en-US" sz="2200" kern="0" dirty="0" smtClean="0">
                <a:solidFill>
                  <a:srgbClr val="000000"/>
                </a:solidFill>
              </a:rPr>
              <a:t>형태의 </a:t>
            </a:r>
            <a:r>
              <a:rPr lang="ko-KR" altLang="en-US" sz="2200" kern="0" dirty="0" err="1" smtClean="0">
                <a:solidFill>
                  <a:srgbClr val="000000"/>
                </a:solidFill>
              </a:rPr>
              <a:t>점화식에서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1170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정리 적용 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T(n) = 2T(n/3) +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  <a:p>
            <a:pPr lvl="1" eaLnBrk="1" latinLnBrk="0" hangingPunct="1">
              <a:defRPr/>
            </a:pP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=2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=3, h(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18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kumimoji="0" lang="en-US" altLang="ko-KR" sz="24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f(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lvl="1" eaLnBrk="1" latinLnBrk="0" hangingPunct="1">
              <a:defRPr/>
            </a:pP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ko-KR" altLang="en-US" sz="2000" dirty="0">
                <a:solidFill>
                  <a:srgbClr val="000000"/>
                </a:solidFill>
              </a:rPr>
              <a:t>이 </a:t>
            </a:r>
            <a:r>
              <a:rPr lang="en-US" altLang="ko-KR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로 커질 때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h(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kumimoji="0" lang="ko-KR" altLang="en-US" sz="2000" dirty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= 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kumimoji="0" lang="en-US" altLang="ko-KR" sz="20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는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0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으로 수렴</a:t>
            </a:r>
            <a:endParaRPr kumimoji="0" lang="en-US" altLang="ko-KR" sz="2000" dirty="0" smtClean="0">
              <a:solidFill>
                <a:srgbClr val="000000"/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⸫) T(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 sz="24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Θ</a:t>
            </a:r>
            <a:r>
              <a:rPr lang="en-US" altLang="ko-KR" sz="2400" kern="0" dirty="0">
                <a:solidFill>
                  <a:srgbClr val="000000"/>
                </a:solidFill>
                <a:latin typeface="Times" panose="02020603050405020304" pitchFamily="18" charset="0"/>
              </a:rPr>
              <a:t>(h(</a:t>
            </a:r>
            <a:r>
              <a:rPr lang="en-US" altLang="ko-KR" sz="24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ko-KR" sz="2400" kern="0" dirty="0">
                <a:solidFill>
                  <a:srgbClr val="000000"/>
                </a:solidFill>
                <a:latin typeface="Times" panose="02020603050405020304" pitchFamily="18" charset="0"/>
              </a:rPr>
              <a:t>)) </a:t>
            </a:r>
            <a:r>
              <a:rPr lang="en-US" altLang="ko-KR" sz="240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= </a:t>
            </a:r>
            <a:r>
              <a:rPr kumimoji="0" lang="el-GR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Θ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18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3</a:t>
            </a:r>
            <a:r>
              <a:rPr kumimoji="0" lang="en-US" altLang="ko-KR" sz="24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kumimoji="0" lang="el-GR" altLang="ko-KR" sz="2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T(n) = 2T(n/4) + n</a:t>
            </a:r>
          </a:p>
          <a:p>
            <a:pPr lvl="1" eaLnBrk="1" latinLnBrk="0" hangingPunct="1">
              <a:defRPr/>
            </a:pP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=2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=4, h(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18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</a:t>
            </a:r>
            <a:r>
              <a:rPr kumimoji="0" lang="en-US" altLang="ko-KR" sz="24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f(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 lvl="1" eaLnBrk="1" latinLnBrk="0" hangingPunct="1">
              <a:defRPr/>
            </a:pP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ko-KR" altLang="en-US" sz="2000" dirty="0">
                <a:solidFill>
                  <a:srgbClr val="000000"/>
                </a:solidFill>
              </a:rPr>
              <a:t>이 </a:t>
            </a:r>
            <a:r>
              <a:rPr lang="en-US" altLang="ko-KR" sz="2000" kern="0" dirty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kumimoji="0" lang="ko-KR" altLang="en-US" sz="2000" dirty="0">
                <a:solidFill>
                  <a:srgbClr val="000000"/>
                </a:solidFill>
              </a:rPr>
              <a:t>로 커질 때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/ h(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kumimoji="0" lang="ko-KR" altLang="en-US" sz="2000" dirty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</a:rPr>
              <a:t>= 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4</a:t>
            </a:r>
            <a:r>
              <a:rPr kumimoji="0" lang="en-US" altLang="ko-KR" sz="20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 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는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로 </a:t>
            </a:r>
            <a:r>
              <a:rPr kumimoji="0" lang="ko-KR" altLang="en-US" sz="2000" dirty="0">
                <a:solidFill>
                  <a:srgbClr val="000000"/>
                </a:solidFill>
              </a:rPr>
              <a:t>수렴</a:t>
            </a:r>
            <a:endParaRPr kumimoji="0" lang="en-US" altLang="ko-KR" sz="2000" dirty="0">
              <a:solidFill>
                <a:srgbClr val="000000"/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충분히 큰 모든 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대해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0" lang="en-US" altLang="ko-KR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2*(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/4)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/2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</a:rPr>
              <a:t>≤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n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이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ko-KR" altLang="en-US" sz="2000" dirty="0" smtClean="0">
                <a:solidFill>
                  <a:srgbClr val="000000"/>
                </a:solidFill>
              </a:rPr>
              <a:t>성립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</a:t>
            </a:r>
            <a:endParaRPr lang="pt-BR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⸫) T(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 sz="24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Θ</a:t>
            </a:r>
            <a:r>
              <a:rPr lang="en-US" altLang="ko-KR" sz="240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(f(</a:t>
            </a:r>
            <a:r>
              <a:rPr lang="en-US" altLang="ko-KR" sz="2400" i="1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ko-KR" sz="2400" kern="0" dirty="0">
                <a:solidFill>
                  <a:srgbClr val="000000"/>
                </a:solidFill>
                <a:latin typeface="Times" panose="02020603050405020304" pitchFamily="18" charset="0"/>
              </a:rPr>
              <a:t>)) </a:t>
            </a:r>
            <a:r>
              <a:rPr lang="en-US" altLang="ko-KR" sz="240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= </a:t>
            </a:r>
            <a:r>
              <a:rPr kumimoji="0" lang="el-GR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Θ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9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정리 적용 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T(n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) =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2T(n/2)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+ n</a:t>
            </a:r>
          </a:p>
          <a:p>
            <a:pPr lvl="1" eaLnBrk="1" latinLnBrk="0" hangingPunct="1">
              <a:defRPr/>
            </a:pP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=2, 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h(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18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f(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</a:p>
          <a:p>
            <a:pPr lvl="1" eaLnBrk="1" latinLnBrk="0" hangingPunct="1"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ko-KR" altLang="en-US" sz="2000" dirty="0">
                <a:solidFill>
                  <a:srgbClr val="000000"/>
                </a:solidFill>
              </a:rPr>
              <a:t>이 </a:t>
            </a:r>
            <a:r>
              <a:rPr lang="en-US" altLang="ko-KR" sz="2000" kern="0" dirty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kumimoji="0" lang="ko-KR" altLang="en-US" sz="2000" dirty="0">
                <a:solidFill>
                  <a:srgbClr val="000000"/>
                </a:solidFill>
              </a:rPr>
              <a:t>로 커질 때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/ h(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kumimoji="0" lang="ko-KR" altLang="en-US" sz="2000" dirty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</a:rPr>
              <a:t>= 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000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</a:t>
            </a:r>
            <a:r>
              <a:rPr kumimoji="0" lang="en-US" altLang="ko-KR" sz="2000" i="1" baseline="30000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2 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= </a:t>
            </a:r>
            <a:r>
              <a:rPr lang="el-GR" altLang="ko-KR" sz="20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Θ</a:t>
            </a:r>
            <a:r>
              <a:rPr lang="en-US" altLang="ko-KR" sz="2000" kern="0" dirty="0">
                <a:solidFill>
                  <a:srgbClr val="000000"/>
                </a:solidFill>
                <a:latin typeface="Times" panose="02020603050405020304" pitchFamily="18" charset="0"/>
              </a:rPr>
              <a:t>(1)</a:t>
            </a:r>
            <a:endParaRPr kumimoji="0" lang="pt-BR" altLang="ko-KR" sz="2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57200" lvl="1" indent="0" eaLnBrk="1" latinLnBrk="0" hangingPunct="1">
              <a:buNone/>
              <a:defRPr/>
            </a:pP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⸫) T(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= </a:t>
            </a:r>
            <a:r>
              <a:rPr lang="el-GR" altLang="ko-KR" sz="24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Θ</a:t>
            </a:r>
            <a:r>
              <a:rPr lang="en-US" altLang="ko-KR" sz="2400" kern="0" dirty="0">
                <a:solidFill>
                  <a:srgbClr val="000000"/>
                </a:solidFill>
                <a:latin typeface="Times" panose="02020603050405020304" pitchFamily="18" charset="0"/>
              </a:rPr>
              <a:t>(h(</a:t>
            </a:r>
            <a:r>
              <a:rPr lang="en-US" altLang="ko-KR" sz="24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ko-KR" sz="240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) </a:t>
            </a:r>
            <a:r>
              <a:rPr kumimoji="0" lang="en-US" altLang="ko-K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kern="0" dirty="0" smtClean="0">
                <a:solidFill>
                  <a:srgbClr val="000000"/>
                </a:solidFill>
                <a:latin typeface="Times" panose="02020603050405020304" pitchFamily="18" charset="0"/>
              </a:rPr>
              <a:t>) = </a:t>
            </a:r>
            <a:r>
              <a:rPr kumimoji="0" lang="el-GR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Θ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2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1400" i="1" dirty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0" lang="en-US" altLang="ko-KR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kumimoji="0" lang="en-US" altLang="ko-KR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kumimoji="0"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kumimoji="0" lang="en-US" altLang="ko-KR" sz="2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57200" lvl="1" indent="0" eaLnBrk="1" latinLnBrk="0" hangingPunct="1">
              <a:buNone/>
              <a:defRPr/>
            </a:pPr>
            <a:endParaRPr kumimoji="0" lang="el-GR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03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알고리즘을 설계하고 분석하는 몇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가지의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기초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개념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기초적인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알고리즘의 수행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시간 분석 방법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점근적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표기법에 대한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분석의 목적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무결성 확인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자원 사용의 효율성 파악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자원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rgbClr val="C00000"/>
                </a:solidFill>
              </a:rPr>
              <a:t>시간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메모리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통신대역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…)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입력 크기가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작은 문제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알고리즘의 효율성이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상대적으로 덜 중요함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비효율적인 알고리즘도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문제 해결하는 데에는 무방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입력 크기가 큰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문제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알고리즘의 효율성이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매우 중요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비효율적인 알고리즘은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치명적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입력의 크기가 충분히 큰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경우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일반적으로 </a:t>
            </a:r>
            <a:r>
              <a:rPr lang="ko-KR" altLang="en-US" sz="2000" kern="0" dirty="0" smtClean="0">
                <a:solidFill>
                  <a:srgbClr val="C00000"/>
                </a:solidFill>
              </a:rPr>
              <a:t>점근적 분석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통해 효율성 파악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수행 시간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b="3438"/>
          <a:stretch>
            <a:fillRect/>
          </a:stretch>
        </p:blipFill>
        <p:spPr bwMode="auto">
          <a:xfrm>
            <a:off x="1225550" y="1658838"/>
            <a:ext cx="605155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32625" y="5697438"/>
            <a:ext cx="181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문제의 크기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sz="2000" b="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8025" y="141277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수행 시간</a:t>
            </a:r>
            <a:endParaRPr lang="ko-KR" altLang="en-US" sz="2000" b="0" i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점근적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점근적 분석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(Asymptotic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Analysis)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이란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입력의 크기가 충분히 큰 경우에 수행 시간이 입력의 크기에 비례하여 증가하는 비율을 표현하는 방법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점근적 개념의 익숙한 예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알고리즘 분석에 사용되는 점근적 표기법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(Asymptotic Notations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l-GR" altLang="ko-KR" sz="2400" kern="0" dirty="0">
                <a:solidFill>
                  <a:srgbClr val="C00000"/>
                </a:solidFill>
              </a:rPr>
              <a:t>Ο</a:t>
            </a:r>
            <a:r>
              <a:rPr lang="el-GR" altLang="ko-KR" sz="2400" kern="0" dirty="0">
                <a:solidFill>
                  <a:schemeClr val="bg2">
                    <a:lumMod val="10000"/>
                  </a:schemeClr>
                </a:solidFill>
              </a:rPr>
              <a:t>, Ω, Θ, ω, ο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표기법 </a:t>
            </a:r>
          </a:p>
        </p:txBody>
      </p:sp>
    </p:spTree>
    <p:extLst>
      <p:ext uri="{BB962C8B-B14F-4D97-AF65-F5344CB8AC3E}">
        <p14:creationId xmlns:p14="http://schemas.microsoft.com/office/powerpoint/2010/main" val="14143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점근적 표기법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O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) )</a:t>
            </a:r>
            <a:endParaRPr lang="en-US" altLang="ko-KR" sz="2400" kern="0" dirty="0">
              <a:solidFill>
                <a:srgbClr val="000099"/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아무리 커봐야 소요시간이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비례하는 시간을 초과하지 않는 함수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O(n), O(n*logn), O(n</a:t>
            </a:r>
            <a:r>
              <a:rPr lang="pt-BR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), O(2</a:t>
            </a:r>
            <a:r>
              <a:rPr lang="pt-BR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), …)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O(g(n))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최고차항의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차수가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과 일치하거나 더 작은 함수의 집합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상수 비율의 차이는 무시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)∈O(g(n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관행적으로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)=O(g(n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이라 표기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18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수학적 정의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latinLnBrk="0">
              <a:lnSpc>
                <a:spcPct val="120000"/>
              </a:lnSpc>
              <a:buClrTx/>
              <a:buSzTx/>
              <a:buNone/>
            </a:pP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O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g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)) = {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f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| ∃c &gt; 0,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baseline="-25000" dirty="0">
                <a:solidFill>
                  <a:srgbClr val="000000"/>
                </a:solidFill>
                <a:latin typeface="Times"/>
                <a:ea typeface="굴림"/>
              </a:rPr>
              <a:t>0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 ≥ 0 </a:t>
            </a:r>
            <a:r>
              <a:rPr kumimoji="0" lang="en-US" altLang="ko-KR" sz="2000" kern="0" dirty="0" err="1">
                <a:solidFill>
                  <a:srgbClr val="000000"/>
                </a:solidFill>
                <a:latin typeface="Times"/>
                <a:ea typeface="굴림"/>
              </a:rPr>
              <a:t>s.t.∀</a:t>
            </a:r>
            <a:r>
              <a:rPr kumimoji="0" lang="en-US" altLang="ko-KR" sz="2000" i="1" kern="0" dirty="0" err="1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 ≥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baseline="-25000" dirty="0">
                <a:solidFill>
                  <a:srgbClr val="000000"/>
                </a:solidFill>
                <a:latin typeface="Times"/>
                <a:ea typeface="굴림"/>
              </a:rPr>
              <a:t>0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, c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g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≥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f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</a:t>
            </a:r>
            <a:r>
              <a:rPr kumimoji="0" lang="en-US" altLang="ko-KR" sz="2000" kern="0" dirty="0" smtClean="0">
                <a:solidFill>
                  <a:srgbClr val="000000"/>
                </a:solidFill>
                <a:latin typeface="Times"/>
                <a:ea typeface="굴림"/>
              </a:rPr>
              <a:t>}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직관적 의미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f(n)=O(g(n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이라면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와 같거나 느린 비율로 증가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점근적 표기법 </a:t>
            </a:r>
            <a:r>
              <a:rPr lang="en-US" altLang="ko-KR" dirty="0"/>
              <a:t>(2)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O(n</a:t>
            </a:r>
            <a:r>
              <a:rPr lang="en-US" altLang="ko-KR" sz="24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에 속하는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3n</a:t>
            </a:r>
            <a:r>
              <a:rPr lang="pt-BR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+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2n		//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점근적인 의미에서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증가율과 동일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7n</a:t>
            </a:r>
            <a:r>
              <a:rPr lang="pt-BR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 – 100n</a:t>
            </a: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n*logn </a:t>
            </a:r>
            <a:r>
              <a:rPr lang="pt-BR" altLang="ko-KR" sz="2000" kern="0" dirty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5n	//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altLang="ko-KR" sz="2000" kern="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증가율보다 작음</a:t>
            </a:r>
            <a:endParaRPr lang="pt-BR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pt-B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3n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O-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표기법을 사용할 때는 최대한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tight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하게 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n*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+ 5n =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O(n*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logn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인데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만일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O(n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으로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표기한다면 정확한 성능을 표현하기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어려워짐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엄밀하지 않은 만큼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분석 결과에 대한 신뢰도 저하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점근적 표기법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l-GR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Ω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g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400" i="1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400" kern="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) )</a:t>
            </a:r>
            <a:endParaRPr lang="en-US" altLang="ko-KR" sz="2400" kern="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소요시간이 적어도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g(n)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비례하는 비율로 증가하는 함수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O(g(n))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과 대칭적인 개념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18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수학적 정의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latinLnBrk="0">
              <a:lnSpc>
                <a:spcPct val="120000"/>
              </a:lnSpc>
              <a:buClrTx/>
              <a:buSzTx/>
              <a:buNone/>
            </a:pPr>
            <a:r>
              <a:rPr kumimoji="0" lang="el-GR" altLang="ko-KR" sz="2000" i="1" kern="0" dirty="0" smtClean="0">
                <a:solidFill>
                  <a:srgbClr val="000000"/>
                </a:solidFill>
                <a:latin typeface="Times"/>
                <a:ea typeface="굴림"/>
              </a:rPr>
              <a:t>Ω</a:t>
            </a:r>
            <a:r>
              <a:rPr kumimoji="0" lang="en-US" altLang="ko-KR" sz="2000" kern="0" dirty="0" smtClean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 smtClean="0">
                <a:solidFill>
                  <a:srgbClr val="000000"/>
                </a:solidFill>
                <a:latin typeface="Times"/>
                <a:ea typeface="굴림"/>
              </a:rPr>
              <a:t>g</a:t>
            </a:r>
            <a:r>
              <a:rPr kumimoji="0" lang="en-US" altLang="ko-KR" sz="2000" kern="0" dirty="0" smtClean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 smtClean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)) = {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f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| ∃c &gt; 0,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baseline="-25000" dirty="0">
                <a:solidFill>
                  <a:srgbClr val="000000"/>
                </a:solidFill>
                <a:latin typeface="Times"/>
                <a:ea typeface="굴림"/>
              </a:rPr>
              <a:t>0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 ≥ 0 </a:t>
            </a:r>
            <a:r>
              <a:rPr kumimoji="0" lang="en-US" altLang="ko-KR" sz="2000" kern="0" dirty="0" err="1">
                <a:solidFill>
                  <a:srgbClr val="000000"/>
                </a:solidFill>
                <a:latin typeface="Times"/>
                <a:ea typeface="굴림"/>
              </a:rPr>
              <a:t>s.t.∀</a:t>
            </a:r>
            <a:r>
              <a:rPr kumimoji="0" lang="en-US" altLang="ko-KR" sz="2000" i="1" kern="0" dirty="0" err="1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 ≥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baseline="-25000" dirty="0">
                <a:solidFill>
                  <a:srgbClr val="000000"/>
                </a:solidFill>
                <a:latin typeface="Times"/>
                <a:ea typeface="굴림"/>
              </a:rPr>
              <a:t>0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, c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g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</a:t>
            </a:r>
            <a:r>
              <a:rPr kumimoji="0" lang="en-US" altLang="ko-KR" sz="2000" kern="0" dirty="0" smtClean="0">
                <a:solidFill>
                  <a:srgbClr val="000000"/>
                </a:solidFill>
                <a:latin typeface="Times"/>
                <a:ea typeface="굴림"/>
              </a:rPr>
              <a:t>≤ 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f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(</a:t>
            </a:r>
            <a:r>
              <a:rPr kumimoji="0" lang="en-US" altLang="ko-KR" sz="2000" i="1" kern="0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kumimoji="0" lang="en-US" altLang="ko-KR" sz="2000" kern="0" dirty="0">
                <a:solidFill>
                  <a:srgbClr val="000000"/>
                </a:solidFill>
                <a:latin typeface="Times"/>
                <a:ea typeface="굴림"/>
              </a:rPr>
              <a:t>) </a:t>
            </a:r>
            <a:r>
              <a:rPr kumimoji="0" lang="en-US" altLang="ko-KR" sz="2000" kern="0" dirty="0" smtClean="0">
                <a:solidFill>
                  <a:srgbClr val="000000"/>
                </a:solidFill>
                <a:latin typeface="Times"/>
                <a:ea typeface="굴림"/>
              </a:rPr>
              <a:t>}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직관적 의미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f(n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)=</a:t>
            </a:r>
            <a:r>
              <a:rPr lang="el-GR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Ω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(g(n))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이라면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보다 같거나 빠른 비율로 증가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69792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1572</Words>
  <Application>Microsoft Office PowerPoint</Application>
  <PresentationFormat>화면 슬라이드 쇼(4:3)</PresentationFormat>
  <Paragraphs>294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Times</vt:lpstr>
      <vt:lpstr>굴림</vt:lpstr>
      <vt:lpstr>맑은 고딕</vt:lpstr>
      <vt:lpstr>Times New Roman</vt:lpstr>
      <vt:lpstr>Wingdings</vt:lpstr>
      <vt:lpstr>Tahoma</vt:lpstr>
      <vt:lpstr>Calibri</vt:lpstr>
      <vt:lpstr>HY울릉도B</vt:lpstr>
      <vt:lpstr>Symbol</vt:lpstr>
      <vt:lpstr>휴먼옛체</vt:lpstr>
      <vt:lpstr>Verdana</vt:lpstr>
      <vt:lpstr>Arial</vt:lpstr>
      <vt:lpstr>1_cdb2004134l</vt:lpstr>
      <vt:lpstr>[02 – Ch.02a, Ch.03] 컴퓨터 알고리즘</vt:lpstr>
      <vt:lpstr>PowerPoint 프레젠테이션</vt:lpstr>
      <vt:lpstr>2장 학습목표 (리뷰)</vt:lpstr>
      <vt:lpstr>알고리즘의 분석</vt:lpstr>
      <vt:lpstr>알고리즘의 수행 시간 (리뷰)</vt:lpstr>
      <vt:lpstr>점근적 분석</vt:lpstr>
      <vt:lpstr>점근적 표기법 (1)</vt:lpstr>
      <vt:lpstr>점근적 표기법 (2)</vt:lpstr>
      <vt:lpstr>점근적 표기법 (3)</vt:lpstr>
      <vt:lpstr>점근적 표기법 (4)</vt:lpstr>
      <vt:lpstr>점근적 표기법 (5)</vt:lpstr>
      <vt:lpstr>각 점근적 표기법의 직관적 의미</vt:lpstr>
      <vt:lpstr>점근적 복잡도의 예</vt:lpstr>
      <vt:lpstr>시간 복잡도 분석의 종류</vt:lpstr>
      <vt:lpstr>저장 및 검색의 복잡도</vt:lpstr>
      <vt:lpstr>크기 n인 배열에서 원소 찾기</vt:lpstr>
      <vt:lpstr>PowerPoint 프레젠테이션</vt:lpstr>
      <vt:lpstr>3장 학습목표</vt:lpstr>
      <vt:lpstr>점화식의 이해</vt:lpstr>
      <vt:lpstr>병합 정렬의 수행 시간</vt:lpstr>
      <vt:lpstr>점화식의 점근적 분석 방법</vt:lpstr>
      <vt:lpstr>반복 대치 (1)</vt:lpstr>
      <vt:lpstr>반복 대치 (2)</vt:lpstr>
      <vt:lpstr>추정 후 증명</vt:lpstr>
      <vt:lpstr>마스터 정리란?</vt:lpstr>
      <vt:lpstr>마스터 정리의 근사 버전</vt:lpstr>
      <vt:lpstr>마스터 정리 적용 예 (1)</vt:lpstr>
      <vt:lpstr>마스터 정리 적용 예 (2)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231</cp:revision>
  <dcterms:created xsi:type="dcterms:W3CDTF">2014-02-26T06:38:57Z</dcterms:created>
  <dcterms:modified xsi:type="dcterms:W3CDTF">2019-09-16T04:28:29Z</dcterms:modified>
</cp:coreProperties>
</file>