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358" r:id="rId2"/>
    <p:sldId id="309" r:id="rId3"/>
    <p:sldId id="310" r:id="rId4"/>
    <p:sldId id="311" r:id="rId5"/>
    <p:sldId id="336" r:id="rId6"/>
    <p:sldId id="337" r:id="rId7"/>
    <p:sldId id="338" r:id="rId8"/>
    <p:sldId id="339" r:id="rId9"/>
    <p:sldId id="340" r:id="rId10"/>
    <p:sldId id="334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06" r:id="rId2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휴먼옛체" panose="02030504000101010101" pitchFamily="18" charset="-127"/>
      <p:regular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HY울릉도B" panose="020B0600000101010101" charset="-127"/>
      <p:regular r:id="rId46"/>
    </p:embeddedFont>
    <p:embeddedFont>
      <p:font typeface="Times" panose="02020603050405020304" pitchFamily="18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7" autoAdjust="0"/>
    <p:restoredTop sz="94660"/>
  </p:normalViewPr>
  <p:slideViewPr>
    <p:cSldViewPr>
      <p:cViewPr varScale="1">
        <p:scale>
          <a:sx n="115" d="100"/>
          <a:sy n="115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85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[03 </a:t>
            </a:r>
            <a:r>
              <a:rPr lang="en-US" altLang="ko-KR" sz="1800">
                <a:latin typeface="Calibri" panose="020F0502020204030204" pitchFamily="34" charset="0"/>
              </a:rPr>
              <a:t>– </a:t>
            </a:r>
            <a:r>
              <a:rPr lang="en-US" altLang="ko-KR" sz="1800" smtClean="0">
                <a:latin typeface="Calibri" panose="020F0502020204030204" pitchFamily="34" charset="0"/>
              </a:rPr>
              <a:t>Ch.04a</a:t>
            </a:r>
            <a:r>
              <a:rPr lang="en-US" altLang="ko-KR" sz="1800" dirty="0">
                <a:latin typeface="Calibri" panose="020F0502020204030204" pitchFamily="34" charset="0"/>
              </a:rPr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8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 </a:t>
            </a:r>
            <a:r>
              <a:rPr lang="en-US" altLang="ko-KR" dirty="0" smtClean="0"/>
              <a:t>(1)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0" y="1052736"/>
            <a:ext cx="8535140" cy="376765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r>
              <a:rPr lang="en-US" altLang="ko-KR" sz="2000" b="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0" kern="0" dirty="0" smtClean="0">
                <a:solidFill>
                  <a:srgbClr val="000099"/>
                </a:solidFill>
              </a:rPr>
              <a:t>수행 </a:t>
            </a:r>
            <a:r>
              <a:rPr lang="ko-KR" altLang="en-US" sz="2000" b="0" kern="0" dirty="0">
                <a:solidFill>
                  <a:srgbClr val="000099"/>
                </a:solidFill>
              </a:rPr>
              <a:t>시간</a:t>
            </a:r>
            <a:r>
              <a:rPr lang="en-US" altLang="ko-KR" sz="2000" b="0" kern="0" dirty="0">
                <a:solidFill>
                  <a:srgbClr val="000099"/>
                </a:solidFill>
              </a:rPr>
              <a:t>: (n-1)+(n-2)+···+2+1 = </a:t>
            </a:r>
            <a:r>
              <a:rPr lang="en-US" altLang="ko-KR" sz="2000" b="0" kern="0" dirty="0" smtClean="0">
                <a:solidFill>
                  <a:srgbClr val="000099"/>
                </a:solidFill>
              </a:rPr>
              <a:t>n(n-1)/2 = </a:t>
            </a:r>
            <a:r>
              <a:rPr lang="el-GR" altLang="ko-KR" sz="2000" b="0" kern="0" dirty="0" smtClean="0">
                <a:solidFill>
                  <a:srgbClr val="000099"/>
                </a:solidFill>
              </a:rPr>
              <a:t>Θ(</a:t>
            </a:r>
            <a:r>
              <a:rPr lang="en-US" altLang="ko-KR" sz="2000" b="0" kern="0" dirty="0">
                <a:solidFill>
                  <a:srgbClr val="000099"/>
                </a:solidFill>
              </a:rPr>
              <a:t>n</a:t>
            </a:r>
            <a:r>
              <a:rPr lang="en-US" altLang="ko-KR" sz="2000" b="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b="0" kern="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308304" y="5210912"/>
            <a:ext cx="1717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Worst case</a:t>
            </a:r>
          </a:p>
          <a:p>
            <a:r>
              <a:rPr lang="en-US" altLang="ko-KR" sz="2000" i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case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6778079" y="5436337"/>
            <a:ext cx="5334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6765379" y="5703037"/>
            <a:ext cx="571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bubbleSort(A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[ ],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A[1...n]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①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		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     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②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	if(A[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&gt; 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+1])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then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↔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+1];  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③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 교환</a:t>
            </a:r>
            <a:endParaRPr lang="pt-BR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①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반복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②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루프는 각각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n-1, n-2, …, 2, 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반복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③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값 교환은 상수 시간 작업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en-US" altLang="ko-KR" sz="2000" kern="0" dirty="0">
                <a:solidFill>
                  <a:srgbClr val="000099"/>
                </a:solidFill>
              </a:rPr>
              <a:t>n-1)+(n-2)+···+2+1 = n(n-1)/2 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</a:rPr>
              <a:t>n</a:t>
            </a:r>
            <a:r>
              <a:rPr lang="en-US" altLang="ko-KR" sz="200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kern="0" dirty="0">
                <a:solidFill>
                  <a:srgbClr val="000099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 수행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5"/>
            <a:ext cx="4238329" cy="4997433"/>
          </a:xfrm>
          <a:prstGeom prst="rect">
            <a:avLst/>
          </a:prstGeom>
          <a:noFill/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99" y="927224"/>
            <a:ext cx="3942765" cy="5314161"/>
          </a:xfrm>
          <a:prstGeom prst="rect">
            <a:avLst/>
          </a:prstGeom>
        </p:spPr>
      </p:pic>
      <p:sp>
        <p:nvSpPr>
          <p:cNvPr id="20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수행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0" y="1124744"/>
            <a:ext cx="4426496" cy="2826360"/>
          </a:xfrm>
          <a:prstGeom prst="rect">
            <a:avLst/>
          </a:prstGeom>
        </p:spPr>
      </p:pic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정렬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0" y="1010320"/>
            <a:ext cx="83058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519885" y="908720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89685" y="2077120"/>
            <a:ext cx="800100" cy="558800"/>
            <a:chOff x="1288" y="1872"/>
            <a:chExt cx="504" cy="35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92" y="187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flipV="1">
              <a:off x="1288" y="1888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2672285" y="3182020"/>
            <a:ext cx="787400" cy="558800"/>
            <a:chOff x="1592" y="2560"/>
            <a:chExt cx="496" cy="352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088" y="2560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flipV="1">
              <a:off x="1592" y="259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 flipV="1">
            <a:off x="2650060" y="4921920"/>
            <a:ext cx="190500" cy="1270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3599385" y="3728120"/>
            <a:ext cx="330200" cy="558800"/>
            <a:chOff x="2176" y="2912"/>
            <a:chExt cx="208" cy="352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384" y="291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V="1">
              <a:off x="2176" y="295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3009" y="1568961"/>
            <a:ext cx="15824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집어넣기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6108" y="1575785"/>
            <a:ext cx="104868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29 shift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6107" y="2138431"/>
            <a:ext cx="179367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009" y="2702205"/>
            <a:ext cx="15824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집어넣기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5006386" y="1010320"/>
            <a:ext cx="994787" cy="45405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0881" y="2722793"/>
            <a:ext cx="104868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29 shift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0879" y="3285439"/>
            <a:ext cx="39463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14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009" y="4435609"/>
            <a:ext cx="15824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집어넣기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92311" y="3850904"/>
            <a:ext cx="374402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37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자리에 그대로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4425" y="4413550"/>
            <a:ext cx="190468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37, 29, 14 shift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6107" y="4976196"/>
            <a:ext cx="374402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13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26" name="왼쪽 중괄호 25"/>
          <p:cNvSpPr/>
          <p:nvPr/>
        </p:nvSpPr>
        <p:spPr bwMode="auto">
          <a:xfrm>
            <a:off x="1778687" y="1233159"/>
            <a:ext cx="212666" cy="1071714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 중괄호 26"/>
          <p:cNvSpPr/>
          <p:nvPr/>
        </p:nvSpPr>
        <p:spPr bwMode="auto">
          <a:xfrm>
            <a:off x="1780085" y="2379111"/>
            <a:ext cx="212666" cy="1065261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왼쪽 중괄호 27"/>
          <p:cNvSpPr/>
          <p:nvPr/>
        </p:nvSpPr>
        <p:spPr bwMode="auto">
          <a:xfrm>
            <a:off x="1781912" y="4041812"/>
            <a:ext cx="212666" cy="1141727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왼쪽 중괄호 28"/>
          <p:cNvSpPr/>
          <p:nvPr/>
        </p:nvSpPr>
        <p:spPr bwMode="auto">
          <a:xfrm>
            <a:off x="1778687" y="3479659"/>
            <a:ext cx="212666" cy="526866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657" y="3510854"/>
            <a:ext cx="15824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집어넣기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4560" y="5667874"/>
            <a:ext cx="7473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Wingdings" panose="05000000000000000000" pitchFamily="2" charset="2"/>
              <a:buChar char="à"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l-GR" altLang="ko-KR" sz="2000" kern="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2000" kern="0" baseline="3000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en-US" altLang="ko-KR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* Best case: </a:t>
            </a:r>
            <a:r>
              <a:rPr lang="el-GR" altLang="ko-KR" sz="2000" kern="0" dirty="0">
                <a:solidFill>
                  <a:srgbClr val="000099"/>
                </a:solidFill>
                <a:ea typeface="맑은 고딕" panose="020B0503020000020004" pitchFamily="50" charset="-127"/>
              </a:rPr>
              <a:t>Θ(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n)</a:t>
            </a:r>
            <a:endParaRPr lang="en-US" altLang="ko-KR" sz="2000" kern="0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459685" y="5515392"/>
            <a:ext cx="46272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Worst case: 1+2+···+(n-2)+(n-1</a:t>
            </a:r>
            <a:r>
              <a:rPr lang="en-US" altLang="ko-KR" sz="2000" i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2000" i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case</a:t>
            </a:r>
            <a:r>
              <a:rPr lang="en-US" altLang="ko-KR" sz="2000" i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i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(1+2</a:t>
            </a:r>
            <a:r>
              <a:rPr lang="en-US" altLang="ko-KR" sz="2000" i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+···+(n-2)+(n-1</a:t>
            </a:r>
            <a:r>
              <a:rPr lang="en-US" altLang="ko-KR" sz="2000" i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))/2</a:t>
            </a:r>
            <a:endParaRPr lang="en-US" altLang="ko-KR" sz="2000" i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>
            <a:off x="2916760" y="5740817"/>
            <a:ext cx="546100" cy="114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2916760" y="5927978"/>
            <a:ext cx="571500" cy="193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6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insertion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[ ],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A[1...n]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2 </a:t>
            </a:r>
            <a:r>
              <a:rPr lang="en-US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①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	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적당한 자리에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en-US" altLang="ko-KR" sz="2000" i="1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삽입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②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①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반복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②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삽입은 최악의 경우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i-1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회 비교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Worst  1+2+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···+(n-2)+(n-1) </a:t>
            </a:r>
            <a:r>
              <a:rPr lang="en-US" altLang="ko-KR" sz="2000" kern="0" dirty="0">
                <a:solidFill>
                  <a:srgbClr val="000099"/>
                </a:solidFill>
              </a:rPr>
              <a:t>= n(n-1)/2 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</a:rPr>
              <a:t>n</a:t>
            </a:r>
            <a:r>
              <a:rPr lang="en-US" altLang="ko-KR" sz="200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</a:rPr>
              <a:t>Avg. </a:t>
            </a: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(1+2+···+(n-2)+(n-1))/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2 = n(n-1)/4 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</a:rPr>
              <a:t>n</a:t>
            </a:r>
            <a:r>
              <a:rPr lang="en-US" altLang="ko-KR" sz="200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kern="0" dirty="0">
                <a:solidFill>
                  <a:srgbClr val="000099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</a:rPr>
              <a:t>Best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1+1+1+···+1+1 = n-1 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n)</a:t>
            </a:r>
            <a:endParaRPr lang="en-US" altLang="ko-KR" sz="2000" kern="0" dirty="0">
              <a:solidFill>
                <a:srgbClr val="000099"/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정렬과 귀납적 원리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귀납적 분석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부분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배열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A[1]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만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항상 정렬되어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부분 배열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A[1…k]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 정렬되어 있다고 가정하면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A[k+1]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삽입에 의해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A[1…k+1]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까지 정렬할 수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분석의 의미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삽입 정렬의 무결성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동작의 적절성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확인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재귀적 알고리즘 설계에 대한 힌트 제공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정렬 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평균적으로 </a:t>
            </a:r>
            <a:r>
              <a:rPr lang="el-GR" altLang="ko-KR" sz="24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n*</a:t>
            </a:r>
            <a:r>
              <a:rPr lang="en-US" altLang="ko-KR" sz="24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의 시간이 소요되는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병합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(merge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sort)</a:t>
            </a: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퀵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(quick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sort)</a:t>
            </a: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(heap sort)</a:t>
            </a:r>
            <a:endParaRPr lang="en-US" altLang="ko-KR" sz="2400" kern="0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2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정렬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mergeSort(A[],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A[p...r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&lt;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then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{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← ⌊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pt-B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𝑝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)/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2⌋;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①   ▷ p, q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중간 지점 계산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mergeSort(A[],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 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②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mergeSort(A[],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③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merge(A[],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 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④  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병합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실제 정렬 수행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merge(A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[ 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      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정렬되어 있는 두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...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와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+1 ...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합쳐 </a:t>
            </a: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      정렬된 하나의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...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만든다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33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정렬 수행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68279" y="5547196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8679" y="5547196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9079" y="5547196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6679" y="5547196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9479" y="5547196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7479" y="5547196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7079" y="5547196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16279" y="5547196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52479" y="2829396"/>
            <a:ext cx="30353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17179" y="2829396"/>
            <a:ext cx="30226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13840"/>
              </p:ext>
            </p:extLst>
          </p:nvPr>
        </p:nvGraphicFramePr>
        <p:xfrm>
          <a:off x="1266379" y="1546696"/>
          <a:ext cx="6096000" cy="584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6613"/>
              </p:ext>
            </p:extLst>
          </p:nvPr>
        </p:nvGraphicFramePr>
        <p:xfrm>
          <a:off x="1291779" y="2803996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412130" y="1081559"/>
            <a:ext cx="295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정렬할 배열이 주어짐</a:t>
            </a:r>
            <a:endParaRPr lang="en-US" altLang="ko-KR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424830" y="2288059"/>
            <a:ext cx="292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반반으로 나눈다</a:t>
            </a:r>
            <a:endParaRPr lang="en-US" altLang="ko-KR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386730" y="3646959"/>
            <a:ext cx="3185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각각 독립적으로 정렬한다</a:t>
            </a:r>
            <a:endParaRPr lang="en-US" altLang="ko-KR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4365179" y="4213696"/>
            <a:ext cx="30353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329879" y="4213696"/>
            <a:ext cx="30226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03193"/>
              </p:ext>
            </p:extLst>
          </p:nvPr>
        </p:nvGraphicFramePr>
        <p:xfrm>
          <a:off x="1304479" y="4188296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 Box 89"/>
          <p:cNvSpPr txBox="1">
            <a:spLocks noChangeArrowheads="1"/>
          </p:cNvSpPr>
          <p:nvPr/>
        </p:nvSpPr>
        <p:spPr bwMode="auto">
          <a:xfrm>
            <a:off x="488330" y="4980459"/>
            <a:ext cx="2483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병합한다 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정렬완료</a:t>
            </a:r>
            <a:r>
              <a:rPr lang="en-US" altLang="ko-K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" name="Rectangle 90"/>
          <p:cNvSpPr>
            <a:spLocks noChangeArrowheads="1"/>
          </p:cNvSpPr>
          <p:nvPr/>
        </p:nvSpPr>
        <p:spPr bwMode="auto">
          <a:xfrm>
            <a:off x="4377879" y="5547196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91"/>
          <p:cNvSpPr>
            <a:spLocks noChangeArrowheads="1"/>
          </p:cNvSpPr>
          <p:nvPr/>
        </p:nvSpPr>
        <p:spPr bwMode="auto">
          <a:xfrm>
            <a:off x="1329879" y="5547196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79249"/>
              </p:ext>
            </p:extLst>
          </p:nvPr>
        </p:nvGraphicFramePr>
        <p:xfrm>
          <a:off x="1317179" y="5521796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119"/>
          <p:cNvSpPr>
            <a:spLocks noChangeShapeType="1"/>
          </p:cNvSpPr>
          <p:nvPr/>
        </p:nvSpPr>
        <p:spPr bwMode="auto">
          <a:xfrm>
            <a:off x="7476679" y="305799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122"/>
          <p:cNvSpPr>
            <a:spLocks noChangeShapeType="1"/>
          </p:cNvSpPr>
          <p:nvPr/>
        </p:nvSpPr>
        <p:spPr bwMode="auto">
          <a:xfrm>
            <a:off x="7489379" y="442959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125"/>
          <p:cNvSpPr txBox="1">
            <a:spLocks noChangeArrowheads="1"/>
          </p:cNvSpPr>
          <p:nvPr/>
        </p:nvSpPr>
        <p:spPr bwMode="auto">
          <a:xfrm>
            <a:off x="7968804" y="5396384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128"/>
          <p:cNvSpPr>
            <a:spLocks noChangeShapeType="1"/>
          </p:cNvSpPr>
          <p:nvPr/>
        </p:nvSpPr>
        <p:spPr bwMode="auto">
          <a:xfrm>
            <a:off x="7489379" y="577579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3913" y="271518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36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13913" y="406158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②③</a:t>
            </a:r>
            <a:endParaRPr lang="ko-KR" altLang="en-US" sz="36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29788" y="544559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36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7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정렬</a:t>
            </a: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(Sorting)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수행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0" y="905826"/>
            <a:ext cx="3850432" cy="5433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457471"/>
            <a:ext cx="3600400" cy="4707833"/>
          </a:xfrm>
          <a:prstGeom prst="rect">
            <a:avLst/>
          </a:prstGeom>
        </p:spPr>
      </p:pic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5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수행 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4025637" cy="504504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3" y="1196752"/>
            <a:ext cx="4069106" cy="1545629"/>
          </a:xfrm>
          <a:prstGeom prst="rect">
            <a:avLst/>
          </a:prstGeom>
        </p:spPr>
      </p:pic>
      <p:sp>
        <p:nvSpPr>
          <p:cNvPr id="41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6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수행 </a:t>
            </a:r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2632075" y="4058370"/>
            <a:ext cx="1379538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4" name="AutoShape 61"/>
          <p:cNvSpPr>
            <a:spLocks noChangeArrowheads="1"/>
          </p:cNvSpPr>
          <p:nvPr/>
        </p:nvSpPr>
        <p:spPr bwMode="auto">
          <a:xfrm>
            <a:off x="2627313" y="4071070"/>
            <a:ext cx="1370012" cy="427037"/>
          </a:xfrm>
          <a:prstGeom prst="roundRect">
            <a:avLst>
              <a:gd name="adj" fmla="val 13755"/>
            </a:avLst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9  |  4</a:t>
            </a: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 flipV="1">
            <a:off x="1244600" y="3593232"/>
            <a:ext cx="6350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cxnSp>
        <p:nvCxnSpPr>
          <p:cNvPr id="6" name="AutoShape 2"/>
          <p:cNvCxnSpPr>
            <a:cxnSpLocks noChangeShapeType="1"/>
            <a:stCxn id="14" idx="0"/>
            <a:endCxn id="12" idx="2"/>
          </p:cNvCxnSpPr>
          <p:nvPr/>
        </p:nvCxnSpPr>
        <p:spPr bwMode="auto">
          <a:xfrm flipV="1">
            <a:off x="1350963" y="3478932"/>
            <a:ext cx="985837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"/>
          <p:cNvCxnSpPr>
            <a:cxnSpLocks noChangeShapeType="1"/>
            <a:stCxn id="3" idx="0"/>
            <a:endCxn id="12" idx="2"/>
          </p:cNvCxnSpPr>
          <p:nvPr/>
        </p:nvCxnSpPr>
        <p:spPr bwMode="auto">
          <a:xfrm flipH="1" flipV="1">
            <a:off x="2336800" y="3478932"/>
            <a:ext cx="98583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4"/>
          <p:cNvCxnSpPr>
            <a:cxnSpLocks noChangeShapeType="1"/>
            <a:stCxn id="33" idx="0"/>
            <a:endCxn id="14" idx="2"/>
          </p:cNvCxnSpPr>
          <p:nvPr/>
        </p:nvCxnSpPr>
        <p:spPr bwMode="auto">
          <a:xfrm flipV="1">
            <a:off x="919163" y="4504457"/>
            <a:ext cx="431800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5"/>
          <p:cNvCxnSpPr>
            <a:cxnSpLocks noChangeShapeType="1"/>
            <a:stCxn id="18" idx="0"/>
            <a:endCxn id="3" idx="2"/>
          </p:cNvCxnSpPr>
          <p:nvPr/>
        </p:nvCxnSpPr>
        <p:spPr bwMode="auto">
          <a:xfrm flipV="1">
            <a:off x="2878138" y="4494932"/>
            <a:ext cx="4445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1350963" y="4504457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3" idx="2"/>
            <a:endCxn id="19" idx="0"/>
          </p:cNvCxnSpPr>
          <p:nvPr/>
        </p:nvCxnSpPr>
        <p:spPr bwMode="auto">
          <a:xfrm>
            <a:off x="3322638" y="4494932"/>
            <a:ext cx="463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152525" y="3032845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7  2  </a:t>
            </a:r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|</a:t>
            </a:r>
            <a:r>
              <a:rPr lang="en-US" altLang="ko-KR" sz="1800" i="0">
                <a:solidFill>
                  <a:schemeClr val="accent2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9  4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233988" y="3032845"/>
            <a:ext cx="23669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09613" y="4058370"/>
            <a:ext cx="1281112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7  </a:t>
            </a:r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|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  2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791075" y="4058370"/>
            <a:ext cx="128111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711950" y="4058370"/>
            <a:ext cx="1381125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497013" y="5083895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551113" y="5083895"/>
            <a:ext cx="6524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3468688" y="5083895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4667250" y="5083895"/>
            <a:ext cx="6651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5578475" y="5083895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6632575" y="5083895"/>
            <a:ext cx="6524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550150" y="5083895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cxnSp>
        <p:nvCxnSpPr>
          <p:cNvPr id="24" name="AutoShape 21"/>
          <p:cNvCxnSpPr>
            <a:cxnSpLocks noChangeShapeType="1"/>
            <a:stCxn id="15" idx="0"/>
            <a:endCxn id="13" idx="2"/>
          </p:cNvCxnSpPr>
          <p:nvPr/>
        </p:nvCxnSpPr>
        <p:spPr bwMode="auto">
          <a:xfrm flipV="1">
            <a:off x="5432425" y="3469407"/>
            <a:ext cx="98583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16" idx="0"/>
            <a:endCxn id="13" idx="2"/>
          </p:cNvCxnSpPr>
          <p:nvPr/>
        </p:nvCxnSpPr>
        <p:spPr bwMode="auto">
          <a:xfrm flipH="1" flipV="1">
            <a:off x="6418263" y="3469407"/>
            <a:ext cx="9842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20" idx="0"/>
            <a:endCxn id="15" idx="2"/>
          </p:cNvCxnSpPr>
          <p:nvPr/>
        </p:nvCxnSpPr>
        <p:spPr bwMode="auto">
          <a:xfrm flipV="1">
            <a:off x="5000625" y="4494932"/>
            <a:ext cx="431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  <a:stCxn id="22" idx="0"/>
            <a:endCxn id="16" idx="2"/>
          </p:cNvCxnSpPr>
          <p:nvPr/>
        </p:nvCxnSpPr>
        <p:spPr bwMode="auto">
          <a:xfrm flipV="1">
            <a:off x="6959600" y="4494932"/>
            <a:ext cx="442913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  <a:stCxn id="15" idx="2"/>
            <a:endCxn id="21" idx="0"/>
          </p:cNvCxnSpPr>
          <p:nvPr/>
        </p:nvCxnSpPr>
        <p:spPr bwMode="auto">
          <a:xfrm>
            <a:off x="5432425" y="4494932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  <a:stCxn id="16" idx="2"/>
            <a:endCxn id="23" idx="0"/>
          </p:cNvCxnSpPr>
          <p:nvPr/>
        </p:nvCxnSpPr>
        <p:spPr bwMode="auto">
          <a:xfrm>
            <a:off x="7402513" y="4494932"/>
            <a:ext cx="4651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133600" y="1916832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7  2  9  4</a:t>
            </a:r>
            <a:r>
              <a:rPr lang="en-US" altLang="ko-KR" sz="2000" i="0">
                <a:latin typeface="Times" panose="02020603050405020304" pitchFamily="18" charset="0"/>
              </a:rPr>
              <a:t> </a:t>
            </a:r>
            <a:r>
              <a:rPr lang="en-US" altLang="ko-KR" sz="2000" b="1" i="0">
                <a:solidFill>
                  <a:srgbClr val="FF33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ko-KR" sz="2000" i="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3  8  6  1 </a:t>
            </a:r>
          </a:p>
        </p:txBody>
      </p:sp>
      <p:cxnSp>
        <p:nvCxnSpPr>
          <p:cNvPr id="31" name="AutoShape 28"/>
          <p:cNvCxnSpPr>
            <a:cxnSpLocks noChangeShapeType="1"/>
            <a:stCxn id="12" idx="0"/>
            <a:endCxn id="30" idx="2"/>
          </p:cNvCxnSpPr>
          <p:nvPr/>
        </p:nvCxnSpPr>
        <p:spPr bwMode="auto">
          <a:xfrm flipV="1">
            <a:off x="2336800" y="2454995"/>
            <a:ext cx="2082800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9"/>
          <p:cNvCxnSpPr>
            <a:cxnSpLocks noChangeShapeType="1"/>
            <a:stCxn id="13" idx="0"/>
            <a:endCxn id="30" idx="2"/>
          </p:cNvCxnSpPr>
          <p:nvPr/>
        </p:nvCxnSpPr>
        <p:spPr bwMode="auto">
          <a:xfrm flipH="1" flipV="1">
            <a:off x="4419600" y="2454995"/>
            <a:ext cx="199866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585788" y="5083895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838200" y="4583832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495300" y="4088532"/>
            <a:ext cx="850900" cy="1485900"/>
            <a:chOff x="360" y="2904"/>
            <a:chExt cx="488" cy="936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4" y="2904"/>
              <a:ext cx="1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latin typeface="Times" panose="02020603050405020304" pitchFamily="18" charset="0"/>
                </a:rPr>
                <a:t>7</a:t>
              </a:r>
              <a:endParaRPr lang="ko-KR" altLang="en-US" sz="1800" i="0">
                <a:latin typeface="Times" panose="02020603050405020304" pitchFamily="18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60" y="3168"/>
              <a:ext cx="488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1487488" y="5083895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1536700" y="4571132"/>
            <a:ext cx="3175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1346200" y="4088532"/>
            <a:ext cx="863600" cy="1460500"/>
            <a:chOff x="848" y="2904"/>
            <a:chExt cx="544" cy="920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890" y="2904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709613" y="4058370"/>
            <a:ext cx="128111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2     7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673100" y="3072532"/>
            <a:ext cx="1663700" cy="1460500"/>
            <a:chOff x="424" y="2264"/>
            <a:chExt cx="1048" cy="920"/>
          </a:xfrm>
        </p:grpSpPr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106" y="2264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latin typeface="Times" panose="02020603050405020304" pitchFamily="18" charset="0"/>
                </a:rPr>
                <a:t>2  7</a:t>
              </a:r>
              <a:endParaRPr lang="ko-KR" altLang="en-US" sz="1800" i="0">
                <a:latin typeface="Times" panose="02020603050405020304" pitchFamily="18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24" y="2520"/>
              <a:ext cx="1048" cy="6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2554288" y="5083895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806700" y="4583832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3468688" y="5083895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 flipV="1">
            <a:off x="3530600" y="4583832"/>
            <a:ext cx="317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51" name="Group 54"/>
          <p:cNvGrpSpPr>
            <a:grpSpLocks/>
          </p:cNvGrpSpPr>
          <p:nvPr/>
        </p:nvGrpSpPr>
        <p:grpSpPr bwMode="auto">
          <a:xfrm>
            <a:off x="2514600" y="4113932"/>
            <a:ext cx="825500" cy="1473200"/>
            <a:chOff x="1584" y="2920"/>
            <a:chExt cx="520" cy="928"/>
          </a:xfrm>
        </p:grpSpPr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866" y="2920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800" i="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584" y="3176"/>
              <a:ext cx="520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3302000" y="4113932"/>
            <a:ext cx="863600" cy="1460500"/>
            <a:chOff x="848" y="2904"/>
            <a:chExt cx="544" cy="920"/>
          </a:xfrm>
        </p:grpSpPr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890" y="2904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2627313" y="4071070"/>
            <a:ext cx="1370012" cy="427037"/>
          </a:xfrm>
          <a:prstGeom prst="roundRect">
            <a:avLst>
              <a:gd name="adj" fmla="val 13755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4     9</a:t>
            </a:r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 flipH="1" flipV="1">
            <a:off x="2743200" y="3580532"/>
            <a:ext cx="6350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59" name="Group 66"/>
          <p:cNvGrpSpPr>
            <a:grpSpLocks/>
          </p:cNvGrpSpPr>
          <p:nvPr/>
        </p:nvGrpSpPr>
        <p:grpSpPr bwMode="auto">
          <a:xfrm>
            <a:off x="2286000" y="3072532"/>
            <a:ext cx="1765300" cy="1498600"/>
            <a:chOff x="1464" y="2264"/>
            <a:chExt cx="1112" cy="944"/>
          </a:xfrm>
        </p:grpSpPr>
        <p:sp>
          <p:nvSpPr>
            <p:cNvPr id="60" name="Rectangle 64"/>
            <p:cNvSpPr>
              <a:spLocks noChangeArrowheads="1"/>
            </p:cNvSpPr>
            <p:nvPr/>
          </p:nvSpPr>
          <p:spPr bwMode="auto">
            <a:xfrm>
              <a:off x="1506" y="2264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4  9</a:t>
              </a: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1464" y="2520"/>
              <a:ext cx="1112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62" name="AutoShape 67"/>
          <p:cNvSpPr>
            <a:spLocks noChangeArrowheads="1"/>
          </p:cNvSpPr>
          <p:nvPr/>
        </p:nvSpPr>
        <p:spPr bwMode="auto">
          <a:xfrm>
            <a:off x="1152525" y="3032845"/>
            <a:ext cx="2366963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2  </a:t>
            </a:r>
            <a:r>
              <a:rPr lang="ko-KR" altLang="en-US" sz="1800" i="0">
                <a:solidFill>
                  <a:srgbClr val="FF3300"/>
                </a:solidFill>
                <a:latin typeface="Times" panose="02020603050405020304" pitchFamily="18" charset="0"/>
              </a:rPr>
              <a:t>4     7  9</a:t>
            </a:r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 flipV="1">
            <a:off x="2451100" y="2589932"/>
            <a:ext cx="965200" cy="279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64" name="Freeform 70"/>
          <p:cNvSpPr>
            <a:spLocks/>
          </p:cNvSpPr>
          <p:nvPr/>
        </p:nvSpPr>
        <p:spPr bwMode="auto">
          <a:xfrm>
            <a:off x="4635500" y="2564532"/>
            <a:ext cx="3441700" cy="30607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72" y="248"/>
              </a:cxn>
              <a:cxn ang="0">
                <a:pos x="808" y="656"/>
              </a:cxn>
              <a:cxn ang="0">
                <a:pos x="352" y="928"/>
              </a:cxn>
              <a:cxn ang="0">
                <a:pos x="32" y="1904"/>
              </a:cxn>
              <a:cxn ang="0">
                <a:pos x="480" y="1376"/>
              </a:cxn>
              <a:cxn ang="0">
                <a:pos x="984" y="1928"/>
              </a:cxn>
              <a:cxn ang="0">
                <a:pos x="664" y="896"/>
              </a:cxn>
              <a:cxn ang="0">
                <a:pos x="1112" y="656"/>
              </a:cxn>
              <a:cxn ang="0">
                <a:pos x="1560" y="896"/>
              </a:cxn>
              <a:cxn ang="0">
                <a:pos x="1344" y="1928"/>
              </a:cxn>
              <a:cxn ang="0">
                <a:pos x="1736" y="1400"/>
              </a:cxn>
              <a:cxn ang="0">
                <a:pos x="2168" y="1920"/>
              </a:cxn>
              <a:cxn ang="0">
                <a:pos x="1856" y="896"/>
              </a:cxn>
              <a:cxn ang="0">
                <a:pos x="1208" y="224"/>
              </a:cxn>
              <a:cxn ang="0">
                <a:pos x="576" y="0"/>
              </a:cxn>
            </a:cxnLst>
            <a:rect l="0" t="0" r="r" b="b"/>
            <a:pathLst>
              <a:path w="2168" h="1928">
                <a:moveTo>
                  <a:pt x="0" y="32"/>
                </a:moveTo>
                <a:lnTo>
                  <a:pt x="672" y="248"/>
                </a:lnTo>
                <a:lnTo>
                  <a:pt x="808" y="656"/>
                </a:lnTo>
                <a:lnTo>
                  <a:pt x="352" y="928"/>
                </a:lnTo>
                <a:lnTo>
                  <a:pt x="32" y="1904"/>
                </a:lnTo>
                <a:lnTo>
                  <a:pt x="480" y="1376"/>
                </a:lnTo>
                <a:lnTo>
                  <a:pt x="984" y="1928"/>
                </a:lnTo>
                <a:lnTo>
                  <a:pt x="664" y="896"/>
                </a:lnTo>
                <a:lnTo>
                  <a:pt x="1112" y="656"/>
                </a:lnTo>
                <a:lnTo>
                  <a:pt x="1560" y="896"/>
                </a:lnTo>
                <a:lnTo>
                  <a:pt x="1344" y="1928"/>
                </a:lnTo>
                <a:lnTo>
                  <a:pt x="1736" y="1400"/>
                </a:lnTo>
                <a:lnTo>
                  <a:pt x="2168" y="1920"/>
                </a:lnTo>
                <a:lnTo>
                  <a:pt x="1856" y="896"/>
                </a:lnTo>
                <a:lnTo>
                  <a:pt x="1208" y="224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65" name="Rectangle 71"/>
          <p:cNvSpPr>
            <a:spLocks noChangeArrowheads="1"/>
          </p:cNvSpPr>
          <p:nvPr/>
        </p:nvSpPr>
        <p:spPr bwMode="auto">
          <a:xfrm>
            <a:off x="4441825" y="1988270"/>
            <a:ext cx="1073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latin typeface="Times" panose="02020603050405020304" pitchFamily="18" charset="0"/>
              </a:rPr>
              <a:t>1  3  6  8</a:t>
            </a:r>
            <a:endParaRPr lang="ko-KR" altLang="en-US" sz="2000" i="0">
              <a:latin typeface="Times" panose="02020603050405020304" pitchFamily="18" charset="0"/>
            </a:endParaRPr>
          </a:p>
        </p:txBody>
      </p:sp>
      <p:grpSp>
        <p:nvGrpSpPr>
          <p:cNvPr id="66" name="Group 73"/>
          <p:cNvGrpSpPr>
            <a:grpSpLocks/>
          </p:cNvGrpSpPr>
          <p:nvPr/>
        </p:nvGrpSpPr>
        <p:grpSpPr bwMode="auto">
          <a:xfrm>
            <a:off x="1104900" y="1988270"/>
            <a:ext cx="3327400" cy="1579562"/>
            <a:chOff x="696" y="1581"/>
            <a:chExt cx="2096" cy="995"/>
          </a:xfrm>
        </p:grpSpPr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062" y="1581"/>
              <a:ext cx="6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latin typeface="Times" panose="02020603050405020304" pitchFamily="18" charset="0"/>
                </a:rPr>
                <a:t>2  4  7  9</a:t>
              </a:r>
              <a:endParaRPr lang="ko-KR" altLang="en-US" sz="2000" i="0">
                <a:latin typeface="Times" panose="02020603050405020304" pitchFamily="18" charset="0"/>
              </a:endParaRPr>
            </a:p>
          </p:txBody>
        </p:sp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696" y="1880"/>
              <a:ext cx="2096" cy="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2133600" y="1916832"/>
            <a:ext cx="6210300" cy="3810000"/>
            <a:chOff x="1344" y="1536"/>
            <a:chExt cx="3912" cy="2400"/>
          </a:xfrm>
        </p:grpSpPr>
        <p:sp>
          <p:nvSpPr>
            <p:cNvPr id="70" name="AutoShape 74"/>
            <p:cNvSpPr>
              <a:spLocks noChangeArrowheads="1"/>
            </p:cNvSpPr>
            <p:nvPr/>
          </p:nvSpPr>
          <p:spPr bwMode="auto">
            <a:xfrm>
              <a:off x="1344" y="1536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i="0">
                  <a:solidFill>
                    <a:srgbClr val="FF3300"/>
                  </a:solidFill>
                  <a:latin typeface="Times" panose="02020603050405020304" pitchFamily="18" charset="0"/>
                </a:rPr>
                <a:t>1  2  3  4  6  7  8  9  </a:t>
              </a:r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2792" y="1880"/>
              <a:ext cx="2464" cy="2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54560" y="5837202"/>
            <a:ext cx="7473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Wingdings" panose="05000000000000000000" pitchFamily="2" charset="2"/>
              <a:buChar char="à"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l-GR" altLang="ko-KR" sz="2000" kern="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Θ(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n*</a:t>
            </a:r>
            <a:r>
              <a:rPr lang="en-US" altLang="ko-KR" sz="2000" kern="0" dirty="0" err="1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3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장에서 이미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복잡도를 분석하였음</a:t>
            </a:r>
            <a:endParaRPr lang="en-US" altLang="ko-KR" sz="2000" kern="0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8" grpId="0" animBg="1" autoUpdateAnimBg="0"/>
      <p:bldP spid="43" grpId="0" animBg="1" autoUpdateAnimBg="0"/>
      <p:bldP spid="47" grpId="0" animBg="1" autoUpdateAnimBg="0"/>
      <p:bldP spid="49" grpId="0" animBg="1" autoUpdateAnimBg="0"/>
      <p:bldP spid="57" grpId="0" animBg="1" autoUpdateAnimBg="0"/>
      <p:bldP spid="62" grpId="0" animBg="1" autoUpdateAnimBg="0"/>
      <p:bldP spid="64" grpId="0" animBg="1"/>
      <p:bldP spid="65" grpId="0" animBg="1" autoUpdateAnimBg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quickSort(A[],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A[p...r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if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&lt;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then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{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q = partition(A[],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 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①  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 분할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quickSort(A[],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-1);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② 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좌측 부분 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   quickSort(A[],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+1,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);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③  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우측 부분 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partition(A[],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q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 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...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원소들을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A[r]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값을 기준으로 양쪽으로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 재배치한 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이 자리한 위치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인덱스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를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리턴한다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942" y="538984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수행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712" y="5311483"/>
                <a:ext cx="6695975" cy="997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dirty="0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altLang="ko-KR" sz="1600" i="1">
                              <a:latin typeface="Cambria Math" panose="02040503050406030204" pitchFamily="18" charset="0"/>
                            </a:rPr>
                            <m:t>𝛩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311483"/>
                <a:ext cx="6695975" cy="997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 수행 예</a:t>
            </a:r>
            <a:r>
              <a:rPr lang="en-US" altLang="ko-KR" dirty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90938" y="3744813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0000" y="3744813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81800" y="1966813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75000" y="3719413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08881"/>
              </p:ext>
            </p:extLst>
          </p:nvPr>
        </p:nvGraphicFramePr>
        <p:xfrm>
          <a:off x="1206500" y="19541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02540"/>
              </p:ext>
            </p:extLst>
          </p:nvPr>
        </p:nvGraphicFramePr>
        <p:xfrm>
          <a:off x="1257300" y="37194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438657" y="1412776"/>
            <a:ext cx="8097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정렬할 배열이 주어짐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가장 우측</a:t>
            </a:r>
            <a:r>
              <a:rPr lang="en-US" altLang="ko-KR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또는 좌측</a:t>
            </a:r>
            <a:r>
              <a:rPr lang="en-US" altLang="ko-KR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수를 기준으로 삼는다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464940" y="2809776"/>
            <a:ext cx="58352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(15)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수는 기준의 왼쪽에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기준의 오른쪽에 오도록 재배치한다</a:t>
            </a:r>
            <a:endParaRPr lang="en-US" altLang="ko-KR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518616" y="4721126"/>
            <a:ext cx="779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기준원소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(15)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왼쪽과 오른쪽을 독립적으로 정렬한다 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정렬완료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3690938" y="5281513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1270000" y="5281513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59"/>
          <p:cNvSpPr>
            <a:spLocks noChangeArrowheads="1"/>
          </p:cNvSpPr>
          <p:nvPr/>
        </p:nvSpPr>
        <p:spPr bwMode="auto">
          <a:xfrm>
            <a:off x="3175000" y="5256113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23778"/>
              </p:ext>
            </p:extLst>
          </p:nvPr>
        </p:nvGraphicFramePr>
        <p:xfrm>
          <a:off x="1257300" y="5256113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Line 84"/>
          <p:cNvSpPr>
            <a:spLocks noChangeShapeType="1"/>
          </p:cNvSpPr>
          <p:nvPr/>
        </p:nvSpPr>
        <p:spPr bwMode="auto">
          <a:xfrm>
            <a:off x="7531100" y="4011513"/>
            <a:ext cx="495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Line 85"/>
          <p:cNvSpPr>
            <a:spLocks noChangeShapeType="1"/>
          </p:cNvSpPr>
          <p:nvPr/>
        </p:nvSpPr>
        <p:spPr bwMode="auto">
          <a:xfrm>
            <a:off x="7518400" y="5548213"/>
            <a:ext cx="495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 Box 86"/>
          <p:cNvSpPr txBox="1">
            <a:spLocks noChangeArrowheads="1"/>
          </p:cNvSpPr>
          <p:nvPr/>
        </p:nvSpPr>
        <p:spPr bwMode="auto">
          <a:xfrm>
            <a:off x="8099425" y="3736876"/>
            <a:ext cx="5341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</a:p>
        </p:txBody>
      </p:sp>
      <p:sp>
        <p:nvSpPr>
          <p:cNvPr id="19" name="Text Box 87"/>
          <p:cNvSpPr txBox="1">
            <a:spLocks noChangeArrowheads="1"/>
          </p:cNvSpPr>
          <p:nvPr/>
        </p:nvSpPr>
        <p:spPr bwMode="auto">
          <a:xfrm>
            <a:off x="8099425" y="5286276"/>
            <a:ext cx="558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</a:p>
        </p:txBody>
      </p:sp>
      <p:sp>
        <p:nvSpPr>
          <p:cNvPr id="20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수행 예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6252452" cy="54119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88224" y="1124744"/>
            <a:ext cx="2073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sz="2400" b="1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en-US" altLang="ko-KR" sz="2400" b="1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(partition)</a:t>
            </a:r>
            <a:endParaRPr lang="en-US" altLang="ko-KR" sz="2400" b="1" kern="0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수행 예</a:t>
            </a:r>
            <a:r>
              <a:rPr lang="en-US" altLang="ko-KR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88224" y="1124744"/>
            <a:ext cx="2073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sz="2400" b="1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en-US" altLang="ko-KR" sz="2400" b="1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(partition)</a:t>
            </a:r>
            <a:endParaRPr lang="en-US" altLang="ko-KR" sz="2400" b="1" kern="0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7" y="1340768"/>
            <a:ext cx="6098922" cy="4320480"/>
          </a:xfrm>
          <a:prstGeom prst="rect">
            <a:avLst/>
          </a:prstGeom>
        </p:spPr>
      </p:pic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수행 예</a:t>
            </a:r>
            <a:r>
              <a:rPr lang="en-US" altLang="ko-KR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765572" y="5447631"/>
            <a:ext cx="665162" cy="427037"/>
            <a:chOff x="369" y="3531"/>
            <a:chExt cx="419" cy="269"/>
          </a:xfrm>
        </p:grpSpPr>
        <p:sp>
          <p:nvSpPr>
            <p:cNvPr id="4" name="AutoShape 196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5" name="Group 197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9" name="AutoShape 198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" name="Text Box 199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6" name="Group 20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7" name="AutoShape 20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" name="Text Box 202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cxnSp>
        <p:nvCxnSpPr>
          <p:cNvPr id="11" name="AutoShape 2"/>
          <p:cNvCxnSpPr>
            <a:cxnSpLocks noChangeShapeType="1"/>
            <a:stCxn id="17" idx="0"/>
            <a:endCxn id="15" idx="2"/>
          </p:cNvCxnSpPr>
          <p:nvPr/>
        </p:nvCxnSpPr>
        <p:spPr bwMode="auto">
          <a:xfrm flipV="1">
            <a:off x="1530747" y="3823618"/>
            <a:ext cx="985837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"/>
          <p:cNvCxnSpPr>
            <a:cxnSpLocks noChangeShapeType="1"/>
            <a:endCxn id="15" idx="2"/>
          </p:cNvCxnSpPr>
          <p:nvPr/>
        </p:nvCxnSpPr>
        <p:spPr bwMode="auto">
          <a:xfrm flipH="1" flipV="1">
            <a:off x="2516584" y="3823618"/>
            <a:ext cx="992188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"/>
          <p:cNvCxnSpPr>
            <a:cxnSpLocks noChangeShapeType="1"/>
            <a:stCxn id="50" idx="0"/>
            <a:endCxn id="17" idx="2"/>
          </p:cNvCxnSpPr>
          <p:nvPr/>
        </p:nvCxnSpPr>
        <p:spPr bwMode="auto">
          <a:xfrm flipV="1">
            <a:off x="1098947" y="4849143"/>
            <a:ext cx="431800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6"/>
          <p:cNvCxnSpPr>
            <a:cxnSpLocks noChangeShapeType="1"/>
            <a:stCxn id="17" idx="2"/>
            <a:endCxn id="52" idx="0"/>
          </p:cNvCxnSpPr>
          <p:nvPr/>
        </p:nvCxnSpPr>
        <p:spPr bwMode="auto">
          <a:xfrm>
            <a:off x="1530747" y="4849143"/>
            <a:ext cx="466725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332309" y="3396581"/>
            <a:ext cx="23669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163072" y="3396581"/>
            <a:ext cx="15287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89397" y="4422106"/>
            <a:ext cx="128111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021659" y="4422106"/>
            <a:ext cx="100171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310834" y="4422106"/>
            <a:ext cx="644525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175397" y="4431631"/>
            <a:ext cx="6524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847034" y="5447631"/>
            <a:ext cx="6651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5758259" y="5447631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3" name="AutoShape 21"/>
          <p:cNvCxnSpPr>
            <a:cxnSpLocks noChangeShapeType="1"/>
            <a:stCxn id="18" idx="0"/>
            <a:endCxn id="16" idx="2"/>
          </p:cNvCxnSpPr>
          <p:nvPr/>
        </p:nvCxnSpPr>
        <p:spPr bwMode="auto">
          <a:xfrm flipV="1">
            <a:off x="5523309" y="3823618"/>
            <a:ext cx="1404938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stCxn id="19" idx="0"/>
            <a:endCxn id="16" idx="2"/>
          </p:cNvCxnSpPr>
          <p:nvPr/>
        </p:nvCxnSpPr>
        <p:spPr bwMode="auto">
          <a:xfrm flipH="1" flipV="1">
            <a:off x="6928247" y="3823618"/>
            <a:ext cx="704850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3"/>
          <p:cNvCxnSpPr>
            <a:cxnSpLocks noChangeShapeType="1"/>
            <a:stCxn id="21" idx="0"/>
            <a:endCxn id="18" idx="2"/>
          </p:cNvCxnSpPr>
          <p:nvPr/>
        </p:nvCxnSpPr>
        <p:spPr bwMode="auto">
          <a:xfrm flipV="1">
            <a:off x="5180409" y="4849143"/>
            <a:ext cx="342900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18" idx="2"/>
            <a:endCxn id="22" idx="0"/>
          </p:cNvCxnSpPr>
          <p:nvPr/>
        </p:nvCxnSpPr>
        <p:spPr bwMode="auto">
          <a:xfrm>
            <a:off x="5523309" y="4849143"/>
            <a:ext cx="555625" cy="5984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2313384" y="2191668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5  </a:t>
            </a:r>
            <a:r>
              <a:rPr lang="en-US" altLang="ko-KR" sz="1200" i="0">
                <a:solidFill>
                  <a:srgbClr val="00CC99"/>
                </a:solidFill>
                <a:latin typeface="Times" panose="02020603050405020304" pitchFamily="18" charset="0"/>
              </a:rPr>
              <a:t>1</a:t>
            </a: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3200" i="0">
                <a:solidFill>
                  <a:srgbClr val="00CC99"/>
                </a:solidFill>
                <a:latin typeface="Times" panose="02020603050405020304" pitchFamily="18" charset="0"/>
              </a:rPr>
              <a:t>9</a:t>
            </a: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rgbClr val="00CC99"/>
                </a:solidFill>
                <a:latin typeface="Times" panose="02020603050405020304" pitchFamily="18" charset="0"/>
              </a:rPr>
              <a:t>4</a:t>
            </a:r>
            <a:r>
              <a:rPr lang="en-US" altLang="ko-KR" sz="2000" i="0">
                <a:solidFill>
                  <a:srgbClr val="000000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400" i="0">
                <a:solidFill>
                  <a:srgbClr val="00CC99"/>
                </a:solidFill>
                <a:latin typeface="Times" panose="02020603050405020304" pitchFamily="18" charset="0"/>
              </a:rPr>
              <a:t>2</a:t>
            </a:r>
            <a:r>
              <a:rPr lang="en-US" altLang="ko-KR" sz="2000" i="0">
                <a:solidFill>
                  <a:srgbClr val="000000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2400" i="0">
                <a:solidFill>
                  <a:srgbClr val="00CC99"/>
                </a:solidFill>
                <a:latin typeface="Times" panose="02020603050405020304" pitchFamily="18" charset="0"/>
              </a:rPr>
              <a:t>6</a:t>
            </a: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  </a:t>
            </a:r>
            <a:r>
              <a:rPr lang="en-US" altLang="ko-KR" i="0">
                <a:solidFill>
                  <a:srgbClr val="00CC99"/>
                </a:solidFill>
                <a:latin typeface="Times" panose="02020603050405020304" pitchFamily="18" charset="0"/>
              </a:rPr>
              <a:t>8</a:t>
            </a: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600" i="0">
                <a:solidFill>
                  <a:srgbClr val="00CC99"/>
                </a:solidFill>
                <a:latin typeface="Times" panose="02020603050405020304" pitchFamily="18" charset="0"/>
              </a:rPr>
              <a:t>3</a:t>
            </a:r>
          </a:p>
        </p:txBody>
      </p:sp>
      <p:cxnSp>
        <p:nvCxnSpPr>
          <p:cNvPr id="28" name="AutoShape 28"/>
          <p:cNvCxnSpPr>
            <a:cxnSpLocks noChangeShapeType="1"/>
            <a:stCxn id="15" idx="0"/>
            <a:endCxn id="27" idx="2"/>
          </p:cNvCxnSpPr>
          <p:nvPr/>
        </p:nvCxnSpPr>
        <p:spPr bwMode="auto">
          <a:xfrm flipV="1">
            <a:off x="2516584" y="2729831"/>
            <a:ext cx="2082800" cy="666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9"/>
          <p:cNvCxnSpPr>
            <a:cxnSpLocks noChangeShapeType="1"/>
            <a:stCxn id="16" idx="0"/>
            <a:endCxn id="27" idx="2"/>
          </p:cNvCxnSpPr>
          <p:nvPr/>
        </p:nvCxnSpPr>
        <p:spPr bwMode="auto">
          <a:xfrm flipH="1" flipV="1">
            <a:off x="4599384" y="2729831"/>
            <a:ext cx="2328863" cy="666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40"/>
          <p:cNvGrpSpPr>
            <a:grpSpLocks/>
          </p:cNvGrpSpPr>
          <p:nvPr/>
        </p:nvGrpSpPr>
        <p:grpSpPr bwMode="auto">
          <a:xfrm>
            <a:off x="2313384" y="2191668"/>
            <a:ext cx="4572000" cy="519113"/>
            <a:chOff x="1344" y="1080"/>
            <a:chExt cx="2880" cy="327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2696" y="1088"/>
              <a:ext cx="176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1344" y="1080"/>
              <a:ext cx="2880" cy="327"/>
              <a:chOff x="1344" y="1176"/>
              <a:chExt cx="2880" cy="327"/>
            </a:xfrm>
          </p:grpSpPr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2864" y="1192"/>
                <a:ext cx="560" cy="304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굴림"/>
                </a:endParaRPr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2136" y="1192"/>
                <a:ext cx="560" cy="30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굴림"/>
                </a:endParaRPr>
              </a:p>
            </p:txBody>
          </p:sp>
          <p:sp>
            <p:nvSpPr>
              <p:cNvPr id="35" name="AutoShape 33"/>
              <p:cNvSpPr>
                <a:spLocks noChangeArrowheads="1"/>
              </p:cNvSpPr>
              <p:nvPr/>
            </p:nvSpPr>
            <p:spPr bwMode="auto">
              <a:xfrm>
                <a:off x="1344" y="1176"/>
                <a:ext cx="2880" cy="32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3</a:t>
                </a: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4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2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5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9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kumimoji="0" lang="en-US" altLang="ko-KR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8</a:t>
                </a:r>
              </a:p>
            </p:txBody>
          </p:sp>
        </p:grpSp>
      </p:grpSp>
      <p:grpSp>
        <p:nvGrpSpPr>
          <p:cNvPr id="36" name="Group 54"/>
          <p:cNvGrpSpPr>
            <a:grpSpLocks/>
          </p:cNvGrpSpPr>
          <p:nvPr/>
        </p:nvGrpSpPr>
        <p:grpSpPr bwMode="auto">
          <a:xfrm>
            <a:off x="889397" y="4415756"/>
            <a:ext cx="1281112" cy="427037"/>
            <a:chOff x="1039" y="3181"/>
            <a:chExt cx="807" cy="269"/>
          </a:xfrm>
        </p:grpSpPr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1302" y="32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i="0">
                  <a:solidFill>
                    <a:srgbClr val="00CC99"/>
                  </a:solidFill>
                  <a:latin typeface="Times" panose="02020603050405020304" pitchFamily="18" charset="0"/>
                </a:rPr>
                <a:t>2 </a:t>
              </a:r>
              <a:r>
                <a:rPr lang="en-US" altLang="ko-KR" sz="1400" i="0">
                  <a:solidFill>
                    <a:srgbClr val="00CC99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1200" i="0">
                  <a:solidFill>
                    <a:srgbClr val="00CC99"/>
                  </a:solidFill>
                  <a:latin typeface="Times" panose="02020603050405020304" pitchFamily="18" charset="0"/>
                </a:rPr>
                <a:t>1</a:t>
              </a:r>
              <a:endParaRPr lang="ko-KR" altLang="en-US" sz="12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8" name="AutoShape 53"/>
            <p:cNvSpPr>
              <a:spLocks noChangeArrowheads="1"/>
            </p:cNvSpPr>
            <p:nvPr/>
          </p:nvSpPr>
          <p:spPr bwMode="auto">
            <a:xfrm>
              <a:off x="1039" y="3181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39" name="AutoShape 52"/>
          <p:cNvSpPr>
            <a:spLocks noChangeArrowheads="1"/>
          </p:cNvSpPr>
          <p:nvPr/>
        </p:nvSpPr>
        <p:spPr bwMode="auto">
          <a:xfrm>
            <a:off x="1319609" y="3409281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i="0">
                <a:solidFill>
                  <a:srgbClr val="00CC99"/>
                </a:solidFill>
                <a:latin typeface="Times" panose="02020603050405020304" pitchFamily="18" charset="0"/>
              </a:rPr>
              <a:t>3 </a:t>
            </a:r>
            <a:r>
              <a:rPr lang="en-US" altLang="ko-KR" sz="1400" i="0">
                <a:solidFill>
                  <a:srgbClr val="00CC99"/>
                </a:solidFill>
                <a:latin typeface="Times" panose="02020603050405020304" pitchFamily="18" charset="0"/>
              </a:rPr>
              <a:t> </a:t>
            </a:r>
            <a:r>
              <a:rPr lang="en-US" altLang="ko-KR" sz="1200" i="0">
                <a:solidFill>
                  <a:srgbClr val="00CC99"/>
                </a:solidFill>
                <a:latin typeface="Times" panose="02020603050405020304" pitchFamily="18" charset="0"/>
              </a:rPr>
              <a:t>1</a:t>
            </a:r>
            <a:r>
              <a:rPr lang="en-US" altLang="ko-KR" sz="2000" i="0">
                <a:solidFill>
                  <a:srgbClr val="00CC99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rgbClr val="00CC99"/>
                </a:solidFill>
                <a:latin typeface="Times" panose="02020603050405020304" pitchFamily="18" charset="0"/>
              </a:rPr>
              <a:t>4  </a:t>
            </a:r>
            <a:r>
              <a:rPr lang="en-US" altLang="ko-KR" sz="1400" i="0">
                <a:solidFill>
                  <a:srgbClr val="00CC99"/>
                </a:solidFill>
                <a:latin typeface="Times" panose="02020603050405020304" pitchFamily="18" charset="0"/>
              </a:rPr>
              <a:t>2</a:t>
            </a:r>
          </a:p>
        </p:txBody>
      </p:sp>
      <p:grpSp>
        <p:nvGrpSpPr>
          <p:cNvPr id="40" name="Group 44"/>
          <p:cNvGrpSpPr>
            <a:grpSpLocks/>
          </p:cNvGrpSpPr>
          <p:nvPr/>
        </p:nvGrpSpPr>
        <p:grpSpPr bwMode="auto">
          <a:xfrm>
            <a:off x="1319609" y="3409281"/>
            <a:ext cx="2379663" cy="427037"/>
            <a:chOff x="726" y="1943"/>
            <a:chExt cx="1491" cy="269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584" y="1960"/>
              <a:ext cx="159" cy="24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208" y="1960"/>
              <a:ext cx="216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32" y="1952"/>
              <a:ext cx="144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726" y="1943"/>
              <a:ext cx="149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2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889397" y="4409406"/>
            <a:ext cx="1281112" cy="439737"/>
            <a:chOff x="447" y="2677"/>
            <a:chExt cx="807" cy="269"/>
          </a:xfrm>
        </p:grpSpPr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736" y="2696"/>
              <a:ext cx="120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856" y="2696"/>
              <a:ext cx="120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447" y="2677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734" y="2734"/>
              <a:ext cx="2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  </a:t>
              </a: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2</a:t>
              </a: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765572" y="5447631"/>
            <a:ext cx="6651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V="1">
            <a:off x="1017984" y="4934868"/>
            <a:ext cx="3048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1676797" y="5447631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53" name="Group 78"/>
          <p:cNvGrpSpPr>
            <a:grpSpLocks/>
          </p:cNvGrpSpPr>
          <p:nvPr/>
        </p:nvGrpSpPr>
        <p:grpSpPr bwMode="auto">
          <a:xfrm>
            <a:off x="765572" y="5447631"/>
            <a:ext cx="665162" cy="427037"/>
            <a:chOff x="369" y="3531"/>
            <a:chExt cx="419" cy="269"/>
          </a:xfrm>
        </p:grpSpPr>
        <p:sp>
          <p:nvSpPr>
            <p:cNvPr id="54" name="AutoShape 79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9" name="AutoShape 8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0" name="Text Box 82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7" name="AutoShape 84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8" name="Text Box 85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61" name="Group 76"/>
          <p:cNvGrpSpPr>
            <a:grpSpLocks/>
          </p:cNvGrpSpPr>
          <p:nvPr/>
        </p:nvGrpSpPr>
        <p:grpSpPr bwMode="auto">
          <a:xfrm>
            <a:off x="713184" y="4409406"/>
            <a:ext cx="1457325" cy="1541462"/>
            <a:chOff x="336" y="2877"/>
            <a:chExt cx="918" cy="971"/>
          </a:xfrm>
        </p:grpSpPr>
        <p:grpSp>
          <p:nvGrpSpPr>
            <p:cNvPr id="62" name="Group 74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굴림"/>
                </a:endParaRPr>
              </a:p>
            </p:txBody>
          </p:sp>
          <p:sp>
            <p:nvSpPr>
              <p:cNvPr id="65" name="AutoShape 72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6" name="Text Box 73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336" y="3168"/>
              <a:ext cx="512" cy="6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sp>
        <p:nvSpPr>
          <p:cNvPr id="67" name="Line 93"/>
          <p:cNvSpPr>
            <a:spLocks noChangeShapeType="1"/>
          </p:cNvSpPr>
          <p:nvPr/>
        </p:nvSpPr>
        <p:spPr bwMode="auto">
          <a:xfrm flipH="1" flipV="1">
            <a:off x="1741884" y="4947568"/>
            <a:ext cx="3175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 flipV="1">
            <a:off x="1513284" y="3931568"/>
            <a:ext cx="5461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69" name="Rectangle 100"/>
          <p:cNvSpPr>
            <a:spLocks noChangeArrowheads="1"/>
          </p:cNvSpPr>
          <p:nvPr/>
        </p:nvSpPr>
        <p:spPr bwMode="auto">
          <a:xfrm>
            <a:off x="1735534" y="1340768"/>
            <a:ext cx="230188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grpSp>
        <p:nvGrpSpPr>
          <p:cNvPr id="70" name="Group 104"/>
          <p:cNvGrpSpPr>
            <a:grpSpLocks/>
          </p:cNvGrpSpPr>
          <p:nvPr/>
        </p:nvGrpSpPr>
        <p:grpSpPr bwMode="auto">
          <a:xfrm>
            <a:off x="3188097" y="4431631"/>
            <a:ext cx="652462" cy="427037"/>
            <a:chOff x="1831" y="3363"/>
            <a:chExt cx="411" cy="269"/>
          </a:xfrm>
        </p:grpSpPr>
        <p:sp>
          <p:nvSpPr>
            <p:cNvPr id="71" name="AutoShape 102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B2B2B2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72" name="Text Box 103"/>
            <p:cNvSpPr txBox="1">
              <a:spLocks noChangeArrowheads="1"/>
            </p:cNvSpPr>
            <p:nvPr/>
          </p:nvSpPr>
          <p:spPr bwMode="auto">
            <a:xfrm>
              <a:off x="1950" y="33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 i="0">
                  <a:solidFill>
                    <a:srgbClr val="00CC99"/>
                  </a:solidFill>
                  <a:latin typeface="Times" panose="02020603050405020304" pitchFamily="18" charset="0"/>
                </a:rPr>
                <a:t>4</a:t>
              </a:r>
              <a:endParaRPr lang="ko-KR" altLang="en-US" sz="18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73" name="Group 107"/>
          <p:cNvGrpSpPr>
            <a:grpSpLocks/>
          </p:cNvGrpSpPr>
          <p:nvPr/>
        </p:nvGrpSpPr>
        <p:grpSpPr bwMode="auto">
          <a:xfrm>
            <a:off x="3188097" y="4431631"/>
            <a:ext cx="652462" cy="427037"/>
            <a:chOff x="1831" y="3363"/>
            <a:chExt cx="411" cy="269"/>
          </a:xfrm>
        </p:grpSpPr>
        <p:sp>
          <p:nvSpPr>
            <p:cNvPr id="74" name="AutoShape 108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1950" y="3387"/>
              <a:ext cx="188" cy="23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 i="0">
                  <a:solidFill>
                    <a:srgbClr val="FF3300"/>
                  </a:solidFill>
                  <a:latin typeface="Times" panose="02020603050405020304" pitchFamily="18" charset="0"/>
                </a:rPr>
                <a:t>4</a:t>
              </a:r>
              <a:endParaRPr lang="ko-KR" altLang="en-US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76" name="Line 110"/>
          <p:cNvSpPr>
            <a:spLocks noChangeShapeType="1"/>
          </p:cNvSpPr>
          <p:nvPr/>
        </p:nvSpPr>
        <p:spPr bwMode="auto">
          <a:xfrm flipH="1" flipV="1">
            <a:off x="2948384" y="3944268"/>
            <a:ext cx="6096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grpSp>
        <p:nvGrpSpPr>
          <p:cNvPr id="77" name="Group 117"/>
          <p:cNvGrpSpPr>
            <a:grpSpLocks/>
          </p:cNvGrpSpPr>
          <p:nvPr/>
        </p:nvGrpSpPr>
        <p:grpSpPr bwMode="auto">
          <a:xfrm>
            <a:off x="1692672" y="5447631"/>
            <a:ext cx="665162" cy="427037"/>
            <a:chOff x="769" y="3883"/>
            <a:chExt cx="419" cy="269"/>
          </a:xfrm>
        </p:grpSpPr>
        <p:sp>
          <p:nvSpPr>
            <p:cNvPr id="78" name="AutoShape 118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9" name="Text Box 119"/>
            <p:cNvSpPr txBox="1">
              <a:spLocks noChangeArrowheads="1"/>
            </p:cNvSpPr>
            <p:nvPr/>
          </p:nvSpPr>
          <p:spPr bwMode="auto">
            <a:xfrm>
              <a:off x="878" y="3921"/>
              <a:ext cx="14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1692672" y="5447631"/>
            <a:ext cx="665162" cy="427037"/>
            <a:chOff x="769" y="3883"/>
            <a:chExt cx="419" cy="269"/>
          </a:xfrm>
        </p:grpSpPr>
        <p:sp>
          <p:nvSpPr>
            <p:cNvPr id="81" name="AutoShape 67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2" name="Text Box 68"/>
            <p:cNvSpPr txBox="1">
              <a:spLocks noChangeArrowheads="1"/>
            </p:cNvSpPr>
            <p:nvPr/>
          </p:nvSpPr>
          <p:spPr bwMode="auto">
            <a:xfrm>
              <a:off x="878" y="3921"/>
              <a:ext cx="144" cy="19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83" name="Group 95"/>
          <p:cNvGrpSpPr>
            <a:grpSpLocks/>
          </p:cNvGrpSpPr>
          <p:nvPr/>
        </p:nvGrpSpPr>
        <p:grpSpPr bwMode="auto">
          <a:xfrm>
            <a:off x="889397" y="4409406"/>
            <a:ext cx="1512887" cy="1554162"/>
            <a:chOff x="447" y="2877"/>
            <a:chExt cx="953" cy="979"/>
          </a:xfrm>
        </p:grpSpPr>
        <p:grpSp>
          <p:nvGrpSpPr>
            <p:cNvPr id="84" name="Group 88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86" name="Rectangle 89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굴림"/>
                </a:endParaRPr>
              </a:p>
            </p:txBody>
          </p:sp>
          <p:sp>
            <p:nvSpPr>
              <p:cNvPr id="87" name="AutoShape 90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8" name="Text Box 91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5" name="Rectangle 94"/>
            <p:cNvSpPr>
              <a:spLocks noChangeArrowheads="1"/>
            </p:cNvSpPr>
            <p:nvPr/>
          </p:nvSpPr>
          <p:spPr bwMode="auto">
            <a:xfrm>
              <a:off x="840" y="3168"/>
              <a:ext cx="560" cy="6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89" name="Group 106"/>
          <p:cNvGrpSpPr>
            <a:grpSpLocks/>
          </p:cNvGrpSpPr>
          <p:nvPr/>
        </p:nvGrpSpPr>
        <p:grpSpPr bwMode="auto">
          <a:xfrm>
            <a:off x="827484" y="3409281"/>
            <a:ext cx="2871788" cy="1525587"/>
            <a:chOff x="408" y="2247"/>
            <a:chExt cx="1809" cy="961"/>
          </a:xfrm>
        </p:grpSpPr>
        <p:sp>
          <p:nvSpPr>
            <p:cNvPr id="90" name="AutoShape 101"/>
            <p:cNvSpPr>
              <a:spLocks noChangeArrowheads="1"/>
            </p:cNvSpPr>
            <p:nvPr/>
          </p:nvSpPr>
          <p:spPr bwMode="auto">
            <a:xfrm>
              <a:off x="718" y="2247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91" name="Rectangle 105"/>
            <p:cNvSpPr>
              <a:spLocks noChangeArrowheads="1"/>
            </p:cNvSpPr>
            <p:nvPr/>
          </p:nvSpPr>
          <p:spPr bwMode="auto">
            <a:xfrm>
              <a:off x="408" y="2528"/>
              <a:ext cx="1072" cy="6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92" name="Group 116"/>
          <p:cNvGrpSpPr>
            <a:grpSpLocks/>
          </p:cNvGrpSpPr>
          <p:nvPr/>
        </p:nvGrpSpPr>
        <p:grpSpPr bwMode="auto">
          <a:xfrm>
            <a:off x="1319609" y="3409281"/>
            <a:ext cx="2619375" cy="1512887"/>
            <a:chOff x="102" y="423"/>
            <a:chExt cx="1650" cy="953"/>
          </a:xfrm>
        </p:grpSpPr>
        <p:sp>
          <p:nvSpPr>
            <p:cNvPr id="93" name="AutoShape 112"/>
            <p:cNvSpPr>
              <a:spLocks noChangeArrowheads="1"/>
            </p:cNvSpPr>
            <p:nvPr/>
          </p:nvSpPr>
          <p:spPr bwMode="auto">
            <a:xfrm>
              <a:off x="102" y="423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94" name="Rectangle 114"/>
            <p:cNvSpPr>
              <a:spLocks noChangeArrowheads="1"/>
            </p:cNvSpPr>
            <p:nvPr/>
          </p:nvSpPr>
          <p:spPr bwMode="auto">
            <a:xfrm>
              <a:off x="888" y="704"/>
              <a:ext cx="864" cy="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sp>
        <p:nvSpPr>
          <p:cNvPr id="95" name="Line 120"/>
          <p:cNvSpPr>
            <a:spLocks noChangeShapeType="1"/>
          </p:cNvSpPr>
          <p:nvPr/>
        </p:nvSpPr>
        <p:spPr bwMode="auto">
          <a:xfrm flipV="1">
            <a:off x="2541984" y="2852068"/>
            <a:ext cx="1206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96" name="Rectangle 122"/>
          <p:cNvSpPr>
            <a:spLocks noChangeArrowheads="1"/>
          </p:cNvSpPr>
          <p:nvPr/>
        </p:nvSpPr>
        <p:spPr bwMode="auto">
          <a:xfrm>
            <a:off x="2910284" y="1416968"/>
            <a:ext cx="279400" cy="482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/>
            </a:endParaRPr>
          </a:p>
        </p:txBody>
      </p:sp>
      <p:grpSp>
        <p:nvGrpSpPr>
          <p:cNvPr id="97" name="Group 128"/>
          <p:cNvGrpSpPr>
            <a:grpSpLocks/>
          </p:cNvGrpSpPr>
          <p:nvPr/>
        </p:nvGrpSpPr>
        <p:grpSpPr bwMode="auto">
          <a:xfrm>
            <a:off x="1195784" y="2191668"/>
            <a:ext cx="5689600" cy="1739900"/>
            <a:chOff x="640" y="1480"/>
            <a:chExt cx="3584" cy="1096"/>
          </a:xfrm>
        </p:grpSpPr>
        <p:sp>
          <p:nvSpPr>
            <p:cNvPr id="98" name="AutoShape 126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4</a:t>
              </a: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5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32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6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2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99" name="Rectangle 127"/>
            <p:cNvSpPr>
              <a:spLocks noChangeArrowheads="1"/>
            </p:cNvSpPr>
            <p:nvPr/>
          </p:nvSpPr>
          <p:spPr bwMode="auto">
            <a:xfrm>
              <a:off x="640" y="1824"/>
              <a:ext cx="2144" cy="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100" name="Group 131"/>
          <p:cNvGrpSpPr>
            <a:grpSpLocks/>
          </p:cNvGrpSpPr>
          <p:nvPr/>
        </p:nvGrpSpPr>
        <p:grpSpPr bwMode="auto">
          <a:xfrm>
            <a:off x="6163072" y="3290218"/>
            <a:ext cx="1528762" cy="579438"/>
            <a:chOff x="4345" y="1444"/>
            <a:chExt cx="963" cy="365"/>
          </a:xfrm>
        </p:grpSpPr>
        <p:sp>
          <p:nvSpPr>
            <p:cNvPr id="101" name="AutoShape 129"/>
            <p:cNvSpPr>
              <a:spLocks noChangeArrowheads="1"/>
            </p:cNvSpPr>
            <p:nvPr/>
          </p:nvSpPr>
          <p:spPr bwMode="auto">
            <a:xfrm>
              <a:off x="4345" y="1503"/>
              <a:ext cx="963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02" name="Text Box 130"/>
            <p:cNvSpPr txBox="1">
              <a:spLocks noChangeArrowheads="1"/>
            </p:cNvSpPr>
            <p:nvPr/>
          </p:nvSpPr>
          <p:spPr bwMode="auto">
            <a:xfrm>
              <a:off x="4518" y="1444"/>
              <a:ext cx="6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200" i="0">
                  <a:solidFill>
                    <a:srgbClr val="00CC99"/>
                  </a:solidFill>
                  <a:latin typeface="Times" panose="02020603050405020304" pitchFamily="18" charset="0"/>
                </a:rPr>
                <a:t>9</a:t>
              </a:r>
              <a:r>
                <a:rPr lang="en-US" altLang="ko-KR" sz="2000" i="0">
                  <a:solidFill>
                    <a:srgbClr val="00CC99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2400" i="0">
                  <a:solidFill>
                    <a:srgbClr val="00CC99"/>
                  </a:solidFill>
                  <a:latin typeface="Times" panose="02020603050405020304" pitchFamily="18" charset="0"/>
                </a:rPr>
                <a:t>6</a:t>
              </a:r>
              <a:r>
                <a:rPr lang="en-US" altLang="ko-KR" sz="2000" i="0">
                  <a:solidFill>
                    <a:srgbClr val="00CC99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i="0">
                  <a:solidFill>
                    <a:srgbClr val="00CC99"/>
                  </a:solidFill>
                  <a:latin typeface="Times" panose="02020603050405020304" pitchFamily="18" charset="0"/>
                </a:rPr>
                <a:t>8</a:t>
              </a:r>
              <a:endParaRPr lang="ko-KR" altLang="en-US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03" name="Group 139"/>
          <p:cNvGrpSpPr>
            <a:grpSpLocks/>
          </p:cNvGrpSpPr>
          <p:nvPr/>
        </p:nvGrpSpPr>
        <p:grpSpPr bwMode="auto">
          <a:xfrm>
            <a:off x="5021659" y="4374481"/>
            <a:ext cx="1001713" cy="519112"/>
            <a:chOff x="4818" y="1351"/>
            <a:chExt cx="631" cy="327"/>
          </a:xfrm>
        </p:grpSpPr>
        <p:sp>
          <p:nvSpPr>
            <p:cNvPr id="104" name="Rectangle 137"/>
            <p:cNvSpPr>
              <a:spLocks noChangeArrowheads="1"/>
            </p:cNvSpPr>
            <p:nvPr/>
          </p:nvSpPr>
          <p:spPr bwMode="auto">
            <a:xfrm>
              <a:off x="4918" y="1351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i="0">
                  <a:solidFill>
                    <a:srgbClr val="00CC99"/>
                  </a:solidFill>
                  <a:latin typeface="Times" panose="02020603050405020304" pitchFamily="18" charset="0"/>
                </a:rPr>
                <a:t>8</a:t>
              </a:r>
              <a:r>
                <a:rPr lang="en-US" altLang="ko-KR" sz="2400" i="0">
                  <a:solidFill>
                    <a:srgbClr val="00CC99"/>
                  </a:solidFill>
                  <a:latin typeface="Times" panose="02020603050405020304" pitchFamily="18" charset="0"/>
                </a:rPr>
                <a:t>  6</a:t>
              </a:r>
              <a:endParaRPr lang="ko-KR" altLang="en-US" sz="24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05" name="AutoShape 138"/>
            <p:cNvSpPr>
              <a:spLocks noChangeArrowheads="1"/>
            </p:cNvSpPr>
            <p:nvPr/>
          </p:nvSpPr>
          <p:spPr bwMode="auto">
            <a:xfrm>
              <a:off x="4818" y="1381"/>
              <a:ext cx="63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06" name="Group 146"/>
          <p:cNvGrpSpPr>
            <a:grpSpLocks/>
          </p:cNvGrpSpPr>
          <p:nvPr/>
        </p:nvGrpSpPr>
        <p:grpSpPr bwMode="auto">
          <a:xfrm>
            <a:off x="4847034" y="5433343"/>
            <a:ext cx="665163" cy="457200"/>
            <a:chOff x="2300" y="3602"/>
            <a:chExt cx="419" cy="288"/>
          </a:xfrm>
        </p:grpSpPr>
        <p:sp>
          <p:nvSpPr>
            <p:cNvPr id="107" name="AutoShape 144"/>
            <p:cNvSpPr>
              <a:spLocks noChangeArrowheads="1"/>
            </p:cNvSpPr>
            <p:nvPr/>
          </p:nvSpPr>
          <p:spPr bwMode="auto">
            <a:xfrm>
              <a:off x="2300" y="361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B2B2B2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08" name="Text Box 145"/>
            <p:cNvSpPr txBox="1">
              <a:spLocks noChangeArrowheads="1"/>
            </p:cNvSpPr>
            <p:nvPr/>
          </p:nvSpPr>
          <p:spPr bwMode="auto">
            <a:xfrm>
              <a:off x="2414" y="36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i="0">
                  <a:solidFill>
                    <a:srgbClr val="00CC99"/>
                  </a:solidFill>
                  <a:latin typeface="Times" panose="02020603050405020304" pitchFamily="18" charset="0"/>
                </a:rPr>
                <a:t>6</a:t>
              </a:r>
              <a:endParaRPr lang="ko-KR" altLang="en-US" sz="2400" i="0">
                <a:solidFill>
                  <a:srgbClr val="00CC99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09" name="Line 151"/>
          <p:cNvSpPr>
            <a:spLocks noChangeShapeType="1"/>
          </p:cNvSpPr>
          <p:nvPr/>
        </p:nvSpPr>
        <p:spPr bwMode="auto">
          <a:xfrm flipV="1">
            <a:off x="5107384" y="4934868"/>
            <a:ext cx="2540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110" name="AutoShape 159"/>
          <p:cNvSpPr>
            <a:spLocks noChangeArrowheads="1"/>
          </p:cNvSpPr>
          <p:nvPr/>
        </p:nvSpPr>
        <p:spPr bwMode="auto">
          <a:xfrm>
            <a:off x="5758259" y="5434931"/>
            <a:ext cx="641350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800" i="0">
              <a:solidFill>
                <a:srgbClr val="B2B2B2"/>
              </a:solidFill>
              <a:latin typeface="Times" panose="02020603050405020304" pitchFamily="18" charset="0"/>
            </a:endParaRPr>
          </a:p>
        </p:txBody>
      </p:sp>
      <p:sp>
        <p:nvSpPr>
          <p:cNvPr id="111" name="AutoShape 160"/>
          <p:cNvSpPr>
            <a:spLocks noChangeArrowheads="1"/>
          </p:cNvSpPr>
          <p:nvPr/>
        </p:nvSpPr>
        <p:spPr bwMode="auto">
          <a:xfrm>
            <a:off x="5758259" y="5434931"/>
            <a:ext cx="641350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800" i="0">
              <a:solidFill>
                <a:srgbClr val="B2B2B2"/>
              </a:solidFill>
              <a:latin typeface="Times" panose="02020603050405020304" pitchFamily="18" charset="0"/>
            </a:endParaRPr>
          </a:p>
        </p:txBody>
      </p:sp>
      <p:sp>
        <p:nvSpPr>
          <p:cNvPr id="112" name="Line 161"/>
          <p:cNvSpPr>
            <a:spLocks noChangeShapeType="1"/>
          </p:cNvSpPr>
          <p:nvPr/>
        </p:nvSpPr>
        <p:spPr bwMode="auto">
          <a:xfrm flipH="1" flipV="1">
            <a:off x="5729684" y="4922168"/>
            <a:ext cx="3937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113" name="Line 171"/>
          <p:cNvSpPr>
            <a:spLocks noChangeShapeType="1"/>
          </p:cNvSpPr>
          <p:nvPr/>
        </p:nvSpPr>
        <p:spPr bwMode="auto">
          <a:xfrm flipV="1">
            <a:off x="5564584" y="3893468"/>
            <a:ext cx="8382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114" name="AutoShape 177"/>
          <p:cNvSpPr>
            <a:spLocks noChangeArrowheads="1"/>
          </p:cNvSpPr>
          <p:nvPr/>
        </p:nvSpPr>
        <p:spPr bwMode="auto">
          <a:xfrm>
            <a:off x="7298134" y="4422106"/>
            <a:ext cx="644525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800" i="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  <p:sp>
        <p:nvSpPr>
          <p:cNvPr id="115" name="AutoShape 178"/>
          <p:cNvSpPr>
            <a:spLocks noChangeArrowheads="1"/>
          </p:cNvSpPr>
          <p:nvPr/>
        </p:nvSpPr>
        <p:spPr bwMode="auto">
          <a:xfrm>
            <a:off x="7298134" y="4422106"/>
            <a:ext cx="644525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800" i="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  <p:sp>
        <p:nvSpPr>
          <p:cNvPr id="116" name="Line 179"/>
          <p:cNvSpPr>
            <a:spLocks noChangeShapeType="1"/>
          </p:cNvSpPr>
          <p:nvPr/>
        </p:nvSpPr>
        <p:spPr bwMode="auto">
          <a:xfrm flipH="1" flipV="1">
            <a:off x="7190184" y="3893468"/>
            <a:ext cx="50800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sp>
        <p:nvSpPr>
          <p:cNvPr id="117" name="Line 188"/>
          <p:cNvSpPr>
            <a:spLocks noChangeShapeType="1"/>
          </p:cNvSpPr>
          <p:nvPr/>
        </p:nvSpPr>
        <p:spPr bwMode="auto">
          <a:xfrm flipH="1" flipV="1">
            <a:off x="5462984" y="2826668"/>
            <a:ext cx="1270000" cy="40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굴림"/>
            </a:endParaRPr>
          </a:p>
        </p:txBody>
      </p:sp>
      <p:grpSp>
        <p:nvGrpSpPr>
          <p:cNvPr id="118" name="Group 205"/>
          <p:cNvGrpSpPr>
            <a:grpSpLocks/>
          </p:cNvGrpSpPr>
          <p:nvPr/>
        </p:nvGrpSpPr>
        <p:grpSpPr bwMode="auto">
          <a:xfrm>
            <a:off x="6156722" y="3263231"/>
            <a:ext cx="1528762" cy="612775"/>
            <a:chOff x="4797" y="2499"/>
            <a:chExt cx="963" cy="386"/>
          </a:xfrm>
        </p:grpSpPr>
        <p:grpSp>
          <p:nvGrpSpPr>
            <p:cNvPr id="119" name="Group 136"/>
            <p:cNvGrpSpPr>
              <a:grpSpLocks/>
            </p:cNvGrpSpPr>
            <p:nvPr/>
          </p:nvGrpSpPr>
          <p:grpSpPr bwMode="auto">
            <a:xfrm>
              <a:off x="4797" y="2499"/>
              <a:ext cx="963" cy="365"/>
              <a:chOff x="4353" y="1547"/>
              <a:chExt cx="963" cy="365"/>
            </a:xfrm>
          </p:grpSpPr>
          <p:sp>
            <p:nvSpPr>
              <p:cNvPr id="122" name="AutoShape 13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3" name="Text Box 134"/>
              <p:cNvSpPr txBox="1">
                <a:spLocks noChangeArrowheads="1"/>
              </p:cNvSpPr>
              <p:nvPr/>
            </p:nvSpPr>
            <p:spPr bwMode="auto">
              <a:xfrm>
                <a:off x="4526" y="1547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20" name="Rectangle 203"/>
            <p:cNvSpPr>
              <a:spLocks noChangeArrowheads="1"/>
            </p:cNvSpPr>
            <p:nvPr/>
          </p:nvSpPr>
          <p:spPr bwMode="auto">
            <a:xfrm>
              <a:off x="5012" y="2592"/>
              <a:ext cx="368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121" name="Rectangle 204"/>
            <p:cNvSpPr>
              <a:spLocks noChangeArrowheads="1"/>
            </p:cNvSpPr>
            <p:nvPr/>
          </p:nvSpPr>
          <p:spPr bwMode="auto">
            <a:xfrm>
              <a:off x="4980" y="2520"/>
              <a:ext cx="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kumimoji="0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6 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  <a:endPara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24" name="Group 207"/>
          <p:cNvGrpSpPr>
            <a:grpSpLocks/>
          </p:cNvGrpSpPr>
          <p:nvPr/>
        </p:nvGrpSpPr>
        <p:grpSpPr bwMode="auto">
          <a:xfrm>
            <a:off x="5021659" y="4371306"/>
            <a:ext cx="1001713" cy="519112"/>
            <a:chOff x="4442" y="3717"/>
            <a:chExt cx="631" cy="327"/>
          </a:xfrm>
        </p:grpSpPr>
        <p:sp>
          <p:nvSpPr>
            <p:cNvPr id="125" name="AutoShape 142"/>
            <p:cNvSpPr>
              <a:spLocks noChangeArrowheads="1"/>
            </p:cNvSpPr>
            <p:nvPr/>
          </p:nvSpPr>
          <p:spPr bwMode="auto">
            <a:xfrm>
              <a:off x="4442" y="3749"/>
              <a:ext cx="631" cy="26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6" name="Rectangle 206"/>
            <p:cNvSpPr>
              <a:spLocks noChangeArrowheads="1"/>
            </p:cNvSpPr>
            <p:nvPr/>
          </p:nvSpPr>
          <p:spPr bwMode="auto">
            <a:xfrm>
              <a:off x="4576" y="3760"/>
              <a:ext cx="160" cy="24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  <p:sp>
          <p:nvSpPr>
            <p:cNvPr id="127" name="Rectangle 141"/>
            <p:cNvSpPr>
              <a:spLocks noChangeArrowheads="1"/>
            </p:cNvSpPr>
            <p:nvPr/>
          </p:nvSpPr>
          <p:spPr bwMode="auto">
            <a:xfrm>
              <a:off x="4542" y="3717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6  </a:t>
              </a:r>
              <a:r>
                <a:rPr kumimoji="0" lang="en-US" altLang="ko-KR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8</a:t>
              </a:r>
              <a:endParaRPr kumimoji="0" lang="ko-KR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28" name="Group 150"/>
          <p:cNvGrpSpPr>
            <a:grpSpLocks/>
          </p:cNvGrpSpPr>
          <p:nvPr/>
        </p:nvGrpSpPr>
        <p:grpSpPr bwMode="auto">
          <a:xfrm>
            <a:off x="4847034" y="5433343"/>
            <a:ext cx="665163" cy="457200"/>
            <a:chOff x="2212" y="3794"/>
            <a:chExt cx="419" cy="288"/>
          </a:xfrm>
        </p:grpSpPr>
        <p:sp>
          <p:nvSpPr>
            <p:cNvPr id="129" name="AutoShape 148"/>
            <p:cNvSpPr>
              <a:spLocks noChangeArrowheads="1"/>
            </p:cNvSpPr>
            <p:nvPr/>
          </p:nvSpPr>
          <p:spPr bwMode="auto">
            <a:xfrm>
              <a:off x="2212" y="380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30" name="Text Box 149"/>
            <p:cNvSpPr txBox="1">
              <a:spLocks noChangeArrowheads="1"/>
            </p:cNvSpPr>
            <p:nvPr/>
          </p:nvSpPr>
          <p:spPr bwMode="auto">
            <a:xfrm>
              <a:off x="2326" y="37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i="0">
                  <a:solidFill>
                    <a:srgbClr val="FF3300"/>
                  </a:solidFill>
                  <a:latin typeface="Times" panose="02020603050405020304" pitchFamily="18" charset="0"/>
                </a:rPr>
                <a:t>6</a:t>
              </a:r>
              <a:endParaRPr lang="ko-KR" altLang="en-US" sz="24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31" name="Group 158"/>
          <p:cNvGrpSpPr>
            <a:grpSpLocks/>
          </p:cNvGrpSpPr>
          <p:nvPr/>
        </p:nvGrpSpPr>
        <p:grpSpPr bwMode="auto">
          <a:xfrm>
            <a:off x="4751784" y="4371306"/>
            <a:ext cx="1271588" cy="1655762"/>
            <a:chOff x="2880" y="2853"/>
            <a:chExt cx="801" cy="1043"/>
          </a:xfrm>
        </p:grpSpPr>
        <p:grpSp>
          <p:nvGrpSpPr>
            <p:cNvPr id="132" name="Group 155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490" y="1525"/>
              <a:chExt cx="631" cy="327"/>
            </a:xfrm>
          </p:grpSpPr>
          <p:sp>
            <p:nvSpPr>
              <p:cNvPr id="134" name="AutoShape 153"/>
              <p:cNvSpPr>
                <a:spLocks noChangeArrowheads="1"/>
              </p:cNvSpPr>
              <p:nvPr/>
            </p:nvSpPr>
            <p:spPr bwMode="auto">
              <a:xfrm>
                <a:off x="4490" y="1557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5" name="Rectangle 154"/>
              <p:cNvSpPr>
                <a:spLocks noChangeArrowheads="1"/>
              </p:cNvSpPr>
              <p:nvPr/>
            </p:nvSpPr>
            <p:spPr bwMode="auto">
              <a:xfrm>
                <a:off x="4590" y="1525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kumimoji="0" lang="en-US" altLang="ko-KR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kumimoji="0" lang="ko-KR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33" name="Rectangle 157"/>
            <p:cNvSpPr>
              <a:spLocks noChangeArrowheads="1"/>
            </p:cNvSpPr>
            <p:nvPr/>
          </p:nvSpPr>
          <p:spPr bwMode="auto">
            <a:xfrm>
              <a:off x="2880" y="3168"/>
              <a:ext cx="496" cy="7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136" name="Group 170"/>
          <p:cNvGrpSpPr>
            <a:grpSpLocks/>
          </p:cNvGrpSpPr>
          <p:nvPr/>
        </p:nvGrpSpPr>
        <p:grpSpPr bwMode="auto">
          <a:xfrm>
            <a:off x="5021659" y="4371306"/>
            <a:ext cx="1495425" cy="1566862"/>
            <a:chOff x="3050" y="2853"/>
            <a:chExt cx="942" cy="987"/>
          </a:xfrm>
        </p:grpSpPr>
        <p:grpSp>
          <p:nvGrpSpPr>
            <p:cNvPr id="137" name="Group 167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954" y="661"/>
              <a:chExt cx="631" cy="327"/>
            </a:xfrm>
          </p:grpSpPr>
          <p:sp>
            <p:nvSpPr>
              <p:cNvPr id="139" name="AutoShape 164"/>
              <p:cNvSpPr>
                <a:spLocks noChangeArrowheads="1"/>
              </p:cNvSpPr>
              <p:nvPr/>
            </p:nvSpPr>
            <p:spPr bwMode="auto">
              <a:xfrm>
                <a:off x="4954" y="693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40" name="Rectangle 165"/>
              <p:cNvSpPr>
                <a:spLocks noChangeArrowheads="1"/>
              </p:cNvSpPr>
              <p:nvPr/>
            </p:nvSpPr>
            <p:spPr bwMode="auto">
              <a:xfrm>
                <a:off x="5054" y="661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kumimoji="0" lang="en-US" altLang="ko-KR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kumimoji="0" lang="ko-KR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38" name="Rectangle 168"/>
            <p:cNvSpPr>
              <a:spLocks noChangeArrowheads="1"/>
            </p:cNvSpPr>
            <p:nvPr/>
          </p:nvSpPr>
          <p:spPr bwMode="auto">
            <a:xfrm>
              <a:off x="3376" y="3168"/>
              <a:ext cx="616" cy="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141" name="Group 176"/>
          <p:cNvGrpSpPr>
            <a:grpSpLocks/>
          </p:cNvGrpSpPr>
          <p:nvPr/>
        </p:nvGrpSpPr>
        <p:grpSpPr bwMode="auto">
          <a:xfrm>
            <a:off x="4929584" y="3290218"/>
            <a:ext cx="2762250" cy="1631950"/>
            <a:chOff x="2992" y="2172"/>
            <a:chExt cx="1740" cy="1028"/>
          </a:xfrm>
        </p:grpSpPr>
        <p:grpSp>
          <p:nvGrpSpPr>
            <p:cNvPr id="142" name="Group 172"/>
            <p:cNvGrpSpPr>
              <a:grpSpLocks/>
            </p:cNvGrpSpPr>
            <p:nvPr/>
          </p:nvGrpSpPr>
          <p:grpSpPr bwMode="auto">
            <a:xfrm>
              <a:off x="3769" y="2172"/>
              <a:ext cx="963" cy="365"/>
              <a:chOff x="4353" y="1564"/>
              <a:chExt cx="963" cy="365"/>
            </a:xfrm>
          </p:grpSpPr>
          <p:sp>
            <p:nvSpPr>
              <p:cNvPr id="144" name="AutoShape 17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45" name="Text Box 174"/>
              <p:cNvSpPr txBox="1">
                <a:spLocks noChangeArrowheads="1"/>
              </p:cNvSpPr>
              <p:nvPr/>
            </p:nvSpPr>
            <p:spPr bwMode="auto">
              <a:xfrm>
                <a:off x="4526" y="1564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kumimoji="0" lang="en-US" altLang="ko-KR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kumimoji="0" lang="en-US" altLang="ko-KR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kumimoji="0" lang="ko-KR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43" name="Rectangle 175"/>
            <p:cNvSpPr>
              <a:spLocks noChangeArrowheads="1"/>
            </p:cNvSpPr>
            <p:nvPr/>
          </p:nvSpPr>
          <p:spPr bwMode="auto">
            <a:xfrm>
              <a:off x="2992" y="2512"/>
              <a:ext cx="1240" cy="6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146" name="Group 187"/>
          <p:cNvGrpSpPr>
            <a:grpSpLocks/>
          </p:cNvGrpSpPr>
          <p:nvPr/>
        </p:nvGrpSpPr>
        <p:grpSpPr bwMode="auto">
          <a:xfrm>
            <a:off x="6156722" y="3290218"/>
            <a:ext cx="1871662" cy="1657350"/>
            <a:chOff x="3765" y="2172"/>
            <a:chExt cx="1179" cy="1044"/>
          </a:xfrm>
        </p:grpSpPr>
        <p:grpSp>
          <p:nvGrpSpPr>
            <p:cNvPr id="147" name="Group 185"/>
            <p:cNvGrpSpPr>
              <a:grpSpLocks/>
            </p:cNvGrpSpPr>
            <p:nvPr/>
          </p:nvGrpSpPr>
          <p:grpSpPr bwMode="auto">
            <a:xfrm>
              <a:off x="3765" y="2172"/>
              <a:ext cx="963" cy="365"/>
              <a:chOff x="4797" y="540"/>
              <a:chExt cx="963" cy="365"/>
            </a:xfrm>
          </p:grpSpPr>
          <p:sp>
            <p:nvSpPr>
              <p:cNvPr id="149" name="AutoShape 182"/>
              <p:cNvSpPr>
                <a:spLocks noChangeArrowheads="1"/>
              </p:cNvSpPr>
              <p:nvPr/>
            </p:nvSpPr>
            <p:spPr bwMode="auto">
              <a:xfrm>
                <a:off x="4797" y="599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50" name="Text Box 183"/>
              <p:cNvSpPr txBox="1">
                <a:spLocks noChangeArrowheads="1"/>
              </p:cNvSpPr>
              <p:nvPr/>
            </p:nvSpPr>
            <p:spPr bwMode="auto">
              <a:xfrm>
                <a:off x="4970" y="540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kumimoji="0" lang="en-US" altLang="ko-KR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kumimoji="0" lang="en-US" altLang="ko-KR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kumimoji="0" lang="en-US" altLang="ko-KR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kumimoji="0" lang="ko-KR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48" name="Rectangle 186"/>
            <p:cNvSpPr>
              <a:spLocks noChangeArrowheads="1"/>
            </p:cNvSpPr>
            <p:nvPr/>
          </p:nvSpPr>
          <p:spPr bwMode="auto">
            <a:xfrm>
              <a:off x="4232" y="2512"/>
              <a:ext cx="712" cy="7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grpSp>
        <p:nvGrpSpPr>
          <p:cNvPr id="151" name="Group 208"/>
          <p:cNvGrpSpPr>
            <a:grpSpLocks/>
          </p:cNvGrpSpPr>
          <p:nvPr/>
        </p:nvGrpSpPr>
        <p:grpSpPr bwMode="auto">
          <a:xfrm>
            <a:off x="2313384" y="2191668"/>
            <a:ext cx="5495925" cy="1704975"/>
            <a:chOff x="1344" y="1480"/>
            <a:chExt cx="3462" cy="1074"/>
          </a:xfrm>
        </p:grpSpPr>
        <p:sp>
          <p:nvSpPr>
            <p:cNvPr id="152" name="AutoShape 190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4 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5 </a:t>
              </a:r>
              <a:r>
                <a:rPr kumimoji="0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6 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0" lang="en-US" altLang="ko-KR" sz="32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53" name="Rectangle 192"/>
            <p:cNvSpPr>
              <a:spLocks noChangeArrowheads="1"/>
            </p:cNvSpPr>
            <p:nvPr/>
          </p:nvSpPr>
          <p:spPr bwMode="auto">
            <a:xfrm>
              <a:off x="2766" y="1818"/>
              <a:ext cx="2040" cy="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굴림"/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245906" y="5570596"/>
            <a:ext cx="4286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Wingdings" panose="05000000000000000000" pitchFamily="2" charset="2"/>
              <a:buChar char="à"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수행 </a:t>
            </a:r>
            <a:r>
              <a:rPr lang="ko-KR" altLang="en-US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kern="0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l-GR" altLang="ko-KR" sz="2000" kern="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Θ(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n*</a:t>
            </a:r>
            <a:r>
              <a:rPr lang="en-US" altLang="ko-KR" sz="2000" kern="0" dirty="0" err="1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logn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latinLnBrk="0">
              <a:buFont typeface="Wingdings" panose="05000000000000000000" pitchFamily="2" charset="2"/>
              <a:buChar char="à"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 수행 시간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l-GR" altLang="ko-KR" sz="2000" kern="0" dirty="0">
                <a:solidFill>
                  <a:srgbClr val="000099"/>
                </a:solidFill>
                <a:ea typeface="맑은 고딕" panose="020B0503020000020004" pitchFamily="50" charset="-127"/>
              </a:rPr>
              <a:t>Θ(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2000" kern="0" baseline="3000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kern="0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5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110" grpId="0" animBg="1" autoUpdateAnimBg="0"/>
      <p:bldP spid="111" grpId="0" animBg="1" autoUpdateAnimBg="0"/>
      <p:bldP spid="114" grpId="0" animBg="1" autoUpdateAnimBg="0"/>
      <p:bldP spid="115" grpId="0" animBg="1" autoUpdateAnimBg="0"/>
      <p:bldP spid="1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기본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귀납적 관점에서의 정렬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2~3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장에서 배운 기법을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사용한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 알고리즘의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수행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비교 정렬의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한계 이해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선형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시간 정렬이 가능한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조건 및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선형 시간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알고리즘의 복잡도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다양한 정렬 알고리즘이 존재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기본 정렬 알고리즘 복잡도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효율적인 정렬 알고리즘 복잡도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kern="0" dirty="0" smtClean="0">
                <a:solidFill>
                  <a:srgbClr val="C00000"/>
                </a:solidFill>
              </a:rPr>
              <a:t>Θ</a:t>
            </a:r>
            <a:r>
              <a:rPr lang="en-US" altLang="ko-KR" sz="2000" kern="0" dirty="0" smtClean="0">
                <a:solidFill>
                  <a:srgbClr val="C00000"/>
                </a:solidFill>
              </a:rPr>
              <a:t>(n*</a:t>
            </a:r>
            <a:r>
              <a:rPr lang="en-US" altLang="ko-KR" sz="2000" kern="0" dirty="0" err="1" smtClean="0">
                <a:solidFill>
                  <a:srgbClr val="C00000"/>
                </a:solidFill>
              </a:rPr>
              <a:t>logn</a:t>
            </a:r>
            <a:r>
              <a:rPr lang="en-US" altLang="ko-KR" sz="2000" kern="0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입력이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특수한 성질을 만족하는 경우 </a:t>
            </a:r>
            <a:r>
              <a:rPr lang="el-GR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(n)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도 가능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사이의 정수이며 중복이 없는 경우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정렬 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평균적으로 </a:t>
            </a:r>
            <a:r>
              <a:rPr lang="el-GR" altLang="ko-KR" sz="24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4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의 시간이 소요되는 정렬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선택 정렬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(selection sort)</a:t>
            </a: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버블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(bubble sort)</a:t>
            </a:r>
          </a:p>
          <a:p>
            <a:pPr marL="457200" indent="-457200" eaLnBrk="1" latinLnBrk="0" hangingPunct="1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삽입 정렬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(insertion sort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400" kern="0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루프의 각 </a:t>
            </a: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반복마다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A[1…n]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최대 원소 찾기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최대 원소와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A[n]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값을 바꿈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다음 반복 시에는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A[n]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제외한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A[1…n-1]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범위에 대해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같은 작업을 수행</a:t>
            </a: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266700" eaLnBrk="1" latinLnBrk="0" hangingPunct="1">
              <a:buNone/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하나의 원소만 남을 때까지 루프를 반복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24744"/>
            <a:ext cx="5613176" cy="3967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재귀적 구조 찾기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r>
              <a:rPr lang="en-US" altLang="ko-KR" sz="2000" b="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0" kern="0" dirty="0" smtClean="0">
                <a:solidFill>
                  <a:srgbClr val="000099"/>
                </a:solidFill>
              </a:rPr>
              <a:t>수행 </a:t>
            </a:r>
            <a:r>
              <a:rPr lang="ko-KR" altLang="en-US" sz="2000" b="0" kern="0" dirty="0">
                <a:solidFill>
                  <a:srgbClr val="000099"/>
                </a:solidFill>
              </a:rPr>
              <a:t>시간</a:t>
            </a:r>
            <a:r>
              <a:rPr lang="en-US" altLang="ko-KR" sz="2000" b="0" kern="0" dirty="0">
                <a:solidFill>
                  <a:srgbClr val="000099"/>
                </a:solidFill>
              </a:rPr>
              <a:t>: (n-1)+(n-2)+···+2+1 = </a:t>
            </a:r>
            <a:r>
              <a:rPr lang="en-US" altLang="ko-KR" sz="2000" b="0" kern="0" dirty="0" smtClean="0">
                <a:solidFill>
                  <a:srgbClr val="000099"/>
                </a:solidFill>
              </a:rPr>
              <a:t>n(n-1)/2 = </a:t>
            </a:r>
            <a:r>
              <a:rPr lang="el-GR" altLang="ko-KR" sz="2000" b="0" kern="0" dirty="0" smtClean="0">
                <a:solidFill>
                  <a:srgbClr val="000099"/>
                </a:solidFill>
              </a:rPr>
              <a:t>Θ(</a:t>
            </a:r>
            <a:r>
              <a:rPr lang="en-US" altLang="ko-KR" sz="2000" b="0" kern="0" dirty="0">
                <a:solidFill>
                  <a:srgbClr val="000099"/>
                </a:solidFill>
              </a:rPr>
              <a:t>n</a:t>
            </a:r>
            <a:r>
              <a:rPr lang="en-US" altLang="ko-KR" sz="2000" b="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b="0" kern="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308304" y="5210912"/>
            <a:ext cx="1717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Worst case</a:t>
            </a:r>
          </a:p>
          <a:p>
            <a:r>
              <a:rPr lang="en-US" altLang="ko-KR" sz="2000" i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case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6778079" y="5436337"/>
            <a:ext cx="5334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6765379" y="5703037"/>
            <a:ext cx="571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selectionSort(A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[ ],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A[1...n]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	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kern="0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downto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						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①</a:t>
            </a: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	A[1 ... 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중 가장 작은 원소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찾기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;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  ②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 	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 ↔ 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];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    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③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  ▷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와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A[</a:t>
            </a:r>
            <a:r>
              <a:rPr lang="pt-BR" altLang="ko-KR" sz="20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last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의 값을 교환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}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①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반복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②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 가장 큰 수를 찾기 위한 비교 횟수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n-1, n-2, …, 2, 1</a:t>
            </a: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③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값 교환은 상수 시간 작업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en-US" altLang="ko-KR" sz="2000" kern="0" dirty="0">
                <a:solidFill>
                  <a:srgbClr val="000099"/>
                </a:solidFill>
              </a:rPr>
              <a:t>n-1)+(n-2)+···+2+1 = n(n-1)/2 = </a:t>
            </a:r>
            <a:r>
              <a:rPr lang="el-GR" altLang="ko-KR" sz="2000" kern="0" dirty="0">
                <a:solidFill>
                  <a:srgbClr val="000099"/>
                </a:solidFill>
              </a:rPr>
              <a:t>Θ(</a:t>
            </a:r>
            <a:r>
              <a:rPr lang="en-US" altLang="ko-KR" sz="2000" kern="0" dirty="0">
                <a:solidFill>
                  <a:srgbClr val="000099"/>
                </a:solidFill>
              </a:rPr>
              <a:t>n</a:t>
            </a:r>
            <a:r>
              <a:rPr lang="en-US" altLang="ko-KR" sz="2000" kern="0" baseline="30000" dirty="0">
                <a:solidFill>
                  <a:srgbClr val="000099"/>
                </a:solidFill>
              </a:rPr>
              <a:t>2</a:t>
            </a:r>
            <a:r>
              <a:rPr lang="en-US" altLang="ko-KR" sz="2000" kern="0" dirty="0">
                <a:solidFill>
                  <a:srgbClr val="000099"/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6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 수행 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6148699" cy="5636757"/>
          </a:xfrm>
          <a:prstGeom prst="rect">
            <a:avLst/>
          </a:prstGeom>
        </p:spPr>
      </p:pic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856</Words>
  <Application>Microsoft Office PowerPoint</Application>
  <PresentationFormat>화면 슬라이드 쇼(4:3)</PresentationFormat>
  <Paragraphs>327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굴림</vt:lpstr>
      <vt:lpstr>Times New Roman</vt:lpstr>
      <vt:lpstr>맑은 고딕</vt:lpstr>
      <vt:lpstr>Wingdings</vt:lpstr>
      <vt:lpstr>Tahoma</vt:lpstr>
      <vt:lpstr>Symbol</vt:lpstr>
      <vt:lpstr>Calibri</vt:lpstr>
      <vt:lpstr>Cambria Math</vt:lpstr>
      <vt:lpstr>휴먼옛체</vt:lpstr>
      <vt:lpstr>Arial</vt:lpstr>
      <vt:lpstr>Verdana</vt:lpstr>
      <vt:lpstr>HY울릉도B</vt:lpstr>
      <vt:lpstr>Times</vt:lpstr>
      <vt:lpstr>1_cdb2004134l</vt:lpstr>
      <vt:lpstr>[03 – Ch.04a] 컴퓨터 알고리즘</vt:lpstr>
      <vt:lpstr>PowerPoint 프레젠테이션</vt:lpstr>
      <vt:lpstr>4장 학습목표</vt:lpstr>
      <vt:lpstr>정렬 알고리즘의 복잡도</vt:lpstr>
      <vt:lpstr>기본적인 정렬 알고리즘</vt:lpstr>
      <vt:lpstr>선택 정렬 (1)</vt:lpstr>
      <vt:lpstr>선택 정렬 (2)</vt:lpstr>
      <vt:lpstr>선택 정렬 (3)</vt:lpstr>
      <vt:lpstr>선택 정렬 수행 예</vt:lpstr>
      <vt:lpstr>버블 정렬 (1)</vt:lpstr>
      <vt:lpstr>버블 정렬 (2)</vt:lpstr>
      <vt:lpstr>버블 정렬 수행 예 (1)</vt:lpstr>
      <vt:lpstr>버블 정렬 수행 예 (2)</vt:lpstr>
      <vt:lpstr>삽입 정렬 (1)</vt:lpstr>
      <vt:lpstr>삽입 정렬 (2)</vt:lpstr>
      <vt:lpstr>삽입 정렬과 귀납적 원리</vt:lpstr>
      <vt:lpstr>고급 정렬 알고리즘</vt:lpstr>
      <vt:lpstr>병합 정렬</vt:lpstr>
      <vt:lpstr>병합 정렬 수행 예 (1)</vt:lpstr>
      <vt:lpstr>병합 정렬 수행 예 (2)</vt:lpstr>
      <vt:lpstr>병합 정렬 수행 예 (3)</vt:lpstr>
      <vt:lpstr>병합 정렬 수행 예 (4)</vt:lpstr>
      <vt:lpstr>퀵 정렬</vt:lpstr>
      <vt:lpstr>퀵 정렬 수행 예 (1)</vt:lpstr>
      <vt:lpstr>퀵 정렬 수행 예 (2)</vt:lpstr>
      <vt:lpstr>퀵 정렬 수행 예 (3)</vt:lpstr>
      <vt:lpstr>퀵 정렬 수행 예 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268</cp:revision>
  <dcterms:created xsi:type="dcterms:W3CDTF">2014-02-26T06:38:57Z</dcterms:created>
  <dcterms:modified xsi:type="dcterms:W3CDTF">2019-08-06T09:42:50Z</dcterms:modified>
</cp:coreProperties>
</file>