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36"/>
  </p:notesMasterIdLst>
  <p:handoutMasterIdLst>
    <p:handoutMasterId r:id="rId37"/>
  </p:handoutMasterIdLst>
  <p:sldIdLst>
    <p:sldId id="362" r:id="rId2"/>
    <p:sldId id="309" r:id="rId3"/>
    <p:sldId id="310" r:id="rId4"/>
    <p:sldId id="31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8" r:id="rId13"/>
    <p:sldId id="346" r:id="rId14"/>
    <p:sldId id="347" r:id="rId15"/>
    <p:sldId id="367" r:id="rId16"/>
    <p:sldId id="368" r:id="rId17"/>
    <p:sldId id="337" r:id="rId18"/>
    <p:sldId id="349" r:id="rId19"/>
    <p:sldId id="365" r:id="rId20"/>
    <p:sldId id="366" r:id="rId21"/>
    <p:sldId id="36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06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휴먼옛체" panose="02030504000101010101" pitchFamily="18" charset="-127"/>
      <p:regular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Times" panose="02020603050405020304" pitchFamily="18" charset="0"/>
      <p:regular r:id="rId51"/>
      <p:bold r:id="rId52"/>
      <p:italic r:id="rId53"/>
      <p:boldItalic r:id="rId54"/>
    </p:embeddedFont>
    <p:embeddedFont>
      <p:font typeface="HY울릉도B" panose="020B0600000101010101" charset="-127"/>
      <p:regular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57" autoAdjust="0"/>
    <p:restoredTop sz="94660"/>
  </p:normalViewPr>
  <p:slideViewPr>
    <p:cSldViewPr>
      <p:cViewPr varScale="1">
        <p:scale>
          <a:sx n="98" d="100"/>
          <a:sy n="98" d="100"/>
        </p:scale>
        <p:origin x="84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1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F453-B1E5-4453-B7A6-5AAD43CB515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13B1-3E9D-4549-8C0C-6604302F0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7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r="5262"/>
          <a:stretch/>
        </p:blipFill>
        <p:spPr bwMode="auto">
          <a:xfrm>
            <a:off x="3419872" y="130867"/>
            <a:ext cx="5411718" cy="3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-45869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4368" y="6165304"/>
            <a:ext cx="957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0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9977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5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785592"/>
            <a:ext cx="7239000" cy="13716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sz="1800" dirty="0">
                <a:latin typeface="Calibri" panose="020F0502020204030204" pitchFamily="34" charset="0"/>
              </a:rPr>
              <a:t>[04 – </a:t>
            </a:r>
            <a:r>
              <a:rPr lang="en-US" altLang="ko-KR" sz="1800" dirty="0" smtClean="0">
                <a:latin typeface="Calibri" panose="020F0502020204030204" pitchFamily="34" charset="0"/>
              </a:rPr>
              <a:t>Ch.04b</a:t>
            </a:r>
            <a:r>
              <a:rPr lang="en-US" altLang="ko-KR" sz="1800" dirty="0">
                <a:latin typeface="Calibri" panose="020F0502020204030204" pitchFamily="34" charset="0"/>
              </a:rPr>
              <a:t>, </a:t>
            </a:r>
            <a:r>
              <a:rPr lang="en-US" altLang="ko-KR" sz="1800" dirty="0" smtClean="0">
                <a:latin typeface="Calibri" panose="020F0502020204030204" pitchFamily="34" charset="0"/>
              </a:rPr>
              <a:t>Ch.05</a:t>
            </a:r>
            <a:r>
              <a:rPr lang="en-US" altLang="ko-KR" sz="1800" dirty="0">
                <a:latin typeface="Calibri" panose="020F0502020204030204" pitchFamily="34" charset="0"/>
              </a:rPr>
              <a:t>]</a:t>
            </a:r>
            <a:r>
              <a:rPr lang="en-US" altLang="ko-KR" sz="1800" dirty="0" smtClean="0">
                <a:latin typeface="Calibri" panose="020F0502020204030204" pitchFamily="34" charset="0"/>
              </a:rPr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44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컴퓨터 알고리즘</a:t>
            </a:r>
            <a:endParaRPr lang="en-US" altLang="ko-KR" sz="4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Calibri" pitchFamily="34" charset="0"/>
                <a:ea typeface="맑은 고딕" pitchFamily="50" charset="-127"/>
              </a:rPr>
              <a:t>배재대학교 컴퓨터공학과 이경희 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(leekhe@pcu.ac.kr)</a:t>
            </a:r>
            <a:endParaRPr lang="en-US" altLang="ko-KR" sz="1800" dirty="0"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8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힙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 수행의 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" y="1078788"/>
            <a:ext cx="9059441" cy="4700423"/>
          </a:xfrm>
          <a:prstGeom prst="rect">
            <a:avLst/>
          </a:prstGeom>
        </p:spPr>
      </p:pic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49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en-US" altLang="ko-KR" dirty="0"/>
              <a:t> </a:t>
            </a:r>
            <a:r>
              <a:rPr lang="ko-KR" altLang="en-US" dirty="0"/>
              <a:t>정렬 수행의 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6" y="968761"/>
            <a:ext cx="8803387" cy="5340559"/>
          </a:xfrm>
          <a:prstGeom prst="rect">
            <a:avLst/>
          </a:prstGeom>
        </p:spPr>
      </p:pic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86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비교 정렬 시간의 하한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두 원소를 비교하는 것을 기본 연산으로 하는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정렬 알고리즘의 수행 시간 하한선은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Ω(n*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logn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l-GR" altLang="ko-KR" sz="2400" kern="0" dirty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n)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정렬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입력으로 주어지는 배열의 원소들이 특수한 성질을 만족하는 경우 </a:t>
            </a:r>
            <a:r>
              <a:rPr lang="el-GR" altLang="ko-KR" sz="2000" kern="0" dirty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시간에 수행되는 정렬이 가능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계수 정렬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(Counting Sort)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원소들의 크기가 모두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–O(n) ~ O(n)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범위에 있을 때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기수 정렬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(Radix Sort)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원소들이 모두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k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이하의 자릿수를 가졌을 때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(k: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상수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42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기수 정렬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radixSort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(A[ ],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		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원소들이 각각 최대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자리수인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A[1…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정렬한다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가장 낮은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자리수를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번째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자리수라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한다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{ 	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← 1 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ko-KR" sz="20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번째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자리수에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대해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A[1…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 안전성 정렬 수행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;  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①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</a:t>
            </a:r>
          </a:p>
          <a:p>
            <a:pPr marL="457200" lvl="1" indent="0" defTabSz="449263" eaLnBrk="1" latinLnBrk="0" hangingPunct="1">
              <a:buNone/>
              <a:defRPr/>
            </a:pPr>
            <a:endParaRPr lang="en-US" altLang="ko-KR" sz="1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안전성 정렬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(stable sort)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같은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값을 가진 원소들은 정렬 후에도 원래의 순서가 유지되는 성징을 가진 정렬 방식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1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806450" lvl="1" indent="-349250" defTabSz="449263" eaLnBrk="1" latinLnBrk="0" hangingPunct="1">
              <a:buNone/>
              <a:defRPr/>
            </a:pPr>
            <a:r>
              <a:rPr lang="en-US" altLang="ko-KR" sz="2000" kern="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>
                <a:solidFill>
                  <a:srgbClr val="000099"/>
                </a:solidFill>
              </a:rPr>
              <a:t>기수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정렬의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각 단계에서는 안정성 정렬이 이루어져야 함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!</a:t>
            </a:r>
            <a:endParaRPr lang="en-US" altLang="ko-KR" sz="2000" kern="0" dirty="0">
              <a:solidFill>
                <a:srgbClr val="000099"/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61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기수 정렬 수행의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7" y="1052736"/>
            <a:ext cx="8242506" cy="43407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4559" y="5667874"/>
            <a:ext cx="8138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buFont typeface="Wingdings" panose="05000000000000000000" pitchFamily="2" charset="2"/>
              <a:buChar char="à"/>
              <a:defRPr/>
            </a:pP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단계에서 안전성 정렬이 수행됨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2154</a:t>
            </a: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0004</a:t>
            </a: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 정렬 후에도 순서가 바뀌지 않음</a:t>
            </a:r>
            <a:endParaRPr lang="en-US" altLang="ko-KR" sz="2000" kern="0" dirty="0" smtClean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19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3023828" y="2528920"/>
            <a:ext cx="6120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20"/>
          <p:cNvCxnSpPr/>
          <p:nvPr/>
        </p:nvCxnSpPr>
        <p:spPr bwMode="auto">
          <a:xfrm>
            <a:off x="3023828" y="2096832"/>
            <a:ext cx="16921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기수 정렬 수행의 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771800" y="1916832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71800" y="2348920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771800" y="2780928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71800" y="3212976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771800" y="3645024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771800" y="4077072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771800" y="4509120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771800" y="4941168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771800" y="5373216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771800" y="5805264"/>
            <a:ext cx="504056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Arial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956918"/>
            <a:ext cx="7110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9250" defTabSz="449263" latinLnBrk="0"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kern="0" dirty="0">
                <a:solidFill>
                  <a:srgbClr val="000099"/>
                </a:solidFill>
              </a:rPr>
              <a:t>기수 정렬에서는 </a:t>
            </a:r>
            <a:r>
              <a:rPr lang="en-US" altLang="ko-KR" sz="2000" kern="0" dirty="0">
                <a:solidFill>
                  <a:srgbClr val="000099"/>
                </a:solidFill>
              </a:rPr>
              <a:t>①</a:t>
            </a:r>
            <a:r>
              <a:rPr lang="ko-KR" altLang="en-US" sz="2000" kern="0" dirty="0">
                <a:solidFill>
                  <a:srgbClr val="000099"/>
                </a:solidFill>
              </a:rPr>
              <a:t>의 수행 시 기존에 배운 </a:t>
            </a:r>
            <a:r>
              <a:rPr lang="en-US" altLang="ko-KR" sz="2000" kern="0" dirty="0">
                <a:solidFill>
                  <a:srgbClr val="000099"/>
                </a:solidFill>
              </a:rPr>
              <a:t>O(n*</a:t>
            </a:r>
            <a:r>
              <a:rPr lang="en-US" altLang="ko-KR" sz="2000" kern="0" dirty="0" err="1">
                <a:solidFill>
                  <a:srgbClr val="000099"/>
                </a:solidFill>
              </a:rPr>
              <a:t>logn</a:t>
            </a:r>
            <a:r>
              <a:rPr lang="en-US" altLang="ko-KR" sz="2000" kern="0" dirty="0">
                <a:solidFill>
                  <a:srgbClr val="000099"/>
                </a:solidFill>
              </a:rPr>
              <a:t>) </a:t>
            </a:r>
            <a:r>
              <a:rPr lang="ko-KR" altLang="en-US" sz="2000" kern="0" dirty="0">
                <a:solidFill>
                  <a:srgbClr val="000099"/>
                </a:solidFill>
              </a:rPr>
              <a:t>복잡도의</a:t>
            </a:r>
            <a:r>
              <a:rPr lang="en-US" altLang="ko-KR" sz="2000" kern="0" dirty="0">
                <a:solidFill>
                  <a:srgbClr val="000099"/>
                </a:solidFill>
              </a:rPr>
              <a:t> </a:t>
            </a:r>
            <a:r>
              <a:rPr lang="ko-KR" altLang="en-US" sz="2000" kern="0" dirty="0">
                <a:solidFill>
                  <a:srgbClr val="000099"/>
                </a:solidFill>
              </a:rPr>
              <a:t>정렬 알고리즘을 사용하면 안됨</a:t>
            </a:r>
            <a:r>
              <a:rPr lang="en-US" altLang="ko-KR" sz="2000" kern="0" dirty="0">
                <a:solidFill>
                  <a:srgbClr val="000099"/>
                </a:solidFill>
              </a:rPr>
              <a:t>! </a:t>
            </a:r>
            <a:endParaRPr lang="en-US" altLang="ko-KR" sz="2000" kern="0" dirty="0">
              <a:solidFill>
                <a:srgbClr val="000099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13360"/>
            <a:ext cx="1670449" cy="43407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3383968" y="1916832"/>
            <a:ext cx="90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</a:rPr>
              <a:t>1560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393862" y="1916832"/>
            <a:ext cx="90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</a:rPr>
              <a:t>2150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379937" y="2348920"/>
            <a:ext cx="90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</a:rPr>
              <a:t>1061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379937" y="2780928"/>
            <a:ext cx="90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</a:rPr>
              <a:t>0222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379937" y="3211830"/>
            <a:ext cx="90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</a:rPr>
              <a:t>0123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379937" y="3645024"/>
            <a:ext cx="90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</a:rPr>
              <a:t>2154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393862" y="3211830"/>
            <a:ext cx="90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</a:rPr>
              <a:t>0283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393862" y="3645024"/>
            <a:ext cx="90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</a:rPr>
              <a:t>0004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20" y="1809679"/>
            <a:ext cx="2304488" cy="4340728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731448" y="5256949"/>
            <a:ext cx="22248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449263" latinLnBrk="0">
              <a:defRPr/>
            </a:pPr>
            <a:r>
              <a:rPr lang="ko-KR" altLang="en-US" sz="2000" kern="0" dirty="0" smtClean="0">
                <a:solidFill>
                  <a:srgbClr val="C00000"/>
                </a:solidFill>
              </a:rPr>
              <a:t>추가의 메모리 공간을 필요로 하는 처리</a:t>
            </a:r>
            <a:r>
              <a:rPr lang="en-US" altLang="ko-KR" sz="2000" kern="0" dirty="0" smtClean="0">
                <a:solidFill>
                  <a:srgbClr val="C00000"/>
                </a:solidFill>
              </a:rPr>
              <a:t>:</a:t>
            </a:r>
            <a:r>
              <a:rPr lang="ko-KR" altLang="en-US" sz="2000" kern="0" dirty="0" smtClean="0">
                <a:solidFill>
                  <a:srgbClr val="C00000"/>
                </a:solidFill>
              </a:rPr>
              <a:t> </a:t>
            </a:r>
            <a:r>
              <a:rPr lang="en-US" altLang="ko-KR" sz="2000" kern="0" dirty="0" smtClean="0">
                <a:solidFill>
                  <a:srgbClr val="C00000"/>
                </a:solidFill>
              </a:rPr>
              <a:t>O(n)</a:t>
            </a:r>
            <a:endParaRPr lang="en-US" altLang="ko-KR" sz="2000" kern="0" dirty="0">
              <a:solidFill>
                <a:srgbClr val="C0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 bwMode="auto">
          <a:xfrm flipH="1" flipV="1">
            <a:off x="3731449" y="4437072"/>
            <a:ext cx="431194" cy="819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308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기수 정렬의 수행 시간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기수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정렬의 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입력은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k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자리수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(K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는 상수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자리수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별 정렬 시간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O(n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kern="0" dirty="0">
                <a:solidFill>
                  <a:srgbClr val="000099"/>
                </a:solidFill>
              </a:rPr>
              <a:t>k*O(n) = O(n)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2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계수 정렬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countingSort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(A[], B[], 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{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A[1…</a:t>
            </a:r>
            <a:r>
              <a:rPr lang="en-US" altLang="ko-KR" sz="18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]: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입력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배열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B[1…</a:t>
            </a:r>
            <a:r>
              <a:rPr lang="en-US" altLang="ko-KR" sz="18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]: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배열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를 정렬한 결과</a:t>
            </a: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= 1 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A[]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원소들이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를 넘지 않는 자연수인 경우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C[</a:t>
            </a:r>
            <a:r>
              <a:rPr lang="en-US" altLang="ko-KR" sz="20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 ← 0;</a:t>
            </a: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= 1 to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	</a:t>
            </a: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C[A[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]]++;	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이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결과로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C[</a:t>
            </a:r>
            <a:r>
              <a:rPr lang="en-US" altLang="ko-KR" sz="18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는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A[]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에서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값이 </a:t>
            </a:r>
            <a:r>
              <a:rPr lang="en-US" altLang="ko-KR" sz="18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인 원소의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개수가 됨</a:t>
            </a:r>
            <a:endParaRPr lang="ko-KR" altLang="en-US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= 1 to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C[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 ← C[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 + C[i-1] ;</a:t>
            </a: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이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결과로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C[</a:t>
            </a:r>
            <a:r>
              <a:rPr lang="en-US" altLang="ko-KR" sz="18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는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A[]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에서 </a:t>
            </a:r>
            <a:r>
              <a:rPr lang="en-US" altLang="ko-KR" sz="18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보다 작거나 같은 원소의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개수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←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downto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1 {</a:t>
            </a: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B[C[A[j]] ← A[j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];	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C[]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를 참고하여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A[]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 원소를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B[]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로 이동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C[A[j]]--; </a:t>
            </a: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200"/>
              </a:spcBef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81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계수 정렬 수행의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19415"/>
              </p:ext>
            </p:extLst>
          </p:nvPr>
        </p:nvGraphicFramePr>
        <p:xfrm>
          <a:off x="755576" y="1484784"/>
          <a:ext cx="35283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35754327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3845309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9009" y="15097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033" y="111119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= 8, k = 6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76360"/>
              </p:ext>
            </p:extLst>
          </p:nvPr>
        </p:nvGraphicFramePr>
        <p:xfrm>
          <a:off x="1115616" y="3356992"/>
          <a:ext cx="264629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1766" y="336983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343" y="3802907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C[1]  C[2]  C[3]  C[4]  C[5]  C[6]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982646" y="1916832"/>
            <a:ext cx="2509234" cy="1449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1418972" y="1916832"/>
            <a:ext cx="344716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1835696" y="1912578"/>
            <a:ext cx="864096" cy="1444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1331640" y="1930699"/>
            <a:ext cx="504056" cy="1426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2267744" y="1912578"/>
            <a:ext cx="792088" cy="1444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/>
          <p:cNvCxnSpPr/>
          <p:nvPr/>
        </p:nvCxnSpPr>
        <p:spPr bwMode="auto">
          <a:xfrm flipH="1">
            <a:off x="3131840" y="1912578"/>
            <a:ext cx="936104" cy="1444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/>
          <p:nvPr/>
        </p:nvCxnSpPr>
        <p:spPr bwMode="auto">
          <a:xfrm flipH="1">
            <a:off x="2237263" y="1912578"/>
            <a:ext cx="1362629" cy="1444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/>
          <p:cNvCxnSpPr/>
          <p:nvPr/>
        </p:nvCxnSpPr>
        <p:spPr bwMode="auto">
          <a:xfrm flipH="1">
            <a:off x="2663788" y="1912578"/>
            <a:ext cx="540060" cy="1444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71923"/>
              </p:ext>
            </p:extLst>
          </p:nvPr>
        </p:nvGraphicFramePr>
        <p:xfrm>
          <a:off x="6030162" y="3370859"/>
          <a:ext cx="264629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726312" y="33836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156"/>
          <p:cNvSpPr>
            <a:spLocks noChangeArrowheads="1"/>
          </p:cNvSpPr>
          <p:nvPr/>
        </p:nvSpPr>
        <p:spPr bwMode="auto">
          <a:xfrm rot="16200000">
            <a:off x="4653445" y="3131532"/>
            <a:ext cx="406400" cy="857322"/>
          </a:xfrm>
          <a:prstGeom prst="downArrow">
            <a:avLst>
              <a:gd name="adj1" fmla="val 50000"/>
              <a:gd name="adj2" fmla="val 47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1668" y="292494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C[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← C[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+ C[i-1] 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67781"/>
              </p:ext>
            </p:extLst>
          </p:nvPr>
        </p:nvGraphicFramePr>
        <p:xfrm>
          <a:off x="950858" y="4628072"/>
          <a:ext cx="35283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35754327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3845309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24291" y="46530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91383" y="5550112"/>
            <a:ext cx="2212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B[C[A[8]]]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B[C[5]]</a:t>
            </a: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B[7] 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←A[8]</a:t>
            </a:r>
            <a:endParaRPr lang="en-US" altLang="ko-KR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자유형 49"/>
          <p:cNvSpPr/>
          <p:nvPr/>
        </p:nvSpPr>
        <p:spPr bwMode="auto">
          <a:xfrm>
            <a:off x="3155014" y="5057344"/>
            <a:ext cx="717248" cy="753035"/>
          </a:xfrm>
          <a:custGeom>
            <a:avLst/>
            <a:gdLst>
              <a:gd name="connsiteX0" fmla="*/ 0 w 717248"/>
              <a:gd name="connsiteY0" fmla="*/ 753035 h 753035"/>
              <a:gd name="connsiteX1" fmla="*/ 627529 w 717248"/>
              <a:gd name="connsiteY1" fmla="*/ 618564 h 753035"/>
              <a:gd name="connsiteX2" fmla="*/ 699247 w 717248"/>
              <a:gd name="connsiteY2" fmla="*/ 0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248" h="753035">
                <a:moveTo>
                  <a:pt x="0" y="753035"/>
                </a:moveTo>
                <a:cubicBezTo>
                  <a:pt x="255494" y="748552"/>
                  <a:pt x="510988" y="744070"/>
                  <a:pt x="627529" y="618564"/>
                </a:cubicBezTo>
                <a:cubicBezTo>
                  <a:pt x="744070" y="493058"/>
                  <a:pt x="721658" y="246529"/>
                  <a:pt x="699247" y="0"/>
                </a:cubicBezTo>
              </a:path>
            </a:pathLst>
          </a:cu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charset="0"/>
            </a:endParaRPr>
          </a:p>
        </p:txBody>
      </p:sp>
      <p:sp>
        <p:nvSpPr>
          <p:cNvPr id="52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845" y="55898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400" dirty="0"/>
          </a:p>
        </p:txBody>
      </p:sp>
      <p:sp>
        <p:nvSpPr>
          <p:cNvPr id="37" name="AutoShape 156"/>
          <p:cNvSpPr>
            <a:spLocks noChangeArrowheads="1"/>
          </p:cNvSpPr>
          <p:nvPr/>
        </p:nvSpPr>
        <p:spPr bwMode="auto">
          <a:xfrm rot="16200000">
            <a:off x="4897786" y="4921186"/>
            <a:ext cx="406400" cy="526204"/>
          </a:xfrm>
          <a:prstGeom prst="downArrow">
            <a:avLst>
              <a:gd name="adj1" fmla="val 50000"/>
              <a:gd name="adj2" fmla="val 47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34257"/>
              </p:ext>
            </p:extLst>
          </p:nvPr>
        </p:nvGraphicFramePr>
        <p:xfrm>
          <a:off x="6030162" y="4932828"/>
          <a:ext cx="264629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726312" y="494566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3968" y="540442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C[5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←C[5]-1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3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계수 정렬 수행의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41788"/>
              </p:ext>
            </p:extLst>
          </p:nvPr>
        </p:nvGraphicFramePr>
        <p:xfrm>
          <a:off x="950858" y="1196752"/>
          <a:ext cx="35283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35754327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3845309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24291" y="12216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91383" y="2118792"/>
            <a:ext cx="2212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B[C[A[7]]]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B[C[3]]</a:t>
            </a: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B[4] 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←A[7]</a:t>
            </a:r>
            <a:endParaRPr lang="en-US" altLang="ko-KR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845" y="21585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400" dirty="0"/>
          </a:p>
        </p:txBody>
      </p:sp>
      <p:sp>
        <p:nvSpPr>
          <p:cNvPr id="37" name="AutoShape 156"/>
          <p:cNvSpPr>
            <a:spLocks noChangeArrowheads="1"/>
          </p:cNvSpPr>
          <p:nvPr/>
        </p:nvSpPr>
        <p:spPr bwMode="auto">
          <a:xfrm rot="16200000">
            <a:off x="4897786" y="1489866"/>
            <a:ext cx="406400" cy="526204"/>
          </a:xfrm>
          <a:prstGeom prst="downArrow">
            <a:avLst>
              <a:gd name="adj1" fmla="val 50000"/>
              <a:gd name="adj2" fmla="val 47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7671"/>
              </p:ext>
            </p:extLst>
          </p:nvPr>
        </p:nvGraphicFramePr>
        <p:xfrm>
          <a:off x="6030162" y="1501508"/>
          <a:ext cx="264629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726312" y="151434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3968" y="197310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C[3]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C[3]-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 flipV="1">
            <a:off x="2411760" y="1628800"/>
            <a:ext cx="0" cy="48999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16955"/>
              </p:ext>
            </p:extLst>
          </p:nvPr>
        </p:nvGraphicFramePr>
        <p:xfrm>
          <a:off x="950858" y="3084765"/>
          <a:ext cx="35283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35754327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3845309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3333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33339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24291" y="31097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91383" y="4006805"/>
            <a:ext cx="2212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B[C[A[6]]]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B[C[4]]</a:t>
            </a: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B[5] 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←A[6]</a:t>
            </a:r>
            <a:endParaRPr lang="en-US" altLang="ko-KR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845" y="404654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2400" dirty="0"/>
          </a:p>
        </p:txBody>
      </p:sp>
      <p:sp>
        <p:nvSpPr>
          <p:cNvPr id="43" name="AutoShape 156"/>
          <p:cNvSpPr>
            <a:spLocks noChangeArrowheads="1"/>
          </p:cNvSpPr>
          <p:nvPr/>
        </p:nvSpPr>
        <p:spPr bwMode="auto">
          <a:xfrm rot="16200000">
            <a:off x="4897786" y="3377879"/>
            <a:ext cx="406400" cy="526204"/>
          </a:xfrm>
          <a:prstGeom prst="downArrow">
            <a:avLst>
              <a:gd name="adj1" fmla="val 50000"/>
              <a:gd name="adj2" fmla="val 47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28760"/>
              </p:ext>
            </p:extLst>
          </p:nvPr>
        </p:nvGraphicFramePr>
        <p:xfrm>
          <a:off x="6030162" y="3389521"/>
          <a:ext cx="264629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3333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33339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726312" y="340235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83968" y="3861121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C[4]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C[4]-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 bwMode="auto">
          <a:xfrm flipV="1">
            <a:off x="2843808" y="3516813"/>
            <a:ext cx="0" cy="48999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48034"/>
              </p:ext>
            </p:extLst>
          </p:nvPr>
        </p:nvGraphicFramePr>
        <p:xfrm>
          <a:off x="950858" y="4884965"/>
          <a:ext cx="35283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35754327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3845309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3333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33339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3333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33339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24291" y="49099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1383" y="5807005"/>
            <a:ext cx="2212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B[C[A[5]]]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B[C[2]]</a:t>
            </a: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B[3] 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←A[5]</a:t>
            </a:r>
            <a:endParaRPr lang="en-US" altLang="ko-KR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5845" y="584674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2400" dirty="0"/>
          </a:p>
        </p:txBody>
      </p:sp>
      <p:sp>
        <p:nvSpPr>
          <p:cNvPr id="56" name="AutoShape 156"/>
          <p:cNvSpPr>
            <a:spLocks noChangeArrowheads="1"/>
          </p:cNvSpPr>
          <p:nvPr/>
        </p:nvSpPr>
        <p:spPr bwMode="auto">
          <a:xfrm rot="16200000">
            <a:off x="4897786" y="5178079"/>
            <a:ext cx="406400" cy="526204"/>
          </a:xfrm>
          <a:prstGeom prst="downArrow">
            <a:avLst>
              <a:gd name="adj1" fmla="val 50000"/>
              <a:gd name="adj2" fmla="val 47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03040"/>
              </p:ext>
            </p:extLst>
          </p:nvPr>
        </p:nvGraphicFramePr>
        <p:xfrm>
          <a:off x="6030162" y="5189721"/>
          <a:ext cx="264629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3333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33339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726312" y="520255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83968" y="5661321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C[2]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C[2]-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0" name="직선 화살표 연결선 59"/>
          <p:cNvCxnSpPr/>
          <p:nvPr/>
        </p:nvCxnSpPr>
        <p:spPr bwMode="auto">
          <a:xfrm flipV="1">
            <a:off x="2051720" y="5317013"/>
            <a:ext cx="0" cy="48999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8551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18512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정렬</a:t>
            </a: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(Sorting)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계속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87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계수 정렬 수행의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76705"/>
              </p:ext>
            </p:extLst>
          </p:nvPr>
        </p:nvGraphicFramePr>
        <p:xfrm>
          <a:off x="950858" y="1196752"/>
          <a:ext cx="35283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35754327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3845309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24291" y="12216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91383" y="2118792"/>
            <a:ext cx="2212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B[C[A[4]]]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B[C[5]]</a:t>
            </a: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B[6] 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←A[4]</a:t>
            </a:r>
            <a:endParaRPr lang="en-US" altLang="ko-KR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845" y="21585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2400" dirty="0"/>
          </a:p>
        </p:txBody>
      </p:sp>
      <p:sp>
        <p:nvSpPr>
          <p:cNvPr id="37" name="AutoShape 156"/>
          <p:cNvSpPr>
            <a:spLocks noChangeArrowheads="1"/>
          </p:cNvSpPr>
          <p:nvPr/>
        </p:nvSpPr>
        <p:spPr bwMode="auto">
          <a:xfrm rot="16200000">
            <a:off x="4897786" y="1489866"/>
            <a:ext cx="406400" cy="526204"/>
          </a:xfrm>
          <a:prstGeom prst="downArrow">
            <a:avLst>
              <a:gd name="adj1" fmla="val 50000"/>
              <a:gd name="adj2" fmla="val 47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56574"/>
              </p:ext>
            </p:extLst>
          </p:nvPr>
        </p:nvGraphicFramePr>
        <p:xfrm>
          <a:off x="6030162" y="1501508"/>
          <a:ext cx="264629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726312" y="151434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3968" y="197310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C[5]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C[5]-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 flipV="1">
            <a:off x="3059832" y="1628800"/>
            <a:ext cx="216024" cy="43204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6" name="TextBox 5"/>
          <p:cNvSpPr txBox="1"/>
          <p:nvPr/>
        </p:nvSpPr>
        <p:spPr>
          <a:xfrm>
            <a:off x="991383" y="2998693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67195"/>
              </p:ext>
            </p:extLst>
          </p:nvPr>
        </p:nvGraphicFramePr>
        <p:xfrm>
          <a:off x="924565" y="4236893"/>
          <a:ext cx="35283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35754327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3845309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97998" y="42618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65090" y="5158933"/>
            <a:ext cx="2212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B[C[A[1]]]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B[C[6]]</a:t>
            </a: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B[8] 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←A[1]</a:t>
            </a:r>
            <a:endParaRPr lang="en-US" altLang="ko-KR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9552" y="51986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2400" dirty="0"/>
          </a:p>
        </p:txBody>
      </p:sp>
      <p:sp>
        <p:nvSpPr>
          <p:cNvPr id="64" name="AutoShape 156"/>
          <p:cNvSpPr>
            <a:spLocks noChangeArrowheads="1"/>
          </p:cNvSpPr>
          <p:nvPr/>
        </p:nvSpPr>
        <p:spPr bwMode="auto">
          <a:xfrm rot="16200000">
            <a:off x="4871493" y="4530007"/>
            <a:ext cx="406400" cy="526204"/>
          </a:xfrm>
          <a:prstGeom prst="downArrow">
            <a:avLst>
              <a:gd name="adj1" fmla="val 50000"/>
              <a:gd name="adj2" fmla="val 47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65288"/>
              </p:ext>
            </p:extLst>
          </p:nvPr>
        </p:nvGraphicFramePr>
        <p:xfrm>
          <a:off x="6003869" y="4541649"/>
          <a:ext cx="264629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37205987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059475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333058494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61990736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9157132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5683418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93175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700019" y="455448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57675" y="501324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C[6]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C[6]-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9" name="자유형 68"/>
          <p:cNvSpPr/>
          <p:nvPr/>
        </p:nvSpPr>
        <p:spPr bwMode="auto">
          <a:xfrm>
            <a:off x="3146139" y="4653028"/>
            <a:ext cx="999377" cy="753035"/>
          </a:xfrm>
          <a:custGeom>
            <a:avLst/>
            <a:gdLst>
              <a:gd name="connsiteX0" fmla="*/ 0 w 717248"/>
              <a:gd name="connsiteY0" fmla="*/ 753035 h 753035"/>
              <a:gd name="connsiteX1" fmla="*/ 627529 w 717248"/>
              <a:gd name="connsiteY1" fmla="*/ 618564 h 753035"/>
              <a:gd name="connsiteX2" fmla="*/ 699247 w 717248"/>
              <a:gd name="connsiteY2" fmla="*/ 0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248" h="753035">
                <a:moveTo>
                  <a:pt x="0" y="753035"/>
                </a:moveTo>
                <a:cubicBezTo>
                  <a:pt x="255494" y="748552"/>
                  <a:pt x="510988" y="744070"/>
                  <a:pt x="627529" y="618564"/>
                </a:cubicBezTo>
                <a:cubicBezTo>
                  <a:pt x="744070" y="493058"/>
                  <a:pt x="721658" y="246529"/>
                  <a:pt x="699247" y="0"/>
                </a:cubicBezTo>
              </a:path>
            </a:pathLst>
          </a:cu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6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계수 </a:t>
            </a:r>
            <a:r>
              <a:rPr lang="ko-KR" altLang="en-US" dirty="0"/>
              <a:t>정렬의 수행 시간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계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정렬의 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A[]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B[]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를 만드는데 필요한 연산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2*n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전체 정렬에 필요한 단계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①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~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ⓝ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buClr>
                <a:schemeClr val="bg2">
                  <a:lumMod val="10000"/>
                </a:schemeClr>
              </a:buClr>
              <a:buSzPct val="100000"/>
              <a:buFont typeface="맑은 고딕" panose="020B0503020000020004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단계마다 상수 횟수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(c)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행렬 연산 수행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2n + c*n = (2 + c)n = O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(n</a:t>
            </a:r>
            <a:r>
              <a:rPr lang="en-US" altLang="ko-KR" sz="2000" kern="0" dirty="0">
                <a:solidFill>
                  <a:srgbClr val="000099"/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9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알고리즘의 효율성 비교</a:t>
            </a:r>
            <a:endParaRPr lang="ko-KR" altLang="en-US" dirty="0"/>
          </a:p>
        </p:txBody>
      </p:sp>
      <p:graphicFrame>
        <p:nvGraphicFramePr>
          <p:cNvPr id="3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221662"/>
              </p:ext>
            </p:extLst>
          </p:nvPr>
        </p:nvGraphicFramePr>
        <p:xfrm>
          <a:off x="698500" y="1412776"/>
          <a:ext cx="7772400" cy="4618041"/>
        </p:xfrm>
        <a:graphic>
          <a:graphicData uri="http://schemas.openxmlformats.org/drawingml/2006/table">
            <a:tbl>
              <a:tblPr/>
              <a:tblGrid>
                <a:gridCol w="30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Worst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Average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Selection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Bubble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Insertion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Mergesort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Quicksort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endParaRPr kumimoji="1" lang="ko-KR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Counting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Radix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Heapsort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endParaRPr kumimoji="1" lang="ko-KR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endParaRPr kumimoji="1" lang="ko-KR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21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선택 알고리즘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2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평균적으로 선형 수행 시간을 갖는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선택 알고리즘의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원리 이해 및 복잡도 분석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최악의 경우에도 선형 시간 보장하는 선택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알고리즘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선택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(selection)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배열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A[p…r]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번째로 작은 원소를 찾는 알고리즘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선택 알고리즘의 두 범주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평균적으로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선형시간이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소요되는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최악의 경우에도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선형시간이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소요되는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err="1" smtClean="0">
                <a:solidFill>
                  <a:srgbClr val="000099"/>
                </a:solidFill>
              </a:rPr>
              <a:t>선형시간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= </a:t>
            </a:r>
            <a:r>
              <a:rPr lang="el-GR" altLang="ko-KR" sz="2000" kern="0" dirty="0">
                <a:solidFill>
                  <a:srgbClr val="000099"/>
                </a:solidFill>
              </a:rPr>
              <a:t>Θ(</a:t>
            </a:r>
            <a:r>
              <a:rPr lang="en-US" altLang="ko-KR" sz="2000" kern="0" dirty="0">
                <a:solidFill>
                  <a:srgbClr val="000099"/>
                </a:solidFill>
              </a:rPr>
              <a:t>n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)</a:t>
            </a:r>
            <a:endParaRPr lang="en-US" altLang="ko-KR" sz="2000" kern="0" dirty="0">
              <a:solidFill>
                <a:srgbClr val="000099"/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07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</a:t>
            </a:r>
            <a:r>
              <a:rPr lang="ko-KR" altLang="en-US" dirty="0" err="1" smtClean="0"/>
              <a:t>선형시간</a:t>
            </a:r>
            <a:r>
              <a:rPr lang="ko-KR" altLang="en-US" dirty="0" smtClean="0"/>
              <a:t> 선택 알고리즘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select(A[],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	 {	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배열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A[p ... r]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에서 </a:t>
            </a:r>
            <a:r>
              <a:rPr lang="en-US" altLang="ko-KR" sz="18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번째 작은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 찾기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=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then 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A[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];	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원소가 하나뿐인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경우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	q ←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partition(A[],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;	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퀵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정렬의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partition()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과 동일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←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+1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;				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분할의 기준 원소가 전체에서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번째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/>
            </a:r>
            <a:b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						    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작은 원소임을 의미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 </a:t>
            </a: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select(A[],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-1, </a:t>
            </a:r>
            <a:r>
              <a:rPr lang="en-US" altLang="ko-KR" sz="20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);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왼쪽 그룹으로 범위를 좁힘 </a:t>
            </a: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=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];				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기준 원소가 </a:t>
            </a:r>
            <a:r>
              <a:rPr lang="en-US" altLang="ko-KR" sz="18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번째 작은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원소임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select(A[],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+1,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i="1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);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오른쪽 그룹으로 범위를 좁힘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endParaRPr lang="en-US" altLang="ko-KR" sz="14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>
                <a:solidFill>
                  <a:srgbClr val="000099"/>
                </a:solidFill>
              </a:rPr>
              <a:t>평균 수행 시간</a:t>
            </a:r>
            <a:r>
              <a:rPr lang="en-US" altLang="ko-KR" sz="2000" kern="0" dirty="0">
                <a:solidFill>
                  <a:srgbClr val="000099"/>
                </a:solidFill>
              </a:rPr>
              <a:t>: Θ(n)</a:t>
            </a:r>
          </a:p>
          <a:p>
            <a:pPr marL="457200" lvl="1" indent="0" defTabSz="449263" eaLnBrk="1" latinLnBrk="0" hangingPunct="1">
              <a:spcBef>
                <a:spcPts val="400"/>
              </a:spcBef>
              <a:buNone/>
              <a:defRPr/>
            </a:pPr>
            <a:r>
              <a:rPr lang="en-US" altLang="ko-KR" sz="2000" kern="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최악의 </a:t>
            </a:r>
            <a:r>
              <a:rPr lang="ko-KR" altLang="en-US" sz="2000" kern="0" dirty="0">
                <a:solidFill>
                  <a:srgbClr val="000099"/>
                </a:solidFill>
              </a:rPr>
              <a:t>경우 수행 시간</a:t>
            </a:r>
            <a:r>
              <a:rPr lang="en-US" altLang="ko-KR" sz="2000" kern="0" dirty="0">
                <a:solidFill>
                  <a:srgbClr val="000099"/>
                </a:solidFill>
              </a:rPr>
              <a:t>: Θ(n</a:t>
            </a:r>
            <a:r>
              <a:rPr lang="en-US" altLang="ko-KR" sz="2000" kern="0" baseline="30000" dirty="0">
                <a:solidFill>
                  <a:srgbClr val="000099"/>
                </a:solidFill>
              </a:rPr>
              <a:t>2</a:t>
            </a:r>
            <a:r>
              <a:rPr lang="en-US" altLang="ko-KR" sz="2000" kern="0" dirty="0">
                <a:solidFill>
                  <a:srgbClr val="000099"/>
                </a:solidFill>
              </a:rPr>
              <a:t>) </a:t>
            </a: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877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알고리즘 수행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43394"/>
            <a:ext cx="7942867" cy="4633878"/>
          </a:xfrm>
          <a:prstGeom prst="rect">
            <a:avLst/>
          </a:prstGeom>
        </p:spPr>
      </p:pic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625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알고리즘 수행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87530"/>
            <a:ext cx="7741943" cy="5293798"/>
          </a:xfrm>
          <a:prstGeom prst="rect">
            <a:avLst/>
          </a:prstGeom>
        </p:spPr>
      </p:pic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05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수행 시간</a:t>
            </a:r>
            <a:endParaRPr lang="ko-KR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77925" y="1721892"/>
            <a:ext cx="6270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8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≤     </a:t>
            </a:r>
            <a:r>
              <a:rPr lang="el-GR" altLang="ko-KR" sz="36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Σ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max[</a:t>
            </a:r>
            <a:r>
              <a:rPr lang="en-US" altLang="ko-KR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k</a:t>
            </a:r>
            <a:r>
              <a:rPr lang="en-US" altLang="ko-KR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),  </a:t>
            </a:r>
            <a:r>
              <a:rPr lang="en-US" altLang="ko-KR" sz="28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8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en-US" altLang="ko-KR" sz="28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k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)]   +  </a:t>
            </a:r>
            <a:r>
              <a:rPr lang="el-GR" altLang="ko-KR" sz="28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8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el-GR" altLang="ko-KR" sz="2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96925" y="4231059"/>
            <a:ext cx="74831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이는 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 ≤ </a:t>
            </a:r>
            <a:r>
              <a:rPr lang="en-US" altLang="ko-KR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cn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임을 추정 후 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귀납법으로 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증명할 수 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있음 </a:t>
            </a:r>
            <a:endParaRPr lang="ko-KR" altLang="en-US" sz="24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58825" y="4713659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∴ T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O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280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822325" y="5258172"/>
            <a:ext cx="552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 =</a:t>
            </a:r>
            <a:r>
              <a:rPr lang="en-US" altLang="ko-KR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l-GR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임은 자명하므로 </a:t>
            </a:r>
            <a:r>
              <a:rPr lang="ko-KR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lang="el-GR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280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320924" y="1556792"/>
            <a:ext cx="800100" cy="996950"/>
            <a:chOff x="1462" y="1089"/>
            <a:chExt cx="504" cy="628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462" y="1162"/>
              <a:ext cx="218" cy="504"/>
              <a:chOff x="2238" y="1674"/>
              <a:chExt cx="218" cy="504"/>
            </a:xfrm>
          </p:grpSpPr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238" y="1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굴림" panose="020B0600000101010101" pitchFamily="50" charset="-127"/>
                  </a:rPr>
                  <a:t>n</a:t>
                </a:r>
              </a:p>
            </p:txBody>
          </p:sp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2238" y="16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2240" y="1936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굴림"/>
                </a:endParaRPr>
              </a:p>
            </p:txBody>
          </p: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1606" y="1465"/>
              <a:ext cx="3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k</a:t>
              </a:r>
              <a:r>
                <a:rPr kumimoji="0" lang="en-US" altLang="ko-KR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=1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1718" y="10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endPara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3153743" y="2950617"/>
            <a:ext cx="27044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분할된 양쪽 중 큰 쪽을 처리하는 비용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V="1">
            <a:off x="4597400" y="2393404"/>
            <a:ext cx="0" cy="50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407025" y="3407817"/>
            <a:ext cx="3118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재귀호출을 제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외한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오버헤드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분할이 대부분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 flipV="1">
            <a:off x="6972300" y="2355304"/>
            <a:ext cx="0" cy="1003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059832" y="2311647"/>
            <a:ext cx="290167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74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기본 정렬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귀납적 관점에서의 정렬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2~3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장에서 배운 기법을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사용한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정렬 알고리즘의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수행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시간 분석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비교 정렬의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한계 이해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선형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시간 정렬이 가능한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조건 및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선형 시간 정렬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최악의 경우 수행 시간</a:t>
            </a:r>
            <a:endParaRPr lang="ko-KR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77925" y="2009775"/>
            <a:ext cx="334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=  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-1)</a:t>
            </a:r>
            <a:r>
              <a:rPr lang="ko-KR" altLang="en-US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+ </a:t>
            </a:r>
            <a:r>
              <a:rPr lang="el-GR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el-GR" altLang="ko-KR" sz="28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39825" y="3952875"/>
            <a:ext cx="223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∴ T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/>
              </a:rPr>
              <a:t>Θ</a:t>
            </a:r>
            <a:r>
              <a:rPr lang="en-US" altLang="ko-KR" sz="10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800" baseline="30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sz="28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406773" y="3084513"/>
            <a:ext cx="2589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n-1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되고 큰 쪽을 처리하는 비용</a:t>
            </a: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V="1">
            <a:off x="2882900" y="2540000"/>
            <a:ext cx="0" cy="50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5076056" y="2710661"/>
            <a:ext cx="3118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재귀호출을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재외한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오버헤드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분할이 대부분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 flipH="1" flipV="1">
            <a:off x="4305300" y="2540000"/>
            <a:ext cx="81280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30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최악의 경우 </a:t>
            </a:r>
            <a:r>
              <a:rPr lang="ko-KR" altLang="en-US" dirty="0" err="1"/>
              <a:t>선형시간</a:t>
            </a:r>
            <a:r>
              <a:rPr lang="ko-KR" altLang="en-US" dirty="0"/>
              <a:t> 선택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linearSelect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A[], </a:t>
            </a:r>
            <a:r>
              <a:rPr lang="en-US" altLang="ko-KR" sz="18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8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800" i="1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	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배열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A[p ... r]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에서 </a:t>
            </a:r>
            <a:r>
              <a:rPr lang="en-US" altLang="ko-KR" sz="18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번째 작은 원소 찾기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①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원소의 총 수가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개 이하이면 원하는 원소를 찾고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알고리즘 종료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②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전체 원소들을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개씩의 원소를 가진           개의 그룹으로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나눔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원소의 총수가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 배수가 아니면 이중 한 그룹은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개 미만이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됨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③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각 그룹에서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중앙값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원소가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개이면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번째 원소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찾기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(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이렇게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찾은 중앙값들을 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8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m</a:t>
            </a:r>
            <a:r>
              <a:rPr lang="en-US" altLang="ko-KR" sz="18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…, m    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이라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할 때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④ m</a:t>
            </a:r>
            <a:r>
              <a:rPr lang="en-US" altLang="ko-KR" sz="18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m</a:t>
            </a:r>
            <a:r>
              <a:rPr lang="en-US" altLang="ko-KR" sz="18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…, m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들의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중앙값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재귀적으로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구함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그룹의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수가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짝수일 경우는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두 중앙값 중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하나를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임의로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선택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b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 ▷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ko-KR" sz="18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linearSelect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 ) </a:t>
            </a: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⑤ M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기준 원소로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삼아 전체 원소를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분할 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보다 작거나 같은 것은 </a:t>
            </a:r>
            <a:endParaRPr lang="en-US" altLang="ko-KR" sz="18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M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 왼쪽에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M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보다 큰 것은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오른쪽에 배치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endParaRPr lang="en-US" altLang="ko-KR" sz="18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⑥ 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분할된 두 그룹 중 적합한 쪽을 선택하여 단계 ①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~⑥</a:t>
            </a: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재귀적으로 </a:t>
            </a: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ko-KR" altLang="en-US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 </a:t>
            </a:r>
            <a:r>
              <a:rPr lang="ko-KR" altLang="en-US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반복</a:t>
            </a:r>
            <a:r>
              <a:rPr lang="en-US" altLang="ko-KR" sz="18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▷ 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ko-KR" sz="18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linearSelect</a:t>
            </a:r>
            <a:r>
              <a:rPr lang="en-US" altLang="ko-KR" sz="18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 ) </a:t>
            </a: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698051"/>
              </p:ext>
            </p:extLst>
          </p:nvPr>
        </p:nvGraphicFramePr>
        <p:xfrm>
          <a:off x="5417878" y="1754886"/>
          <a:ext cx="593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368280" imgH="228600" progId="Equation.3">
                  <p:embed/>
                </p:oleObj>
              </mc:Choice>
              <mc:Fallback>
                <p:oleObj name="Equation" r:id="rId3" imgW="368280" imgH="228600" progId="Equation.3">
                  <p:embed/>
                  <p:pic>
                    <p:nvPicPr>
                      <p:cNvPr id="233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878" y="1754886"/>
                        <a:ext cx="593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64498"/>
              </p:ext>
            </p:extLst>
          </p:nvPr>
        </p:nvGraphicFramePr>
        <p:xfrm>
          <a:off x="5661085" y="2973263"/>
          <a:ext cx="29686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368280" imgH="228600" progId="Equation.3">
                  <p:embed/>
                </p:oleObj>
              </mc:Choice>
              <mc:Fallback>
                <p:oleObj name="Equation" r:id="rId5" imgW="368280" imgH="228600" progId="Equation.3">
                  <p:embed/>
                  <p:pic>
                    <p:nvPicPr>
                      <p:cNvPr id="2334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85" y="2973263"/>
                        <a:ext cx="29686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051851"/>
              </p:ext>
            </p:extLst>
          </p:nvPr>
        </p:nvGraphicFramePr>
        <p:xfrm>
          <a:off x="3077762" y="3333303"/>
          <a:ext cx="29686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368280" imgH="228600" progId="Equation.3">
                  <p:embed/>
                </p:oleObj>
              </mc:Choice>
              <mc:Fallback>
                <p:oleObj name="Equation" r:id="rId5" imgW="368280" imgH="22860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762" y="3333303"/>
                        <a:ext cx="29686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72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기준 원소를 중심으로 한 대소 관계</a:t>
            </a:r>
            <a:endParaRPr lang="ko-KR" altLang="en-US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377380" y="1357536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377380" y="2070324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377380" y="3551461"/>
            <a:ext cx="293688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377380" y="4335686"/>
            <a:ext cx="293688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12393" y="1357536"/>
            <a:ext cx="293687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112393" y="2070324"/>
            <a:ext cx="293687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112393" y="3551461"/>
            <a:ext cx="293687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112393" y="4335686"/>
            <a:ext cx="293687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866455" y="1357536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66455" y="2070324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866455" y="3551461"/>
            <a:ext cx="293688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66455" y="4335686"/>
            <a:ext cx="293688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618930" y="1357536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618930" y="2070324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618930" y="3551461"/>
            <a:ext cx="295275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618930" y="4335686"/>
            <a:ext cx="295275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390455" y="1357536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390455" y="2070324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390455" y="3551461"/>
            <a:ext cx="295275" cy="2857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390455" y="4335686"/>
            <a:ext cx="295275" cy="2857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127055" y="1357536"/>
            <a:ext cx="293688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127055" y="2070324"/>
            <a:ext cx="293688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127055" y="3551461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127055" y="4335686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879530" y="2070324"/>
            <a:ext cx="293688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641530" y="4335686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633593" y="1357536"/>
            <a:ext cx="293687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7633593" y="2070324"/>
            <a:ext cx="293687" cy="2857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7633593" y="3551461"/>
            <a:ext cx="293687" cy="2857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2199580" y="1217836"/>
            <a:ext cx="2895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377380" y="2830736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113980" y="2830736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875980" y="2830736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4625280" y="2830736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6123880" y="2830736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6885880" y="2830736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7635180" y="2830736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5399980" y="2830736"/>
            <a:ext cx="292100" cy="279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Group 70"/>
          <p:cNvGrpSpPr>
            <a:grpSpLocks/>
          </p:cNvGrpSpPr>
          <p:nvPr/>
        </p:nvGrpSpPr>
        <p:grpSpPr bwMode="auto">
          <a:xfrm>
            <a:off x="5247580" y="5243736"/>
            <a:ext cx="3644900" cy="1117600"/>
            <a:chOff x="3240" y="3488"/>
            <a:chExt cx="2296" cy="704"/>
          </a:xfrm>
        </p:grpSpPr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3240" y="3824"/>
              <a:ext cx="1616" cy="198"/>
            </a:xfrm>
            <a:prstGeom prst="rec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1400">
                  <a:solidFill>
                    <a:srgbClr val="99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●</a:t>
              </a:r>
              <a:r>
                <a:rPr lang="en-US" altLang="ko-KR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>
                  <a:solidFill>
                    <a:srgbClr val="99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ko-KR" altLang="en-US" sz="1400">
                  <a:solidFill>
                    <a:srgbClr val="00CC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큰 원소들</a:t>
              </a:r>
            </a:p>
          </p:txBody>
        </p:sp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3248" y="3640"/>
              <a:ext cx="1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140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●</a:t>
              </a:r>
              <a:r>
                <a:rPr lang="en-US" altLang="ko-KR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ko-KR" altLang="en-US" sz="1400">
                  <a:solidFill>
                    <a:srgbClr val="00CC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작은 원소들</a:t>
              </a:r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3256" y="4000"/>
              <a:ext cx="2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</a:t>
              </a:r>
              <a:r>
                <a:rPr lang="ko-KR" altLang="en-US" sz="1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크거나 작을 수 있는 원소들</a:t>
              </a:r>
            </a:p>
          </p:txBody>
        </p:sp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3256" y="3488"/>
              <a:ext cx="1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ko-KR" altLang="en-US" sz="1400" dirty="0">
                  <a:solidFill>
                    <a:srgbClr val="00CC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 </a:t>
              </a:r>
              <a:r>
                <a:rPr lang="ko-KR" altLang="en-US" sz="1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원소 </a:t>
              </a:r>
              <a:r>
                <a:rPr lang="en-US" altLang="ko-KR" sz="1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1894780" y="2716436"/>
            <a:ext cx="6451600" cy="482600"/>
          </a:xfrm>
          <a:prstGeom prst="rect">
            <a:avLst/>
          </a:prstGeom>
          <a:noFill/>
          <a:ln w="57150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129481" y="2792636"/>
            <a:ext cx="180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그룹의 중앙값 →</a:t>
            </a:r>
          </a:p>
        </p:txBody>
      </p: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2323398" y="5231036"/>
            <a:ext cx="384174" cy="609600"/>
            <a:chOff x="3846" y="2976"/>
            <a:chExt cx="242" cy="384"/>
          </a:xfrm>
        </p:grpSpPr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846" y="2976"/>
              <a:ext cx="24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13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endParaRPr lang="en-US" altLang="ko-KR" sz="13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3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3059998" y="5231036"/>
            <a:ext cx="384174" cy="609600"/>
            <a:chOff x="3846" y="2976"/>
            <a:chExt cx="242" cy="384"/>
          </a:xfrm>
        </p:grpSpPr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3846" y="2976"/>
              <a:ext cx="24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13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endParaRPr lang="en-US" altLang="ko-KR" sz="13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3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3821998" y="5231036"/>
            <a:ext cx="384174" cy="609600"/>
            <a:chOff x="3846" y="2976"/>
            <a:chExt cx="242" cy="384"/>
          </a:xfrm>
        </p:grpSpPr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846" y="2976"/>
              <a:ext cx="24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13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endParaRPr lang="en-US" altLang="ko-KR" sz="13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3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4447480" y="5154836"/>
            <a:ext cx="135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58" name="Oval 59"/>
          <p:cNvSpPr>
            <a:spLocks noChangeArrowheads="1"/>
          </p:cNvSpPr>
          <p:nvPr/>
        </p:nvSpPr>
        <p:spPr bwMode="auto">
          <a:xfrm>
            <a:off x="2199580" y="1052736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60"/>
          <p:cNvSpPr>
            <a:spLocks noChangeArrowheads="1"/>
          </p:cNvSpPr>
          <p:nvPr/>
        </p:nvSpPr>
        <p:spPr bwMode="auto">
          <a:xfrm>
            <a:off x="2936180" y="1052736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Oval 61"/>
          <p:cNvSpPr>
            <a:spLocks noChangeArrowheads="1"/>
          </p:cNvSpPr>
          <p:nvPr/>
        </p:nvSpPr>
        <p:spPr bwMode="auto">
          <a:xfrm>
            <a:off x="3698180" y="1052736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62"/>
          <p:cNvSpPr>
            <a:spLocks noChangeArrowheads="1"/>
          </p:cNvSpPr>
          <p:nvPr/>
        </p:nvSpPr>
        <p:spPr bwMode="auto">
          <a:xfrm>
            <a:off x="5946080" y="1052736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6708080" y="1052736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Oval 64"/>
          <p:cNvSpPr>
            <a:spLocks noChangeArrowheads="1"/>
          </p:cNvSpPr>
          <p:nvPr/>
        </p:nvSpPr>
        <p:spPr bwMode="auto">
          <a:xfrm>
            <a:off x="7457380" y="1052736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Oval 65"/>
          <p:cNvSpPr>
            <a:spLocks noChangeArrowheads="1"/>
          </p:cNvSpPr>
          <p:nvPr/>
        </p:nvSpPr>
        <p:spPr bwMode="auto">
          <a:xfrm>
            <a:off x="5209480" y="1052736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4447480" y="1065436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 Box 33"/>
          <p:cNvSpPr txBox="1">
            <a:spLocks noChangeArrowheads="1"/>
          </p:cNvSpPr>
          <p:nvPr/>
        </p:nvSpPr>
        <p:spPr bwMode="auto">
          <a:xfrm>
            <a:off x="5511105" y="304504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5171380" y="2627536"/>
            <a:ext cx="3200400" cy="2438400"/>
          </a:xfrm>
          <a:prstGeom prst="rect">
            <a:avLst/>
          </a:prstGeom>
          <a:noFill/>
          <a:ln w="57150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720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최악의 경우 수행 시간</a:t>
            </a:r>
            <a:endParaRPr lang="ko-KR" altLang="en-US" dirty="0"/>
          </a:p>
        </p:txBody>
      </p:sp>
      <p:sp>
        <p:nvSpPr>
          <p:cNvPr id="3" name="Text Box 67"/>
          <p:cNvSpPr txBox="1">
            <a:spLocks noChangeArrowheads="1"/>
          </p:cNvSpPr>
          <p:nvPr/>
        </p:nvSpPr>
        <p:spPr bwMode="auto">
          <a:xfrm>
            <a:off x="1177925" y="1916832"/>
            <a:ext cx="559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≤ 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 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/5 ) + 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(7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/10 + 2) + </a:t>
            </a:r>
            <a:r>
              <a:rPr lang="el-GR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el-GR" altLang="ko-KR" sz="28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2620696" y="2015257"/>
            <a:ext cx="571500" cy="355600"/>
            <a:chOff x="4024" y="3960"/>
            <a:chExt cx="200" cy="128"/>
          </a:xfrm>
        </p:grpSpPr>
        <p:sp>
          <p:nvSpPr>
            <p:cNvPr id="5" name="Freeform 69"/>
            <p:cNvSpPr>
              <a:spLocks/>
            </p:cNvSpPr>
            <p:nvPr/>
          </p:nvSpPr>
          <p:spPr bwMode="auto">
            <a:xfrm>
              <a:off x="4160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" name="Freeform 70"/>
            <p:cNvSpPr>
              <a:spLocks/>
            </p:cNvSpPr>
            <p:nvPr/>
          </p:nvSpPr>
          <p:spPr bwMode="auto">
            <a:xfrm flipH="1">
              <a:off x="4024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7" name="Rectangle 72"/>
          <p:cNvSpPr>
            <a:spLocks noChangeArrowheads="1"/>
          </p:cNvSpPr>
          <p:nvPr/>
        </p:nvSpPr>
        <p:spPr bwMode="auto">
          <a:xfrm>
            <a:off x="2701925" y="3051895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④</a:t>
            </a: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4492625" y="3064595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⑥</a:t>
            </a: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5635625" y="3037607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①②③⑤</a:t>
            </a:r>
          </a:p>
        </p:txBody>
      </p:sp>
      <p:sp>
        <p:nvSpPr>
          <p:cNvPr id="10" name="Line 75"/>
          <p:cNvSpPr>
            <a:spLocks noChangeShapeType="1"/>
          </p:cNvSpPr>
          <p:nvPr/>
        </p:nvSpPr>
        <p:spPr bwMode="auto">
          <a:xfrm flipV="1">
            <a:off x="2959100" y="2510557"/>
            <a:ext cx="0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Line 76"/>
          <p:cNvSpPr>
            <a:spLocks noChangeShapeType="1"/>
          </p:cNvSpPr>
          <p:nvPr/>
        </p:nvSpPr>
        <p:spPr bwMode="auto">
          <a:xfrm flipV="1">
            <a:off x="4762500" y="2510557"/>
            <a:ext cx="0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Line 77"/>
          <p:cNvSpPr>
            <a:spLocks noChangeShapeType="1"/>
          </p:cNvSpPr>
          <p:nvPr/>
        </p:nvSpPr>
        <p:spPr bwMode="auto">
          <a:xfrm flipV="1">
            <a:off x="6388100" y="2523257"/>
            <a:ext cx="0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796925" y="4063132"/>
            <a:ext cx="778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이것은 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 ≤ </a:t>
            </a:r>
            <a:r>
              <a:rPr lang="en-US" altLang="ko-KR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cn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임을 추정 후 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귀납법으로 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증명할 수 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있음 </a:t>
            </a:r>
            <a:endParaRPr lang="ko-KR" altLang="en-US" sz="24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Text Box 79"/>
          <p:cNvSpPr txBox="1">
            <a:spLocks noChangeArrowheads="1"/>
          </p:cNvSpPr>
          <p:nvPr/>
        </p:nvSpPr>
        <p:spPr bwMode="auto">
          <a:xfrm>
            <a:off x="758825" y="4634632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∴ T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O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280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Text Box 80"/>
          <p:cNvSpPr txBox="1">
            <a:spLocks noChangeArrowheads="1"/>
          </p:cNvSpPr>
          <p:nvPr/>
        </p:nvSpPr>
        <p:spPr bwMode="auto">
          <a:xfrm>
            <a:off x="822325" y="5280745"/>
            <a:ext cx="552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 =</a:t>
            </a:r>
            <a:r>
              <a:rPr lang="en-US" altLang="ko-KR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l-GR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임은 자명하므로 </a:t>
            </a:r>
            <a:r>
              <a:rPr lang="ko-KR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lang="el-GR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800" i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80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280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767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HY울릉도B" pitchFamily="18" charset="-127"/>
              </a:rPr>
              <a:t>Q &amp; A</a:t>
            </a:r>
            <a:endParaRPr kumimoji="0" lang="en-US" altLang="ko-KR" sz="4000" b="1" i="0" u="none" strike="noStrike" kern="0" normalizeH="0" noProof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힙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(heap)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완전 이진 트리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(complete binary tree)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로서 다음의 성질 만족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노드의 값은 자신의 자식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(children)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값보다 크지 않음</a:t>
            </a:r>
            <a:endParaRPr lang="en-US" altLang="ko-KR" sz="2000" kern="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49120"/>
            <a:ext cx="2520280" cy="25563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789040"/>
            <a:ext cx="2473025" cy="2520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775564"/>
            <a:ext cx="2808312" cy="25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배열을 이용한 </a:t>
            </a: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힙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자료구조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Oval 2"/>
          <p:cNvSpPr>
            <a:spLocks noChangeArrowheads="1"/>
          </p:cNvSpPr>
          <p:nvPr/>
        </p:nvSpPr>
        <p:spPr bwMode="auto">
          <a:xfrm>
            <a:off x="2781994" y="1949028"/>
            <a:ext cx="558800" cy="571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2867719" y="1963316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550094" y="2990428"/>
            <a:ext cx="558800" cy="571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1635819" y="3004716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4090094" y="2977728"/>
            <a:ext cx="558800" cy="571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4175819" y="2992016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927794" y="4133428"/>
            <a:ext cx="558800" cy="571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013519" y="4147716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2159694" y="4133428"/>
            <a:ext cx="558800" cy="571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77" name="Text Box 11"/>
          <p:cNvSpPr txBox="1">
            <a:spLocks noChangeArrowheads="1"/>
          </p:cNvSpPr>
          <p:nvPr/>
        </p:nvSpPr>
        <p:spPr bwMode="auto">
          <a:xfrm>
            <a:off x="2245419" y="4147716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3505894" y="4133428"/>
            <a:ext cx="558800" cy="571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79" name="Text Box 13"/>
          <p:cNvSpPr txBox="1">
            <a:spLocks noChangeArrowheads="1"/>
          </p:cNvSpPr>
          <p:nvPr/>
        </p:nvSpPr>
        <p:spPr bwMode="auto">
          <a:xfrm>
            <a:off x="3591619" y="4147716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 flipH="1">
            <a:off x="1981894" y="2444328"/>
            <a:ext cx="876300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>
            <a:off x="3239194" y="2469728"/>
            <a:ext cx="914400" cy="596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 flipH="1">
            <a:off x="1257994" y="3523828"/>
            <a:ext cx="431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>
            <a:off x="1956494" y="3523828"/>
            <a:ext cx="3175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 flipH="1">
            <a:off x="3874194" y="3536528"/>
            <a:ext cx="381000" cy="596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sp>
        <p:nvSpPr>
          <p:cNvPr id="85" name="Text Box 19"/>
          <p:cNvSpPr txBox="1">
            <a:spLocks noChangeArrowheads="1"/>
          </p:cNvSpPr>
          <p:nvPr/>
        </p:nvSpPr>
        <p:spPr bwMode="auto">
          <a:xfrm>
            <a:off x="2499419" y="1772816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86" name="Text Box 20"/>
          <p:cNvSpPr txBox="1">
            <a:spLocks noChangeArrowheads="1"/>
          </p:cNvSpPr>
          <p:nvPr/>
        </p:nvSpPr>
        <p:spPr bwMode="auto">
          <a:xfrm>
            <a:off x="3375719" y="3792116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2461319" y="3792116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88" name="Text Box 22"/>
          <p:cNvSpPr txBox="1">
            <a:spLocks noChangeArrowheads="1"/>
          </p:cNvSpPr>
          <p:nvPr/>
        </p:nvSpPr>
        <p:spPr bwMode="auto">
          <a:xfrm>
            <a:off x="772219" y="3804816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89" name="Text Box 23"/>
          <p:cNvSpPr txBox="1">
            <a:spLocks noChangeArrowheads="1"/>
          </p:cNvSpPr>
          <p:nvPr/>
        </p:nvSpPr>
        <p:spPr bwMode="auto">
          <a:xfrm>
            <a:off x="4506019" y="2699916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280219" y="2712616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graphicFrame>
        <p:nvGraphicFramePr>
          <p:cNvPr id="9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83027"/>
              </p:ext>
            </p:extLst>
          </p:nvPr>
        </p:nvGraphicFramePr>
        <p:xfrm>
          <a:off x="5270500" y="4670400"/>
          <a:ext cx="3403600" cy="558800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Text Box 41"/>
          <p:cNvSpPr txBox="1">
            <a:spLocks noChangeArrowheads="1"/>
          </p:cNvSpPr>
          <p:nvPr/>
        </p:nvSpPr>
        <p:spPr bwMode="auto">
          <a:xfrm>
            <a:off x="4772025" y="46719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5356225" y="4249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4" name="Text Box 43"/>
          <p:cNvSpPr txBox="1">
            <a:spLocks noChangeArrowheads="1"/>
          </p:cNvSpPr>
          <p:nvPr/>
        </p:nvSpPr>
        <p:spPr bwMode="auto">
          <a:xfrm>
            <a:off x="5953125" y="4249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6537325" y="4249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6" name="Text Box 45"/>
          <p:cNvSpPr txBox="1">
            <a:spLocks noChangeArrowheads="1"/>
          </p:cNvSpPr>
          <p:nvPr/>
        </p:nvSpPr>
        <p:spPr bwMode="auto">
          <a:xfrm>
            <a:off x="7070725" y="4249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7642225" y="4249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8" name="Text Box 47"/>
          <p:cNvSpPr txBox="1">
            <a:spLocks noChangeArrowheads="1"/>
          </p:cNvSpPr>
          <p:nvPr/>
        </p:nvSpPr>
        <p:spPr bwMode="auto">
          <a:xfrm>
            <a:off x="8213725" y="4249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666942" y="5589240"/>
            <a:ext cx="7793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b="1" dirty="0" err="1" smtClean="0">
                <a:sym typeface="Wingdings" panose="05000000000000000000" pitchFamily="2" charset="2"/>
              </a:rPr>
              <a:t>힙은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 완전 이진 트리 구조이므로 이와 같이 표현하는 것이 가능</a:t>
            </a:r>
            <a:endParaRPr lang="en-US" altLang="ko-KR" sz="2000" b="1" dirty="0"/>
          </a:p>
        </p:txBody>
      </p:sp>
      <p:sp>
        <p:nvSpPr>
          <p:cNvPr id="3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64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만들기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6998"/>
            <a:ext cx="7429826" cy="5394330"/>
          </a:xfrm>
          <a:prstGeom prst="rect">
            <a:avLst/>
          </a:prstGeom>
        </p:spPr>
      </p:pic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18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만들기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buildHeap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(A[], n) {				</a:t>
            </a:r>
            <a:r>
              <a:rPr lang="pt-BR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pt-BR" altLang="ko-KR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A[1...n]</a:t>
            </a:r>
            <a:r>
              <a:rPr lang="ko-KR" altLang="en-US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</a:t>
            </a:r>
            <a:r>
              <a:rPr lang="ko-KR" altLang="en-US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힙으로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만든다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pt-BR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or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⌊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/2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⌋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downto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heapify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(A[], </a:t>
            </a:r>
            <a:r>
              <a:rPr lang="en-US" altLang="ko-KR" sz="2000" i="1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;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</a:t>
            </a:r>
          </a:p>
          <a:p>
            <a:pPr marL="457200" lvl="1" indent="0" defTabSz="449263" eaLnBrk="1" latinLnBrk="0" hangingPunct="1">
              <a:spcBef>
                <a:spcPts val="600"/>
              </a:spcBef>
              <a:buNone/>
              <a:defRPr/>
            </a:pP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eapify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(A[],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	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A[k]</a:t>
            </a:r>
            <a:r>
              <a:rPr lang="ko-KR" altLang="en-US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를</a:t>
            </a:r>
            <a:r>
              <a:rPr lang="pt-BR" altLang="ko-KR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루트로 하는 트리가 </a:t>
            </a:r>
            <a:r>
              <a:rPr lang="ko-KR" altLang="en-US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힙</a:t>
            </a:r>
            <a:r>
              <a:rPr lang="ko-KR" altLang="en-US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성질을 만족하도록 수정</a:t>
            </a:r>
            <a:endParaRPr lang="pt-BR" altLang="ko-KR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left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← 2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;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← 2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+1;		</a:t>
            </a:r>
            <a:r>
              <a:rPr lang="pt-BR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A[k]</a:t>
            </a:r>
            <a:r>
              <a:rPr lang="ko-KR" altLang="en-US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</a:t>
            </a:r>
            <a:r>
              <a:rPr lang="pt-BR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두 자식은 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A[2k]</a:t>
            </a:r>
            <a:r>
              <a:rPr lang="ko-KR" altLang="en-US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와 </a:t>
            </a:r>
            <a:r>
              <a:rPr lang="en-US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A[2k+1]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		</a:t>
            </a:r>
            <a:r>
              <a:rPr lang="pt-BR" altLang="ko-KR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두 자식 중 값이 더 작은 것 찾기</a:t>
            </a:r>
            <a:endParaRPr lang="en-US" altLang="ko-KR" sz="18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(A[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A[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left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;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;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(left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left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;	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ko-KR" altLang="en-US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자식이 왼쪽만 있는 경우</a:t>
            </a:r>
            <a:endParaRPr lang="en-US" altLang="ko-KR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(A[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A[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then {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↔ A[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smaller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];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heapify(A[],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4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정렬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힙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정렬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주어진 배열을 힙으로 만든 다음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차례로 하나씩 힙에서 제거함으로써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정렬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내림차순 정렬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heapSort(A[ 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			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▷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A[1...n]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정렬한다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buildHeap(A[],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); 		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▷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힙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만들기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	f</a:t>
            </a:r>
            <a:r>
              <a:rPr lang="en-US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or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 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downto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2 {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A[1] ↔ A[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];		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▷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교환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(A[</a:t>
            </a:r>
            <a:r>
              <a:rPr lang="en-US" altLang="ko-KR" sz="2000" i="1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는 정렬 완료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heapify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(A[], 1,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-1);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A[1...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-1]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이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힙이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되도록 수정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} 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defRPr/>
            </a:pPr>
            <a:endParaRPr lang="en-US" altLang="ko-KR" sz="2000" kern="0" dirty="0" smtClean="0">
              <a:solidFill>
                <a:srgbClr val="C00000"/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02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힙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정렬의 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루프는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n-1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 반복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반복마다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수행되는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heapify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수행 시간은 최대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O(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logn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 (∵) n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개 노드로 구성되는 완전 이진 트리의 높이는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logn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(</a:t>
            </a:r>
            <a:r>
              <a:rPr lang="en-US" altLang="ko-KR" sz="2000" kern="0" dirty="0">
                <a:solidFill>
                  <a:srgbClr val="000099"/>
                </a:solidFill>
              </a:rPr>
              <a:t>n-1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)*O(</a:t>
            </a:r>
            <a:r>
              <a:rPr lang="en-US" altLang="ko-KR" sz="2000" kern="0" dirty="0" err="1" smtClean="0">
                <a:solidFill>
                  <a:srgbClr val="000099"/>
                </a:solidFill>
              </a:rPr>
              <a:t>logn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) </a:t>
            </a:r>
            <a:r>
              <a:rPr lang="en-US" altLang="ko-KR" sz="2000" kern="0" dirty="0">
                <a:solidFill>
                  <a:srgbClr val="000099"/>
                </a:solidFill>
              </a:rPr>
              <a:t>=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O(n*</a:t>
            </a:r>
            <a:r>
              <a:rPr lang="en-US" altLang="ko-KR" sz="2000" kern="0" dirty="0" err="1" smtClean="0">
                <a:solidFill>
                  <a:srgbClr val="000099"/>
                </a:solidFill>
              </a:rPr>
              <a:t>logn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) – O(</a:t>
            </a:r>
            <a:r>
              <a:rPr lang="en-US" altLang="ko-KR" sz="2000" kern="0" dirty="0" err="1" smtClean="0">
                <a:solidFill>
                  <a:srgbClr val="000099"/>
                </a:solidFill>
              </a:rPr>
              <a:t>logn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) = O</a:t>
            </a:r>
            <a:r>
              <a:rPr lang="el-GR" altLang="ko-KR" sz="2000" kern="0" dirty="0" smtClean="0">
                <a:solidFill>
                  <a:srgbClr val="000099"/>
                </a:solidFill>
              </a:rPr>
              <a:t>(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n*</a:t>
            </a:r>
            <a:r>
              <a:rPr lang="en-US" altLang="ko-KR" sz="2000" kern="0" dirty="0" err="1" smtClean="0">
                <a:solidFill>
                  <a:srgbClr val="000099"/>
                </a:solidFill>
              </a:rPr>
              <a:t>logn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)</a:t>
            </a:r>
            <a:endParaRPr lang="en-US" altLang="ko-KR" sz="2000" kern="0" dirty="0">
              <a:solidFill>
                <a:srgbClr val="000099"/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216420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1100</Words>
  <Application>Microsoft Office PowerPoint</Application>
  <PresentationFormat>화면 슬라이드 쇼(4:3)</PresentationFormat>
  <Paragraphs>416</Paragraphs>
  <Slides>34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Calibri</vt:lpstr>
      <vt:lpstr>Wingdings</vt:lpstr>
      <vt:lpstr>휴먼옛체</vt:lpstr>
      <vt:lpstr>Tahoma</vt:lpstr>
      <vt:lpstr>Verdana</vt:lpstr>
      <vt:lpstr>맑은 고딕</vt:lpstr>
      <vt:lpstr>Times</vt:lpstr>
      <vt:lpstr>Arial</vt:lpstr>
      <vt:lpstr>HY울릉도B</vt:lpstr>
      <vt:lpstr>Times New Roman</vt:lpstr>
      <vt:lpstr>굴림</vt:lpstr>
      <vt:lpstr>1_cdb2004134l</vt:lpstr>
      <vt:lpstr>Equation</vt:lpstr>
      <vt:lpstr>[04 – Ch.04b, Ch.05]  컴퓨터 알고리즘</vt:lpstr>
      <vt:lpstr>PowerPoint 프레젠테이션</vt:lpstr>
      <vt:lpstr>4장 학습목표 (리뷰)</vt:lpstr>
      <vt:lpstr>힙 구조</vt:lpstr>
      <vt:lpstr>힙 만들기 (1)</vt:lpstr>
      <vt:lpstr>힙 만들기 (2)</vt:lpstr>
      <vt:lpstr>힙 만들기 (3)</vt:lpstr>
      <vt:lpstr>힙 정렬 (1)</vt:lpstr>
      <vt:lpstr>힙 정렬 (2)</vt:lpstr>
      <vt:lpstr>힙 정렬 수행의 예 (1)</vt:lpstr>
      <vt:lpstr>힙 정렬 수행의 예 (2)</vt:lpstr>
      <vt:lpstr>Θ(n) 정렬</vt:lpstr>
      <vt:lpstr>기수 정렬</vt:lpstr>
      <vt:lpstr>기수 정렬 수행의 예 (1)</vt:lpstr>
      <vt:lpstr>기수 정렬 수행의 예 (2)</vt:lpstr>
      <vt:lpstr>기수 정렬의 수행 시간</vt:lpstr>
      <vt:lpstr>계수 정렬</vt:lpstr>
      <vt:lpstr>계수 정렬 수행의 예 (1)</vt:lpstr>
      <vt:lpstr>계수 정렬 수행의 예 (2)</vt:lpstr>
      <vt:lpstr>계수 정렬 수행의 예 (3)</vt:lpstr>
      <vt:lpstr>계수 정렬의 수행 시간</vt:lpstr>
      <vt:lpstr>정렬 알고리즘의 효율성 비교</vt:lpstr>
      <vt:lpstr>PowerPoint 프레젠테이션</vt:lpstr>
      <vt:lpstr>5장 학습목표</vt:lpstr>
      <vt:lpstr>선택 알고리즘</vt:lpstr>
      <vt:lpstr>평균 선형시간 선택 알고리즘</vt:lpstr>
      <vt:lpstr>선택 알고리즘 수행 예 (1)</vt:lpstr>
      <vt:lpstr>선택 알고리즘 수행 예 (2)</vt:lpstr>
      <vt:lpstr>평균 수행 시간</vt:lpstr>
      <vt:lpstr>최악의 경우 수행 시간</vt:lpstr>
      <vt:lpstr>최악의 경우 선형시간 선택 알고리즘</vt:lpstr>
      <vt:lpstr>기준 원소를 중심으로 한 대소 관계</vt:lpstr>
      <vt:lpstr>최악의 경우 수행 시간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314</cp:revision>
  <dcterms:created xsi:type="dcterms:W3CDTF">2014-02-26T06:38:57Z</dcterms:created>
  <dcterms:modified xsi:type="dcterms:W3CDTF">2019-09-23T03:54:08Z</dcterms:modified>
</cp:coreProperties>
</file>