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3" r:id="rId1"/>
  </p:sldMasterIdLst>
  <p:notesMasterIdLst>
    <p:notesMasterId r:id="rId37"/>
  </p:notesMasterIdLst>
  <p:handoutMasterIdLst>
    <p:handoutMasterId r:id="rId38"/>
  </p:handoutMasterIdLst>
  <p:sldIdLst>
    <p:sldId id="390" r:id="rId2"/>
    <p:sldId id="309" r:id="rId3"/>
    <p:sldId id="310" r:id="rId4"/>
    <p:sldId id="311" r:id="rId5"/>
    <p:sldId id="362" r:id="rId6"/>
    <p:sldId id="339" r:id="rId7"/>
    <p:sldId id="363" r:id="rId8"/>
    <p:sldId id="341" r:id="rId9"/>
    <p:sldId id="342" r:id="rId10"/>
    <p:sldId id="364" r:id="rId11"/>
    <p:sldId id="343" r:id="rId12"/>
    <p:sldId id="366" r:id="rId13"/>
    <p:sldId id="373" r:id="rId14"/>
    <p:sldId id="369" r:id="rId15"/>
    <p:sldId id="370" r:id="rId16"/>
    <p:sldId id="371" r:id="rId17"/>
    <p:sldId id="372" r:id="rId18"/>
    <p:sldId id="365" r:id="rId19"/>
    <p:sldId id="374" r:id="rId20"/>
    <p:sldId id="375" r:id="rId21"/>
    <p:sldId id="376" r:id="rId22"/>
    <p:sldId id="377" r:id="rId23"/>
    <p:sldId id="378" r:id="rId24"/>
    <p:sldId id="379" r:id="rId25"/>
    <p:sldId id="380" r:id="rId26"/>
    <p:sldId id="381" r:id="rId27"/>
    <p:sldId id="382" r:id="rId28"/>
    <p:sldId id="383" r:id="rId29"/>
    <p:sldId id="384" r:id="rId30"/>
    <p:sldId id="385" r:id="rId31"/>
    <p:sldId id="386" r:id="rId32"/>
    <p:sldId id="387" r:id="rId33"/>
    <p:sldId id="388" r:id="rId34"/>
    <p:sldId id="389" r:id="rId35"/>
    <p:sldId id="306" r:id="rId3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휴먼옛체" panose="02030504000101010101" pitchFamily="18" charset="-127"/>
      <p:regular r:id="rId43"/>
    </p:embeddedFont>
    <p:embeddedFont>
      <p:font typeface="HY울릉도B" panose="020B0600000101010101" charset="-127"/>
      <p:regular r:id="rId44"/>
    </p:embeddedFont>
    <p:embeddedFont>
      <p:font typeface="Tahoma" panose="020B0604030504040204" pitchFamily="34" charset="0"/>
      <p:regular r:id="rId45"/>
      <p:bold r:id="rId46"/>
    </p:embeddedFont>
    <p:embeddedFont>
      <p:font typeface="Verdana" panose="020B0604030504040204" pitchFamily="34" charset="0"/>
      <p:regular r:id="rId47"/>
      <p:bold r:id="rId48"/>
      <p:italic r:id="rId49"/>
      <p:boldItalic r:id="rId50"/>
    </p:embeddedFont>
    <p:embeddedFont>
      <p:font typeface="맑은 고딕" panose="020B0503020000020004" pitchFamily="50" charset="-127"/>
      <p:regular r:id="rId51"/>
      <p:bold r:id="rId5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3333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92" autoAdjust="0"/>
    <p:restoredTop sz="94660"/>
  </p:normalViewPr>
  <p:slideViewPr>
    <p:cSldViewPr>
      <p:cViewPr varScale="1">
        <p:scale>
          <a:sx n="115" d="100"/>
          <a:sy n="115" d="100"/>
        </p:scale>
        <p:origin x="81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18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EF453-B1E5-4453-B7A6-5AAD43CB515F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F13B1-3E9D-4549-8C0C-6604302F0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5275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72B31B-7A99-4396-8E40-65340A17310F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9DF54-ABE1-470F-BAA6-3FDF882CC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288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/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3" r="5262"/>
          <a:stretch/>
        </p:blipFill>
        <p:spPr bwMode="auto">
          <a:xfrm>
            <a:off x="3419872" y="130867"/>
            <a:ext cx="5411718" cy="384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0" name="Rectangle 18" descr="Light horizontal"/>
          <p:cNvSpPr>
            <a:spLocks noChangeArrowheads="1"/>
          </p:cNvSpPr>
          <p:nvPr/>
        </p:nvSpPr>
        <p:spPr bwMode="gray">
          <a:xfrm>
            <a:off x="-45869" y="9525"/>
            <a:ext cx="1476375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3387D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ltGray">
          <a:xfrm flipV="1">
            <a:off x="0" y="4267200"/>
            <a:ext cx="9144000" cy="11064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3387D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093" name="AutoShape 21"/>
          <p:cNvSpPr>
            <a:spLocks noChangeArrowheads="1"/>
          </p:cNvSpPr>
          <p:nvPr/>
        </p:nvSpPr>
        <p:spPr bwMode="ltGray">
          <a:xfrm>
            <a:off x="1474788" y="5156200"/>
            <a:ext cx="7129462" cy="504825"/>
          </a:xfrm>
          <a:prstGeom prst="roundRect">
            <a:avLst>
              <a:gd name="adj" fmla="val 16667"/>
            </a:avLst>
          </a:prstGeom>
          <a:solidFill>
            <a:schemeClr val="accent5">
              <a:lumMod val="50000"/>
            </a:schemeClr>
          </a:solidFill>
          <a:ln w="381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3387D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1447800" y="3548063"/>
            <a:ext cx="7239000" cy="1371600"/>
          </a:xfrm>
        </p:spPr>
        <p:txBody>
          <a:bodyPr/>
          <a:lstStyle>
            <a:lvl1pPr algn="l">
              <a:defRPr sz="3600" b="1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noProof="0" dirty="0" smtClean="0"/>
              <a:t>마스터 제목 스타일 편집</a:t>
            </a:r>
            <a:endParaRPr lang="en-US" altLang="ko-KR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614488" y="5224463"/>
            <a:ext cx="6858000" cy="3810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  <a:endParaRPr lang="en-US" altLang="ko-KR" noProof="0" smtClean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84368" y="6165304"/>
            <a:ext cx="957401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049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355359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 descr="Light horizontal"/>
          <p:cNvSpPr>
            <a:spLocks noChangeArrowheads="1"/>
          </p:cNvSpPr>
          <p:nvPr/>
        </p:nvSpPr>
        <p:spPr bwMode="gray">
          <a:xfrm>
            <a:off x="0" y="0"/>
            <a:ext cx="4683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3387D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invGray">
          <a:xfrm>
            <a:off x="0" y="-26988"/>
            <a:ext cx="9144000" cy="69215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3387D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gray">
          <a:xfrm>
            <a:off x="468313" y="6410325"/>
            <a:ext cx="8424862" cy="0"/>
          </a:xfrm>
          <a:prstGeom prst="line">
            <a:avLst/>
          </a:prstGeom>
          <a:noFill/>
          <a:ln w="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3387D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42" name="AutoShape 18"/>
          <p:cNvSpPr>
            <a:spLocks noChangeArrowheads="1"/>
          </p:cNvSpPr>
          <p:nvPr/>
        </p:nvSpPr>
        <p:spPr bwMode="blackWhite">
          <a:xfrm>
            <a:off x="179513" y="187995"/>
            <a:ext cx="8784976" cy="720725"/>
          </a:xfrm>
          <a:prstGeom prst="roundRect">
            <a:avLst>
              <a:gd name="adj" fmla="val 16667"/>
            </a:avLst>
          </a:prstGeom>
          <a:solidFill>
            <a:schemeClr val="accent5">
              <a:lumMod val="50000"/>
            </a:schemeClr>
          </a:solidFill>
          <a:ln w="381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3387D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649560" y="273150"/>
            <a:ext cx="7810872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172400" y="6418563"/>
            <a:ext cx="719390" cy="4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595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3200" b="1" baseline="0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3785592"/>
            <a:ext cx="7239000" cy="1371600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ko-KR" sz="1800" dirty="0">
                <a:latin typeface="Calibri" panose="020F0502020204030204" pitchFamily="34" charset="0"/>
              </a:rPr>
              <a:t>[05 </a:t>
            </a:r>
            <a:r>
              <a:rPr lang="en-US" altLang="ko-KR" sz="1800">
                <a:latin typeface="Calibri" panose="020F0502020204030204" pitchFamily="34" charset="0"/>
              </a:rPr>
              <a:t>– </a:t>
            </a:r>
            <a:r>
              <a:rPr lang="en-US" altLang="ko-KR" sz="1800" smtClean="0">
                <a:latin typeface="Calibri" panose="020F0502020204030204" pitchFamily="34" charset="0"/>
              </a:rPr>
              <a:t>Ch.06a</a:t>
            </a:r>
            <a:r>
              <a:rPr lang="en-US" altLang="ko-KR" sz="1800" dirty="0">
                <a:latin typeface="Calibri" panose="020F0502020204030204" pitchFamily="34" charset="0"/>
              </a:rPr>
              <a:t>]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440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  <a:cs typeface="+mn-cs"/>
              </a:rPr>
              <a:t>컴퓨터 알고리즘</a:t>
            </a:r>
            <a:endParaRPr lang="en-US" altLang="ko-KR" sz="440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z="1800" dirty="0" smtClean="0">
                <a:latin typeface="Calibri" pitchFamily="34" charset="0"/>
                <a:ea typeface="맑은 고딕" pitchFamily="50" charset="-127"/>
              </a:rPr>
              <a:t>배재대학교 컴퓨터공학과 이경희 </a:t>
            </a:r>
            <a:r>
              <a:rPr lang="en-US" altLang="ko-KR" sz="1800" dirty="0" smtClean="0">
                <a:latin typeface="Calibri" pitchFamily="34" charset="0"/>
                <a:ea typeface="맑은 고딕" pitchFamily="50" charset="-127"/>
              </a:rPr>
              <a:t>(leekhe@pcu.ac.kr)</a:t>
            </a:r>
            <a:endParaRPr lang="en-US" altLang="ko-KR" sz="1800" dirty="0">
              <a:latin typeface="Calibri" pitchFamily="34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47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이진 검색 트리에서의 삽입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2736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hangingPunct="1">
              <a:buClrTx/>
              <a:buSzTx/>
              <a:buNone/>
            </a:pPr>
            <a:r>
              <a:rPr lang="en-US" altLang="ko-KR" sz="1900" b="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treeInsert</a:t>
            </a:r>
            <a:r>
              <a:rPr lang="en-US" altLang="ko-KR" sz="19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(t, x) </a:t>
            </a:r>
          </a:p>
          <a:p>
            <a:pPr lvl="0" latinLnBrk="0">
              <a:buClrTx/>
              <a:buSzTx/>
              <a:buNone/>
            </a:pPr>
            <a:r>
              <a:rPr kumimoji="0" lang="en-US" altLang="ko-KR" b="0" dirty="0">
                <a:solidFill>
                  <a:srgbClr val="000000"/>
                </a:solidFill>
                <a:latin typeface="Times New Roman" panose="02020603050405020304" pitchFamily="18" charset="0"/>
              </a:rPr>
              <a:t>▷ </a:t>
            </a:r>
            <a:r>
              <a:rPr kumimoji="0" lang="en-US" altLang="ko-KR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kumimoji="0" lang="en-US" altLang="ko-KR" b="0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r>
              <a:rPr kumimoji="0" lang="ko-KR" altLang="en-US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삽입하려는</a:t>
            </a:r>
            <a:r>
              <a:rPr kumimoji="0" lang="en-US" altLang="ko-KR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0" lang="ko-KR" altLang="en-US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트리</a:t>
            </a:r>
            <a:r>
              <a:rPr kumimoji="0" lang="en-US" altLang="ko-KR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0" lang="ko-KR" altLang="en-US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또는 서브 트리</a:t>
            </a:r>
            <a:r>
              <a:rPr kumimoji="0" lang="en-US" altLang="ko-KR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0" lang="ko-KR" altLang="en-US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의 </a:t>
            </a:r>
            <a:r>
              <a:rPr kumimoji="0" lang="ko-KR" altLang="en-US" b="0" dirty="0">
                <a:solidFill>
                  <a:srgbClr val="000000"/>
                </a:solidFill>
                <a:latin typeface="Times New Roman" panose="02020603050405020304" pitchFamily="18" charset="0"/>
              </a:rPr>
              <a:t>루트 </a:t>
            </a:r>
            <a:r>
              <a:rPr kumimoji="0" lang="ko-KR" altLang="en-US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노드 번호</a:t>
            </a:r>
            <a:endParaRPr kumimoji="0" lang="ko-KR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0" latinLnBrk="0">
              <a:buClrTx/>
              <a:buSzTx/>
              <a:buNone/>
            </a:pPr>
            <a:r>
              <a:rPr kumimoji="0" lang="en-US" altLang="ko-KR" b="0" dirty="0">
                <a:solidFill>
                  <a:srgbClr val="000000"/>
                </a:solidFill>
                <a:latin typeface="Times New Roman" panose="02020603050405020304" pitchFamily="18" charset="0"/>
              </a:rPr>
              <a:t>▷ </a:t>
            </a:r>
            <a:r>
              <a:rPr kumimoji="0" lang="en-US" altLang="ko-KR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0" lang="en-US" altLang="ko-KR" b="0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r>
              <a:rPr kumimoji="0" lang="ko-KR" altLang="en-US" b="0" dirty="0">
                <a:solidFill>
                  <a:srgbClr val="000000"/>
                </a:solidFill>
                <a:latin typeface="Times New Roman" panose="02020603050405020304" pitchFamily="18" charset="0"/>
              </a:rPr>
              <a:t>삽입하고자 하는 키</a:t>
            </a:r>
          </a:p>
          <a:p>
            <a:pPr lvl="0" latinLnBrk="0">
              <a:buClrTx/>
              <a:buSzTx/>
              <a:buNone/>
            </a:pPr>
            <a:r>
              <a:rPr kumimoji="0" lang="en-US" altLang="ko-KR" b="0" dirty="0">
                <a:solidFill>
                  <a:srgbClr val="000000"/>
                </a:solidFill>
                <a:latin typeface="Times New Roman" panose="02020603050405020304" pitchFamily="18" charset="0"/>
              </a:rPr>
              <a:t>▷ </a:t>
            </a:r>
            <a:r>
              <a:rPr kumimoji="0" lang="ko-KR" altLang="en-US" b="0" dirty="0">
                <a:solidFill>
                  <a:srgbClr val="000000"/>
                </a:solidFill>
                <a:latin typeface="Times New Roman" panose="02020603050405020304" pitchFamily="18" charset="0"/>
              </a:rPr>
              <a:t>작업 완료 후 루트 노드의 포인터를 </a:t>
            </a:r>
            <a:r>
              <a:rPr kumimoji="0" lang="ko-KR" altLang="en-US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리턴</a:t>
            </a:r>
            <a:endParaRPr lang="ko-KR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0" eaLnBrk="1" hangingPunct="1">
              <a:buClrTx/>
              <a:buSzTx/>
              <a:buNone/>
            </a:pP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{ </a:t>
            </a:r>
          </a:p>
          <a:p>
            <a:pPr lvl="0" eaLnBrk="1" hangingPunct="1">
              <a:buClrTx/>
              <a:buSzTx/>
              <a:buNone/>
            </a:pP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        </a:t>
            </a:r>
            <a:r>
              <a:rPr lang="en-US" altLang="ko-KR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if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(t=NIL) </a:t>
            </a:r>
            <a:r>
              <a:rPr lang="en-US" altLang="ko-KR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then</a:t>
            </a:r>
            <a:r>
              <a:rPr lang="en-US" altLang="ko-K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{ </a:t>
            </a:r>
          </a:p>
          <a:p>
            <a:pPr lvl="0" eaLnBrk="1" hangingPunct="1">
              <a:buClrTx/>
              <a:buSzTx/>
              <a:buNone/>
            </a:pP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                key[</a:t>
            </a:r>
            <a:r>
              <a:rPr lang="en-US" altLang="ko-KR" sz="20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] ← </a:t>
            </a:r>
            <a:r>
              <a:rPr lang="en-US" altLang="ko-KR" sz="20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;  left[</a:t>
            </a:r>
            <a:r>
              <a:rPr lang="en-US" altLang="ko-KR" sz="20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] ← NIL;  right[</a:t>
            </a:r>
            <a:r>
              <a:rPr lang="en-US" altLang="ko-KR" sz="20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] ← NIL;    </a:t>
            </a:r>
            <a:r>
              <a:rPr lang="en-US" altLang="ko-KR" b="0" dirty="0">
                <a:solidFill>
                  <a:srgbClr val="000000"/>
                </a:solidFill>
                <a:latin typeface="Times New Roman" panose="02020603050405020304" pitchFamily="18" charset="0"/>
              </a:rPr>
              <a:t>▷ </a:t>
            </a:r>
            <a:r>
              <a:rPr lang="en-US" altLang="ko-KR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ko-KR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: </a:t>
            </a:r>
            <a:r>
              <a:rPr lang="ko-KR" altLang="en-US" b="0" dirty="0">
                <a:solidFill>
                  <a:srgbClr val="000000"/>
                </a:solidFill>
                <a:latin typeface="Times New Roman" panose="02020603050405020304" pitchFamily="18" charset="0"/>
              </a:rPr>
              <a:t>새 노드 </a:t>
            </a:r>
            <a:endParaRPr lang="ko-KR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0" eaLnBrk="1" hangingPunct="1">
              <a:buClrTx/>
              <a:buSzTx/>
              <a:buNone/>
            </a:pPr>
            <a:r>
              <a:rPr lang="ko-KR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                </a:t>
            </a:r>
            <a:r>
              <a:rPr lang="en-US" altLang="ko-KR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ko-K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20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 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;         </a:t>
            </a:r>
          </a:p>
          <a:p>
            <a:pPr lvl="0" eaLnBrk="1" hangingPunct="1">
              <a:buClrTx/>
              <a:buSzTx/>
              <a:buNone/>
            </a:pP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        } </a:t>
            </a:r>
          </a:p>
          <a:p>
            <a:pPr lvl="0" eaLnBrk="1" hangingPunct="1">
              <a:buClrTx/>
              <a:buSzTx/>
              <a:buNone/>
            </a:pP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        </a:t>
            </a:r>
            <a:r>
              <a:rPr lang="en-US" altLang="ko-KR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if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(</a:t>
            </a:r>
            <a:r>
              <a:rPr lang="en-US" altLang="ko-KR" sz="20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&lt; 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key[</a:t>
            </a:r>
            <a:r>
              <a:rPr lang="en-US" altLang="ko-KR" sz="2000" b="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]) </a:t>
            </a:r>
            <a:endParaRPr lang="en-US" altLang="ko-KR" sz="20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0" eaLnBrk="1" hangingPunct="1">
              <a:buClrTx/>
              <a:buSzTx/>
              <a:buNone/>
            </a:pP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                </a:t>
            </a:r>
            <a:r>
              <a:rPr lang="en-US" altLang="ko-KR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then</a:t>
            </a:r>
            <a:r>
              <a:rPr lang="en-US" altLang="ko-K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{left[</a:t>
            </a:r>
            <a:r>
              <a:rPr lang="en-US" altLang="ko-KR" sz="20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] ← </a:t>
            </a:r>
            <a:r>
              <a:rPr lang="en-US" altLang="ko-KR" sz="2000" b="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treeInsert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(left[</a:t>
            </a:r>
            <a:r>
              <a:rPr lang="en-US" altLang="ko-KR" sz="20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], </a:t>
            </a:r>
            <a:r>
              <a:rPr lang="en-US" altLang="ko-KR" sz="20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); </a:t>
            </a:r>
            <a:r>
              <a:rPr lang="en-US" altLang="ko-KR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20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;} </a:t>
            </a:r>
          </a:p>
          <a:p>
            <a:pPr lvl="0" eaLnBrk="1" hangingPunct="1">
              <a:buClrTx/>
              <a:buSzTx/>
              <a:buNone/>
            </a:pP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                </a:t>
            </a:r>
            <a:r>
              <a:rPr lang="en-US" altLang="ko-KR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else</a:t>
            </a:r>
            <a:r>
              <a:rPr lang="en-US" altLang="ko-K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{right[</a:t>
            </a:r>
            <a:r>
              <a:rPr lang="en-US" altLang="ko-KR" sz="20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] ← </a:t>
            </a:r>
            <a:r>
              <a:rPr lang="en-US" altLang="ko-KR" sz="2000" b="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treeInsert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(right[</a:t>
            </a:r>
            <a:r>
              <a:rPr lang="en-US" altLang="ko-KR" sz="20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], </a:t>
            </a:r>
            <a:r>
              <a:rPr lang="en-US" altLang="ko-KR" sz="20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); </a:t>
            </a:r>
            <a:r>
              <a:rPr lang="en-US" altLang="ko-KR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ko-K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20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;}</a:t>
            </a:r>
          </a:p>
          <a:p>
            <a:pPr lvl="0" eaLnBrk="1" hangingPunct="1">
              <a:buClrTx/>
              <a:buSzTx/>
              <a:buNone/>
            </a:pP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} </a:t>
            </a:r>
            <a:endParaRPr lang="ko-KR" altLang="en-US" sz="20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10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1884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삽입의 예</a:t>
            </a:r>
            <a:endParaRPr lang="ko-KR" altLang="en-US" dirty="0"/>
          </a:p>
        </p:txBody>
      </p:sp>
      <p:sp>
        <p:nvSpPr>
          <p:cNvPr id="4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11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Oval 2"/>
          <p:cNvSpPr>
            <a:spLocks noChangeArrowheads="1"/>
          </p:cNvSpPr>
          <p:nvPr/>
        </p:nvSpPr>
        <p:spPr bwMode="auto">
          <a:xfrm>
            <a:off x="2674788" y="3893360"/>
            <a:ext cx="519113" cy="50165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3436788" y="4553760"/>
            <a:ext cx="519113" cy="50165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40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1925488" y="4553760"/>
            <a:ext cx="517525" cy="50165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2411263" y="5420535"/>
            <a:ext cx="517525" cy="50165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25</a:t>
            </a: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1373038" y="5420535"/>
            <a:ext cx="519113" cy="50165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2973238" y="5420535"/>
            <a:ext cx="519113" cy="50165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35</a:t>
            </a:r>
          </a:p>
        </p:txBody>
      </p:sp>
      <p:cxnSp>
        <p:nvCxnSpPr>
          <p:cNvPr id="11" name="AutoShape 8"/>
          <p:cNvCxnSpPr>
            <a:cxnSpLocks noChangeShapeType="1"/>
            <a:stCxn id="5" idx="3"/>
            <a:endCxn id="7" idx="7"/>
          </p:cNvCxnSpPr>
          <p:nvPr/>
        </p:nvCxnSpPr>
        <p:spPr bwMode="auto">
          <a:xfrm flipH="1">
            <a:off x="2368401" y="4320398"/>
            <a:ext cx="382587" cy="3079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AutoShape 9"/>
          <p:cNvCxnSpPr>
            <a:cxnSpLocks noChangeShapeType="1"/>
            <a:stCxn id="5" idx="5"/>
            <a:endCxn id="6" idx="1"/>
          </p:cNvCxnSpPr>
          <p:nvPr/>
        </p:nvCxnSpPr>
        <p:spPr bwMode="auto">
          <a:xfrm>
            <a:off x="3119288" y="4320398"/>
            <a:ext cx="393700" cy="3079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AutoShape 10"/>
          <p:cNvCxnSpPr>
            <a:cxnSpLocks noChangeShapeType="1"/>
            <a:stCxn id="7" idx="3"/>
            <a:endCxn id="9" idx="0"/>
          </p:cNvCxnSpPr>
          <p:nvPr/>
        </p:nvCxnSpPr>
        <p:spPr bwMode="auto">
          <a:xfrm flipH="1">
            <a:off x="1631801" y="4980798"/>
            <a:ext cx="368300" cy="4397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11"/>
          <p:cNvCxnSpPr>
            <a:cxnSpLocks noChangeShapeType="1"/>
            <a:stCxn id="7" idx="5"/>
            <a:endCxn id="8" idx="0"/>
          </p:cNvCxnSpPr>
          <p:nvPr/>
        </p:nvCxnSpPr>
        <p:spPr bwMode="auto">
          <a:xfrm>
            <a:off x="2368401" y="4980798"/>
            <a:ext cx="301625" cy="4397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12"/>
          <p:cNvCxnSpPr>
            <a:cxnSpLocks noChangeShapeType="1"/>
            <a:stCxn id="6" idx="3"/>
            <a:endCxn id="10" idx="0"/>
          </p:cNvCxnSpPr>
          <p:nvPr/>
        </p:nvCxnSpPr>
        <p:spPr bwMode="auto">
          <a:xfrm flipH="1">
            <a:off x="3233588" y="4980798"/>
            <a:ext cx="279400" cy="4397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Oval 13"/>
          <p:cNvSpPr>
            <a:spLocks noChangeArrowheads="1"/>
          </p:cNvSpPr>
          <p:nvPr/>
        </p:nvSpPr>
        <p:spPr bwMode="auto">
          <a:xfrm>
            <a:off x="1140470" y="1333848"/>
            <a:ext cx="519112" cy="50165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17" name="Oval 14"/>
          <p:cNvSpPr>
            <a:spLocks noChangeArrowheads="1"/>
          </p:cNvSpPr>
          <p:nvPr/>
        </p:nvSpPr>
        <p:spPr bwMode="auto">
          <a:xfrm>
            <a:off x="3177232" y="1303685"/>
            <a:ext cx="519113" cy="50165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2426345" y="1964085"/>
            <a:ext cx="519112" cy="50165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20</a:t>
            </a:r>
          </a:p>
        </p:txBody>
      </p:sp>
      <p:cxnSp>
        <p:nvCxnSpPr>
          <p:cNvPr id="19" name="AutoShape 16"/>
          <p:cNvCxnSpPr>
            <a:cxnSpLocks noChangeShapeType="1"/>
            <a:stCxn id="17" idx="3"/>
            <a:endCxn id="18" idx="7"/>
          </p:cNvCxnSpPr>
          <p:nvPr/>
        </p:nvCxnSpPr>
        <p:spPr bwMode="auto">
          <a:xfrm flipH="1">
            <a:off x="2869257" y="1730723"/>
            <a:ext cx="384175" cy="3079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Oval 17"/>
          <p:cNvSpPr>
            <a:spLocks noChangeArrowheads="1"/>
          </p:cNvSpPr>
          <p:nvPr/>
        </p:nvSpPr>
        <p:spPr bwMode="auto">
          <a:xfrm>
            <a:off x="5320357" y="1268760"/>
            <a:ext cx="519113" cy="50165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21" name="Oval 18"/>
          <p:cNvSpPr>
            <a:spLocks noChangeArrowheads="1"/>
          </p:cNvSpPr>
          <p:nvPr/>
        </p:nvSpPr>
        <p:spPr bwMode="auto">
          <a:xfrm>
            <a:off x="4569470" y="1929160"/>
            <a:ext cx="519112" cy="50165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22" name="Oval 19"/>
          <p:cNvSpPr>
            <a:spLocks noChangeArrowheads="1"/>
          </p:cNvSpPr>
          <p:nvPr/>
        </p:nvSpPr>
        <p:spPr bwMode="auto">
          <a:xfrm>
            <a:off x="5055245" y="2795935"/>
            <a:ext cx="519112" cy="50165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25</a:t>
            </a:r>
          </a:p>
        </p:txBody>
      </p:sp>
      <p:cxnSp>
        <p:nvCxnSpPr>
          <p:cNvPr id="23" name="AutoShape 20"/>
          <p:cNvCxnSpPr>
            <a:cxnSpLocks noChangeShapeType="1"/>
            <a:stCxn id="20" idx="3"/>
            <a:endCxn id="21" idx="7"/>
          </p:cNvCxnSpPr>
          <p:nvPr/>
        </p:nvCxnSpPr>
        <p:spPr bwMode="auto">
          <a:xfrm flipH="1">
            <a:off x="5012382" y="1695798"/>
            <a:ext cx="384175" cy="3079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AutoShape 21"/>
          <p:cNvCxnSpPr>
            <a:cxnSpLocks noChangeShapeType="1"/>
            <a:stCxn id="21" idx="5"/>
            <a:endCxn id="22" idx="0"/>
          </p:cNvCxnSpPr>
          <p:nvPr/>
        </p:nvCxnSpPr>
        <p:spPr bwMode="auto">
          <a:xfrm>
            <a:off x="5012382" y="2357785"/>
            <a:ext cx="301625" cy="4381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Oval 22"/>
          <p:cNvSpPr>
            <a:spLocks noChangeArrowheads="1"/>
          </p:cNvSpPr>
          <p:nvPr/>
        </p:nvSpPr>
        <p:spPr bwMode="auto">
          <a:xfrm>
            <a:off x="7179320" y="1268760"/>
            <a:ext cx="519112" cy="50165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26" name="Oval 23"/>
          <p:cNvSpPr>
            <a:spLocks noChangeArrowheads="1"/>
          </p:cNvSpPr>
          <p:nvPr/>
        </p:nvSpPr>
        <p:spPr bwMode="auto">
          <a:xfrm>
            <a:off x="7941320" y="1929160"/>
            <a:ext cx="519112" cy="50165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40</a:t>
            </a:r>
          </a:p>
        </p:txBody>
      </p:sp>
      <p:sp>
        <p:nvSpPr>
          <p:cNvPr id="27" name="Oval 24"/>
          <p:cNvSpPr>
            <a:spLocks noChangeArrowheads="1"/>
          </p:cNvSpPr>
          <p:nvPr/>
        </p:nvSpPr>
        <p:spPr bwMode="auto">
          <a:xfrm>
            <a:off x="6428432" y="1929160"/>
            <a:ext cx="519113" cy="50165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28" name="Oval 25"/>
          <p:cNvSpPr>
            <a:spLocks noChangeArrowheads="1"/>
          </p:cNvSpPr>
          <p:nvPr/>
        </p:nvSpPr>
        <p:spPr bwMode="auto">
          <a:xfrm>
            <a:off x="6914207" y="2795935"/>
            <a:ext cx="519113" cy="50165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25</a:t>
            </a:r>
          </a:p>
        </p:txBody>
      </p:sp>
      <p:cxnSp>
        <p:nvCxnSpPr>
          <p:cNvPr id="29" name="AutoShape 26"/>
          <p:cNvCxnSpPr>
            <a:cxnSpLocks noChangeShapeType="1"/>
            <a:stCxn id="25" idx="3"/>
            <a:endCxn id="27" idx="7"/>
          </p:cNvCxnSpPr>
          <p:nvPr/>
        </p:nvCxnSpPr>
        <p:spPr bwMode="auto">
          <a:xfrm flipH="1">
            <a:off x="6871345" y="1695798"/>
            <a:ext cx="384175" cy="3079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27"/>
          <p:cNvCxnSpPr>
            <a:cxnSpLocks noChangeShapeType="1"/>
            <a:stCxn id="25" idx="5"/>
            <a:endCxn id="26" idx="1"/>
          </p:cNvCxnSpPr>
          <p:nvPr/>
        </p:nvCxnSpPr>
        <p:spPr bwMode="auto">
          <a:xfrm>
            <a:off x="7622232" y="1695798"/>
            <a:ext cx="395288" cy="3079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28"/>
          <p:cNvCxnSpPr>
            <a:cxnSpLocks noChangeShapeType="1"/>
            <a:stCxn id="27" idx="5"/>
            <a:endCxn id="28" idx="0"/>
          </p:cNvCxnSpPr>
          <p:nvPr/>
        </p:nvCxnSpPr>
        <p:spPr bwMode="auto">
          <a:xfrm>
            <a:off x="6871345" y="2357785"/>
            <a:ext cx="303212" cy="4381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Oval 29"/>
          <p:cNvSpPr>
            <a:spLocks noChangeArrowheads="1"/>
          </p:cNvSpPr>
          <p:nvPr/>
        </p:nvSpPr>
        <p:spPr bwMode="auto">
          <a:xfrm>
            <a:off x="5829151" y="3902194"/>
            <a:ext cx="519112" cy="50165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33" name="Oval 30"/>
          <p:cNvSpPr>
            <a:spLocks noChangeArrowheads="1"/>
          </p:cNvSpPr>
          <p:nvPr/>
        </p:nvSpPr>
        <p:spPr bwMode="auto">
          <a:xfrm>
            <a:off x="6591151" y="4564182"/>
            <a:ext cx="519112" cy="50165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40</a:t>
            </a:r>
          </a:p>
        </p:txBody>
      </p:sp>
      <p:sp>
        <p:nvSpPr>
          <p:cNvPr id="34" name="Oval 31"/>
          <p:cNvSpPr>
            <a:spLocks noChangeArrowheads="1"/>
          </p:cNvSpPr>
          <p:nvPr/>
        </p:nvSpPr>
        <p:spPr bwMode="auto">
          <a:xfrm>
            <a:off x="5078263" y="4564182"/>
            <a:ext cx="519113" cy="50165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35" name="Oval 32"/>
          <p:cNvSpPr>
            <a:spLocks noChangeArrowheads="1"/>
          </p:cNvSpPr>
          <p:nvPr/>
        </p:nvSpPr>
        <p:spPr bwMode="auto">
          <a:xfrm>
            <a:off x="5564038" y="5430957"/>
            <a:ext cx="519113" cy="50165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25</a:t>
            </a:r>
          </a:p>
        </p:txBody>
      </p:sp>
      <p:sp>
        <p:nvSpPr>
          <p:cNvPr id="36" name="Oval 33"/>
          <p:cNvSpPr>
            <a:spLocks noChangeArrowheads="1"/>
          </p:cNvSpPr>
          <p:nvPr/>
        </p:nvSpPr>
        <p:spPr bwMode="auto">
          <a:xfrm>
            <a:off x="4525813" y="5430957"/>
            <a:ext cx="519113" cy="50165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10</a:t>
            </a:r>
          </a:p>
        </p:txBody>
      </p:sp>
      <p:cxnSp>
        <p:nvCxnSpPr>
          <p:cNvPr id="37" name="AutoShape 34"/>
          <p:cNvCxnSpPr>
            <a:cxnSpLocks noChangeShapeType="1"/>
            <a:stCxn id="32" idx="3"/>
            <a:endCxn id="34" idx="7"/>
          </p:cNvCxnSpPr>
          <p:nvPr/>
        </p:nvCxnSpPr>
        <p:spPr bwMode="auto">
          <a:xfrm flipH="1">
            <a:off x="5521176" y="4330819"/>
            <a:ext cx="384175" cy="3063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AutoShape 35"/>
          <p:cNvCxnSpPr>
            <a:cxnSpLocks noChangeShapeType="1"/>
            <a:stCxn id="32" idx="5"/>
            <a:endCxn id="33" idx="1"/>
          </p:cNvCxnSpPr>
          <p:nvPr/>
        </p:nvCxnSpPr>
        <p:spPr bwMode="auto">
          <a:xfrm>
            <a:off x="6272063" y="4330819"/>
            <a:ext cx="395288" cy="3063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AutoShape 36"/>
          <p:cNvCxnSpPr>
            <a:cxnSpLocks noChangeShapeType="1"/>
            <a:stCxn id="34" idx="3"/>
            <a:endCxn id="36" idx="0"/>
          </p:cNvCxnSpPr>
          <p:nvPr/>
        </p:nvCxnSpPr>
        <p:spPr bwMode="auto">
          <a:xfrm flipH="1">
            <a:off x="4784576" y="4991219"/>
            <a:ext cx="369887" cy="4397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AutoShape 37"/>
          <p:cNvCxnSpPr>
            <a:cxnSpLocks noChangeShapeType="1"/>
            <a:stCxn id="34" idx="5"/>
            <a:endCxn id="35" idx="0"/>
          </p:cNvCxnSpPr>
          <p:nvPr/>
        </p:nvCxnSpPr>
        <p:spPr bwMode="auto">
          <a:xfrm>
            <a:off x="5521176" y="4991219"/>
            <a:ext cx="301625" cy="4397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Text Box 38"/>
          <p:cNvSpPr txBox="1">
            <a:spLocks noChangeArrowheads="1"/>
          </p:cNvSpPr>
          <p:nvPr/>
        </p:nvSpPr>
        <p:spPr bwMode="auto">
          <a:xfrm>
            <a:off x="1187624" y="2780928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(a)</a:t>
            </a:r>
          </a:p>
        </p:txBody>
      </p:sp>
      <p:sp>
        <p:nvSpPr>
          <p:cNvPr id="42" name="Text Box 39"/>
          <p:cNvSpPr txBox="1">
            <a:spLocks noChangeArrowheads="1"/>
          </p:cNvSpPr>
          <p:nvPr/>
        </p:nvSpPr>
        <p:spPr bwMode="auto">
          <a:xfrm>
            <a:off x="2960861" y="2833316"/>
            <a:ext cx="450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(b)</a:t>
            </a:r>
          </a:p>
        </p:txBody>
      </p:sp>
      <p:sp>
        <p:nvSpPr>
          <p:cNvPr id="43" name="Text Box 40"/>
          <p:cNvSpPr txBox="1">
            <a:spLocks noChangeArrowheads="1"/>
          </p:cNvSpPr>
          <p:nvPr/>
        </p:nvSpPr>
        <p:spPr bwMode="auto">
          <a:xfrm>
            <a:off x="5594870" y="3169543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(c)</a:t>
            </a: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7793558" y="3174306"/>
            <a:ext cx="450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(d)</a:t>
            </a:r>
          </a:p>
        </p:txBody>
      </p:sp>
      <p:sp>
        <p:nvSpPr>
          <p:cNvPr id="45" name="Text Box 42"/>
          <p:cNvSpPr txBox="1">
            <a:spLocks noChangeArrowheads="1"/>
          </p:cNvSpPr>
          <p:nvPr/>
        </p:nvSpPr>
        <p:spPr bwMode="auto">
          <a:xfrm>
            <a:off x="5684688" y="5988169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(e)</a:t>
            </a:r>
          </a:p>
        </p:txBody>
      </p:sp>
      <p:sp>
        <p:nvSpPr>
          <p:cNvPr id="46" name="Text Box 43"/>
          <p:cNvSpPr txBox="1">
            <a:spLocks noChangeArrowheads="1"/>
          </p:cNvSpPr>
          <p:nvPr/>
        </p:nvSpPr>
        <p:spPr bwMode="auto">
          <a:xfrm>
            <a:off x="2677963" y="602537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(f)</a:t>
            </a:r>
          </a:p>
        </p:txBody>
      </p:sp>
      <p:sp>
        <p:nvSpPr>
          <p:cNvPr id="47" name="AutoShape 46"/>
          <p:cNvSpPr>
            <a:spLocks noChangeArrowheads="1"/>
          </p:cNvSpPr>
          <p:nvPr/>
        </p:nvSpPr>
        <p:spPr bwMode="auto">
          <a:xfrm>
            <a:off x="1862782" y="1605310"/>
            <a:ext cx="676275" cy="266700"/>
          </a:xfrm>
          <a:prstGeom prst="rightArrow">
            <a:avLst>
              <a:gd name="adj1" fmla="val 50000"/>
              <a:gd name="adj2" fmla="val 63393"/>
            </a:avLst>
          </a:prstGeom>
          <a:solidFill>
            <a:srgbClr val="00CC99"/>
          </a:solidFill>
          <a:ln w="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48" name="AutoShape 48"/>
          <p:cNvSpPr>
            <a:spLocks noChangeArrowheads="1"/>
          </p:cNvSpPr>
          <p:nvPr/>
        </p:nvSpPr>
        <p:spPr bwMode="auto">
          <a:xfrm>
            <a:off x="6088707" y="1478310"/>
            <a:ext cx="676275" cy="266700"/>
          </a:xfrm>
          <a:prstGeom prst="rightArrow">
            <a:avLst>
              <a:gd name="adj1" fmla="val 50000"/>
              <a:gd name="adj2" fmla="val 63393"/>
            </a:avLst>
          </a:prstGeom>
          <a:solidFill>
            <a:srgbClr val="00CC99"/>
          </a:solidFill>
          <a:ln w="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49" name="AutoShape 49"/>
          <p:cNvSpPr>
            <a:spLocks noChangeArrowheads="1"/>
          </p:cNvSpPr>
          <p:nvPr/>
        </p:nvSpPr>
        <p:spPr bwMode="auto">
          <a:xfrm rot="8158261">
            <a:off x="6723707" y="3808760"/>
            <a:ext cx="676275" cy="266700"/>
          </a:xfrm>
          <a:prstGeom prst="rightArrow">
            <a:avLst>
              <a:gd name="adj1" fmla="val 50000"/>
              <a:gd name="adj2" fmla="val 63393"/>
            </a:avLst>
          </a:prstGeom>
          <a:solidFill>
            <a:srgbClr val="00CC99"/>
          </a:solidFill>
          <a:ln w="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50" name="AutoShape 50"/>
          <p:cNvSpPr>
            <a:spLocks noChangeArrowheads="1"/>
          </p:cNvSpPr>
          <p:nvPr/>
        </p:nvSpPr>
        <p:spPr bwMode="auto">
          <a:xfrm rot="10800000">
            <a:off x="4111749" y="4796185"/>
            <a:ext cx="676275" cy="266700"/>
          </a:xfrm>
          <a:prstGeom prst="rightArrow">
            <a:avLst>
              <a:gd name="adj1" fmla="val 50000"/>
              <a:gd name="adj2" fmla="val 63393"/>
            </a:avLst>
          </a:prstGeom>
          <a:solidFill>
            <a:srgbClr val="00CC99"/>
          </a:solidFill>
          <a:ln w="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809216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이진 검색 트리에서의 삭제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44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en-US" altLang="ko-KR" sz="2400" kern="0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ko-KR" altLang="en-US" sz="2400" kern="0" dirty="0">
                <a:solidFill>
                  <a:schemeClr val="bg2">
                    <a:lumMod val="10000"/>
                  </a:schemeClr>
                </a:solidFill>
              </a:rPr>
              <a:t>가지 경우에 따라 다르게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처리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Case 1 : r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이 리프 노드인 경우 </a:t>
            </a:r>
          </a:p>
          <a:p>
            <a:pPr lvl="1" eaLnBrk="1" latinLnBrk="0" hangingPunct="1">
              <a:defRPr/>
            </a:pP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Case 2 : r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의 자식 노드가 하나인 경우</a:t>
            </a:r>
          </a:p>
          <a:p>
            <a:pPr lvl="1" eaLnBrk="1" latinLnBrk="0" hangingPunct="1">
              <a:defRPr/>
            </a:pP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Case 3 : r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의 자식 노드가 두 개인 경우 </a:t>
            </a:r>
            <a:b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</a:b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6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12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749179" y="2850217"/>
            <a:ext cx="285526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i="1" dirty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t</a:t>
            </a:r>
            <a:r>
              <a:rPr lang="en-US" altLang="ko-KR" sz="2000" dirty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트리의 루트 노드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i="1" dirty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r</a:t>
            </a:r>
            <a:r>
              <a:rPr lang="en-US" altLang="ko-KR" sz="2000" dirty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삭제하고자 하는 노드</a:t>
            </a:r>
          </a:p>
        </p:txBody>
      </p:sp>
    </p:spTree>
    <p:extLst>
      <p:ext uri="{BB962C8B-B14F-4D97-AF65-F5344CB8AC3E}">
        <p14:creationId xmlns:p14="http://schemas.microsoft.com/office/powerpoint/2010/main" val="2286133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검색 트리에서의 삭제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6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13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052736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hangingPunct="1">
              <a:lnSpc>
                <a:spcPct val="80000"/>
              </a:lnSpc>
              <a:buClrTx/>
              <a:buSzTx/>
              <a:buNone/>
            </a:pP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Sketch-</a:t>
            </a:r>
            <a:r>
              <a:rPr lang="en-US" altLang="ko-KR" sz="2000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TreeDelete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ko-KR" sz="20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ko-KR" sz="20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</a:p>
          <a:p>
            <a:pPr lvl="0" latinLnBrk="0">
              <a:lnSpc>
                <a:spcPct val="80000"/>
              </a:lnSpc>
              <a:buClrTx/>
              <a:buSzTx/>
              <a:buNone/>
            </a:pPr>
            <a:r>
              <a:rPr kumimoji="0" lang="en-US" altLang="ko-KR" b="0" dirty="0">
                <a:solidFill>
                  <a:srgbClr val="000000"/>
                </a:solidFill>
                <a:latin typeface="Times New Roman" panose="02020603050405020304" pitchFamily="18" charset="0"/>
              </a:rPr>
              <a:t>▷ </a:t>
            </a:r>
            <a:r>
              <a:rPr kumimoji="0" lang="en-US" altLang="ko-KR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kumimoji="0" lang="en-US" altLang="ko-KR" b="0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r>
              <a:rPr kumimoji="0" lang="ko-KR" altLang="en-US" b="0" dirty="0">
                <a:solidFill>
                  <a:srgbClr val="000000"/>
                </a:solidFill>
                <a:latin typeface="Times New Roman" panose="02020603050405020304" pitchFamily="18" charset="0"/>
              </a:rPr>
              <a:t>트리의 루트 노드</a:t>
            </a:r>
          </a:p>
          <a:p>
            <a:pPr lvl="0" latinLnBrk="0">
              <a:lnSpc>
                <a:spcPct val="80000"/>
              </a:lnSpc>
              <a:buClrTx/>
              <a:buSzTx/>
              <a:buNone/>
            </a:pPr>
            <a:r>
              <a:rPr kumimoji="0" lang="en-US" altLang="ko-KR" b="0" dirty="0">
                <a:solidFill>
                  <a:srgbClr val="000000"/>
                </a:solidFill>
                <a:latin typeface="Times New Roman" panose="02020603050405020304" pitchFamily="18" charset="0"/>
              </a:rPr>
              <a:t>▷ </a:t>
            </a:r>
            <a:r>
              <a:rPr kumimoji="0" lang="en-US" altLang="ko-KR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0" lang="en-US" altLang="ko-KR" b="0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r>
              <a:rPr kumimoji="0" lang="ko-KR" altLang="en-US" b="0" dirty="0">
                <a:solidFill>
                  <a:srgbClr val="000000"/>
                </a:solidFill>
                <a:latin typeface="Times New Roman" panose="02020603050405020304" pitchFamily="18" charset="0"/>
              </a:rPr>
              <a:t>삭제하고자 하는 키</a:t>
            </a:r>
            <a:endParaRPr lang="en-US" altLang="ko-KR" sz="20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0" eaLnBrk="1" hangingPunct="1">
              <a:lnSpc>
                <a:spcPct val="80000"/>
              </a:lnSpc>
              <a:buClrTx/>
              <a:buSzTx/>
              <a:buNone/>
            </a:pP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{ </a:t>
            </a:r>
          </a:p>
          <a:p>
            <a:pPr lvl="0" eaLnBrk="1" hangingPunct="1">
              <a:lnSpc>
                <a:spcPct val="80000"/>
              </a:lnSpc>
              <a:buClrTx/>
              <a:buSzTx/>
              <a:buNone/>
            </a:pP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        </a:t>
            </a:r>
            <a:r>
              <a:rPr lang="en-US" altLang="ko-KR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if</a:t>
            </a:r>
            <a:r>
              <a:rPr lang="en-US" altLang="ko-KR" sz="2000" b="0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ko-KR" sz="2000" b="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ko-KR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이 </a:t>
            </a:r>
            <a:r>
              <a:rPr lang="ko-KR" alt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리프 </a:t>
            </a:r>
            <a:r>
              <a:rPr lang="ko-KR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노드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  <a:r>
              <a:rPr lang="en-US" altLang="ko-KR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then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                 		</a:t>
            </a:r>
            <a:r>
              <a:rPr lang="en-US" altLang="ko-KR" b="0" dirty="0">
                <a:solidFill>
                  <a:srgbClr val="000000"/>
                </a:solidFill>
                <a:latin typeface="Times New Roman" panose="02020603050405020304" pitchFamily="18" charset="0"/>
              </a:rPr>
              <a:t>▷ Case 1 </a:t>
            </a:r>
          </a:p>
          <a:p>
            <a:pPr lvl="0" eaLnBrk="1" hangingPunct="1">
              <a:lnSpc>
                <a:spcPct val="80000"/>
              </a:lnSpc>
              <a:buClrTx/>
              <a:buSzTx/>
              <a:buNone/>
            </a:pP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                </a:t>
            </a:r>
            <a:r>
              <a:rPr lang="ko-KR" alt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그냥 </a:t>
            </a:r>
            <a:r>
              <a:rPr lang="en-US" altLang="ko-KR" sz="20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ko-KR" alt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을 버린다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; </a:t>
            </a:r>
            <a:endParaRPr lang="en-US" altLang="ko-KR" sz="2000" b="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0" eaLnBrk="1" hangingPunct="1">
              <a:lnSpc>
                <a:spcPct val="80000"/>
              </a:lnSpc>
              <a:buClrTx/>
              <a:buSzTx/>
              <a:buNone/>
            </a:pPr>
            <a:endParaRPr lang="en-US" altLang="ko-KR" sz="20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0" eaLnBrk="1" hangingPunct="1">
              <a:lnSpc>
                <a:spcPct val="80000"/>
              </a:lnSpc>
              <a:buClrTx/>
              <a:buSzTx/>
              <a:buNone/>
            </a:pP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        </a:t>
            </a:r>
            <a:r>
              <a:rPr lang="en-US" altLang="ko-KR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else if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(</a:t>
            </a:r>
            <a:r>
              <a:rPr lang="en-US" altLang="ko-KR" sz="20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ko-KR" alt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의 자식이 하나만 있음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  <a:r>
              <a:rPr lang="en-US" altLang="ko-KR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then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   	</a:t>
            </a:r>
            <a:r>
              <a:rPr lang="en-US" altLang="ko-KR" b="0" dirty="0">
                <a:solidFill>
                  <a:srgbClr val="000000"/>
                </a:solidFill>
                <a:latin typeface="Times New Roman" panose="02020603050405020304" pitchFamily="18" charset="0"/>
              </a:rPr>
              <a:t>▷ Case 2 </a:t>
            </a:r>
          </a:p>
          <a:p>
            <a:pPr lvl="0" eaLnBrk="1" hangingPunct="1">
              <a:lnSpc>
                <a:spcPct val="80000"/>
              </a:lnSpc>
              <a:buClrTx/>
              <a:buSzTx/>
              <a:buNone/>
            </a:pP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                </a:t>
            </a:r>
            <a:r>
              <a:rPr lang="en-US" altLang="ko-KR" sz="20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ko-KR" alt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의 부모가 </a:t>
            </a:r>
            <a:r>
              <a:rPr lang="en-US" altLang="ko-KR" sz="20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ko-KR" alt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의 자식을 직접 가리키도록 한다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; </a:t>
            </a:r>
            <a:endParaRPr lang="en-US" altLang="ko-KR" sz="2000" b="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0" eaLnBrk="1" hangingPunct="1">
              <a:lnSpc>
                <a:spcPct val="80000"/>
              </a:lnSpc>
              <a:buClrTx/>
              <a:buSzTx/>
              <a:buNone/>
            </a:pPr>
            <a:endParaRPr lang="en-US" altLang="ko-KR" sz="20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0" eaLnBrk="1" hangingPunct="1">
              <a:lnSpc>
                <a:spcPct val="80000"/>
              </a:lnSpc>
              <a:buClrTx/>
              <a:buSzTx/>
              <a:buNone/>
            </a:pP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        </a:t>
            </a:r>
            <a:r>
              <a:rPr lang="en-US" altLang="ko-KR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else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                                 			</a:t>
            </a:r>
            <a:r>
              <a:rPr lang="en-US" altLang="ko-KR" b="0" dirty="0">
                <a:solidFill>
                  <a:srgbClr val="000000"/>
                </a:solidFill>
                <a:latin typeface="Times New Roman" panose="02020603050405020304" pitchFamily="18" charset="0"/>
              </a:rPr>
              <a:t>▷ Case 3 </a:t>
            </a:r>
          </a:p>
          <a:p>
            <a:pPr lvl="0" eaLnBrk="1" hangingPunct="1">
              <a:lnSpc>
                <a:spcPct val="80000"/>
              </a:lnSpc>
              <a:buClrTx/>
              <a:buSzTx/>
              <a:buNone/>
            </a:pP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                </a:t>
            </a:r>
            <a:r>
              <a:rPr lang="en-US" altLang="ko-KR" sz="20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ko-KR" alt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의 오른쪽 </a:t>
            </a:r>
            <a:r>
              <a:rPr lang="ko-KR" altLang="en-US" sz="2000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서브트리의</a:t>
            </a:r>
            <a:r>
              <a:rPr lang="ko-KR" alt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ko-KR" altLang="en-US" sz="2000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최소원소</a:t>
            </a:r>
            <a:r>
              <a:rPr lang="ko-KR" alt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노드 </a:t>
            </a:r>
            <a:r>
              <a:rPr lang="en-US" altLang="ko-KR" sz="20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ko-KR" alt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를 삭제하고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</a:p>
          <a:p>
            <a:pPr lvl="0" eaLnBrk="1" hangingPunct="1">
              <a:lnSpc>
                <a:spcPct val="80000"/>
              </a:lnSpc>
              <a:buClrTx/>
              <a:buSzTx/>
              <a:buNone/>
            </a:pP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                </a:t>
            </a:r>
            <a:r>
              <a:rPr lang="en-US" altLang="ko-KR" sz="20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ko-KR" alt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를 </a:t>
            </a:r>
            <a:r>
              <a:rPr lang="en-US" altLang="ko-KR" sz="20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 </a:t>
            </a:r>
            <a:r>
              <a:rPr lang="ko-KR" alt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자리에 놓는다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; </a:t>
            </a:r>
          </a:p>
          <a:p>
            <a:pPr eaLnBrk="1" hangingPunct="1">
              <a:lnSpc>
                <a:spcPct val="80000"/>
              </a:lnSpc>
              <a:buClrTx/>
              <a:buSzTx/>
              <a:buNone/>
            </a:pP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                </a:t>
            </a:r>
            <a:r>
              <a:rPr lang="en-US" altLang="ko-KR" sz="2000" b="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ko-KR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가 삭제되었으므로 </a:t>
            </a:r>
            <a:r>
              <a:rPr lang="en-US" altLang="ko-KR" sz="2000" b="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ko-KR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를 루트로 하는 </a:t>
            </a:r>
            <a:r>
              <a:rPr lang="ko-KR" altLang="en-US" sz="2000" b="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서브트리에</a:t>
            </a:r>
            <a:r>
              <a:rPr lang="ko-KR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대해</a:t>
            </a:r>
            <a:endParaRPr lang="en-US" altLang="ko-KR" sz="2000" b="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ClrTx/>
              <a:buSzTx/>
              <a:buNone/>
            </a:pPr>
            <a:r>
              <a:rPr lang="en-US" altLang="ko-KR" sz="2000" b="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</a:t>
            </a:r>
            <a:r>
              <a:rPr lang="ko-KR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이 알고리즘을 재귀적으로 적용한다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; </a:t>
            </a:r>
            <a:endParaRPr lang="en-US" altLang="ko-KR" sz="20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0" eaLnBrk="1" hangingPunct="1">
              <a:lnSpc>
                <a:spcPct val="80000"/>
              </a:lnSpc>
              <a:buClrTx/>
              <a:buSzTx/>
              <a:buNone/>
            </a:pP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} </a:t>
            </a:r>
            <a:endParaRPr lang="ko-KR" altLang="en-US" sz="20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756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삭제의 예 </a:t>
            </a:r>
            <a:r>
              <a:rPr lang="en-US" altLang="ko-KR" dirty="0" smtClean="0"/>
              <a:t>– Case 1</a:t>
            </a:r>
            <a:endParaRPr lang="ko-KR" altLang="en-US" dirty="0"/>
          </a:p>
        </p:txBody>
      </p:sp>
      <p:grpSp>
        <p:nvGrpSpPr>
          <p:cNvPr id="3" name="Group 62"/>
          <p:cNvGrpSpPr>
            <a:grpSpLocks/>
          </p:cNvGrpSpPr>
          <p:nvPr/>
        </p:nvGrpSpPr>
        <p:grpSpPr bwMode="auto">
          <a:xfrm>
            <a:off x="1142380" y="1052736"/>
            <a:ext cx="6958012" cy="5157787"/>
            <a:chOff x="149" y="711"/>
            <a:chExt cx="4851" cy="3526"/>
          </a:xfrm>
        </p:grpSpPr>
        <p:sp>
          <p:nvSpPr>
            <p:cNvPr id="4" name="Oval 2"/>
            <p:cNvSpPr>
              <a:spLocks noChangeArrowheads="1"/>
            </p:cNvSpPr>
            <p:nvPr/>
          </p:nvSpPr>
          <p:spPr bwMode="auto">
            <a:xfrm>
              <a:off x="1211" y="711"/>
              <a:ext cx="224" cy="21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55</a:t>
              </a:r>
            </a:p>
          </p:txBody>
        </p:sp>
        <p:sp>
          <p:nvSpPr>
            <p:cNvPr id="5" name="Oval 3"/>
            <p:cNvSpPr>
              <a:spLocks noChangeArrowheads="1"/>
            </p:cNvSpPr>
            <p:nvPr/>
          </p:nvSpPr>
          <p:spPr bwMode="auto">
            <a:xfrm>
              <a:off x="1065" y="1554"/>
              <a:ext cx="224" cy="21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28</a:t>
              </a: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439" y="1551"/>
              <a:ext cx="224" cy="2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8</a:t>
              </a: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1816" y="1108"/>
              <a:ext cx="224" cy="21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60</a:t>
              </a: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730" y="1112"/>
              <a:ext cx="224" cy="21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15</a:t>
              </a: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2102" y="1551"/>
              <a:ext cx="224" cy="21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90</a:t>
              </a: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1706" y="2414"/>
              <a:ext cx="225" cy="2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48</a:t>
              </a: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1380" y="1979"/>
              <a:ext cx="225" cy="21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30</a:t>
              </a: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779" y="1979"/>
              <a:ext cx="224" cy="214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18</a:t>
              </a: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1501" y="2830"/>
              <a:ext cx="225" cy="2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38</a:t>
              </a:r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149" y="1980"/>
              <a:ext cx="224" cy="2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1941" y="2827"/>
              <a:ext cx="225" cy="21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50</a:t>
              </a: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>
              <a:off x="914" y="891"/>
              <a:ext cx="320" cy="2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1549" y="2177"/>
              <a:ext cx="205" cy="2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H="1">
              <a:off x="1651" y="2617"/>
              <a:ext cx="119" cy="2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1872" y="2620"/>
              <a:ext cx="134" cy="2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>
              <a:off x="599" y="1306"/>
              <a:ext cx="177" cy="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 flipH="1">
              <a:off x="935" y="1752"/>
              <a:ext cx="182" cy="2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1236" y="1754"/>
              <a:ext cx="188" cy="2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H="1">
              <a:off x="319" y="1755"/>
              <a:ext cx="173" cy="2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1413" y="883"/>
              <a:ext cx="422" cy="2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1980" y="1310"/>
              <a:ext cx="176" cy="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904" y="1306"/>
              <a:ext cx="212" cy="2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694" y="1837"/>
              <a:ext cx="18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r</a:t>
              </a: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742" y="4007"/>
              <a:ext cx="133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(a)  </a:t>
              </a:r>
              <a:r>
                <a:rPr kumimoji="1" lang="en-US" altLang="ko-KR" sz="16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r</a:t>
              </a:r>
              <a:r>
                <a:rPr kumimoji="1" lang="ko-KR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의 자식이 없음</a:t>
              </a:r>
              <a:endParaRPr kumimoji="1" lang="en-US" altLang="ko-KR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3164" y="3991"/>
              <a:ext cx="1589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(b) </a:t>
              </a:r>
              <a:r>
                <a:rPr kumimoji="1" lang="ko-KR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단순히 </a:t>
              </a:r>
              <a:r>
                <a:rPr kumimoji="1" lang="en-US" altLang="ko-KR" sz="16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r</a:t>
              </a:r>
              <a:r>
                <a:rPr kumimoji="1" lang="ko-KR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을 제거한다</a:t>
              </a:r>
            </a:p>
          </p:txBody>
        </p:sp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1497" y="3745"/>
              <a:ext cx="224" cy="21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36</a:t>
              </a:r>
            </a:p>
          </p:txBody>
        </p:sp>
        <p:sp>
          <p:nvSpPr>
            <p:cNvPr id="31" name="Oval 29"/>
            <p:cNvSpPr>
              <a:spLocks noChangeArrowheads="1"/>
            </p:cNvSpPr>
            <p:nvPr/>
          </p:nvSpPr>
          <p:spPr bwMode="auto">
            <a:xfrm>
              <a:off x="1117" y="3742"/>
              <a:ext cx="224" cy="2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32</a:t>
              </a:r>
            </a:p>
          </p:txBody>
        </p:sp>
        <p:sp>
          <p:nvSpPr>
            <p:cNvPr id="32" name="Oval 30"/>
            <p:cNvSpPr>
              <a:spLocks noChangeArrowheads="1"/>
            </p:cNvSpPr>
            <p:nvPr/>
          </p:nvSpPr>
          <p:spPr bwMode="auto">
            <a:xfrm>
              <a:off x="1312" y="3303"/>
              <a:ext cx="224" cy="21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33</a:t>
              </a:r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 flipH="1">
              <a:off x="1271" y="3509"/>
              <a:ext cx="111" cy="2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1462" y="3509"/>
              <a:ext cx="110" cy="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 flipH="1">
              <a:off x="1460" y="3039"/>
              <a:ext cx="114" cy="2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36" name="Oval 34"/>
            <p:cNvSpPr>
              <a:spLocks noChangeArrowheads="1"/>
            </p:cNvSpPr>
            <p:nvPr/>
          </p:nvSpPr>
          <p:spPr bwMode="auto">
            <a:xfrm>
              <a:off x="3885" y="721"/>
              <a:ext cx="224" cy="21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55</a:t>
              </a:r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3739" y="1564"/>
              <a:ext cx="224" cy="21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28</a:t>
              </a:r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auto">
            <a:xfrm>
              <a:off x="3113" y="1561"/>
              <a:ext cx="224" cy="2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8</a:t>
              </a:r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auto">
            <a:xfrm>
              <a:off x="4490" y="1118"/>
              <a:ext cx="224" cy="21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60</a:t>
              </a:r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auto">
            <a:xfrm>
              <a:off x="3404" y="1122"/>
              <a:ext cx="224" cy="21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15</a:t>
              </a:r>
            </a:p>
          </p:txBody>
        </p:sp>
        <p:sp>
          <p:nvSpPr>
            <p:cNvPr id="41" name="Oval 39"/>
            <p:cNvSpPr>
              <a:spLocks noChangeArrowheads="1"/>
            </p:cNvSpPr>
            <p:nvPr/>
          </p:nvSpPr>
          <p:spPr bwMode="auto">
            <a:xfrm>
              <a:off x="4776" y="1561"/>
              <a:ext cx="224" cy="21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90</a:t>
              </a:r>
            </a:p>
          </p:txBody>
        </p:sp>
        <p:sp>
          <p:nvSpPr>
            <p:cNvPr id="42" name="Oval 40"/>
            <p:cNvSpPr>
              <a:spLocks noChangeArrowheads="1"/>
            </p:cNvSpPr>
            <p:nvPr/>
          </p:nvSpPr>
          <p:spPr bwMode="auto">
            <a:xfrm>
              <a:off x="4380" y="2424"/>
              <a:ext cx="225" cy="2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48</a:t>
              </a:r>
            </a:p>
          </p:txBody>
        </p:sp>
        <p:sp>
          <p:nvSpPr>
            <p:cNvPr id="43" name="Oval 41"/>
            <p:cNvSpPr>
              <a:spLocks noChangeArrowheads="1"/>
            </p:cNvSpPr>
            <p:nvPr/>
          </p:nvSpPr>
          <p:spPr bwMode="auto">
            <a:xfrm>
              <a:off x="4054" y="1989"/>
              <a:ext cx="225" cy="21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30</a:t>
              </a:r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auto">
            <a:xfrm>
              <a:off x="4175" y="2840"/>
              <a:ext cx="225" cy="2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38</a:t>
              </a:r>
            </a:p>
          </p:txBody>
        </p:sp>
        <p:sp>
          <p:nvSpPr>
            <p:cNvPr id="45" name="Oval 43"/>
            <p:cNvSpPr>
              <a:spLocks noChangeArrowheads="1"/>
            </p:cNvSpPr>
            <p:nvPr/>
          </p:nvSpPr>
          <p:spPr bwMode="auto">
            <a:xfrm>
              <a:off x="2823" y="1990"/>
              <a:ext cx="224" cy="2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46" name="Oval 44"/>
            <p:cNvSpPr>
              <a:spLocks noChangeArrowheads="1"/>
            </p:cNvSpPr>
            <p:nvPr/>
          </p:nvSpPr>
          <p:spPr bwMode="auto">
            <a:xfrm>
              <a:off x="4615" y="2837"/>
              <a:ext cx="225" cy="21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50</a:t>
              </a:r>
            </a:p>
          </p:txBody>
        </p:sp>
        <p:sp>
          <p:nvSpPr>
            <p:cNvPr id="47" name="Line 45"/>
            <p:cNvSpPr>
              <a:spLocks noChangeShapeType="1"/>
            </p:cNvSpPr>
            <p:nvPr/>
          </p:nvSpPr>
          <p:spPr bwMode="auto">
            <a:xfrm flipH="1">
              <a:off x="3588" y="901"/>
              <a:ext cx="320" cy="2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48" name="Line 46"/>
            <p:cNvSpPr>
              <a:spLocks noChangeShapeType="1"/>
            </p:cNvSpPr>
            <p:nvPr/>
          </p:nvSpPr>
          <p:spPr bwMode="auto">
            <a:xfrm>
              <a:off x="4223" y="2187"/>
              <a:ext cx="205" cy="2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49" name="Line 47"/>
            <p:cNvSpPr>
              <a:spLocks noChangeShapeType="1"/>
            </p:cNvSpPr>
            <p:nvPr/>
          </p:nvSpPr>
          <p:spPr bwMode="auto">
            <a:xfrm flipH="1">
              <a:off x="4325" y="2627"/>
              <a:ext cx="119" cy="2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50" name="Line 48"/>
            <p:cNvSpPr>
              <a:spLocks noChangeShapeType="1"/>
            </p:cNvSpPr>
            <p:nvPr/>
          </p:nvSpPr>
          <p:spPr bwMode="auto">
            <a:xfrm>
              <a:off x="4546" y="2630"/>
              <a:ext cx="134" cy="2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51" name="Line 49"/>
            <p:cNvSpPr>
              <a:spLocks noChangeShapeType="1"/>
            </p:cNvSpPr>
            <p:nvPr/>
          </p:nvSpPr>
          <p:spPr bwMode="auto">
            <a:xfrm flipH="1">
              <a:off x="3273" y="1316"/>
              <a:ext cx="177" cy="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52" name="Line 50"/>
            <p:cNvSpPr>
              <a:spLocks noChangeShapeType="1"/>
            </p:cNvSpPr>
            <p:nvPr/>
          </p:nvSpPr>
          <p:spPr bwMode="auto">
            <a:xfrm>
              <a:off x="3910" y="1764"/>
              <a:ext cx="188" cy="2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53" name="Line 51"/>
            <p:cNvSpPr>
              <a:spLocks noChangeShapeType="1"/>
            </p:cNvSpPr>
            <p:nvPr/>
          </p:nvSpPr>
          <p:spPr bwMode="auto">
            <a:xfrm flipH="1">
              <a:off x="2993" y="1765"/>
              <a:ext cx="173" cy="2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54" name="Line 52"/>
            <p:cNvSpPr>
              <a:spLocks noChangeShapeType="1"/>
            </p:cNvSpPr>
            <p:nvPr/>
          </p:nvSpPr>
          <p:spPr bwMode="auto">
            <a:xfrm>
              <a:off x="4087" y="893"/>
              <a:ext cx="422" cy="2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55" name="Line 53"/>
            <p:cNvSpPr>
              <a:spLocks noChangeShapeType="1"/>
            </p:cNvSpPr>
            <p:nvPr/>
          </p:nvSpPr>
          <p:spPr bwMode="auto">
            <a:xfrm>
              <a:off x="4654" y="1320"/>
              <a:ext cx="176" cy="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56" name="Line 54"/>
            <p:cNvSpPr>
              <a:spLocks noChangeShapeType="1"/>
            </p:cNvSpPr>
            <p:nvPr/>
          </p:nvSpPr>
          <p:spPr bwMode="auto">
            <a:xfrm>
              <a:off x="3578" y="1316"/>
              <a:ext cx="212" cy="2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57" name="Oval 55"/>
            <p:cNvSpPr>
              <a:spLocks noChangeArrowheads="1"/>
            </p:cNvSpPr>
            <p:nvPr/>
          </p:nvSpPr>
          <p:spPr bwMode="auto">
            <a:xfrm>
              <a:off x="4171" y="3755"/>
              <a:ext cx="224" cy="21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36</a:t>
              </a:r>
            </a:p>
          </p:txBody>
        </p:sp>
        <p:sp>
          <p:nvSpPr>
            <p:cNvPr id="58" name="Oval 56"/>
            <p:cNvSpPr>
              <a:spLocks noChangeArrowheads="1"/>
            </p:cNvSpPr>
            <p:nvPr/>
          </p:nvSpPr>
          <p:spPr bwMode="auto">
            <a:xfrm>
              <a:off x="3791" y="3752"/>
              <a:ext cx="224" cy="2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32</a:t>
              </a:r>
            </a:p>
          </p:txBody>
        </p:sp>
        <p:sp>
          <p:nvSpPr>
            <p:cNvPr id="59" name="Oval 57"/>
            <p:cNvSpPr>
              <a:spLocks noChangeArrowheads="1"/>
            </p:cNvSpPr>
            <p:nvPr/>
          </p:nvSpPr>
          <p:spPr bwMode="auto">
            <a:xfrm>
              <a:off x="3986" y="3313"/>
              <a:ext cx="224" cy="21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33</a:t>
              </a:r>
            </a:p>
          </p:txBody>
        </p:sp>
        <p:sp>
          <p:nvSpPr>
            <p:cNvPr id="60" name="Line 58"/>
            <p:cNvSpPr>
              <a:spLocks noChangeShapeType="1"/>
            </p:cNvSpPr>
            <p:nvPr/>
          </p:nvSpPr>
          <p:spPr bwMode="auto">
            <a:xfrm flipH="1">
              <a:off x="3945" y="3519"/>
              <a:ext cx="111" cy="2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61" name="Line 59"/>
            <p:cNvSpPr>
              <a:spLocks noChangeShapeType="1"/>
            </p:cNvSpPr>
            <p:nvPr/>
          </p:nvSpPr>
          <p:spPr bwMode="auto">
            <a:xfrm>
              <a:off x="4136" y="3519"/>
              <a:ext cx="110" cy="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62" name="Line 60"/>
            <p:cNvSpPr>
              <a:spLocks noChangeShapeType="1"/>
            </p:cNvSpPr>
            <p:nvPr/>
          </p:nvSpPr>
          <p:spPr bwMode="auto">
            <a:xfrm flipH="1">
              <a:off x="4134" y="3049"/>
              <a:ext cx="114" cy="2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</p:grpSp>
      <p:sp>
        <p:nvSpPr>
          <p:cNvPr id="63" name="AutoShape 63"/>
          <p:cNvSpPr>
            <a:spLocks noChangeArrowheads="1"/>
          </p:cNvSpPr>
          <p:nvPr/>
        </p:nvSpPr>
        <p:spPr bwMode="auto">
          <a:xfrm>
            <a:off x="4468192" y="2381473"/>
            <a:ext cx="457200" cy="200025"/>
          </a:xfrm>
          <a:prstGeom prst="rightArrow">
            <a:avLst>
              <a:gd name="adj1" fmla="val 50000"/>
              <a:gd name="adj2" fmla="val 57143"/>
            </a:avLst>
          </a:prstGeom>
          <a:solidFill>
            <a:srgbClr val="00CC99"/>
          </a:solidFill>
          <a:ln w="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64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14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8676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삭제의 예 </a:t>
            </a:r>
            <a:r>
              <a:rPr lang="en-US" altLang="ko-KR" dirty="0"/>
              <a:t>– Case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AutoShape 2"/>
          <p:cNvSpPr>
            <a:spLocks noChangeArrowheads="1"/>
          </p:cNvSpPr>
          <p:nvPr/>
        </p:nvSpPr>
        <p:spPr bwMode="auto">
          <a:xfrm>
            <a:off x="6630988" y="2642964"/>
            <a:ext cx="2522537" cy="2454275"/>
          </a:xfrm>
          <a:prstGeom prst="triangle">
            <a:avLst>
              <a:gd name="adj" fmla="val 50000"/>
            </a:avLst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2800">
              <a:solidFill>
                <a:srgbClr val="000000"/>
              </a:solidFill>
              <a:latin typeface="Arial" panose="020B0604020202020204" pitchFamily="34" charset="0"/>
              <a:ea typeface="굴림"/>
            </a:endParaRP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885825" y="3222402"/>
            <a:ext cx="2520950" cy="2452687"/>
          </a:xfrm>
          <a:prstGeom prst="triangle">
            <a:avLst>
              <a:gd name="adj" fmla="val 50000"/>
            </a:avLst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2800">
              <a:solidFill>
                <a:srgbClr val="000000"/>
              </a:solidFill>
              <a:latin typeface="Arial" panose="020B0604020202020204" pitchFamily="34" charset="0"/>
              <a:ea typeface="굴림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366838" y="1223739"/>
            <a:ext cx="280987" cy="2841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55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182688" y="2346102"/>
            <a:ext cx="280987" cy="2857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28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96875" y="2342927"/>
            <a:ext cx="280988" cy="2857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125663" y="1752377"/>
            <a:ext cx="280987" cy="2857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60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762000" y="1757139"/>
            <a:ext cx="282575" cy="2857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15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484438" y="2342927"/>
            <a:ext cx="280987" cy="2841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90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987550" y="3492277"/>
            <a:ext cx="282575" cy="2857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48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1577975" y="2912839"/>
            <a:ext cx="282575" cy="284163"/>
          </a:xfrm>
          <a:prstGeom prst="ellipse">
            <a:avLst/>
          </a:prstGeom>
          <a:solidFill>
            <a:srgbClr val="3366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823913" y="2912839"/>
            <a:ext cx="280987" cy="2841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18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1730375" y="4046314"/>
            <a:ext cx="282575" cy="2857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38</a:t>
            </a: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33338" y="2914427"/>
            <a:ext cx="280987" cy="2857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2282825" y="4041552"/>
            <a:ext cx="282575" cy="2857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50</a:t>
            </a: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H="1">
            <a:off x="993775" y="1463452"/>
            <a:ext cx="401638" cy="3286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1790700" y="3176364"/>
            <a:ext cx="257175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H="1">
            <a:off x="1919288" y="3762152"/>
            <a:ext cx="149225" cy="2936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2195513" y="3766914"/>
            <a:ext cx="168275" cy="296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 flipH="1">
            <a:off x="598488" y="2015902"/>
            <a:ext cx="222250" cy="3413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 flipH="1">
            <a:off x="1020763" y="2609627"/>
            <a:ext cx="227012" cy="3222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1398588" y="2612802"/>
            <a:ext cx="234950" cy="336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 flipH="1">
            <a:off x="246063" y="2614389"/>
            <a:ext cx="217487" cy="317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1619250" y="1452339"/>
            <a:ext cx="530225" cy="355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2332038" y="2020664"/>
            <a:ext cx="220662" cy="3413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981075" y="2015902"/>
            <a:ext cx="266700" cy="346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1757363" y="2750914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r</a:t>
            </a: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777875" y="5903689"/>
            <a:ext cx="2051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(a)  </a:t>
            </a:r>
            <a:r>
              <a:rPr kumimoji="1" lang="en-US" altLang="ko-KR" sz="14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r</a:t>
            </a:r>
            <a:r>
              <a:rPr kumimoji="1" lang="ko-KR" altLang="en-US" sz="14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의 자식이 하나뿐임</a:t>
            </a: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7539038" y="1196752"/>
            <a:ext cx="280987" cy="2857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55</a:t>
            </a: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7354888" y="2319114"/>
            <a:ext cx="280987" cy="2857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28</a:t>
            </a:r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6569075" y="2315939"/>
            <a:ext cx="280988" cy="2857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8297863" y="1725389"/>
            <a:ext cx="280987" cy="2857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60</a:t>
            </a: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6934200" y="1731739"/>
            <a:ext cx="282575" cy="2841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15</a:t>
            </a:r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8656638" y="2315939"/>
            <a:ext cx="280987" cy="2841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90</a:t>
            </a:r>
          </a:p>
        </p:txBody>
      </p: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7739063" y="2911252"/>
            <a:ext cx="280987" cy="2857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48</a:t>
            </a:r>
          </a:p>
        </p:txBody>
      </p:sp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6996113" y="2885852"/>
            <a:ext cx="280987" cy="2857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18</a:t>
            </a:r>
          </a:p>
        </p:txBody>
      </p: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6205538" y="2887439"/>
            <a:ext cx="280987" cy="2857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8053388" y="3462114"/>
            <a:ext cx="282575" cy="2841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50</a:t>
            </a:r>
          </a:p>
        </p:txBody>
      </p:sp>
      <p:sp>
        <p:nvSpPr>
          <p:cNvPr id="40" name="Line 39"/>
          <p:cNvSpPr>
            <a:spLocks noChangeShapeType="1"/>
          </p:cNvSpPr>
          <p:nvPr/>
        </p:nvSpPr>
        <p:spPr bwMode="auto">
          <a:xfrm flipH="1">
            <a:off x="7165975" y="1436464"/>
            <a:ext cx="401638" cy="3286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41" name="Line 40"/>
          <p:cNvSpPr>
            <a:spLocks noChangeShapeType="1"/>
          </p:cNvSpPr>
          <p:nvPr/>
        </p:nvSpPr>
        <p:spPr bwMode="auto">
          <a:xfrm>
            <a:off x="7954963" y="3174777"/>
            <a:ext cx="188912" cy="3063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42" name="Line 41"/>
          <p:cNvSpPr>
            <a:spLocks noChangeShapeType="1"/>
          </p:cNvSpPr>
          <p:nvPr/>
        </p:nvSpPr>
        <p:spPr bwMode="auto">
          <a:xfrm flipH="1">
            <a:off x="6770688" y="1988914"/>
            <a:ext cx="222250" cy="3413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43" name="Line 42"/>
          <p:cNvSpPr>
            <a:spLocks noChangeShapeType="1"/>
          </p:cNvSpPr>
          <p:nvPr/>
        </p:nvSpPr>
        <p:spPr bwMode="auto">
          <a:xfrm flipH="1">
            <a:off x="7192963" y="2584227"/>
            <a:ext cx="227012" cy="3222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44" name="Line 43"/>
          <p:cNvSpPr>
            <a:spLocks noChangeShapeType="1"/>
          </p:cNvSpPr>
          <p:nvPr/>
        </p:nvSpPr>
        <p:spPr bwMode="auto">
          <a:xfrm>
            <a:off x="7570788" y="2585814"/>
            <a:ext cx="234950" cy="336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45" name="Line 44"/>
          <p:cNvSpPr>
            <a:spLocks noChangeShapeType="1"/>
          </p:cNvSpPr>
          <p:nvPr/>
        </p:nvSpPr>
        <p:spPr bwMode="auto">
          <a:xfrm flipH="1">
            <a:off x="6418263" y="2587402"/>
            <a:ext cx="217487" cy="3190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46" name="Line 45"/>
          <p:cNvSpPr>
            <a:spLocks noChangeShapeType="1"/>
          </p:cNvSpPr>
          <p:nvPr/>
        </p:nvSpPr>
        <p:spPr bwMode="auto">
          <a:xfrm>
            <a:off x="7793038" y="1425352"/>
            <a:ext cx="528637" cy="355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47" name="Line 46"/>
          <p:cNvSpPr>
            <a:spLocks noChangeShapeType="1"/>
          </p:cNvSpPr>
          <p:nvPr/>
        </p:nvSpPr>
        <p:spPr bwMode="auto">
          <a:xfrm>
            <a:off x="8504238" y="1995264"/>
            <a:ext cx="220662" cy="3413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48" name="Line 47"/>
          <p:cNvSpPr>
            <a:spLocks noChangeShapeType="1"/>
          </p:cNvSpPr>
          <p:nvPr/>
        </p:nvSpPr>
        <p:spPr bwMode="auto">
          <a:xfrm>
            <a:off x="7153275" y="1988914"/>
            <a:ext cx="266700" cy="3476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49" name="Text Box 48"/>
          <p:cNvSpPr txBox="1">
            <a:spLocks noChangeArrowheads="1"/>
          </p:cNvSpPr>
          <p:nvPr/>
        </p:nvSpPr>
        <p:spPr bwMode="auto">
          <a:xfrm>
            <a:off x="6446838" y="5856064"/>
            <a:ext cx="2536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(c) </a:t>
            </a:r>
            <a:r>
              <a:rPr kumimoji="1" lang="en-US" altLang="ko-KR" sz="16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r</a:t>
            </a:r>
            <a:r>
              <a:rPr kumimoji="1" lang="en-US" altLang="ko-KR" sz="16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kumimoji="1" lang="ko-KR" altLang="en-US" sz="14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자리에 </a:t>
            </a:r>
            <a:r>
              <a:rPr kumimoji="1" lang="en-US" altLang="ko-KR" sz="14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r</a:t>
            </a:r>
            <a:r>
              <a:rPr kumimoji="1" lang="ko-KR" altLang="en-US" sz="14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의 자식을 놓는다</a:t>
            </a:r>
          </a:p>
        </p:txBody>
      </p:sp>
      <p:sp>
        <p:nvSpPr>
          <p:cNvPr id="50" name="Oval 49"/>
          <p:cNvSpPr>
            <a:spLocks noChangeArrowheads="1"/>
          </p:cNvSpPr>
          <p:nvPr/>
        </p:nvSpPr>
        <p:spPr bwMode="auto">
          <a:xfrm>
            <a:off x="1725613" y="5265514"/>
            <a:ext cx="280987" cy="2841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36</a:t>
            </a:r>
          </a:p>
        </p:txBody>
      </p:sp>
      <p:sp>
        <p:nvSpPr>
          <p:cNvPr id="51" name="Oval 50"/>
          <p:cNvSpPr>
            <a:spLocks noChangeArrowheads="1"/>
          </p:cNvSpPr>
          <p:nvPr/>
        </p:nvSpPr>
        <p:spPr bwMode="auto">
          <a:xfrm>
            <a:off x="1247775" y="5260752"/>
            <a:ext cx="282575" cy="28733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32</a:t>
            </a:r>
          </a:p>
        </p:txBody>
      </p:sp>
      <p:sp>
        <p:nvSpPr>
          <p:cNvPr id="52" name="Oval 51"/>
          <p:cNvSpPr>
            <a:spLocks noChangeArrowheads="1"/>
          </p:cNvSpPr>
          <p:nvPr/>
        </p:nvSpPr>
        <p:spPr bwMode="auto">
          <a:xfrm>
            <a:off x="1493838" y="4676552"/>
            <a:ext cx="280987" cy="2857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33</a:t>
            </a:r>
          </a:p>
        </p:txBody>
      </p:sp>
      <p:sp>
        <p:nvSpPr>
          <p:cNvPr id="53" name="Line 52"/>
          <p:cNvSpPr>
            <a:spLocks noChangeShapeType="1"/>
          </p:cNvSpPr>
          <p:nvPr/>
        </p:nvSpPr>
        <p:spPr bwMode="auto">
          <a:xfrm flipH="1">
            <a:off x="1441450" y="4951189"/>
            <a:ext cx="139700" cy="317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54" name="Line 53"/>
          <p:cNvSpPr>
            <a:spLocks noChangeShapeType="1"/>
          </p:cNvSpPr>
          <p:nvPr/>
        </p:nvSpPr>
        <p:spPr bwMode="auto">
          <a:xfrm>
            <a:off x="1681163" y="4951189"/>
            <a:ext cx="138112" cy="330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55" name="Line 54"/>
          <p:cNvSpPr>
            <a:spLocks noChangeShapeType="1"/>
          </p:cNvSpPr>
          <p:nvPr/>
        </p:nvSpPr>
        <p:spPr bwMode="auto">
          <a:xfrm flipH="1">
            <a:off x="1679575" y="4324127"/>
            <a:ext cx="142875" cy="352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56" name="Oval 55"/>
          <p:cNvSpPr>
            <a:spLocks noChangeArrowheads="1"/>
          </p:cNvSpPr>
          <p:nvPr/>
        </p:nvSpPr>
        <p:spPr bwMode="auto">
          <a:xfrm>
            <a:off x="7443788" y="3458939"/>
            <a:ext cx="282575" cy="2857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38</a:t>
            </a:r>
          </a:p>
        </p:txBody>
      </p:sp>
      <p:sp>
        <p:nvSpPr>
          <p:cNvPr id="57" name="Line 56"/>
          <p:cNvSpPr>
            <a:spLocks noChangeShapeType="1"/>
          </p:cNvSpPr>
          <p:nvPr/>
        </p:nvSpPr>
        <p:spPr bwMode="auto">
          <a:xfrm flipH="1">
            <a:off x="7643813" y="3174777"/>
            <a:ext cx="158750" cy="2936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58" name="Oval 57"/>
          <p:cNvSpPr>
            <a:spLocks noChangeArrowheads="1"/>
          </p:cNvSpPr>
          <p:nvPr/>
        </p:nvSpPr>
        <p:spPr bwMode="auto">
          <a:xfrm>
            <a:off x="7439025" y="4678139"/>
            <a:ext cx="280988" cy="2841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36</a:t>
            </a:r>
          </a:p>
        </p:txBody>
      </p:sp>
      <p:sp>
        <p:nvSpPr>
          <p:cNvPr id="59" name="Oval 58"/>
          <p:cNvSpPr>
            <a:spLocks noChangeArrowheads="1"/>
          </p:cNvSpPr>
          <p:nvPr/>
        </p:nvSpPr>
        <p:spPr bwMode="auto">
          <a:xfrm>
            <a:off x="6962775" y="4673377"/>
            <a:ext cx="280988" cy="28733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32</a:t>
            </a:r>
          </a:p>
        </p:txBody>
      </p:sp>
      <p:sp>
        <p:nvSpPr>
          <p:cNvPr id="60" name="Oval 59"/>
          <p:cNvSpPr>
            <a:spLocks noChangeArrowheads="1"/>
          </p:cNvSpPr>
          <p:nvPr/>
        </p:nvSpPr>
        <p:spPr bwMode="auto">
          <a:xfrm>
            <a:off x="7207250" y="4089177"/>
            <a:ext cx="280988" cy="2841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33</a:t>
            </a:r>
          </a:p>
        </p:txBody>
      </p:sp>
      <p:sp>
        <p:nvSpPr>
          <p:cNvPr id="61" name="Line 60"/>
          <p:cNvSpPr>
            <a:spLocks noChangeShapeType="1"/>
          </p:cNvSpPr>
          <p:nvPr/>
        </p:nvSpPr>
        <p:spPr bwMode="auto">
          <a:xfrm flipH="1">
            <a:off x="7156450" y="4363814"/>
            <a:ext cx="138113" cy="3159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62" name="Line 61"/>
          <p:cNvSpPr>
            <a:spLocks noChangeShapeType="1"/>
          </p:cNvSpPr>
          <p:nvPr/>
        </p:nvSpPr>
        <p:spPr bwMode="auto">
          <a:xfrm>
            <a:off x="7396163" y="4363814"/>
            <a:ext cx="138112" cy="330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63" name="Line 62"/>
          <p:cNvSpPr>
            <a:spLocks noChangeShapeType="1"/>
          </p:cNvSpPr>
          <p:nvPr/>
        </p:nvSpPr>
        <p:spPr bwMode="auto">
          <a:xfrm flipH="1">
            <a:off x="7392988" y="3736752"/>
            <a:ext cx="142875" cy="352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64" name="AutoShape 63"/>
          <p:cNvSpPr>
            <a:spLocks noChangeArrowheads="1"/>
          </p:cNvSpPr>
          <p:nvPr/>
        </p:nvSpPr>
        <p:spPr bwMode="auto">
          <a:xfrm>
            <a:off x="3883025" y="3209702"/>
            <a:ext cx="2520950" cy="2452687"/>
          </a:xfrm>
          <a:prstGeom prst="triangle">
            <a:avLst>
              <a:gd name="adj" fmla="val 50000"/>
            </a:avLst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2800">
              <a:solidFill>
                <a:srgbClr val="000000"/>
              </a:solidFill>
              <a:latin typeface="Arial" panose="020B0604020202020204" pitchFamily="34" charset="0"/>
              <a:ea typeface="굴림"/>
            </a:endParaRPr>
          </a:p>
        </p:txBody>
      </p:sp>
      <p:sp>
        <p:nvSpPr>
          <p:cNvPr id="65" name="Oval 64"/>
          <p:cNvSpPr>
            <a:spLocks noChangeArrowheads="1"/>
          </p:cNvSpPr>
          <p:nvPr/>
        </p:nvSpPr>
        <p:spPr bwMode="auto">
          <a:xfrm>
            <a:off x="4364038" y="1211039"/>
            <a:ext cx="280987" cy="2841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55</a:t>
            </a:r>
          </a:p>
        </p:txBody>
      </p:sp>
      <p:sp>
        <p:nvSpPr>
          <p:cNvPr id="66" name="Oval 65"/>
          <p:cNvSpPr>
            <a:spLocks noChangeArrowheads="1"/>
          </p:cNvSpPr>
          <p:nvPr/>
        </p:nvSpPr>
        <p:spPr bwMode="auto">
          <a:xfrm>
            <a:off x="4179888" y="2333402"/>
            <a:ext cx="280987" cy="2857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28</a:t>
            </a:r>
          </a:p>
        </p:txBody>
      </p:sp>
      <p:sp>
        <p:nvSpPr>
          <p:cNvPr id="67" name="Oval 66"/>
          <p:cNvSpPr>
            <a:spLocks noChangeArrowheads="1"/>
          </p:cNvSpPr>
          <p:nvPr/>
        </p:nvSpPr>
        <p:spPr bwMode="auto">
          <a:xfrm>
            <a:off x="3394075" y="2330227"/>
            <a:ext cx="280988" cy="2857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68" name="Oval 67"/>
          <p:cNvSpPr>
            <a:spLocks noChangeArrowheads="1"/>
          </p:cNvSpPr>
          <p:nvPr/>
        </p:nvSpPr>
        <p:spPr bwMode="auto">
          <a:xfrm>
            <a:off x="5122863" y="1739677"/>
            <a:ext cx="280987" cy="2857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60</a:t>
            </a:r>
          </a:p>
        </p:txBody>
      </p:sp>
      <p:sp>
        <p:nvSpPr>
          <p:cNvPr id="69" name="Oval 68"/>
          <p:cNvSpPr>
            <a:spLocks noChangeArrowheads="1"/>
          </p:cNvSpPr>
          <p:nvPr/>
        </p:nvSpPr>
        <p:spPr bwMode="auto">
          <a:xfrm>
            <a:off x="3759200" y="1744439"/>
            <a:ext cx="282575" cy="2857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15</a:t>
            </a:r>
          </a:p>
        </p:txBody>
      </p:sp>
      <p:sp>
        <p:nvSpPr>
          <p:cNvPr id="70" name="Oval 69"/>
          <p:cNvSpPr>
            <a:spLocks noChangeArrowheads="1"/>
          </p:cNvSpPr>
          <p:nvPr/>
        </p:nvSpPr>
        <p:spPr bwMode="auto">
          <a:xfrm>
            <a:off x="5481638" y="2330227"/>
            <a:ext cx="280987" cy="2841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90</a:t>
            </a:r>
          </a:p>
        </p:txBody>
      </p:sp>
      <p:sp>
        <p:nvSpPr>
          <p:cNvPr id="71" name="Oval 70"/>
          <p:cNvSpPr>
            <a:spLocks noChangeArrowheads="1"/>
          </p:cNvSpPr>
          <p:nvPr/>
        </p:nvSpPr>
        <p:spPr bwMode="auto">
          <a:xfrm>
            <a:off x="4984750" y="3479577"/>
            <a:ext cx="282575" cy="2857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48</a:t>
            </a:r>
          </a:p>
        </p:txBody>
      </p:sp>
      <p:sp>
        <p:nvSpPr>
          <p:cNvPr id="72" name="Oval 71"/>
          <p:cNvSpPr>
            <a:spLocks noChangeArrowheads="1"/>
          </p:cNvSpPr>
          <p:nvPr/>
        </p:nvSpPr>
        <p:spPr bwMode="auto">
          <a:xfrm>
            <a:off x="3821113" y="2900139"/>
            <a:ext cx="280987" cy="2841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18</a:t>
            </a:r>
          </a:p>
        </p:txBody>
      </p:sp>
      <p:sp>
        <p:nvSpPr>
          <p:cNvPr id="73" name="Oval 72"/>
          <p:cNvSpPr>
            <a:spLocks noChangeArrowheads="1"/>
          </p:cNvSpPr>
          <p:nvPr/>
        </p:nvSpPr>
        <p:spPr bwMode="auto">
          <a:xfrm>
            <a:off x="4727575" y="4033614"/>
            <a:ext cx="282575" cy="2857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38</a:t>
            </a:r>
          </a:p>
        </p:txBody>
      </p:sp>
      <p:sp>
        <p:nvSpPr>
          <p:cNvPr id="74" name="Oval 73"/>
          <p:cNvSpPr>
            <a:spLocks noChangeArrowheads="1"/>
          </p:cNvSpPr>
          <p:nvPr/>
        </p:nvSpPr>
        <p:spPr bwMode="auto">
          <a:xfrm>
            <a:off x="3030538" y="2901727"/>
            <a:ext cx="280987" cy="2857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75" name="Oval 74"/>
          <p:cNvSpPr>
            <a:spLocks noChangeArrowheads="1"/>
          </p:cNvSpPr>
          <p:nvPr/>
        </p:nvSpPr>
        <p:spPr bwMode="auto">
          <a:xfrm>
            <a:off x="5280025" y="4028852"/>
            <a:ext cx="282575" cy="2857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50</a:t>
            </a:r>
          </a:p>
        </p:txBody>
      </p:sp>
      <p:sp>
        <p:nvSpPr>
          <p:cNvPr id="76" name="Line 75"/>
          <p:cNvSpPr>
            <a:spLocks noChangeShapeType="1"/>
          </p:cNvSpPr>
          <p:nvPr/>
        </p:nvSpPr>
        <p:spPr bwMode="auto">
          <a:xfrm flipH="1">
            <a:off x="3990975" y="1450752"/>
            <a:ext cx="401638" cy="3286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77" name="Line 76"/>
          <p:cNvSpPr>
            <a:spLocks noChangeShapeType="1"/>
          </p:cNvSpPr>
          <p:nvPr/>
        </p:nvSpPr>
        <p:spPr bwMode="auto">
          <a:xfrm>
            <a:off x="4787900" y="3163664"/>
            <a:ext cx="257175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78" name="Line 77"/>
          <p:cNvSpPr>
            <a:spLocks noChangeShapeType="1"/>
          </p:cNvSpPr>
          <p:nvPr/>
        </p:nvSpPr>
        <p:spPr bwMode="auto">
          <a:xfrm flipH="1">
            <a:off x="4916488" y="3749452"/>
            <a:ext cx="149225" cy="2936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79" name="Line 78"/>
          <p:cNvSpPr>
            <a:spLocks noChangeShapeType="1"/>
          </p:cNvSpPr>
          <p:nvPr/>
        </p:nvSpPr>
        <p:spPr bwMode="auto">
          <a:xfrm>
            <a:off x="5192713" y="3754214"/>
            <a:ext cx="168275" cy="296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80" name="Line 79"/>
          <p:cNvSpPr>
            <a:spLocks noChangeShapeType="1"/>
          </p:cNvSpPr>
          <p:nvPr/>
        </p:nvSpPr>
        <p:spPr bwMode="auto">
          <a:xfrm flipH="1">
            <a:off x="3595688" y="2003202"/>
            <a:ext cx="222250" cy="3413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81" name="Line 80"/>
          <p:cNvSpPr>
            <a:spLocks noChangeShapeType="1"/>
          </p:cNvSpPr>
          <p:nvPr/>
        </p:nvSpPr>
        <p:spPr bwMode="auto">
          <a:xfrm flipH="1">
            <a:off x="4017963" y="2596927"/>
            <a:ext cx="227012" cy="3222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82" name="Line 81"/>
          <p:cNvSpPr>
            <a:spLocks noChangeShapeType="1"/>
          </p:cNvSpPr>
          <p:nvPr/>
        </p:nvSpPr>
        <p:spPr bwMode="auto">
          <a:xfrm>
            <a:off x="4395788" y="2600102"/>
            <a:ext cx="234950" cy="336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83" name="Line 82"/>
          <p:cNvSpPr>
            <a:spLocks noChangeShapeType="1"/>
          </p:cNvSpPr>
          <p:nvPr/>
        </p:nvSpPr>
        <p:spPr bwMode="auto">
          <a:xfrm flipH="1">
            <a:off x="3243263" y="2601689"/>
            <a:ext cx="217487" cy="317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84" name="Line 83"/>
          <p:cNvSpPr>
            <a:spLocks noChangeShapeType="1"/>
          </p:cNvSpPr>
          <p:nvPr/>
        </p:nvSpPr>
        <p:spPr bwMode="auto">
          <a:xfrm>
            <a:off x="4616450" y="1439639"/>
            <a:ext cx="530225" cy="355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85" name="Line 84"/>
          <p:cNvSpPr>
            <a:spLocks noChangeShapeType="1"/>
          </p:cNvSpPr>
          <p:nvPr/>
        </p:nvSpPr>
        <p:spPr bwMode="auto">
          <a:xfrm>
            <a:off x="5329238" y="2007964"/>
            <a:ext cx="220662" cy="3413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86" name="Line 85"/>
          <p:cNvSpPr>
            <a:spLocks noChangeShapeType="1"/>
          </p:cNvSpPr>
          <p:nvPr/>
        </p:nvSpPr>
        <p:spPr bwMode="auto">
          <a:xfrm>
            <a:off x="3978275" y="2003202"/>
            <a:ext cx="266700" cy="346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87" name="Text Box 86"/>
          <p:cNvSpPr txBox="1">
            <a:spLocks noChangeArrowheads="1"/>
          </p:cNvSpPr>
          <p:nvPr/>
        </p:nvSpPr>
        <p:spPr bwMode="auto">
          <a:xfrm>
            <a:off x="4257675" y="5890989"/>
            <a:ext cx="1127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(b)  </a:t>
            </a:r>
            <a:r>
              <a:rPr kumimoji="1" lang="en-US" altLang="ko-KR" sz="14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r</a:t>
            </a:r>
            <a:r>
              <a:rPr kumimoji="1" lang="ko-KR" altLang="en-US" sz="14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을</a:t>
            </a:r>
            <a:r>
              <a:rPr kumimoji="1" lang="ko-KR" altLang="en-US" sz="14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제거</a:t>
            </a:r>
          </a:p>
        </p:txBody>
      </p:sp>
      <p:sp>
        <p:nvSpPr>
          <p:cNvPr id="88" name="Oval 87"/>
          <p:cNvSpPr>
            <a:spLocks noChangeArrowheads="1"/>
          </p:cNvSpPr>
          <p:nvPr/>
        </p:nvSpPr>
        <p:spPr bwMode="auto">
          <a:xfrm>
            <a:off x="4722813" y="5252814"/>
            <a:ext cx="280987" cy="2841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36</a:t>
            </a:r>
          </a:p>
        </p:txBody>
      </p:sp>
      <p:sp>
        <p:nvSpPr>
          <p:cNvPr id="89" name="Oval 88"/>
          <p:cNvSpPr>
            <a:spLocks noChangeArrowheads="1"/>
          </p:cNvSpPr>
          <p:nvPr/>
        </p:nvSpPr>
        <p:spPr bwMode="auto">
          <a:xfrm>
            <a:off x="4244975" y="5248052"/>
            <a:ext cx="282575" cy="28733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32</a:t>
            </a:r>
          </a:p>
        </p:txBody>
      </p:sp>
      <p:sp>
        <p:nvSpPr>
          <p:cNvPr id="90" name="Oval 89"/>
          <p:cNvSpPr>
            <a:spLocks noChangeArrowheads="1"/>
          </p:cNvSpPr>
          <p:nvPr/>
        </p:nvSpPr>
        <p:spPr bwMode="auto">
          <a:xfrm>
            <a:off x="4491038" y="4663852"/>
            <a:ext cx="280987" cy="2857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33</a:t>
            </a:r>
          </a:p>
        </p:txBody>
      </p:sp>
      <p:sp>
        <p:nvSpPr>
          <p:cNvPr id="91" name="Line 90"/>
          <p:cNvSpPr>
            <a:spLocks noChangeShapeType="1"/>
          </p:cNvSpPr>
          <p:nvPr/>
        </p:nvSpPr>
        <p:spPr bwMode="auto">
          <a:xfrm flipH="1">
            <a:off x="4438650" y="4938489"/>
            <a:ext cx="139700" cy="317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92" name="Line 91"/>
          <p:cNvSpPr>
            <a:spLocks noChangeShapeType="1"/>
          </p:cNvSpPr>
          <p:nvPr/>
        </p:nvSpPr>
        <p:spPr bwMode="auto">
          <a:xfrm>
            <a:off x="4678363" y="4938489"/>
            <a:ext cx="138112" cy="330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93" name="Line 92"/>
          <p:cNvSpPr>
            <a:spLocks noChangeShapeType="1"/>
          </p:cNvSpPr>
          <p:nvPr/>
        </p:nvSpPr>
        <p:spPr bwMode="auto">
          <a:xfrm flipH="1">
            <a:off x="4676775" y="4311427"/>
            <a:ext cx="142875" cy="352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94" name="AutoShape 94"/>
          <p:cNvSpPr>
            <a:spLocks noChangeArrowheads="1"/>
          </p:cNvSpPr>
          <p:nvPr/>
        </p:nvSpPr>
        <p:spPr bwMode="auto">
          <a:xfrm>
            <a:off x="2876550" y="2176239"/>
            <a:ext cx="457200" cy="200025"/>
          </a:xfrm>
          <a:prstGeom prst="rightArrow">
            <a:avLst>
              <a:gd name="adj1" fmla="val 50000"/>
              <a:gd name="adj2" fmla="val 57143"/>
            </a:avLst>
          </a:prstGeom>
          <a:solidFill>
            <a:srgbClr val="00CC99"/>
          </a:solidFill>
          <a:ln w="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95" name="AutoShape 95"/>
          <p:cNvSpPr>
            <a:spLocks noChangeArrowheads="1"/>
          </p:cNvSpPr>
          <p:nvPr/>
        </p:nvSpPr>
        <p:spPr bwMode="auto">
          <a:xfrm>
            <a:off x="5857875" y="2157189"/>
            <a:ext cx="457200" cy="200025"/>
          </a:xfrm>
          <a:prstGeom prst="rightArrow">
            <a:avLst>
              <a:gd name="adj1" fmla="val 50000"/>
              <a:gd name="adj2" fmla="val 57143"/>
            </a:avLst>
          </a:prstGeom>
          <a:solidFill>
            <a:srgbClr val="00CC99"/>
          </a:solidFill>
          <a:ln w="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96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15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6783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삭제의 예 </a:t>
            </a:r>
            <a:r>
              <a:rPr lang="en-US" altLang="ko-KR" dirty="0"/>
              <a:t>– Case </a:t>
            </a:r>
            <a:r>
              <a:rPr lang="en-US" altLang="ko-KR" dirty="0" smtClean="0"/>
              <a:t>3 (1)</a:t>
            </a:r>
            <a:endParaRPr lang="ko-KR" altLang="en-US" dirty="0"/>
          </a:p>
        </p:txBody>
      </p:sp>
      <p:grpSp>
        <p:nvGrpSpPr>
          <p:cNvPr id="3" name="Group 76"/>
          <p:cNvGrpSpPr>
            <a:grpSpLocks/>
          </p:cNvGrpSpPr>
          <p:nvPr/>
        </p:nvGrpSpPr>
        <p:grpSpPr bwMode="auto">
          <a:xfrm>
            <a:off x="578619" y="980728"/>
            <a:ext cx="7059612" cy="5472113"/>
            <a:chOff x="149" y="56"/>
            <a:chExt cx="5251" cy="4076"/>
          </a:xfrm>
        </p:grpSpPr>
        <p:sp>
          <p:nvSpPr>
            <p:cNvPr id="4" name="Freeform 2"/>
            <p:cNvSpPr>
              <a:spLocks/>
            </p:cNvSpPr>
            <p:nvPr/>
          </p:nvSpPr>
          <p:spPr bwMode="auto">
            <a:xfrm>
              <a:off x="474" y="1206"/>
              <a:ext cx="2166" cy="2532"/>
            </a:xfrm>
            <a:custGeom>
              <a:avLst/>
              <a:gdLst>
                <a:gd name="T0" fmla="*/ 1008 w 2166"/>
                <a:gd name="T1" fmla="*/ 0 h 2532"/>
                <a:gd name="T2" fmla="*/ 570 w 2166"/>
                <a:gd name="T3" fmla="*/ 564 h 2532"/>
                <a:gd name="T4" fmla="*/ 186 w 2166"/>
                <a:gd name="T5" fmla="*/ 1062 h 2532"/>
                <a:gd name="T6" fmla="*/ 42 w 2166"/>
                <a:gd name="T7" fmla="*/ 1656 h 2532"/>
                <a:gd name="T8" fmla="*/ 0 w 2166"/>
                <a:gd name="T9" fmla="*/ 2532 h 2532"/>
                <a:gd name="T10" fmla="*/ 2166 w 2166"/>
                <a:gd name="T11" fmla="*/ 2526 h 2532"/>
                <a:gd name="T12" fmla="*/ 2058 w 2166"/>
                <a:gd name="T13" fmla="*/ 1656 h 2532"/>
                <a:gd name="T14" fmla="*/ 1818 w 2166"/>
                <a:gd name="T15" fmla="*/ 996 h 2532"/>
                <a:gd name="T16" fmla="*/ 1374 w 2166"/>
                <a:gd name="T17" fmla="*/ 414 h 2532"/>
                <a:gd name="T18" fmla="*/ 1008 w 2166"/>
                <a:gd name="T19" fmla="*/ 0 h 2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66" h="2532">
                  <a:moveTo>
                    <a:pt x="1008" y="0"/>
                  </a:moveTo>
                  <a:lnTo>
                    <a:pt x="570" y="564"/>
                  </a:lnTo>
                  <a:lnTo>
                    <a:pt x="186" y="1062"/>
                  </a:lnTo>
                  <a:lnTo>
                    <a:pt x="42" y="1656"/>
                  </a:lnTo>
                  <a:lnTo>
                    <a:pt x="0" y="2532"/>
                  </a:lnTo>
                  <a:lnTo>
                    <a:pt x="2166" y="2526"/>
                  </a:lnTo>
                  <a:lnTo>
                    <a:pt x="2058" y="1656"/>
                  </a:lnTo>
                  <a:lnTo>
                    <a:pt x="1818" y="996"/>
                  </a:lnTo>
                  <a:lnTo>
                    <a:pt x="1374" y="414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rgbClr val="CC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5" name="AutoShape 3"/>
            <p:cNvSpPr>
              <a:spLocks noChangeArrowheads="1"/>
            </p:cNvSpPr>
            <p:nvPr/>
          </p:nvSpPr>
          <p:spPr bwMode="auto">
            <a:xfrm>
              <a:off x="642" y="2358"/>
              <a:ext cx="1350" cy="1428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1211" y="75"/>
              <a:ext cx="224" cy="21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55</a:t>
              </a: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1065" y="918"/>
              <a:ext cx="224" cy="21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28</a:t>
              </a: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439" y="915"/>
              <a:ext cx="224" cy="2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8</a:t>
              </a: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1816" y="472"/>
              <a:ext cx="224" cy="21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60</a:t>
              </a: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730" y="476"/>
              <a:ext cx="224" cy="21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15</a:t>
              </a: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2102" y="915"/>
              <a:ext cx="224" cy="21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90</a:t>
              </a: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1706" y="1778"/>
              <a:ext cx="225" cy="2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48</a:t>
              </a: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759" y="2177"/>
              <a:ext cx="224" cy="214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30</a:t>
              </a:r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1380" y="1343"/>
              <a:ext cx="225" cy="21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45</a:t>
              </a: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779" y="1343"/>
              <a:ext cx="224" cy="21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18</a:t>
              </a: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1092" y="1780"/>
              <a:ext cx="224" cy="21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41</a:t>
              </a:r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1205" y="2539"/>
              <a:ext cx="225" cy="2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38</a:t>
              </a: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149" y="1344"/>
              <a:ext cx="224" cy="2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auto">
            <a:xfrm>
              <a:off x="2005" y="2175"/>
              <a:ext cx="225" cy="21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50</a:t>
              </a: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>
              <a:off x="914" y="255"/>
              <a:ext cx="320" cy="2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 flipH="1">
              <a:off x="926" y="1970"/>
              <a:ext cx="210" cy="2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H="1">
              <a:off x="1263" y="1546"/>
              <a:ext cx="185" cy="2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1549" y="1541"/>
              <a:ext cx="205" cy="2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956" y="2349"/>
              <a:ext cx="280" cy="2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1879" y="1976"/>
              <a:ext cx="173" cy="2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H="1">
              <a:off x="599" y="670"/>
              <a:ext cx="177" cy="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 flipH="1">
              <a:off x="935" y="1116"/>
              <a:ext cx="182" cy="2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1236" y="1118"/>
              <a:ext cx="188" cy="2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 flipH="1">
              <a:off x="319" y="1119"/>
              <a:ext cx="173" cy="2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1413" y="247"/>
              <a:ext cx="422" cy="2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>
              <a:off x="1980" y="674"/>
              <a:ext cx="176" cy="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>
              <a:off x="904" y="670"/>
              <a:ext cx="212" cy="2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33" name="Text Box 31"/>
            <p:cNvSpPr txBox="1">
              <a:spLocks noChangeArrowheads="1"/>
            </p:cNvSpPr>
            <p:nvPr/>
          </p:nvSpPr>
          <p:spPr bwMode="auto">
            <a:xfrm>
              <a:off x="1196" y="74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r</a:t>
              </a:r>
            </a:p>
          </p:txBody>
        </p:sp>
        <p:sp>
          <p:nvSpPr>
            <p:cNvPr id="34" name="Text Box 32"/>
            <p:cNvSpPr txBox="1">
              <a:spLocks noChangeArrowheads="1"/>
            </p:cNvSpPr>
            <p:nvPr/>
          </p:nvSpPr>
          <p:spPr bwMode="auto">
            <a:xfrm>
              <a:off x="652" y="2035"/>
              <a:ext cx="196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s</a:t>
              </a:r>
            </a:p>
          </p:txBody>
        </p:sp>
        <p:sp>
          <p:nvSpPr>
            <p:cNvPr id="35" name="Text Box 33"/>
            <p:cNvSpPr txBox="1">
              <a:spLocks noChangeArrowheads="1"/>
            </p:cNvSpPr>
            <p:nvPr/>
          </p:nvSpPr>
          <p:spPr bwMode="auto">
            <a:xfrm>
              <a:off x="695" y="3881"/>
              <a:ext cx="197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(a)  </a:t>
              </a:r>
              <a:r>
                <a:rPr kumimoji="1" lang="en-US" altLang="ko-KR" sz="16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r</a:t>
              </a:r>
              <a:r>
                <a:rPr kumimoji="1" lang="ko-KR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의 직후원소 </a:t>
              </a:r>
              <a:r>
                <a:rPr kumimoji="1" lang="en-US" altLang="ko-KR" sz="16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s</a:t>
              </a:r>
              <a:r>
                <a:rPr kumimoji="1" lang="ko-KR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를 찾는다</a:t>
              </a:r>
            </a:p>
          </p:txBody>
        </p:sp>
        <p:sp>
          <p:nvSpPr>
            <p:cNvPr id="36" name="Oval 34"/>
            <p:cNvSpPr>
              <a:spLocks noChangeArrowheads="1"/>
            </p:cNvSpPr>
            <p:nvPr/>
          </p:nvSpPr>
          <p:spPr bwMode="auto">
            <a:xfrm>
              <a:off x="1201" y="3454"/>
              <a:ext cx="224" cy="21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36</a:t>
              </a:r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821" y="3451"/>
              <a:ext cx="224" cy="2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32</a:t>
              </a:r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auto">
            <a:xfrm>
              <a:off x="1016" y="3012"/>
              <a:ext cx="224" cy="21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33</a:t>
              </a:r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 flipH="1">
              <a:off x="975" y="3218"/>
              <a:ext cx="111" cy="2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1166" y="3218"/>
              <a:ext cx="110" cy="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 bwMode="auto">
            <a:xfrm flipH="1">
              <a:off x="1164" y="2748"/>
              <a:ext cx="114" cy="2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3234" y="1187"/>
              <a:ext cx="2166" cy="2532"/>
            </a:xfrm>
            <a:custGeom>
              <a:avLst/>
              <a:gdLst>
                <a:gd name="T0" fmla="*/ 1008 w 2166"/>
                <a:gd name="T1" fmla="*/ 0 h 2532"/>
                <a:gd name="T2" fmla="*/ 570 w 2166"/>
                <a:gd name="T3" fmla="*/ 564 h 2532"/>
                <a:gd name="T4" fmla="*/ 186 w 2166"/>
                <a:gd name="T5" fmla="*/ 1062 h 2532"/>
                <a:gd name="T6" fmla="*/ 42 w 2166"/>
                <a:gd name="T7" fmla="*/ 1656 h 2532"/>
                <a:gd name="T8" fmla="*/ 0 w 2166"/>
                <a:gd name="T9" fmla="*/ 2532 h 2532"/>
                <a:gd name="T10" fmla="*/ 2166 w 2166"/>
                <a:gd name="T11" fmla="*/ 2526 h 2532"/>
                <a:gd name="T12" fmla="*/ 2058 w 2166"/>
                <a:gd name="T13" fmla="*/ 1656 h 2532"/>
                <a:gd name="T14" fmla="*/ 1818 w 2166"/>
                <a:gd name="T15" fmla="*/ 996 h 2532"/>
                <a:gd name="T16" fmla="*/ 1374 w 2166"/>
                <a:gd name="T17" fmla="*/ 414 h 2532"/>
                <a:gd name="T18" fmla="*/ 1008 w 2166"/>
                <a:gd name="T19" fmla="*/ 0 h 2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66" h="2532">
                  <a:moveTo>
                    <a:pt x="1008" y="0"/>
                  </a:moveTo>
                  <a:lnTo>
                    <a:pt x="570" y="564"/>
                  </a:lnTo>
                  <a:lnTo>
                    <a:pt x="186" y="1062"/>
                  </a:lnTo>
                  <a:lnTo>
                    <a:pt x="42" y="1656"/>
                  </a:lnTo>
                  <a:lnTo>
                    <a:pt x="0" y="2532"/>
                  </a:lnTo>
                  <a:lnTo>
                    <a:pt x="2166" y="2526"/>
                  </a:lnTo>
                  <a:lnTo>
                    <a:pt x="2058" y="1656"/>
                  </a:lnTo>
                  <a:lnTo>
                    <a:pt x="1818" y="996"/>
                  </a:lnTo>
                  <a:lnTo>
                    <a:pt x="1374" y="414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rgbClr val="CC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43" name="AutoShape 41"/>
            <p:cNvSpPr>
              <a:spLocks noChangeArrowheads="1"/>
            </p:cNvSpPr>
            <p:nvPr/>
          </p:nvSpPr>
          <p:spPr bwMode="auto">
            <a:xfrm>
              <a:off x="3402" y="2339"/>
              <a:ext cx="1350" cy="1428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auto">
            <a:xfrm>
              <a:off x="3971" y="56"/>
              <a:ext cx="224" cy="21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55</a:t>
              </a:r>
            </a:p>
          </p:txBody>
        </p:sp>
        <p:sp>
          <p:nvSpPr>
            <p:cNvPr id="45" name="Oval 43"/>
            <p:cNvSpPr>
              <a:spLocks noChangeArrowheads="1"/>
            </p:cNvSpPr>
            <p:nvPr/>
          </p:nvSpPr>
          <p:spPr bwMode="auto">
            <a:xfrm>
              <a:off x="3505" y="2163"/>
              <a:ext cx="224" cy="214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30</a:t>
              </a:r>
            </a:p>
          </p:txBody>
        </p:sp>
        <p:sp>
          <p:nvSpPr>
            <p:cNvPr id="46" name="Oval 44"/>
            <p:cNvSpPr>
              <a:spLocks noChangeArrowheads="1"/>
            </p:cNvSpPr>
            <p:nvPr/>
          </p:nvSpPr>
          <p:spPr bwMode="auto">
            <a:xfrm>
              <a:off x="3199" y="896"/>
              <a:ext cx="224" cy="2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8</a:t>
              </a:r>
            </a:p>
          </p:txBody>
        </p:sp>
        <p:sp>
          <p:nvSpPr>
            <p:cNvPr id="47" name="Oval 45"/>
            <p:cNvSpPr>
              <a:spLocks noChangeArrowheads="1"/>
            </p:cNvSpPr>
            <p:nvPr/>
          </p:nvSpPr>
          <p:spPr bwMode="auto">
            <a:xfrm>
              <a:off x="4576" y="453"/>
              <a:ext cx="224" cy="21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60</a:t>
              </a:r>
            </a:p>
          </p:txBody>
        </p:sp>
        <p:sp>
          <p:nvSpPr>
            <p:cNvPr id="48" name="Oval 46"/>
            <p:cNvSpPr>
              <a:spLocks noChangeArrowheads="1"/>
            </p:cNvSpPr>
            <p:nvPr/>
          </p:nvSpPr>
          <p:spPr bwMode="auto">
            <a:xfrm>
              <a:off x="3490" y="457"/>
              <a:ext cx="224" cy="21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15</a:t>
              </a:r>
            </a:p>
          </p:txBody>
        </p:sp>
        <p:sp>
          <p:nvSpPr>
            <p:cNvPr id="49" name="Oval 47"/>
            <p:cNvSpPr>
              <a:spLocks noChangeArrowheads="1"/>
            </p:cNvSpPr>
            <p:nvPr/>
          </p:nvSpPr>
          <p:spPr bwMode="auto">
            <a:xfrm>
              <a:off x="4862" y="896"/>
              <a:ext cx="224" cy="21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90</a:t>
              </a:r>
            </a:p>
          </p:txBody>
        </p:sp>
        <p:sp>
          <p:nvSpPr>
            <p:cNvPr id="50" name="Oval 48"/>
            <p:cNvSpPr>
              <a:spLocks noChangeArrowheads="1"/>
            </p:cNvSpPr>
            <p:nvPr/>
          </p:nvSpPr>
          <p:spPr bwMode="auto">
            <a:xfrm>
              <a:off x="4466" y="1759"/>
              <a:ext cx="225" cy="2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48</a:t>
              </a:r>
            </a:p>
          </p:txBody>
        </p:sp>
        <p:sp>
          <p:nvSpPr>
            <p:cNvPr id="51" name="Oval 49"/>
            <p:cNvSpPr>
              <a:spLocks noChangeArrowheads="1"/>
            </p:cNvSpPr>
            <p:nvPr/>
          </p:nvSpPr>
          <p:spPr bwMode="auto">
            <a:xfrm>
              <a:off x="4140" y="1324"/>
              <a:ext cx="225" cy="21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45</a:t>
              </a:r>
            </a:p>
          </p:txBody>
        </p:sp>
        <p:sp>
          <p:nvSpPr>
            <p:cNvPr id="52" name="Oval 50"/>
            <p:cNvSpPr>
              <a:spLocks noChangeArrowheads="1"/>
            </p:cNvSpPr>
            <p:nvPr/>
          </p:nvSpPr>
          <p:spPr bwMode="auto">
            <a:xfrm>
              <a:off x="3539" y="1324"/>
              <a:ext cx="224" cy="21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18</a:t>
              </a:r>
            </a:p>
          </p:txBody>
        </p:sp>
        <p:sp>
          <p:nvSpPr>
            <p:cNvPr id="53" name="Oval 51"/>
            <p:cNvSpPr>
              <a:spLocks noChangeArrowheads="1"/>
            </p:cNvSpPr>
            <p:nvPr/>
          </p:nvSpPr>
          <p:spPr bwMode="auto">
            <a:xfrm>
              <a:off x="3852" y="1761"/>
              <a:ext cx="224" cy="21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41</a:t>
              </a:r>
            </a:p>
          </p:txBody>
        </p:sp>
        <p:sp>
          <p:nvSpPr>
            <p:cNvPr id="54" name="Oval 52"/>
            <p:cNvSpPr>
              <a:spLocks noChangeArrowheads="1"/>
            </p:cNvSpPr>
            <p:nvPr/>
          </p:nvSpPr>
          <p:spPr bwMode="auto">
            <a:xfrm>
              <a:off x="3965" y="2520"/>
              <a:ext cx="225" cy="2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38</a:t>
              </a:r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auto">
            <a:xfrm>
              <a:off x="2909" y="1325"/>
              <a:ext cx="224" cy="2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auto">
            <a:xfrm>
              <a:off x="4765" y="2156"/>
              <a:ext cx="225" cy="21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50</a:t>
              </a:r>
            </a:p>
          </p:txBody>
        </p:sp>
        <p:sp>
          <p:nvSpPr>
            <p:cNvPr id="57" name="Line 55"/>
            <p:cNvSpPr>
              <a:spLocks noChangeShapeType="1"/>
            </p:cNvSpPr>
            <p:nvPr/>
          </p:nvSpPr>
          <p:spPr bwMode="auto">
            <a:xfrm flipH="1">
              <a:off x="3674" y="236"/>
              <a:ext cx="320" cy="2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58" name="Line 56"/>
            <p:cNvSpPr>
              <a:spLocks noChangeShapeType="1"/>
            </p:cNvSpPr>
            <p:nvPr/>
          </p:nvSpPr>
          <p:spPr bwMode="auto">
            <a:xfrm flipH="1">
              <a:off x="3686" y="1951"/>
              <a:ext cx="210" cy="2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59" name="Line 57"/>
            <p:cNvSpPr>
              <a:spLocks noChangeShapeType="1"/>
            </p:cNvSpPr>
            <p:nvPr/>
          </p:nvSpPr>
          <p:spPr bwMode="auto">
            <a:xfrm flipH="1">
              <a:off x="4023" y="1527"/>
              <a:ext cx="185" cy="2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60" name="Line 58"/>
            <p:cNvSpPr>
              <a:spLocks noChangeShapeType="1"/>
            </p:cNvSpPr>
            <p:nvPr/>
          </p:nvSpPr>
          <p:spPr bwMode="auto">
            <a:xfrm>
              <a:off x="4309" y="1522"/>
              <a:ext cx="205" cy="2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61" name="Line 59"/>
            <p:cNvSpPr>
              <a:spLocks noChangeShapeType="1"/>
            </p:cNvSpPr>
            <p:nvPr/>
          </p:nvSpPr>
          <p:spPr bwMode="auto">
            <a:xfrm>
              <a:off x="3716" y="2330"/>
              <a:ext cx="280" cy="2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62" name="Line 60"/>
            <p:cNvSpPr>
              <a:spLocks noChangeShapeType="1"/>
            </p:cNvSpPr>
            <p:nvPr/>
          </p:nvSpPr>
          <p:spPr bwMode="auto">
            <a:xfrm>
              <a:off x="4639" y="1957"/>
              <a:ext cx="173" cy="2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63" name="Line 61"/>
            <p:cNvSpPr>
              <a:spLocks noChangeShapeType="1"/>
            </p:cNvSpPr>
            <p:nvPr/>
          </p:nvSpPr>
          <p:spPr bwMode="auto">
            <a:xfrm flipH="1">
              <a:off x="3359" y="651"/>
              <a:ext cx="177" cy="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64" name="Line 62"/>
            <p:cNvSpPr>
              <a:spLocks noChangeShapeType="1"/>
            </p:cNvSpPr>
            <p:nvPr/>
          </p:nvSpPr>
          <p:spPr bwMode="auto">
            <a:xfrm flipH="1">
              <a:off x="3695" y="1097"/>
              <a:ext cx="182" cy="2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65" name="Line 63"/>
            <p:cNvSpPr>
              <a:spLocks noChangeShapeType="1"/>
            </p:cNvSpPr>
            <p:nvPr/>
          </p:nvSpPr>
          <p:spPr bwMode="auto">
            <a:xfrm>
              <a:off x="3996" y="1099"/>
              <a:ext cx="188" cy="2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66" name="Line 64"/>
            <p:cNvSpPr>
              <a:spLocks noChangeShapeType="1"/>
            </p:cNvSpPr>
            <p:nvPr/>
          </p:nvSpPr>
          <p:spPr bwMode="auto">
            <a:xfrm flipH="1">
              <a:off x="3079" y="1100"/>
              <a:ext cx="173" cy="2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67" name="Line 65"/>
            <p:cNvSpPr>
              <a:spLocks noChangeShapeType="1"/>
            </p:cNvSpPr>
            <p:nvPr/>
          </p:nvSpPr>
          <p:spPr bwMode="auto">
            <a:xfrm>
              <a:off x="4173" y="228"/>
              <a:ext cx="422" cy="2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68" name="Line 66"/>
            <p:cNvSpPr>
              <a:spLocks noChangeShapeType="1"/>
            </p:cNvSpPr>
            <p:nvPr/>
          </p:nvSpPr>
          <p:spPr bwMode="auto">
            <a:xfrm>
              <a:off x="4740" y="655"/>
              <a:ext cx="176" cy="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69" name="Line 67"/>
            <p:cNvSpPr>
              <a:spLocks noChangeShapeType="1"/>
            </p:cNvSpPr>
            <p:nvPr/>
          </p:nvSpPr>
          <p:spPr bwMode="auto">
            <a:xfrm>
              <a:off x="3664" y="651"/>
              <a:ext cx="212" cy="2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70" name="Text Box 68"/>
            <p:cNvSpPr txBox="1">
              <a:spLocks noChangeArrowheads="1"/>
            </p:cNvSpPr>
            <p:nvPr/>
          </p:nvSpPr>
          <p:spPr bwMode="auto">
            <a:xfrm>
              <a:off x="3388" y="2032"/>
              <a:ext cx="196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s</a:t>
              </a:r>
            </a:p>
          </p:txBody>
        </p:sp>
        <p:sp>
          <p:nvSpPr>
            <p:cNvPr id="71" name="Text Box 69"/>
            <p:cNvSpPr txBox="1">
              <a:spLocks noChangeArrowheads="1"/>
            </p:cNvSpPr>
            <p:nvPr/>
          </p:nvSpPr>
          <p:spPr bwMode="auto">
            <a:xfrm>
              <a:off x="3685" y="3861"/>
              <a:ext cx="1092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(b)  </a:t>
              </a:r>
              <a:r>
                <a:rPr kumimoji="1" lang="en-US" altLang="ko-KR" sz="16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r</a:t>
              </a:r>
              <a:r>
                <a:rPr kumimoji="1" lang="ko-KR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을 없앤다</a:t>
              </a:r>
            </a:p>
          </p:txBody>
        </p:sp>
        <p:sp>
          <p:nvSpPr>
            <p:cNvPr id="72" name="Oval 70"/>
            <p:cNvSpPr>
              <a:spLocks noChangeArrowheads="1"/>
            </p:cNvSpPr>
            <p:nvPr/>
          </p:nvSpPr>
          <p:spPr bwMode="auto">
            <a:xfrm>
              <a:off x="3961" y="3435"/>
              <a:ext cx="224" cy="21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36</a:t>
              </a:r>
            </a:p>
          </p:txBody>
        </p:sp>
        <p:sp>
          <p:nvSpPr>
            <p:cNvPr id="73" name="Oval 71"/>
            <p:cNvSpPr>
              <a:spLocks noChangeArrowheads="1"/>
            </p:cNvSpPr>
            <p:nvPr/>
          </p:nvSpPr>
          <p:spPr bwMode="auto">
            <a:xfrm>
              <a:off x="3581" y="3432"/>
              <a:ext cx="224" cy="2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32</a:t>
              </a:r>
            </a:p>
          </p:txBody>
        </p:sp>
        <p:sp>
          <p:nvSpPr>
            <p:cNvPr id="74" name="Oval 72"/>
            <p:cNvSpPr>
              <a:spLocks noChangeArrowheads="1"/>
            </p:cNvSpPr>
            <p:nvPr/>
          </p:nvSpPr>
          <p:spPr bwMode="auto">
            <a:xfrm>
              <a:off x="3776" y="2993"/>
              <a:ext cx="224" cy="21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33</a:t>
              </a:r>
            </a:p>
          </p:txBody>
        </p:sp>
        <p:sp>
          <p:nvSpPr>
            <p:cNvPr id="75" name="Line 73"/>
            <p:cNvSpPr>
              <a:spLocks noChangeShapeType="1"/>
            </p:cNvSpPr>
            <p:nvPr/>
          </p:nvSpPr>
          <p:spPr bwMode="auto">
            <a:xfrm flipH="1">
              <a:off x="3735" y="3199"/>
              <a:ext cx="111" cy="2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76" name="Line 74"/>
            <p:cNvSpPr>
              <a:spLocks noChangeShapeType="1"/>
            </p:cNvSpPr>
            <p:nvPr/>
          </p:nvSpPr>
          <p:spPr bwMode="auto">
            <a:xfrm>
              <a:off x="3926" y="3199"/>
              <a:ext cx="110" cy="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77" name="Line 75"/>
            <p:cNvSpPr>
              <a:spLocks noChangeShapeType="1"/>
            </p:cNvSpPr>
            <p:nvPr/>
          </p:nvSpPr>
          <p:spPr bwMode="auto">
            <a:xfrm flipH="1">
              <a:off x="3924" y="2729"/>
              <a:ext cx="114" cy="2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</p:grpSp>
      <p:sp>
        <p:nvSpPr>
          <p:cNvPr id="78" name="AutoShape 78"/>
          <p:cNvSpPr>
            <a:spLocks noChangeArrowheads="1"/>
          </p:cNvSpPr>
          <p:nvPr/>
        </p:nvSpPr>
        <p:spPr bwMode="auto">
          <a:xfrm>
            <a:off x="8181156" y="5330478"/>
            <a:ext cx="495300" cy="295275"/>
          </a:xfrm>
          <a:prstGeom prst="rightArrow">
            <a:avLst>
              <a:gd name="adj1" fmla="val 50000"/>
              <a:gd name="adj2" fmla="val 41935"/>
            </a:avLst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79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16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4362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삭제의 예 </a:t>
            </a:r>
            <a:r>
              <a:rPr lang="en-US" altLang="ko-KR" dirty="0"/>
              <a:t>– Case 3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grpSp>
        <p:nvGrpSpPr>
          <p:cNvPr id="3" name="Group 73"/>
          <p:cNvGrpSpPr>
            <a:grpSpLocks/>
          </p:cNvGrpSpPr>
          <p:nvPr/>
        </p:nvGrpSpPr>
        <p:grpSpPr bwMode="auto">
          <a:xfrm>
            <a:off x="966738" y="980728"/>
            <a:ext cx="7205662" cy="5430838"/>
            <a:chOff x="205" y="48"/>
            <a:chExt cx="5373" cy="4057"/>
          </a:xfrm>
        </p:grpSpPr>
        <p:sp>
          <p:nvSpPr>
            <p:cNvPr id="4" name="Freeform 2"/>
            <p:cNvSpPr>
              <a:spLocks/>
            </p:cNvSpPr>
            <p:nvPr/>
          </p:nvSpPr>
          <p:spPr bwMode="auto">
            <a:xfrm>
              <a:off x="3046" y="1180"/>
              <a:ext cx="2532" cy="2532"/>
            </a:xfrm>
            <a:custGeom>
              <a:avLst/>
              <a:gdLst>
                <a:gd name="T0" fmla="*/ 1008 w 2166"/>
                <a:gd name="T1" fmla="*/ 0 h 2532"/>
                <a:gd name="T2" fmla="*/ 570 w 2166"/>
                <a:gd name="T3" fmla="*/ 564 h 2532"/>
                <a:gd name="T4" fmla="*/ 186 w 2166"/>
                <a:gd name="T5" fmla="*/ 1062 h 2532"/>
                <a:gd name="T6" fmla="*/ 42 w 2166"/>
                <a:gd name="T7" fmla="*/ 1656 h 2532"/>
                <a:gd name="T8" fmla="*/ 0 w 2166"/>
                <a:gd name="T9" fmla="*/ 2532 h 2532"/>
                <a:gd name="T10" fmla="*/ 2166 w 2166"/>
                <a:gd name="T11" fmla="*/ 2526 h 2532"/>
                <a:gd name="T12" fmla="*/ 2058 w 2166"/>
                <a:gd name="T13" fmla="*/ 1656 h 2532"/>
                <a:gd name="T14" fmla="*/ 1818 w 2166"/>
                <a:gd name="T15" fmla="*/ 996 h 2532"/>
                <a:gd name="T16" fmla="*/ 1374 w 2166"/>
                <a:gd name="T17" fmla="*/ 414 h 2532"/>
                <a:gd name="T18" fmla="*/ 1008 w 2166"/>
                <a:gd name="T19" fmla="*/ 0 h 2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66" h="2532">
                  <a:moveTo>
                    <a:pt x="1008" y="0"/>
                  </a:moveTo>
                  <a:lnTo>
                    <a:pt x="570" y="564"/>
                  </a:lnTo>
                  <a:lnTo>
                    <a:pt x="186" y="1062"/>
                  </a:lnTo>
                  <a:lnTo>
                    <a:pt x="42" y="1656"/>
                  </a:lnTo>
                  <a:lnTo>
                    <a:pt x="0" y="2532"/>
                  </a:lnTo>
                  <a:lnTo>
                    <a:pt x="2166" y="2526"/>
                  </a:lnTo>
                  <a:lnTo>
                    <a:pt x="2058" y="1656"/>
                  </a:lnTo>
                  <a:lnTo>
                    <a:pt x="1818" y="996"/>
                  </a:lnTo>
                  <a:lnTo>
                    <a:pt x="1374" y="414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rgbClr val="CC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5" name="AutoShape 3"/>
            <p:cNvSpPr>
              <a:spLocks noChangeArrowheads="1"/>
            </p:cNvSpPr>
            <p:nvPr/>
          </p:nvSpPr>
          <p:spPr bwMode="auto">
            <a:xfrm>
              <a:off x="2938" y="1984"/>
              <a:ext cx="1350" cy="1428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3963" y="55"/>
              <a:ext cx="224" cy="21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55</a:t>
              </a: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3817" y="898"/>
              <a:ext cx="224" cy="21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30</a:t>
              </a: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3191" y="895"/>
              <a:ext cx="224" cy="2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8</a:t>
              </a: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4568" y="452"/>
              <a:ext cx="224" cy="21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60</a:t>
              </a: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3482" y="456"/>
              <a:ext cx="224" cy="21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15</a:t>
              </a: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4854" y="895"/>
              <a:ext cx="224" cy="21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90</a:t>
              </a: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4458" y="1758"/>
              <a:ext cx="225" cy="2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48</a:t>
              </a: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4132" y="1323"/>
              <a:ext cx="225" cy="21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45</a:t>
              </a:r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3531" y="1323"/>
              <a:ext cx="224" cy="21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18</a:t>
              </a: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3844" y="1760"/>
              <a:ext cx="224" cy="21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41</a:t>
              </a: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2901" y="1324"/>
              <a:ext cx="224" cy="2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4757" y="2155"/>
              <a:ext cx="225" cy="21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50</a:t>
              </a: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H="1">
              <a:off x="3666" y="235"/>
              <a:ext cx="320" cy="2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H="1">
              <a:off x="4015" y="1526"/>
              <a:ext cx="185" cy="2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4301" y="1521"/>
              <a:ext cx="205" cy="2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4631" y="1956"/>
              <a:ext cx="173" cy="2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H="1">
              <a:off x="3351" y="650"/>
              <a:ext cx="177" cy="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H="1">
              <a:off x="3687" y="1096"/>
              <a:ext cx="182" cy="2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3988" y="1098"/>
              <a:ext cx="188" cy="2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 flipH="1">
              <a:off x="3071" y="1099"/>
              <a:ext cx="173" cy="2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4165" y="227"/>
              <a:ext cx="422" cy="2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4732" y="654"/>
              <a:ext cx="176" cy="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3656" y="650"/>
              <a:ext cx="212" cy="2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3948" y="720"/>
              <a:ext cx="19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s</a:t>
              </a:r>
            </a:p>
          </p:txBody>
        </p:sp>
        <p:sp>
          <p:nvSpPr>
            <p:cNvPr id="30" name="Text Box 28"/>
            <p:cNvSpPr txBox="1">
              <a:spLocks noChangeArrowheads="1"/>
            </p:cNvSpPr>
            <p:nvPr/>
          </p:nvSpPr>
          <p:spPr bwMode="auto">
            <a:xfrm>
              <a:off x="2892" y="3849"/>
              <a:ext cx="2668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(d)  </a:t>
              </a:r>
              <a:r>
                <a:rPr kumimoji="1" lang="en-US" altLang="ko-KR" sz="16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s</a:t>
              </a:r>
              <a:r>
                <a:rPr kumimoji="1" lang="ko-KR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가 있던 자리에 </a:t>
              </a:r>
              <a:r>
                <a:rPr kumimoji="1" lang="en-US" altLang="ko-KR" sz="16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s</a:t>
              </a:r>
              <a:r>
                <a:rPr kumimoji="1" lang="ko-KR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의 자식을 놓는다</a:t>
              </a:r>
            </a:p>
          </p:txBody>
        </p:sp>
        <p:sp>
          <p:nvSpPr>
            <p:cNvPr id="31" name="Oval 29"/>
            <p:cNvSpPr>
              <a:spLocks noChangeArrowheads="1"/>
            </p:cNvSpPr>
            <p:nvPr/>
          </p:nvSpPr>
          <p:spPr bwMode="auto">
            <a:xfrm>
              <a:off x="3501" y="2165"/>
              <a:ext cx="225" cy="2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38</a:t>
              </a:r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 flipH="1">
              <a:off x="3672" y="1956"/>
              <a:ext cx="210" cy="2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33" name="Oval 31"/>
            <p:cNvSpPr>
              <a:spLocks noChangeArrowheads="1"/>
            </p:cNvSpPr>
            <p:nvPr/>
          </p:nvSpPr>
          <p:spPr bwMode="auto">
            <a:xfrm>
              <a:off x="3497" y="3080"/>
              <a:ext cx="224" cy="21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36</a:t>
              </a:r>
            </a:p>
          </p:txBody>
        </p:sp>
        <p:sp>
          <p:nvSpPr>
            <p:cNvPr id="34" name="Oval 32"/>
            <p:cNvSpPr>
              <a:spLocks noChangeArrowheads="1"/>
            </p:cNvSpPr>
            <p:nvPr/>
          </p:nvSpPr>
          <p:spPr bwMode="auto">
            <a:xfrm>
              <a:off x="3117" y="3077"/>
              <a:ext cx="224" cy="2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32</a:t>
              </a:r>
            </a:p>
          </p:txBody>
        </p:sp>
        <p:sp>
          <p:nvSpPr>
            <p:cNvPr id="35" name="Oval 33"/>
            <p:cNvSpPr>
              <a:spLocks noChangeArrowheads="1"/>
            </p:cNvSpPr>
            <p:nvPr/>
          </p:nvSpPr>
          <p:spPr bwMode="auto">
            <a:xfrm>
              <a:off x="3312" y="2638"/>
              <a:ext cx="224" cy="21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33</a:t>
              </a:r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 flipH="1">
              <a:off x="3271" y="2844"/>
              <a:ext cx="111" cy="2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>
              <a:off x="3462" y="2844"/>
              <a:ext cx="110" cy="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 flipH="1">
              <a:off x="3460" y="2374"/>
              <a:ext cx="114" cy="2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530" y="1179"/>
              <a:ext cx="2166" cy="2532"/>
            </a:xfrm>
            <a:custGeom>
              <a:avLst/>
              <a:gdLst>
                <a:gd name="T0" fmla="*/ 1008 w 2166"/>
                <a:gd name="T1" fmla="*/ 0 h 2532"/>
                <a:gd name="T2" fmla="*/ 570 w 2166"/>
                <a:gd name="T3" fmla="*/ 564 h 2532"/>
                <a:gd name="T4" fmla="*/ 186 w 2166"/>
                <a:gd name="T5" fmla="*/ 1062 h 2532"/>
                <a:gd name="T6" fmla="*/ 42 w 2166"/>
                <a:gd name="T7" fmla="*/ 1656 h 2532"/>
                <a:gd name="T8" fmla="*/ 0 w 2166"/>
                <a:gd name="T9" fmla="*/ 2532 h 2532"/>
                <a:gd name="T10" fmla="*/ 2166 w 2166"/>
                <a:gd name="T11" fmla="*/ 2526 h 2532"/>
                <a:gd name="T12" fmla="*/ 2058 w 2166"/>
                <a:gd name="T13" fmla="*/ 1656 h 2532"/>
                <a:gd name="T14" fmla="*/ 1818 w 2166"/>
                <a:gd name="T15" fmla="*/ 996 h 2532"/>
                <a:gd name="T16" fmla="*/ 1374 w 2166"/>
                <a:gd name="T17" fmla="*/ 414 h 2532"/>
                <a:gd name="T18" fmla="*/ 1008 w 2166"/>
                <a:gd name="T19" fmla="*/ 0 h 2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66" h="2532">
                  <a:moveTo>
                    <a:pt x="1008" y="0"/>
                  </a:moveTo>
                  <a:lnTo>
                    <a:pt x="570" y="564"/>
                  </a:lnTo>
                  <a:lnTo>
                    <a:pt x="186" y="1062"/>
                  </a:lnTo>
                  <a:lnTo>
                    <a:pt x="42" y="1656"/>
                  </a:lnTo>
                  <a:lnTo>
                    <a:pt x="0" y="2532"/>
                  </a:lnTo>
                  <a:lnTo>
                    <a:pt x="2166" y="2526"/>
                  </a:lnTo>
                  <a:lnTo>
                    <a:pt x="2058" y="1656"/>
                  </a:lnTo>
                  <a:lnTo>
                    <a:pt x="1818" y="996"/>
                  </a:lnTo>
                  <a:lnTo>
                    <a:pt x="1374" y="414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rgbClr val="CC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40" name="AutoShape 38"/>
            <p:cNvSpPr>
              <a:spLocks noChangeArrowheads="1"/>
            </p:cNvSpPr>
            <p:nvPr/>
          </p:nvSpPr>
          <p:spPr bwMode="auto">
            <a:xfrm>
              <a:off x="698" y="2331"/>
              <a:ext cx="1350" cy="1428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41" name="Oval 39"/>
            <p:cNvSpPr>
              <a:spLocks noChangeArrowheads="1"/>
            </p:cNvSpPr>
            <p:nvPr/>
          </p:nvSpPr>
          <p:spPr bwMode="auto">
            <a:xfrm>
              <a:off x="1267" y="48"/>
              <a:ext cx="224" cy="21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55</a:t>
              </a:r>
            </a:p>
          </p:txBody>
        </p:sp>
        <p:sp>
          <p:nvSpPr>
            <p:cNvPr id="42" name="Oval 40"/>
            <p:cNvSpPr>
              <a:spLocks noChangeArrowheads="1"/>
            </p:cNvSpPr>
            <p:nvPr/>
          </p:nvSpPr>
          <p:spPr bwMode="auto">
            <a:xfrm>
              <a:off x="1121" y="891"/>
              <a:ext cx="224" cy="214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30</a:t>
              </a:r>
            </a:p>
          </p:txBody>
        </p:sp>
        <p:sp>
          <p:nvSpPr>
            <p:cNvPr id="43" name="Oval 41"/>
            <p:cNvSpPr>
              <a:spLocks noChangeArrowheads="1"/>
            </p:cNvSpPr>
            <p:nvPr/>
          </p:nvSpPr>
          <p:spPr bwMode="auto">
            <a:xfrm>
              <a:off x="495" y="888"/>
              <a:ext cx="224" cy="2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8</a:t>
              </a:r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auto">
            <a:xfrm>
              <a:off x="1872" y="445"/>
              <a:ext cx="224" cy="21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60</a:t>
              </a:r>
            </a:p>
          </p:txBody>
        </p:sp>
        <p:sp>
          <p:nvSpPr>
            <p:cNvPr id="45" name="Oval 43"/>
            <p:cNvSpPr>
              <a:spLocks noChangeArrowheads="1"/>
            </p:cNvSpPr>
            <p:nvPr/>
          </p:nvSpPr>
          <p:spPr bwMode="auto">
            <a:xfrm>
              <a:off x="786" y="449"/>
              <a:ext cx="224" cy="21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15</a:t>
              </a:r>
            </a:p>
          </p:txBody>
        </p:sp>
        <p:sp>
          <p:nvSpPr>
            <p:cNvPr id="46" name="Oval 44"/>
            <p:cNvSpPr>
              <a:spLocks noChangeArrowheads="1"/>
            </p:cNvSpPr>
            <p:nvPr/>
          </p:nvSpPr>
          <p:spPr bwMode="auto">
            <a:xfrm>
              <a:off x="2158" y="888"/>
              <a:ext cx="224" cy="21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90</a:t>
              </a:r>
            </a:p>
          </p:txBody>
        </p:sp>
        <p:sp>
          <p:nvSpPr>
            <p:cNvPr id="47" name="Oval 45"/>
            <p:cNvSpPr>
              <a:spLocks noChangeArrowheads="1"/>
            </p:cNvSpPr>
            <p:nvPr/>
          </p:nvSpPr>
          <p:spPr bwMode="auto">
            <a:xfrm>
              <a:off x="1762" y="1751"/>
              <a:ext cx="225" cy="2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48</a:t>
              </a:r>
            </a:p>
          </p:txBody>
        </p:sp>
        <p:sp>
          <p:nvSpPr>
            <p:cNvPr id="48" name="Oval 46"/>
            <p:cNvSpPr>
              <a:spLocks noChangeArrowheads="1"/>
            </p:cNvSpPr>
            <p:nvPr/>
          </p:nvSpPr>
          <p:spPr bwMode="auto">
            <a:xfrm>
              <a:off x="1436" y="1316"/>
              <a:ext cx="225" cy="21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45</a:t>
              </a:r>
            </a:p>
          </p:txBody>
        </p:sp>
        <p:sp>
          <p:nvSpPr>
            <p:cNvPr id="49" name="Oval 47"/>
            <p:cNvSpPr>
              <a:spLocks noChangeArrowheads="1"/>
            </p:cNvSpPr>
            <p:nvPr/>
          </p:nvSpPr>
          <p:spPr bwMode="auto">
            <a:xfrm>
              <a:off x="835" y="1316"/>
              <a:ext cx="224" cy="21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18</a:t>
              </a:r>
            </a:p>
          </p:txBody>
        </p:sp>
        <p:sp>
          <p:nvSpPr>
            <p:cNvPr id="50" name="Oval 48"/>
            <p:cNvSpPr>
              <a:spLocks noChangeArrowheads="1"/>
            </p:cNvSpPr>
            <p:nvPr/>
          </p:nvSpPr>
          <p:spPr bwMode="auto">
            <a:xfrm>
              <a:off x="1148" y="1753"/>
              <a:ext cx="224" cy="21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41</a:t>
              </a:r>
            </a:p>
          </p:txBody>
        </p:sp>
        <p:sp>
          <p:nvSpPr>
            <p:cNvPr id="51" name="Oval 49"/>
            <p:cNvSpPr>
              <a:spLocks noChangeArrowheads="1"/>
            </p:cNvSpPr>
            <p:nvPr/>
          </p:nvSpPr>
          <p:spPr bwMode="auto">
            <a:xfrm>
              <a:off x="1261" y="2512"/>
              <a:ext cx="225" cy="2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38</a:t>
              </a:r>
            </a:p>
          </p:txBody>
        </p:sp>
        <p:sp>
          <p:nvSpPr>
            <p:cNvPr id="52" name="Oval 50"/>
            <p:cNvSpPr>
              <a:spLocks noChangeArrowheads="1"/>
            </p:cNvSpPr>
            <p:nvPr/>
          </p:nvSpPr>
          <p:spPr bwMode="auto">
            <a:xfrm>
              <a:off x="205" y="1317"/>
              <a:ext cx="224" cy="2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53" name="Oval 51"/>
            <p:cNvSpPr>
              <a:spLocks noChangeArrowheads="1"/>
            </p:cNvSpPr>
            <p:nvPr/>
          </p:nvSpPr>
          <p:spPr bwMode="auto">
            <a:xfrm>
              <a:off x="2061" y="2148"/>
              <a:ext cx="225" cy="21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50</a:t>
              </a:r>
            </a:p>
          </p:txBody>
        </p:sp>
        <p:sp>
          <p:nvSpPr>
            <p:cNvPr id="54" name="Line 52"/>
            <p:cNvSpPr>
              <a:spLocks noChangeShapeType="1"/>
            </p:cNvSpPr>
            <p:nvPr/>
          </p:nvSpPr>
          <p:spPr bwMode="auto">
            <a:xfrm flipH="1">
              <a:off x="970" y="228"/>
              <a:ext cx="320" cy="2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55" name="Line 53"/>
            <p:cNvSpPr>
              <a:spLocks noChangeShapeType="1"/>
            </p:cNvSpPr>
            <p:nvPr/>
          </p:nvSpPr>
          <p:spPr bwMode="auto">
            <a:xfrm flipH="1">
              <a:off x="982" y="1943"/>
              <a:ext cx="210" cy="2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56" name="Line 54"/>
            <p:cNvSpPr>
              <a:spLocks noChangeShapeType="1"/>
            </p:cNvSpPr>
            <p:nvPr/>
          </p:nvSpPr>
          <p:spPr bwMode="auto">
            <a:xfrm flipH="1">
              <a:off x="1319" y="1519"/>
              <a:ext cx="185" cy="2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57" name="Line 55"/>
            <p:cNvSpPr>
              <a:spLocks noChangeShapeType="1"/>
            </p:cNvSpPr>
            <p:nvPr/>
          </p:nvSpPr>
          <p:spPr bwMode="auto">
            <a:xfrm>
              <a:off x="1605" y="1514"/>
              <a:ext cx="205" cy="2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58" name="Line 56"/>
            <p:cNvSpPr>
              <a:spLocks noChangeShapeType="1"/>
            </p:cNvSpPr>
            <p:nvPr/>
          </p:nvSpPr>
          <p:spPr bwMode="auto">
            <a:xfrm>
              <a:off x="1012" y="2322"/>
              <a:ext cx="280" cy="2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59" name="Line 57"/>
            <p:cNvSpPr>
              <a:spLocks noChangeShapeType="1"/>
            </p:cNvSpPr>
            <p:nvPr/>
          </p:nvSpPr>
          <p:spPr bwMode="auto">
            <a:xfrm>
              <a:off x="1935" y="1949"/>
              <a:ext cx="173" cy="2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60" name="Line 58"/>
            <p:cNvSpPr>
              <a:spLocks noChangeShapeType="1"/>
            </p:cNvSpPr>
            <p:nvPr/>
          </p:nvSpPr>
          <p:spPr bwMode="auto">
            <a:xfrm flipH="1">
              <a:off x="655" y="643"/>
              <a:ext cx="177" cy="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61" name="Line 59"/>
            <p:cNvSpPr>
              <a:spLocks noChangeShapeType="1"/>
            </p:cNvSpPr>
            <p:nvPr/>
          </p:nvSpPr>
          <p:spPr bwMode="auto">
            <a:xfrm flipH="1">
              <a:off x="991" y="1089"/>
              <a:ext cx="182" cy="2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62" name="Line 60"/>
            <p:cNvSpPr>
              <a:spLocks noChangeShapeType="1"/>
            </p:cNvSpPr>
            <p:nvPr/>
          </p:nvSpPr>
          <p:spPr bwMode="auto">
            <a:xfrm>
              <a:off x="1292" y="1091"/>
              <a:ext cx="188" cy="2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63" name="Line 61"/>
            <p:cNvSpPr>
              <a:spLocks noChangeShapeType="1"/>
            </p:cNvSpPr>
            <p:nvPr/>
          </p:nvSpPr>
          <p:spPr bwMode="auto">
            <a:xfrm flipH="1">
              <a:off x="375" y="1092"/>
              <a:ext cx="173" cy="2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64" name="Line 62"/>
            <p:cNvSpPr>
              <a:spLocks noChangeShapeType="1"/>
            </p:cNvSpPr>
            <p:nvPr/>
          </p:nvSpPr>
          <p:spPr bwMode="auto">
            <a:xfrm>
              <a:off x="1469" y="220"/>
              <a:ext cx="422" cy="2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65" name="Line 63"/>
            <p:cNvSpPr>
              <a:spLocks noChangeShapeType="1"/>
            </p:cNvSpPr>
            <p:nvPr/>
          </p:nvSpPr>
          <p:spPr bwMode="auto">
            <a:xfrm>
              <a:off x="2036" y="647"/>
              <a:ext cx="176" cy="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66" name="Line 64"/>
            <p:cNvSpPr>
              <a:spLocks noChangeShapeType="1"/>
            </p:cNvSpPr>
            <p:nvPr/>
          </p:nvSpPr>
          <p:spPr bwMode="auto">
            <a:xfrm>
              <a:off x="960" y="643"/>
              <a:ext cx="212" cy="2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67" name="Text Box 65"/>
            <p:cNvSpPr txBox="1">
              <a:spLocks noChangeArrowheads="1"/>
            </p:cNvSpPr>
            <p:nvPr/>
          </p:nvSpPr>
          <p:spPr bwMode="auto">
            <a:xfrm>
              <a:off x="1219" y="712"/>
              <a:ext cx="1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s</a:t>
              </a:r>
            </a:p>
          </p:txBody>
        </p:sp>
        <p:sp>
          <p:nvSpPr>
            <p:cNvPr id="68" name="Text Box 66"/>
            <p:cNvSpPr txBox="1">
              <a:spLocks noChangeArrowheads="1"/>
            </p:cNvSpPr>
            <p:nvPr/>
          </p:nvSpPr>
          <p:spPr bwMode="auto">
            <a:xfrm>
              <a:off x="718" y="3853"/>
              <a:ext cx="159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(c) </a:t>
              </a:r>
              <a:r>
                <a:rPr kumimoji="1" lang="en-US" altLang="ko-KR" sz="16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s</a:t>
              </a:r>
              <a:r>
                <a:rPr kumimoji="1" lang="ko-KR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를 </a:t>
              </a:r>
              <a:r>
                <a:rPr kumimoji="1" lang="en-US" altLang="ko-KR" sz="16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r</a:t>
              </a:r>
              <a:r>
                <a:rPr kumimoji="1" lang="ko-KR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자리로</a:t>
              </a:r>
              <a:r>
                <a:rPr kumimoji="1" lang="en-US" altLang="ko-KR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  <a:r>
                <a:rPr kumimoji="1" lang="ko-KR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옮긴다</a:t>
              </a:r>
            </a:p>
          </p:txBody>
        </p:sp>
        <p:sp>
          <p:nvSpPr>
            <p:cNvPr id="69" name="Oval 67"/>
            <p:cNvSpPr>
              <a:spLocks noChangeArrowheads="1"/>
            </p:cNvSpPr>
            <p:nvPr/>
          </p:nvSpPr>
          <p:spPr bwMode="auto">
            <a:xfrm>
              <a:off x="1257" y="3427"/>
              <a:ext cx="224" cy="21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36</a:t>
              </a:r>
            </a:p>
          </p:txBody>
        </p:sp>
        <p:sp>
          <p:nvSpPr>
            <p:cNvPr id="70" name="Oval 68"/>
            <p:cNvSpPr>
              <a:spLocks noChangeArrowheads="1"/>
            </p:cNvSpPr>
            <p:nvPr/>
          </p:nvSpPr>
          <p:spPr bwMode="auto">
            <a:xfrm>
              <a:off x="877" y="3424"/>
              <a:ext cx="224" cy="2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32</a:t>
              </a:r>
            </a:p>
          </p:txBody>
        </p:sp>
        <p:sp>
          <p:nvSpPr>
            <p:cNvPr id="71" name="Oval 69"/>
            <p:cNvSpPr>
              <a:spLocks noChangeArrowheads="1"/>
            </p:cNvSpPr>
            <p:nvPr/>
          </p:nvSpPr>
          <p:spPr bwMode="auto">
            <a:xfrm>
              <a:off x="1072" y="2985"/>
              <a:ext cx="224" cy="21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33</a:t>
              </a:r>
            </a:p>
          </p:txBody>
        </p:sp>
        <p:sp>
          <p:nvSpPr>
            <p:cNvPr id="72" name="Line 70"/>
            <p:cNvSpPr>
              <a:spLocks noChangeShapeType="1"/>
            </p:cNvSpPr>
            <p:nvPr/>
          </p:nvSpPr>
          <p:spPr bwMode="auto">
            <a:xfrm flipH="1">
              <a:off x="1031" y="3191"/>
              <a:ext cx="111" cy="2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73" name="Line 71"/>
            <p:cNvSpPr>
              <a:spLocks noChangeShapeType="1"/>
            </p:cNvSpPr>
            <p:nvPr/>
          </p:nvSpPr>
          <p:spPr bwMode="auto">
            <a:xfrm>
              <a:off x="1222" y="3191"/>
              <a:ext cx="110" cy="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74" name="Line 72"/>
            <p:cNvSpPr>
              <a:spLocks noChangeShapeType="1"/>
            </p:cNvSpPr>
            <p:nvPr/>
          </p:nvSpPr>
          <p:spPr bwMode="auto">
            <a:xfrm flipH="1">
              <a:off x="1220" y="2721"/>
              <a:ext cx="114" cy="2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</p:grpSp>
      <p:sp>
        <p:nvSpPr>
          <p:cNvPr id="75" name="AutoShape 74"/>
          <p:cNvSpPr>
            <a:spLocks noChangeArrowheads="1"/>
          </p:cNvSpPr>
          <p:nvPr/>
        </p:nvSpPr>
        <p:spPr bwMode="auto">
          <a:xfrm>
            <a:off x="4203650" y="3428653"/>
            <a:ext cx="495300" cy="295275"/>
          </a:xfrm>
          <a:prstGeom prst="rightArrow">
            <a:avLst>
              <a:gd name="adj1" fmla="val 50000"/>
              <a:gd name="adj2" fmla="val 41935"/>
            </a:avLst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76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17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0762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이진 검색 트리의 삭제 알고리즘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2736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0" indent="0" defTabSz="357188" eaLnBrk="1" hangingPunct="1">
              <a:lnSpc>
                <a:spcPct val="80000"/>
              </a:lnSpc>
              <a:spcBef>
                <a:spcPts val="200"/>
              </a:spcBef>
              <a:buClrTx/>
              <a:buSzTx/>
              <a:buNone/>
            </a:pPr>
            <a:r>
              <a:rPr lang="en-US" altLang="ko-KR" sz="2000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treeDelete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ko-KR" sz="20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ko-KR" sz="20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ko-KR" sz="20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{ </a:t>
            </a:r>
            <a:endParaRPr lang="en-US" altLang="ko-KR" sz="20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lvl="0" indent="0" defTabSz="357188" eaLnBrk="1" hangingPunct="1">
              <a:lnSpc>
                <a:spcPct val="80000"/>
              </a:lnSpc>
              <a:spcBef>
                <a:spcPts val="200"/>
              </a:spcBef>
              <a:buClrTx/>
              <a:buSzTx/>
              <a:buNone/>
            </a:pP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ko-KR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if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(</a:t>
            </a:r>
            <a:r>
              <a:rPr lang="en-US" altLang="ko-KR" sz="20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ko-KR" sz="20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  <a:r>
              <a:rPr lang="en-US" altLang="ko-KR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then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20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root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← </a:t>
            </a:r>
            <a:r>
              <a:rPr lang="en-US" altLang="ko-KR" sz="2000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deleteNode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ko-KR" sz="20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);     	</a:t>
            </a:r>
            <a:r>
              <a:rPr lang="en-US" altLang="ko-KR" b="0" dirty="0">
                <a:solidFill>
                  <a:srgbClr val="000000"/>
                </a:solidFill>
                <a:latin typeface="Times New Roman" panose="02020603050405020304" pitchFamily="18" charset="0"/>
              </a:rPr>
              <a:t>▷ r</a:t>
            </a:r>
            <a:r>
              <a:rPr lang="ko-KR" altLang="en-US" b="0" dirty="0">
                <a:solidFill>
                  <a:srgbClr val="000000"/>
                </a:solidFill>
                <a:latin typeface="Times New Roman" panose="02020603050405020304" pitchFamily="18" charset="0"/>
              </a:rPr>
              <a:t>이 루트 노드인 경우     </a:t>
            </a:r>
          </a:p>
          <a:p>
            <a:pPr marL="0" lvl="0" indent="0" defTabSz="357188" eaLnBrk="1" hangingPunct="1">
              <a:lnSpc>
                <a:spcPct val="80000"/>
              </a:lnSpc>
              <a:spcBef>
                <a:spcPts val="200"/>
              </a:spcBef>
              <a:buClrTx/>
              <a:buSzTx/>
              <a:buNone/>
            </a:pPr>
            <a:r>
              <a:rPr lang="ko-KR" alt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ko-KR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else if 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ko-KR" sz="20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= left[</a:t>
            </a:r>
            <a:r>
              <a:rPr lang="en-US" altLang="ko-KR" sz="20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])							</a:t>
            </a:r>
            <a:r>
              <a:rPr lang="en-US" altLang="ko-KR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▷ </a:t>
            </a:r>
            <a:r>
              <a:rPr lang="en-US" altLang="ko-KR" b="0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ko-KR" altLang="en-US" b="0" dirty="0">
                <a:solidFill>
                  <a:srgbClr val="000000"/>
                </a:solidFill>
                <a:latin typeface="Times New Roman" panose="02020603050405020304" pitchFamily="18" charset="0"/>
              </a:rPr>
              <a:t>이 루트가 아닌 경우</a:t>
            </a:r>
          </a:p>
          <a:p>
            <a:pPr marL="0" lvl="0" indent="0" defTabSz="357188" eaLnBrk="1" hangingPunct="1">
              <a:lnSpc>
                <a:spcPct val="80000"/>
              </a:lnSpc>
              <a:spcBef>
                <a:spcPts val="200"/>
              </a:spcBef>
              <a:buClrTx/>
              <a:buSzTx/>
              <a:buNone/>
            </a:pPr>
            <a:r>
              <a:rPr lang="ko-KR" alt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		</a:t>
            </a:r>
            <a:r>
              <a:rPr lang="en-US" altLang="ko-KR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then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left[</a:t>
            </a:r>
            <a:r>
              <a:rPr lang="en-US" altLang="ko-KR" sz="20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] ← </a:t>
            </a:r>
            <a:r>
              <a:rPr lang="en-US" altLang="ko-KR" sz="2000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deleteNode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ko-KR" sz="20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); 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	</a:t>
            </a:r>
            <a:r>
              <a:rPr lang="en-US" altLang="ko-KR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▷ </a:t>
            </a:r>
            <a:r>
              <a:rPr lang="en-US" altLang="ko-KR" b="0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ko-KR" altLang="en-US" b="0" dirty="0">
                <a:solidFill>
                  <a:srgbClr val="000000"/>
                </a:solidFill>
                <a:latin typeface="Times New Roman" panose="02020603050405020304" pitchFamily="18" charset="0"/>
              </a:rPr>
              <a:t>이 </a:t>
            </a:r>
            <a:r>
              <a:rPr lang="en-US" altLang="ko-KR" b="0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ko-KR" altLang="en-US" b="0" dirty="0">
                <a:solidFill>
                  <a:srgbClr val="000000"/>
                </a:solidFill>
                <a:latin typeface="Times New Roman" panose="02020603050405020304" pitchFamily="18" charset="0"/>
              </a:rPr>
              <a:t>의 왼쪽 자식 </a:t>
            </a:r>
          </a:p>
          <a:p>
            <a:pPr marL="0" lvl="0" indent="0" defTabSz="357188" eaLnBrk="1" hangingPunct="1">
              <a:lnSpc>
                <a:spcPct val="80000"/>
              </a:lnSpc>
              <a:spcBef>
                <a:spcPts val="200"/>
              </a:spcBef>
              <a:buClrTx/>
              <a:buSzTx/>
              <a:buNone/>
            </a:pPr>
            <a:r>
              <a:rPr lang="ko-KR" alt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ko-KR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else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right[</a:t>
            </a:r>
            <a:r>
              <a:rPr lang="en-US" altLang="ko-KR" sz="20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] ← </a:t>
            </a:r>
            <a:r>
              <a:rPr lang="en-US" altLang="ko-KR" sz="2000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deleteNode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ko-KR" sz="20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); 	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	</a:t>
            </a:r>
            <a:r>
              <a:rPr lang="en-US" altLang="ko-KR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▷ </a:t>
            </a:r>
            <a:r>
              <a:rPr lang="en-US" altLang="ko-KR" b="0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ko-KR" altLang="en-US" b="0" dirty="0">
                <a:solidFill>
                  <a:srgbClr val="000000"/>
                </a:solidFill>
                <a:latin typeface="Times New Roman" panose="02020603050405020304" pitchFamily="18" charset="0"/>
              </a:rPr>
              <a:t>이 </a:t>
            </a:r>
            <a:r>
              <a:rPr lang="en-US" altLang="ko-KR" b="0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ko-KR" altLang="en-US" b="0" dirty="0">
                <a:solidFill>
                  <a:srgbClr val="000000"/>
                </a:solidFill>
                <a:latin typeface="Times New Roman" panose="02020603050405020304" pitchFamily="18" charset="0"/>
              </a:rPr>
              <a:t>의 오른쪽 자식 </a:t>
            </a:r>
            <a:endParaRPr lang="ko-KR" altLang="en-US" sz="20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lvl="0" indent="0" defTabSz="357188" eaLnBrk="1" hangingPunct="1">
              <a:lnSpc>
                <a:spcPct val="80000"/>
              </a:lnSpc>
              <a:spcBef>
                <a:spcPts val="200"/>
              </a:spcBef>
              <a:buClrTx/>
              <a:buSzTx/>
              <a:buNone/>
            </a:pP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} </a:t>
            </a:r>
          </a:p>
          <a:p>
            <a:pPr marL="0" lvl="0" indent="0" defTabSz="357188" eaLnBrk="1" hangingPunct="1">
              <a:lnSpc>
                <a:spcPct val="80000"/>
              </a:lnSpc>
              <a:spcBef>
                <a:spcPts val="200"/>
              </a:spcBef>
              <a:buClrTx/>
              <a:buSzTx/>
              <a:buNone/>
            </a:pPr>
            <a:r>
              <a:rPr lang="en-US" altLang="ko-KR" sz="2000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deleteNode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ko-KR" sz="20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{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        </a:t>
            </a:r>
          </a:p>
          <a:p>
            <a:pPr marL="0" lvl="0" indent="0" defTabSz="357188" eaLnBrk="1" hangingPunct="1">
              <a:lnSpc>
                <a:spcPct val="80000"/>
              </a:lnSpc>
              <a:spcBef>
                <a:spcPts val="200"/>
              </a:spcBef>
              <a:buClrTx/>
              <a:buSzTx/>
              <a:buNone/>
            </a:pP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      </a:t>
            </a:r>
            <a:r>
              <a:rPr lang="en-US" altLang="ko-KR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if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(left[</a:t>
            </a:r>
            <a:r>
              <a:rPr lang="en-US" altLang="ko-KR" sz="20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] = right[</a:t>
            </a:r>
            <a:r>
              <a:rPr lang="en-US" altLang="ko-KR" sz="20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] = NIL) </a:t>
            </a:r>
            <a:r>
              <a:rPr lang="en-US" altLang="ko-KR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then return 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NIL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;						</a:t>
            </a:r>
            <a:r>
              <a:rPr lang="en-US" altLang="ko-KR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▷ </a:t>
            </a:r>
            <a:r>
              <a:rPr lang="en-US" altLang="ko-KR" b="0" dirty="0">
                <a:solidFill>
                  <a:srgbClr val="000000"/>
                </a:solidFill>
                <a:latin typeface="Times New Roman" panose="02020603050405020304" pitchFamily="18" charset="0"/>
              </a:rPr>
              <a:t>Case 1 </a:t>
            </a:r>
          </a:p>
          <a:p>
            <a:pPr marL="0" lvl="0" indent="0" defTabSz="357188" eaLnBrk="1" hangingPunct="1">
              <a:lnSpc>
                <a:spcPct val="80000"/>
              </a:lnSpc>
              <a:spcBef>
                <a:spcPts val="200"/>
              </a:spcBef>
              <a:buClrTx/>
              <a:buSzTx/>
              <a:buNone/>
            </a:pP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      </a:t>
            </a:r>
            <a:r>
              <a:rPr lang="en-US" altLang="ko-KR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else if 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(left[</a:t>
            </a:r>
            <a:r>
              <a:rPr lang="en-US" altLang="ko-KR" sz="20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] = NIL and right[</a:t>
            </a:r>
            <a:r>
              <a:rPr lang="en-US" altLang="ko-KR" sz="20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] ≠ NIL) </a:t>
            </a:r>
            <a:r>
              <a:rPr lang="en-US" altLang="ko-KR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then return 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right[</a:t>
            </a:r>
            <a:r>
              <a:rPr lang="en-US" altLang="ko-KR" sz="20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];	</a:t>
            </a:r>
            <a:r>
              <a:rPr lang="en-US" altLang="ko-KR" b="0" dirty="0">
                <a:solidFill>
                  <a:srgbClr val="000000"/>
                </a:solidFill>
                <a:latin typeface="Times New Roman" panose="02020603050405020304" pitchFamily="18" charset="0"/>
              </a:rPr>
              <a:t>▷ Case 2-1 </a:t>
            </a:r>
          </a:p>
          <a:p>
            <a:pPr marL="0" lvl="0" indent="0" defTabSz="357188" eaLnBrk="1" hangingPunct="1">
              <a:lnSpc>
                <a:spcPct val="80000"/>
              </a:lnSpc>
              <a:spcBef>
                <a:spcPts val="200"/>
              </a:spcBef>
              <a:buClrTx/>
              <a:buSzTx/>
              <a:buNone/>
            </a:pP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      </a:t>
            </a:r>
            <a:r>
              <a:rPr lang="en-US" altLang="ko-KR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else if 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(left[</a:t>
            </a:r>
            <a:r>
              <a:rPr lang="en-US" altLang="ko-KR" sz="20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] ≠ NIL and right[</a:t>
            </a:r>
            <a:r>
              <a:rPr lang="en-US" altLang="ko-KR" sz="20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] = NIL) </a:t>
            </a:r>
            <a:r>
              <a:rPr lang="en-US" altLang="ko-KR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then return 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left[</a:t>
            </a:r>
            <a:r>
              <a:rPr lang="en-US" altLang="ko-KR" sz="20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];	</a:t>
            </a:r>
            <a:r>
              <a:rPr lang="en-US" altLang="ko-KR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▷ </a:t>
            </a:r>
            <a:r>
              <a:rPr lang="en-US" altLang="ko-KR" b="0" dirty="0">
                <a:solidFill>
                  <a:srgbClr val="000000"/>
                </a:solidFill>
                <a:latin typeface="Times New Roman" panose="02020603050405020304" pitchFamily="18" charset="0"/>
              </a:rPr>
              <a:t>Case 2-2 </a:t>
            </a:r>
            <a:endParaRPr lang="en-US" altLang="ko-KR" sz="20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lvl="0" indent="0" defTabSz="357188" eaLnBrk="1" hangingPunct="1">
              <a:lnSpc>
                <a:spcPct val="80000"/>
              </a:lnSpc>
              <a:spcBef>
                <a:spcPts val="200"/>
              </a:spcBef>
              <a:buClrTx/>
              <a:buSzTx/>
              <a:buNone/>
            </a:pP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      </a:t>
            </a:r>
            <a:r>
              <a:rPr lang="en-US" altLang="ko-KR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else 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{																	</a:t>
            </a:r>
            <a:r>
              <a:rPr lang="en-US" altLang="ko-KR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▷ Case 3 </a:t>
            </a:r>
            <a:endParaRPr lang="en-US" altLang="ko-KR" sz="2000" b="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lvl="0" indent="0" defTabSz="357188" eaLnBrk="1" hangingPunct="1">
              <a:lnSpc>
                <a:spcPct val="80000"/>
              </a:lnSpc>
              <a:spcBef>
                <a:spcPts val="200"/>
              </a:spcBef>
              <a:buClrTx/>
              <a:buSzTx/>
              <a:buNone/>
            </a:pP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	</a:t>
            </a:r>
            <a:r>
              <a:rPr lang="en-US" altLang="ko-KR" sz="2000" b="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← right[</a:t>
            </a:r>
            <a:r>
              <a:rPr lang="en-US" altLang="ko-KR" sz="2000" b="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]; </a:t>
            </a:r>
          </a:p>
          <a:p>
            <a:pPr marL="0" lvl="0" indent="0" defTabSz="357188" eaLnBrk="1" hangingPunct="1">
              <a:lnSpc>
                <a:spcPct val="80000"/>
              </a:lnSpc>
              <a:spcBef>
                <a:spcPts val="200"/>
              </a:spcBef>
              <a:buClrTx/>
              <a:buSzTx/>
              <a:buNone/>
            </a:pP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		</a:t>
            </a:r>
            <a:r>
              <a:rPr lang="en-US" altLang="ko-KR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while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(left[</a:t>
            </a:r>
            <a:r>
              <a:rPr lang="en-US" altLang="ko-KR" sz="20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] ≠ NIL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 {</a:t>
            </a:r>
            <a:r>
              <a:rPr lang="en-US" altLang="ko-KR" sz="20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parent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← </a:t>
            </a:r>
            <a:r>
              <a:rPr lang="en-US" altLang="ko-KR" sz="20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;  </a:t>
            </a:r>
            <a:r>
              <a:rPr lang="en-US" altLang="ko-KR" sz="20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← left[</a:t>
            </a:r>
            <a:r>
              <a:rPr lang="en-US" altLang="ko-KR" sz="20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];}</a:t>
            </a:r>
          </a:p>
          <a:p>
            <a:pPr marL="0" lvl="0" indent="0" defTabSz="357188" eaLnBrk="1" hangingPunct="1">
              <a:lnSpc>
                <a:spcPct val="80000"/>
              </a:lnSpc>
              <a:spcBef>
                <a:spcPts val="200"/>
              </a:spcBef>
              <a:buClrTx/>
              <a:buSzTx/>
              <a:buNone/>
            </a:pP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		key[</a:t>
            </a:r>
            <a:r>
              <a:rPr lang="en-US" altLang="ko-KR" sz="20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] ← key[</a:t>
            </a:r>
            <a:r>
              <a:rPr lang="en-US" altLang="ko-KR" sz="20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]; </a:t>
            </a:r>
          </a:p>
          <a:p>
            <a:pPr marL="0" lvl="0" indent="0" defTabSz="357188" eaLnBrk="1" hangingPunct="1">
              <a:lnSpc>
                <a:spcPct val="80000"/>
              </a:lnSpc>
              <a:spcBef>
                <a:spcPts val="200"/>
              </a:spcBef>
              <a:buClrTx/>
              <a:buSzTx/>
              <a:buNone/>
            </a:pP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		</a:t>
            </a:r>
            <a:r>
              <a:rPr lang="en-US" altLang="ko-KR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if 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ko-KR" sz="20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= right[</a:t>
            </a:r>
            <a:r>
              <a:rPr lang="en-US" altLang="ko-KR" sz="20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]) </a:t>
            </a:r>
            <a:r>
              <a:rPr lang="en-US" altLang="ko-KR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then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right[</a:t>
            </a:r>
            <a:r>
              <a:rPr lang="en-US" altLang="ko-KR" sz="20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] ← right[</a:t>
            </a:r>
            <a:r>
              <a:rPr lang="en-US" altLang="ko-KR" sz="20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];</a:t>
            </a:r>
          </a:p>
          <a:p>
            <a:pPr marL="0" lvl="0" indent="0" defTabSz="357188" eaLnBrk="1" hangingPunct="1">
              <a:lnSpc>
                <a:spcPct val="80000"/>
              </a:lnSpc>
              <a:spcBef>
                <a:spcPts val="200"/>
              </a:spcBef>
              <a:buClrTx/>
              <a:buSzTx/>
              <a:buNone/>
            </a:pP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		</a:t>
            </a:r>
            <a:r>
              <a:rPr lang="en-US" altLang="ko-KR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else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left[</a:t>
            </a:r>
            <a:r>
              <a:rPr lang="en-US" altLang="ko-KR" sz="20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parent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] ← right[</a:t>
            </a:r>
            <a:r>
              <a:rPr lang="en-US" altLang="ko-KR" sz="20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];</a:t>
            </a:r>
          </a:p>
          <a:p>
            <a:pPr marL="0" lvl="0" indent="0" defTabSz="357188" eaLnBrk="1" hangingPunct="1">
              <a:lnSpc>
                <a:spcPct val="80000"/>
              </a:lnSpc>
              <a:spcBef>
                <a:spcPts val="200"/>
              </a:spcBef>
              <a:buClrTx/>
              <a:buSzTx/>
              <a:buNone/>
            </a:pP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		</a:t>
            </a:r>
            <a:r>
              <a:rPr lang="en-US" altLang="ko-KR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r; </a:t>
            </a:r>
          </a:p>
          <a:p>
            <a:pPr marL="0" lvl="0" indent="0" defTabSz="357188" eaLnBrk="1" hangingPunct="1">
              <a:lnSpc>
                <a:spcPct val="80000"/>
              </a:lnSpc>
              <a:spcBef>
                <a:spcPts val="200"/>
              </a:spcBef>
              <a:buClrTx/>
              <a:buSzTx/>
              <a:buNone/>
            </a:pP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        } </a:t>
            </a:r>
          </a:p>
          <a:p>
            <a:pPr marL="0" lvl="0" indent="0" defTabSz="357188" eaLnBrk="1" hangingPunct="1">
              <a:lnSpc>
                <a:spcPct val="80000"/>
              </a:lnSpc>
              <a:spcBef>
                <a:spcPts val="200"/>
              </a:spcBef>
              <a:buClrTx/>
              <a:buSzTx/>
              <a:buNone/>
            </a:pP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} 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820419" y="5373216"/>
            <a:ext cx="285526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i="1" dirty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t</a:t>
            </a:r>
            <a:r>
              <a:rPr lang="en-US" altLang="ko-KR" sz="2000" dirty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트리의 루트 노드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i="1" dirty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r</a:t>
            </a:r>
            <a:r>
              <a:rPr lang="en-US" altLang="ko-KR" sz="2000" dirty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삭제하고자 하는 </a:t>
            </a:r>
            <a:r>
              <a:rPr lang="ko-KR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노드</a:t>
            </a:r>
            <a:endParaRPr lang="en-US" altLang="ko-KR" sz="2000" dirty="0" smtClean="0">
              <a:solidFill>
                <a:srgbClr val="000000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p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: </a:t>
            </a:r>
            <a:r>
              <a:rPr lang="en-US" altLang="ko-KR" sz="20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r</a:t>
            </a:r>
            <a:r>
              <a:rPr lang="ko-KR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의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부모 노드</a:t>
            </a:r>
            <a:endParaRPr lang="ko-KR" altLang="en-US" sz="2000" dirty="0">
              <a:solidFill>
                <a:srgbClr val="000000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18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4616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레드 블랙 트리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레드 블랙 트리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(red-black tree)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의 조건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이진 검색 트리의 모든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노드에 레드 또는 블랙의 색을 칠하되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다음의 특성을 만족해야 함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트리의 좌우 균형을 맞추기 위함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marL="457200" lvl="1" indent="0" eaLnBrk="1" latinLnBrk="0" hangingPunct="1">
              <a:buNone/>
              <a:defRPr/>
            </a:pP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914400" lvl="1" indent="-457200" eaLnBrk="1" latinLnBrk="0" hangingPunct="1">
              <a:buClr>
                <a:schemeClr val="bg2">
                  <a:lumMod val="10000"/>
                </a:schemeClr>
              </a:buClr>
              <a:buSzPct val="100000"/>
              <a:buFont typeface="+mj-ea"/>
              <a:buAutoNum type="circleNumDbPlain"/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루트 노드의 색은 블랙</a:t>
            </a: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914400" lvl="1" indent="-457200" eaLnBrk="1" latinLnBrk="0" hangingPunct="1">
              <a:buClr>
                <a:schemeClr val="bg2">
                  <a:lumMod val="10000"/>
                </a:schemeClr>
              </a:buClr>
              <a:buSzPct val="100000"/>
              <a:buFont typeface="+mj-ea"/>
              <a:buAutoNum type="circleNumDbPlain"/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모든 리프 노드의 색은 블랙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914400" lvl="1" indent="-457200" eaLnBrk="1" latinLnBrk="0" hangingPunct="1">
              <a:buClr>
                <a:schemeClr val="bg2">
                  <a:lumMod val="10000"/>
                </a:schemeClr>
              </a:buClr>
              <a:buSzPct val="100000"/>
              <a:buFont typeface="+mj-ea"/>
              <a:buAutoNum type="circleNumDbPlain"/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어떤 노드가 레드이면 그 자식 노드는 반드시 블랙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/>
            </a:r>
            <a:b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반대의 경우는 꼭 성립하지 않아도 됨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marL="914400" lvl="1" indent="-457200" eaLnBrk="1" latinLnBrk="0" hangingPunct="1">
              <a:buClr>
                <a:schemeClr val="bg2">
                  <a:lumMod val="10000"/>
                </a:schemeClr>
              </a:buClr>
              <a:buSzPct val="100000"/>
              <a:buFont typeface="+mj-ea"/>
              <a:buAutoNum type="circleNumDbPlain"/>
              <a:defRPr/>
            </a:pP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루트 노드에서 임의의 리프 노드에 이르는 경로에서 만나는 블랙 노드의 수는 모두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같아야 함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Clr>
                <a:schemeClr val="bg2">
                  <a:lumMod val="10000"/>
                </a:schemeClr>
              </a:buClr>
              <a:buSzPct val="100000"/>
              <a:buNone/>
              <a:defRPr/>
            </a:pP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Clr>
                <a:schemeClr val="bg2">
                  <a:lumMod val="10000"/>
                </a:schemeClr>
              </a:buClr>
              <a:buSzPct val="100000"/>
              <a:buNone/>
              <a:defRPr/>
            </a:pPr>
            <a:r>
              <a:rPr lang="en-US" altLang="ko-KR" sz="2000" kern="0" dirty="0" smtClean="0">
                <a:solidFill>
                  <a:srgbClr val="000099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2000" kern="0" dirty="0" smtClean="0">
                <a:solidFill>
                  <a:srgbClr val="000099"/>
                </a:solidFill>
              </a:rPr>
              <a:t>여기서의 리프 노드는 일반적인 트리에서의 리프 노드와 다름</a:t>
            </a:r>
            <a:r>
              <a:rPr lang="en-US" altLang="ko-KR" sz="2000" kern="0" dirty="0" smtClean="0">
                <a:solidFill>
                  <a:srgbClr val="000099"/>
                </a:solidFill>
              </a:rPr>
              <a:t> </a:t>
            </a:r>
            <a:endParaRPr lang="en-US" altLang="ko-KR" sz="2000" kern="0" dirty="0">
              <a:solidFill>
                <a:srgbClr val="000099"/>
              </a:solidFill>
            </a:endParaRPr>
          </a:p>
          <a:p>
            <a:pPr marL="457200" lvl="1" indent="0" eaLnBrk="1" latinLnBrk="0" hangingPunct="1">
              <a:buClr>
                <a:schemeClr val="bg2">
                  <a:lumMod val="10000"/>
                </a:schemeClr>
              </a:buClr>
              <a:buSzPct val="100000"/>
              <a:buNone/>
              <a:defRPr/>
            </a:pPr>
            <a:r>
              <a:rPr lang="en-US" altLang="ko-KR" sz="2000" kern="0" dirty="0" smtClean="0">
                <a:solidFill>
                  <a:srgbClr val="000099"/>
                </a:solidFill>
              </a:rPr>
              <a:t>(</a:t>
            </a:r>
            <a:r>
              <a:rPr lang="ko-KR" altLang="en-US" sz="2000" kern="0" dirty="0" smtClean="0">
                <a:solidFill>
                  <a:srgbClr val="000099"/>
                </a:solidFill>
              </a:rPr>
              <a:t>모든 </a:t>
            </a:r>
            <a:r>
              <a:rPr lang="en-US" altLang="ko-KR" sz="2000" kern="0" dirty="0" smtClean="0">
                <a:solidFill>
                  <a:srgbClr val="000099"/>
                </a:solidFill>
              </a:rPr>
              <a:t>NIL </a:t>
            </a:r>
            <a:r>
              <a:rPr lang="ko-KR" altLang="en-US" sz="2000" kern="0" dirty="0" smtClean="0">
                <a:solidFill>
                  <a:srgbClr val="000099"/>
                </a:solidFill>
              </a:rPr>
              <a:t>포인터가 </a:t>
            </a:r>
            <a:r>
              <a:rPr lang="en-US" altLang="ko-KR" sz="2000" kern="0" dirty="0" smtClean="0">
                <a:solidFill>
                  <a:srgbClr val="000099"/>
                </a:solidFill>
              </a:rPr>
              <a:t>NIL</a:t>
            </a:r>
            <a:r>
              <a:rPr lang="ko-KR" altLang="en-US" sz="2000" kern="0" dirty="0" smtClean="0">
                <a:solidFill>
                  <a:srgbClr val="000099"/>
                </a:solidFill>
              </a:rPr>
              <a:t>이라는 리프 노드가 되는 것을 가정</a:t>
            </a:r>
            <a:r>
              <a:rPr lang="en-US" altLang="ko-KR" sz="2000" kern="0" dirty="0" smtClean="0">
                <a:solidFill>
                  <a:srgbClr val="000099"/>
                </a:solidFill>
              </a:rPr>
              <a:t>) </a:t>
            </a:r>
            <a:endParaRPr lang="en-US" altLang="ko-KR" sz="2000" kern="0" dirty="0">
              <a:solidFill>
                <a:srgbClr val="000099"/>
              </a:solidFill>
            </a:endParaRPr>
          </a:p>
          <a:p>
            <a:pPr marL="457200" lvl="1" indent="0" eaLnBrk="1" latinLnBrk="0" hangingPunct="1">
              <a:buClr>
                <a:schemeClr val="bg2">
                  <a:lumMod val="10000"/>
                </a:schemeClr>
              </a:buClr>
              <a:buSzPct val="100000"/>
              <a:buNone/>
              <a:defRPr/>
            </a:pP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19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4021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2492896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6</a:t>
            </a:r>
            <a:r>
              <a:rPr lang="ko-KR" altLang="en-US" sz="4000" b="1" kern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장</a:t>
            </a:r>
            <a:r>
              <a:rPr lang="en-US" altLang="ko-KR" sz="4000" b="1" kern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. </a:t>
            </a:r>
            <a:r>
              <a:rPr lang="ko-KR" altLang="en-US" sz="4000" b="1" kern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검색 트리 </a:t>
            </a:r>
            <a:r>
              <a:rPr lang="en-US" altLang="ko-KR" sz="4000" b="1" kern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(1)</a:t>
            </a:r>
            <a:endParaRPr lang="en-US" altLang="ko-KR" sz="4000" b="1" kern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876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레드 블랙 트리의 예</a:t>
            </a:r>
            <a:endParaRPr lang="ko-KR" altLang="en-US" dirty="0"/>
          </a:p>
        </p:txBody>
      </p:sp>
      <p:grpSp>
        <p:nvGrpSpPr>
          <p:cNvPr id="80" name="Group 79"/>
          <p:cNvGrpSpPr>
            <a:grpSpLocks/>
          </p:cNvGrpSpPr>
          <p:nvPr/>
        </p:nvGrpSpPr>
        <p:grpSpPr bwMode="auto">
          <a:xfrm>
            <a:off x="1312689" y="980728"/>
            <a:ext cx="6643687" cy="5418137"/>
            <a:chOff x="301" y="49"/>
            <a:chExt cx="5414" cy="4287"/>
          </a:xfrm>
        </p:grpSpPr>
        <p:sp>
          <p:nvSpPr>
            <p:cNvPr id="81" name="Oval 2"/>
            <p:cNvSpPr>
              <a:spLocks noChangeArrowheads="1"/>
            </p:cNvSpPr>
            <p:nvPr/>
          </p:nvSpPr>
          <p:spPr bwMode="auto">
            <a:xfrm>
              <a:off x="4179" y="49"/>
              <a:ext cx="224" cy="21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82" name="Oval 3"/>
            <p:cNvSpPr>
              <a:spLocks noChangeArrowheads="1"/>
            </p:cNvSpPr>
            <p:nvPr/>
          </p:nvSpPr>
          <p:spPr bwMode="auto">
            <a:xfrm>
              <a:off x="4021" y="892"/>
              <a:ext cx="224" cy="21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83" name="Oval 4"/>
            <p:cNvSpPr>
              <a:spLocks noChangeArrowheads="1"/>
            </p:cNvSpPr>
            <p:nvPr/>
          </p:nvSpPr>
          <p:spPr bwMode="auto">
            <a:xfrm>
              <a:off x="3359" y="889"/>
              <a:ext cx="224" cy="21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84" name="Oval 5"/>
            <p:cNvSpPr>
              <a:spLocks noChangeArrowheads="1"/>
            </p:cNvSpPr>
            <p:nvPr/>
          </p:nvSpPr>
          <p:spPr bwMode="auto">
            <a:xfrm>
              <a:off x="4736" y="446"/>
              <a:ext cx="224" cy="21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85" name="Oval 6"/>
            <p:cNvSpPr>
              <a:spLocks noChangeArrowheads="1"/>
            </p:cNvSpPr>
            <p:nvPr/>
          </p:nvSpPr>
          <p:spPr bwMode="auto">
            <a:xfrm>
              <a:off x="3674" y="450"/>
              <a:ext cx="224" cy="214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86" name="Oval 7"/>
            <p:cNvSpPr>
              <a:spLocks noChangeArrowheads="1"/>
            </p:cNvSpPr>
            <p:nvPr/>
          </p:nvSpPr>
          <p:spPr bwMode="auto">
            <a:xfrm>
              <a:off x="5058" y="889"/>
              <a:ext cx="224" cy="214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87" name="Oval 8"/>
            <p:cNvSpPr>
              <a:spLocks noChangeArrowheads="1"/>
            </p:cNvSpPr>
            <p:nvPr/>
          </p:nvSpPr>
          <p:spPr bwMode="auto">
            <a:xfrm>
              <a:off x="4300" y="1317"/>
              <a:ext cx="225" cy="214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88" name="Oval 9"/>
            <p:cNvSpPr>
              <a:spLocks noChangeArrowheads="1"/>
            </p:cNvSpPr>
            <p:nvPr/>
          </p:nvSpPr>
          <p:spPr bwMode="auto">
            <a:xfrm>
              <a:off x="3117" y="1318"/>
              <a:ext cx="224" cy="215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89" name="Line 10"/>
            <p:cNvSpPr>
              <a:spLocks noChangeShapeType="1"/>
            </p:cNvSpPr>
            <p:nvPr/>
          </p:nvSpPr>
          <p:spPr bwMode="auto">
            <a:xfrm flipH="1">
              <a:off x="3864" y="223"/>
              <a:ext cx="344" cy="2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90" name="Line 11"/>
            <p:cNvSpPr>
              <a:spLocks noChangeShapeType="1"/>
            </p:cNvSpPr>
            <p:nvPr/>
          </p:nvSpPr>
          <p:spPr bwMode="auto">
            <a:xfrm flipH="1">
              <a:off x="3519" y="644"/>
              <a:ext cx="201" cy="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91" name="Line 12"/>
            <p:cNvSpPr>
              <a:spLocks noChangeShapeType="1"/>
            </p:cNvSpPr>
            <p:nvPr/>
          </p:nvSpPr>
          <p:spPr bwMode="auto">
            <a:xfrm flipH="1">
              <a:off x="3933" y="1084"/>
              <a:ext cx="164" cy="2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92" name="Line 13"/>
            <p:cNvSpPr>
              <a:spLocks noChangeShapeType="1"/>
            </p:cNvSpPr>
            <p:nvPr/>
          </p:nvSpPr>
          <p:spPr bwMode="auto">
            <a:xfrm>
              <a:off x="4168" y="1092"/>
              <a:ext cx="176" cy="2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93" name="Line 14"/>
            <p:cNvSpPr>
              <a:spLocks noChangeShapeType="1"/>
            </p:cNvSpPr>
            <p:nvPr/>
          </p:nvSpPr>
          <p:spPr bwMode="auto">
            <a:xfrm flipH="1">
              <a:off x="3275" y="1093"/>
              <a:ext cx="137" cy="2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94" name="Line 15"/>
            <p:cNvSpPr>
              <a:spLocks noChangeShapeType="1"/>
            </p:cNvSpPr>
            <p:nvPr/>
          </p:nvSpPr>
          <p:spPr bwMode="auto">
            <a:xfrm>
              <a:off x="4381" y="221"/>
              <a:ext cx="374" cy="2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95" name="Line 16"/>
            <p:cNvSpPr>
              <a:spLocks noChangeShapeType="1"/>
            </p:cNvSpPr>
            <p:nvPr/>
          </p:nvSpPr>
          <p:spPr bwMode="auto">
            <a:xfrm>
              <a:off x="4900" y="642"/>
              <a:ext cx="206" cy="2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96" name="Line 17"/>
            <p:cNvSpPr>
              <a:spLocks noChangeShapeType="1"/>
            </p:cNvSpPr>
            <p:nvPr/>
          </p:nvSpPr>
          <p:spPr bwMode="auto">
            <a:xfrm>
              <a:off x="3842" y="644"/>
              <a:ext cx="224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97" name="Rectangle 18"/>
            <p:cNvSpPr>
              <a:spLocks noChangeArrowheads="1"/>
            </p:cNvSpPr>
            <p:nvPr/>
          </p:nvSpPr>
          <p:spPr bwMode="auto">
            <a:xfrm>
              <a:off x="4042" y="1786"/>
              <a:ext cx="282" cy="16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NIL</a:t>
              </a:r>
            </a:p>
          </p:txBody>
        </p:sp>
        <p:sp>
          <p:nvSpPr>
            <p:cNvPr id="98" name="Rectangle 19"/>
            <p:cNvSpPr>
              <a:spLocks noChangeArrowheads="1"/>
            </p:cNvSpPr>
            <p:nvPr/>
          </p:nvSpPr>
          <p:spPr bwMode="auto">
            <a:xfrm>
              <a:off x="4526" y="1784"/>
              <a:ext cx="282" cy="16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NIL</a:t>
              </a:r>
            </a:p>
          </p:txBody>
        </p:sp>
        <p:sp>
          <p:nvSpPr>
            <p:cNvPr id="99" name="Rectangle 20"/>
            <p:cNvSpPr>
              <a:spLocks noChangeArrowheads="1"/>
            </p:cNvSpPr>
            <p:nvPr/>
          </p:nvSpPr>
          <p:spPr bwMode="auto">
            <a:xfrm>
              <a:off x="3804" y="1350"/>
              <a:ext cx="282" cy="16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NIL</a:t>
              </a:r>
            </a:p>
          </p:txBody>
        </p:sp>
        <p:sp>
          <p:nvSpPr>
            <p:cNvPr id="100" name="Line 21"/>
            <p:cNvSpPr>
              <a:spLocks noChangeShapeType="1"/>
            </p:cNvSpPr>
            <p:nvPr/>
          </p:nvSpPr>
          <p:spPr bwMode="auto">
            <a:xfrm flipH="1">
              <a:off x="4182" y="1518"/>
              <a:ext cx="192" cy="2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101" name="Line 22"/>
            <p:cNvSpPr>
              <a:spLocks noChangeShapeType="1"/>
            </p:cNvSpPr>
            <p:nvPr/>
          </p:nvSpPr>
          <p:spPr bwMode="auto">
            <a:xfrm>
              <a:off x="4458" y="1518"/>
              <a:ext cx="198" cy="2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102" name="Rectangle 23"/>
            <p:cNvSpPr>
              <a:spLocks noChangeArrowheads="1"/>
            </p:cNvSpPr>
            <p:nvPr/>
          </p:nvSpPr>
          <p:spPr bwMode="auto">
            <a:xfrm>
              <a:off x="4796" y="1370"/>
              <a:ext cx="282" cy="16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NIL</a:t>
              </a:r>
            </a:p>
          </p:txBody>
        </p:sp>
        <p:sp>
          <p:nvSpPr>
            <p:cNvPr id="103" name="Rectangle 24"/>
            <p:cNvSpPr>
              <a:spLocks noChangeArrowheads="1"/>
            </p:cNvSpPr>
            <p:nvPr/>
          </p:nvSpPr>
          <p:spPr bwMode="auto">
            <a:xfrm>
              <a:off x="5280" y="1368"/>
              <a:ext cx="282" cy="16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NIL</a:t>
              </a:r>
            </a:p>
          </p:txBody>
        </p:sp>
        <p:sp>
          <p:nvSpPr>
            <p:cNvPr id="104" name="Line 25"/>
            <p:cNvSpPr>
              <a:spLocks noChangeShapeType="1"/>
            </p:cNvSpPr>
            <p:nvPr/>
          </p:nvSpPr>
          <p:spPr bwMode="auto">
            <a:xfrm flipH="1">
              <a:off x="4936" y="1102"/>
              <a:ext cx="192" cy="2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105" name="Line 26"/>
            <p:cNvSpPr>
              <a:spLocks noChangeShapeType="1"/>
            </p:cNvSpPr>
            <p:nvPr/>
          </p:nvSpPr>
          <p:spPr bwMode="auto">
            <a:xfrm>
              <a:off x="5212" y="1102"/>
              <a:ext cx="198" cy="2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106" name="Rectangle 27"/>
            <p:cNvSpPr>
              <a:spLocks noChangeArrowheads="1"/>
            </p:cNvSpPr>
            <p:nvPr/>
          </p:nvSpPr>
          <p:spPr bwMode="auto">
            <a:xfrm>
              <a:off x="2852" y="1790"/>
              <a:ext cx="282" cy="16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NIL</a:t>
              </a:r>
            </a:p>
          </p:txBody>
        </p:sp>
        <p:sp>
          <p:nvSpPr>
            <p:cNvPr id="107" name="Rectangle 28"/>
            <p:cNvSpPr>
              <a:spLocks noChangeArrowheads="1"/>
            </p:cNvSpPr>
            <p:nvPr/>
          </p:nvSpPr>
          <p:spPr bwMode="auto">
            <a:xfrm>
              <a:off x="3336" y="1788"/>
              <a:ext cx="282" cy="16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NIL</a:t>
              </a:r>
            </a:p>
          </p:txBody>
        </p:sp>
        <p:sp>
          <p:nvSpPr>
            <p:cNvPr id="108" name="Line 29"/>
            <p:cNvSpPr>
              <a:spLocks noChangeShapeType="1"/>
            </p:cNvSpPr>
            <p:nvPr/>
          </p:nvSpPr>
          <p:spPr bwMode="auto">
            <a:xfrm flipH="1">
              <a:off x="2992" y="1522"/>
              <a:ext cx="192" cy="2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109" name="Line 30"/>
            <p:cNvSpPr>
              <a:spLocks noChangeShapeType="1"/>
            </p:cNvSpPr>
            <p:nvPr/>
          </p:nvSpPr>
          <p:spPr bwMode="auto">
            <a:xfrm>
              <a:off x="3268" y="1522"/>
              <a:ext cx="198" cy="2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110" name="Rectangle 31"/>
            <p:cNvSpPr>
              <a:spLocks noChangeArrowheads="1"/>
            </p:cNvSpPr>
            <p:nvPr/>
          </p:nvSpPr>
          <p:spPr bwMode="auto">
            <a:xfrm>
              <a:off x="3484" y="1354"/>
              <a:ext cx="282" cy="16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NIL</a:t>
              </a:r>
            </a:p>
          </p:txBody>
        </p:sp>
        <p:sp>
          <p:nvSpPr>
            <p:cNvPr id="111" name="Line 32"/>
            <p:cNvSpPr>
              <a:spLocks noChangeShapeType="1"/>
            </p:cNvSpPr>
            <p:nvPr/>
          </p:nvSpPr>
          <p:spPr bwMode="auto">
            <a:xfrm>
              <a:off x="3500" y="1094"/>
              <a:ext cx="138" cy="2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112" name="Line 33"/>
            <p:cNvSpPr>
              <a:spLocks noChangeShapeType="1"/>
            </p:cNvSpPr>
            <p:nvPr/>
          </p:nvSpPr>
          <p:spPr bwMode="auto">
            <a:xfrm flipH="1">
              <a:off x="4615" y="644"/>
              <a:ext cx="182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113" name="Rectangle 34"/>
            <p:cNvSpPr>
              <a:spLocks noChangeArrowheads="1"/>
            </p:cNvSpPr>
            <p:nvPr/>
          </p:nvSpPr>
          <p:spPr bwMode="auto">
            <a:xfrm>
              <a:off x="4486" y="916"/>
              <a:ext cx="282" cy="16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NIL</a:t>
              </a:r>
            </a:p>
          </p:txBody>
        </p:sp>
        <p:sp>
          <p:nvSpPr>
            <p:cNvPr id="114" name="Oval 35"/>
            <p:cNvSpPr>
              <a:spLocks noChangeArrowheads="1"/>
            </p:cNvSpPr>
            <p:nvPr/>
          </p:nvSpPr>
          <p:spPr bwMode="auto">
            <a:xfrm>
              <a:off x="1363" y="143"/>
              <a:ext cx="224" cy="21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15" name="Oval 36"/>
            <p:cNvSpPr>
              <a:spLocks noChangeArrowheads="1"/>
            </p:cNvSpPr>
            <p:nvPr/>
          </p:nvSpPr>
          <p:spPr bwMode="auto">
            <a:xfrm>
              <a:off x="1205" y="986"/>
              <a:ext cx="224" cy="21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16" name="Oval 37"/>
            <p:cNvSpPr>
              <a:spLocks noChangeArrowheads="1"/>
            </p:cNvSpPr>
            <p:nvPr/>
          </p:nvSpPr>
          <p:spPr bwMode="auto">
            <a:xfrm>
              <a:off x="543" y="983"/>
              <a:ext cx="224" cy="21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17" name="Oval 38"/>
            <p:cNvSpPr>
              <a:spLocks noChangeArrowheads="1"/>
            </p:cNvSpPr>
            <p:nvPr/>
          </p:nvSpPr>
          <p:spPr bwMode="auto">
            <a:xfrm>
              <a:off x="1920" y="540"/>
              <a:ext cx="224" cy="21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18" name="Oval 39"/>
            <p:cNvSpPr>
              <a:spLocks noChangeArrowheads="1"/>
            </p:cNvSpPr>
            <p:nvPr/>
          </p:nvSpPr>
          <p:spPr bwMode="auto">
            <a:xfrm>
              <a:off x="858" y="544"/>
              <a:ext cx="224" cy="21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19" name="Oval 40"/>
            <p:cNvSpPr>
              <a:spLocks noChangeArrowheads="1"/>
            </p:cNvSpPr>
            <p:nvPr/>
          </p:nvSpPr>
          <p:spPr bwMode="auto">
            <a:xfrm>
              <a:off x="2242" y="983"/>
              <a:ext cx="224" cy="21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20" name="Oval 41"/>
            <p:cNvSpPr>
              <a:spLocks noChangeArrowheads="1"/>
            </p:cNvSpPr>
            <p:nvPr/>
          </p:nvSpPr>
          <p:spPr bwMode="auto">
            <a:xfrm>
              <a:off x="1484" y="1411"/>
              <a:ext cx="225" cy="21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21" name="Oval 42"/>
            <p:cNvSpPr>
              <a:spLocks noChangeArrowheads="1"/>
            </p:cNvSpPr>
            <p:nvPr/>
          </p:nvSpPr>
          <p:spPr bwMode="auto">
            <a:xfrm>
              <a:off x="301" y="1412"/>
              <a:ext cx="224" cy="21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22" name="Line 43"/>
            <p:cNvSpPr>
              <a:spLocks noChangeShapeType="1"/>
            </p:cNvSpPr>
            <p:nvPr/>
          </p:nvSpPr>
          <p:spPr bwMode="auto">
            <a:xfrm flipH="1">
              <a:off x="1048" y="317"/>
              <a:ext cx="344" cy="2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123" name="Line 44"/>
            <p:cNvSpPr>
              <a:spLocks noChangeShapeType="1"/>
            </p:cNvSpPr>
            <p:nvPr/>
          </p:nvSpPr>
          <p:spPr bwMode="auto">
            <a:xfrm flipH="1">
              <a:off x="703" y="738"/>
              <a:ext cx="201" cy="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124" name="Line 45"/>
            <p:cNvSpPr>
              <a:spLocks noChangeShapeType="1"/>
            </p:cNvSpPr>
            <p:nvPr/>
          </p:nvSpPr>
          <p:spPr bwMode="auto">
            <a:xfrm>
              <a:off x="1352" y="1186"/>
              <a:ext cx="176" cy="2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125" name="Line 46"/>
            <p:cNvSpPr>
              <a:spLocks noChangeShapeType="1"/>
            </p:cNvSpPr>
            <p:nvPr/>
          </p:nvSpPr>
          <p:spPr bwMode="auto">
            <a:xfrm flipH="1">
              <a:off x="459" y="1187"/>
              <a:ext cx="137" cy="2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126" name="Line 47"/>
            <p:cNvSpPr>
              <a:spLocks noChangeShapeType="1"/>
            </p:cNvSpPr>
            <p:nvPr/>
          </p:nvSpPr>
          <p:spPr bwMode="auto">
            <a:xfrm>
              <a:off x="1565" y="315"/>
              <a:ext cx="374" cy="2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127" name="Line 48"/>
            <p:cNvSpPr>
              <a:spLocks noChangeShapeType="1"/>
            </p:cNvSpPr>
            <p:nvPr/>
          </p:nvSpPr>
          <p:spPr bwMode="auto">
            <a:xfrm>
              <a:off x="2084" y="736"/>
              <a:ext cx="206" cy="2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128" name="Line 49"/>
            <p:cNvSpPr>
              <a:spLocks noChangeShapeType="1"/>
            </p:cNvSpPr>
            <p:nvPr/>
          </p:nvSpPr>
          <p:spPr bwMode="auto">
            <a:xfrm>
              <a:off x="1026" y="738"/>
              <a:ext cx="224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129" name="Text Box 50"/>
            <p:cNvSpPr txBox="1">
              <a:spLocks noChangeArrowheads="1"/>
            </p:cNvSpPr>
            <p:nvPr/>
          </p:nvSpPr>
          <p:spPr bwMode="auto">
            <a:xfrm>
              <a:off x="476" y="2095"/>
              <a:ext cx="1758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(a)</a:t>
              </a: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 </a:t>
              </a:r>
              <a:r>
                <a:rPr kumimoji="1" lang="ko-KR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이진검색트리의 한 예</a:t>
              </a:r>
            </a:p>
          </p:txBody>
        </p:sp>
        <p:sp>
          <p:nvSpPr>
            <p:cNvPr id="130" name="Text Box 51"/>
            <p:cNvSpPr txBox="1">
              <a:spLocks noChangeArrowheads="1"/>
            </p:cNvSpPr>
            <p:nvPr/>
          </p:nvSpPr>
          <p:spPr bwMode="auto">
            <a:xfrm>
              <a:off x="3463" y="2078"/>
              <a:ext cx="2252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(b) (a)</a:t>
              </a:r>
              <a:r>
                <a:rPr kumimoji="1" lang="ko-KR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를 레드블랙트리로 만든 예</a:t>
              </a:r>
            </a:p>
          </p:txBody>
        </p:sp>
        <p:sp>
          <p:nvSpPr>
            <p:cNvPr id="131" name="Oval 52"/>
            <p:cNvSpPr>
              <a:spLocks noChangeArrowheads="1"/>
            </p:cNvSpPr>
            <p:nvPr/>
          </p:nvSpPr>
          <p:spPr bwMode="auto">
            <a:xfrm>
              <a:off x="2459" y="2161"/>
              <a:ext cx="224" cy="21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32" name="Oval 53"/>
            <p:cNvSpPr>
              <a:spLocks noChangeArrowheads="1"/>
            </p:cNvSpPr>
            <p:nvPr/>
          </p:nvSpPr>
          <p:spPr bwMode="auto">
            <a:xfrm>
              <a:off x="2301" y="3004"/>
              <a:ext cx="224" cy="21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33" name="Oval 54"/>
            <p:cNvSpPr>
              <a:spLocks noChangeArrowheads="1"/>
            </p:cNvSpPr>
            <p:nvPr/>
          </p:nvSpPr>
          <p:spPr bwMode="auto">
            <a:xfrm>
              <a:off x="1639" y="3001"/>
              <a:ext cx="224" cy="21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34" name="Oval 55"/>
            <p:cNvSpPr>
              <a:spLocks noChangeArrowheads="1"/>
            </p:cNvSpPr>
            <p:nvPr/>
          </p:nvSpPr>
          <p:spPr bwMode="auto">
            <a:xfrm>
              <a:off x="3016" y="2558"/>
              <a:ext cx="224" cy="21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35" name="Oval 56"/>
            <p:cNvSpPr>
              <a:spLocks noChangeArrowheads="1"/>
            </p:cNvSpPr>
            <p:nvPr/>
          </p:nvSpPr>
          <p:spPr bwMode="auto">
            <a:xfrm>
              <a:off x="1954" y="2562"/>
              <a:ext cx="224" cy="214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36" name="Oval 57"/>
            <p:cNvSpPr>
              <a:spLocks noChangeArrowheads="1"/>
            </p:cNvSpPr>
            <p:nvPr/>
          </p:nvSpPr>
          <p:spPr bwMode="auto">
            <a:xfrm>
              <a:off x="3338" y="3001"/>
              <a:ext cx="224" cy="214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37" name="Oval 58"/>
            <p:cNvSpPr>
              <a:spLocks noChangeArrowheads="1"/>
            </p:cNvSpPr>
            <p:nvPr/>
          </p:nvSpPr>
          <p:spPr bwMode="auto">
            <a:xfrm>
              <a:off x="2580" y="3429"/>
              <a:ext cx="225" cy="214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38" name="Oval 59"/>
            <p:cNvSpPr>
              <a:spLocks noChangeArrowheads="1"/>
            </p:cNvSpPr>
            <p:nvPr/>
          </p:nvSpPr>
          <p:spPr bwMode="auto">
            <a:xfrm>
              <a:off x="1397" y="3430"/>
              <a:ext cx="224" cy="215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39" name="Line 60"/>
            <p:cNvSpPr>
              <a:spLocks noChangeShapeType="1"/>
            </p:cNvSpPr>
            <p:nvPr/>
          </p:nvSpPr>
          <p:spPr bwMode="auto">
            <a:xfrm flipH="1">
              <a:off x="2144" y="2335"/>
              <a:ext cx="344" cy="2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140" name="Line 61"/>
            <p:cNvSpPr>
              <a:spLocks noChangeShapeType="1"/>
            </p:cNvSpPr>
            <p:nvPr/>
          </p:nvSpPr>
          <p:spPr bwMode="auto">
            <a:xfrm flipH="1">
              <a:off x="1799" y="2756"/>
              <a:ext cx="201" cy="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141" name="Line 62"/>
            <p:cNvSpPr>
              <a:spLocks noChangeShapeType="1"/>
            </p:cNvSpPr>
            <p:nvPr/>
          </p:nvSpPr>
          <p:spPr bwMode="auto">
            <a:xfrm>
              <a:off x="2448" y="3204"/>
              <a:ext cx="176" cy="2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142" name="Line 63"/>
            <p:cNvSpPr>
              <a:spLocks noChangeShapeType="1"/>
            </p:cNvSpPr>
            <p:nvPr/>
          </p:nvSpPr>
          <p:spPr bwMode="auto">
            <a:xfrm flipH="1">
              <a:off x="1555" y="3205"/>
              <a:ext cx="137" cy="2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143" name="Line 64"/>
            <p:cNvSpPr>
              <a:spLocks noChangeShapeType="1"/>
            </p:cNvSpPr>
            <p:nvPr/>
          </p:nvSpPr>
          <p:spPr bwMode="auto">
            <a:xfrm>
              <a:off x="2661" y="2333"/>
              <a:ext cx="374" cy="2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144" name="Line 65"/>
            <p:cNvSpPr>
              <a:spLocks noChangeShapeType="1"/>
            </p:cNvSpPr>
            <p:nvPr/>
          </p:nvSpPr>
          <p:spPr bwMode="auto">
            <a:xfrm>
              <a:off x="3180" y="2754"/>
              <a:ext cx="206" cy="2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145" name="Line 66"/>
            <p:cNvSpPr>
              <a:spLocks noChangeShapeType="1"/>
            </p:cNvSpPr>
            <p:nvPr/>
          </p:nvSpPr>
          <p:spPr bwMode="auto">
            <a:xfrm>
              <a:off x="2122" y="2756"/>
              <a:ext cx="224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146" name="Rectangle 67"/>
            <p:cNvSpPr>
              <a:spLocks noChangeArrowheads="1"/>
            </p:cNvSpPr>
            <p:nvPr/>
          </p:nvSpPr>
          <p:spPr bwMode="auto">
            <a:xfrm>
              <a:off x="2304" y="3856"/>
              <a:ext cx="282" cy="16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NIL</a:t>
              </a:r>
            </a:p>
          </p:txBody>
        </p:sp>
        <p:cxnSp>
          <p:nvCxnSpPr>
            <p:cNvPr id="147" name="AutoShape 68"/>
            <p:cNvCxnSpPr>
              <a:cxnSpLocks noChangeShapeType="1"/>
              <a:stCxn id="136" idx="3"/>
              <a:endCxn id="146" idx="3"/>
            </p:cNvCxnSpPr>
            <p:nvPr/>
          </p:nvCxnSpPr>
          <p:spPr bwMode="auto">
            <a:xfrm rot="5400000">
              <a:off x="2602" y="3168"/>
              <a:ext cx="753" cy="785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8" name="AutoShape 69"/>
            <p:cNvCxnSpPr>
              <a:cxnSpLocks noChangeShapeType="1"/>
              <a:stCxn id="136" idx="5"/>
              <a:endCxn id="146" idx="3"/>
            </p:cNvCxnSpPr>
            <p:nvPr/>
          </p:nvCxnSpPr>
          <p:spPr bwMode="auto">
            <a:xfrm rot="5400000">
              <a:off x="2681" y="3089"/>
              <a:ext cx="753" cy="943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9" name="AutoShape 70"/>
            <p:cNvCxnSpPr>
              <a:cxnSpLocks noChangeShapeType="1"/>
              <a:stCxn id="138" idx="5"/>
              <a:endCxn id="146" idx="1"/>
            </p:cNvCxnSpPr>
            <p:nvPr/>
          </p:nvCxnSpPr>
          <p:spPr bwMode="auto">
            <a:xfrm rot="16200000" flipH="1">
              <a:off x="1784" y="3418"/>
              <a:ext cx="323" cy="716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0" name="AutoShape 71"/>
            <p:cNvCxnSpPr>
              <a:cxnSpLocks noChangeShapeType="1"/>
              <a:stCxn id="138" idx="3"/>
              <a:endCxn id="146" idx="1"/>
            </p:cNvCxnSpPr>
            <p:nvPr/>
          </p:nvCxnSpPr>
          <p:spPr bwMode="auto">
            <a:xfrm rot="16200000" flipH="1">
              <a:off x="1705" y="3339"/>
              <a:ext cx="323" cy="874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1" name="AutoShape 72"/>
            <p:cNvCxnSpPr>
              <a:cxnSpLocks noChangeShapeType="1"/>
              <a:stCxn id="133" idx="5"/>
              <a:endCxn id="146" idx="1"/>
            </p:cNvCxnSpPr>
            <p:nvPr/>
          </p:nvCxnSpPr>
          <p:spPr bwMode="auto">
            <a:xfrm rot="16200000" flipH="1">
              <a:off x="1691" y="3324"/>
              <a:ext cx="752" cy="474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2" name="AutoShape 73"/>
            <p:cNvCxnSpPr>
              <a:cxnSpLocks noChangeShapeType="1"/>
              <a:stCxn id="132" idx="3"/>
              <a:endCxn id="146" idx="0"/>
            </p:cNvCxnSpPr>
            <p:nvPr/>
          </p:nvCxnSpPr>
          <p:spPr bwMode="auto">
            <a:xfrm rot="16200000" flipH="1">
              <a:off x="2055" y="3466"/>
              <a:ext cx="669" cy="111"/>
            </a:xfrm>
            <a:prstGeom prst="curvedConnector3">
              <a:avLst>
                <a:gd name="adj1" fmla="val 5231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" name="AutoShape 74"/>
            <p:cNvCxnSpPr>
              <a:cxnSpLocks noChangeShapeType="1"/>
              <a:stCxn id="137" idx="3"/>
              <a:endCxn id="146" idx="0"/>
            </p:cNvCxnSpPr>
            <p:nvPr/>
          </p:nvCxnSpPr>
          <p:spPr bwMode="auto">
            <a:xfrm rot="5400000">
              <a:off x="2407" y="3650"/>
              <a:ext cx="244" cy="168"/>
            </a:xfrm>
            <a:prstGeom prst="curvedConnector3">
              <a:avLst>
                <a:gd name="adj1" fmla="val 56148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4" name="AutoShape 75"/>
            <p:cNvCxnSpPr>
              <a:cxnSpLocks noChangeShapeType="1"/>
              <a:stCxn id="137" idx="5"/>
              <a:endCxn id="146" idx="0"/>
            </p:cNvCxnSpPr>
            <p:nvPr/>
          </p:nvCxnSpPr>
          <p:spPr bwMode="auto">
            <a:xfrm rot="5400000">
              <a:off x="2487" y="3570"/>
              <a:ext cx="244" cy="327"/>
            </a:xfrm>
            <a:prstGeom prst="curvedConnector3">
              <a:avLst>
                <a:gd name="adj1" fmla="val 56148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5" name="AutoShape 76"/>
            <p:cNvCxnSpPr>
              <a:cxnSpLocks noChangeShapeType="1"/>
              <a:stCxn id="134" idx="3"/>
              <a:endCxn id="146" idx="3"/>
            </p:cNvCxnSpPr>
            <p:nvPr/>
          </p:nvCxnSpPr>
          <p:spPr bwMode="auto">
            <a:xfrm rot="5400000">
              <a:off x="2220" y="3107"/>
              <a:ext cx="1196" cy="463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6" name="Text Box 77"/>
            <p:cNvSpPr txBox="1">
              <a:spLocks noChangeArrowheads="1"/>
            </p:cNvSpPr>
            <p:nvPr/>
          </p:nvSpPr>
          <p:spPr bwMode="auto">
            <a:xfrm>
              <a:off x="1574" y="4095"/>
              <a:ext cx="2577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(c)</a:t>
              </a: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 </a:t>
              </a:r>
              <a:r>
                <a:rPr kumimoji="1" lang="ko-KR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실제 구현시의 </a:t>
              </a: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NIL</a:t>
              </a: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 </a:t>
              </a:r>
              <a:r>
                <a:rPr kumimoji="1" lang="ko-KR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노드 처리 방법</a:t>
              </a:r>
            </a:p>
          </p:txBody>
        </p:sp>
      </p:grpSp>
      <p:sp>
        <p:nvSpPr>
          <p:cNvPr id="157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20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8497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6"/>
          <p:cNvSpPr>
            <a:spLocks noChangeShapeType="1"/>
          </p:cNvSpPr>
          <p:nvPr/>
        </p:nvSpPr>
        <p:spPr bwMode="auto">
          <a:xfrm>
            <a:off x="2047874" y="2492896"/>
            <a:ext cx="295275" cy="1869182"/>
          </a:xfrm>
          <a:prstGeom prst="line">
            <a:avLst/>
          </a:prstGeom>
          <a:noFill/>
          <a:ln w="38100">
            <a:solidFill>
              <a:srgbClr val="B2B2B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레드 블랙 트리에서의 삽입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이진 검색 트리와 동일한 방법으로 삽입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단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삽입된 노드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x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를 레드로 색칠함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만일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 x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의 부모 노드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p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의 색상이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2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블랙이면 아무 문제 없음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2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레드이면 레드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-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블랙의 특성이 깨짐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Clr>
                <a:schemeClr val="bg2">
                  <a:lumMod val="10000"/>
                </a:schemeClr>
              </a:buClr>
              <a:buSzPct val="100000"/>
              <a:buNone/>
              <a:defRPr/>
            </a:pP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Clr>
                <a:schemeClr val="bg2">
                  <a:lumMod val="10000"/>
                </a:schemeClr>
              </a:buClr>
              <a:buSzPct val="100000"/>
              <a:buNone/>
              <a:defRPr/>
            </a:pP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Clr>
                <a:schemeClr val="bg2">
                  <a:lumMod val="10000"/>
                </a:schemeClr>
              </a:buClr>
              <a:buSzPct val="100000"/>
              <a:buNone/>
              <a:defRPr/>
            </a:pP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Clr>
                <a:schemeClr val="bg2">
                  <a:lumMod val="10000"/>
                </a:schemeClr>
              </a:buClr>
              <a:buSzPct val="100000"/>
              <a:buNone/>
              <a:defRPr/>
            </a:pP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Clr>
                <a:schemeClr val="bg2">
                  <a:lumMod val="10000"/>
                </a:schemeClr>
              </a:buClr>
              <a:buSzPct val="100000"/>
              <a:buNone/>
              <a:defRPr/>
            </a:pP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Clr>
                <a:schemeClr val="bg2">
                  <a:lumMod val="10000"/>
                </a:schemeClr>
              </a:buClr>
              <a:buSzPct val="100000"/>
              <a:buNone/>
              <a:defRPr/>
            </a:pP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Clr>
                <a:schemeClr val="bg2">
                  <a:lumMod val="10000"/>
                </a:schemeClr>
              </a:buClr>
              <a:buSzPct val="100000"/>
              <a:buNone/>
              <a:defRPr/>
            </a:pP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Clr>
                <a:schemeClr val="bg2">
                  <a:lumMod val="10000"/>
                </a:schemeClr>
              </a:buClr>
              <a:buSzPct val="100000"/>
              <a:buNone/>
              <a:defRPr/>
            </a:pP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Clr>
                <a:schemeClr val="bg2">
                  <a:lumMod val="10000"/>
                </a:schemeClr>
              </a:buClr>
              <a:buSzPct val="100000"/>
              <a:buNone/>
              <a:defRPr/>
            </a:pPr>
            <a:r>
              <a:rPr lang="en-US" altLang="ko-KR" sz="2000" kern="0" dirty="0" smtClean="0">
                <a:solidFill>
                  <a:srgbClr val="000099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2000" kern="0" dirty="0" smtClean="0">
                <a:solidFill>
                  <a:srgbClr val="000099"/>
                </a:solidFill>
              </a:rPr>
              <a:t>따라서 </a:t>
            </a:r>
            <a:r>
              <a:rPr lang="en-US" altLang="ko-KR" sz="2000" kern="0" dirty="0" smtClean="0">
                <a:solidFill>
                  <a:srgbClr val="000099"/>
                </a:solidFill>
              </a:rPr>
              <a:t>p</a:t>
            </a:r>
            <a:r>
              <a:rPr lang="ko-KR" altLang="en-US" sz="2000" kern="0" dirty="0" smtClean="0">
                <a:solidFill>
                  <a:srgbClr val="000099"/>
                </a:solidFill>
              </a:rPr>
              <a:t>가</a:t>
            </a:r>
            <a:r>
              <a:rPr lang="en-US" altLang="ko-KR" sz="2000" kern="0" dirty="0" smtClean="0">
                <a:solidFill>
                  <a:srgbClr val="000099"/>
                </a:solidFill>
              </a:rPr>
              <a:t> </a:t>
            </a:r>
            <a:r>
              <a:rPr lang="ko-KR" altLang="en-US" sz="2000" kern="0" dirty="0" smtClean="0">
                <a:solidFill>
                  <a:srgbClr val="000099"/>
                </a:solidFill>
              </a:rPr>
              <a:t>레드인 경우만 고려하여 처리하면 됨</a:t>
            </a: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>
            <a:off x="5351463" y="4768478"/>
            <a:ext cx="525462" cy="833438"/>
          </a:xfrm>
          <a:prstGeom prst="triangle">
            <a:avLst>
              <a:gd name="adj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3721100" y="4265241"/>
            <a:ext cx="512763" cy="844550"/>
          </a:xfrm>
          <a:prstGeom prst="triangle">
            <a:avLst>
              <a:gd name="adj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2568575" y="4127128"/>
            <a:ext cx="258763" cy="2492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H="1">
            <a:off x="2241550" y="4357316"/>
            <a:ext cx="384175" cy="3317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2770188" y="4355728"/>
            <a:ext cx="373062" cy="301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3843338" y="4135066"/>
            <a:ext cx="258762" cy="2476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1890713" y="4797053"/>
            <a:ext cx="523875" cy="833438"/>
          </a:xfrm>
          <a:prstGeom prst="triangle">
            <a:avLst>
              <a:gd name="adj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2027238" y="4662116"/>
            <a:ext cx="260350" cy="246062"/>
          </a:xfrm>
          <a:prstGeom prst="ellipse">
            <a:avLst/>
          </a:prstGeom>
          <a:solidFill>
            <a:srgbClr val="FF006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1817688" y="4546228"/>
            <a:ext cx="2746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405063" y="3952503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3440113" y="3874716"/>
            <a:ext cx="434975" cy="287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2968625" y="4778003"/>
            <a:ext cx="476250" cy="846138"/>
          </a:xfrm>
          <a:prstGeom prst="triangle">
            <a:avLst>
              <a:gd name="adj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7" name="Oval 14"/>
          <p:cNvSpPr>
            <a:spLocks noChangeArrowheads="1"/>
          </p:cNvSpPr>
          <p:nvPr/>
        </p:nvSpPr>
        <p:spPr bwMode="auto">
          <a:xfrm>
            <a:off x="3071813" y="4649416"/>
            <a:ext cx="246062" cy="2476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3219450" y="3655641"/>
            <a:ext cx="258763" cy="2492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H="1">
            <a:off x="2805113" y="3860428"/>
            <a:ext cx="441325" cy="3317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>
            <a:off x="7181850" y="4225553"/>
            <a:ext cx="512763" cy="846138"/>
          </a:xfrm>
          <a:prstGeom prst="triangle">
            <a:avLst>
              <a:gd name="adj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6029325" y="4089028"/>
            <a:ext cx="258763" cy="2476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flipH="1">
            <a:off x="5703888" y="4317628"/>
            <a:ext cx="382587" cy="3333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6230938" y="4317628"/>
            <a:ext cx="373062" cy="3000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24" name="Oval 22"/>
          <p:cNvSpPr>
            <a:spLocks noChangeArrowheads="1"/>
          </p:cNvSpPr>
          <p:nvPr/>
        </p:nvSpPr>
        <p:spPr bwMode="auto">
          <a:xfrm>
            <a:off x="7304088" y="4095378"/>
            <a:ext cx="258762" cy="2492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25" name="Oval 23"/>
          <p:cNvSpPr>
            <a:spLocks noChangeArrowheads="1"/>
          </p:cNvSpPr>
          <p:nvPr/>
        </p:nvSpPr>
        <p:spPr bwMode="auto">
          <a:xfrm>
            <a:off x="5489575" y="4622428"/>
            <a:ext cx="258763" cy="246063"/>
          </a:xfrm>
          <a:prstGeom prst="ellipse">
            <a:avLst/>
          </a:prstGeom>
          <a:solidFill>
            <a:srgbClr val="FF006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5289550" y="4487491"/>
            <a:ext cx="2746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5867400" y="3912816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6902450" y="3844553"/>
            <a:ext cx="433388" cy="2778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29" name="AutoShape 27"/>
          <p:cNvSpPr>
            <a:spLocks noChangeArrowheads="1"/>
          </p:cNvSpPr>
          <p:nvPr/>
        </p:nvSpPr>
        <p:spPr bwMode="auto">
          <a:xfrm>
            <a:off x="6429375" y="4739903"/>
            <a:ext cx="476250" cy="846138"/>
          </a:xfrm>
          <a:prstGeom prst="triangle">
            <a:avLst>
              <a:gd name="adj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6534150" y="4609728"/>
            <a:ext cx="244475" cy="2476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 flipH="1">
            <a:off x="6265863" y="3820741"/>
            <a:ext cx="465137" cy="3317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 flipV="1">
            <a:off x="3349625" y="3361953"/>
            <a:ext cx="0" cy="2936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33" name="Line 33"/>
          <p:cNvSpPr>
            <a:spLocks noChangeShapeType="1"/>
          </p:cNvSpPr>
          <p:nvPr/>
        </p:nvSpPr>
        <p:spPr bwMode="auto">
          <a:xfrm flipV="1">
            <a:off x="6800850" y="3323853"/>
            <a:ext cx="0" cy="292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34" name="Oval 29"/>
          <p:cNvSpPr>
            <a:spLocks noChangeArrowheads="1"/>
          </p:cNvSpPr>
          <p:nvPr/>
        </p:nvSpPr>
        <p:spPr bwMode="auto">
          <a:xfrm>
            <a:off x="6680200" y="3617541"/>
            <a:ext cx="260350" cy="2476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35" name="Line 88"/>
          <p:cNvSpPr>
            <a:spLocks noChangeShapeType="1"/>
          </p:cNvSpPr>
          <p:nvPr/>
        </p:nvSpPr>
        <p:spPr bwMode="auto">
          <a:xfrm>
            <a:off x="5419725" y="2964112"/>
            <a:ext cx="381000" cy="146464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2800">
              <a:solidFill>
                <a:srgbClr val="000000"/>
              </a:solidFill>
              <a:latin typeface="Arial" panose="020B0604020202020204" pitchFamily="34" charset="0"/>
              <a:ea typeface="굴림"/>
            </a:endParaRPr>
          </a:p>
        </p:txBody>
      </p:sp>
      <p:sp>
        <p:nvSpPr>
          <p:cNvPr id="36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21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5718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레드 블랙 트리에서의 삽입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처리해야 할 경우에 대한 분석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노드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p</a:t>
            </a:r>
            <a:r>
              <a:rPr lang="en-US" altLang="ko-KR" sz="2000" kern="0" baseline="30000" dirty="0" smtClean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의 색상은 반드시 블랙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노드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x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의 형제 노드는 반드시 블랙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노드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s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의 색상에 따라 두 가지 경우를 고려해야 함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2" eaLnBrk="1" latinLnBrk="0" hangingPunct="1">
              <a:defRPr/>
            </a:pP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Case 1: s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가 레드인 경우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2" eaLnBrk="1" latinLnBrk="0" hangingPunct="1">
              <a:defRPr/>
            </a:pP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Case 2: s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가 블랙인 경우</a:t>
            </a: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AutoShape 40"/>
          <p:cNvSpPr>
            <a:spLocks noChangeArrowheads="1"/>
          </p:cNvSpPr>
          <p:nvPr/>
        </p:nvSpPr>
        <p:spPr bwMode="auto">
          <a:xfrm>
            <a:off x="6820495" y="4312567"/>
            <a:ext cx="615950" cy="1012825"/>
          </a:xfrm>
          <a:prstGeom prst="triangle">
            <a:avLst>
              <a:gd name="adj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Oval 41"/>
          <p:cNvSpPr>
            <a:spLocks noChangeArrowheads="1"/>
          </p:cNvSpPr>
          <p:nvPr/>
        </p:nvSpPr>
        <p:spPr bwMode="auto">
          <a:xfrm>
            <a:off x="5434608" y="4147467"/>
            <a:ext cx="311150" cy="298450"/>
          </a:xfrm>
          <a:prstGeom prst="ellipse">
            <a:avLst/>
          </a:prstGeom>
          <a:solidFill>
            <a:srgbClr val="FF006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7" name="Line 42"/>
          <p:cNvSpPr>
            <a:spLocks noChangeShapeType="1"/>
          </p:cNvSpPr>
          <p:nvPr/>
        </p:nvSpPr>
        <p:spPr bwMode="auto">
          <a:xfrm flipH="1">
            <a:off x="5040908" y="4423692"/>
            <a:ext cx="461962" cy="398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8" name="Line 43"/>
          <p:cNvSpPr>
            <a:spLocks noChangeShapeType="1"/>
          </p:cNvSpPr>
          <p:nvPr/>
        </p:nvSpPr>
        <p:spPr bwMode="auto">
          <a:xfrm>
            <a:off x="5677495" y="4422105"/>
            <a:ext cx="447675" cy="3603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9" name="Oval 44"/>
          <p:cNvSpPr>
            <a:spLocks noChangeArrowheads="1"/>
          </p:cNvSpPr>
          <p:nvPr/>
        </p:nvSpPr>
        <p:spPr bwMode="auto">
          <a:xfrm>
            <a:off x="6966545" y="4156992"/>
            <a:ext cx="311150" cy="2968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?</a:t>
            </a:r>
          </a:p>
        </p:txBody>
      </p:sp>
      <p:sp>
        <p:nvSpPr>
          <p:cNvPr id="10" name="AutoShape 45"/>
          <p:cNvSpPr>
            <a:spLocks noChangeArrowheads="1"/>
          </p:cNvSpPr>
          <p:nvPr/>
        </p:nvSpPr>
        <p:spPr bwMode="auto">
          <a:xfrm>
            <a:off x="4620220" y="4950742"/>
            <a:ext cx="628650" cy="998538"/>
          </a:xfrm>
          <a:prstGeom prst="triangle">
            <a:avLst>
              <a:gd name="adj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1" name="Oval 46"/>
          <p:cNvSpPr>
            <a:spLocks noChangeArrowheads="1"/>
          </p:cNvSpPr>
          <p:nvPr/>
        </p:nvSpPr>
        <p:spPr bwMode="auto">
          <a:xfrm>
            <a:off x="4783733" y="4788817"/>
            <a:ext cx="312737" cy="295275"/>
          </a:xfrm>
          <a:prstGeom prst="ellipse">
            <a:avLst/>
          </a:prstGeom>
          <a:solidFill>
            <a:srgbClr val="FF006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2" name="Text Box 47"/>
          <p:cNvSpPr txBox="1">
            <a:spLocks noChangeArrowheads="1"/>
          </p:cNvSpPr>
          <p:nvPr/>
        </p:nvSpPr>
        <p:spPr bwMode="auto">
          <a:xfrm>
            <a:off x="4577358" y="4650705"/>
            <a:ext cx="2746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</a:p>
        </p:txBody>
      </p:sp>
      <p:sp>
        <p:nvSpPr>
          <p:cNvPr id="13" name="Text Box 48"/>
          <p:cNvSpPr txBox="1">
            <a:spLocks noChangeArrowheads="1"/>
          </p:cNvSpPr>
          <p:nvPr/>
        </p:nvSpPr>
        <p:spPr bwMode="auto">
          <a:xfrm>
            <a:off x="5318720" y="3937917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</a:p>
        </p:txBody>
      </p:sp>
      <p:sp>
        <p:nvSpPr>
          <p:cNvPr id="14" name="Line 49"/>
          <p:cNvSpPr>
            <a:spLocks noChangeShapeType="1"/>
          </p:cNvSpPr>
          <p:nvPr/>
        </p:nvSpPr>
        <p:spPr bwMode="auto">
          <a:xfrm>
            <a:off x="6482358" y="3855367"/>
            <a:ext cx="522287" cy="3349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5" name="AutoShape 50"/>
          <p:cNvSpPr>
            <a:spLocks noChangeArrowheads="1"/>
          </p:cNvSpPr>
          <p:nvPr/>
        </p:nvSpPr>
        <p:spPr bwMode="auto">
          <a:xfrm>
            <a:off x="5915620" y="4928517"/>
            <a:ext cx="571500" cy="1012825"/>
          </a:xfrm>
          <a:prstGeom prst="triangle">
            <a:avLst>
              <a:gd name="adj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6" name="Oval 51"/>
          <p:cNvSpPr>
            <a:spLocks noChangeArrowheads="1"/>
          </p:cNvSpPr>
          <p:nvPr/>
        </p:nvSpPr>
        <p:spPr bwMode="auto">
          <a:xfrm>
            <a:off x="6039445" y="4774530"/>
            <a:ext cx="295275" cy="29527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7" name="Oval 52"/>
          <p:cNvSpPr>
            <a:spLocks noChangeArrowheads="1"/>
          </p:cNvSpPr>
          <p:nvPr/>
        </p:nvSpPr>
        <p:spPr bwMode="auto">
          <a:xfrm>
            <a:off x="6217245" y="3583905"/>
            <a:ext cx="311150" cy="2984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8" name="Line 53"/>
          <p:cNvSpPr>
            <a:spLocks noChangeShapeType="1"/>
          </p:cNvSpPr>
          <p:nvPr/>
        </p:nvSpPr>
        <p:spPr bwMode="auto">
          <a:xfrm flipH="1">
            <a:off x="5718770" y="3828380"/>
            <a:ext cx="558800" cy="396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9" name="Text Box 54"/>
          <p:cNvSpPr txBox="1">
            <a:spLocks noChangeArrowheads="1"/>
          </p:cNvSpPr>
          <p:nvPr/>
        </p:nvSpPr>
        <p:spPr bwMode="auto">
          <a:xfrm>
            <a:off x="7198320" y="3926805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s</a:t>
            </a:r>
          </a:p>
        </p:txBody>
      </p:sp>
      <p:sp>
        <p:nvSpPr>
          <p:cNvPr id="20" name="Line 55"/>
          <p:cNvSpPr>
            <a:spLocks noChangeShapeType="1"/>
          </p:cNvSpPr>
          <p:nvPr/>
        </p:nvSpPr>
        <p:spPr bwMode="auto">
          <a:xfrm flipV="1">
            <a:off x="6372820" y="3231480"/>
            <a:ext cx="0" cy="3508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21" name="Text Box 57"/>
          <p:cNvSpPr txBox="1">
            <a:spLocks noChangeArrowheads="1"/>
          </p:cNvSpPr>
          <p:nvPr/>
        </p:nvSpPr>
        <p:spPr bwMode="auto">
          <a:xfrm>
            <a:off x="5982295" y="3404517"/>
            <a:ext cx="33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  <a:r>
              <a:rPr kumimoji="1" lang="en-US" altLang="ko-KR" sz="1400" i="1" baseline="30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22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22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5487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레드 블랙 트리에서의 삽입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0" indent="0" eaLnBrk="1" latinLnBrk="0" hangingPunct="1">
              <a:buNone/>
              <a:defRPr/>
            </a:pP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Case 1: s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가 레드인 경우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5" name="Oval 41"/>
          <p:cNvSpPr>
            <a:spLocks noChangeArrowheads="1"/>
          </p:cNvSpPr>
          <p:nvPr/>
        </p:nvSpPr>
        <p:spPr bwMode="auto">
          <a:xfrm>
            <a:off x="7445375" y="3039889"/>
            <a:ext cx="485775" cy="476250"/>
          </a:xfrm>
          <a:prstGeom prst="ellipse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46" name="Oval 42"/>
          <p:cNvSpPr>
            <a:spLocks noChangeArrowheads="1"/>
          </p:cNvSpPr>
          <p:nvPr/>
        </p:nvSpPr>
        <p:spPr bwMode="auto">
          <a:xfrm>
            <a:off x="6699250" y="2474739"/>
            <a:ext cx="485775" cy="476250"/>
          </a:xfrm>
          <a:prstGeom prst="ellipse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47" name="Oval 40"/>
          <p:cNvSpPr>
            <a:spLocks noChangeArrowheads="1"/>
          </p:cNvSpPr>
          <p:nvPr/>
        </p:nvSpPr>
        <p:spPr bwMode="auto">
          <a:xfrm>
            <a:off x="5915025" y="3033539"/>
            <a:ext cx="485775" cy="476250"/>
          </a:xfrm>
          <a:prstGeom prst="ellipse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48" name="AutoShape 2"/>
          <p:cNvSpPr>
            <a:spLocks noChangeArrowheads="1"/>
          </p:cNvSpPr>
          <p:nvPr/>
        </p:nvSpPr>
        <p:spPr bwMode="auto">
          <a:xfrm>
            <a:off x="5192713" y="3935239"/>
            <a:ext cx="630237" cy="998538"/>
          </a:xfrm>
          <a:prstGeom prst="triangle">
            <a:avLst>
              <a:gd name="adj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49" name="AutoShape 3"/>
          <p:cNvSpPr>
            <a:spLocks noChangeArrowheads="1"/>
          </p:cNvSpPr>
          <p:nvPr/>
        </p:nvSpPr>
        <p:spPr bwMode="auto">
          <a:xfrm>
            <a:off x="3232150" y="3331989"/>
            <a:ext cx="615950" cy="1012825"/>
          </a:xfrm>
          <a:prstGeom prst="triangle">
            <a:avLst>
              <a:gd name="adj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0" name="Oval 4"/>
          <p:cNvSpPr>
            <a:spLocks noChangeArrowheads="1"/>
          </p:cNvSpPr>
          <p:nvPr/>
        </p:nvSpPr>
        <p:spPr bwMode="auto">
          <a:xfrm>
            <a:off x="1846263" y="3166889"/>
            <a:ext cx="311150" cy="298450"/>
          </a:xfrm>
          <a:prstGeom prst="ellipse">
            <a:avLst/>
          </a:prstGeom>
          <a:solidFill>
            <a:srgbClr val="FF006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51" name="Line 5"/>
          <p:cNvSpPr>
            <a:spLocks noChangeShapeType="1"/>
          </p:cNvSpPr>
          <p:nvPr/>
        </p:nvSpPr>
        <p:spPr bwMode="auto">
          <a:xfrm flipH="1">
            <a:off x="1452563" y="3443114"/>
            <a:ext cx="461962" cy="398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52" name="Line 6"/>
          <p:cNvSpPr>
            <a:spLocks noChangeShapeType="1"/>
          </p:cNvSpPr>
          <p:nvPr/>
        </p:nvSpPr>
        <p:spPr bwMode="auto">
          <a:xfrm>
            <a:off x="2089150" y="3441527"/>
            <a:ext cx="447675" cy="3603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53" name="Oval 7"/>
          <p:cNvSpPr>
            <a:spLocks noChangeArrowheads="1"/>
          </p:cNvSpPr>
          <p:nvPr/>
        </p:nvSpPr>
        <p:spPr bwMode="auto">
          <a:xfrm>
            <a:off x="3378200" y="3176414"/>
            <a:ext cx="311150" cy="296863"/>
          </a:xfrm>
          <a:prstGeom prst="ellipse">
            <a:avLst/>
          </a:prstGeom>
          <a:solidFill>
            <a:srgbClr val="FF006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54" name="AutoShape 8"/>
          <p:cNvSpPr>
            <a:spLocks noChangeArrowheads="1"/>
          </p:cNvSpPr>
          <p:nvPr/>
        </p:nvSpPr>
        <p:spPr bwMode="auto">
          <a:xfrm>
            <a:off x="1031875" y="3970164"/>
            <a:ext cx="628650" cy="998538"/>
          </a:xfrm>
          <a:prstGeom prst="triangle">
            <a:avLst>
              <a:gd name="adj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55" name="Oval 9"/>
          <p:cNvSpPr>
            <a:spLocks noChangeArrowheads="1"/>
          </p:cNvSpPr>
          <p:nvPr/>
        </p:nvSpPr>
        <p:spPr bwMode="auto">
          <a:xfrm>
            <a:off x="1195388" y="3808239"/>
            <a:ext cx="312737" cy="295275"/>
          </a:xfrm>
          <a:prstGeom prst="ellipse">
            <a:avLst/>
          </a:prstGeom>
          <a:solidFill>
            <a:srgbClr val="FF006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56" name="Text Box 10"/>
          <p:cNvSpPr txBox="1">
            <a:spLocks noChangeArrowheads="1"/>
          </p:cNvSpPr>
          <p:nvPr/>
        </p:nvSpPr>
        <p:spPr bwMode="auto">
          <a:xfrm>
            <a:off x="989013" y="3670127"/>
            <a:ext cx="2746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</a:p>
        </p:txBody>
      </p:sp>
      <p:sp>
        <p:nvSpPr>
          <p:cNvPr id="57" name="Text Box 11"/>
          <p:cNvSpPr txBox="1">
            <a:spLocks noChangeArrowheads="1"/>
          </p:cNvSpPr>
          <p:nvPr/>
        </p:nvSpPr>
        <p:spPr bwMode="auto">
          <a:xfrm>
            <a:off x="1730375" y="2957339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</a:p>
        </p:txBody>
      </p:sp>
      <p:sp>
        <p:nvSpPr>
          <p:cNvPr id="58" name="Line 12"/>
          <p:cNvSpPr>
            <a:spLocks noChangeShapeType="1"/>
          </p:cNvSpPr>
          <p:nvPr/>
        </p:nvSpPr>
        <p:spPr bwMode="auto">
          <a:xfrm>
            <a:off x="2894013" y="2874789"/>
            <a:ext cx="522287" cy="3349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59" name="AutoShape 13"/>
          <p:cNvSpPr>
            <a:spLocks noChangeArrowheads="1"/>
          </p:cNvSpPr>
          <p:nvPr/>
        </p:nvSpPr>
        <p:spPr bwMode="auto">
          <a:xfrm>
            <a:off x="2327275" y="3947939"/>
            <a:ext cx="571500" cy="1012825"/>
          </a:xfrm>
          <a:prstGeom prst="triangle">
            <a:avLst>
              <a:gd name="adj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60" name="Oval 14"/>
          <p:cNvSpPr>
            <a:spLocks noChangeArrowheads="1"/>
          </p:cNvSpPr>
          <p:nvPr/>
        </p:nvSpPr>
        <p:spPr bwMode="auto">
          <a:xfrm>
            <a:off x="2451100" y="3793952"/>
            <a:ext cx="295275" cy="29527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1" name="Oval 15"/>
          <p:cNvSpPr>
            <a:spLocks noChangeArrowheads="1"/>
          </p:cNvSpPr>
          <p:nvPr/>
        </p:nvSpPr>
        <p:spPr bwMode="auto">
          <a:xfrm>
            <a:off x="2628900" y="2603327"/>
            <a:ext cx="311150" cy="2984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2" name="Line 16"/>
          <p:cNvSpPr>
            <a:spLocks noChangeShapeType="1"/>
          </p:cNvSpPr>
          <p:nvPr/>
        </p:nvSpPr>
        <p:spPr bwMode="auto">
          <a:xfrm flipH="1">
            <a:off x="2130425" y="2847802"/>
            <a:ext cx="558800" cy="396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63" name="Text Box 17"/>
          <p:cNvSpPr txBox="1">
            <a:spLocks noChangeArrowheads="1"/>
          </p:cNvSpPr>
          <p:nvPr/>
        </p:nvSpPr>
        <p:spPr bwMode="auto">
          <a:xfrm>
            <a:off x="3609975" y="2946227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s</a:t>
            </a:r>
          </a:p>
        </p:txBody>
      </p:sp>
      <p:sp>
        <p:nvSpPr>
          <p:cNvPr id="64" name="AutoShape 18"/>
          <p:cNvSpPr>
            <a:spLocks noChangeArrowheads="1"/>
          </p:cNvSpPr>
          <p:nvPr/>
        </p:nvSpPr>
        <p:spPr bwMode="auto">
          <a:xfrm>
            <a:off x="7392988" y="3285952"/>
            <a:ext cx="615950" cy="1012825"/>
          </a:xfrm>
          <a:prstGeom prst="triangle">
            <a:avLst>
              <a:gd name="adj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5" name="Oval 19"/>
          <p:cNvSpPr>
            <a:spLocks noChangeArrowheads="1"/>
          </p:cNvSpPr>
          <p:nvPr/>
        </p:nvSpPr>
        <p:spPr bwMode="auto">
          <a:xfrm>
            <a:off x="6007100" y="3120852"/>
            <a:ext cx="311150" cy="2968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6" name="Line 20"/>
          <p:cNvSpPr>
            <a:spLocks noChangeShapeType="1"/>
          </p:cNvSpPr>
          <p:nvPr/>
        </p:nvSpPr>
        <p:spPr bwMode="auto">
          <a:xfrm flipH="1">
            <a:off x="5614988" y="3395489"/>
            <a:ext cx="460375" cy="400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67" name="Line 21"/>
          <p:cNvSpPr>
            <a:spLocks noChangeShapeType="1"/>
          </p:cNvSpPr>
          <p:nvPr/>
        </p:nvSpPr>
        <p:spPr bwMode="auto">
          <a:xfrm>
            <a:off x="6249988" y="3395489"/>
            <a:ext cx="447675" cy="360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68" name="Oval 22"/>
          <p:cNvSpPr>
            <a:spLocks noChangeArrowheads="1"/>
          </p:cNvSpPr>
          <p:nvPr/>
        </p:nvSpPr>
        <p:spPr bwMode="auto">
          <a:xfrm>
            <a:off x="7539038" y="3128789"/>
            <a:ext cx="311150" cy="2984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9" name="Oval 23"/>
          <p:cNvSpPr>
            <a:spLocks noChangeArrowheads="1"/>
          </p:cNvSpPr>
          <p:nvPr/>
        </p:nvSpPr>
        <p:spPr bwMode="auto">
          <a:xfrm>
            <a:off x="5357813" y="3760614"/>
            <a:ext cx="311150" cy="295275"/>
          </a:xfrm>
          <a:prstGeom prst="ellipse">
            <a:avLst/>
          </a:prstGeom>
          <a:solidFill>
            <a:srgbClr val="FF006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70" name="Text Box 24"/>
          <p:cNvSpPr txBox="1">
            <a:spLocks noChangeArrowheads="1"/>
          </p:cNvSpPr>
          <p:nvPr/>
        </p:nvSpPr>
        <p:spPr bwMode="auto">
          <a:xfrm>
            <a:off x="5151438" y="3622502"/>
            <a:ext cx="2746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</a:p>
        </p:txBody>
      </p:sp>
      <p:sp>
        <p:nvSpPr>
          <p:cNvPr id="71" name="Text Box 25"/>
          <p:cNvSpPr txBox="1">
            <a:spLocks noChangeArrowheads="1"/>
          </p:cNvSpPr>
          <p:nvPr/>
        </p:nvSpPr>
        <p:spPr bwMode="auto">
          <a:xfrm>
            <a:off x="5892800" y="2911302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</a:p>
        </p:txBody>
      </p:sp>
      <p:sp>
        <p:nvSpPr>
          <p:cNvPr id="72" name="Line 26"/>
          <p:cNvSpPr>
            <a:spLocks noChangeShapeType="1"/>
          </p:cNvSpPr>
          <p:nvPr/>
        </p:nvSpPr>
        <p:spPr bwMode="auto">
          <a:xfrm>
            <a:off x="7056438" y="2828752"/>
            <a:ext cx="520700" cy="3333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73" name="AutoShape 27"/>
          <p:cNvSpPr>
            <a:spLocks noChangeArrowheads="1"/>
          </p:cNvSpPr>
          <p:nvPr/>
        </p:nvSpPr>
        <p:spPr bwMode="auto">
          <a:xfrm>
            <a:off x="6488113" y="3901902"/>
            <a:ext cx="571500" cy="1012825"/>
          </a:xfrm>
          <a:prstGeom prst="triangle">
            <a:avLst>
              <a:gd name="adj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74" name="Oval 28"/>
          <p:cNvSpPr>
            <a:spLocks noChangeArrowheads="1"/>
          </p:cNvSpPr>
          <p:nvPr/>
        </p:nvSpPr>
        <p:spPr bwMode="auto">
          <a:xfrm>
            <a:off x="6613525" y="3746327"/>
            <a:ext cx="293688" cy="2968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75" name="Line 30"/>
          <p:cNvSpPr>
            <a:spLocks noChangeShapeType="1"/>
          </p:cNvSpPr>
          <p:nvPr/>
        </p:nvSpPr>
        <p:spPr bwMode="auto">
          <a:xfrm flipH="1">
            <a:off x="6291263" y="2800177"/>
            <a:ext cx="558800" cy="396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76" name="Text Box 31"/>
          <p:cNvSpPr txBox="1">
            <a:spLocks noChangeArrowheads="1"/>
          </p:cNvSpPr>
          <p:nvPr/>
        </p:nvSpPr>
        <p:spPr bwMode="auto">
          <a:xfrm>
            <a:off x="7770813" y="2900189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s</a:t>
            </a:r>
          </a:p>
        </p:txBody>
      </p:sp>
      <p:sp>
        <p:nvSpPr>
          <p:cNvPr id="77" name="Line 32"/>
          <p:cNvSpPr>
            <a:spLocks noChangeShapeType="1"/>
          </p:cNvSpPr>
          <p:nvPr/>
        </p:nvSpPr>
        <p:spPr bwMode="auto">
          <a:xfrm flipV="1">
            <a:off x="2784475" y="2250902"/>
            <a:ext cx="0" cy="3508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78" name="Line 33"/>
          <p:cNvSpPr>
            <a:spLocks noChangeShapeType="1"/>
          </p:cNvSpPr>
          <p:nvPr/>
        </p:nvSpPr>
        <p:spPr bwMode="auto">
          <a:xfrm flipV="1">
            <a:off x="6934200" y="2204864"/>
            <a:ext cx="0" cy="3508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79" name="AutoShape 34"/>
          <p:cNvSpPr>
            <a:spLocks noChangeArrowheads="1"/>
          </p:cNvSpPr>
          <p:nvPr/>
        </p:nvSpPr>
        <p:spPr bwMode="auto">
          <a:xfrm>
            <a:off x="4402138" y="3373264"/>
            <a:ext cx="392112" cy="455613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80" name="Text Box 35"/>
          <p:cNvSpPr txBox="1">
            <a:spLocks noChangeArrowheads="1"/>
          </p:cNvSpPr>
          <p:nvPr/>
        </p:nvSpPr>
        <p:spPr bwMode="auto">
          <a:xfrm>
            <a:off x="965200" y="2533477"/>
            <a:ext cx="8001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Case 1</a:t>
            </a:r>
          </a:p>
        </p:txBody>
      </p:sp>
      <p:sp>
        <p:nvSpPr>
          <p:cNvPr id="81" name="Text Box 36"/>
          <p:cNvSpPr txBox="1">
            <a:spLocks noChangeArrowheads="1"/>
          </p:cNvSpPr>
          <p:nvPr/>
        </p:nvSpPr>
        <p:spPr bwMode="auto">
          <a:xfrm>
            <a:off x="2393950" y="2423939"/>
            <a:ext cx="33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  <a:r>
              <a:rPr kumimoji="1" lang="en-US" altLang="ko-KR" sz="1400" i="1" baseline="30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82" name="Text Box 37"/>
          <p:cNvSpPr txBox="1">
            <a:spLocks noChangeArrowheads="1"/>
          </p:cNvSpPr>
          <p:nvPr/>
        </p:nvSpPr>
        <p:spPr bwMode="auto">
          <a:xfrm>
            <a:off x="6559550" y="2373139"/>
            <a:ext cx="33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  <a:r>
              <a:rPr kumimoji="1" lang="en-US" altLang="ko-KR" sz="1400" i="1" baseline="30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83" name="Oval 29"/>
          <p:cNvSpPr>
            <a:spLocks noChangeArrowheads="1"/>
          </p:cNvSpPr>
          <p:nvPr/>
        </p:nvSpPr>
        <p:spPr bwMode="auto">
          <a:xfrm>
            <a:off x="6789738" y="2557289"/>
            <a:ext cx="312737" cy="296863"/>
          </a:xfrm>
          <a:prstGeom prst="ellipse">
            <a:avLst/>
          </a:prstGeom>
          <a:solidFill>
            <a:srgbClr val="FF006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84" name="Oval 43"/>
          <p:cNvSpPr>
            <a:spLocks noChangeArrowheads="1"/>
          </p:cNvSpPr>
          <p:nvPr/>
        </p:nvSpPr>
        <p:spPr bwMode="auto">
          <a:xfrm>
            <a:off x="5187950" y="1682750"/>
            <a:ext cx="428625" cy="419100"/>
          </a:xfrm>
          <a:prstGeom prst="ellipse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85" name="Text Box 44"/>
          <p:cNvSpPr txBox="1">
            <a:spLocks noChangeArrowheads="1"/>
          </p:cNvSpPr>
          <p:nvPr/>
        </p:nvSpPr>
        <p:spPr bwMode="auto">
          <a:xfrm>
            <a:off x="5603875" y="1668463"/>
            <a:ext cx="230543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색상이 바뀐 노드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579438" y="5157192"/>
            <a:ext cx="7953002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latinLnBrk="0">
              <a:buClr>
                <a:schemeClr val="bg2">
                  <a:lumMod val="10000"/>
                </a:schemeClr>
              </a:buClr>
              <a:buSzPct val="100000"/>
              <a:defRPr/>
            </a:pPr>
            <a:r>
              <a:rPr lang="en-US" altLang="ko-KR" sz="2000" kern="0" dirty="0" smtClean="0">
                <a:solidFill>
                  <a:srgbClr val="000099"/>
                </a:solidFill>
                <a:sym typeface="Wingdings" panose="05000000000000000000" pitchFamily="2" charset="2"/>
              </a:rPr>
              <a:t>- p</a:t>
            </a:r>
            <a:r>
              <a:rPr lang="ko-KR" altLang="en-US" sz="2000" kern="0" dirty="0" smtClean="0">
                <a:solidFill>
                  <a:srgbClr val="000099"/>
                </a:solidFill>
                <a:sym typeface="Wingdings" panose="05000000000000000000" pitchFamily="2" charset="2"/>
              </a:rPr>
              <a:t>와 </a:t>
            </a:r>
            <a:r>
              <a:rPr lang="en-US" altLang="ko-KR" sz="2000" kern="0" dirty="0" smtClean="0">
                <a:solidFill>
                  <a:srgbClr val="000099"/>
                </a:solidFill>
                <a:sym typeface="Wingdings" panose="05000000000000000000" pitchFamily="2" charset="2"/>
              </a:rPr>
              <a:t>s</a:t>
            </a:r>
            <a:r>
              <a:rPr lang="ko-KR" altLang="en-US" sz="2000" kern="0" dirty="0" smtClean="0">
                <a:solidFill>
                  <a:srgbClr val="000099"/>
                </a:solidFill>
                <a:sym typeface="Wingdings" panose="05000000000000000000" pitchFamily="2" charset="2"/>
              </a:rPr>
              <a:t>의 색상을</a:t>
            </a:r>
            <a:r>
              <a:rPr lang="en-US" altLang="ko-KR" sz="2000" kern="0" dirty="0" smtClean="0">
                <a:solidFill>
                  <a:srgbClr val="000099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2000" kern="0" dirty="0" smtClean="0">
                <a:solidFill>
                  <a:srgbClr val="000099"/>
                </a:solidFill>
                <a:sym typeface="Wingdings" panose="05000000000000000000" pitchFamily="2" charset="2"/>
              </a:rPr>
              <a:t>블랙으로 바꿈</a:t>
            </a:r>
            <a:endParaRPr lang="en-US" altLang="ko-KR" sz="2000" kern="0" dirty="0" smtClean="0">
              <a:solidFill>
                <a:srgbClr val="000099"/>
              </a:solidFill>
              <a:sym typeface="Wingdings" panose="05000000000000000000" pitchFamily="2" charset="2"/>
            </a:endParaRPr>
          </a:p>
          <a:p>
            <a:pPr lvl="1" latinLnBrk="0">
              <a:buClr>
                <a:schemeClr val="bg2">
                  <a:lumMod val="10000"/>
                </a:schemeClr>
              </a:buClr>
              <a:buSzPct val="100000"/>
              <a:defRPr/>
            </a:pPr>
            <a:r>
              <a:rPr lang="en-US" altLang="ko-KR" sz="2000" kern="0" dirty="0" smtClean="0">
                <a:solidFill>
                  <a:srgbClr val="000099"/>
                </a:solidFill>
                <a:sym typeface="Wingdings" panose="05000000000000000000" pitchFamily="2" charset="2"/>
              </a:rPr>
              <a:t>- p</a:t>
            </a:r>
            <a:r>
              <a:rPr lang="en-US" altLang="ko-KR" sz="2000" kern="0" baseline="30000" dirty="0" smtClean="0">
                <a:solidFill>
                  <a:srgbClr val="000099"/>
                </a:solidFill>
                <a:sym typeface="Wingdings" panose="05000000000000000000" pitchFamily="2" charset="2"/>
              </a:rPr>
              <a:t>2</a:t>
            </a:r>
            <a:r>
              <a:rPr lang="ko-KR" altLang="en-US" sz="2000" kern="0" dirty="0" smtClean="0">
                <a:solidFill>
                  <a:srgbClr val="000099"/>
                </a:solidFill>
                <a:sym typeface="Wingdings" panose="05000000000000000000" pitchFamily="2" charset="2"/>
              </a:rPr>
              <a:t>는 루트 노드가 아닌 경우에만</a:t>
            </a:r>
            <a:r>
              <a:rPr lang="en-US" altLang="ko-KR" sz="2000" kern="0" dirty="0" smtClean="0">
                <a:solidFill>
                  <a:srgbClr val="000099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2000" kern="0" dirty="0" smtClean="0">
                <a:solidFill>
                  <a:srgbClr val="000099"/>
                </a:solidFill>
                <a:sym typeface="Wingdings" panose="05000000000000000000" pitchFamily="2" charset="2"/>
              </a:rPr>
              <a:t>레드로 바꿈</a:t>
            </a:r>
            <a:endParaRPr lang="en-US" altLang="ko-KR" sz="2000" kern="0" dirty="0" smtClean="0">
              <a:solidFill>
                <a:srgbClr val="000099"/>
              </a:solidFill>
              <a:sym typeface="Wingdings" panose="05000000000000000000" pitchFamily="2" charset="2"/>
            </a:endParaRPr>
          </a:p>
          <a:p>
            <a:pPr lvl="1" latinLnBrk="0">
              <a:buClr>
                <a:schemeClr val="bg2">
                  <a:lumMod val="10000"/>
                </a:schemeClr>
              </a:buClr>
              <a:buSzPct val="100000"/>
              <a:defRPr/>
            </a:pPr>
            <a:endParaRPr lang="en-US" altLang="ko-KR" sz="1400" kern="0" dirty="0" smtClean="0">
              <a:solidFill>
                <a:srgbClr val="000099"/>
              </a:solidFill>
              <a:sym typeface="Wingdings" panose="05000000000000000000" pitchFamily="2" charset="2"/>
            </a:endParaRPr>
          </a:p>
          <a:p>
            <a:pPr lvl="1" latinLnBrk="0">
              <a:buClr>
                <a:schemeClr val="bg2">
                  <a:lumMod val="10000"/>
                </a:schemeClr>
              </a:buClr>
              <a:buSzPct val="100000"/>
              <a:defRPr/>
            </a:pPr>
            <a:r>
              <a:rPr lang="en-US" altLang="ko-KR" sz="2000" kern="0" dirty="0">
                <a:solidFill>
                  <a:srgbClr val="000099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2000" kern="0" dirty="0" smtClean="0">
                <a:solidFill>
                  <a:srgbClr val="000099"/>
                </a:solidFill>
              </a:rPr>
              <a:t>p</a:t>
            </a:r>
            <a:r>
              <a:rPr lang="en-US" altLang="ko-KR" sz="2000" kern="0" baseline="30000" dirty="0" smtClean="0">
                <a:solidFill>
                  <a:srgbClr val="000099"/>
                </a:solidFill>
              </a:rPr>
              <a:t>2</a:t>
            </a:r>
            <a:r>
              <a:rPr lang="ko-KR" altLang="en-US" sz="2000" kern="0" dirty="0" smtClean="0">
                <a:solidFill>
                  <a:srgbClr val="000099"/>
                </a:solidFill>
              </a:rPr>
              <a:t>에서</a:t>
            </a:r>
            <a:r>
              <a:rPr lang="en-US" altLang="ko-KR" sz="2000" kern="0" dirty="0">
                <a:solidFill>
                  <a:srgbClr val="000099"/>
                </a:solidFill>
              </a:rPr>
              <a:t> </a:t>
            </a:r>
            <a:r>
              <a:rPr lang="ko-KR" altLang="en-US" sz="2000" kern="0" dirty="0" smtClean="0">
                <a:solidFill>
                  <a:srgbClr val="000099"/>
                </a:solidFill>
              </a:rPr>
              <a:t>동일한 문제</a:t>
            </a:r>
            <a:r>
              <a:rPr lang="en-US" altLang="ko-KR" sz="2000" kern="0" dirty="0" smtClean="0">
                <a:solidFill>
                  <a:srgbClr val="000099"/>
                </a:solidFill>
              </a:rPr>
              <a:t>(p</a:t>
            </a:r>
            <a:r>
              <a:rPr lang="en-US" altLang="ko-KR" sz="2000" kern="0" baseline="30000" dirty="0" smtClean="0">
                <a:solidFill>
                  <a:srgbClr val="000099"/>
                </a:solidFill>
              </a:rPr>
              <a:t>3</a:t>
            </a:r>
            <a:r>
              <a:rPr lang="ko-KR" altLang="en-US" sz="2000" kern="0" dirty="0" smtClean="0">
                <a:solidFill>
                  <a:srgbClr val="000099"/>
                </a:solidFill>
              </a:rPr>
              <a:t>가</a:t>
            </a:r>
            <a:r>
              <a:rPr lang="en-US" altLang="ko-KR" sz="2000" kern="0" dirty="0" smtClean="0">
                <a:solidFill>
                  <a:srgbClr val="000099"/>
                </a:solidFill>
              </a:rPr>
              <a:t> </a:t>
            </a:r>
            <a:r>
              <a:rPr lang="ko-KR" altLang="en-US" sz="2000" kern="0" dirty="0" smtClean="0">
                <a:solidFill>
                  <a:srgbClr val="000099"/>
                </a:solidFill>
              </a:rPr>
              <a:t>레드</a:t>
            </a:r>
            <a:r>
              <a:rPr lang="en-US" altLang="ko-KR" sz="2000" kern="0" dirty="0" smtClean="0">
                <a:solidFill>
                  <a:srgbClr val="000099"/>
                </a:solidFill>
              </a:rPr>
              <a:t>) </a:t>
            </a:r>
            <a:r>
              <a:rPr lang="ko-KR" altLang="en-US" sz="2000" kern="0" dirty="0" smtClean="0">
                <a:solidFill>
                  <a:srgbClr val="000099"/>
                </a:solidFill>
              </a:rPr>
              <a:t>발생 가능</a:t>
            </a:r>
            <a:r>
              <a:rPr lang="en-US" altLang="ko-KR" sz="2000" kern="0" dirty="0" smtClean="0">
                <a:solidFill>
                  <a:srgbClr val="000099"/>
                </a:solidFill>
              </a:rPr>
              <a:t>, </a:t>
            </a:r>
            <a:r>
              <a:rPr lang="ko-KR" altLang="en-US" sz="2000" kern="0" dirty="0" smtClean="0">
                <a:solidFill>
                  <a:srgbClr val="000099"/>
                </a:solidFill>
              </a:rPr>
              <a:t>재귀적 해결 필요</a:t>
            </a:r>
            <a:endParaRPr lang="en-US" altLang="ko-KR" sz="2000" kern="0" dirty="0" smtClean="0">
              <a:solidFill>
                <a:srgbClr val="000099"/>
              </a:solidFill>
            </a:endParaRPr>
          </a:p>
        </p:txBody>
      </p:sp>
      <p:sp>
        <p:nvSpPr>
          <p:cNvPr id="87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23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3349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레드 블랙 트리에서의 삽입 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0" indent="0" eaLnBrk="1" latinLnBrk="0" hangingPunct="1">
              <a:buNone/>
              <a:defRPr/>
            </a:pP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Case 2-1: s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가 블랙이고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, x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가 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p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의 오른쪽 자식인 경우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9" name="AutoShape 36"/>
          <p:cNvSpPr>
            <a:spLocks noChangeArrowheads="1"/>
          </p:cNvSpPr>
          <p:nvPr/>
        </p:nvSpPr>
        <p:spPr bwMode="auto">
          <a:xfrm>
            <a:off x="4510088" y="4309195"/>
            <a:ext cx="642937" cy="1031875"/>
          </a:xfrm>
          <a:prstGeom prst="triangle">
            <a:avLst>
              <a:gd name="adj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50" name="AutoShape 37"/>
          <p:cNvSpPr>
            <a:spLocks noChangeArrowheads="1"/>
          </p:cNvSpPr>
          <p:nvPr/>
        </p:nvSpPr>
        <p:spPr bwMode="auto">
          <a:xfrm>
            <a:off x="7324725" y="3021732"/>
            <a:ext cx="627063" cy="1047750"/>
          </a:xfrm>
          <a:prstGeom prst="triangle">
            <a:avLst>
              <a:gd name="adj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1" name="Oval 38"/>
          <p:cNvSpPr>
            <a:spLocks noChangeArrowheads="1"/>
          </p:cNvSpPr>
          <p:nvPr/>
        </p:nvSpPr>
        <p:spPr bwMode="auto">
          <a:xfrm>
            <a:off x="5340350" y="3491632"/>
            <a:ext cx="317500" cy="306388"/>
          </a:xfrm>
          <a:prstGeom prst="ellipse">
            <a:avLst/>
          </a:prstGeom>
          <a:solidFill>
            <a:srgbClr val="FF006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52" name="Line 39"/>
          <p:cNvSpPr>
            <a:spLocks noChangeShapeType="1"/>
          </p:cNvSpPr>
          <p:nvPr/>
        </p:nvSpPr>
        <p:spPr bwMode="auto">
          <a:xfrm flipH="1">
            <a:off x="4940300" y="3764682"/>
            <a:ext cx="457200" cy="423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53" name="Line 40"/>
          <p:cNvSpPr>
            <a:spLocks noChangeShapeType="1"/>
          </p:cNvSpPr>
          <p:nvPr/>
        </p:nvSpPr>
        <p:spPr bwMode="auto">
          <a:xfrm>
            <a:off x="6256338" y="3134445"/>
            <a:ext cx="455612" cy="373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54" name="Oval 41"/>
          <p:cNvSpPr>
            <a:spLocks noChangeArrowheads="1"/>
          </p:cNvSpPr>
          <p:nvPr/>
        </p:nvSpPr>
        <p:spPr bwMode="auto">
          <a:xfrm>
            <a:off x="7473950" y="2859807"/>
            <a:ext cx="317500" cy="30797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55" name="Oval 42"/>
          <p:cNvSpPr>
            <a:spLocks noChangeArrowheads="1"/>
          </p:cNvSpPr>
          <p:nvPr/>
        </p:nvSpPr>
        <p:spPr bwMode="auto">
          <a:xfrm>
            <a:off x="4678363" y="4153620"/>
            <a:ext cx="3175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56" name="Text Box 43"/>
          <p:cNvSpPr txBox="1">
            <a:spLocks noChangeArrowheads="1"/>
          </p:cNvSpPr>
          <p:nvPr/>
        </p:nvSpPr>
        <p:spPr bwMode="auto">
          <a:xfrm>
            <a:off x="4467225" y="4010745"/>
            <a:ext cx="2746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y</a:t>
            </a:r>
          </a:p>
        </p:txBody>
      </p:sp>
      <p:sp>
        <p:nvSpPr>
          <p:cNvPr id="57" name="Text Box 44"/>
          <p:cNvSpPr txBox="1">
            <a:spLocks noChangeArrowheads="1"/>
          </p:cNvSpPr>
          <p:nvPr/>
        </p:nvSpPr>
        <p:spPr bwMode="auto">
          <a:xfrm>
            <a:off x="5222875" y="3275732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</a:p>
        </p:txBody>
      </p:sp>
      <p:sp>
        <p:nvSpPr>
          <p:cNvPr id="58" name="Line 45"/>
          <p:cNvSpPr>
            <a:spLocks noChangeShapeType="1"/>
          </p:cNvSpPr>
          <p:nvPr/>
        </p:nvSpPr>
        <p:spPr bwMode="auto">
          <a:xfrm>
            <a:off x="7004050" y="2574057"/>
            <a:ext cx="520700" cy="320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59" name="Oval 46"/>
          <p:cNvSpPr>
            <a:spLocks noChangeArrowheads="1"/>
          </p:cNvSpPr>
          <p:nvPr/>
        </p:nvSpPr>
        <p:spPr bwMode="auto">
          <a:xfrm>
            <a:off x="6030913" y="2882032"/>
            <a:ext cx="300037" cy="306388"/>
          </a:xfrm>
          <a:prstGeom prst="ellipse">
            <a:avLst/>
          </a:prstGeom>
          <a:solidFill>
            <a:srgbClr val="FF006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0" name="Oval 47"/>
          <p:cNvSpPr>
            <a:spLocks noChangeArrowheads="1"/>
          </p:cNvSpPr>
          <p:nvPr/>
        </p:nvSpPr>
        <p:spPr bwMode="auto">
          <a:xfrm>
            <a:off x="6734175" y="2293070"/>
            <a:ext cx="317500" cy="30797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1" name="Line 48"/>
          <p:cNvSpPr>
            <a:spLocks noChangeShapeType="1"/>
          </p:cNvSpPr>
          <p:nvPr/>
        </p:nvSpPr>
        <p:spPr bwMode="auto">
          <a:xfrm flipH="1">
            <a:off x="6273800" y="2543895"/>
            <a:ext cx="522288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62" name="Text Box 49"/>
          <p:cNvSpPr txBox="1">
            <a:spLocks noChangeArrowheads="1"/>
          </p:cNvSpPr>
          <p:nvPr/>
        </p:nvSpPr>
        <p:spPr bwMode="auto">
          <a:xfrm>
            <a:off x="7710488" y="2623270"/>
            <a:ext cx="2524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s</a:t>
            </a:r>
          </a:p>
        </p:txBody>
      </p:sp>
      <p:sp>
        <p:nvSpPr>
          <p:cNvPr id="63" name="Text Box 50"/>
          <p:cNvSpPr txBox="1">
            <a:spLocks noChangeArrowheads="1"/>
          </p:cNvSpPr>
          <p:nvPr/>
        </p:nvSpPr>
        <p:spPr bwMode="auto">
          <a:xfrm>
            <a:off x="6532563" y="2115270"/>
            <a:ext cx="3317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  <a:r>
              <a:rPr kumimoji="1" lang="en-US" altLang="ko-KR" sz="1400" i="1" baseline="30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64" name="Text Box 51"/>
          <p:cNvSpPr txBox="1">
            <a:spLocks noChangeArrowheads="1"/>
          </p:cNvSpPr>
          <p:nvPr/>
        </p:nvSpPr>
        <p:spPr bwMode="auto">
          <a:xfrm>
            <a:off x="5842000" y="2720107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  <a:endParaRPr kumimoji="1" lang="en-US" altLang="ko-KR" sz="1400" i="1" baseline="3000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5" name="Line 52"/>
          <p:cNvSpPr>
            <a:spLocks noChangeShapeType="1"/>
          </p:cNvSpPr>
          <p:nvPr/>
        </p:nvSpPr>
        <p:spPr bwMode="auto">
          <a:xfrm flipV="1">
            <a:off x="6892925" y="1916832"/>
            <a:ext cx="0" cy="3619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66" name="AutoShape 53"/>
          <p:cNvSpPr>
            <a:spLocks noChangeArrowheads="1"/>
          </p:cNvSpPr>
          <p:nvPr/>
        </p:nvSpPr>
        <p:spPr bwMode="auto">
          <a:xfrm>
            <a:off x="1106488" y="3790082"/>
            <a:ext cx="642937" cy="1031875"/>
          </a:xfrm>
          <a:prstGeom prst="triangle">
            <a:avLst>
              <a:gd name="adj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67" name="AutoShape 54"/>
          <p:cNvSpPr>
            <a:spLocks noChangeArrowheads="1"/>
          </p:cNvSpPr>
          <p:nvPr/>
        </p:nvSpPr>
        <p:spPr bwMode="auto">
          <a:xfrm>
            <a:off x="3267075" y="3142382"/>
            <a:ext cx="627063" cy="1047750"/>
          </a:xfrm>
          <a:prstGeom prst="triangle">
            <a:avLst>
              <a:gd name="adj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8" name="Oval 55"/>
          <p:cNvSpPr>
            <a:spLocks noChangeArrowheads="1"/>
          </p:cNvSpPr>
          <p:nvPr/>
        </p:nvSpPr>
        <p:spPr bwMode="auto">
          <a:xfrm>
            <a:off x="1936750" y="2970932"/>
            <a:ext cx="319088" cy="307975"/>
          </a:xfrm>
          <a:prstGeom prst="ellipse">
            <a:avLst/>
          </a:prstGeom>
          <a:solidFill>
            <a:srgbClr val="FF006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9" name="Line 56"/>
          <p:cNvSpPr>
            <a:spLocks noChangeShapeType="1"/>
          </p:cNvSpPr>
          <p:nvPr/>
        </p:nvSpPr>
        <p:spPr bwMode="auto">
          <a:xfrm flipH="1">
            <a:off x="1536700" y="3256682"/>
            <a:ext cx="469900" cy="412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70" name="Line 57"/>
          <p:cNvSpPr>
            <a:spLocks noChangeShapeType="1"/>
          </p:cNvSpPr>
          <p:nvPr/>
        </p:nvSpPr>
        <p:spPr bwMode="auto">
          <a:xfrm>
            <a:off x="2185988" y="3255095"/>
            <a:ext cx="455612" cy="373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71" name="Oval 58"/>
          <p:cNvSpPr>
            <a:spLocks noChangeArrowheads="1"/>
          </p:cNvSpPr>
          <p:nvPr/>
        </p:nvSpPr>
        <p:spPr bwMode="auto">
          <a:xfrm>
            <a:off x="3414713" y="2980457"/>
            <a:ext cx="319087" cy="30797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72" name="Oval 59"/>
          <p:cNvSpPr>
            <a:spLocks noChangeArrowheads="1"/>
          </p:cNvSpPr>
          <p:nvPr/>
        </p:nvSpPr>
        <p:spPr bwMode="auto">
          <a:xfrm>
            <a:off x="1274763" y="3634507"/>
            <a:ext cx="3175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73" name="Text Box 60"/>
          <p:cNvSpPr txBox="1">
            <a:spLocks noChangeArrowheads="1"/>
          </p:cNvSpPr>
          <p:nvPr/>
        </p:nvSpPr>
        <p:spPr bwMode="auto">
          <a:xfrm>
            <a:off x="2800350" y="3456707"/>
            <a:ext cx="273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</a:p>
        </p:txBody>
      </p:sp>
      <p:sp>
        <p:nvSpPr>
          <p:cNvPr id="74" name="Text Box 61"/>
          <p:cNvSpPr txBox="1">
            <a:spLocks noChangeArrowheads="1"/>
          </p:cNvSpPr>
          <p:nvPr/>
        </p:nvSpPr>
        <p:spPr bwMode="auto">
          <a:xfrm>
            <a:off x="1735138" y="275662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</a:p>
        </p:txBody>
      </p:sp>
      <p:sp>
        <p:nvSpPr>
          <p:cNvPr id="75" name="Line 62"/>
          <p:cNvSpPr>
            <a:spLocks noChangeShapeType="1"/>
          </p:cNvSpPr>
          <p:nvPr/>
        </p:nvSpPr>
        <p:spPr bwMode="auto">
          <a:xfrm>
            <a:off x="2922588" y="2669307"/>
            <a:ext cx="531812" cy="346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76" name="AutoShape 63"/>
          <p:cNvSpPr>
            <a:spLocks noChangeArrowheads="1"/>
          </p:cNvSpPr>
          <p:nvPr/>
        </p:nvSpPr>
        <p:spPr bwMode="auto">
          <a:xfrm>
            <a:off x="2027238" y="4250457"/>
            <a:ext cx="584200" cy="1046163"/>
          </a:xfrm>
          <a:prstGeom prst="triangle">
            <a:avLst>
              <a:gd name="adj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77" name="Oval 64"/>
          <p:cNvSpPr>
            <a:spLocks noChangeArrowheads="1"/>
          </p:cNvSpPr>
          <p:nvPr/>
        </p:nvSpPr>
        <p:spPr bwMode="auto">
          <a:xfrm>
            <a:off x="2555875" y="3618632"/>
            <a:ext cx="300038" cy="306388"/>
          </a:xfrm>
          <a:prstGeom prst="ellipse">
            <a:avLst/>
          </a:prstGeom>
          <a:solidFill>
            <a:srgbClr val="FF006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78" name="Oval 65"/>
          <p:cNvSpPr>
            <a:spLocks noChangeArrowheads="1"/>
          </p:cNvSpPr>
          <p:nvPr/>
        </p:nvSpPr>
        <p:spPr bwMode="auto">
          <a:xfrm>
            <a:off x="2651125" y="2389907"/>
            <a:ext cx="319088" cy="30638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79" name="Line 66"/>
          <p:cNvSpPr>
            <a:spLocks noChangeShapeType="1"/>
          </p:cNvSpPr>
          <p:nvPr/>
        </p:nvSpPr>
        <p:spPr bwMode="auto">
          <a:xfrm flipH="1">
            <a:off x="2216150" y="2640732"/>
            <a:ext cx="496888" cy="374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80" name="Text Box 67"/>
          <p:cNvSpPr txBox="1">
            <a:spLocks noChangeArrowheads="1"/>
          </p:cNvSpPr>
          <p:nvPr/>
        </p:nvSpPr>
        <p:spPr bwMode="auto">
          <a:xfrm>
            <a:off x="3651250" y="274392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s</a:t>
            </a:r>
          </a:p>
        </p:txBody>
      </p:sp>
      <p:sp>
        <p:nvSpPr>
          <p:cNvPr id="81" name="Text Box 68"/>
          <p:cNvSpPr txBox="1">
            <a:spLocks noChangeArrowheads="1"/>
          </p:cNvSpPr>
          <p:nvPr/>
        </p:nvSpPr>
        <p:spPr bwMode="auto">
          <a:xfrm>
            <a:off x="2451100" y="2212107"/>
            <a:ext cx="33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  <a:r>
              <a:rPr kumimoji="1" lang="en-US" altLang="ko-KR" sz="1400" i="1" baseline="30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82" name="Text Box 69"/>
          <p:cNvSpPr txBox="1">
            <a:spLocks noChangeArrowheads="1"/>
          </p:cNvSpPr>
          <p:nvPr/>
        </p:nvSpPr>
        <p:spPr bwMode="auto">
          <a:xfrm>
            <a:off x="1068388" y="3504332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y</a:t>
            </a:r>
            <a:endParaRPr kumimoji="1" lang="en-US" altLang="ko-KR" sz="1400" i="1" baseline="3000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83" name="Line 70"/>
          <p:cNvSpPr>
            <a:spLocks noChangeShapeType="1"/>
          </p:cNvSpPr>
          <p:nvPr/>
        </p:nvSpPr>
        <p:spPr bwMode="auto">
          <a:xfrm flipV="1">
            <a:off x="2809875" y="2013670"/>
            <a:ext cx="0" cy="3619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84" name="AutoShape 71"/>
          <p:cNvSpPr>
            <a:spLocks noChangeArrowheads="1"/>
          </p:cNvSpPr>
          <p:nvPr/>
        </p:nvSpPr>
        <p:spPr bwMode="auto">
          <a:xfrm>
            <a:off x="4367213" y="2834407"/>
            <a:ext cx="401637" cy="471488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85" name="Line 72"/>
          <p:cNvSpPr>
            <a:spLocks noChangeShapeType="1"/>
          </p:cNvSpPr>
          <p:nvPr/>
        </p:nvSpPr>
        <p:spPr bwMode="auto">
          <a:xfrm flipH="1">
            <a:off x="2312988" y="3885332"/>
            <a:ext cx="290512" cy="3857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86" name="Line 73"/>
          <p:cNvSpPr>
            <a:spLocks noChangeShapeType="1"/>
          </p:cNvSpPr>
          <p:nvPr/>
        </p:nvSpPr>
        <p:spPr bwMode="auto">
          <a:xfrm>
            <a:off x="2773363" y="3896445"/>
            <a:ext cx="255587" cy="3508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87" name="AutoShape 74"/>
          <p:cNvSpPr>
            <a:spLocks noChangeArrowheads="1"/>
          </p:cNvSpPr>
          <p:nvPr/>
        </p:nvSpPr>
        <p:spPr bwMode="auto">
          <a:xfrm>
            <a:off x="2732088" y="4237757"/>
            <a:ext cx="582612" cy="1047750"/>
          </a:xfrm>
          <a:prstGeom prst="triangle">
            <a:avLst>
              <a:gd name="adj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88" name="Line 75"/>
          <p:cNvSpPr>
            <a:spLocks noChangeShapeType="1"/>
          </p:cNvSpPr>
          <p:nvPr/>
        </p:nvSpPr>
        <p:spPr bwMode="auto">
          <a:xfrm flipH="1">
            <a:off x="5619750" y="3148732"/>
            <a:ext cx="460375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89" name="AutoShape 76"/>
          <p:cNvSpPr>
            <a:spLocks noChangeArrowheads="1"/>
          </p:cNvSpPr>
          <p:nvPr/>
        </p:nvSpPr>
        <p:spPr bwMode="auto">
          <a:xfrm>
            <a:off x="6413500" y="3490045"/>
            <a:ext cx="584200" cy="1046162"/>
          </a:xfrm>
          <a:prstGeom prst="triangle">
            <a:avLst>
              <a:gd name="adj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90" name="AutoShape 77"/>
          <p:cNvSpPr>
            <a:spLocks noChangeArrowheads="1"/>
          </p:cNvSpPr>
          <p:nvPr/>
        </p:nvSpPr>
        <p:spPr bwMode="auto">
          <a:xfrm>
            <a:off x="5686425" y="4261570"/>
            <a:ext cx="582613" cy="1047750"/>
          </a:xfrm>
          <a:prstGeom prst="triangle">
            <a:avLst>
              <a:gd name="adj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91" name="Line 78"/>
          <p:cNvSpPr>
            <a:spLocks noChangeShapeType="1"/>
          </p:cNvSpPr>
          <p:nvPr/>
        </p:nvSpPr>
        <p:spPr bwMode="auto">
          <a:xfrm>
            <a:off x="5570538" y="3775795"/>
            <a:ext cx="412750" cy="482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92" name="Text Box 79"/>
          <p:cNvSpPr txBox="1">
            <a:spLocks noChangeArrowheads="1"/>
          </p:cNvSpPr>
          <p:nvPr/>
        </p:nvSpPr>
        <p:spPr bwMode="auto">
          <a:xfrm>
            <a:off x="971550" y="2181945"/>
            <a:ext cx="990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Case 2-1</a:t>
            </a:r>
          </a:p>
        </p:txBody>
      </p:sp>
      <p:sp>
        <p:nvSpPr>
          <p:cNvPr id="93" name="Text Box 80"/>
          <p:cNvSpPr txBox="1">
            <a:spLocks noChangeArrowheads="1"/>
          </p:cNvSpPr>
          <p:nvPr/>
        </p:nvSpPr>
        <p:spPr bwMode="auto">
          <a:xfrm>
            <a:off x="5083175" y="2131145"/>
            <a:ext cx="1295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Case 2-2</a:t>
            </a:r>
            <a:r>
              <a:rPr kumimoji="1" lang="ko-KR" altLang="en-US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로</a:t>
            </a:r>
            <a:r>
              <a:rPr kumimoji="1" lang="en-US" altLang="ko-KR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!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579438" y="5589240"/>
            <a:ext cx="76649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latinLnBrk="0">
              <a:buClr>
                <a:schemeClr val="bg2">
                  <a:lumMod val="10000"/>
                </a:schemeClr>
              </a:buClr>
              <a:buSzPct val="100000"/>
              <a:defRPr/>
            </a:pPr>
            <a:r>
              <a:rPr lang="en-US" altLang="ko-KR" sz="2000" kern="0" dirty="0" smtClean="0">
                <a:solidFill>
                  <a:srgbClr val="000099"/>
                </a:solidFill>
                <a:sym typeface="Wingdings" panose="05000000000000000000" pitchFamily="2" charset="2"/>
              </a:rPr>
              <a:t>- </a:t>
            </a:r>
            <a:r>
              <a:rPr lang="en-US" altLang="ko-KR" sz="2000" kern="0" dirty="0" smtClean="0">
                <a:solidFill>
                  <a:srgbClr val="000099"/>
                </a:solidFill>
              </a:rPr>
              <a:t>p</a:t>
            </a:r>
            <a:r>
              <a:rPr lang="ko-KR" altLang="en-US" sz="2000" kern="0" dirty="0" smtClean="0">
                <a:solidFill>
                  <a:srgbClr val="000099"/>
                </a:solidFill>
              </a:rPr>
              <a:t>를 중심으로 하여 왼쪽으로 회전시킴</a:t>
            </a:r>
            <a:endParaRPr lang="en-US" altLang="ko-KR" sz="2000" kern="0" dirty="0" smtClean="0">
              <a:solidFill>
                <a:srgbClr val="000099"/>
              </a:solidFill>
            </a:endParaRPr>
          </a:p>
          <a:p>
            <a:pPr lvl="1" latinLnBrk="0">
              <a:buClr>
                <a:schemeClr val="bg2">
                  <a:lumMod val="10000"/>
                </a:schemeClr>
              </a:buClr>
              <a:buSzPct val="100000"/>
              <a:defRPr/>
            </a:pPr>
            <a:r>
              <a:rPr lang="en-US" altLang="ko-KR" sz="2000" kern="0" dirty="0" smtClean="0">
                <a:solidFill>
                  <a:srgbClr val="000099"/>
                </a:solidFill>
                <a:sym typeface="Wingdings" panose="05000000000000000000" pitchFamily="2" charset="2"/>
              </a:rPr>
              <a:t>- </a:t>
            </a:r>
            <a:r>
              <a:rPr lang="ko-KR" altLang="en-US" sz="2000" kern="0" dirty="0" smtClean="0">
                <a:solidFill>
                  <a:srgbClr val="000099"/>
                </a:solidFill>
                <a:sym typeface="Wingdings" panose="05000000000000000000" pitchFamily="2" charset="2"/>
              </a:rPr>
              <a:t>그</a:t>
            </a:r>
            <a:r>
              <a:rPr lang="en-US" altLang="ko-KR" sz="2000" kern="0" dirty="0">
                <a:solidFill>
                  <a:srgbClr val="000099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2000" kern="0" dirty="0" smtClean="0">
                <a:solidFill>
                  <a:srgbClr val="000099"/>
                </a:solidFill>
                <a:sym typeface="Wingdings" panose="05000000000000000000" pitchFamily="2" charset="2"/>
              </a:rPr>
              <a:t>결과로 </a:t>
            </a:r>
            <a:r>
              <a:rPr lang="en-US" altLang="ko-KR" sz="2000" kern="0" dirty="0" smtClean="0">
                <a:solidFill>
                  <a:srgbClr val="000099"/>
                </a:solidFill>
                <a:sym typeface="Wingdings" panose="05000000000000000000" pitchFamily="2" charset="2"/>
              </a:rPr>
              <a:t>Case 2-2</a:t>
            </a:r>
            <a:r>
              <a:rPr lang="ko-KR" altLang="en-US" sz="2000" kern="0" dirty="0" smtClean="0">
                <a:solidFill>
                  <a:srgbClr val="000099"/>
                </a:solidFill>
                <a:sym typeface="Wingdings" panose="05000000000000000000" pitchFamily="2" charset="2"/>
              </a:rPr>
              <a:t>의 문제가 됨 </a:t>
            </a:r>
            <a:r>
              <a:rPr lang="en-US" altLang="ko-KR" sz="2000" kern="0" dirty="0" smtClean="0">
                <a:solidFill>
                  <a:srgbClr val="000099"/>
                </a:solidFill>
                <a:sym typeface="Wingdings" panose="05000000000000000000" pitchFamily="2" charset="2"/>
              </a:rPr>
              <a:t>(p</a:t>
            </a:r>
            <a:r>
              <a:rPr lang="ko-KR" altLang="en-US" sz="2000" kern="0" dirty="0" smtClean="0">
                <a:solidFill>
                  <a:srgbClr val="000099"/>
                </a:solidFill>
                <a:sym typeface="Wingdings" panose="05000000000000000000" pitchFamily="2" charset="2"/>
              </a:rPr>
              <a:t>가 </a:t>
            </a:r>
            <a:r>
              <a:rPr lang="en-US" altLang="ko-KR" sz="2000" kern="0" dirty="0" smtClean="0">
                <a:solidFill>
                  <a:srgbClr val="000099"/>
                </a:solidFill>
                <a:sym typeface="Wingdings" panose="05000000000000000000" pitchFamily="2" charset="2"/>
              </a:rPr>
              <a:t>x</a:t>
            </a:r>
            <a:r>
              <a:rPr lang="ko-KR" altLang="en-US" sz="2000" kern="0" dirty="0" smtClean="0">
                <a:solidFill>
                  <a:srgbClr val="000099"/>
                </a:solidFill>
                <a:sym typeface="Wingdings" panose="05000000000000000000" pitchFamily="2" charset="2"/>
              </a:rPr>
              <a:t>의 왼쪽 자식</a:t>
            </a:r>
            <a:r>
              <a:rPr lang="en-US" altLang="ko-KR" sz="2000" kern="0" dirty="0" smtClean="0">
                <a:solidFill>
                  <a:srgbClr val="000099"/>
                </a:solidFill>
                <a:sym typeface="Wingdings" panose="05000000000000000000" pitchFamily="2" charset="2"/>
              </a:rPr>
              <a:t>)</a:t>
            </a: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5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24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7150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레드 블랙 트리에서의 삽입 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0" indent="0" eaLnBrk="1" latinLnBrk="0" hangingPunct="1">
              <a:buNone/>
              <a:defRPr/>
            </a:pP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Case 2-2: s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가 블랙이고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, x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가 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p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의 왼쪽 자식인 경우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8" name="Oval 42"/>
          <p:cNvSpPr>
            <a:spLocks noChangeArrowheads="1"/>
          </p:cNvSpPr>
          <p:nvPr/>
        </p:nvSpPr>
        <p:spPr bwMode="auto">
          <a:xfrm>
            <a:off x="6111875" y="2562622"/>
            <a:ext cx="485775" cy="476250"/>
          </a:xfrm>
          <a:prstGeom prst="ellipse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49" name="Oval 43"/>
          <p:cNvSpPr>
            <a:spLocks noChangeArrowheads="1"/>
          </p:cNvSpPr>
          <p:nvPr/>
        </p:nvSpPr>
        <p:spPr bwMode="auto">
          <a:xfrm>
            <a:off x="6842125" y="3130947"/>
            <a:ext cx="485775" cy="476250"/>
          </a:xfrm>
          <a:prstGeom prst="ellipse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grpSp>
        <p:nvGrpSpPr>
          <p:cNvPr id="50" name="Group 2"/>
          <p:cNvGrpSpPr>
            <a:grpSpLocks/>
          </p:cNvGrpSpPr>
          <p:nvPr/>
        </p:nvGrpSpPr>
        <p:grpSpPr bwMode="auto">
          <a:xfrm>
            <a:off x="955675" y="2276872"/>
            <a:ext cx="7018338" cy="2794000"/>
            <a:chOff x="366" y="2240"/>
            <a:chExt cx="4661" cy="1904"/>
          </a:xfrm>
        </p:grpSpPr>
        <p:sp>
          <p:nvSpPr>
            <p:cNvPr id="51" name="AutoShape 3"/>
            <p:cNvSpPr>
              <a:spLocks noChangeArrowheads="1"/>
            </p:cNvSpPr>
            <p:nvPr/>
          </p:nvSpPr>
          <p:spPr bwMode="auto">
            <a:xfrm>
              <a:off x="3236" y="3049"/>
              <a:ext cx="424" cy="68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52" name="AutoShape 4"/>
            <p:cNvSpPr>
              <a:spLocks noChangeArrowheads="1"/>
            </p:cNvSpPr>
            <p:nvPr/>
          </p:nvSpPr>
          <p:spPr bwMode="auto">
            <a:xfrm>
              <a:off x="412" y="3457"/>
              <a:ext cx="424" cy="68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53" name="AutoShape 5"/>
            <p:cNvSpPr>
              <a:spLocks noChangeArrowheads="1"/>
            </p:cNvSpPr>
            <p:nvPr/>
          </p:nvSpPr>
          <p:spPr bwMode="auto">
            <a:xfrm>
              <a:off x="1893" y="3028"/>
              <a:ext cx="414" cy="69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54" name="Oval 6"/>
            <p:cNvSpPr>
              <a:spLocks noChangeArrowheads="1"/>
            </p:cNvSpPr>
            <p:nvPr/>
          </p:nvSpPr>
          <p:spPr bwMode="auto">
            <a:xfrm>
              <a:off x="960" y="2915"/>
              <a:ext cx="210" cy="204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55" name="Line 7"/>
            <p:cNvSpPr>
              <a:spLocks noChangeShapeType="1"/>
            </p:cNvSpPr>
            <p:nvPr/>
          </p:nvSpPr>
          <p:spPr bwMode="auto">
            <a:xfrm flipH="1">
              <a:off x="696" y="3104"/>
              <a:ext cx="310" cy="2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56" name="Line 8"/>
            <p:cNvSpPr>
              <a:spLocks noChangeShapeType="1"/>
            </p:cNvSpPr>
            <p:nvPr/>
          </p:nvSpPr>
          <p:spPr bwMode="auto">
            <a:xfrm>
              <a:off x="1124" y="3103"/>
              <a:ext cx="301" cy="2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57" name="Oval 9"/>
            <p:cNvSpPr>
              <a:spLocks noChangeArrowheads="1"/>
            </p:cNvSpPr>
            <p:nvPr/>
          </p:nvSpPr>
          <p:spPr bwMode="auto">
            <a:xfrm>
              <a:off x="1991" y="2921"/>
              <a:ext cx="210" cy="20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58" name="Oval 10"/>
            <p:cNvSpPr>
              <a:spLocks noChangeArrowheads="1"/>
            </p:cNvSpPr>
            <p:nvPr/>
          </p:nvSpPr>
          <p:spPr bwMode="auto">
            <a:xfrm>
              <a:off x="523" y="3354"/>
              <a:ext cx="210" cy="202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59" name="Text Box 11"/>
            <p:cNvSpPr txBox="1">
              <a:spLocks noChangeArrowheads="1"/>
            </p:cNvSpPr>
            <p:nvPr/>
          </p:nvSpPr>
          <p:spPr bwMode="auto">
            <a:xfrm>
              <a:off x="384" y="3260"/>
              <a:ext cx="18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x</a:t>
              </a:r>
            </a:p>
          </p:txBody>
        </p:sp>
        <p:sp>
          <p:nvSpPr>
            <p:cNvPr id="60" name="Text Box 12"/>
            <p:cNvSpPr txBox="1">
              <a:spLocks noChangeArrowheads="1"/>
            </p:cNvSpPr>
            <p:nvPr/>
          </p:nvSpPr>
          <p:spPr bwMode="auto">
            <a:xfrm>
              <a:off x="883" y="2772"/>
              <a:ext cx="181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p</a:t>
              </a:r>
            </a:p>
          </p:txBody>
        </p:sp>
        <p:sp>
          <p:nvSpPr>
            <p:cNvPr id="61" name="Line 13"/>
            <p:cNvSpPr>
              <a:spLocks noChangeShapeType="1"/>
            </p:cNvSpPr>
            <p:nvPr/>
          </p:nvSpPr>
          <p:spPr bwMode="auto">
            <a:xfrm>
              <a:off x="1666" y="2715"/>
              <a:ext cx="351" cy="2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62" name="AutoShape 14"/>
            <p:cNvSpPr>
              <a:spLocks noChangeArrowheads="1"/>
            </p:cNvSpPr>
            <p:nvPr/>
          </p:nvSpPr>
          <p:spPr bwMode="auto">
            <a:xfrm>
              <a:off x="1284" y="3450"/>
              <a:ext cx="385" cy="69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63" name="Oval 15"/>
            <p:cNvSpPr>
              <a:spLocks noChangeArrowheads="1"/>
            </p:cNvSpPr>
            <p:nvPr/>
          </p:nvSpPr>
          <p:spPr bwMode="auto">
            <a:xfrm>
              <a:off x="1368" y="3344"/>
              <a:ext cx="198" cy="20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4" name="Oval 16"/>
            <p:cNvSpPr>
              <a:spLocks noChangeArrowheads="1"/>
            </p:cNvSpPr>
            <p:nvPr/>
          </p:nvSpPr>
          <p:spPr bwMode="auto">
            <a:xfrm>
              <a:off x="1487" y="2529"/>
              <a:ext cx="210" cy="20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5" name="Line 17"/>
            <p:cNvSpPr>
              <a:spLocks noChangeShapeType="1"/>
            </p:cNvSpPr>
            <p:nvPr/>
          </p:nvSpPr>
          <p:spPr bwMode="auto">
            <a:xfrm flipH="1">
              <a:off x="1152" y="2696"/>
              <a:ext cx="376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66" name="Text Box 18"/>
            <p:cNvSpPr txBox="1">
              <a:spLocks noChangeArrowheads="1"/>
            </p:cNvSpPr>
            <p:nvPr/>
          </p:nvSpPr>
          <p:spPr bwMode="auto">
            <a:xfrm>
              <a:off x="2147" y="2764"/>
              <a:ext cx="168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s</a:t>
              </a:r>
            </a:p>
          </p:txBody>
        </p:sp>
        <p:sp>
          <p:nvSpPr>
            <p:cNvPr id="67" name="AutoShape 19"/>
            <p:cNvSpPr>
              <a:spLocks noChangeArrowheads="1"/>
            </p:cNvSpPr>
            <p:nvPr/>
          </p:nvSpPr>
          <p:spPr bwMode="auto">
            <a:xfrm>
              <a:off x="4605" y="3388"/>
              <a:ext cx="414" cy="69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8" name="Oval 20"/>
            <p:cNvSpPr>
              <a:spLocks noChangeArrowheads="1"/>
            </p:cNvSpPr>
            <p:nvPr/>
          </p:nvSpPr>
          <p:spPr bwMode="auto">
            <a:xfrm>
              <a:off x="3848" y="2491"/>
              <a:ext cx="210" cy="20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9" name="Oval 21"/>
            <p:cNvSpPr>
              <a:spLocks noChangeArrowheads="1"/>
            </p:cNvSpPr>
            <p:nvPr/>
          </p:nvSpPr>
          <p:spPr bwMode="auto">
            <a:xfrm>
              <a:off x="4703" y="3281"/>
              <a:ext cx="210" cy="20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70" name="Oval 22"/>
            <p:cNvSpPr>
              <a:spLocks noChangeArrowheads="1"/>
            </p:cNvSpPr>
            <p:nvPr/>
          </p:nvSpPr>
          <p:spPr bwMode="auto">
            <a:xfrm>
              <a:off x="3339" y="2930"/>
              <a:ext cx="210" cy="202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71" name="Text Box 23"/>
            <p:cNvSpPr txBox="1">
              <a:spLocks noChangeArrowheads="1"/>
            </p:cNvSpPr>
            <p:nvPr/>
          </p:nvSpPr>
          <p:spPr bwMode="auto">
            <a:xfrm>
              <a:off x="3200" y="2836"/>
              <a:ext cx="18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x</a:t>
              </a:r>
            </a:p>
          </p:txBody>
        </p:sp>
        <p:sp>
          <p:nvSpPr>
            <p:cNvPr id="72" name="Text Box 24"/>
            <p:cNvSpPr txBox="1">
              <a:spLocks noChangeArrowheads="1"/>
            </p:cNvSpPr>
            <p:nvPr/>
          </p:nvSpPr>
          <p:spPr bwMode="auto">
            <a:xfrm>
              <a:off x="3763" y="2340"/>
              <a:ext cx="181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p</a:t>
              </a:r>
            </a:p>
          </p:txBody>
        </p:sp>
        <p:sp>
          <p:nvSpPr>
            <p:cNvPr id="73" name="Line 25"/>
            <p:cNvSpPr>
              <a:spLocks noChangeShapeType="1"/>
            </p:cNvSpPr>
            <p:nvPr/>
          </p:nvSpPr>
          <p:spPr bwMode="auto">
            <a:xfrm>
              <a:off x="4026" y="2675"/>
              <a:ext cx="343" cy="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74" name="AutoShape 26"/>
            <p:cNvSpPr>
              <a:spLocks noChangeArrowheads="1"/>
            </p:cNvSpPr>
            <p:nvPr/>
          </p:nvSpPr>
          <p:spPr bwMode="auto">
            <a:xfrm>
              <a:off x="3948" y="3418"/>
              <a:ext cx="385" cy="69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75" name="Oval 27"/>
            <p:cNvSpPr>
              <a:spLocks noChangeArrowheads="1"/>
            </p:cNvSpPr>
            <p:nvPr/>
          </p:nvSpPr>
          <p:spPr bwMode="auto">
            <a:xfrm>
              <a:off x="4032" y="3312"/>
              <a:ext cx="198" cy="20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76" name="Line 28"/>
            <p:cNvSpPr>
              <a:spLocks noChangeShapeType="1"/>
            </p:cNvSpPr>
            <p:nvPr/>
          </p:nvSpPr>
          <p:spPr bwMode="auto">
            <a:xfrm flipH="1">
              <a:off x="3520" y="2664"/>
              <a:ext cx="360" cy="2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77" name="Text Box 29"/>
            <p:cNvSpPr txBox="1">
              <a:spLocks noChangeArrowheads="1"/>
            </p:cNvSpPr>
            <p:nvPr/>
          </p:nvSpPr>
          <p:spPr bwMode="auto">
            <a:xfrm>
              <a:off x="4859" y="3124"/>
              <a:ext cx="1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s</a:t>
              </a:r>
            </a:p>
          </p:txBody>
        </p:sp>
        <p:sp>
          <p:nvSpPr>
            <p:cNvPr id="78" name="Oval 30"/>
            <p:cNvSpPr>
              <a:spLocks noChangeArrowheads="1"/>
            </p:cNvSpPr>
            <p:nvPr/>
          </p:nvSpPr>
          <p:spPr bwMode="auto">
            <a:xfrm>
              <a:off x="4335" y="2881"/>
              <a:ext cx="210" cy="204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79" name="Text Box 31"/>
            <p:cNvSpPr txBox="1">
              <a:spLocks noChangeArrowheads="1"/>
            </p:cNvSpPr>
            <p:nvPr/>
          </p:nvSpPr>
          <p:spPr bwMode="auto">
            <a:xfrm>
              <a:off x="4483" y="2724"/>
              <a:ext cx="220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p</a:t>
              </a:r>
              <a:r>
                <a:rPr kumimoji="1" lang="en-US" altLang="ko-KR" sz="1400" b="0" i="1" u="none" strike="noStrike" kern="0" cap="none" spc="0" normalizeH="0" baseline="30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2</a:t>
              </a:r>
            </a:p>
          </p:txBody>
        </p:sp>
        <p:sp>
          <p:nvSpPr>
            <p:cNvPr id="80" name="Text Box 32"/>
            <p:cNvSpPr txBox="1">
              <a:spLocks noChangeArrowheads="1"/>
            </p:cNvSpPr>
            <p:nvPr/>
          </p:nvSpPr>
          <p:spPr bwMode="auto">
            <a:xfrm>
              <a:off x="1355" y="2412"/>
              <a:ext cx="219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p</a:t>
              </a:r>
              <a:r>
                <a:rPr kumimoji="1" lang="en-US" altLang="ko-KR" sz="1400" b="0" i="1" u="none" strike="noStrike" kern="0" cap="none" spc="0" normalizeH="0" baseline="30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2</a:t>
              </a:r>
            </a:p>
          </p:txBody>
        </p:sp>
        <p:sp>
          <p:nvSpPr>
            <p:cNvPr id="81" name="Text Box 33"/>
            <p:cNvSpPr txBox="1">
              <a:spLocks noChangeArrowheads="1"/>
            </p:cNvSpPr>
            <p:nvPr/>
          </p:nvSpPr>
          <p:spPr bwMode="auto">
            <a:xfrm>
              <a:off x="1538" y="3244"/>
              <a:ext cx="176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y</a:t>
              </a:r>
              <a:endParaRPr kumimoji="1" lang="en-US" altLang="ko-KR" sz="1400" b="0" i="1" u="none" strike="noStrike" kern="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82" name="Line 34"/>
            <p:cNvSpPr>
              <a:spLocks noChangeShapeType="1"/>
            </p:cNvSpPr>
            <p:nvPr/>
          </p:nvSpPr>
          <p:spPr bwMode="auto">
            <a:xfrm>
              <a:off x="4512" y="3048"/>
              <a:ext cx="264" cy="2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83" name="Line 35"/>
            <p:cNvSpPr>
              <a:spLocks noChangeShapeType="1"/>
            </p:cNvSpPr>
            <p:nvPr/>
          </p:nvSpPr>
          <p:spPr bwMode="auto">
            <a:xfrm flipH="1">
              <a:off x="4176" y="3072"/>
              <a:ext cx="208" cy="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84" name="Line 36"/>
            <p:cNvSpPr>
              <a:spLocks noChangeShapeType="1"/>
            </p:cNvSpPr>
            <p:nvPr/>
          </p:nvSpPr>
          <p:spPr bwMode="auto">
            <a:xfrm flipV="1">
              <a:off x="3944" y="2240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85" name="Line 37"/>
            <p:cNvSpPr>
              <a:spLocks noChangeShapeType="1"/>
            </p:cNvSpPr>
            <p:nvPr/>
          </p:nvSpPr>
          <p:spPr bwMode="auto">
            <a:xfrm flipV="1">
              <a:off x="1592" y="2280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86" name="Text Box 38"/>
            <p:cNvSpPr txBox="1">
              <a:spLocks noChangeArrowheads="1"/>
            </p:cNvSpPr>
            <p:nvPr/>
          </p:nvSpPr>
          <p:spPr bwMode="auto">
            <a:xfrm>
              <a:off x="3923" y="3173"/>
              <a:ext cx="17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y</a:t>
              </a:r>
              <a:endParaRPr kumimoji="1" lang="en-US" altLang="ko-KR" sz="1400" b="0" i="1" u="none" strike="noStrike" kern="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87" name="AutoShape 39"/>
            <p:cNvSpPr>
              <a:spLocks noChangeArrowheads="1"/>
            </p:cNvSpPr>
            <p:nvPr/>
          </p:nvSpPr>
          <p:spPr bwMode="auto">
            <a:xfrm>
              <a:off x="2632" y="2720"/>
              <a:ext cx="264" cy="312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88" name="Text Box 40"/>
            <p:cNvSpPr txBox="1">
              <a:spLocks noChangeArrowheads="1"/>
            </p:cNvSpPr>
            <p:nvPr/>
          </p:nvSpPr>
          <p:spPr bwMode="auto">
            <a:xfrm>
              <a:off x="366" y="2369"/>
              <a:ext cx="717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Case 2-2</a:t>
              </a:r>
            </a:p>
          </p:txBody>
        </p:sp>
      </p:grpSp>
      <p:sp>
        <p:nvSpPr>
          <p:cNvPr id="89" name="Oval 44"/>
          <p:cNvSpPr>
            <a:spLocks noChangeArrowheads="1"/>
          </p:cNvSpPr>
          <p:nvPr/>
        </p:nvSpPr>
        <p:spPr bwMode="auto">
          <a:xfrm>
            <a:off x="5187950" y="1682750"/>
            <a:ext cx="428625" cy="419100"/>
          </a:xfrm>
          <a:prstGeom prst="ellipse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90" name="Text Box 45"/>
          <p:cNvSpPr txBox="1">
            <a:spLocks noChangeArrowheads="1"/>
          </p:cNvSpPr>
          <p:nvPr/>
        </p:nvSpPr>
        <p:spPr bwMode="auto">
          <a:xfrm>
            <a:off x="5603875" y="1668463"/>
            <a:ext cx="230543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색상이 바뀐 노드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579438" y="5157192"/>
            <a:ext cx="766497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latinLnBrk="0">
              <a:buClr>
                <a:schemeClr val="bg2">
                  <a:lumMod val="10000"/>
                </a:schemeClr>
              </a:buClr>
              <a:buSzPct val="100000"/>
              <a:defRPr/>
            </a:pPr>
            <a:r>
              <a:rPr lang="en-US" altLang="ko-KR" sz="2000" kern="0" dirty="0" smtClean="0">
                <a:solidFill>
                  <a:srgbClr val="000099"/>
                </a:solidFill>
                <a:sym typeface="Wingdings" panose="05000000000000000000" pitchFamily="2" charset="2"/>
              </a:rPr>
              <a:t>- p</a:t>
            </a:r>
            <a:r>
              <a:rPr lang="en-US" altLang="ko-KR" sz="2000" kern="0" baseline="30000" dirty="0" smtClean="0">
                <a:solidFill>
                  <a:srgbClr val="000099"/>
                </a:solidFill>
                <a:sym typeface="Wingdings" panose="05000000000000000000" pitchFamily="2" charset="2"/>
              </a:rPr>
              <a:t>2</a:t>
            </a:r>
            <a:r>
              <a:rPr lang="ko-KR" altLang="en-US" sz="2000" kern="0" dirty="0" smtClean="0">
                <a:solidFill>
                  <a:srgbClr val="000099"/>
                </a:solidFill>
                <a:sym typeface="Wingdings" panose="05000000000000000000" pitchFamily="2" charset="2"/>
              </a:rPr>
              <a:t>를 중심으로 오른쪽으로 회전</a:t>
            </a:r>
            <a:endParaRPr lang="en-US" altLang="ko-KR" sz="2000" kern="0" dirty="0" smtClean="0">
              <a:solidFill>
                <a:srgbClr val="000099"/>
              </a:solidFill>
              <a:sym typeface="Wingdings" panose="05000000000000000000" pitchFamily="2" charset="2"/>
            </a:endParaRPr>
          </a:p>
          <a:p>
            <a:pPr lvl="1" latinLnBrk="0">
              <a:buClr>
                <a:schemeClr val="bg2">
                  <a:lumMod val="10000"/>
                </a:schemeClr>
              </a:buClr>
              <a:buSzPct val="100000"/>
              <a:defRPr/>
            </a:pPr>
            <a:r>
              <a:rPr lang="en-US" altLang="ko-KR" sz="2000" kern="0" dirty="0" smtClean="0">
                <a:solidFill>
                  <a:srgbClr val="000099"/>
                </a:solidFill>
                <a:sym typeface="Wingdings" panose="05000000000000000000" pitchFamily="2" charset="2"/>
              </a:rPr>
              <a:t>- p</a:t>
            </a:r>
            <a:r>
              <a:rPr lang="ko-KR" altLang="en-US" sz="2000" kern="0" dirty="0" smtClean="0">
                <a:solidFill>
                  <a:srgbClr val="000099"/>
                </a:solidFill>
                <a:sym typeface="Wingdings" panose="05000000000000000000" pitchFamily="2" charset="2"/>
              </a:rPr>
              <a:t>와 </a:t>
            </a:r>
            <a:r>
              <a:rPr lang="en-US" altLang="ko-KR" sz="2000" kern="0" dirty="0" smtClean="0">
                <a:solidFill>
                  <a:srgbClr val="000099"/>
                </a:solidFill>
                <a:sym typeface="Wingdings" panose="05000000000000000000" pitchFamily="2" charset="2"/>
              </a:rPr>
              <a:t>p</a:t>
            </a:r>
            <a:r>
              <a:rPr lang="en-US" altLang="ko-KR" sz="2000" kern="0" baseline="30000" dirty="0" smtClean="0">
                <a:solidFill>
                  <a:srgbClr val="000099"/>
                </a:solidFill>
                <a:sym typeface="Wingdings" panose="05000000000000000000" pitchFamily="2" charset="2"/>
              </a:rPr>
              <a:t>2</a:t>
            </a:r>
            <a:r>
              <a:rPr lang="ko-KR" altLang="en-US" sz="2000" kern="0" dirty="0" smtClean="0">
                <a:solidFill>
                  <a:srgbClr val="000099"/>
                </a:solidFill>
                <a:sym typeface="Wingdings" panose="05000000000000000000" pitchFamily="2" charset="2"/>
              </a:rPr>
              <a:t>의 색상을 맞바꿈</a:t>
            </a:r>
            <a:endParaRPr lang="en-US" altLang="ko-KR" sz="2000" kern="0" dirty="0" smtClean="0">
              <a:solidFill>
                <a:srgbClr val="000099"/>
              </a:solidFill>
              <a:sym typeface="Wingdings" panose="05000000000000000000" pitchFamily="2" charset="2"/>
            </a:endParaRPr>
          </a:p>
          <a:p>
            <a:pPr lvl="1" latinLnBrk="0">
              <a:buClr>
                <a:schemeClr val="bg2">
                  <a:lumMod val="10000"/>
                </a:schemeClr>
              </a:buClr>
              <a:buSzPct val="100000"/>
              <a:defRPr/>
            </a:pPr>
            <a:endParaRPr lang="en-US" altLang="ko-KR" sz="1400" kern="0" dirty="0" smtClean="0">
              <a:solidFill>
                <a:srgbClr val="000099"/>
              </a:solidFill>
              <a:sym typeface="Wingdings" panose="05000000000000000000" pitchFamily="2" charset="2"/>
            </a:endParaRPr>
          </a:p>
          <a:p>
            <a:pPr lvl="1" latinLnBrk="0">
              <a:buClr>
                <a:schemeClr val="bg2">
                  <a:lumMod val="10000"/>
                </a:schemeClr>
              </a:buClr>
              <a:buSzPct val="100000"/>
              <a:defRPr/>
            </a:pPr>
            <a:r>
              <a:rPr lang="en-US" altLang="ko-KR" sz="2000" kern="0" dirty="0" smtClean="0">
                <a:solidFill>
                  <a:srgbClr val="000099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2000" kern="0" dirty="0" smtClean="0">
                <a:solidFill>
                  <a:srgbClr val="000099"/>
                </a:solidFill>
              </a:rPr>
              <a:t>삽입 완료</a:t>
            </a:r>
            <a:r>
              <a:rPr lang="en-US" altLang="ko-KR" sz="2000" kern="0" dirty="0" smtClean="0">
                <a:solidFill>
                  <a:srgbClr val="000099"/>
                </a:solidFill>
              </a:rPr>
              <a:t>!</a:t>
            </a: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1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25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76147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레드 블랙 트리에서의 삭제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이진 검색 트리와 동일한 방법으로 삭제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삽입할 노드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d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의 오른쪽 서브트리에서 최소 원소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m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을 찾아 그 값을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d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로 옮긴 다음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m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을 삭제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노드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d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의 색상은 바뀌지 않음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노드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m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 삭제 후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m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주변에서 레드 블랙 트리의 특성이 위반되는지를 고려하여 처리해야 함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26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1942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76"/>
          <p:cNvSpPr>
            <a:spLocks noChangeShapeType="1"/>
          </p:cNvSpPr>
          <p:nvPr/>
        </p:nvSpPr>
        <p:spPr bwMode="auto">
          <a:xfrm>
            <a:off x="2251075" y="2492896"/>
            <a:ext cx="339725" cy="1817365"/>
          </a:xfrm>
          <a:prstGeom prst="line">
            <a:avLst/>
          </a:prstGeom>
          <a:noFill/>
          <a:ln w="38100">
            <a:solidFill>
              <a:srgbClr val="B2B2B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레드 블랙 트리에서의 삭제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노드 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m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삭제 시의 고려사항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최소 노드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m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은 왼쪽 자식이 없음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 자식이 없거나 오른쪽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개만 있는 경우로 제한해도 됨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노드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m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이 레드이면 아무 문제 없음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노드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m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이 블랙이라도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유일한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 자식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x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가 레드이면 문제 없음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Oval 37"/>
          <p:cNvSpPr>
            <a:spLocks noChangeArrowheads="1"/>
          </p:cNvSpPr>
          <p:nvPr/>
        </p:nvSpPr>
        <p:spPr bwMode="auto">
          <a:xfrm>
            <a:off x="5559425" y="3765749"/>
            <a:ext cx="257175" cy="2413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5" name="Oval 38"/>
          <p:cNvSpPr>
            <a:spLocks noChangeArrowheads="1"/>
          </p:cNvSpPr>
          <p:nvPr/>
        </p:nvSpPr>
        <p:spPr bwMode="auto">
          <a:xfrm>
            <a:off x="5200650" y="4264224"/>
            <a:ext cx="257175" cy="24288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" name="AutoShape 39"/>
          <p:cNvSpPr>
            <a:spLocks noChangeArrowheads="1"/>
          </p:cNvSpPr>
          <p:nvPr/>
        </p:nvSpPr>
        <p:spPr bwMode="auto">
          <a:xfrm>
            <a:off x="5308600" y="4826199"/>
            <a:ext cx="822325" cy="1201737"/>
          </a:xfrm>
          <a:prstGeom prst="triangle">
            <a:avLst>
              <a:gd name="adj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7" name="Oval 40"/>
          <p:cNvSpPr>
            <a:spLocks noChangeArrowheads="1"/>
          </p:cNvSpPr>
          <p:nvPr/>
        </p:nvSpPr>
        <p:spPr bwMode="auto">
          <a:xfrm>
            <a:off x="5591175" y="4713486"/>
            <a:ext cx="257175" cy="241300"/>
          </a:xfrm>
          <a:prstGeom prst="ellipse">
            <a:avLst/>
          </a:prstGeom>
          <a:solidFill>
            <a:srgbClr val="FF006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8" name="Text Box 41"/>
          <p:cNvSpPr txBox="1">
            <a:spLocks noChangeArrowheads="1"/>
          </p:cNvSpPr>
          <p:nvPr/>
        </p:nvSpPr>
        <p:spPr bwMode="auto">
          <a:xfrm>
            <a:off x="5783263" y="4521399"/>
            <a:ext cx="2746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</a:p>
        </p:txBody>
      </p:sp>
      <p:sp>
        <p:nvSpPr>
          <p:cNvPr id="9" name="Line 42"/>
          <p:cNvSpPr>
            <a:spLocks noChangeShapeType="1"/>
          </p:cNvSpPr>
          <p:nvPr/>
        </p:nvSpPr>
        <p:spPr bwMode="auto">
          <a:xfrm flipH="1">
            <a:off x="5397500" y="3984824"/>
            <a:ext cx="219075" cy="3063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0" name="Line 43"/>
          <p:cNvSpPr>
            <a:spLocks noChangeShapeType="1"/>
          </p:cNvSpPr>
          <p:nvPr/>
        </p:nvSpPr>
        <p:spPr bwMode="auto">
          <a:xfrm>
            <a:off x="5403850" y="4488061"/>
            <a:ext cx="233363" cy="2444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1" name="Oval 44"/>
          <p:cNvSpPr>
            <a:spLocks noChangeArrowheads="1"/>
          </p:cNvSpPr>
          <p:nvPr/>
        </p:nvSpPr>
        <p:spPr bwMode="auto">
          <a:xfrm>
            <a:off x="7212013" y="3762574"/>
            <a:ext cx="257175" cy="24288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2" name="AutoShape 45"/>
          <p:cNvSpPr>
            <a:spLocks noChangeArrowheads="1"/>
          </p:cNvSpPr>
          <p:nvPr/>
        </p:nvSpPr>
        <p:spPr bwMode="auto">
          <a:xfrm>
            <a:off x="6589713" y="4391224"/>
            <a:ext cx="823912" cy="1200150"/>
          </a:xfrm>
          <a:prstGeom prst="triangle">
            <a:avLst>
              <a:gd name="adj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3" name="Oval 46"/>
          <p:cNvSpPr>
            <a:spLocks noChangeArrowheads="1"/>
          </p:cNvSpPr>
          <p:nvPr/>
        </p:nvSpPr>
        <p:spPr bwMode="auto">
          <a:xfrm>
            <a:off x="6880225" y="4283274"/>
            <a:ext cx="257175" cy="2413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4" name="Text Box 47"/>
          <p:cNvSpPr txBox="1">
            <a:spLocks noChangeArrowheads="1"/>
          </p:cNvSpPr>
          <p:nvPr/>
        </p:nvSpPr>
        <p:spPr bwMode="auto">
          <a:xfrm flipH="1">
            <a:off x="6719888" y="4068961"/>
            <a:ext cx="225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</a:p>
        </p:txBody>
      </p:sp>
      <p:sp>
        <p:nvSpPr>
          <p:cNvPr id="15" name="Line 48"/>
          <p:cNvSpPr>
            <a:spLocks noChangeShapeType="1"/>
          </p:cNvSpPr>
          <p:nvPr/>
        </p:nvSpPr>
        <p:spPr bwMode="auto">
          <a:xfrm flipH="1">
            <a:off x="7056438" y="3989586"/>
            <a:ext cx="212725" cy="298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6" name="AutoShape 49"/>
          <p:cNvSpPr>
            <a:spLocks noChangeArrowheads="1"/>
          </p:cNvSpPr>
          <p:nvPr/>
        </p:nvSpPr>
        <p:spPr bwMode="auto">
          <a:xfrm>
            <a:off x="6207125" y="4351536"/>
            <a:ext cx="295275" cy="265113"/>
          </a:xfrm>
          <a:prstGeom prst="rightArrow">
            <a:avLst>
              <a:gd name="adj1" fmla="val 50000"/>
              <a:gd name="adj2" fmla="val 27844"/>
            </a:avLst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7" name="Oval 50"/>
          <p:cNvSpPr>
            <a:spLocks noChangeArrowheads="1"/>
          </p:cNvSpPr>
          <p:nvPr/>
        </p:nvSpPr>
        <p:spPr bwMode="auto">
          <a:xfrm>
            <a:off x="1831975" y="3765749"/>
            <a:ext cx="257175" cy="2413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8" name="Oval 51"/>
          <p:cNvSpPr>
            <a:spLocks noChangeArrowheads="1"/>
          </p:cNvSpPr>
          <p:nvPr/>
        </p:nvSpPr>
        <p:spPr bwMode="auto">
          <a:xfrm>
            <a:off x="1473200" y="4264224"/>
            <a:ext cx="257175" cy="242887"/>
          </a:xfrm>
          <a:prstGeom prst="ellipse">
            <a:avLst/>
          </a:prstGeom>
          <a:solidFill>
            <a:srgbClr val="FF006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9" name="AutoShape 52"/>
          <p:cNvSpPr>
            <a:spLocks noChangeArrowheads="1"/>
          </p:cNvSpPr>
          <p:nvPr/>
        </p:nvSpPr>
        <p:spPr bwMode="auto">
          <a:xfrm>
            <a:off x="1581150" y="4826199"/>
            <a:ext cx="822325" cy="1201737"/>
          </a:xfrm>
          <a:prstGeom prst="triangle">
            <a:avLst>
              <a:gd name="adj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20" name="Oval 53"/>
          <p:cNvSpPr>
            <a:spLocks noChangeArrowheads="1"/>
          </p:cNvSpPr>
          <p:nvPr/>
        </p:nvSpPr>
        <p:spPr bwMode="auto">
          <a:xfrm>
            <a:off x="1863725" y="4713486"/>
            <a:ext cx="257175" cy="2413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21" name="Text Box 54"/>
          <p:cNvSpPr txBox="1">
            <a:spLocks noChangeArrowheads="1"/>
          </p:cNvSpPr>
          <p:nvPr/>
        </p:nvSpPr>
        <p:spPr bwMode="auto">
          <a:xfrm>
            <a:off x="2055813" y="4549974"/>
            <a:ext cx="2746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</a:p>
        </p:txBody>
      </p:sp>
      <p:sp>
        <p:nvSpPr>
          <p:cNvPr id="22" name="Line 55"/>
          <p:cNvSpPr>
            <a:spLocks noChangeShapeType="1"/>
          </p:cNvSpPr>
          <p:nvPr/>
        </p:nvSpPr>
        <p:spPr bwMode="auto">
          <a:xfrm flipH="1">
            <a:off x="1670050" y="3984824"/>
            <a:ext cx="219075" cy="3063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23" name="Line 56"/>
          <p:cNvSpPr>
            <a:spLocks noChangeShapeType="1"/>
          </p:cNvSpPr>
          <p:nvPr/>
        </p:nvSpPr>
        <p:spPr bwMode="auto">
          <a:xfrm>
            <a:off x="1676400" y="4488061"/>
            <a:ext cx="233363" cy="2444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24" name="Oval 57"/>
          <p:cNvSpPr>
            <a:spLocks noChangeArrowheads="1"/>
          </p:cNvSpPr>
          <p:nvPr/>
        </p:nvSpPr>
        <p:spPr bwMode="auto">
          <a:xfrm>
            <a:off x="3457575" y="3762574"/>
            <a:ext cx="257175" cy="24288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25" name="AutoShape 58"/>
          <p:cNvSpPr>
            <a:spLocks noChangeArrowheads="1"/>
          </p:cNvSpPr>
          <p:nvPr/>
        </p:nvSpPr>
        <p:spPr bwMode="auto">
          <a:xfrm>
            <a:off x="2835275" y="4391224"/>
            <a:ext cx="822325" cy="1200150"/>
          </a:xfrm>
          <a:prstGeom prst="triangle">
            <a:avLst>
              <a:gd name="adj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26" name="Oval 59"/>
          <p:cNvSpPr>
            <a:spLocks noChangeArrowheads="1"/>
          </p:cNvSpPr>
          <p:nvPr/>
        </p:nvSpPr>
        <p:spPr bwMode="auto">
          <a:xfrm>
            <a:off x="3125788" y="4283274"/>
            <a:ext cx="257175" cy="2413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27" name="Text Box 60"/>
          <p:cNvSpPr txBox="1">
            <a:spLocks noChangeArrowheads="1"/>
          </p:cNvSpPr>
          <p:nvPr/>
        </p:nvSpPr>
        <p:spPr bwMode="auto">
          <a:xfrm flipH="1">
            <a:off x="2946400" y="4097536"/>
            <a:ext cx="225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</a:p>
        </p:txBody>
      </p:sp>
      <p:sp>
        <p:nvSpPr>
          <p:cNvPr id="28" name="Line 61"/>
          <p:cNvSpPr>
            <a:spLocks noChangeShapeType="1"/>
          </p:cNvSpPr>
          <p:nvPr/>
        </p:nvSpPr>
        <p:spPr bwMode="auto">
          <a:xfrm flipH="1">
            <a:off x="3302000" y="3989586"/>
            <a:ext cx="212725" cy="298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29" name="AutoShape 62"/>
          <p:cNvSpPr>
            <a:spLocks noChangeArrowheads="1"/>
          </p:cNvSpPr>
          <p:nvPr/>
        </p:nvSpPr>
        <p:spPr bwMode="auto">
          <a:xfrm>
            <a:off x="2452688" y="4372174"/>
            <a:ext cx="295275" cy="265112"/>
          </a:xfrm>
          <a:prstGeom prst="rightArrow">
            <a:avLst>
              <a:gd name="adj1" fmla="val 50000"/>
              <a:gd name="adj2" fmla="val 27844"/>
            </a:avLst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30" name="Text Box 65"/>
          <p:cNvSpPr txBox="1">
            <a:spLocks noChangeArrowheads="1"/>
          </p:cNvSpPr>
          <p:nvPr/>
        </p:nvSpPr>
        <p:spPr bwMode="auto">
          <a:xfrm flipH="1">
            <a:off x="1220788" y="4083249"/>
            <a:ext cx="2270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m</a:t>
            </a:r>
          </a:p>
        </p:txBody>
      </p:sp>
      <p:sp>
        <p:nvSpPr>
          <p:cNvPr id="31" name="Text Box 66"/>
          <p:cNvSpPr txBox="1">
            <a:spLocks noChangeArrowheads="1"/>
          </p:cNvSpPr>
          <p:nvPr/>
        </p:nvSpPr>
        <p:spPr bwMode="auto">
          <a:xfrm flipH="1">
            <a:off x="4951413" y="4072136"/>
            <a:ext cx="2270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m</a:t>
            </a:r>
          </a:p>
        </p:txBody>
      </p:sp>
      <p:sp>
        <p:nvSpPr>
          <p:cNvPr id="32" name="Line 67"/>
          <p:cNvSpPr>
            <a:spLocks noChangeShapeType="1"/>
          </p:cNvSpPr>
          <p:nvPr/>
        </p:nvSpPr>
        <p:spPr bwMode="auto">
          <a:xfrm>
            <a:off x="1960563" y="3519686"/>
            <a:ext cx="0" cy="2444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33" name="Line 68"/>
          <p:cNvSpPr>
            <a:spLocks noChangeShapeType="1"/>
          </p:cNvSpPr>
          <p:nvPr/>
        </p:nvSpPr>
        <p:spPr bwMode="auto">
          <a:xfrm>
            <a:off x="3584575" y="3519686"/>
            <a:ext cx="0" cy="2444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34" name="Line 69"/>
          <p:cNvSpPr>
            <a:spLocks noChangeShapeType="1"/>
          </p:cNvSpPr>
          <p:nvPr/>
        </p:nvSpPr>
        <p:spPr bwMode="auto">
          <a:xfrm>
            <a:off x="5678488" y="3519686"/>
            <a:ext cx="0" cy="2444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35" name="Line 70"/>
          <p:cNvSpPr>
            <a:spLocks noChangeShapeType="1"/>
          </p:cNvSpPr>
          <p:nvPr/>
        </p:nvSpPr>
        <p:spPr bwMode="auto">
          <a:xfrm>
            <a:off x="7332663" y="3519686"/>
            <a:ext cx="0" cy="2444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36" name="Line 71"/>
          <p:cNvSpPr>
            <a:spLocks noChangeShapeType="1"/>
          </p:cNvSpPr>
          <p:nvPr/>
        </p:nvSpPr>
        <p:spPr bwMode="auto">
          <a:xfrm>
            <a:off x="2028825" y="3981649"/>
            <a:ext cx="268288" cy="298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37" name="Line 72"/>
          <p:cNvSpPr>
            <a:spLocks noChangeShapeType="1"/>
          </p:cNvSpPr>
          <p:nvPr/>
        </p:nvSpPr>
        <p:spPr bwMode="auto">
          <a:xfrm>
            <a:off x="3646488" y="3992761"/>
            <a:ext cx="268287" cy="298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38" name="Line 73"/>
          <p:cNvSpPr>
            <a:spLocks noChangeShapeType="1"/>
          </p:cNvSpPr>
          <p:nvPr/>
        </p:nvSpPr>
        <p:spPr bwMode="auto">
          <a:xfrm>
            <a:off x="5775325" y="3978474"/>
            <a:ext cx="266700" cy="298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39" name="Line 74"/>
          <p:cNvSpPr>
            <a:spLocks noChangeShapeType="1"/>
          </p:cNvSpPr>
          <p:nvPr/>
        </p:nvSpPr>
        <p:spPr bwMode="auto">
          <a:xfrm>
            <a:off x="7423150" y="3978474"/>
            <a:ext cx="266700" cy="298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41" name="Line 77"/>
          <p:cNvSpPr>
            <a:spLocks noChangeShapeType="1"/>
          </p:cNvSpPr>
          <p:nvPr/>
        </p:nvSpPr>
        <p:spPr bwMode="auto">
          <a:xfrm>
            <a:off x="5946775" y="2924944"/>
            <a:ext cx="377825" cy="138531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2800">
              <a:solidFill>
                <a:srgbClr val="000000"/>
              </a:solidFill>
              <a:latin typeface="Arial" panose="020B0604020202020204" pitchFamily="34" charset="0"/>
              <a:ea typeface="굴림"/>
            </a:endParaRPr>
          </a:p>
        </p:txBody>
      </p:sp>
      <p:sp>
        <p:nvSpPr>
          <p:cNvPr id="42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27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77414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레드 블랙 트리에서의 삭제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노드 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m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삭제 시의 고려사항 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계속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노드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m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이 블랙이고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유일한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 자식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x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도 블랙인 경우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/>
            </a:r>
            <a:b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노드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x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를 경유해 루트에서 리프로 가는 경로에서 블랙 노드의 수가 하나 모자라게 됨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! (-1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로 표시된 부분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)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4" name="Oval 2"/>
          <p:cNvSpPr>
            <a:spLocks noChangeArrowheads="1"/>
          </p:cNvSpPr>
          <p:nvPr/>
        </p:nvSpPr>
        <p:spPr bwMode="auto">
          <a:xfrm>
            <a:off x="1365448" y="2909392"/>
            <a:ext cx="357188" cy="3397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45" name="Oval 3"/>
          <p:cNvSpPr>
            <a:spLocks noChangeArrowheads="1"/>
          </p:cNvSpPr>
          <p:nvPr/>
        </p:nvSpPr>
        <p:spPr bwMode="auto">
          <a:xfrm>
            <a:off x="866973" y="3611067"/>
            <a:ext cx="357188" cy="33972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46" name="AutoShape 4"/>
          <p:cNvSpPr>
            <a:spLocks noChangeArrowheads="1"/>
          </p:cNvSpPr>
          <p:nvPr/>
        </p:nvSpPr>
        <p:spPr bwMode="auto">
          <a:xfrm>
            <a:off x="1016198" y="4400054"/>
            <a:ext cx="1143000" cy="1685925"/>
          </a:xfrm>
          <a:prstGeom prst="triangle">
            <a:avLst>
              <a:gd name="adj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47" name="Oval 5"/>
          <p:cNvSpPr>
            <a:spLocks noChangeArrowheads="1"/>
          </p:cNvSpPr>
          <p:nvPr/>
        </p:nvSpPr>
        <p:spPr bwMode="auto">
          <a:xfrm>
            <a:off x="1409898" y="4239717"/>
            <a:ext cx="357188" cy="33972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48" name="Text Box 6"/>
          <p:cNvSpPr txBox="1">
            <a:spLocks noChangeArrowheads="1"/>
          </p:cNvSpPr>
          <p:nvPr/>
        </p:nvSpPr>
        <p:spPr bwMode="auto">
          <a:xfrm>
            <a:off x="1635323" y="4011117"/>
            <a:ext cx="2746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</a:p>
        </p:txBody>
      </p:sp>
      <p:sp>
        <p:nvSpPr>
          <p:cNvPr id="49" name="Line 7"/>
          <p:cNvSpPr>
            <a:spLocks noChangeShapeType="1"/>
          </p:cNvSpPr>
          <p:nvPr/>
        </p:nvSpPr>
        <p:spPr bwMode="auto">
          <a:xfrm flipH="1">
            <a:off x="1140023" y="3218954"/>
            <a:ext cx="304800" cy="428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50" name="Line 8"/>
          <p:cNvSpPr>
            <a:spLocks noChangeShapeType="1"/>
          </p:cNvSpPr>
          <p:nvPr/>
        </p:nvSpPr>
        <p:spPr bwMode="auto">
          <a:xfrm>
            <a:off x="1149548" y="3923804"/>
            <a:ext cx="32385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51" name="Oval 9"/>
          <p:cNvSpPr>
            <a:spLocks noChangeArrowheads="1"/>
          </p:cNvSpPr>
          <p:nvPr/>
        </p:nvSpPr>
        <p:spPr bwMode="auto">
          <a:xfrm>
            <a:off x="3619698" y="2906217"/>
            <a:ext cx="357188" cy="3397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52" name="AutoShape 10"/>
          <p:cNvSpPr>
            <a:spLocks noChangeArrowheads="1"/>
          </p:cNvSpPr>
          <p:nvPr/>
        </p:nvSpPr>
        <p:spPr bwMode="auto">
          <a:xfrm>
            <a:off x="2756098" y="3787279"/>
            <a:ext cx="1143000" cy="1685925"/>
          </a:xfrm>
          <a:prstGeom prst="triangle">
            <a:avLst>
              <a:gd name="adj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53" name="Oval 11"/>
          <p:cNvSpPr>
            <a:spLocks noChangeArrowheads="1"/>
          </p:cNvSpPr>
          <p:nvPr/>
        </p:nvSpPr>
        <p:spPr bwMode="auto">
          <a:xfrm>
            <a:off x="3159323" y="3636467"/>
            <a:ext cx="357188" cy="33972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54" name="Text Box 12"/>
          <p:cNvSpPr txBox="1">
            <a:spLocks noChangeArrowheads="1"/>
          </p:cNvSpPr>
          <p:nvPr/>
        </p:nvSpPr>
        <p:spPr bwMode="auto">
          <a:xfrm flipH="1">
            <a:off x="3013273" y="3403104"/>
            <a:ext cx="314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</a:p>
        </p:txBody>
      </p:sp>
      <p:sp>
        <p:nvSpPr>
          <p:cNvPr id="55" name="Line 13"/>
          <p:cNvSpPr>
            <a:spLocks noChangeShapeType="1"/>
          </p:cNvSpPr>
          <p:nvPr/>
        </p:nvSpPr>
        <p:spPr bwMode="auto">
          <a:xfrm flipH="1">
            <a:off x="3403798" y="3225304"/>
            <a:ext cx="295275" cy="419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56" name="AutoShape 14"/>
          <p:cNvSpPr>
            <a:spLocks noChangeArrowheads="1"/>
          </p:cNvSpPr>
          <p:nvPr/>
        </p:nvSpPr>
        <p:spPr bwMode="auto">
          <a:xfrm>
            <a:off x="2225873" y="3761879"/>
            <a:ext cx="409575" cy="371475"/>
          </a:xfrm>
          <a:prstGeom prst="rightArrow">
            <a:avLst>
              <a:gd name="adj1" fmla="val 50000"/>
              <a:gd name="adj2" fmla="val 27564"/>
            </a:avLst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57" name="Text Box 15"/>
          <p:cNvSpPr txBox="1">
            <a:spLocks noChangeArrowheads="1"/>
          </p:cNvSpPr>
          <p:nvPr/>
        </p:nvSpPr>
        <p:spPr bwMode="auto">
          <a:xfrm flipH="1">
            <a:off x="647898" y="3409454"/>
            <a:ext cx="314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m</a:t>
            </a:r>
          </a:p>
        </p:txBody>
      </p:sp>
      <p:sp>
        <p:nvSpPr>
          <p:cNvPr id="58" name="Line 16"/>
          <p:cNvSpPr>
            <a:spLocks noChangeShapeType="1"/>
          </p:cNvSpPr>
          <p:nvPr/>
        </p:nvSpPr>
        <p:spPr bwMode="auto">
          <a:xfrm>
            <a:off x="1543248" y="2564904"/>
            <a:ext cx="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59" name="Line 17"/>
          <p:cNvSpPr>
            <a:spLocks noChangeShapeType="1"/>
          </p:cNvSpPr>
          <p:nvPr/>
        </p:nvSpPr>
        <p:spPr bwMode="auto">
          <a:xfrm>
            <a:off x="3797498" y="2564904"/>
            <a:ext cx="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60" name="Line 18"/>
          <p:cNvSpPr>
            <a:spLocks noChangeShapeType="1"/>
          </p:cNvSpPr>
          <p:nvPr/>
        </p:nvSpPr>
        <p:spPr bwMode="auto">
          <a:xfrm>
            <a:off x="1638498" y="3212604"/>
            <a:ext cx="371475" cy="419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61" name="Line 19"/>
          <p:cNvSpPr>
            <a:spLocks noChangeShapeType="1"/>
          </p:cNvSpPr>
          <p:nvPr/>
        </p:nvSpPr>
        <p:spPr bwMode="auto">
          <a:xfrm>
            <a:off x="3883223" y="3228479"/>
            <a:ext cx="371475" cy="419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62" name="Text Box 20"/>
          <p:cNvSpPr txBox="1">
            <a:spLocks noChangeArrowheads="1"/>
          </p:cNvSpPr>
          <p:nvPr/>
        </p:nvSpPr>
        <p:spPr bwMode="auto">
          <a:xfrm>
            <a:off x="3527623" y="3719017"/>
            <a:ext cx="428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-1</a:t>
            </a:r>
          </a:p>
        </p:txBody>
      </p:sp>
      <p:sp>
        <p:nvSpPr>
          <p:cNvPr id="63" name="Oval 21"/>
          <p:cNvSpPr>
            <a:spLocks noChangeArrowheads="1"/>
          </p:cNvSpPr>
          <p:nvPr/>
        </p:nvSpPr>
        <p:spPr bwMode="auto">
          <a:xfrm>
            <a:off x="6559748" y="2950667"/>
            <a:ext cx="357188" cy="3397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?</a:t>
            </a:r>
          </a:p>
        </p:txBody>
      </p:sp>
      <p:sp>
        <p:nvSpPr>
          <p:cNvPr id="64" name="AutoShape 22"/>
          <p:cNvSpPr>
            <a:spLocks noChangeArrowheads="1"/>
          </p:cNvSpPr>
          <p:nvPr/>
        </p:nvSpPr>
        <p:spPr bwMode="auto">
          <a:xfrm>
            <a:off x="5267523" y="3831729"/>
            <a:ext cx="1143000" cy="1685925"/>
          </a:xfrm>
          <a:prstGeom prst="triangle">
            <a:avLst>
              <a:gd name="adj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65" name="Oval 23"/>
          <p:cNvSpPr>
            <a:spLocks noChangeArrowheads="1"/>
          </p:cNvSpPr>
          <p:nvPr/>
        </p:nvSpPr>
        <p:spPr bwMode="auto">
          <a:xfrm>
            <a:off x="5670748" y="3680917"/>
            <a:ext cx="357188" cy="33972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6" name="Text Box 24"/>
          <p:cNvSpPr txBox="1">
            <a:spLocks noChangeArrowheads="1"/>
          </p:cNvSpPr>
          <p:nvPr/>
        </p:nvSpPr>
        <p:spPr bwMode="auto">
          <a:xfrm flipH="1">
            <a:off x="5524698" y="3447554"/>
            <a:ext cx="314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</a:p>
        </p:txBody>
      </p:sp>
      <p:sp>
        <p:nvSpPr>
          <p:cNvPr id="67" name="Line 25"/>
          <p:cNvSpPr>
            <a:spLocks noChangeShapeType="1"/>
          </p:cNvSpPr>
          <p:nvPr/>
        </p:nvSpPr>
        <p:spPr bwMode="auto">
          <a:xfrm flipH="1">
            <a:off x="5972373" y="3231654"/>
            <a:ext cx="619125" cy="504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>
            <a:off x="6737548" y="2609354"/>
            <a:ext cx="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69" name="Line 27"/>
          <p:cNvSpPr>
            <a:spLocks noChangeShapeType="1"/>
          </p:cNvSpPr>
          <p:nvPr/>
        </p:nvSpPr>
        <p:spPr bwMode="auto">
          <a:xfrm>
            <a:off x="6880423" y="3244354"/>
            <a:ext cx="62865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70" name="Text Box 28"/>
          <p:cNvSpPr txBox="1">
            <a:spLocks noChangeArrowheads="1"/>
          </p:cNvSpPr>
          <p:nvPr/>
        </p:nvSpPr>
        <p:spPr bwMode="auto">
          <a:xfrm>
            <a:off x="6039048" y="3763467"/>
            <a:ext cx="428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-1</a:t>
            </a:r>
          </a:p>
        </p:txBody>
      </p:sp>
      <p:sp>
        <p:nvSpPr>
          <p:cNvPr id="71" name="Oval 29"/>
          <p:cNvSpPr>
            <a:spLocks noChangeArrowheads="1"/>
          </p:cNvSpPr>
          <p:nvPr/>
        </p:nvSpPr>
        <p:spPr bwMode="auto">
          <a:xfrm>
            <a:off x="7461448" y="3642817"/>
            <a:ext cx="357188" cy="3397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?</a:t>
            </a:r>
          </a:p>
        </p:txBody>
      </p:sp>
      <p:sp>
        <p:nvSpPr>
          <p:cNvPr id="72" name="Line 30"/>
          <p:cNvSpPr>
            <a:spLocks noChangeShapeType="1"/>
          </p:cNvSpPr>
          <p:nvPr/>
        </p:nvSpPr>
        <p:spPr bwMode="auto">
          <a:xfrm flipH="1">
            <a:off x="7236023" y="3952379"/>
            <a:ext cx="304800" cy="428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73" name="Text Box 31"/>
          <p:cNvSpPr txBox="1">
            <a:spLocks noChangeArrowheads="1"/>
          </p:cNvSpPr>
          <p:nvPr/>
        </p:nvSpPr>
        <p:spPr bwMode="auto">
          <a:xfrm flipH="1">
            <a:off x="7797998" y="3520579"/>
            <a:ext cx="314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s</a:t>
            </a:r>
          </a:p>
        </p:txBody>
      </p:sp>
      <p:sp>
        <p:nvSpPr>
          <p:cNvPr id="74" name="Line 32"/>
          <p:cNvSpPr>
            <a:spLocks noChangeShapeType="1"/>
          </p:cNvSpPr>
          <p:nvPr/>
        </p:nvSpPr>
        <p:spPr bwMode="auto">
          <a:xfrm>
            <a:off x="7759898" y="3942854"/>
            <a:ext cx="371475" cy="419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75" name="AutoShape 33"/>
          <p:cNvSpPr>
            <a:spLocks noChangeArrowheads="1"/>
          </p:cNvSpPr>
          <p:nvPr/>
        </p:nvSpPr>
        <p:spPr bwMode="auto">
          <a:xfrm>
            <a:off x="7823398" y="4539754"/>
            <a:ext cx="733425" cy="1057275"/>
          </a:xfrm>
          <a:prstGeom prst="triangle">
            <a:avLst>
              <a:gd name="adj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76" name="AutoShape 34"/>
          <p:cNvSpPr>
            <a:spLocks noChangeArrowheads="1"/>
          </p:cNvSpPr>
          <p:nvPr/>
        </p:nvSpPr>
        <p:spPr bwMode="auto">
          <a:xfrm>
            <a:off x="6772473" y="4555629"/>
            <a:ext cx="733425" cy="1057275"/>
          </a:xfrm>
          <a:prstGeom prst="triangle">
            <a:avLst>
              <a:gd name="adj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77" name="Oval 35"/>
          <p:cNvSpPr>
            <a:spLocks noChangeArrowheads="1"/>
          </p:cNvSpPr>
          <p:nvPr/>
        </p:nvSpPr>
        <p:spPr bwMode="auto">
          <a:xfrm>
            <a:off x="6962973" y="4344492"/>
            <a:ext cx="357188" cy="3397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?</a:t>
            </a:r>
          </a:p>
        </p:txBody>
      </p:sp>
      <p:sp>
        <p:nvSpPr>
          <p:cNvPr id="78" name="Oval 36"/>
          <p:cNvSpPr>
            <a:spLocks noChangeArrowheads="1"/>
          </p:cNvSpPr>
          <p:nvPr/>
        </p:nvSpPr>
        <p:spPr bwMode="auto">
          <a:xfrm>
            <a:off x="8007548" y="4341317"/>
            <a:ext cx="357188" cy="3397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?</a:t>
            </a:r>
          </a:p>
        </p:txBody>
      </p:sp>
      <p:sp>
        <p:nvSpPr>
          <p:cNvPr id="79" name="Text Box 37"/>
          <p:cNvSpPr txBox="1">
            <a:spLocks noChangeArrowheads="1"/>
          </p:cNvSpPr>
          <p:nvPr/>
        </p:nvSpPr>
        <p:spPr bwMode="auto">
          <a:xfrm flipH="1">
            <a:off x="6785173" y="4193679"/>
            <a:ext cx="314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l</a:t>
            </a:r>
          </a:p>
        </p:txBody>
      </p:sp>
      <p:sp>
        <p:nvSpPr>
          <p:cNvPr id="80" name="Text Box 38"/>
          <p:cNvSpPr txBox="1">
            <a:spLocks noChangeArrowheads="1"/>
          </p:cNvSpPr>
          <p:nvPr/>
        </p:nvSpPr>
        <p:spPr bwMode="auto">
          <a:xfrm flipH="1">
            <a:off x="8290123" y="4136529"/>
            <a:ext cx="314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r</a:t>
            </a:r>
          </a:p>
        </p:txBody>
      </p:sp>
      <p:sp>
        <p:nvSpPr>
          <p:cNvPr id="81" name="Text Box 39"/>
          <p:cNvSpPr txBox="1">
            <a:spLocks noChangeArrowheads="1"/>
          </p:cNvSpPr>
          <p:nvPr/>
        </p:nvSpPr>
        <p:spPr bwMode="auto">
          <a:xfrm flipH="1">
            <a:off x="6394648" y="2726829"/>
            <a:ext cx="314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</a:p>
        </p:txBody>
      </p:sp>
      <p:sp>
        <p:nvSpPr>
          <p:cNvPr id="82" name="Text Box 42"/>
          <p:cNvSpPr txBox="1">
            <a:spLocks noChangeArrowheads="1"/>
          </p:cNvSpPr>
          <p:nvPr/>
        </p:nvSpPr>
        <p:spPr bwMode="auto">
          <a:xfrm flipH="1">
            <a:off x="1165423" y="2726829"/>
            <a:ext cx="314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</a:p>
        </p:txBody>
      </p:sp>
      <p:sp>
        <p:nvSpPr>
          <p:cNvPr id="83" name="Text Box 43"/>
          <p:cNvSpPr txBox="1">
            <a:spLocks noChangeArrowheads="1"/>
          </p:cNvSpPr>
          <p:nvPr/>
        </p:nvSpPr>
        <p:spPr bwMode="auto">
          <a:xfrm flipH="1">
            <a:off x="3438723" y="2701429"/>
            <a:ext cx="314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4669666" y="5673442"/>
            <a:ext cx="40787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latinLnBrk="0">
              <a:buClr>
                <a:schemeClr val="bg2">
                  <a:lumMod val="10000"/>
                </a:schemeClr>
              </a:buClr>
              <a:buSzPct val="100000"/>
              <a:defRPr/>
            </a:pPr>
            <a:r>
              <a:rPr lang="en-US" altLang="ko-KR" sz="2000" kern="0" dirty="0" smtClean="0">
                <a:solidFill>
                  <a:srgbClr val="000099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2000" kern="0" dirty="0" smtClean="0">
                <a:solidFill>
                  <a:srgbClr val="000099"/>
                </a:solidFill>
              </a:rPr>
              <a:t>노드 </a:t>
            </a:r>
            <a:r>
              <a:rPr lang="en-US" altLang="ko-KR" sz="2000" kern="0" dirty="0" smtClean="0">
                <a:solidFill>
                  <a:srgbClr val="000099"/>
                </a:solidFill>
              </a:rPr>
              <a:t>x</a:t>
            </a:r>
            <a:r>
              <a:rPr lang="ko-KR" altLang="en-US" sz="2000" kern="0" dirty="0" smtClean="0">
                <a:solidFill>
                  <a:srgbClr val="000099"/>
                </a:solidFill>
              </a:rPr>
              <a:t>의 주변 상황에 따라 처리방법이 달라짐</a:t>
            </a:r>
            <a:endParaRPr lang="en-US" altLang="ko-KR" sz="2000" kern="0" dirty="0" smtClean="0">
              <a:solidFill>
                <a:srgbClr val="000099"/>
              </a:solidFill>
            </a:endParaRPr>
          </a:p>
        </p:txBody>
      </p:sp>
      <p:sp>
        <p:nvSpPr>
          <p:cNvPr id="85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28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35336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레드 블랙 트리에서의 삭제 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경우의 수 나누기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007566" y="2177753"/>
            <a:ext cx="3159125" cy="3187700"/>
            <a:chOff x="3260" y="221"/>
            <a:chExt cx="1990" cy="2008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auto">
            <a:xfrm>
              <a:off x="4158" y="221"/>
              <a:ext cx="225" cy="214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3260" y="764"/>
              <a:ext cx="720" cy="106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3508" y="663"/>
              <a:ext cx="225" cy="21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3392" y="534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x</a:t>
              </a: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3704" y="386"/>
              <a:ext cx="468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4772" y="607"/>
              <a:ext cx="225" cy="21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4368" y="384"/>
              <a:ext cx="432" cy="2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12" name="AutoShape 10"/>
            <p:cNvSpPr>
              <a:spLocks noChangeArrowheads="1"/>
            </p:cNvSpPr>
            <p:nvPr/>
          </p:nvSpPr>
          <p:spPr bwMode="auto">
            <a:xfrm>
              <a:off x="4530" y="726"/>
              <a:ext cx="720" cy="106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4140" y="2017"/>
              <a:ext cx="46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Case 1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3734" y="667"/>
              <a:ext cx="27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-1</a:t>
              </a:r>
            </a:p>
          </p:txBody>
        </p:sp>
      </p:grp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6732091" y="2180928"/>
            <a:ext cx="357188" cy="33972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6" name="AutoShape 14"/>
          <p:cNvSpPr>
            <a:spLocks noChangeArrowheads="1"/>
          </p:cNvSpPr>
          <p:nvPr/>
        </p:nvSpPr>
        <p:spPr bwMode="auto">
          <a:xfrm>
            <a:off x="5392241" y="3052465"/>
            <a:ext cx="1143000" cy="1685925"/>
          </a:xfrm>
          <a:prstGeom prst="triangle">
            <a:avLst>
              <a:gd name="adj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5785941" y="2892128"/>
            <a:ext cx="357188" cy="33972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5620841" y="2677815"/>
            <a:ext cx="285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H="1">
            <a:off x="6068516" y="2433340"/>
            <a:ext cx="714375" cy="495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>
            <a:off x="7173416" y="2938165"/>
            <a:ext cx="1143000" cy="1685925"/>
          </a:xfrm>
          <a:prstGeom prst="triangle">
            <a:avLst>
              <a:gd name="adj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7062291" y="2446040"/>
            <a:ext cx="695325" cy="495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6570166" y="5013028"/>
            <a:ext cx="7318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Case 2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6138366" y="2987378"/>
            <a:ext cx="428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-1</a:t>
            </a: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 flipH="1">
            <a:off x="2233116" y="1992015"/>
            <a:ext cx="314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 flipH="1">
            <a:off x="6544766" y="1988840"/>
            <a:ext cx="314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 flipH="1">
            <a:off x="3839666" y="2017415"/>
            <a:ext cx="1790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  <a:r>
              <a:rPr kumimoji="1" lang="ko-KR" altLang="en-US" sz="16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의 색상에 따라</a:t>
            </a:r>
          </a:p>
        </p:txBody>
      </p:sp>
      <p:sp>
        <p:nvSpPr>
          <p:cNvPr id="27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29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8941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 학습목표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0" y="6453188"/>
            <a:ext cx="431800" cy="244475"/>
          </a:xfrm>
          <a:prstGeom prst="rect">
            <a:avLst/>
          </a:prstGeom>
        </p:spPr>
        <p:txBody>
          <a:bodyPr/>
          <a:lstStyle/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3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이진 </a:t>
            </a:r>
            <a:r>
              <a:rPr lang="ko-KR" altLang="en-US" sz="2400" kern="0" dirty="0">
                <a:solidFill>
                  <a:schemeClr val="bg2">
                    <a:lumMod val="10000"/>
                  </a:schemeClr>
                </a:solidFill>
              </a:rPr>
              <a:t>검색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트리의 구조 및 검색</a:t>
            </a:r>
            <a:r>
              <a:rPr lang="en-US" altLang="ko-KR" sz="2400" kern="0" dirty="0">
                <a:solidFill>
                  <a:schemeClr val="bg2">
                    <a:lumMod val="10000"/>
                  </a:schemeClr>
                </a:solidFill>
              </a:rPr>
              <a:t>·</a:t>
            </a:r>
            <a:r>
              <a:rPr lang="ko-KR" altLang="en-US" sz="2400" kern="0" dirty="0">
                <a:solidFill>
                  <a:schemeClr val="bg2">
                    <a:lumMod val="10000"/>
                  </a:schemeClr>
                </a:solidFill>
              </a:rPr>
              <a:t>삽입</a:t>
            </a:r>
            <a:r>
              <a:rPr lang="en-US" altLang="ko-KR" sz="2400" kern="0" dirty="0">
                <a:solidFill>
                  <a:schemeClr val="bg2">
                    <a:lumMod val="10000"/>
                  </a:schemeClr>
                </a:solidFill>
              </a:rPr>
              <a:t>·</a:t>
            </a:r>
            <a:r>
              <a:rPr lang="ko-KR" altLang="en-US" sz="2400" kern="0" dirty="0">
                <a:solidFill>
                  <a:schemeClr val="bg2">
                    <a:lumMod val="10000"/>
                  </a:schemeClr>
                </a:solidFill>
              </a:rPr>
              <a:t>삭제 작업의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원리 이해</a:t>
            </a: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레드 </a:t>
            </a:r>
            <a:r>
              <a:rPr lang="ko-KR" altLang="en-US" sz="2400" kern="0" dirty="0">
                <a:solidFill>
                  <a:schemeClr val="bg2">
                    <a:lumMod val="10000"/>
                  </a:schemeClr>
                </a:solidFill>
              </a:rPr>
              <a:t>블랙 트리의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특성 및 삽입</a:t>
            </a:r>
            <a:r>
              <a:rPr lang="en-US" altLang="ko-KR" sz="2400" kern="0" dirty="0">
                <a:solidFill>
                  <a:schemeClr val="bg2">
                    <a:lumMod val="10000"/>
                  </a:schemeClr>
                </a:solidFill>
              </a:rPr>
              <a:t>·</a:t>
            </a:r>
            <a:r>
              <a:rPr lang="ko-KR" altLang="en-US" sz="2400" kern="0" dirty="0">
                <a:solidFill>
                  <a:schemeClr val="bg2">
                    <a:lumMod val="10000"/>
                  </a:schemeClr>
                </a:solidFill>
              </a:rPr>
              <a:t>삭제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작업 원리 이해</a:t>
            </a: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lvl="0" eaLnBrk="1" latinLnBrk="0" hangingPunct="1">
              <a:defRPr/>
            </a:pPr>
            <a:r>
              <a:rPr lang="en-US" altLang="ko-KR" sz="2400" kern="0" dirty="0">
                <a:solidFill>
                  <a:schemeClr val="bg2">
                    <a:lumMod val="10000"/>
                  </a:schemeClr>
                </a:solidFill>
              </a:rPr>
              <a:t>B-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트리를 통한 다진 검색 트리의 특성 </a:t>
            </a:r>
            <a:r>
              <a:rPr lang="ko-KR" altLang="en-US" sz="2400" kern="0" dirty="0">
                <a:solidFill>
                  <a:schemeClr val="bg2">
                    <a:lumMod val="10000"/>
                  </a:schemeClr>
                </a:solidFill>
              </a:rPr>
              <a:t>및 검색</a:t>
            </a:r>
            <a:r>
              <a:rPr lang="en-US" altLang="ko-KR" sz="2400" kern="0" dirty="0">
                <a:solidFill>
                  <a:schemeClr val="bg2">
                    <a:lumMod val="10000"/>
                  </a:schemeClr>
                </a:solidFill>
              </a:rPr>
              <a:t>·</a:t>
            </a:r>
            <a:r>
              <a:rPr lang="ko-KR" altLang="en-US" sz="2400" kern="0" dirty="0">
                <a:solidFill>
                  <a:schemeClr val="bg2">
                    <a:lumMod val="10000"/>
                  </a:schemeClr>
                </a:solidFill>
              </a:rPr>
              <a:t>삽입</a:t>
            </a:r>
            <a:r>
              <a:rPr lang="en-US" altLang="ko-KR" sz="2400" kern="0" dirty="0">
                <a:solidFill>
                  <a:schemeClr val="bg2">
                    <a:lumMod val="10000"/>
                  </a:schemeClr>
                </a:solidFill>
              </a:rPr>
              <a:t>·</a:t>
            </a:r>
            <a:r>
              <a:rPr lang="ko-KR" altLang="en-US" sz="2400" kern="0" dirty="0">
                <a:solidFill>
                  <a:schemeClr val="bg2">
                    <a:lumMod val="10000"/>
                  </a:schemeClr>
                </a:solidFill>
              </a:rPr>
              <a:t>삭제 작업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원리 이해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다차원 검색에 대한 이해</a:t>
            </a: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21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레드 블랙 트리에서의 삭제 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4791075" y="2049289"/>
            <a:ext cx="428625" cy="728662"/>
          </a:xfrm>
          <a:prstGeom prst="triangle">
            <a:avLst>
              <a:gd name="adj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1271587" y="1112664"/>
            <a:ext cx="204788" cy="212725"/>
          </a:xfrm>
          <a:prstGeom prst="ellipse">
            <a:avLst/>
          </a:prstGeom>
          <a:solidFill>
            <a:srgbClr val="FF006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H="1">
            <a:off x="858837" y="1276176"/>
            <a:ext cx="425450" cy="311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1828800" y="1496839"/>
            <a:ext cx="204787" cy="21272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1462087" y="1274589"/>
            <a:ext cx="392113" cy="274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2001837" y="2022301"/>
            <a:ext cx="419100" cy="727075"/>
          </a:xfrm>
          <a:prstGeom prst="triangle">
            <a:avLst>
              <a:gd name="adj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06387" y="1128539"/>
            <a:ext cx="7223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Case 1-1</a:t>
            </a: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2100262" y="1888951"/>
            <a:ext cx="204788" cy="21272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1601787" y="1911176"/>
            <a:ext cx="204788" cy="21272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1506537" y="2030239"/>
            <a:ext cx="398463" cy="728662"/>
          </a:xfrm>
          <a:prstGeom prst="triangle">
            <a:avLst>
              <a:gd name="adj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>
            <a:off x="1728787" y="1692101"/>
            <a:ext cx="152400" cy="2397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1990725" y="1680989"/>
            <a:ext cx="169862" cy="2270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6" name="AutoShape 14"/>
          <p:cNvSpPr>
            <a:spLocks noChangeArrowheads="1"/>
          </p:cNvSpPr>
          <p:nvPr/>
        </p:nvSpPr>
        <p:spPr bwMode="auto">
          <a:xfrm>
            <a:off x="487362" y="1671464"/>
            <a:ext cx="655638" cy="1055687"/>
          </a:xfrm>
          <a:prstGeom prst="triangle">
            <a:avLst>
              <a:gd name="adj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712787" y="1569864"/>
            <a:ext cx="204788" cy="21272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496887" y="1495251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890587" y="1628601"/>
            <a:ext cx="4587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-1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574675" y="1461914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1973262" y="1342851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s</a:t>
            </a: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1062037" y="995189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416050" y="1800051"/>
            <a:ext cx="2333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l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2263775" y="1757189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r</a:t>
            </a:r>
          </a:p>
        </p:txBody>
      </p:sp>
      <p:sp>
        <p:nvSpPr>
          <p:cNvPr id="25" name="Oval 23"/>
          <p:cNvSpPr>
            <a:spLocks noChangeArrowheads="1"/>
          </p:cNvSpPr>
          <p:nvPr/>
        </p:nvSpPr>
        <p:spPr bwMode="auto">
          <a:xfrm>
            <a:off x="4022725" y="1107901"/>
            <a:ext cx="217487" cy="214313"/>
          </a:xfrm>
          <a:prstGeom prst="ellipse">
            <a:avLst/>
          </a:prstGeom>
          <a:solidFill>
            <a:srgbClr val="FF006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 flipH="1">
            <a:off x="3582987" y="1273001"/>
            <a:ext cx="454025" cy="311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27" name="Oval 25"/>
          <p:cNvSpPr>
            <a:spLocks noChangeArrowheads="1"/>
          </p:cNvSpPr>
          <p:nvPr/>
        </p:nvSpPr>
        <p:spPr bwMode="auto">
          <a:xfrm>
            <a:off x="4884737" y="1884189"/>
            <a:ext cx="217488" cy="212725"/>
          </a:xfrm>
          <a:prstGeom prst="ellipse">
            <a:avLst/>
          </a:prstGeom>
          <a:solidFill>
            <a:srgbClr val="FF006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4225925" y="1271414"/>
            <a:ext cx="419100" cy="276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29" name="Oval 27"/>
          <p:cNvSpPr>
            <a:spLocks noChangeArrowheads="1"/>
          </p:cNvSpPr>
          <p:nvPr/>
        </p:nvSpPr>
        <p:spPr bwMode="auto">
          <a:xfrm>
            <a:off x="4602162" y="1525414"/>
            <a:ext cx="217488" cy="21431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30" name="AutoShape 28"/>
          <p:cNvSpPr>
            <a:spLocks noChangeArrowheads="1"/>
          </p:cNvSpPr>
          <p:nvPr/>
        </p:nvSpPr>
        <p:spPr bwMode="auto">
          <a:xfrm>
            <a:off x="3189287" y="1668289"/>
            <a:ext cx="696913" cy="1062037"/>
          </a:xfrm>
          <a:prstGeom prst="triangle">
            <a:avLst>
              <a:gd name="adj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3429000" y="1568276"/>
            <a:ext cx="217487" cy="21272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3209925" y="1487314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3648075" y="1627014"/>
            <a:ext cx="3667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-1</a:t>
            </a: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3290887" y="1452389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5" name="Text Box 33"/>
          <p:cNvSpPr txBox="1">
            <a:spLocks noChangeArrowheads="1"/>
          </p:cNvSpPr>
          <p:nvPr/>
        </p:nvSpPr>
        <p:spPr bwMode="auto">
          <a:xfrm>
            <a:off x="4719637" y="1352376"/>
            <a:ext cx="2651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s</a:t>
            </a:r>
          </a:p>
        </p:txBody>
      </p: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3843337" y="974551"/>
            <a:ext cx="260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 flipH="1">
            <a:off x="4381500" y="1695276"/>
            <a:ext cx="231775" cy="246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>
            <a:off x="4770437" y="1712739"/>
            <a:ext cx="157163" cy="198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2989262" y="1134889"/>
            <a:ext cx="7223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Case 1-2</a:t>
            </a:r>
          </a:p>
        </p:txBody>
      </p:sp>
      <p:grpSp>
        <p:nvGrpSpPr>
          <p:cNvPr id="40" name="Group 38"/>
          <p:cNvGrpSpPr>
            <a:grpSpLocks/>
          </p:cNvGrpSpPr>
          <p:nvPr/>
        </p:nvGrpSpPr>
        <p:grpSpPr bwMode="auto">
          <a:xfrm>
            <a:off x="604837" y="4951239"/>
            <a:ext cx="2281238" cy="1862137"/>
            <a:chOff x="182" y="1355"/>
            <a:chExt cx="1437" cy="1173"/>
          </a:xfrm>
        </p:grpSpPr>
        <p:sp>
          <p:nvSpPr>
            <p:cNvPr id="41" name="Oval 39"/>
            <p:cNvSpPr>
              <a:spLocks noChangeArrowheads="1"/>
            </p:cNvSpPr>
            <p:nvPr/>
          </p:nvSpPr>
          <p:spPr bwMode="auto">
            <a:xfrm>
              <a:off x="836" y="1472"/>
              <a:ext cx="138" cy="12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42" name="AutoShape 40"/>
            <p:cNvSpPr>
              <a:spLocks noChangeArrowheads="1"/>
            </p:cNvSpPr>
            <p:nvPr/>
          </p:nvSpPr>
          <p:spPr bwMode="auto">
            <a:xfrm>
              <a:off x="316" y="1804"/>
              <a:ext cx="443" cy="64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43" name="Oval 41"/>
            <p:cNvSpPr>
              <a:spLocks noChangeArrowheads="1"/>
            </p:cNvSpPr>
            <p:nvPr/>
          </p:nvSpPr>
          <p:spPr bwMode="auto">
            <a:xfrm>
              <a:off x="469" y="1743"/>
              <a:ext cx="138" cy="12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44" name="Text Box 42"/>
            <p:cNvSpPr txBox="1">
              <a:spLocks noChangeArrowheads="1"/>
            </p:cNvSpPr>
            <p:nvPr/>
          </p:nvSpPr>
          <p:spPr bwMode="auto">
            <a:xfrm>
              <a:off x="364" y="1631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x</a:t>
              </a:r>
            </a:p>
          </p:txBody>
        </p:sp>
        <p:sp>
          <p:nvSpPr>
            <p:cNvPr id="45" name="Line 43"/>
            <p:cNvSpPr>
              <a:spLocks noChangeShapeType="1"/>
            </p:cNvSpPr>
            <p:nvPr/>
          </p:nvSpPr>
          <p:spPr bwMode="auto">
            <a:xfrm flipH="1">
              <a:off x="578" y="1568"/>
              <a:ext cx="277" cy="1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46" name="Line 44"/>
            <p:cNvSpPr>
              <a:spLocks noChangeShapeType="1"/>
            </p:cNvSpPr>
            <p:nvPr/>
          </p:nvSpPr>
          <p:spPr bwMode="auto">
            <a:xfrm>
              <a:off x="964" y="1573"/>
              <a:ext cx="269" cy="1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47" name="Text Box 45"/>
            <p:cNvSpPr txBox="1">
              <a:spLocks noChangeArrowheads="1"/>
            </p:cNvSpPr>
            <p:nvPr/>
          </p:nvSpPr>
          <p:spPr bwMode="auto">
            <a:xfrm>
              <a:off x="607" y="1812"/>
              <a:ext cx="23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-1</a:t>
              </a:r>
            </a:p>
          </p:txBody>
        </p:sp>
        <p:sp>
          <p:nvSpPr>
            <p:cNvPr id="48" name="Text Box 46"/>
            <p:cNvSpPr txBox="1">
              <a:spLocks noChangeArrowheads="1"/>
            </p:cNvSpPr>
            <p:nvPr/>
          </p:nvSpPr>
          <p:spPr bwMode="auto">
            <a:xfrm>
              <a:off x="182" y="1486"/>
              <a:ext cx="45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Case 2-4</a:t>
              </a:r>
            </a:p>
          </p:txBody>
        </p:sp>
        <p:sp>
          <p:nvSpPr>
            <p:cNvPr id="49" name="Oval 47"/>
            <p:cNvSpPr>
              <a:spLocks noChangeArrowheads="1"/>
            </p:cNvSpPr>
            <p:nvPr/>
          </p:nvSpPr>
          <p:spPr bwMode="auto">
            <a:xfrm>
              <a:off x="1163" y="1761"/>
              <a:ext cx="139" cy="129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50" name="AutoShape 48"/>
            <p:cNvSpPr>
              <a:spLocks noChangeArrowheads="1"/>
            </p:cNvSpPr>
            <p:nvPr/>
          </p:nvSpPr>
          <p:spPr bwMode="auto">
            <a:xfrm>
              <a:off x="1280" y="2069"/>
              <a:ext cx="285" cy="44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51" name="Oval 49"/>
            <p:cNvSpPr>
              <a:spLocks noChangeArrowheads="1"/>
            </p:cNvSpPr>
            <p:nvPr/>
          </p:nvSpPr>
          <p:spPr bwMode="auto">
            <a:xfrm>
              <a:off x="1347" y="1999"/>
              <a:ext cx="138" cy="12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52" name="Oval 50"/>
            <p:cNvSpPr>
              <a:spLocks noChangeArrowheads="1"/>
            </p:cNvSpPr>
            <p:nvPr/>
          </p:nvSpPr>
          <p:spPr bwMode="auto">
            <a:xfrm>
              <a:off x="1009" y="2012"/>
              <a:ext cx="139" cy="13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53" name="AutoShape 51"/>
            <p:cNvSpPr>
              <a:spLocks noChangeArrowheads="1"/>
            </p:cNvSpPr>
            <p:nvPr/>
          </p:nvSpPr>
          <p:spPr bwMode="auto">
            <a:xfrm>
              <a:off x="958" y="2085"/>
              <a:ext cx="269" cy="443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54" name="Line 52"/>
            <p:cNvSpPr>
              <a:spLocks noChangeShapeType="1"/>
            </p:cNvSpPr>
            <p:nvPr/>
          </p:nvSpPr>
          <p:spPr bwMode="auto">
            <a:xfrm flipH="1">
              <a:off x="1096" y="1880"/>
              <a:ext cx="103" cy="1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55" name="Line 53"/>
            <p:cNvSpPr>
              <a:spLocks noChangeShapeType="1"/>
            </p:cNvSpPr>
            <p:nvPr/>
          </p:nvSpPr>
          <p:spPr bwMode="auto">
            <a:xfrm>
              <a:off x="1273" y="1873"/>
              <a:ext cx="114" cy="1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56" name="Text Box 54"/>
            <p:cNvSpPr txBox="1">
              <a:spLocks noChangeArrowheads="1"/>
            </p:cNvSpPr>
            <p:nvPr/>
          </p:nvSpPr>
          <p:spPr bwMode="auto">
            <a:xfrm>
              <a:off x="1267" y="1718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s</a:t>
              </a:r>
            </a:p>
          </p:txBody>
        </p:sp>
        <p:sp>
          <p:nvSpPr>
            <p:cNvPr id="57" name="Text Box 55"/>
            <p:cNvSpPr txBox="1">
              <a:spLocks noChangeArrowheads="1"/>
            </p:cNvSpPr>
            <p:nvPr/>
          </p:nvSpPr>
          <p:spPr bwMode="auto">
            <a:xfrm>
              <a:off x="898" y="1929"/>
              <a:ext cx="14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l</a:t>
              </a:r>
            </a:p>
          </p:txBody>
        </p:sp>
        <p:sp>
          <p:nvSpPr>
            <p:cNvPr id="58" name="Text Box 56"/>
            <p:cNvSpPr txBox="1">
              <a:spLocks noChangeArrowheads="1"/>
            </p:cNvSpPr>
            <p:nvPr/>
          </p:nvSpPr>
          <p:spPr bwMode="auto">
            <a:xfrm>
              <a:off x="1459" y="1925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r</a:t>
              </a:r>
            </a:p>
          </p:txBody>
        </p:sp>
        <p:sp>
          <p:nvSpPr>
            <p:cNvPr id="59" name="Text Box 57"/>
            <p:cNvSpPr txBox="1">
              <a:spLocks noChangeArrowheads="1"/>
            </p:cNvSpPr>
            <p:nvPr/>
          </p:nvSpPr>
          <p:spPr bwMode="auto">
            <a:xfrm>
              <a:off x="745" y="1355"/>
              <a:ext cx="16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p</a:t>
              </a:r>
            </a:p>
          </p:txBody>
        </p:sp>
      </p:grpSp>
      <p:grpSp>
        <p:nvGrpSpPr>
          <p:cNvPr id="60" name="Group 58"/>
          <p:cNvGrpSpPr>
            <a:grpSpLocks/>
          </p:cNvGrpSpPr>
          <p:nvPr/>
        </p:nvGrpSpPr>
        <p:grpSpPr bwMode="auto">
          <a:xfrm>
            <a:off x="439737" y="2966864"/>
            <a:ext cx="2232025" cy="1900237"/>
            <a:chOff x="246" y="2745"/>
            <a:chExt cx="1406" cy="1197"/>
          </a:xfrm>
        </p:grpSpPr>
        <p:sp>
          <p:nvSpPr>
            <p:cNvPr id="61" name="Oval 59"/>
            <p:cNvSpPr>
              <a:spLocks noChangeArrowheads="1"/>
            </p:cNvSpPr>
            <p:nvPr/>
          </p:nvSpPr>
          <p:spPr bwMode="auto">
            <a:xfrm>
              <a:off x="884" y="2869"/>
              <a:ext cx="135" cy="13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2" name="AutoShape 60"/>
            <p:cNvSpPr>
              <a:spLocks noChangeArrowheads="1"/>
            </p:cNvSpPr>
            <p:nvPr/>
          </p:nvSpPr>
          <p:spPr bwMode="auto">
            <a:xfrm>
              <a:off x="377" y="3206"/>
              <a:ext cx="432" cy="65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63" name="Oval 61"/>
            <p:cNvSpPr>
              <a:spLocks noChangeArrowheads="1"/>
            </p:cNvSpPr>
            <p:nvPr/>
          </p:nvSpPr>
          <p:spPr bwMode="auto">
            <a:xfrm>
              <a:off x="526" y="3144"/>
              <a:ext cx="135" cy="13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4" name="Text Box 62"/>
            <p:cNvSpPr txBox="1">
              <a:spLocks noChangeArrowheads="1"/>
            </p:cNvSpPr>
            <p:nvPr/>
          </p:nvSpPr>
          <p:spPr bwMode="auto">
            <a:xfrm>
              <a:off x="411" y="3055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x</a:t>
              </a:r>
            </a:p>
          </p:txBody>
        </p:sp>
        <p:sp>
          <p:nvSpPr>
            <p:cNvPr id="65" name="Line 63"/>
            <p:cNvSpPr>
              <a:spLocks noChangeShapeType="1"/>
            </p:cNvSpPr>
            <p:nvPr/>
          </p:nvSpPr>
          <p:spPr bwMode="auto">
            <a:xfrm flipH="1">
              <a:off x="633" y="2966"/>
              <a:ext cx="27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66" name="Line 64"/>
            <p:cNvSpPr>
              <a:spLocks noChangeShapeType="1"/>
            </p:cNvSpPr>
            <p:nvPr/>
          </p:nvSpPr>
          <p:spPr bwMode="auto">
            <a:xfrm>
              <a:off x="1009" y="2971"/>
              <a:ext cx="263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67" name="Text Box 65"/>
            <p:cNvSpPr txBox="1">
              <a:spLocks noChangeArrowheads="1"/>
            </p:cNvSpPr>
            <p:nvPr/>
          </p:nvSpPr>
          <p:spPr bwMode="auto">
            <a:xfrm>
              <a:off x="659" y="3215"/>
              <a:ext cx="23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-1</a:t>
              </a:r>
            </a:p>
          </p:txBody>
        </p:sp>
        <p:sp>
          <p:nvSpPr>
            <p:cNvPr id="68" name="Text Box 66"/>
            <p:cNvSpPr txBox="1">
              <a:spLocks noChangeArrowheads="1"/>
            </p:cNvSpPr>
            <p:nvPr/>
          </p:nvSpPr>
          <p:spPr bwMode="auto">
            <a:xfrm>
              <a:off x="246" y="2883"/>
              <a:ext cx="45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Case 2-1</a:t>
              </a:r>
            </a:p>
          </p:txBody>
        </p:sp>
        <p:sp>
          <p:nvSpPr>
            <p:cNvPr id="69" name="Oval 67"/>
            <p:cNvSpPr>
              <a:spLocks noChangeArrowheads="1"/>
            </p:cNvSpPr>
            <p:nvPr/>
          </p:nvSpPr>
          <p:spPr bwMode="auto">
            <a:xfrm>
              <a:off x="1203" y="3162"/>
              <a:ext cx="135" cy="13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70" name="AutoShape 68"/>
            <p:cNvSpPr>
              <a:spLocks noChangeArrowheads="1"/>
            </p:cNvSpPr>
            <p:nvPr/>
          </p:nvSpPr>
          <p:spPr bwMode="auto">
            <a:xfrm>
              <a:off x="1317" y="3475"/>
              <a:ext cx="278" cy="45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71" name="Oval 69"/>
            <p:cNvSpPr>
              <a:spLocks noChangeArrowheads="1"/>
            </p:cNvSpPr>
            <p:nvPr/>
          </p:nvSpPr>
          <p:spPr bwMode="auto">
            <a:xfrm>
              <a:off x="1382" y="3404"/>
              <a:ext cx="135" cy="13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72" name="Oval 70"/>
            <p:cNvSpPr>
              <a:spLocks noChangeArrowheads="1"/>
            </p:cNvSpPr>
            <p:nvPr/>
          </p:nvSpPr>
          <p:spPr bwMode="auto">
            <a:xfrm>
              <a:off x="1053" y="3418"/>
              <a:ext cx="135" cy="13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73" name="AutoShape 71"/>
            <p:cNvSpPr>
              <a:spLocks noChangeArrowheads="1"/>
            </p:cNvSpPr>
            <p:nvPr/>
          </p:nvSpPr>
          <p:spPr bwMode="auto">
            <a:xfrm>
              <a:off x="1003" y="3492"/>
              <a:ext cx="263" cy="45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74" name="Line 72"/>
            <p:cNvSpPr>
              <a:spLocks noChangeShapeType="1"/>
            </p:cNvSpPr>
            <p:nvPr/>
          </p:nvSpPr>
          <p:spPr bwMode="auto">
            <a:xfrm flipH="1">
              <a:off x="1137" y="3283"/>
              <a:ext cx="101" cy="1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75" name="Line 73"/>
            <p:cNvSpPr>
              <a:spLocks noChangeShapeType="1"/>
            </p:cNvSpPr>
            <p:nvPr/>
          </p:nvSpPr>
          <p:spPr bwMode="auto">
            <a:xfrm>
              <a:off x="1310" y="3276"/>
              <a:ext cx="112" cy="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76" name="Text Box 74"/>
            <p:cNvSpPr txBox="1">
              <a:spLocks noChangeArrowheads="1"/>
            </p:cNvSpPr>
            <p:nvPr/>
          </p:nvSpPr>
          <p:spPr bwMode="auto">
            <a:xfrm>
              <a:off x="1298" y="3052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s</a:t>
              </a:r>
            </a:p>
          </p:txBody>
        </p:sp>
        <p:sp>
          <p:nvSpPr>
            <p:cNvPr id="77" name="Text Box 75"/>
            <p:cNvSpPr txBox="1">
              <a:spLocks noChangeArrowheads="1"/>
            </p:cNvSpPr>
            <p:nvPr/>
          </p:nvSpPr>
          <p:spPr bwMode="auto">
            <a:xfrm>
              <a:off x="950" y="3335"/>
              <a:ext cx="14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l</a:t>
              </a:r>
            </a:p>
          </p:txBody>
        </p:sp>
        <p:sp>
          <p:nvSpPr>
            <p:cNvPr id="78" name="Text Box 76"/>
            <p:cNvSpPr txBox="1">
              <a:spLocks noChangeArrowheads="1"/>
            </p:cNvSpPr>
            <p:nvPr/>
          </p:nvSpPr>
          <p:spPr bwMode="auto">
            <a:xfrm>
              <a:off x="1492" y="3301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r</a:t>
              </a:r>
            </a:p>
          </p:txBody>
        </p:sp>
        <p:sp>
          <p:nvSpPr>
            <p:cNvPr id="79" name="Text Box 77"/>
            <p:cNvSpPr txBox="1">
              <a:spLocks noChangeArrowheads="1"/>
            </p:cNvSpPr>
            <p:nvPr/>
          </p:nvSpPr>
          <p:spPr bwMode="auto">
            <a:xfrm>
              <a:off x="801" y="2745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p</a:t>
              </a:r>
            </a:p>
          </p:txBody>
        </p:sp>
      </p:grpSp>
      <p:sp>
        <p:nvSpPr>
          <p:cNvPr id="80" name="AutoShape 78"/>
          <p:cNvSpPr>
            <a:spLocks noChangeArrowheads="1"/>
          </p:cNvSpPr>
          <p:nvPr/>
        </p:nvSpPr>
        <p:spPr bwMode="auto">
          <a:xfrm>
            <a:off x="4151312" y="2055639"/>
            <a:ext cx="398463" cy="728662"/>
          </a:xfrm>
          <a:prstGeom prst="triangle">
            <a:avLst>
              <a:gd name="adj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81" name="Text Box 79"/>
          <p:cNvSpPr txBox="1">
            <a:spLocks noChangeArrowheads="1"/>
          </p:cNvSpPr>
          <p:nvPr/>
        </p:nvSpPr>
        <p:spPr bwMode="auto">
          <a:xfrm>
            <a:off x="4060825" y="1806401"/>
            <a:ext cx="2333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l</a:t>
            </a:r>
          </a:p>
        </p:txBody>
      </p:sp>
      <p:sp>
        <p:nvSpPr>
          <p:cNvPr id="82" name="Text Box 80"/>
          <p:cNvSpPr txBox="1">
            <a:spLocks noChangeArrowheads="1"/>
          </p:cNvSpPr>
          <p:nvPr/>
        </p:nvSpPr>
        <p:spPr bwMode="auto">
          <a:xfrm>
            <a:off x="5051425" y="1725439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r</a:t>
            </a:r>
          </a:p>
        </p:txBody>
      </p:sp>
      <p:sp>
        <p:nvSpPr>
          <p:cNvPr id="83" name="AutoShape 81"/>
          <p:cNvSpPr>
            <a:spLocks noChangeArrowheads="1"/>
          </p:cNvSpPr>
          <p:nvPr/>
        </p:nvSpPr>
        <p:spPr bwMode="auto">
          <a:xfrm>
            <a:off x="4845050" y="4055889"/>
            <a:ext cx="428625" cy="728662"/>
          </a:xfrm>
          <a:prstGeom prst="triangle">
            <a:avLst>
              <a:gd name="adj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84" name="Group 82"/>
          <p:cNvGrpSpPr>
            <a:grpSpLocks/>
          </p:cNvGrpSpPr>
          <p:nvPr/>
        </p:nvGrpSpPr>
        <p:grpSpPr bwMode="auto">
          <a:xfrm>
            <a:off x="5913437" y="1020589"/>
            <a:ext cx="2312988" cy="3827462"/>
            <a:chOff x="2734" y="2515"/>
            <a:chExt cx="1457" cy="2411"/>
          </a:xfrm>
        </p:grpSpPr>
        <p:sp>
          <p:nvSpPr>
            <p:cNvPr id="85" name="AutoShape 83"/>
            <p:cNvSpPr>
              <a:spLocks noChangeArrowheads="1"/>
            </p:cNvSpPr>
            <p:nvPr/>
          </p:nvSpPr>
          <p:spPr bwMode="auto">
            <a:xfrm>
              <a:off x="3508" y="3203"/>
              <a:ext cx="251" cy="459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86" name="Oval 84"/>
            <p:cNvSpPr>
              <a:spLocks noChangeArrowheads="1"/>
            </p:cNvSpPr>
            <p:nvPr/>
          </p:nvSpPr>
          <p:spPr bwMode="auto">
            <a:xfrm>
              <a:off x="3354" y="2621"/>
              <a:ext cx="131" cy="134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87" name="Line 85"/>
            <p:cNvSpPr>
              <a:spLocks noChangeShapeType="1"/>
            </p:cNvSpPr>
            <p:nvPr/>
          </p:nvSpPr>
          <p:spPr bwMode="auto">
            <a:xfrm flipH="1">
              <a:off x="3089" y="2725"/>
              <a:ext cx="273" cy="1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88" name="Oval 86"/>
            <p:cNvSpPr>
              <a:spLocks noChangeArrowheads="1"/>
            </p:cNvSpPr>
            <p:nvPr/>
          </p:nvSpPr>
          <p:spPr bwMode="auto">
            <a:xfrm>
              <a:off x="3712" y="2863"/>
              <a:ext cx="132" cy="13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89" name="Line 87"/>
            <p:cNvSpPr>
              <a:spLocks noChangeShapeType="1"/>
            </p:cNvSpPr>
            <p:nvPr/>
          </p:nvSpPr>
          <p:spPr bwMode="auto">
            <a:xfrm>
              <a:off x="3476" y="2723"/>
              <a:ext cx="253" cy="1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90" name="AutoShape 88"/>
            <p:cNvSpPr>
              <a:spLocks noChangeArrowheads="1"/>
            </p:cNvSpPr>
            <p:nvPr/>
          </p:nvSpPr>
          <p:spPr bwMode="auto">
            <a:xfrm>
              <a:off x="3823" y="3201"/>
              <a:ext cx="270" cy="459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91" name="Text Box 89"/>
            <p:cNvSpPr txBox="1">
              <a:spLocks noChangeArrowheads="1"/>
            </p:cNvSpPr>
            <p:nvPr/>
          </p:nvSpPr>
          <p:spPr bwMode="auto">
            <a:xfrm>
              <a:off x="2734" y="2628"/>
              <a:ext cx="45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Case 1-3</a:t>
              </a:r>
            </a:p>
          </p:txBody>
        </p:sp>
        <p:sp>
          <p:nvSpPr>
            <p:cNvPr id="92" name="Oval 90"/>
            <p:cNvSpPr>
              <a:spLocks noChangeArrowheads="1"/>
            </p:cNvSpPr>
            <p:nvPr/>
          </p:nvSpPr>
          <p:spPr bwMode="auto">
            <a:xfrm>
              <a:off x="3886" y="3111"/>
              <a:ext cx="132" cy="13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93" name="Oval 91"/>
            <p:cNvSpPr>
              <a:spLocks noChangeArrowheads="1"/>
            </p:cNvSpPr>
            <p:nvPr/>
          </p:nvSpPr>
          <p:spPr bwMode="auto">
            <a:xfrm>
              <a:off x="3566" y="3124"/>
              <a:ext cx="132" cy="135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94" name="Line 92"/>
            <p:cNvSpPr>
              <a:spLocks noChangeShapeType="1"/>
            </p:cNvSpPr>
            <p:nvPr/>
          </p:nvSpPr>
          <p:spPr bwMode="auto">
            <a:xfrm flipH="1">
              <a:off x="3648" y="2987"/>
              <a:ext cx="98" cy="1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95" name="Line 93"/>
            <p:cNvSpPr>
              <a:spLocks noChangeShapeType="1"/>
            </p:cNvSpPr>
            <p:nvPr/>
          </p:nvSpPr>
          <p:spPr bwMode="auto">
            <a:xfrm>
              <a:off x="3816" y="2979"/>
              <a:ext cx="109" cy="1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96" name="AutoShape 94"/>
            <p:cNvSpPr>
              <a:spLocks noChangeArrowheads="1"/>
            </p:cNvSpPr>
            <p:nvPr/>
          </p:nvSpPr>
          <p:spPr bwMode="auto">
            <a:xfrm>
              <a:off x="2851" y="2973"/>
              <a:ext cx="420" cy="667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97" name="Oval 95"/>
            <p:cNvSpPr>
              <a:spLocks noChangeArrowheads="1"/>
            </p:cNvSpPr>
            <p:nvPr/>
          </p:nvSpPr>
          <p:spPr bwMode="auto">
            <a:xfrm>
              <a:off x="2995" y="2910"/>
              <a:ext cx="132" cy="13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98" name="Text Box 96"/>
            <p:cNvSpPr txBox="1">
              <a:spLocks noChangeArrowheads="1"/>
            </p:cNvSpPr>
            <p:nvPr/>
          </p:nvSpPr>
          <p:spPr bwMode="auto">
            <a:xfrm>
              <a:off x="2875" y="2823"/>
              <a:ext cx="166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x</a:t>
              </a:r>
            </a:p>
          </p:txBody>
        </p:sp>
        <p:sp>
          <p:nvSpPr>
            <p:cNvPr id="99" name="Text Box 97"/>
            <p:cNvSpPr txBox="1">
              <a:spLocks noChangeArrowheads="1"/>
            </p:cNvSpPr>
            <p:nvPr/>
          </p:nvSpPr>
          <p:spPr bwMode="auto">
            <a:xfrm>
              <a:off x="3127" y="2947"/>
              <a:ext cx="23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-1</a:t>
              </a:r>
            </a:p>
          </p:txBody>
        </p:sp>
        <p:sp>
          <p:nvSpPr>
            <p:cNvPr id="100" name="Text Box 98"/>
            <p:cNvSpPr txBox="1">
              <a:spLocks noChangeArrowheads="1"/>
            </p:cNvSpPr>
            <p:nvPr/>
          </p:nvSpPr>
          <p:spPr bwMode="auto">
            <a:xfrm>
              <a:off x="2910" y="2838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01" name="Text Box 99"/>
            <p:cNvSpPr txBox="1">
              <a:spLocks noChangeArrowheads="1"/>
            </p:cNvSpPr>
            <p:nvPr/>
          </p:nvSpPr>
          <p:spPr bwMode="auto">
            <a:xfrm>
              <a:off x="3809" y="2775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s</a:t>
              </a:r>
            </a:p>
          </p:txBody>
        </p:sp>
        <p:sp>
          <p:nvSpPr>
            <p:cNvPr id="102" name="Text Box 100"/>
            <p:cNvSpPr txBox="1">
              <a:spLocks noChangeArrowheads="1"/>
            </p:cNvSpPr>
            <p:nvPr/>
          </p:nvSpPr>
          <p:spPr bwMode="auto">
            <a:xfrm>
              <a:off x="3250" y="2515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p</a:t>
              </a:r>
            </a:p>
          </p:txBody>
        </p:sp>
        <p:sp>
          <p:nvSpPr>
            <p:cNvPr id="103" name="Text Box 101"/>
            <p:cNvSpPr txBox="1">
              <a:spLocks noChangeArrowheads="1"/>
            </p:cNvSpPr>
            <p:nvPr/>
          </p:nvSpPr>
          <p:spPr bwMode="auto">
            <a:xfrm>
              <a:off x="3453" y="3052"/>
              <a:ext cx="14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l</a:t>
              </a:r>
            </a:p>
          </p:txBody>
        </p:sp>
        <p:sp>
          <p:nvSpPr>
            <p:cNvPr id="104" name="Text Box 102"/>
            <p:cNvSpPr txBox="1">
              <a:spLocks noChangeArrowheads="1"/>
            </p:cNvSpPr>
            <p:nvPr/>
          </p:nvSpPr>
          <p:spPr bwMode="auto">
            <a:xfrm>
              <a:off x="3997" y="3042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r</a:t>
              </a:r>
            </a:p>
          </p:txBody>
        </p:sp>
        <p:sp>
          <p:nvSpPr>
            <p:cNvPr id="105" name="AutoShape 103"/>
            <p:cNvSpPr>
              <a:spLocks noChangeArrowheads="1"/>
            </p:cNvSpPr>
            <p:nvPr/>
          </p:nvSpPr>
          <p:spPr bwMode="auto">
            <a:xfrm>
              <a:off x="3542" y="4467"/>
              <a:ext cx="251" cy="459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106" name="Oval 104"/>
            <p:cNvSpPr>
              <a:spLocks noChangeArrowheads="1"/>
            </p:cNvSpPr>
            <p:nvPr/>
          </p:nvSpPr>
          <p:spPr bwMode="auto">
            <a:xfrm>
              <a:off x="3388" y="3885"/>
              <a:ext cx="131" cy="13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07" name="Line 105"/>
            <p:cNvSpPr>
              <a:spLocks noChangeShapeType="1"/>
            </p:cNvSpPr>
            <p:nvPr/>
          </p:nvSpPr>
          <p:spPr bwMode="auto">
            <a:xfrm flipH="1">
              <a:off x="3123" y="3989"/>
              <a:ext cx="273" cy="1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108" name="Oval 106"/>
            <p:cNvSpPr>
              <a:spLocks noChangeArrowheads="1"/>
            </p:cNvSpPr>
            <p:nvPr/>
          </p:nvSpPr>
          <p:spPr bwMode="auto">
            <a:xfrm>
              <a:off x="3746" y="4127"/>
              <a:ext cx="132" cy="13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09" name="Line 107"/>
            <p:cNvSpPr>
              <a:spLocks noChangeShapeType="1"/>
            </p:cNvSpPr>
            <p:nvPr/>
          </p:nvSpPr>
          <p:spPr bwMode="auto">
            <a:xfrm>
              <a:off x="3510" y="3987"/>
              <a:ext cx="253" cy="1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110" name="AutoShape 108"/>
            <p:cNvSpPr>
              <a:spLocks noChangeArrowheads="1"/>
            </p:cNvSpPr>
            <p:nvPr/>
          </p:nvSpPr>
          <p:spPr bwMode="auto">
            <a:xfrm>
              <a:off x="3857" y="4465"/>
              <a:ext cx="270" cy="459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11" name="Text Box 109"/>
            <p:cNvSpPr txBox="1">
              <a:spLocks noChangeArrowheads="1"/>
            </p:cNvSpPr>
            <p:nvPr/>
          </p:nvSpPr>
          <p:spPr bwMode="auto">
            <a:xfrm>
              <a:off x="2768" y="3892"/>
              <a:ext cx="45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Case 2-3</a:t>
              </a:r>
            </a:p>
          </p:txBody>
        </p:sp>
        <p:sp>
          <p:nvSpPr>
            <p:cNvPr id="112" name="Oval 110"/>
            <p:cNvSpPr>
              <a:spLocks noChangeArrowheads="1"/>
            </p:cNvSpPr>
            <p:nvPr/>
          </p:nvSpPr>
          <p:spPr bwMode="auto">
            <a:xfrm>
              <a:off x="3920" y="4375"/>
              <a:ext cx="132" cy="13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13" name="Oval 111"/>
            <p:cNvSpPr>
              <a:spLocks noChangeArrowheads="1"/>
            </p:cNvSpPr>
            <p:nvPr/>
          </p:nvSpPr>
          <p:spPr bwMode="auto">
            <a:xfrm>
              <a:off x="3600" y="4388"/>
              <a:ext cx="132" cy="135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14" name="Line 112"/>
            <p:cNvSpPr>
              <a:spLocks noChangeShapeType="1"/>
            </p:cNvSpPr>
            <p:nvPr/>
          </p:nvSpPr>
          <p:spPr bwMode="auto">
            <a:xfrm flipH="1">
              <a:off x="3682" y="4251"/>
              <a:ext cx="98" cy="1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115" name="Line 113"/>
            <p:cNvSpPr>
              <a:spLocks noChangeShapeType="1"/>
            </p:cNvSpPr>
            <p:nvPr/>
          </p:nvSpPr>
          <p:spPr bwMode="auto">
            <a:xfrm>
              <a:off x="3850" y="4243"/>
              <a:ext cx="109" cy="1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116" name="AutoShape 114"/>
            <p:cNvSpPr>
              <a:spLocks noChangeArrowheads="1"/>
            </p:cNvSpPr>
            <p:nvPr/>
          </p:nvSpPr>
          <p:spPr bwMode="auto">
            <a:xfrm>
              <a:off x="2885" y="4237"/>
              <a:ext cx="420" cy="667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117" name="Oval 115"/>
            <p:cNvSpPr>
              <a:spLocks noChangeArrowheads="1"/>
            </p:cNvSpPr>
            <p:nvPr/>
          </p:nvSpPr>
          <p:spPr bwMode="auto">
            <a:xfrm>
              <a:off x="3029" y="4174"/>
              <a:ext cx="132" cy="13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18" name="Text Box 116"/>
            <p:cNvSpPr txBox="1">
              <a:spLocks noChangeArrowheads="1"/>
            </p:cNvSpPr>
            <p:nvPr/>
          </p:nvSpPr>
          <p:spPr bwMode="auto">
            <a:xfrm>
              <a:off x="2909" y="4087"/>
              <a:ext cx="166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x</a:t>
              </a:r>
            </a:p>
          </p:txBody>
        </p:sp>
        <p:sp>
          <p:nvSpPr>
            <p:cNvPr id="119" name="Text Box 117"/>
            <p:cNvSpPr txBox="1">
              <a:spLocks noChangeArrowheads="1"/>
            </p:cNvSpPr>
            <p:nvPr/>
          </p:nvSpPr>
          <p:spPr bwMode="auto">
            <a:xfrm>
              <a:off x="3161" y="4211"/>
              <a:ext cx="23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-1</a:t>
              </a:r>
            </a:p>
          </p:txBody>
        </p:sp>
        <p:sp>
          <p:nvSpPr>
            <p:cNvPr id="120" name="Text Box 118"/>
            <p:cNvSpPr txBox="1">
              <a:spLocks noChangeArrowheads="1"/>
            </p:cNvSpPr>
            <p:nvPr/>
          </p:nvSpPr>
          <p:spPr bwMode="auto">
            <a:xfrm>
              <a:off x="2944" y="4102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21" name="Text Box 119"/>
            <p:cNvSpPr txBox="1">
              <a:spLocks noChangeArrowheads="1"/>
            </p:cNvSpPr>
            <p:nvPr/>
          </p:nvSpPr>
          <p:spPr bwMode="auto">
            <a:xfrm>
              <a:off x="3843" y="4039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s</a:t>
              </a:r>
            </a:p>
          </p:txBody>
        </p:sp>
        <p:sp>
          <p:nvSpPr>
            <p:cNvPr id="122" name="Text Box 120"/>
            <p:cNvSpPr txBox="1">
              <a:spLocks noChangeArrowheads="1"/>
            </p:cNvSpPr>
            <p:nvPr/>
          </p:nvSpPr>
          <p:spPr bwMode="auto">
            <a:xfrm>
              <a:off x="3284" y="3779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p</a:t>
              </a:r>
            </a:p>
          </p:txBody>
        </p:sp>
        <p:sp>
          <p:nvSpPr>
            <p:cNvPr id="123" name="Text Box 121"/>
            <p:cNvSpPr txBox="1">
              <a:spLocks noChangeArrowheads="1"/>
            </p:cNvSpPr>
            <p:nvPr/>
          </p:nvSpPr>
          <p:spPr bwMode="auto">
            <a:xfrm>
              <a:off x="3487" y="4316"/>
              <a:ext cx="14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l</a:t>
              </a:r>
            </a:p>
          </p:txBody>
        </p:sp>
        <p:sp>
          <p:nvSpPr>
            <p:cNvPr id="124" name="Text Box 122"/>
            <p:cNvSpPr txBox="1">
              <a:spLocks noChangeArrowheads="1"/>
            </p:cNvSpPr>
            <p:nvPr/>
          </p:nvSpPr>
          <p:spPr bwMode="auto">
            <a:xfrm>
              <a:off x="4031" y="4306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r</a:t>
              </a:r>
            </a:p>
          </p:txBody>
        </p:sp>
      </p:grpSp>
      <p:sp>
        <p:nvSpPr>
          <p:cNvPr id="125" name="Oval 123"/>
          <p:cNvSpPr>
            <a:spLocks noChangeArrowheads="1"/>
          </p:cNvSpPr>
          <p:nvPr/>
        </p:nvSpPr>
        <p:spPr bwMode="auto">
          <a:xfrm>
            <a:off x="4076700" y="3114501"/>
            <a:ext cx="217487" cy="21431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26" name="Line 124"/>
          <p:cNvSpPr>
            <a:spLocks noChangeShapeType="1"/>
          </p:cNvSpPr>
          <p:nvPr/>
        </p:nvSpPr>
        <p:spPr bwMode="auto">
          <a:xfrm flipH="1">
            <a:off x="3636962" y="3279601"/>
            <a:ext cx="454025" cy="311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27" name="Oval 125"/>
          <p:cNvSpPr>
            <a:spLocks noChangeArrowheads="1"/>
          </p:cNvSpPr>
          <p:nvPr/>
        </p:nvSpPr>
        <p:spPr bwMode="auto">
          <a:xfrm>
            <a:off x="4938712" y="3890789"/>
            <a:ext cx="217488" cy="212725"/>
          </a:xfrm>
          <a:prstGeom prst="ellipse">
            <a:avLst/>
          </a:prstGeom>
          <a:solidFill>
            <a:srgbClr val="FF006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28" name="Line 126"/>
          <p:cNvSpPr>
            <a:spLocks noChangeShapeType="1"/>
          </p:cNvSpPr>
          <p:nvPr/>
        </p:nvSpPr>
        <p:spPr bwMode="auto">
          <a:xfrm>
            <a:off x="4279900" y="3278014"/>
            <a:ext cx="419100" cy="276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29" name="Oval 127"/>
          <p:cNvSpPr>
            <a:spLocks noChangeArrowheads="1"/>
          </p:cNvSpPr>
          <p:nvPr/>
        </p:nvSpPr>
        <p:spPr bwMode="auto">
          <a:xfrm>
            <a:off x="4656137" y="3532014"/>
            <a:ext cx="217488" cy="21431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30" name="AutoShape 128"/>
          <p:cNvSpPr>
            <a:spLocks noChangeArrowheads="1"/>
          </p:cNvSpPr>
          <p:nvPr/>
        </p:nvSpPr>
        <p:spPr bwMode="auto">
          <a:xfrm>
            <a:off x="3243262" y="3674889"/>
            <a:ext cx="696913" cy="1062037"/>
          </a:xfrm>
          <a:prstGeom prst="triangle">
            <a:avLst>
              <a:gd name="adj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31" name="Oval 129"/>
          <p:cNvSpPr>
            <a:spLocks noChangeArrowheads="1"/>
          </p:cNvSpPr>
          <p:nvPr/>
        </p:nvSpPr>
        <p:spPr bwMode="auto">
          <a:xfrm>
            <a:off x="3482975" y="3574876"/>
            <a:ext cx="217487" cy="21272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32" name="Text Box 130"/>
          <p:cNvSpPr txBox="1">
            <a:spLocks noChangeArrowheads="1"/>
          </p:cNvSpPr>
          <p:nvPr/>
        </p:nvSpPr>
        <p:spPr bwMode="auto">
          <a:xfrm>
            <a:off x="3263900" y="3493914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</a:p>
        </p:txBody>
      </p:sp>
      <p:sp>
        <p:nvSpPr>
          <p:cNvPr id="133" name="Text Box 131"/>
          <p:cNvSpPr txBox="1">
            <a:spLocks noChangeArrowheads="1"/>
          </p:cNvSpPr>
          <p:nvPr/>
        </p:nvSpPr>
        <p:spPr bwMode="auto">
          <a:xfrm>
            <a:off x="3702050" y="3633614"/>
            <a:ext cx="3667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-1</a:t>
            </a:r>
          </a:p>
        </p:txBody>
      </p:sp>
      <p:sp>
        <p:nvSpPr>
          <p:cNvPr id="134" name="Text Box 132"/>
          <p:cNvSpPr txBox="1">
            <a:spLocks noChangeArrowheads="1"/>
          </p:cNvSpPr>
          <p:nvPr/>
        </p:nvSpPr>
        <p:spPr bwMode="auto">
          <a:xfrm>
            <a:off x="3344862" y="3458989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5" name="Text Box 133"/>
          <p:cNvSpPr txBox="1">
            <a:spLocks noChangeArrowheads="1"/>
          </p:cNvSpPr>
          <p:nvPr/>
        </p:nvSpPr>
        <p:spPr bwMode="auto">
          <a:xfrm>
            <a:off x="4773612" y="3358976"/>
            <a:ext cx="2651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s</a:t>
            </a:r>
          </a:p>
        </p:txBody>
      </p:sp>
      <p:sp>
        <p:nvSpPr>
          <p:cNvPr id="136" name="Text Box 134"/>
          <p:cNvSpPr txBox="1">
            <a:spLocks noChangeArrowheads="1"/>
          </p:cNvSpPr>
          <p:nvPr/>
        </p:nvSpPr>
        <p:spPr bwMode="auto">
          <a:xfrm>
            <a:off x="3897312" y="2981151"/>
            <a:ext cx="260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</a:p>
        </p:txBody>
      </p:sp>
      <p:sp>
        <p:nvSpPr>
          <p:cNvPr id="137" name="Line 135"/>
          <p:cNvSpPr>
            <a:spLocks noChangeShapeType="1"/>
          </p:cNvSpPr>
          <p:nvPr/>
        </p:nvSpPr>
        <p:spPr bwMode="auto">
          <a:xfrm flipH="1">
            <a:off x="4435475" y="3701876"/>
            <a:ext cx="231775" cy="246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38" name="Line 136"/>
          <p:cNvSpPr>
            <a:spLocks noChangeShapeType="1"/>
          </p:cNvSpPr>
          <p:nvPr/>
        </p:nvSpPr>
        <p:spPr bwMode="auto">
          <a:xfrm>
            <a:off x="4824412" y="3719339"/>
            <a:ext cx="157163" cy="198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39" name="Text Box 137"/>
          <p:cNvSpPr txBox="1">
            <a:spLocks noChangeArrowheads="1"/>
          </p:cNvSpPr>
          <p:nvPr/>
        </p:nvSpPr>
        <p:spPr bwMode="auto">
          <a:xfrm>
            <a:off x="3033712" y="3141489"/>
            <a:ext cx="7223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Case 2-2</a:t>
            </a:r>
          </a:p>
        </p:txBody>
      </p:sp>
      <p:sp>
        <p:nvSpPr>
          <p:cNvPr id="140" name="AutoShape 138"/>
          <p:cNvSpPr>
            <a:spLocks noChangeArrowheads="1"/>
          </p:cNvSpPr>
          <p:nvPr/>
        </p:nvSpPr>
        <p:spPr bwMode="auto">
          <a:xfrm>
            <a:off x="4205287" y="4062239"/>
            <a:ext cx="398463" cy="728662"/>
          </a:xfrm>
          <a:prstGeom prst="triangle">
            <a:avLst>
              <a:gd name="adj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41" name="Text Box 139"/>
          <p:cNvSpPr txBox="1">
            <a:spLocks noChangeArrowheads="1"/>
          </p:cNvSpPr>
          <p:nvPr/>
        </p:nvSpPr>
        <p:spPr bwMode="auto">
          <a:xfrm>
            <a:off x="4114800" y="3813001"/>
            <a:ext cx="2333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l</a:t>
            </a:r>
          </a:p>
        </p:txBody>
      </p:sp>
      <p:sp>
        <p:nvSpPr>
          <p:cNvPr id="142" name="Text Box 140"/>
          <p:cNvSpPr txBox="1">
            <a:spLocks noChangeArrowheads="1"/>
          </p:cNvSpPr>
          <p:nvPr/>
        </p:nvSpPr>
        <p:spPr bwMode="auto">
          <a:xfrm>
            <a:off x="5105400" y="3732039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r</a:t>
            </a:r>
          </a:p>
        </p:txBody>
      </p:sp>
      <p:sp>
        <p:nvSpPr>
          <p:cNvPr id="143" name="Oval 141"/>
          <p:cNvSpPr>
            <a:spLocks noChangeArrowheads="1"/>
          </p:cNvSpPr>
          <p:nvPr/>
        </p:nvSpPr>
        <p:spPr bwMode="auto">
          <a:xfrm>
            <a:off x="4246562" y="1936576"/>
            <a:ext cx="204788" cy="2127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44" name="Oval 142"/>
          <p:cNvSpPr>
            <a:spLocks noChangeArrowheads="1"/>
          </p:cNvSpPr>
          <p:nvPr/>
        </p:nvSpPr>
        <p:spPr bwMode="auto">
          <a:xfrm>
            <a:off x="4300537" y="3943176"/>
            <a:ext cx="204788" cy="2127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45" name="Text Box 143"/>
          <p:cNvSpPr txBox="1">
            <a:spLocks noChangeArrowheads="1"/>
          </p:cNvSpPr>
          <p:nvPr/>
        </p:nvSpPr>
        <p:spPr bwMode="auto">
          <a:xfrm flipH="1">
            <a:off x="4694237" y="5705301"/>
            <a:ext cx="1790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s</a:t>
            </a:r>
            <a:r>
              <a:rPr kumimoji="1" lang="ko-KR" altLang="en-US" sz="16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의 색상에 따라</a:t>
            </a:r>
          </a:p>
        </p:txBody>
      </p:sp>
      <p:sp>
        <p:nvSpPr>
          <p:cNvPr id="146" name="Freeform 145"/>
          <p:cNvSpPr>
            <a:spLocks/>
          </p:cNvSpPr>
          <p:nvPr/>
        </p:nvSpPr>
        <p:spPr bwMode="auto">
          <a:xfrm>
            <a:off x="1449387" y="4990926"/>
            <a:ext cx="4038600" cy="733425"/>
          </a:xfrm>
          <a:custGeom>
            <a:avLst/>
            <a:gdLst>
              <a:gd name="T0" fmla="*/ 0 w 2544"/>
              <a:gd name="T1" fmla="*/ 0 h 462"/>
              <a:gd name="T2" fmla="*/ 2016 w 2544"/>
              <a:gd name="T3" fmla="*/ 6 h 462"/>
              <a:gd name="T4" fmla="*/ 2544 w 2544"/>
              <a:gd name="T5" fmla="*/ 462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44" h="462">
                <a:moveTo>
                  <a:pt x="0" y="0"/>
                </a:moveTo>
                <a:lnTo>
                  <a:pt x="2016" y="6"/>
                </a:lnTo>
                <a:lnTo>
                  <a:pt x="2544" y="462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47" name="Freeform 146"/>
          <p:cNvSpPr>
            <a:spLocks/>
          </p:cNvSpPr>
          <p:nvPr/>
        </p:nvSpPr>
        <p:spPr bwMode="auto">
          <a:xfrm>
            <a:off x="373062" y="2933526"/>
            <a:ext cx="8039100" cy="2609850"/>
          </a:xfrm>
          <a:custGeom>
            <a:avLst/>
            <a:gdLst>
              <a:gd name="T0" fmla="*/ 0 w 5064"/>
              <a:gd name="T1" fmla="*/ 0 h 1644"/>
              <a:gd name="T2" fmla="*/ 5058 w 5064"/>
              <a:gd name="T3" fmla="*/ 0 h 1644"/>
              <a:gd name="T4" fmla="*/ 5064 w 5064"/>
              <a:gd name="T5" fmla="*/ 1644 h 1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64" h="1644">
                <a:moveTo>
                  <a:pt x="0" y="0"/>
                </a:moveTo>
                <a:lnTo>
                  <a:pt x="5058" y="0"/>
                </a:lnTo>
                <a:lnTo>
                  <a:pt x="5064" y="1644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48" name="Text Box 147"/>
          <p:cNvSpPr txBox="1">
            <a:spLocks noChangeArrowheads="1"/>
          </p:cNvSpPr>
          <p:nvPr/>
        </p:nvSpPr>
        <p:spPr bwMode="auto">
          <a:xfrm flipH="1">
            <a:off x="7485062" y="5543376"/>
            <a:ext cx="1695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  <a:r>
              <a:rPr kumimoji="1" lang="ko-KR" altLang="en-US" sz="16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의 색상에 따라</a:t>
            </a:r>
          </a:p>
        </p:txBody>
      </p:sp>
    </p:spTree>
    <p:extLst>
      <p:ext uri="{BB962C8B-B14F-4D97-AF65-F5344CB8AC3E}">
        <p14:creationId xmlns:p14="http://schemas.microsoft.com/office/powerpoint/2010/main" val="9391386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레드 블랙 트리에서의 삭제 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103" name="Oval 2"/>
          <p:cNvSpPr>
            <a:spLocks noChangeArrowheads="1"/>
          </p:cNvSpPr>
          <p:nvPr/>
        </p:nvSpPr>
        <p:spPr bwMode="auto">
          <a:xfrm>
            <a:off x="1174750" y="1529854"/>
            <a:ext cx="204788" cy="212725"/>
          </a:xfrm>
          <a:prstGeom prst="ellipse">
            <a:avLst/>
          </a:prstGeom>
          <a:solidFill>
            <a:srgbClr val="FF006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04" name="Line 3"/>
          <p:cNvSpPr>
            <a:spLocks noChangeShapeType="1"/>
          </p:cNvSpPr>
          <p:nvPr/>
        </p:nvSpPr>
        <p:spPr bwMode="auto">
          <a:xfrm flipH="1">
            <a:off x="762000" y="1693366"/>
            <a:ext cx="425450" cy="311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05" name="Oval 4"/>
          <p:cNvSpPr>
            <a:spLocks noChangeArrowheads="1"/>
          </p:cNvSpPr>
          <p:nvPr/>
        </p:nvSpPr>
        <p:spPr bwMode="auto">
          <a:xfrm>
            <a:off x="1731963" y="1914029"/>
            <a:ext cx="204787" cy="21272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06" name="Line 5"/>
          <p:cNvSpPr>
            <a:spLocks noChangeShapeType="1"/>
          </p:cNvSpPr>
          <p:nvPr/>
        </p:nvSpPr>
        <p:spPr bwMode="auto">
          <a:xfrm>
            <a:off x="1365250" y="1691779"/>
            <a:ext cx="392113" cy="274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07" name="AutoShape 6"/>
          <p:cNvSpPr>
            <a:spLocks noChangeArrowheads="1"/>
          </p:cNvSpPr>
          <p:nvPr/>
        </p:nvSpPr>
        <p:spPr bwMode="auto">
          <a:xfrm>
            <a:off x="1905000" y="2439491"/>
            <a:ext cx="419100" cy="727075"/>
          </a:xfrm>
          <a:prstGeom prst="triangle">
            <a:avLst>
              <a:gd name="adj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08" name="Text Box 7"/>
          <p:cNvSpPr txBox="1">
            <a:spLocks noChangeArrowheads="1"/>
          </p:cNvSpPr>
          <p:nvPr/>
        </p:nvSpPr>
        <p:spPr bwMode="auto">
          <a:xfrm>
            <a:off x="209550" y="1545729"/>
            <a:ext cx="7223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Case 1-1</a:t>
            </a:r>
          </a:p>
        </p:txBody>
      </p:sp>
      <p:sp>
        <p:nvSpPr>
          <p:cNvPr id="109" name="Oval 8"/>
          <p:cNvSpPr>
            <a:spLocks noChangeArrowheads="1"/>
          </p:cNvSpPr>
          <p:nvPr/>
        </p:nvSpPr>
        <p:spPr bwMode="auto">
          <a:xfrm>
            <a:off x="2003425" y="2306141"/>
            <a:ext cx="204788" cy="21272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10" name="Oval 9"/>
          <p:cNvSpPr>
            <a:spLocks noChangeArrowheads="1"/>
          </p:cNvSpPr>
          <p:nvPr/>
        </p:nvSpPr>
        <p:spPr bwMode="auto">
          <a:xfrm>
            <a:off x="1504950" y="2328366"/>
            <a:ext cx="204788" cy="21272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11" name="AutoShape 10"/>
          <p:cNvSpPr>
            <a:spLocks noChangeArrowheads="1"/>
          </p:cNvSpPr>
          <p:nvPr/>
        </p:nvSpPr>
        <p:spPr bwMode="auto">
          <a:xfrm>
            <a:off x="1409700" y="2447429"/>
            <a:ext cx="398463" cy="728662"/>
          </a:xfrm>
          <a:prstGeom prst="triangle">
            <a:avLst>
              <a:gd name="adj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12" name="Line 11"/>
          <p:cNvSpPr>
            <a:spLocks noChangeShapeType="1"/>
          </p:cNvSpPr>
          <p:nvPr/>
        </p:nvSpPr>
        <p:spPr bwMode="auto">
          <a:xfrm flipH="1">
            <a:off x="1631950" y="2109291"/>
            <a:ext cx="152400" cy="2397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13" name="Line 12"/>
          <p:cNvSpPr>
            <a:spLocks noChangeShapeType="1"/>
          </p:cNvSpPr>
          <p:nvPr/>
        </p:nvSpPr>
        <p:spPr bwMode="auto">
          <a:xfrm>
            <a:off x="1893888" y="2098179"/>
            <a:ext cx="169862" cy="2270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14" name="AutoShape 13"/>
          <p:cNvSpPr>
            <a:spLocks noChangeArrowheads="1"/>
          </p:cNvSpPr>
          <p:nvPr/>
        </p:nvSpPr>
        <p:spPr bwMode="auto">
          <a:xfrm>
            <a:off x="390525" y="2088654"/>
            <a:ext cx="655638" cy="1055687"/>
          </a:xfrm>
          <a:prstGeom prst="triangle">
            <a:avLst>
              <a:gd name="adj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15" name="Oval 14"/>
          <p:cNvSpPr>
            <a:spLocks noChangeArrowheads="1"/>
          </p:cNvSpPr>
          <p:nvPr/>
        </p:nvSpPr>
        <p:spPr bwMode="auto">
          <a:xfrm>
            <a:off x="615950" y="1987054"/>
            <a:ext cx="204788" cy="21272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16" name="Text Box 15"/>
          <p:cNvSpPr txBox="1">
            <a:spLocks noChangeArrowheads="1"/>
          </p:cNvSpPr>
          <p:nvPr/>
        </p:nvSpPr>
        <p:spPr bwMode="auto">
          <a:xfrm>
            <a:off x="400050" y="1912441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</a:p>
        </p:txBody>
      </p:sp>
      <p:sp>
        <p:nvSpPr>
          <p:cNvPr id="117" name="Text Box 16"/>
          <p:cNvSpPr txBox="1">
            <a:spLocks noChangeArrowheads="1"/>
          </p:cNvSpPr>
          <p:nvPr/>
        </p:nvSpPr>
        <p:spPr bwMode="auto">
          <a:xfrm>
            <a:off x="793750" y="2045791"/>
            <a:ext cx="4587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-1</a:t>
            </a:r>
          </a:p>
        </p:txBody>
      </p:sp>
      <p:sp>
        <p:nvSpPr>
          <p:cNvPr id="118" name="Text Box 17"/>
          <p:cNvSpPr txBox="1">
            <a:spLocks noChangeArrowheads="1"/>
          </p:cNvSpPr>
          <p:nvPr/>
        </p:nvSpPr>
        <p:spPr bwMode="auto">
          <a:xfrm>
            <a:off x="477838" y="1879104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9" name="Text Box 18"/>
          <p:cNvSpPr txBox="1">
            <a:spLocks noChangeArrowheads="1"/>
          </p:cNvSpPr>
          <p:nvPr/>
        </p:nvSpPr>
        <p:spPr bwMode="auto">
          <a:xfrm>
            <a:off x="1876425" y="1760041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s</a:t>
            </a:r>
          </a:p>
        </p:txBody>
      </p:sp>
      <p:sp>
        <p:nvSpPr>
          <p:cNvPr id="120" name="Text Box 19"/>
          <p:cNvSpPr txBox="1">
            <a:spLocks noChangeArrowheads="1"/>
          </p:cNvSpPr>
          <p:nvPr/>
        </p:nvSpPr>
        <p:spPr bwMode="auto">
          <a:xfrm>
            <a:off x="965200" y="1412379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</a:p>
        </p:txBody>
      </p:sp>
      <p:sp>
        <p:nvSpPr>
          <p:cNvPr id="121" name="Text Box 20"/>
          <p:cNvSpPr txBox="1">
            <a:spLocks noChangeArrowheads="1"/>
          </p:cNvSpPr>
          <p:nvPr/>
        </p:nvSpPr>
        <p:spPr bwMode="auto">
          <a:xfrm>
            <a:off x="1319213" y="2217241"/>
            <a:ext cx="2333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l</a:t>
            </a:r>
          </a:p>
        </p:txBody>
      </p:sp>
      <p:sp>
        <p:nvSpPr>
          <p:cNvPr id="122" name="Text Box 21"/>
          <p:cNvSpPr txBox="1">
            <a:spLocks noChangeArrowheads="1"/>
          </p:cNvSpPr>
          <p:nvPr/>
        </p:nvSpPr>
        <p:spPr bwMode="auto">
          <a:xfrm>
            <a:off x="2166938" y="2174379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r</a:t>
            </a:r>
          </a:p>
        </p:txBody>
      </p:sp>
      <p:grpSp>
        <p:nvGrpSpPr>
          <p:cNvPr id="123" name="Group 22"/>
          <p:cNvGrpSpPr>
            <a:grpSpLocks/>
          </p:cNvGrpSpPr>
          <p:nvPr/>
        </p:nvGrpSpPr>
        <p:grpSpPr bwMode="auto">
          <a:xfrm>
            <a:off x="3213894" y="3390403"/>
            <a:ext cx="2281238" cy="1862137"/>
            <a:chOff x="182" y="1355"/>
            <a:chExt cx="1437" cy="1173"/>
          </a:xfrm>
        </p:grpSpPr>
        <p:sp>
          <p:nvSpPr>
            <p:cNvPr id="124" name="Oval 23"/>
            <p:cNvSpPr>
              <a:spLocks noChangeArrowheads="1"/>
            </p:cNvSpPr>
            <p:nvPr/>
          </p:nvSpPr>
          <p:spPr bwMode="auto">
            <a:xfrm>
              <a:off x="836" y="1472"/>
              <a:ext cx="138" cy="12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25" name="AutoShape 24"/>
            <p:cNvSpPr>
              <a:spLocks noChangeArrowheads="1"/>
            </p:cNvSpPr>
            <p:nvPr/>
          </p:nvSpPr>
          <p:spPr bwMode="auto">
            <a:xfrm>
              <a:off x="316" y="1804"/>
              <a:ext cx="443" cy="64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126" name="Oval 25"/>
            <p:cNvSpPr>
              <a:spLocks noChangeArrowheads="1"/>
            </p:cNvSpPr>
            <p:nvPr/>
          </p:nvSpPr>
          <p:spPr bwMode="auto">
            <a:xfrm>
              <a:off x="469" y="1743"/>
              <a:ext cx="138" cy="12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27" name="Text Box 26"/>
            <p:cNvSpPr txBox="1">
              <a:spLocks noChangeArrowheads="1"/>
            </p:cNvSpPr>
            <p:nvPr/>
          </p:nvSpPr>
          <p:spPr bwMode="auto">
            <a:xfrm>
              <a:off x="364" y="1631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x</a:t>
              </a:r>
            </a:p>
          </p:txBody>
        </p:sp>
        <p:sp>
          <p:nvSpPr>
            <p:cNvPr id="128" name="Line 27"/>
            <p:cNvSpPr>
              <a:spLocks noChangeShapeType="1"/>
            </p:cNvSpPr>
            <p:nvPr/>
          </p:nvSpPr>
          <p:spPr bwMode="auto">
            <a:xfrm flipH="1">
              <a:off x="578" y="1568"/>
              <a:ext cx="277" cy="1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129" name="Line 28"/>
            <p:cNvSpPr>
              <a:spLocks noChangeShapeType="1"/>
            </p:cNvSpPr>
            <p:nvPr/>
          </p:nvSpPr>
          <p:spPr bwMode="auto">
            <a:xfrm>
              <a:off x="964" y="1573"/>
              <a:ext cx="269" cy="1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130" name="Text Box 29"/>
            <p:cNvSpPr txBox="1">
              <a:spLocks noChangeArrowheads="1"/>
            </p:cNvSpPr>
            <p:nvPr/>
          </p:nvSpPr>
          <p:spPr bwMode="auto">
            <a:xfrm>
              <a:off x="607" y="1812"/>
              <a:ext cx="23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-1</a:t>
              </a:r>
            </a:p>
          </p:txBody>
        </p:sp>
        <p:sp>
          <p:nvSpPr>
            <p:cNvPr id="131" name="Text Box 30"/>
            <p:cNvSpPr txBox="1">
              <a:spLocks noChangeArrowheads="1"/>
            </p:cNvSpPr>
            <p:nvPr/>
          </p:nvSpPr>
          <p:spPr bwMode="auto">
            <a:xfrm>
              <a:off x="182" y="1486"/>
              <a:ext cx="45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Case 2-4</a:t>
              </a:r>
            </a:p>
          </p:txBody>
        </p:sp>
        <p:sp>
          <p:nvSpPr>
            <p:cNvPr id="132" name="Oval 31"/>
            <p:cNvSpPr>
              <a:spLocks noChangeArrowheads="1"/>
            </p:cNvSpPr>
            <p:nvPr/>
          </p:nvSpPr>
          <p:spPr bwMode="auto">
            <a:xfrm>
              <a:off x="1163" y="1761"/>
              <a:ext cx="139" cy="129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33" name="AutoShape 32"/>
            <p:cNvSpPr>
              <a:spLocks noChangeArrowheads="1"/>
            </p:cNvSpPr>
            <p:nvPr/>
          </p:nvSpPr>
          <p:spPr bwMode="auto">
            <a:xfrm>
              <a:off x="1280" y="2069"/>
              <a:ext cx="285" cy="44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34" name="Oval 33"/>
            <p:cNvSpPr>
              <a:spLocks noChangeArrowheads="1"/>
            </p:cNvSpPr>
            <p:nvPr/>
          </p:nvSpPr>
          <p:spPr bwMode="auto">
            <a:xfrm>
              <a:off x="1347" y="1999"/>
              <a:ext cx="138" cy="12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35" name="Oval 34"/>
            <p:cNvSpPr>
              <a:spLocks noChangeArrowheads="1"/>
            </p:cNvSpPr>
            <p:nvPr/>
          </p:nvSpPr>
          <p:spPr bwMode="auto">
            <a:xfrm>
              <a:off x="1009" y="2012"/>
              <a:ext cx="139" cy="13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36" name="AutoShape 35"/>
            <p:cNvSpPr>
              <a:spLocks noChangeArrowheads="1"/>
            </p:cNvSpPr>
            <p:nvPr/>
          </p:nvSpPr>
          <p:spPr bwMode="auto">
            <a:xfrm>
              <a:off x="958" y="2085"/>
              <a:ext cx="269" cy="443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137" name="Line 36"/>
            <p:cNvSpPr>
              <a:spLocks noChangeShapeType="1"/>
            </p:cNvSpPr>
            <p:nvPr/>
          </p:nvSpPr>
          <p:spPr bwMode="auto">
            <a:xfrm flipH="1">
              <a:off x="1096" y="1880"/>
              <a:ext cx="103" cy="1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138" name="Line 37"/>
            <p:cNvSpPr>
              <a:spLocks noChangeShapeType="1"/>
            </p:cNvSpPr>
            <p:nvPr/>
          </p:nvSpPr>
          <p:spPr bwMode="auto">
            <a:xfrm>
              <a:off x="1273" y="1873"/>
              <a:ext cx="114" cy="1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139" name="Text Box 38"/>
            <p:cNvSpPr txBox="1">
              <a:spLocks noChangeArrowheads="1"/>
            </p:cNvSpPr>
            <p:nvPr/>
          </p:nvSpPr>
          <p:spPr bwMode="auto">
            <a:xfrm>
              <a:off x="1267" y="1718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s</a:t>
              </a:r>
            </a:p>
          </p:txBody>
        </p:sp>
        <p:sp>
          <p:nvSpPr>
            <p:cNvPr id="140" name="Text Box 39"/>
            <p:cNvSpPr txBox="1">
              <a:spLocks noChangeArrowheads="1"/>
            </p:cNvSpPr>
            <p:nvPr/>
          </p:nvSpPr>
          <p:spPr bwMode="auto">
            <a:xfrm>
              <a:off x="898" y="1929"/>
              <a:ext cx="14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l</a:t>
              </a:r>
            </a:p>
          </p:txBody>
        </p:sp>
        <p:sp>
          <p:nvSpPr>
            <p:cNvPr id="141" name="Text Box 40"/>
            <p:cNvSpPr txBox="1">
              <a:spLocks noChangeArrowheads="1"/>
            </p:cNvSpPr>
            <p:nvPr/>
          </p:nvSpPr>
          <p:spPr bwMode="auto">
            <a:xfrm>
              <a:off x="1459" y="1925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r</a:t>
              </a:r>
            </a:p>
          </p:txBody>
        </p:sp>
        <p:sp>
          <p:nvSpPr>
            <p:cNvPr id="142" name="Text Box 41"/>
            <p:cNvSpPr txBox="1">
              <a:spLocks noChangeArrowheads="1"/>
            </p:cNvSpPr>
            <p:nvPr/>
          </p:nvSpPr>
          <p:spPr bwMode="auto">
            <a:xfrm>
              <a:off x="745" y="1355"/>
              <a:ext cx="16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p</a:t>
              </a:r>
            </a:p>
          </p:txBody>
        </p:sp>
      </p:grpSp>
      <p:grpSp>
        <p:nvGrpSpPr>
          <p:cNvPr id="143" name="Group 42"/>
          <p:cNvGrpSpPr>
            <a:grpSpLocks/>
          </p:cNvGrpSpPr>
          <p:nvPr/>
        </p:nvGrpSpPr>
        <p:grpSpPr bwMode="auto">
          <a:xfrm>
            <a:off x="342900" y="3336429"/>
            <a:ext cx="2232025" cy="1900237"/>
            <a:chOff x="246" y="2745"/>
            <a:chExt cx="1406" cy="1197"/>
          </a:xfrm>
        </p:grpSpPr>
        <p:sp>
          <p:nvSpPr>
            <p:cNvPr id="144" name="Oval 43"/>
            <p:cNvSpPr>
              <a:spLocks noChangeArrowheads="1"/>
            </p:cNvSpPr>
            <p:nvPr/>
          </p:nvSpPr>
          <p:spPr bwMode="auto">
            <a:xfrm>
              <a:off x="884" y="2869"/>
              <a:ext cx="135" cy="13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45" name="AutoShape 44"/>
            <p:cNvSpPr>
              <a:spLocks noChangeArrowheads="1"/>
            </p:cNvSpPr>
            <p:nvPr/>
          </p:nvSpPr>
          <p:spPr bwMode="auto">
            <a:xfrm>
              <a:off x="377" y="3206"/>
              <a:ext cx="432" cy="65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146" name="Oval 45"/>
            <p:cNvSpPr>
              <a:spLocks noChangeArrowheads="1"/>
            </p:cNvSpPr>
            <p:nvPr/>
          </p:nvSpPr>
          <p:spPr bwMode="auto">
            <a:xfrm>
              <a:off x="526" y="3144"/>
              <a:ext cx="135" cy="13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47" name="Text Box 46"/>
            <p:cNvSpPr txBox="1">
              <a:spLocks noChangeArrowheads="1"/>
            </p:cNvSpPr>
            <p:nvPr/>
          </p:nvSpPr>
          <p:spPr bwMode="auto">
            <a:xfrm>
              <a:off x="411" y="3055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x</a:t>
              </a:r>
            </a:p>
          </p:txBody>
        </p:sp>
        <p:sp>
          <p:nvSpPr>
            <p:cNvPr id="148" name="Line 47"/>
            <p:cNvSpPr>
              <a:spLocks noChangeShapeType="1"/>
            </p:cNvSpPr>
            <p:nvPr/>
          </p:nvSpPr>
          <p:spPr bwMode="auto">
            <a:xfrm flipH="1">
              <a:off x="633" y="2966"/>
              <a:ext cx="27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149" name="Line 48"/>
            <p:cNvSpPr>
              <a:spLocks noChangeShapeType="1"/>
            </p:cNvSpPr>
            <p:nvPr/>
          </p:nvSpPr>
          <p:spPr bwMode="auto">
            <a:xfrm>
              <a:off x="1009" y="2971"/>
              <a:ext cx="263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150" name="Text Box 49"/>
            <p:cNvSpPr txBox="1">
              <a:spLocks noChangeArrowheads="1"/>
            </p:cNvSpPr>
            <p:nvPr/>
          </p:nvSpPr>
          <p:spPr bwMode="auto">
            <a:xfrm>
              <a:off x="659" y="3215"/>
              <a:ext cx="23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-1</a:t>
              </a:r>
            </a:p>
          </p:txBody>
        </p:sp>
        <p:sp>
          <p:nvSpPr>
            <p:cNvPr id="151" name="Text Box 50"/>
            <p:cNvSpPr txBox="1">
              <a:spLocks noChangeArrowheads="1"/>
            </p:cNvSpPr>
            <p:nvPr/>
          </p:nvSpPr>
          <p:spPr bwMode="auto">
            <a:xfrm>
              <a:off x="246" y="2883"/>
              <a:ext cx="45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Case 2-1</a:t>
              </a:r>
            </a:p>
          </p:txBody>
        </p:sp>
        <p:sp>
          <p:nvSpPr>
            <p:cNvPr id="152" name="Oval 51"/>
            <p:cNvSpPr>
              <a:spLocks noChangeArrowheads="1"/>
            </p:cNvSpPr>
            <p:nvPr/>
          </p:nvSpPr>
          <p:spPr bwMode="auto">
            <a:xfrm>
              <a:off x="1203" y="3162"/>
              <a:ext cx="135" cy="13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53" name="AutoShape 52"/>
            <p:cNvSpPr>
              <a:spLocks noChangeArrowheads="1"/>
            </p:cNvSpPr>
            <p:nvPr/>
          </p:nvSpPr>
          <p:spPr bwMode="auto">
            <a:xfrm>
              <a:off x="1317" y="3475"/>
              <a:ext cx="278" cy="45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154" name="Oval 53"/>
            <p:cNvSpPr>
              <a:spLocks noChangeArrowheads="1"/>
            </p:cNvSpPr>
            <p:nvPr/>
          </p:nvSpPr>
          <p:spPr bwMode="auto">
            <a:xfrm>
              <a:off x="1382" y="3404"/>
              <a:ext cx="135" cy="13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55" name="Oval 54"/>
            <p:cNvSpPr>
              <a:spLocks noChangeArrowheads="1"/>
            </p:cNvSpPr>
            <p:nvPr/>
          </p:nvSpPr>
          <p:spPr bwMode="auto">
            <a:xfrm>
              <a:off x="1053" y="3418"/>
              <a:ext cx="135" cy="13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56" name="AutoShape 55"/>
            <p:cNvSpPr>
              <a:spLocks noChangeArrowheads="1"/>
            </p:cNvSpPr>
            <p:nvPr/>
          </p:nvSpPr>
          <p:spPr bwMode="auto">
            <a:xfrm>
              <a:off x="1003" y="3492"/>
              <a:ext cx="263" cy="45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157" name="Line 56"/>
            <p:cNvSpPr>
              <a:spLocks noChangeShapeType="1"/>
            </p:cNvSpPr>
            <p:nvPr/>
          </p:nvSpPr>
          <p:spPr bwMode="auto">
            <a:xfrm flipH="1">
              <a:off x="1137" y="3283"/>
              <a:ext cx="101" cy="1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158" name="Line 57"/>
            <p:cNvSpPr>
              <a:spLocks noChangeShapeType="1"/>
            </p:cNvSpPr>
            <p:nvPr/>
          </p:nvSpPr>
          <p:spPr bwMode="auto">
            <a:xfrm>
              <a:off x="1310" y="3276"/>
              <a:ext cx="112" cy="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159" name="Text Box 58"/>
            <p:cNvSpPr txBox="1">
              <a:spLocks noChangeArrowheads="1"/>
            </p:cNvSpPr>
            <p:nvPr/>
          </p:nvSpPr>
          <p:spPr bwMode="auto">
            <a:xfrm>
              <a:off x="1298" y="3052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s</a:t>
              </a:r>
            </a:p>
          </p:txBody>
        </p:sp>
        <p:sp>
          <p:nvSpPr>
            <p:cNvPr id="160" name="Text Box 59"/>
            <p:cNvSpPr txBox="1">
              <a:spLocks noChangeArrowheads="1"/>
            </p:cNvSpPr>
            <p:nvPr/>
          </p:nvSpPr>
          <p:spPr bwMode="auto">
            <a:xfrm>
              <a:off x="950" y="3335"/>
              <a:ext cx="14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l</a:t>
              </a:r>
            </a:p>
          </p:txBody>
        </p:sp>
        <p:sp>
          <p:nvSpPr>
            <p:cNvPr id="161" name="Text Box 60"/>
            <p:cNvSpPr txBox="1">
              <a:spLocks noChangeArrowheads="1"/>
            </p:cNvSpPr>
            <p:nvPr/>
          </p:nvSpPr>
          <p:spPr bwMode="auto">
            <a:xfrm>
              <a:off x="1492" y="3301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r</a:t>
              </a:r>
            </a:p>
          </p:txBody>
        </p:sp>
        <p:sp>
          <p:nvSpPr>
            <p:cNvPr id="162" name="Text Box 61"/>
            <p:cNvSpPr txBox="1">
              <a:spLocks noChangeArrowheads="1"/>
            </p:cNvSpPr>
            <p:nvPr/>
          </p:nvSpPr>
          <p:spPr bwMode="auto">
            <a:xfrm>
              <a:off x="801" y="2745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p</a:t>
              </a:r>
            </a:p>
          </p:txBody>
        </p:sp>
      </p:grpSp>
      <p:sp>
        <p:nvSpPr>
          <p:cNvPr id="163" name="AutoShape 62"/>
          <p:cNvSpPr>
            <a:spLocks noChangeArrowheads="1"/>
          </p:cNvSpPr>
          <p:nvPr/>
        </p:nvSpPr>
        <p:spPr bwMode="auto">
          <a:xfrm>
            <a:off x="4764088" y="2450604"/>
            <a:ext cx="428625" cy="728662"/>
          </a:xfrm>
          <a:prstGeom prst="triangle">
            <a:avLst>
              <a:gd name="adj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4" name="AutoShape 63"/>
          <p:cNvSpPr>
            <a:spLocks noChangeArrowheads="1"/>
          </p:cNvSpPr>
          <p:nvPr/>
        </p:nvSpPr>
        <p:spPr bwMode="auto">
          <a:xfrm>
            <a:off x="7000875" y="2437904"/>
            <a:ext cx="398463" cy="728662"/>
          </a:xfrm>
          <a:prstGeom prst="triangle">
            <a:avLst>
              <a:gd name="adj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65" name="Oval 64"/>
          <p:cNvSpPr>
            <a:spLocks noChangeArrowheads="1"/>
          </p:cNvSpPr>
          <p:nvPr/>
        </p:nvSpPr>
        <p:spPr bwMode="auto">
          <a:xfrm>
            <a:off x="6756400" y="1513979"/>
            <a:ext cx="207963" cy="2127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66" name="Line 65"/>
          <p:cNvSpPr>
            <a:spLocks noChangeShapeType="1"/>
          </p:cNvSpPr>
          <p:nvPr/>
        </p:nvSpPr>
        <p:spPr bwMode="auto">
          <a:xfrm flipH="1">
            <a:off x="6335713" y="1679079"/>
            <a:ext cx="433387" cy="3095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67" name="Oval 66"/>
          <p:cNvSpPr>
            <a:spLocks noChangeArrowheads="1"/>
          </p:cNvSpPr>
          <p:nvPr/>
        </p:nvSpPr>
        <p:spPr bwMode="auto">
          <a:xfrm>
            <a:off x="7324725" y="1898154"/>
            <a:ext cx="209550" cy="21431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68" name="Line 67"/>
          <p:cNvSpPr>
            <a:spLocks noChangeShapeType="1"/>
          </p:cNvSpPr>
          <p:nvPr/>
        </p:nvSpPr>
        <p:spPr bwMode="auto">
          <a:xfrm>
            <a:off x="6950075" y="1675904"/>
            <a:ext cx="401638" cy="276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69" name="AutoShape 68"/>
          <p:cNvSpPr>
            <a:spLocks noChangeArrowheads="1"/>
          </p:cNvSpPr>
          <p:nvPr/>
        </p:nvSpPr>
        <p:spPr bwMode="auto">
          <a:xfrm>
            <a:off x="7500938" y="2434729"/>
            <a:ext cx="428625" cy="728662"/>
          </a:xfrm>
          <a:prstGeom prst="triangle">
            <a:avLst>
              <a:gd name="adj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0" name="Text Box 69"/>
          <p:cNvSpPr txBox="1">
            <a:spLocks noChangeArrowheads="1"/>
          </p:cNvSpPr>
          <p:nvPr/>
        </p:nvSpPr>
        <p:spPr bwMode="auto">
          <a:xfrm>
            <a:off x="5772150" y="1525091"/>
            <a:ext cx="7223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Case *-3</a:t>
            </a:r>
          </a:p>
        </p:txBody>
      </p:sp>
      <p:sp>
        <p:nvSpPr>
          <p:cNvPr id="171" name="Oval 70"/>
          <p:cNvSpPr>
            <a:spLocks noChangeArrowheads="1"/>
          </p:cNvSpPr>
          <p:nvPr/>
        </p:nvSpPr>
        <p:spPr bwMode="auto">
          <a:xfrm>
            <a:off x="7600950" y="2291854"/>
            <a:ext cx="209550" cy="21272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72" name="Oval 71"/>
          <p:cNvSpPr>
            <a:spLocks noChangeArrowheads="1"/>
          </p:cNvSpPr>
          <p:nvPr/>
        </p:nvSpPr>
        <p:spPr bwMode="auto">
          <a:xfrm>
            <a:off x="7092950" y="2312491"/>
            <a:ext cx="209550" cy="214313"/>
          </a:xfrm>
          <a:prstGeom prst="ellipse">
            <a:avLst/>
          </a:prstGeom>
          <a:solidFill>
            <a:srgbClr val="FF006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73" name="Line 72"/>
          <p:cNvSpPr>
            <a:spLocks noChangeShapeType="1"/>
          </p:cNvSpPr>
          <p:nvPr/>
        </p:nvSpPr>
        <p:spPr bwMode="auto">
          <a:xfrm flipH="1">
            <a:off x="7223125" y="2095004"/>
            <a:ext cx="155575" cy="2397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74" name="Line 73"/>
          <p:cNvSpPr>
            <a:spLocks noChangeShapeType="1"/>
          </p:cNvSpPr>
          <p:nvPr/>
        </p:nvSpPr>
        <p:spPr bwMode="auto">
          <a:xfrm>
            <a:off x="7489825" y="2082304"/>
            <a:ext cx="173038" cy="2270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75" name="AutoShape 74"/>
          <p:cNvSpPr>
            <a:spLocks noChangeArrowheads="1"/>
          </p:cNvSpPr>
          <p:nvPr/>
        </p:nvSpPr>
        <p:spPr bwMode="auto">
          <a:xfrm>
            <a:off x="5957888" y="2072779"/>
            <a:ext cx="666750" cy="1058862"/>
          </a:xfrm>
          <a:prstGeom prst="triangle">
            <a:avLst>
              <a:gd name="adj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76" name="Oval 75"/>
          <p:cNvSpPr>
            <a:spLocks noChangeArrowheads="1"/>
          </p:cNvSpPr>
          <p:nvPr/>
        </p:nvSpPr>
        <p:spPr bwMode="auto">
          <a:xfrm>
            <a:off x="6186488" y="1972766"/>
            <a:ext cx="209550" cy="21272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77" name="Text Box 76"/>
          <p:cNvSpPr txBox="1">
            <a:spLocks noChangeArrowheads="1"/>
          </p:cNvSpPr>
          <p:nvPr/>
        </p:nvSpPr>
        <p:spPr bwMode="auto">
          <a:xfrm>
            <a:off x="5995988" y="1834654"/>
            <a:ext cx="263525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</a:p>
        </p:txBody>
      </p:sp>
      <p:sp>
        <p:nvSpPr>
          <p:cNvPr id="178" name="Text Box 77"/>
          <p:cNvSpPr txBox="1">
            <a:spLocks noChangeArrowheads="1"/>
          </p:cNvSpPr>
          <p:nvPr/>
        </p:nvSpPr>
        <p:spPr bwMode="auto">
          <a:xfrm>
            <a:off x="6396038" y="2031504"/>
            <a:ext cx="3667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-1</a:t>
            </a:r>
          </a:p>
        </p:txBody>
      </p:sp>
      <p:sp>
        <p:nvSpPr>
          <p:cNvPr id="179" name="Text Box 78"/>
          <p:cNvSpPr txBox="1">
            <a:spLocks noChangeArrowheads="1"/>
          </p:cNvSpPr>
          <p:nvPr/>
        </p:nvSpPr>
        <p:spPr bwMode="auto">
          <a:xfrm>
            <a:off x="6051550" y="1858466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0" name="Text Box 79"/>
          <p:cNvSpPr txBox="1">
            <a:spLocks noChangeArrowheads="1"/>
          </p:cNvSpPr>
          <p:nvPr/>
        </p:nvSpPr>
        <p:spPr bwMode="auto">
          <a:xfrm>
            <a:off x="7478713" y="1758454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s</a:t>
            </a:r>
          </a:p>
        </p:txBody>
      </p:sp>
      <p:sp>
        <p:nvSpPr>
          <p:cNvPr id="181" name="Text Box 80"/>
          <p:cNvSpPr txBox="1">
            <a:spLocks noChangeArrowheads="1"/>
          </p:cNvSpPr>
          <p:nvPr/>
        </p:nvSpPr>
        <p:spPr bwMode="auto">
          <a:xfrm>
            <a:off x="6591300" y="1345704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</a:p>
        </p:txBody>
      </p:sp>
      <p:sp>
        <p:nvSpPr>
          <p:cNvPr id="182" name="Text Box 81"/>
          <p:cNvSpPr txBox="1">
            <a:spLocks noChangeArrowheads="1"/>
          </p:cNvSpPr>
          <p:nvPr/>
        </p:nvSpPr>
        <p:spPr bwMode="auto">
          <a:xfrm>
            <a:off x="6913563" y="2198191"/>
            <a:ext cx="2333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l</a:t>
            </a:r>
          </a:p>
        </p:txBody>
      </p:sp>
      <p:sp>
        <p:nvSpPr>
          <p:cNvPr id="183" name="Text Box 82"/>
          <p:cNvSpPr txBox="1">
            <a:spLocks noChangeArrowheads="1"/>
          </p:cNvSpPr>
          <p:nvPr/>
        </p:nvSpPr>
        <p:spPr bwMode="auto">
          <a:xfrm>
            <a:off x="7777163" y="2182316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r</a:t>
            </a:r>
          </a:p>
        </p:txBody>
      </p:sp>
      <p:sp>
        <p:nvSpPr>
          <p:cNvPr id="184" name="Oval 83"/>
          <p:cNvSpPr>
            <a:spLocks noChangeArrowheads="1"/>
          </p:cNvSpPr>
          <p:nvPr/>
        </p:nvSpPr>
        <p:spPr bwMode="auto">
          <a:xfrm>
            <a:off x="3995738" y="1509216"/>
            <a:ext cx="217487" cy="214313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85" name="Line 84"/>
          <p:cNvSpPr>
            <a:spLocks noChangeShapeType="1"/>
          </p:cNvSpPr>
          <p:nvPr/>
        </p:nvSpPr>
        <p:spPr bwMode="auto">
          <a:xfrm flipH="1">
            <a:off x="3556000" y="1674316"/>
            <a:ext cx="454025" cy="311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86" name="Oval 85"/>
          <p:cNvSpPr>
            <a:spLocks noChangeArrowheads="1"/>
          </p:cNvSpPr>
          <p:nvPr/>
        </p:nvSpPr>
        <p:spPr bwMode="auto">
          <a:xfrm>
            <a:off x="4857750" y="2285504"/>
            <a:ext cx="217488" cy="212725"/>
          </a:xfrm>
          <a:prstGeom prst="ellipse">
            <a:avLst/>
          </a:prstGeom>
          <a:solidFill>
            <a:srgbClr val="FF006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87" name="Line 86"/>
          <p:cNvSpPr>
            <a:spLocks noChangeShapeType="1"/>
          </p:cNvSpPr>
          <p:nvPr/>
        </p:nvSpPr>
        <p:spPr bwMode="auto">
          <a:xfrm>
            <a:off x="4198938" y="1672729"/>
            <a:ext cx="419100" cy="276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88" name="Oval 87"/>
          <p:cNvSpPr>
            <a:spLocks noChangeArrowheads="1"/>
          </p:cNvSpPr>
          <p:nvPr/>
        </p:nvSpPr>
        <p:spPr bwMode="auto">
          <a:xfrm>
            <a:off x="4575175" y="1926729"/>
            <a:ext cx="217488" cy="21431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89" name="AutoShape 88"/>
          <p:cNvSpPr>
            <a:spLocks noChangeArrowheads="1"/>
          </p:cNvSpPr>
          <p:nvPr/>
        </p:nvSpPr>
        <p:spPr bwMode="auto">
          <a:xfrm>
            <a:off x="3162300" y="2069604"/>
            <a:ext cx="696913" cy="1062037"/>
          </a:xfrm>
          <a:prstGeom prst="triangle">
            <a:avLst>
              <a:gd name="adj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90" name="Oval 89"/>
          <p:cNvSpPr>
            <a:spLocks noChangeArrowheads="1"/>
          </p:cNvSpPr>
          <p:nvPr/>
        </p:nvSpPr>
        <p:spPr bwMode="auto">
          <a:xfrm>
            <a:off x="3402013" y="1969591"/>
            <a:ext cx="217487" cy="21272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91" name="Text Box 90"/>
          <p:cNvSpPr txBox="1">
            <a:spLocks noChangeArrowheads="1"/>
          </p:cNvSpPr>
          <p:nvPr/>
        </p:nvSpPr>
        <p:spPr bwMode="auto">
          <a:xfrm>
            <a:off x="3182938" y="1888629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</a:p>
        </p:txBody>
      </p:sp>
      <p:sp>
        <p:nvSpPr>
          <p:cNvPr id="192" name="Text Box 91"/>
          <p:cNvSpPr txBox="1">
            <a:spLocks noChangeArrowheads="1"/>
          </p:cNvSpPr>
          <p:nvPr/>
        </p:nvSpPr>
        <p:spPr bwMode="auto">
          <a:xfrm>
            <a:off x="3621088" y="2028329"/>
            <a:ext cx="3667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-1</a:t>
            </a:r>
          </a:p>
        </p:txBody>
      </p:sp>
      <p:sp>
        <p:nvSpPr>
          <p:cNvPr id="193" name="Text Box 92"/>
          <p:cNvSpPr txBox="1">
            <a:spLocks noChangeArrowheads="1"/>
          </p:cNvSpPr>
          <p:nvPr/>
        </p:nvSpPr>
        <p:spPr bwMode="auto">
          <a:xfrm>
            <a:off x="3263900" y="1853704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4" name="Text Box 93"/>
          <p:cNvSpPr txBox="1">
            <a:spLocks noChangeArrowheads="1"/>
          </p:cNvSpPr>
          <p:nvPr/>
        </p:nvSpPr>
        <p:spPr bwMode="auto">
          <a:xfrm>
            <a:off x="4692650" y="1753691"/>
            <a:ext cx="2651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s</a:t>
            </a:r>
          </a:p>
        </p:txBody>
      </p:sp>
      <p:sp>
        <p:nvSpPr>
          <p:cNvPr id="195" name="Text Box 94"/>
          <p:cNvSpPr txBox="1">
            <a:spLocks noChangeArrowheads="1"/>
          </p:cNvSpPr>
          <p:nvPr/>
        </p:nvSpPr>
        <p:spPr bwMode="auto">
          <a:xfrm>
            <a:off x="3816350" y="1375866"/>
            <a:ext cx="260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</a:p>
        </p:txBody>
      </p:sp>
      <p:sp>
        <p:nvSpPr>
          <p:cNvPr id="196" name="Line 95"/>
          <p:cNvSpPr>
            <a:spLocks noChangeShapeType="1"/>
          </p:cNvSpPr>
          <p:nvPr/>
        </p:nvSpPr>
        <p:spPr bwMode="auto">
          <a:xfrm flipH="1">
            <a:off x="4354513" y="2096591"/>
            <a:ext cx="231775" cy="246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97" name="Line 96"/>
          <p:cNvSpPr>
            <a:spLocks noChangeShapeType="1"/>
          </p:cNvSpPr>
          <p:nvPr/>
        </p:nvSpPr>
        <p:spPr bwMode="auto">
          <a:xfrm>
            <a:off x="4743450" y="2114054"/>
            <a:ext cx="157163" cy="198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98" name="Text Box 97"/>
          <p:cNvSpPr txBox="1">
            <a:spLocks noChangeArrowheads="1"/>
          </p:cNvSpPr>
          <p:nvPr/>
        </p:nvSpPr>
        <p:spPr bwMode="auto">
          <a:xfrm>
            <a:off x="3086100" y="1431429"/>
            <a:ext cx="7223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Case *-2</a:t>
            </a:r>
          </a:p>
        </p:txBody>
      </p:sp>
      <p:sp>
        <p:nvSpPr>
          <p:cNvPr id="199" name="AutoShape 98"/>
          <p:cNvSpPr>
            <a:spLocks noChangeArrowheads="1"/>
          </p:cNvSpPr>
          <p:nvPr/>
        </p:nvSpPr>
        <p:spPr bwMode="auto">
          <a:xfrm>
            <a:off x="4124325" y="2456954"/>
            <a:ext cx="398463" cy="728662"/>
          </a:xfrm>
          <a:prstGeom prst="triangle">
            <a:avLst>
              <a:gd name="adj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200" name="Text Box 99"/>
          <p:cNvSpPr txBox="1">
            <a:spLocks noChangeArrowheads="1"/>
          </p:cNvSpPr>
          <p:nvPr/>
        </p:nvSpPr>
        <p:spPr bwMode="auto">
          <a:xfrm>
            <a:off x="4033838" y="2207716"/>
            <a:ext cx="2333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l</a:t>
            </a:r>
          </a:p>
        </p:txBody>
      </p:sp>
      <p:sp>
        <p:nvSpPr>
          <p:cNvPr id="201" name="Text Box 100"/>
          <p:cNvSpPr txBox="1">
            <a:spLocks noChangeArrowheads="1"/>
          </p:cNvSpPr>
          <p:nvPr/>
        </p:nvSpPr>
        <p:spPr bwMode="auto">
          <a:xfrm>
            <a:off x="5024438" y="2126754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r</a:t>
            </a:r>
          </a:p>
        </p:txBody>
      </p:sp>
      <p:sp>
        <p:nvSpPr>
          <p:cNvPr id="202" name="Oval 101"/>
          <p:cNvSpPr>
            <a:spLocks noChangeArrowheads="1"/>
          </p:cNvSpPr>
          <p:nvPr/>
        </p:nvSpPr>
        <p:spPr bwMode="auto">
          <a:xfrm>
            <a:off x="4219575" y="2337891"/>
            <a:ext cx="204788" cy="2127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203" name="직사각형 202"/>
          <p:cNvSpPr/>
          <p:nvPr/>
        </p:nvSpPr>
        <p:spPr>
          <a:xfrm>
            <a:off x="3259684" y="5708286"/>
            <a:ext cx="54726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latinLnBrk="0">
              <a:buClr>
                <a:schemeClr val="bg2">
                  <a:lumMod val="10000"/>
                </a:schemeClr>
              </a:buClr>
              <a:buSzPct val="100000"/>
              <a:defRPr/>
            </a:pPr>
            <a:r>
              <a:rPr lang="en-US" altLang="ko-KR" sz="2000" kern="0" dirty="0" smtClean="0">
                <a:solidFill>
                  <a:srgbClr val="000099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2000" kern="0" dirty="0">
                <a:solidFill>
                  <a:srgbClr val="000099"/>
                </a:solidFill>
              </a:rPr>
              <a:t>최종적으로 </a:t>
            </a:r>
            <a:r>
              <a:rPr lang="ko-KR" altLang="en-US" sz="2000" kern="0" dirty="0" smtClean="0">
                <a:solidFill>
                  <a:srgbClr val="000099"/>
                </a:solidFill>
              </a:rPr>
              <a:t>위의 </a:t>
            </a:r>
            <a:r>
              <a:rPr lang="en-US" altLang="ko-KR" sz="2000" kern="0" dirty="0" smtClean="0">
                <a:solidFill>
                  <a:srgbClr val="000099"/>
                </a:solidFill>
              </a:rPr>
              <a:t>5</a:t>
            </a:r>
            <a:r>
              <a:rPr lang="ko-KR" altLang="en-US" sz="2000" kern="0" dirty="0">
                <a:solidFill>
                  <a:srgbClr val="000099"/>
                </a:solidFill>
              </a:rPr>
              <a:t>가지 경우로 </a:t>
            </a:r>
            <a:r>
              <a:rPr lang="ko-KR" altLang="en-US" sz="2000" kern="0" dirty="0" smtClean="0">
                <a:solidFill>
                  <a:srgbClr val="000099"/>
                </a:solidFill>
              </a:rPr>
              <a:t>나뉨</a:t>
            </a:r>
            <a:endParaRPr lang="en-US" altLang="ko-KR" sz="2000" kern="0" dirty="0" smtClean="0">
              <a:solidFill>
                <a:srgbClr val="000099"/>
              </a:solidFill>
            </a:endParaRPr>
          </a:p>
        </p:txBody>
      </p:sp>
      <p:sp>
        <p:nvSpPr>
          <p:cNvPr id="204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31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98920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레드 블랙 트리에서의 삭제 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각 경우에 따른 처리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3" name="Oval 2"/>
          <p:cNvSpPr>
            <a:spLocks noChangeArrowheads="1"/>
          </p:cNvSpPr>
          <p:nvPr/>
        </p:nvSpPr>
        <p:spPr bwMode="auto">
          <a:xfrm>
            <a:off x="1822053" y="2184077"/>
            <a:ext cx="220662" cy="204788"/>
          </a:xfrm>
          <a:prstGeom prst="ellipse">
            <a:avLst/>
          </a:prstGeom>
          <a:solidFill>
            <a:srgbClr val="FF006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44" name="Line 3"/>
          <p:cNvSpPr>
            <a:spLocks noChangeShapeType="1"/>
          </p:cNvSpPr>
          <p:nvPr/>
        </p:nvSpPr>
        <p:spPr bwMode="auto">
          <a:xfrm flipH="1">
            <a:off x="1375965" y="2341240"/>
            <a:ext cx="460375" cy="296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45" name="Oval 4"/>
          <p:cNvSpPr>
            <a:spLocks noChangeArrowheads="1"/>
          </p:cNvSpPr>
          <p:nvPr/>
        </p:nvSpPr>
        <p:spPr bwMode="auto">
          <a:xfrm>
            <a:off x="2425303" y="2552377"/>
            <a:ext cx="220662" cy="203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46" name="Line 5"/>
          <p:cNvSpPr>
            <a:spLocks noChangeShapeType="1"/>
          </p:cNvSpPr>
          <p:nvPr/>
        </p:nvSpPr>
        <p:spPr bwMode="auto">
          <a:xfrm>
            <a:off x="2028428" y="2339652"/>
            <a:ext cx="423862" cy="261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47" name="AutoShape 6"/>
          <p:cNvSpPr>
            <a:spLocks noChangeArrowheads="1"/>
          </p:cNvSpPr>
          <p:nvPr/>
        </p:nvSpPr>
        <p:spPr bwMode="auto">
          <a:xfrm>
            <a:off x="2611040" y="3034977"/>
            <a:ext cx="454025" cy="695325"/>
          </a:xfrm>
          <a:prstGeom prst="triangle">
            <a:avLst>
              <a:gd name="adj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48" name="Text Box 7"/>
          <p:cNvSpPr txBox="1">
            <a:spLocks noChangeArrowheads="1"/>
          </p:cNvSpPr>
          <p:nvPr/>
        </p:nvSpPr>
        <p:spPr bwMode="auto">
          <a:xfrm>
            <a:off x="750490" y="2166615"/>
            <a:ext cx="812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Case 1-1</a:t>
            </a:r>
          </a:p>
        </p:txBody>
      </p:sp>
      <p:sp>
        <p:nvSpPr>
          <p:cNvPr id="49" name="Oval 8"/>
          <p:cNvSpPr>
            <a:spLocks noChangeArrowheads="1"/>
          </p:cNvSpPr>
          <p:nvPr/>
        </p:nvSpPr>
        <p:spPr bwMode="auto">
          <a:xfrm>
            <a:off x="2717403" y="2925440"/>
            <a:ext cx="220662" cy="203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50" name="Oval 9"/>
          <p:cNvSpPr>
            <a:spLocks noChangeArrowheads="1"/>
          </p:cNvSpPr>
          <p:nvPr/>
        </p:nvSpPr>
        <p:spPr bwMode="auto">
          <a:xfrm>
            <a:off x="2179240" y="2947665"/>
            <a:ext cx="220663" cy="203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51" name="AutoShape 10"/>
          <p:cNvSpPr>
            <a:spLocks noChangeArrowheads="1"/>
          </p:cNvSpPr>
          <p:nvPr/>
        </p:nvSpPr>
        <p:spPr bwMode="auto">
          <a:xfrm>
            <a:off x="2096690" y="3061965"/>
            <a:ext cx="430213" cy="695325"/>
          </a:xfrm>
          <a:prstGeom prst="triangle">
            <a:avLst>
              <a:gd name="adj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52" name="Line 11"/>
          <p:cNvSpPr>
            <a:spLocks noChangeShapeType="1"/>
          </p:cNvSpPr>
          <p:nvPr/>
        </p:nvSpPr>
        <p:spPr bwMode="auto">
          <a:xfrm flipH="1">
            <a:off x="2317353" y="2738115"/>
            <a:ext cx="1651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53" name="Line 12"/>
          <p:cNvSpPr>
            <a:spLocks noChangeShapeType="1"/>
          </p:cNvSpPr>
          <p:nvPr/>
        </p:nvSpPr>
        <p:spPr bwMode="auto">
          <a:xfrm>
            <a:off x="2599928" y="2727002"/>
            <a:ext cx="182562" cy="217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54" name="AutoShape 13"/>
          <p:cNvSpPr>
            <a:spLocks noChangeArrowheads="1"/>
          </p:cNvSpPr>
          <p:nvPr/>
        </p:nvSpPr>
        <p:spPr bwMode="auto">
          <a:xfrm>
            <a:off x="3206353" y="2641277"/>
            <a:ext cx="260350" cy="234950"/>
          </a:xfrm>
          <a:prstGeom prst="rightArrow">
            <a:avLst>
              <a:gd name="adj1" fmla="val 50000"/>
              <a:gd name="adj2" fmla="val 27703"/>
            </a:avLst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55" name="AutoShape 14"/>
          <p:cNvSpPr>
            <a:spLocks noChangeArrowheads="1"/>
          </p:cNvSpPr>
          <p:nvPr/>
        </p:nvSpPr>
        <p:spPr bwMode="auto">
          <a:xfrm>
            <a:off x="975915" y="2717477"/>
            <a:ext cx="706438" cy="1009650"/>
          </a:xfrm>
          <a:prstGeom prst="triangle">
            <a:avLst>
              <a:gd name="adj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56" name="Oval 15"/>
          <p:cNvSpPr>
            <a:spLocks noChangeArrowheads="1"/>
          </p:cNvSpPr>
          <p:nvPr/>
        </p:nvSpPr>
        <p:spPr bwMode="auto">
          <a:xfrm>
            <a:off x="1218803" y="2622227"/>
            <a:ext cx="220662" cy="203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57" name="Text Box 16"/>
          <p:cNvSpPr txBox="1">
            <a:spLocks noChangeArrowheads="1"/>
          </p:cNvSpPr>
          <p:nvPr/>
        </p:nvSpPr>
        <p:spPr bwMode="auto">
          <a:xfrm>
            <a:off x="1028303" y="2485702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</a:p>
        </p:txBody>
      </p:sp>
      <p:sp>
        <p:nvSpPr>
          <p:cNvPr id="58" name="Text Box 17"/>
          <p:cNvSpPr txBox="1">
            <a:spLocks noChangeArrowheads="1"/>
          </p:cNvSpPr>
          <p:nvPr/>
        </p:nvSpPr>
        <p:spPr bwMode="auto">
          <a:xfrm>
            <a:off x="1383903" y="2661915"/>
            <a:ext cx="3667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-1</a:t>
            </a:r>
          </a:p>
        </p:txBody>
      </p:sp>
      <p:sp>
        <p:nvSpPr>
          <p:cNvPr id="59" name="Text Box 18"/>
          <p:cNvSpPr txBox="1">
            <a:spLocks noChangeArrowheads="1"/>
          </p:cNvSpPr>
          <p:nvPr/>
        </p:nvSpPr>
        <p:spPr bwMode="auto">
          <a:xfrm>
            <a:off x="1080690" y="2499990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0" name="Text Box 19"/>
          <p:cNvSpPr txBox="1">
            <a:spLocks noChangeArrowheads="1"/>
          </p:cNvSpPr>
          <p:nvPr/>
        </p:nvSpPr>
        <p:spPr bwMode="auto">
          <a:xfrm>
            <a:off x="2582465" y="2382515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s</a:t>
            </a:r>
          </a:p>
        </p:txBody>
      </p:sp>
      <p:sp>
        <p:nvSpPr>
          <p:cNvPr id="61" name="Text Box 20"/>
          <p:cNvSpPr txBox="1">
            <a:spLocks noChangeArrowheads="1"/>
          </p:cNvSpPr>
          <p:nvPr/>
        </p:nvSpPr>
        <p:spPr bwMode="auto">
          <a:xfrm>
            <a:off x="1642665" y="2052315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</a:p>
        </p:txBody>
      </p:sp>
      <p:sp>
        <p:nvSpPr>
          <p:cNvPr id="62" name="Text Box 21"/>
          <p:cNvSpPr txBox="1">
            <a:spLocks noChangeArrowheads="1"/>
          </p:cNvSpPr>
          <p:nvPr/>
        </p:nvSpPr>
        <p:spPr bwMode="auto">
          <a:xfrm>
            <a:off x="2009378" y="2809552"/>
            <a:ext cx="2333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l</a:t>
            </a:r>
          </a:p>
        </p:txBody>
      </p:sp>
      <p:sp>
        <p:nvSpPr>
          <p:cNvPr id="63" name="Text Box 22"/>
          <p:cNvSpPr txBox="1">
            <a:spLocks noChangeArrowheads="1"/>
          </p:cNvSpPr>
          <p:nvPr/>
        </p:nvSpPr>
        <p:spPr bwMode="auto">
          <a:xfrm>
            <a:off x="2898378" y="276669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r</a:t>
            </a:r>
          </a:p>
        </p:txBody>
      </p:sp>
      <p:sp>
        <p:nvSpPr>
          <p:cNvPr id="64" name="Oval 23"/>
          <p:cNvSpPr>
            <a:spLocks noChangeArrowheads="1"/>
          </p:cNvSpPr>
          <p:nvPr/>
        </p:nvSpPr>
        <p:spPr bwMode="auto">
          <a:xfrm>
            <a:off x="4395390" y="2217415"/>
            <a:ext cx="220663" cy="203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5" name="Line 24"/>
          <p:cNvSpPr>
            <a:spLocks noChangeShapeType="1"/>
          </p:cNvSpPr>
          <p:nvPr/>
        </p:nvSpPr>
        <p:spPr bwMode="auto">
          <a:xfrm flipH="1">
            <a:off x="3949303" y="2374577"/>
            <a:ext cx="460375" cy="295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66" name="Oval 25"/>
          <p:cNvSpPr>
            <a:spLocks noChangeArrowheads="1"/>
          </p:cNvSpPr>
          <p:nvPr/>
        </p:nvSpPr>
        <p:spPr bwMode="auto">
          <a:xfrm>
            <a:off x="4998640" y="2584127"/>
            <a:ext cx="220663" cy="203200"/>
          </a:xfrm>
          <a:prstGeom prst="ellipse">
            <a:avLst/>
          </a:prstGeom>
          <a:solidFill>
            <a:srgbClr val="FF006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7" name="Line 26"/>
          <p:cNvSpPr>
            <a:spLocks noChangeShapeType="1"/>
          </p:cNvSpPr>
          <p:nvPr/>
        </p:nvSpPr>
        <p:spPr bwMode="auto">
          <a:xfrm>
            <a:off x="4601765" y="2371402"/>
            <a:ext cx="423863" cy="263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68" name="AutoShape 27"/>
          <p:cNvSpPr>
            <a:spLocks noChangeArrowheads="1"/>
          </p:cNvSpPr>
          <p:nvPr/>
        </p:nvSpPr>
        <p:spPr bwMode="auto">
          <a:xfrm>
            <a:off x="5184378" y="3068315"/>
            <a:ext cx="454025" cy="695325"/>
          </a:xfrm>
          <a:prstGeom prst="triangle">
            <a:avLst>
              <a:gd name="adj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69" name="Oval 28"/>
          <p:cNvSpPr>
            <a:spLocks noChangeArrowheads="1"/>
          </p:cNvSpPr>
          <p:nvPr/>
        </p:nvSpPr>
        <p:spPr bwMode="auto">
          <a:xfrm>
            <a:off x="5290740" y="2958777"/>
            <a:ext cx="220663" cy="203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70" name="Oval 29"/>
          <p:cNvSpPr>
            <a:spLocks noChangeArrowheads="1"/>
          </p:cNvSpPr>
          <p:nvPr/>
        </p:nvSpPr>
        <p:spPr bwMode="auto">
          <a:xfrm>
            <a:off x="4752578" y="2979415"/>
            <a:ext cx="220662" cy="203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71" name="AutoShape 30"/>
          <p:cNvSpPr>
            <a:spLocks noChangeArrowheads="1"/>
          </p:cNvSpPr>
          <p:nvPr/>
        </p:nvSpPr>
        <p:spPr bwMode="auto">
          <a:xfrm>
            <a:off x="4670028" y="3093715"/>
            <a:ext cx="430212" cy="695325"/>
          </a:xfrm>
          <a:prstGeom prst="triangle">
            <a:avLst>
              <a:gd name="adj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72" name="Line 31"/>
          <p:cNvSpPr>
            <a:spLocks noChangeShapeType="1"/>
          </p:cNvSpPr>
          <p:nvPr/>
        </p:nvSpPr>
        <p:spPr bwMode="auto">
          <a:xfrm flipH="1">
            <a:off x="4890690" y="2771452"/>
            <a:ext cx="165100" cy="2270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73" name="Line 32"/>
          <p:cNvSpPr>
            <a:spLocks noChangeShapeType="1"/>
          </p:cNvSpPr>
          <p:nvPr/>
        </p:nvSpPr>
        <p:spPr bwMode="auto">
          <a:xfrm>
            <a:off x="5173265" y="2760340"/>
            <a:ext cx="182563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74" name="AutoShape 33"/>
          <p:cNvSpPr>
            <a:spLocks noChangeArrowheads="1"/>
          </p:cNvSpPr>
          <p:nvPr/>
        </p:nvSpPr>
        <p:spPr bwMode="auto">
          <a:xfrm>
            <a:off x="3549253" y="2750815"/>
            <a:ext cx="706437" cy="1008062"/>
          </a:xfrm>
          <a:prstGeom prst="triangle">
            <a:avLst>
              <a:gd name="adj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75" name="Oval 34"/>
          <p:cNvSpPr>
            <a:spLocks noChangeArrowheads="1"/>
          </p:cNvSpPr>
          <p:nvPr/>
        </p:nvSpPr>
        <p:spPr bwMode="auto">
          <a:xfrm>
            <a:off x="3792140" y="2653977"/>
            <a:ext cx="220663" cy="203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76" name="Text Box 35"/>
          <p:cNvSpPr txBox="1">
            <a:spLocks noChangeArrowheads="1"/>
          </p:cNvSpPr>
          <p:nvPr/>
        </p:nvSpPr>
        <p:spPr bwMode="auto">
          <a:xfrm>
            <a:off x="3639740" y="2460302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</a:p>
        </p:txBody>
      </p:sp>
      <p:sp>
        <p:nvSpPr>
          <p:cNvPr id="77" name="Text Box 36"/>
          <p:cNvSpPr txBox="1">
            <a:spLocks noChangeArrowheads="1"/>
          </p:cNvSpPr>
          <p:nvPr/>
        </p:nvSpPr>
        <p:spPr bwMode="auto">
          <a:xfrm>
            <a:off x="3652440" y="2531740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8" name="Text Box 37"/>
          <p:cNvSpPr txBox="1">
            <a:spLocks noChangeArrowheads="1"/>
          </p:cNvSpPr>
          <p:nvPr/>
        </p:nvSpPr>
        <p:spPr bwMode="auto">
          <a:xfrm>
            <a:off x="5154215" y="2415852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s</a:t>
            </a:r>
          </a:p>
        </p:txBody>
      </p:sp>
      <p:sp>
        <p:nvSpPr>
          <p:cNvPr id="79" name="Text Box 38"/>
          <p:cNvSpPr txBox="1">
            <a:spLocks noChangeArrowheads="1"/>
          </p:cNvSpPr>
          <p:nvPr/>
        </p:nvSpPr>
        <p:spPr bwMode="auto">
          <a:xfrm>
            <a:off x="4225528" y="2057077"/>
            <a:ext cx="260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</a:p>
        </p:txBody>
      </p:sp>
      <p:sp>
        <p:nvSpPr>
          <p:cNvPr id="80" name="Text Box 39"/>
          <p:cNvSpPr txBox="1">
            <a:spLocks noChangeArrowheads="1"/>
          </p:cNvSpPr>
          <p:nvPr/>
        </p:nvSpPr>
        <p:spPr bwMode="auto">
          <a:xfrm>
            <a:off x="4582715" y="2831777"/>
            <a:ext cx="233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l</a:t>
            </a:r>
          </a:p>
        </p:txBody>
      </p:sp>
      <p:sp>
        <p:nvSpPr>
          <p:cNvPr id="81" name="Text Box 40"/>
          <p:cNvSpPr txBox="1">
            <a:spLocks noChangeArrowheads="1"/>
          </p:cNvSpPr>
          <p:nvPr/>
        </p:nvSpPr>
        <p:spPr bwMode="auto">
          <a:xfrm>
            <a:off x="5470128" y="2800027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r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5511403" y="3363530"/>
            <a:ext cx="23787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latinLnBrk="0">
              <a:buClr>
                <a:schemeClr val="bg2">
                  <a:lumMod val="10000"/>
                </a:schemeClr>
              </a:buClr>
              <a:buSzPct val="100000"/>
              <a:defRPr/>
            </a:pPr>
            <a:r>
              <a:rPr lang="en-US" altLang="ko-KR" sz="2000" kern="0" dirty="0" smtClean="0">
                <a:solidFill>
                  <a:srgbClr val="000099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2000" kern="0" dirty="0" smtClean="0">
                <a:solidFill>
                  <a:srgbClr val="000099"/>
                </a:solidFill>
              </a:rPr>
              <a:t>삭제 완료</a:t>
            </a:r>
            <a:r>
              <a:rPr lang="en-US" altLang="ko-KR" sz="2000" kern="0" dirty="0" smtClean="0">
                <a:solidFill>
                  <a:srgbClr val="000099"/>
                </a:solidFill>
              </a:rPr>
              <a:t>!</a:t>
            </a:r>
          </a:p>
        </p:txBody>
      </p:sp>
      <p:sp>
        <p:nvSpPr>
          <p:cNvPr id="83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32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40646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레드 블랙 트리에서의 삭제 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각 경우에 따른 처리 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계속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953492" y="4168800"/>
            <a:ext cx="5346700" cy="2068512"/>
            <a:chOff x="346" y="1267"/>
            <a:chExt cx="3368" cy="1303"/>
          </a:xfrm>
        </p:grpSpPr>
        <p:sp>
          <p:nvSpPr>
            <p:cNvPr id="5" name="Oval 42"/>
            <p:cNvSpPr>
              <a:spLocks noChangeArrowheads="1"/>
            </p:cNvSpPr>
            <p:nvPr/>
          </p:nvSpPr>
          <p:spPr bwMode="auto">
            <a:xfrm>
              <a:off x="1003" y="1403"/>
              <a:ext cx="139" cy="12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" name="Line 43"/>
            <p:cNvSpPr>
              <a:spLocks noChangeShapeType="1"/>
            </p:cNvSpPr>
            <p:nvPr/>
          </p:nvSpPr>
          <p:spPr bwMode="auto">
            <a:xfrm flipH="1">
              <a:off x="722" y="1502"/>
              <a:ext cx="289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7" name="Oval 44"/>
            <p:cNvSpPr>
              <a:spLocks noChangeArrowheads="1"/>
            </p:cNvSpPr>
            <p:nvPr/>
          </p:nvSpPr>
          <p:spPr bwMode="auto">
            <a:xfrm>
              <a:off x="1382" y="1634"/>
              <a:ext cx="140" cy="12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8" name="Line 45"/>
            <p:cNvSpPr>
              <a:spLocks noChangeShapeType="1"/>
            </p:cNvSpPr>
            <p:nvPr/>
          </p:nvSpPr>
          <p:spPr bwMode="auto">
            <a:xfrm>
              <a:off x="1133" y="1501"/>
              <a:ext cx="267" cy="1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9" name="AutoShape 46"/>
            <p:cNvSpPr>
              <a:spLocks noChangeArrowheads="1"/>
            </p:cNvSpPr>
            <p:nvPr/>
          </p:nvSpPr>
          <p:spPr bwMode="auto">
            <a:xfrm>
              <a:off x="1500" y="1939"/>
              <a:ext cx="286" cy="438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10" name="Text Box 47"/>
            <p:cNvSpPr txBox="1">
              <a:spLocks noChangeArrowheads="1"/>
            </p:cNvSpPr>
            <p:nvPr/>
          </p:nvSpPr>
          <p:spPr bwMode="auto">
            <a:xfrm>
              <a:off x="346" y="1392"/>
              <a:ext cx="5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Case *-3</a:t>
              </a:r>
            </a:p>
          </p:txBody>
        </p:sp>
        <p:sp>
          <p:nvSpPr>
            <p:cNvPr id="11" name="Oval 48"/>
            <p:cNvSpPr>
              <a:spLocks noChangeArrowheads="1"/>
            </p:cNvSpPr>
            <p:nvPr/>
          </p:nvSpPr>
          <p:spPr bwMode="auto">
            <a:xfrm>
              <a:off x="1567" y="1870"/>
              <a:ext cx="139" cy="12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2" name="Oval 49"/>
            <p:cNvSpPr>
              <a:spLocks noChangeArrowheads="1"/>
            </p:cNvSpPr>
            <p:nvPr/>
          </p:nvSpPr>
          <p:spPr bwMode="auto">
            <a:xfrm>
              <a:off x="1228" y="1883"/>
              <a:ext cx="139" cy="129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3" name="Line 50"/>
            <p:cNvSpPr>
              <a:spLocks noChangeShapeType="1"/>
            </p:cNvSpPr>
            <p:nvPr/>
          </p:nvSpPr>
          <p:spPr bwMode="auto">
            <a:xfrm flipH="1">
              <a:off x="1314" y="1752"/>
              <a:ext cx="104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14" name="Line 51"/>
            <p:cNvSpPr>
              <a:spLocks noChangeShapeType="1"/>
            </p:cNvSpPr>
            <p:nvPr/>
          </p:nvSpPr>
          <p:spPr bwMode="auto">
            <a:xfrm>
              <a:off x="1493" y="1745"/>
              <a:ext cx="115" cy="1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15" name="AutoShape 52"/>
            <p:cNvSpPr>
              <a:spLocks noChangeArrowheads="1"/>
            </p:cNvSpPr>
            <p:nvPr/>
          </p:nvSpPr>
          <p:spPr bwMode="auto">
            <a:xfrm>
              <a:off x="469" y="1739"/>
              <a:ext cx="446" cy="6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16" name="Oval 53"/>
            <p:cNvSpPr>
              <a:spLocks noChangeArrowheads="1"/>
            </p:cNvSpPr>
            <p:nvPr/>
          </p:nvSpPr>
          <p:spPr bwMode="auto">
            <a:xfrm>
              <a:off x="623" y="1679"/>
              <a:ext cx="139" cy="12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7" name="Text Box 54"/>
            <p:cNvSpPr txBox="1">
              <a:spLocks noChangeArrowheads="1"/>
            </p:cNvSpPr>
            <p:nvPr/>
          </p:nvSpPr>
          <p:spPr bwMode="auto">
            <a:xfrm>
              <a:off x="520" y="1562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x</a:t>
              </a:r>
            </a:p>
          </p:txBody>
        </p:sp>
        <p:sp>
          <p:nvSpPr>
            <p:cNvPr id="18" name="Text Box 55"/>
            <p:cNvSpPr txBox="1">
              <a:spLocks noChangeArrowheads="1"/>
            </p:cNvSpPr>
            <p:nvPr/>
          </p:nvSpPr>
          <p:spPr bwMode="auto">
            <a:xfrm>
              <a:off x="733" y="1711"/>
              <a:ext cx="23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-1</a:t>
              </a:r>
            </a:p>
          </p:txBody>
        </p:sp>
        <p:sp>
          <p:nvSpPr>
            <p:cNvPr id="19" name="Text Box 56"/>
            <p:cNvSpPr txBox="1">
              <a:spLocks noChangeArrowheads="1"/>
            </p:cNvSpPr>
            <p:nvPr/>
          </p:nvSpPr>
          <p:spPr bwMode="auto">
            <a:xfrm>
              <a:off x="1493" y="1588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s</a:t>
              </a:r>
            </a:p>
          </p:txBody>
        </p:sp>
        <p:sp>
          <p:nvSpPr>
            <p:cNvPr id="20" name="Text Box 57"/>
            <p:cNvSpPr txBox="1">
              <a:spLocks noChangeArrowheads="1"/>
            </p:cNvSpPr>
            <p:nvPr/>
          </p:nvSpPr>
          <p:spPr bwMode="auto">
            <a:xfrm>
              <a:off x="878" y="1332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p</a:t>
              </a:r>
            </a:p>
          </p:txBody>
        </p:sp>
        <p:sp>
          <p:nvSpPr>
            <p:cNvPr id="21" name="Text Box 58"/>
            <p:cNvSpPr txBox="1">
              <a:spLocks noChangeArrowheads="1"/>
            </p:cNvSpPr>
            <p:nvPr/>
          </p:nvSpPr>
          <p:spPr bwMode="auto">
            <a:xfrm>
              <a:off x="1121" y="1785"/>
              <a:ext cx="14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l</a:t>
              </a:r>
            </a:p>
          </p:txBody>
        </p:sp>
        <p:sp>
          <p:nvSpPr>
            <p:cNvPr id="22" name="Text Box 59"/>
            <p:cNvSpPr txBox="1">
              <a:spLocks noChangeArrowheads="1"/>
            </p:cNvSpPr>
            <p:nvPr/>
          </p:nvSpPr>
          <p:spPr bwMode="auto">
            <a:xfrm>
              <a:off x="1680" y="1771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r</a:t>
              </a:r>
            </a:p>
          </p:txBody>
        </p:sp>
        <p:sp>
          <p:nvSpPr>
            <p:cNvPr id="23" name="AutoShape 60"/>
            <p:cNvSpPr>
              <a:spLocks noChangeArrowheads="1"/>
            </p:cNvSpPr>
            <p:nvPr/>
          </p:nvSpPr>
          <p:spPr bwMode="auto">
            <a:xfrm>
              <a:off x="2826" y="1854"/>
              <a:ext cx="216" cy="237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1</a:t>
              </a:r>
            </a:p>
          </p:txBody>
        </p:sp>
        <p:sp>
          <p:nvSpPr>
            <p:cNvPr id="24" name="Oval 61"/>
            <p:cNvSpPr>
              <a:spLocks noChangeArrowheads="1"/>
            </p:cNvSpPr>
            <p:nvPr/>
          </p:nvSpPr>
          <p:spPr bwMode="auto">
            <a:xfrm>
              <a:off x="2705" y="1363"/>
              <a:ext cx="139" cy="12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5" name="Line 62"/>
            <p:cNvSpPr>
              <a:spLocks noChangeShapeType="1"/>
            </p:cNvSpPr>
            <p:nvPr/>
          </p:nvSpPr>
          <p:spPr bwMode="auto">
            <a:xfrm flipH="1">
              <a:off x="2424" y="1462"/>
              <a:ext cx="290" cy="1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26" name="Oval 63"/>
            <p:cNvSpPr>
              <a:spLocks noChangeArrowheads="1"/>
            </p:cNvSpPr>
            <p:nvPr/>
          </p:nvSpPr>
          <p:spPr bwMode="auto">
            <a:xfrm>
              <a:off x="3256" y="1827"/>
              <a:ext cx="139" cy="128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7" name="Line 64"/>
            <p:cNvSpPr>
              <a:spLocks noChangeShapeType="1"/>
            </p:cNvSpPr>
            <p:nvPr/>
          </p:nvSpPr>
          <p:spPr bwMode="auto">
            <a:xfrm>
              <a:off x="2835" y="1460"/>
              <a:ext cx="267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28" name="AutoShape 65"/>
            <p:cNvSpPr>
              <a:spLocks noChangeArrowheads="1"/>
            </p:cNvSpPr>
            <p:nvPr/>
          </p:nvSpPr>
          <p:spPr bwMode="auto">
            <a:xfrm>
              <a:off x="3373" y="2132"/>
              <a:ext cx="286" cy="438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29" name="Oval 66"/>
            <p:cNvSpPr>
              <a:spLocks noChangeArrowheads="1"/>
            </p:cNvSpPr>
            <p:nvPr/>
          </p:nvSpPr>
          <p:spPr bwMode="auto">
            <a:xfrm>
              <a:off x="3440" y="2063"/>
              <a:ext cx="139" cy="12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30" name="Oval 67"/>
            <p:cNvSpPr>
              <a:spLocks noChangeArrowheads="1"/>
            </p:cNvSpPr>
            <p:nvPr/>
          </p:nvSpPr>
          <p:spPr bwMode="auto">
            <a:xfrm>
              <a:off x="3075" y="1613"/>
              <a:ext cx="139" cy="12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31" name="Line 68"/>
            <p:cNvSpPr>
              <a:spLocks noChangeShapeType="1"/>
            </p:cNvSpPr>
            <p:nvPr/>
          </p:nvSpPr>
          <p:spPr bwMode="auto">
            <a:xfrm flipH="1">
              <a:off x="3188" y="1945"/>
              <a:ext cx="104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32" name="Line 69"/>
            <p:cNvSpPr>
              <a:spLocks noChangeShapeType="1"/>
            </p:cNvSpPr>
            <p:nvPr/>
          </p:nvSpPr>
          <p:spPr bwMode="auto">
            <a:xfrm>
              <a:off x="3366" y="1938"/>
              <a:ext cx="115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33" name="AutoShape 70"/>
            <p:cNvSpPr>
              <a:spLocks noChangeArrowheads="1"/>
            </p:cNvSpPr>
            <p:nvPr/>
          </p:nvSpPr>
          <p:spPr bwMode="auto">
            <a:xfrm>
              <a:off x="2172" y="1699"/>
              <a:ext cx="445" cy="635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34" name="Oval 71"/>
            <p:cNvSpPr>
              <a:spLocks noChangeArrowheads="1"/>
            </p:cNvSpPr>
            <p:nvPr/>
          </p:nvSpPr>
          <p:spPr bwMode="auto">
            <a:xfrm>
              <a:off x="2325" y="1638"/>
              <a:ext cx="140" cy="12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35" name="Text Box 72"/>
            <p:cNvSpPr txBox="1">
              <a:spLocks noChangeArrowheads="1"/>
            </p:cNvSpPr>
            <p:nvPr/>
          </p:nvSpPr>
          <p:spPr bwMode="auto">
            <a:xfrm>
              <a:off x="2205" y="1564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x</a:t>
              </a:r>
            </a:p>
          </p:txBody>
        </p:sp>
        <p:sp>
          <p:nvSpPr>
            <p:cNvPr id="36" name="Text Box 73"/>
            <p:cNvSpPr txBox="1">
              <a:spLocks noChangeArrowheads="1"/>
            </p:cNvSpPr>
            <p:nvPr/>
          </p:nvSpPr>
          <p:spPr bwMode="auto">
            <a:xfrm>
              <a:off x="2441" y="1670"/>
              <a:ext cx="23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-1</a:t>
              </a:r>
            </a:p>
          </p:txBody>
        </p:sp>
        <p:sp>
          <p:nvSpPr>
            <p:cNvPr id="37" name="Text Box 74"/>
            <p:cNvSpPr txBox="1">
              <a:spLocks noChangeArrowheads="1"/>
            </p:cNvSpPr>
            <p:nvPr/>
          </p:nvSpPr>
          <p:spPr bwMode="auto">
            <a:xfrm>
              <a:off x="3366" y="1733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s</a:t>
              </a:r>
            </a:p>
          </p:txBody>
        </p:sp>
        <p:sp>
          <p:nvSpPr>
            <p:cNvPr id="38" name="Text Box 75"/>
            <p:cNvSpPr txBox="1">
              <a:spLocks noChangeArrowheads="1"/>
            </p:cNvSpPr>
            <p:nvPr/>
          </p:nvSpPr>
          <p:spPr bwMode="auto">
            <a:xfrm>
              <a:off x="2586" y="1267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p</a:t>
              </a:r>
            </a:p>
          </p:txBody>
        </p:sp>
        <p:sp>
          <p:nvSpPr>
            <p:cNvPr id="39" name="Text Box 76"/>
            <p:cNvSpPr txBox="1">
              <a:spLocks noChangeArrowheads="1"/>
            </p:cNvSpPr>
            <p:nvPr/>
          </p:nvSpPr>
          <p:spPr bwMode="auto">
            <a:xfrm>
              <a:off x="3118" y="1464"/>
              <a:ext cx="14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l</a:t>
              </a:r>
            </a:p>
          </p:txBody>
        </p:sp>
        <p:sp>
          <p:nvSpPr>
            <p:cNvPr id="40" name="Text Box 77"/>
            <p:cNvSpPr txBox="1">
              <a:spLocks noChangeArrowheads="1"/>
            </p:cNvSpPr>
            <p:nvPr/>
          </p:nvSpPr>
          <p:spPr bwMode="auto">
            <a:xfrm>
              <a:off x="3554" y="1963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r</a:t>
              </a:r>
            </a:p>
          </p:txBody>
        </p:sp>
        <p:sp>
          <p:nvSpPr>
            <p:cNvPr id="41" name="AutoShape 78"/>
            <p:cNvSpPr>
              <a:spLocks noChangeArrowheads="1"/>
            </p:cNvSpPr>
            <p:nvPr/>
          </p:nvSpPr>
          <p:spPr bwMode="auto">
            <a:xfrm>
              <a:off x="1886" y="1652"/>
              <a:ext cx="163" cy="147"/>
            </a:xfrm>
            <a:prstGeom prst="rightArrow">
              <a:avLst>
                <a:gd name="adj1" fmla="val 50000"/>
                <a:gd name="adj2" fmla="val 27721"/>
              </a:avLst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42" name="AutoShape 79"/>
            <p:cNvSpPr>
              <a:spLocks noChangeArrowheads="1"/>
            </p:cNvSpPr>
            <p:nvPr/>
          </p:nvSpPr>
          <p:spPr bwMode="auto">
            <a:xfrm>
              <a:off x="3074" y="2086"/>
              <a:ext cx="215" cy="237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2</a:t>
              </a:r>
            </a:p>
          </p:txBody>
        </p:sp>
        <p:sp>
          <p:nvSpPr>
            <p:cNvPr id="43" name="Line 80"/>
            <p:cNvSpPr>
              <a:spLocks noChangeShapeType="1"/>
            </p:cNvSpPr>
            <p:nvPr/>
          </p:nvSpPr>
          <p:spPr bwMode="auto">
            <a:xfrm flipH="1">
              <a:off x="2934" y="1714"/>
              <a:ext cx="149" cy="1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44" name="AutoShape 81"/>
            <p:cNvSpPr>
              <a:spLocks noChangeArrowheads="1"/>
            </p:cNvSpPr>
            <p:nvPr/>
          </p:nvSpPr>
          <p:spPr bwMode="auto">
            <a:xfrm>
              <a:off x="1003" y="2144"/>
              <a:ext cx="215" cy="237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1</a:t>
              </a:r>
            </a:p>
          </p:txBody>
        </p:sp>
        <p:sp>
          <p:nvSpPr>
            <p:cNvPr id="45" name="AutoShape 82"/>
            <p:cNvSpPr>
              <a:spLocks noChangeArrowheads="1"/>
            </p:cNvSpPr>
            <p:nvPr/>
          </p:nvSpPr>
          <p:spPr bwMode="auto">
            <a:xfrm>
              <a:off x="1265" y="2139"/>
              <a:ext cx="215" cy="237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2</a:t>
              </a:r>
            </a:p>
          </p:txBody>
        </p:sp>
        <p:sp>
          <p:nvSpPr>
            <p:cNvPr id="46" name="Line 83"/>
            <p:cNvSpPr>
              <a:spLocks noChangeShapeType="1"/>
            </p:cNvSpPr>
            <p:nvPr/>
          </p:nvSpPr>
          <p:spPr bwMode="auto">
            <a:xfrm flipH="1">
              <a:off x="1110" y="2004"/>
              <a:ext cx="149" cy="1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47" name="Line 84"/>
            <p:cNvSpPr>
              <a:spLocks noChangeShapeType="1"/>
            </p:cNvSpPr>
            <p:nvPr/>
          </p:nvSpPr>
          <p:spPr bwMode="auto">
            <a:xfrm>
              <a:off x="1288" y="2015"/>
              <a:ext cx="82" cy="1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48" name="Line 85"/>
            <p:cNvSpPr>
              <a:spLocks noChangeShapeType="1"/>
            </p:cNvSpPr>
            <p:nvPr/>
          </p:nvSpPr>
          <p:spPr bwMode="auto">
            <a:xfrm>
              <a:off x="3183" y="1725"/>
              <a:ext cx="100" cy="1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</p:grpSp>
      <p:grpSp>
        <p:nvGrpSpPr>
          <p:cNvPr id="50" name="Group 165"/>
          <p:cNvGrpSpPr>
            <a:grpSpLocks/>
          </p:cNvGrpSpPr>
          <p:nvPr/>
        </p:nvGrpSpPr>
        <p:grpSpPr bwMode="auto">
          <a:xfrm>
            <a:off x="931267" y="1619275"/>
            <a:ext cx="5013325" cy="2195512"/>
            <a:chOff x="400" y="2489"/>
            <a:chExt cx="3158" cy="1383"/>
          </a:xfrm>
        </p:grpSpPr>
        <p:sp>
          <p:nvSpPr>
            <p:cNvPr id="51" name="AutoShape 166"/>
            <p:cNvSpPr>
              <a:spLocks noChangeArrowheads="1"/>
            </p:cNvSpPr>
            <p:nvPr/>
          </p:nvSpPr>
          <p:spPr bwMode="auto">
            <a:xfrm>
              <a:off x="1196" y="3135"/>
              <a:ext cx="281" cy="32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1</a:t>
              </a:r>
            </a:p>
          </p:txBody>
        </p:sp>
        <p:sp>
          <p:nvSpPr>
            <p:cNvPr id="52" name="Oval 167"/>
            <p:cNvSpPr>
              <a:spLocks noChangeArrowheads="1"/>
            </p:cNvSpPr>
            <p:nvPr/>
          </p:nvSpPr>
          <p:spPr bwMode="auto">
            <a:xfrm>
              <a:off x="1112" y="2629"/>
              <a:ext cx="139" cy="13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53" name="Line 168"/>
            <p:cNvSpPr>
              <a:spLocks noChangeShapeType="1"/>
            </p:cNvSpPr>
            <p:nvPr/>
          </p:nvSpPr>
          <p:spPr bwMode="auto">
            <a:xfrm flipH="1">
              <a:off x="832" y="2729"/>
              <a:ext cx="289" cy="1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54" name="Oval 169"/>
            <p:cNvSpPr>
              <a:spLocks noChangeArrowheads="1"/>
            </p:cNvSpPr>
            <p:nvPr/>
          </p:nvSpPr>
          <p:spPr bwMode="auto">
            <a:xfrm>
              <a:off x="1661" y="3100"/>
              <a:ext cx="139" cy="130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55" name="Line 170"/>
            <p:cNvSpPr>
              <a:spLocks noChangeShapeType="1"/>
            </p:cNvSpPr>
            <p:nvPr/>
          </p:nvSpPr>
          <p:spPr bwMode="auto">
            <a:xfrm>
              <a:off x="1242" y="2728"/>
              <a:ext cx="266" cy="1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56" name="Oval 171"/>
            <p:cNvSpPr>
              <a:spLocks noChangeArrowheads="1"/>
            </p:cNvSpPr>
            <p:nvPr/>
          </p:nvSpPr>
          <p:spPr bwMode="auto">
            <a:xfrm>
              <a:off x="1481" y="2883"/>
              <a:ext cx="139" cy="13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57" name="Line 172"/>
            <p:cNvSpPr>
              <a:spLocks noChangeShapeType="1"/>
            </p:cNvSpPr>
            <p:nvPr/>
          </p:nvSpPr>
          <p:spPr bwMode="auto">
            <a:xfrm flipH="1">
              <a:off x="1593" y="3220"/>
              <a:ext cx="104" cy="1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58" name="Line 173"/>
            <p:cNvSpPr>
              <a:spLocks noChangeShapeType="1"/>
            </p:cNvSpPr>
            <p:nvPr/>
          </p:nvSpPr>
          <p:spPr bwMode="auto">
            <a:xfrm>
              <a:off x="1771" y="3213"/>
              <a:ext cx="115" cy="1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59" name="AutoShape 174"/>
            <p:cNvSpPr>
              <a:spLocks noChangeArrowheads="1"/>
            </p:cNvSpPr>
            <p:nvPr/>
          </p:nvSpPr>
          <p:spPr bwMode="auto">
            <a:xfrm>
              <a:off x="580" y="2970"/>
              <a:ext cx="444" cy="645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60" name="Oval 175"/>
            <p:cNvSpPr>
              <a:spLocks noChangeArrowheads="1"/>
            </p:cNvSpPr>
            <p:nvPr/>
          </p:nvSpPr>
          <p:spPr bwMode="auto">
            <a:xfrm>
              <a:off x="733" y="2908"/>
              <a:ext cx="139" cy="13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1" name="Text Box 176"/>
            <p:cNvSpPr txBox="1">
              <a:spLocks noChangeArrowheads="1"/>
            </p:cNvSpPr>
            <p:nvPr/>
          </p:nvSpPr>
          <p:spPr bwMode="auto">
            <a:xfrm>
              <a:off x="631" y="2777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x</a:t>
              </a:r>
            </a:p>
          </p:txBody>
        </p:sp>
        <p:sp>
          <p:nvSpPr>
            <p:cNvPr id="62" name="Text Box 177"/>
            <p:cNvSpPr txBox="1">
              <a:spLocks noChangeArrowheads="1"/>
            </p:cNvSpPr>
            <p:nvPr/>
          </p:nvSpPr>
          <p:spPr bwMode="auto">
            <a:xfrm>
              <a:off x="843" y="2945"/>
              <a:ext cx="23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-1</a:t>
              </a:r>
            </a:p>
          </p:txBody>
        </p:sp>
        <p:sp>
          <p:nvSpPr>
            <p:cNvPr id="63" name="Text Box 178"/>
            <p:cNvSpPr txBox="1">
              <a:spLocks noChangeArrowheads="1"/>
            </p:cNvSpPr>
            <p:nvPr/>
          </p:nvSpPr>
          <p:spPr bwMode="auto">
            <a:xfrm>
              <a:off x="1548" y="2749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s</a:t>
              </a:r>
            </a:p>
          </p:txBody>
        </p:sp>
        <p:sp>
          <p:nvSpPr>
            <p:cNvPr id="64" name="Text Box 179"/>
            <p:cNvSpPr txBox="1">
              <a:spLocks noChangeArrowheads="1"/>
            </p:cNvSpPr>
            <p:nvPr/>
          </p:nvSpPr>
          <p:spPr bwMode="auto">
            <a:xfrm>
              <a:off x="1011" y="2537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p</a:t>
              </a:r>
            </a:p>
          </p:txBody>
        </p:sp>
        <p:sp>
          <p:nvSpPr>
            <p:cNvPr id="65" name="AutoShape 180"/>
            <p:cNvSpPr>
              <a:spLocks noChangeArrowheads="1"/>
            </p:cNvSpPr>
            <p:nvPr/>
          </p:nvSpPr>
          <p:spPr bwMode="auto">
            <a:xfrm>
              <a:off x="1480" y="3363"/>
              <a:ext cx="215" cy="241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2</a:t>
              </a:r>
            </a:p>
          </p:txBody>
        </p:sp>
        <p:sp>
          <p:nvSpPr>
            <p:cNvPr id="66" name="Line 181"/>
            <p:cNvSpPr>
              <a:spLocks noChangeShapeType="1"/>
            </p:cNvSpPr>
            <p:nvPr/>
          </p:nvSpPr>
          <p:spPr bwMode="auto">
            <a:xfrm flipH="1">
              <a:off x="1340" y="2986"/>
              <a:ext cx="148" cy="1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67" name="Line 182"/>
            <p:cNvSpPr>
              <a:spLocks noChangeShapeType="1"/>
            </p:cNvSpPr>
            <p:nvPr/>
          </p:nvSpPr>
          <p:spPr bwMode="auto">
            <a:xfrm>
              <a:off x="1588" y="2996"/>
              <a:ext cx="100" cy="1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68" name="AutoShape 183"/>
            <p:cNvSpPr>
              <a:spLocks noChangeArrowheads="1"/>
            </p:cNvSpPr>
            <p:nvPr/>
          </p:nvSpPr>
          <p:spPr bwMode="auto">
            <a:xfrm>
              <a:off x="1778" y="3355"/>
              <a:ext cx="215" cy="24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69" name="Text Box 184"/>
            <p:cNvSpPr txBox="1">
              <a:spLocks noChangeArrowheads="1"/>
            </p:cNvSpPr>
            <p:nvPr/>
          </p:nvSpPr>
          <p:spPr bwMode="auto">
            <a:xfrm>
              <a:off x="400" y="2628"/>
              <a:ext cx="5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Case *-2</a:t>
              </a:r>
            </a:p>
          </p:txBody>
        </p:sp>
        <p:sp>
          <p:nvSpPr>
            <p:cNvPr id="70" name="AutoShape 185"/>
            <p:cNvSpPr>
              <a:spLocks noChangeArrowheads="1"/>
            </p:cNvSpPr>
            <p:nvPr/>
          </p:nvSpPr>
          <p:spPr bwMode="auto">
            <a:xfrm>
              <a:off x="2776" y="3188"/>
              <a:ext cx="281" cy="325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1</a:t>
              </a:r>
            </a:p>
          </p:txBody>
        </p:sp>
        <p:sp>
          <p:nvSpPr>
            <p:cNvPr id="71" name="Oval 186"/>
            <p:cNvSpPr>
              <a:spLocks noChangeArrowheads="1"/>
            </p:cNvSpPr>
            <p:nvPr/>
          </p:nvSpPr>
          <p:spPr bwMode="auto">
            <a:xfrm>
              <a:off x="2640" y="2887"/>
              <a:ext cx="139" cy="13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72" name="Line 187"/>
            <p:cNvSpPr>
              <a:spLocks noChangeShapeType="1"/>
            </p:cNvSpPr>
            <p:nvPr/>
          </p:nvSpPr>
          <p:spPr bwMode="auto">
            <a:xfrm flipH="1">
              <a:off x="2360" y="2987"/>
              <a:ext cx="288" cy="1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73" name="Oval 188"/>
            <p:cNvSpPr>
              <a:spLocks noChangeArrowheads="1"/>
            </p:cNvSpPr>
            <p:nvPr/>
          </p:nvSpPr>
          <p:spPr bwMode="auto">
            <a:xfrm>
              <a:off x="3226" y="2884"/>
              <a:ext cx="139" cy="13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74" name="Line 189"/>
            <p:cNvSpPr>
              <a:spLocks noChangeShapeType="1"/>
            </p:cNvSpPr>
            <p:nvPr/>
          </p:nvSpPr>
          <p:spPr bwMode="auto">
            <a:xfrm>
              <a:off x="2995" y="2712"/>
              <a:ext cx="267" cy="1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75" name="Oval 190"/>
            <p:cNvSpPr>
              <a:spLocks noChangeArrowheads="1"/>
            </p:cNvSpPr>
            <p:nvPr/>
          </p:nvSpPr>
          <p:spPr bwMode="auto">
            <a:xfrm>
              <a:off x="2857" y="2623"/>
              <a:ext cx="139" cy="13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76" name="Line 191"/>
            <p:cNvSpPr>
              <a:spLocks noChangeShapeType="1"/>
            </p:cNvSpPr>
            <p:nvPr/>
          </p:nvSpPr>
          <p:spPr bwMode="auto">
            <a:xfrm flipH="1">
              <a:off x="3158" y="3004"/>
              <a:ext cx="104" cy="1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77" name="Line 192"/>
            <p:cNvSpPr>
              <a:spLocks noChangeShapeType="1"/>
            </p:cNvSpPr>
            <p:nvPr/>
          </p:nvSpPr>
          <p:spPr bwMode="auto">
            <a:xfrm>
              <a:off x="3336" y="2996"/>
              <a:ext cx="115" cy="1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78" name="AutoShape 193"/>
            <p:cNvSpPr>
              <a:spLocks noChangeArrowheads="1"/>
            </p:cNvSpPr>
            <p:nvPr/>
          </p:nvSpPr>
          <p:spPr bwMode="auto">
            <a:xfrm>
              <a:off x="2108" y="3227"/>
              <a:ext cx="444" cy="645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79" name="Oval 194"/>
            <p:cNvSpPr>
              <a:spLocks noChangeArrowheads="1"/>
            </p:cNvSpPr>
            <p:nvPr/>
          </p:nvSpPr>
          <p:spPr bwMode="auto">
            <a:xfrm>
              <a:off x="2261" y="3166"/>
              <a:ext cx="139" cy="13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80" name="Text Box 195"/>
            <p:cNvSpPr txBox="1">
              <a:spLocks noChangeArrowheads="1"/>
            </p:cNvSpPr>
            <p:nvPr/>
          </p:nvSpPr>
          <p:spPr bwMode="auto">
            <a:xfrm>
              <a:off x="2182" y="3023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x</a:t>
              </a:r>
            </a:p>
          </p:txBody>
        </p:sp>
        <p:sp>
          <p:nvSpPr>
            <p:cNvPr id="81" name="Text Box 196"/>
            <p:cNvSpPr txBox="1">
              <a:spLocks noChangeArrowheads="1"/>
            </p:cNvSpPr>
            <p:nvPr/>
          </p:nvSpPr>
          <p:spPr bwMode="auto">
            <a:xfrm>
              <a:off x="2924" y="2489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s</a:t>
              </a:r>
            </a:p>
          </p:txBody>
        </p:sp>
        <p:sp>
          <p:nvSpPr>
            <p:cNvPr id="82" name="Text Box 197"/>
            <p:cNvSpPr txBox="1">
              <a:spLocks noChangeArrowheads="1"/>
            </p:cNvSpPr>
            <p:nvPr/>
          </p:nvSpPr>
          <p:spPr bwMode="auto">
            <a:xfrm>
              <a:off x="2533" y="2782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p</a:t>
              </a:r>
            </a:p>
          </p:txBody>
        </p:sp>
        <p:sp>
          <p:nvSpPr>
            <p:cNvPr id="83" name="AutoShape 198"/>
            <p:cNvSpPr>
              <a:spLocks noChangeArrowheads="1"/>
            </p:cNvSpPr>
            <p:nvPr/>
          </p:nvSpPr>
          <p:spPr bwMode="auto">
            <a:xfrm>
              <a:off x="3045" y="3147"/>
              <a:ext cx="214" cy="24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2</a:t>
              </a:r>
            </a:p>
          </p:txBody>
        </p:sp>
        <p:sp>
          <p:nvSpPr>
            <p:cNvPr id="84" name="AutoShape 199"/>
            <p:cNvSpPr>
              <a:spLocks noChangeArrowheads="1"/>
            </p:cNvSpPr>
            <p:nvPr/>
          </p:nvSpPr>
          <p:spPr bwMode="auto">
            <a:xfrm>
              <a:off x="3343" y="3139"/>
              <a:ext cx="215" cy="24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85" name="Line 200"/>
            <p:cNvSpPr>
              <a:spLocks noChangeShapeType="1"/>
            </p:cNvSpPr>
            <p:nvPr/>
          </p:nvSpPr>
          <p:spPr bwMode="auto">
            <a:xfrm flipH="1">
              <a:off x="2747" y="2745"/>
              <a:ext cx="145" cy="1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86" name="Line 201"/>
            <p:cNvSpPr>
              <a:spLocks noChangeShapeType="1"/>
            </p:cNvSpPr>
            <p:nvPr/>
          </p:nvSpPr>
          <p:spPr bwMode="auto">
            <a:xfrm>
              <a:off x="2755" y="3000"/>
              <a:ext cx="166" cy="1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87" name="AutoShape 202"/>
            <p:cNvSpPr>
              <a:spLocks noChangeArrowheads="1"/>
            </p:cNvSpPr>
            <p:nvPr/>
          </p:nvSpPr>
          <p:spPr bwMode="auto">
            <a:xfrm>
              <a:off x="2003" y="2785"/>
              <a:ext cx="163" cy="193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88" name="Text Box 203"/>
            <p:cNvSpPr txBox="1">
              <a:spLocks noChangeArrowheads="1"/>
            </p:cNvSpPr>
            <p:nvPr/>
          </p:nvSpPr>
          <p:spPr bwMode="auto">
            <a:xfrm>
              <a:off x="1762" y="2993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r</a:t>
              </a:r>
            </a:p>
          </p:txBody>
        </p:sp>
        <p:sp>
          <p:nvSpPr>
            <p:cNvPr id="89" name="Text Box 204"/>
            <p:cNvSpPr txBox="1">
              <a:spLocks noChangeArrowheads="1"/>
            </p:cNvSpPr>
            <p:nvPr/>
          </p:nvSpPr>
          <p:spPr bwMode="auto">
            <a:xfrm>
              <a:off x="3326" y="2781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r</a:t>
              </a:r>
            </a:p>
          </p:txBody>
        </p:sp>
      </p:grpSp>
      <p:sp>
        <p:nvSpPr>
          <p:cNvPr id="90" name="직사각형 89"/>
          <p:cNvSpPr/>
          <p:nvPr/>
        </p:nvSpPr>
        <p:spPr>
          <a:xfrm>
            <a:off x="5638205" y="2790790"/>
            <a:ext cx="23787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latinLnBrk="0">
              <a:buClr>
                <a:schemeClr val="bg2">
                  <a:lumMod val="10000"/>
                </a:schemeClr>
              </a:buClr>
              <a:buSzPct val="100000"/>
              <a:defRPr/>
            </a:pPr>
            <a:r>
              <a:rPr lang="en-US" altLang="ko-KR" sz="2000" kern="0" dirty="0" smtClean="0">
                <a:solidFill>
                  <a:srgbClr val="000099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2000" kern="0" dirty="0" smtClean="0">
                <a:solidFill>
                  <a:srgbClr val="000099"/>
                </a:solidFill>
              </a:rPr>
              <a:t>삭제 완료</a:t>
            </a:r>
            <a:r>
              <a:rPr lang="en-US" altLang="ko-KR" sz="2000" kern="0" dirty="0" smtClean="0">
                <a:solidFill>
                  <a:srgbClr val="000099"/>
                </a:solidFill>
              </a:rPr>
              <a:t>!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5865689" y="4541058"/>
            <a:ext cx="23787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latinLnBrk="0">
              <a:buClr>
                <a:schemeClr val="bg2">
                  <a:lumMod val="10000"/>
                </a:schemeClr>
              </a:buClr>
              <a:buSzPct val="100000"/>
              <a:defRPr/>
            </a:pPr>
            <a:r>
              <a:rPr lang="en-US" altLang="ko-KR" sz="2000" kern="0" dirty="0" smtClean="0">
                <a:solidFill>
                  <a:srgbClr val="000099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2000" kern="0" dirty="0" smtClean="0">
                <a:solidFill>
                  <a:srgbClr val="000099"/>
                </a:solidFill>
              </a:rPr>
              <a:t>Case *-2 </a:t>
            </a:r>
            <a:r>
              <a:rPr lang="ko-KR" altLang="en-US" sz="2000" kern="0" dirty="0" smtClean="0">
                <a:solidFill>
                  <a:srgbClr val="000099"/>
                </a:solidFill>
              </a:rPr>
              <a:t>문제로 귀결</a:t>
            </a:r>
            <a:endParaRPr lang="en-US" altLang="ko-KR" sz="2000" kern="0" dirty="0" smtClean="0">
              <a:solidFill>
                <a:srgbClr val="000099"/>
              </a:solidFill>
            </a:endParaRPr>
          </a:p>
        </p:txBody>
      </p:sp>
      <p:sp>
        <p:nvSpPr>
          <p:cNvPr id="91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33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77932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레드 블랙 트리에서의 삭제 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각 경우에 따른 처리 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계속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4" name="Oval 2"/>
          <p:cNvSpPr>
            <a:spLocks noChangeArrowheads="1"/>
          </p:cNvSpPr>
          <p:nvPr/>
        </p:nvSpPr>
        <p:spPr bwMode="auto">
          <a:xfrm>
            <a:off x="1687834" y="4099074"/>
            <a:ext cx="215900" cy="20161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854397" y="4615011"/>
            <a:ext cx="693737" cy="1001713"/>
          </a:xfrm>
          <a:prstGeom prst="triangle">
            <a:avLst>
              <a:gd name="adj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1092522" y="4519761"/>
            <a:ext cx="217487" cy="20161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916309" y="4357836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H="1">
            <a:off x="1265559" y="4248299"/>
            <a:ext cx="433388" cy="2936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1868809" y="4256236"/>
            <a:ext cx="422275" cy="2936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240159" y="4573736"/>
            <a:ext cx="3667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-1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643259" y="4097486"/>
            <a:ext cx="812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Case 2-4</a:t>
            </a:r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2181547" y="4548336"/>
            <a:ext cx="217487" cy="201613"/>
          </a:xfrm>
          <a:prstGeom prst="ellipse">
            <a:avLst/>
          </a:prstGeom>
          <a:solidFill>
            <a:srgbClr val="FF006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2365697" y="5027761"/>
            <a:ext cx="444500" cy="690563"/>
          </a:xfrm>
          <a:prstGeom prst="triangle">
            <a:avLst>
              <a:gd name="adj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2468884" y="4919811"/>
            <a:ext cx="217488" cy="20161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1940247" y="4940449"/>
            <a:ext cx="217487" cy="20161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6" name="AutoShape 14"/>
          <p:cNvSpPr>
            <a:spLocks noChangeArrowheads="1"/>
          </p:cNvSpPr>
          <p:nvPr/>
        </p:nvSpPr>
        <p:spPr bwMode="auto">
          <a:xfrm>
            <a:off x="1859284" y="5054749"/>
            <a:ext cx="422275" cy="690562"/>
          </a:xfrm>
          <a:prstGeom prst="triangle">
            <a:avLst>
              <a:gd name="adj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H="1">
            <a:off x="2075184" y="4734074"/>
            <a:ext cx="161925" cy="2270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2352997" y="4722961"/>
            <a:ext cx="179387" cy="2143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2316484" y="4378474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s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1756097" y="4810274"/>
            <a:ext cx="2333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l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2662559" y="4864249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r</a:t>
            </a:r>
          </a:p>
        </p:txBody>
      </p:sp>
      <p:sp>
        <p:nvSpPr>
          <p:cNvPr id="22" name="Oval 20"/>
          <p:cNvSpPr>
            <a:spLocks noChangeArrowheads="1"/>
          </p:cNvSpPr>
          <p:nvPr/>
        </p:nvSpPr>
        <p:spPr bwMode="auto">
          <a:xfrm>
            <a:off x="3802384" y="4508649"/>
            <a:ext cx="217488" cy="201612"/>
          </a:xfrm>
          <a:prstGeom prst="ellipse">
            <a:avLst/>
          </a:prstGeom>
          <a:solidFill>
            <a:srgbClr val="FF006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23" name="AutoShape 21"/>
          <p:cNvSpPr>
            <a:spLocks noChangeArrowheads="1"/>
          </p:cNvSpPr>
          <p:nvPr/>
        </p:nvSpPr>
        <p:spPr bwMode="auto">
          <a:xfrm>
            <a:off x="3295972" y="5048399"/>
            <a:ext cx="693737" cy="1001712"/>
          </a:xfrm>
          <a:prstGeom prst="triangle">
            <a:avLst>
              <a:gd name="adj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24" name="Oval 22"/>
          <p:cNvSpPr>
            <a:spLocks noChangeArrowheads="1"/>
          </p:cNvSpPr>
          <p:nvPr/>
        </p:nvSpPr>
        <p:spPr bwMode="auto">
          <a:xfrm>
            <a:off x="3524572" y="4953149"/>
            <a:ext cx="217487" cy="203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338834" y="4780111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 flipH="1">
            <a:off x="3694434" y="4699149"/>
            <a:ext cx="163513" cy="258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4542159" y="4241949"/>
            <a:ext cx="422275" cy="295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3748409" y="5064274"/>
            <a:ext cx="3667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-1</a:t>
            </a:r>
          </a:p>
        </p:txBody>
      </p:sp>
      <p:sp>
        <p:nvSpPr>
          <p:cNvPr id="29" name="Oval 27"/>
          <p:cNvSpPr>
            <a:spLocks noChangeArrowheads="1"/>
          </p:cNvSpPr>
          <p:nvPr/>
        </p:nvSpPr>
        <p:spPr bwMode="auto">
          <a:xfrm>
            <a:off x="4323084" y="4116536"/>
            <a:ext cx="215900" cy="20161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30" name="AutoShape 28"/>
          <p:cNvSpPr>
            <a:spLocks noChangeArrowheads="1"/>
          </p:cNvSpPr>
          <p:nvPr/>
        </p:nvSpPr>
        <p:spPr bwMode="auto">
          <a:xfrm>
            <a:off x="4789809" y="4641999"/>
            <a:ext cx="446088" cy="690562"/>
          </a:xfrm>
          <a:prstGeom prst="triangle">
            <a:avLst>
              <a:gd name="adj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4892997" y="4534049"/>
            <a:ext cx="217487" cy="20161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4184972" y="4927749"/>
            <a:ext cx="217487" cy="20161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33" name="AutoShape 31"/>
          <p:cNvSpPr>
            <a:spLocks noChangeArrowheads="1"/>
          </p:cNvSpPr>
          <p:nvPr/>
        </p:nvSpPr>
        <p:spPr bwMode="auto">
          <a:xfrm>
            <a:off x="4104009" y="5042049"/>
            <a:ext cx="422275" cy="688975"/>
          </a:xfrm>
          <a:prstGeom prst="triangle">
            <a:avLst>
              <a:gd name="adj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4465959" y="3911749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s</a:t>
            </a:r>
          </a:p>
        </p:txBody>
      </p:sp>
      <p:sp>
        <p:nvSpPr>
          <p:cNvPr id="35" name="Text Box 33"/>
          <p:cNvSpPr txBox="1">
            <a:spLocks noChangeArrowheads="1"/>
          </p:cNvSpPr>
          <p:nvPr/>
        </p:nvSpPr>
        <p:spPr bwMode="auto">
          <a:xfrm>
            <a:off x="4315147" y="4721374"/>
            <a:ext cx="2333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l</a:t>
            </a:r>
          </a:p>
        </p:txBody>
      </p: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5048572" y="4372124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r</a:t>
            </a: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 flipH="1">
            <a:off x="3977009" y="4272111"/>
            <a:ext cx="358775" cy="271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>
            <a:off x="3988122" y="4668986"/>
            <a:ext cx="242887" cy="271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1556072" y="3911749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</a:p>
        </p:txBody>
      </p:sp>
      <p:sp>
        <p:nvSpPr>
          <p:cNvPr id="40" name="Text Box 38"/>
          <p:cNvSpPr txBox="1">
            <a:spLocks noChangeArrowheads="1"/>
          </p:cNvSpPr>
          <p:nvPr/>
        </p:nvSpPr>
        <p:spPr bwMode="auto">
          <a:xfrm>
            <a:off x="3643634" y="4359424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</a:p>
        </p:txBody>
      </p:sp>
      <p:sp>
        <p:nvSpPr>
          <p:cNvPr id="42" name="AutoShape 40"/>
          <p:cNvSpPr>
            <a:spLocks noChangeArrowheads="1"/>
          </p:cNvSpPr>
          <p:nvPr/>
        </p:nvSpPr>
        <p:spPr bwMode="auto">
          <a:xfrm>
            <a:off x="3003872" y="4488011"/>
            <a:ext cx="255587" cy="231775"/>
          </a:xfrm>
          <a:prstGeom prst="rightArrow">
            <a:avLst>
              <a:gd name="adj1" fmla="val 50000"/>
              <a:gd name="adj2" fmla="val 27568"/>
            </a:avLst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1410022" y="1844824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</a:p>
        </p:txBody>
      </p:sp>
      <p:sp>
        <p:nvSpPr>
          <p:cNvPr id="44" name="Oval 42"/>
          <p:cNvSpPr>
            <a:spLocks noChangeArrowheads="1"/>
          </p:cNvSpPr>
          <p:nvPr/>
        </p:nvSpPr>
        <p:spPr bwMode="auto">
          <a:xfrm>
            <a:off x="1589409" y="1982936"/>
            <a:ext cx="217488" cy="20161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45" name="AutoShape 43"/>
          <p:cNvSpPr>
            <a:spLocks noChangeArrowheads="1"/>
          </p:cNvSpPr>
          <p:nvPr/>
        </p:nvSpPr>
        <p:spPr bwMode="auto">
          <a:xfrm>
            <a:off x="775022" y="2500461"/>
            <a:ext cx="695325" cy="1001713"/>
          </a:xfrm>
          <a:prstGeom prst="triangle">
            <a:avLst>
              <a:gd name="adj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46" name="Oval 44"/>
          <p:cNvSpPr>
            <a:spLocks noChangeArrowheads="1"/>
          </p:cNvSpPr>
          <p:nvPr/>
        </p:nvSpPr>
        <p:spPr bwMode="auto">
          <a:xfrm>
            <a:off x="1019497" y="2405211"/>
            <a:ext cx="217487" cy="20161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47" name="Text Box 45"/>
          <p:cNvSpPr txBox="1">
            <a:spLocks noChangeArrowheads="1"/>
          </p:cNvSpPr>
          <p:nvPr/>
        </p:nvSpPr>
        <p:spPr bwMode="auto">
          <a:xfrm>
            <a:off x="855984" y="2233761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</a:p>
        </p:txBody>
      </p:sp>
      <p:sp>
        <p:nvSpPr>
          <p:cNvPr id="48" name="Line 46"/>
          <p:cNvSpPr>
            <a:spLocks noChangeShapeType="1"/>
          </p:cNvSpPr>
          <p:nvPr/>
        </p:nvSpPr>
        <p:spPr bwMode="auto">
          <a:xfrm flipH="1">
            <a:off x="1186184" y="2133749"/>
            <a:ext cx="434975" cy="2936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49" name="Line 47"/>
          <p:cNvSpPr>
            <a:spLocks noChangeShapeType="1"/>
          </p:cNvSpPr>
          <p:nvPr/>
        </p:nvSpPr>
        <p:spPr bwMode="auto">
          <a:xfrm>
            <a:off x="1791022" y="2140099"/>
            <a:ext cx="422275" cy="295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50" name="Text Box 48"/>
          <p:cNvSpPr txBox="1">
            <a:spLocks noChangeArrowheads="1"/>
          </p:cNvSpPr>
          <p:nvPr/>
        </p:nvSpPr>
        <p:spPr bwMode="auto">
          <a:xfrm>
            <a:off x="1144909" y="2497286"/>
            <a:ext cx="3667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-1</a:t>
            </a:r>
          </a:p>
        </p:txBody>
      </p:sp>
      <p:sp>
        <p:nvSpPr>
          <p:cNvPr id="51" name="Text Box 49"/>
          <p:cNvSpPr txBox="1">
            <a:spLocks noChangeArrowheads="1"/>
          </p:cNvSpPr>
          <p:nvPr/>
        </p:nvSpPr>
        <p:spPr bwMode="auto">
          <a:xfrm>
            <a:off x="565472" y="1982936"/>
            <a:ext cx="812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Case 2-1</a:t>
            </a:r>
          </a:p>
        </p:txBody>
      </p:sp>
      <p:sp>
        <p:nvSpPr>
          <p:cNvPr id="52" name="Oval 50"/>
          <p:cNvSpPr>
            <a:spLocks noChangeArrowheads="1"/>
          </p:cNvSpPr>
          <p:nvPr/>
        </p:nvSpPr>
        <p:spPr bwMode="auto">
          <a:xfrm>
            <a:off x="2103759" y="2433786"/>
            <a:ext cx="217488" cy="20161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53" name="AutoShape 51"/>
          <p:cNvSpPr>
            <a:spLocks noChangeArrowheads="1"/>
          </p:cNvSpPr>
          <p:nvPr/>
        </p:nvSpPr>
        <p:spPr bwMode="auto">
          <a:xfrm>
            <a:off x="2286322" y="2913211"/>
            <a:ext cx="446087" cy="690563"/>
          </a:xfrm>
          <a:prstGeom prst="triangle">
            <a:avLst>
              <a:gd name="adj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54" name="Oval 52"/>
          <p:cNvSpPr>
            <a:spLocks noChangeArrowheads="1"/>
          </p:cNvSpPr>
          <p:nvPr/>
        </p:nvSpPr>
        <p:spPr bwMode="auto">
          <a:xfrm>
            <a:off x="2391097" y="2805261"/>
            <a:ext cx="217487" cy="20161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55" name="Oval 53"/>
          <p:cNvSpPr>
            <a:spLocks noChangeArrowheads="1"/>
          </p:cNvSpPr>
          <p:nvPr/>
        </p:nvSpPr>
        <p:spPr bwMode="auto">
          <a:xfrm>
            <a:off x="1862459" y="2825899"/>
            <a:ext cx="217488" cy="20161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56" name="AutoShape 54"/>
          <p:cNvSpPr>
            <a:spLocks noChangeArrowheads="1"/>
          </p:cNvSpPr>
          <p:nvPr/>
        </p:nvSpPr>
        <p:spPr bwMode="auto">
          <a:xfrm>
            <a:off x="1781497" y="2940199"/>
            <a:ext cx="422275" cy="688975"/>
          </a:xfrm>
          <a:prstGeom prst="triangle">
            <a:avLst>
              <a:gd name="adj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57" name="Line 55"/>
          <p:cNvSpPr>
            <a:spLocks noChangeShapeType="1"/>
          </p:cNvSpPr>
          <p:nvPr/>
        </p:nvSpPr>
        <p:spPr bwMode="auto">
          <a:xfrm flipH="1">
            <a:off x="1997397" y="2619524"/>
            <a:ext cx="161925" cy="225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58" name="Line 56"/>
          <p:cNvSpPr>
            <a:spLocks noChangeShapeType="1"/>
          </p:cNvSpPr>
          <p:nvPr/>
        </p:nvSpPr>
        <p:spPr bwMode="auto">
          <a:xfrm>
            <a:off x="2275209" y="2608411"/>
            <a:ext cx="179388" cy="2143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59" name="Text Box 57"/>
          <p:cNvSpPr txBox="1">
            <a:spLocks noChangeArrowheads="1"/>
          </p:cNvSpPr>
          <p:nvPr/>
        </p:nvSpPr>
        <p:spPr bwMode="auto">
          <a:xfrm>
            <a:off x="2275209" y="2292499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s</a:t>
            </a:r>
          </a:p>
        </p:txBody>
      </p:sp>
      <p:sp>
        <p:nvSpPr>
          <p:cNvPr id="60" name="Text Box 58"/>
          <p:cNvSpPr txBox="1">
            <a:spLocks noChangeArrowheads="1"/>
          </p:cNvSpPr>
          <p:nvPr/>
        </p:nvSpPr>
        <p:spPr bwMode="auto">
          <a:xfrm>
            <a:off x="1678309" y="2695724"/>
            <a:ext cx="233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l</a:t>
            </a:r>
          </a:p>
        </p:txBody>
      </p:sp>
      <p:sp>
        <p:nvSpPr>
          <p:cNvPr id="61" name="Text Box 59"/>
          <p:cNvSpPr txBox="1">
            <a:spLocks noChangeArrowheads="1"/>
          </p:cNvSpPr>
          <p:nvPr/>
        </p:nvSpPr>
        <p:spPr bwMode="auto">
          <a:xfrm>
            <a:off x="2565722" y="2692549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r</a:t>
            </a:r>
          </a:p>
        </p:txBody>
      </p:sp>
      <p:sp>
        <p:nvSpPr>
          <p:cNvPr id="62" name="Oval 60"/>
          <p:cNvSpPr>
            <a:spLocks noChangeArrowheads="1"/>
          </p:cNvSpPr>
          <p:nvPr/>
        </p:nvSpPr>
        <p:spPr bwMode="auto">
          <a:xfrm>
            <a:off x="4135759" y="2060724"/>
            <a:ext cx="215900" cy="20161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3" name="AutoShape 61"/>
          <p:cNvSpPr>
            <a:spLocks noChangeArrowheads="1"/>
          </p:cNvSpPr>
          <p:nvPr/>
        </p:nvSpPr>
        <p:spPr bwMode="auto">
          <a:xfrm>
            <a:off x="3315022" y="2578249"/>
            <a:ext cx="695325" cy="1000125"/>
          </a:xfrm>
          <a:prstGeom prst="triangle">
            <a:avLst>
              <a:gd name="adj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64" name="Oval 62"/>
          <p:cNvSpPr>
            <a:spLocks noChangeArrowheads="1"/>
          </p:cNvSpPr>
          <p:nvPr/>
        </p:nvSpPr>
        <p:spPr bwMode="auto">
          <a:xfrm>
            <a:off x="3554734" y="2482999"/>
            <a:ext cx="217488" cy="20161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5" name="Text Box 63"/>
          <p:cNvSpPr txBox="1">
            <a:spLocks noChangeArrowheads="1"/>
          </p:cNvSpPr>
          <p:nvPr/>
        </p:nvSpPr>
        <p:spPr bwMode="auto">
          <a:xfrm>
            <a:off x="3367409" y="2348061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</a:p>
        </p:txBody>
      </p:sp>
      <p:sp>
        <p:nvSpPr>
          <p:cNvPr id="66" name="Line 64"/>
          <p:cNvSpPr>
            <a:spLocks noChangeShapeType="1"/>
          </p:cNvSpPr>
          <p:nvPr/>
        </p:nvSpPr>
        <p:spPr bwMode="auto">
          <a:xfrm flipH="1">
            <a:off x="3726184" y="2209949"/>
            <a:ext cx="434975" cy="295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67" name="Line 65"/>
          <p:cNvSpPr>
            <a:spLocks noChangeShapeType="1"/>
          </p:cNvSpPr>
          <p:nvPr/>
        </p:nvSpPr>
        <p:spPr bwMode="auto">
          <a:xfrm>
            <a:off x="4331022" y="2217886"/>
            <a:ext cx="422275" cy="2936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68" name="Text Box 66"/>
          <p:cNvSpPr txBox="1">
            <a:spLocks noChangeArrowheads="1"/>
          </p:cNvSpPr>
          <p:nvPr/>
        </p:nvSpPr>
        <p:spPr bwMode="auto">
          <a:xfrm>
            <a:off x="4280222" y="1987699"/>
            <a:ext cx="3667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-1</a:t>
            </a:r>
          </a:p>
        </p:txBody>
      </p:sp>
      <p:sp>
        <p:nvSpPr>
          <p:cNvPr id="69" name="Oval 67"/>
          <p:cNvSpPr>
            <a:spLocks noChangeArrowheads="1"/>
          </p:cNvSpPr>
          <p:nvPr/>
        </p:nvSpPr>
        <p:spPr bwMode="auto">
          <a:xfrm>
            <a:off x="4643759" y="2511574"/>
            <a:ext cx="217488" cy="201612"/>
          </a:xfrm>
          <a:prstGeom prst="ellipse">
            <a:avLst/>
          </a:prstGeom>
          <a:solidFill>
            <a:srgbClr val="FF006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70" name="AutoShape 68"/>
          <p:cNvSpPr>
            <a:spLocks noChangeArrowheads="1"/>
          </p:cNvSpPr>
          <p:nvPr/>
        </p:nvSpPr>
        <p:spPr bwMode="auto">
          <a:xfrm>
            <a:off x="4826322" y="2990999"/>
            <a:ext cx="446087" cy="688975"/>
          </a:xfrm>
          <a:prstGeom prst="triangle">
            <a:avLst>
              <a:gd name="adj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71" name="Oval 69"/>
          <p:cNvSpPr>
            <a:spLocks noChangeArrowheads="1"/>
          </p:cNvSpPr>
          <p:nvPr/>
        </p:nvSpPr>
        <p:spPr bwMode="auto">
          <a:xfrm>
            <a:off x="4931097" y="2883049"/>
            <a:ext cx="217487" cy="20161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72" name="Oval 70"/>
          <p:cNvSpPr>
            <a:spLocks noChangeArrowheads="1"/>
          </p:cNvSpPr>
          <p:nvPr/>
        </p:nvSpPr>
        <p:spPr bwMode="auto">
          <a:xfrm>
            <a:off x="4402459" y="2903686"/>
            <a:ext cx="217488" cy="20161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73" name="AutoShape 71"/>
          <p:cNvSpPr>
            <a:spLocks noChangeArrowheads="1"/>
          </p:cNvSpPr>
          <p:nvPr/>
        </p:nvSpPr>
        <p:spPr bwMode="auto">
          <a:xfrm>
            <a:off x="4321497" y="3016399"/>
            <a:ext cx="422275" cy="690562"/>
          </a:xfrm>
          <a:prstGeom prst="triangle">
            <a:avLst>
              <a:gd name="adj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74" name="Line 72"/>
          <p:cNvSpPr>
            <a:spLocks noChangeShapeType="1"/>
          </p:cNvSpPr>
          <p:nvPr/>
        </p:nvSpPr>
        <p:spPr bwMode="auto">
          <a:xfrm flipH="1">
            <a:off x="4537397" y="2697311"/>
            <a:ext cx="161925" cy="225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75" name="Line 73"/>
          <p:cNvSpPr>
            <a:spLocks noChangeShapeType="1"/>
          </p:cNvSpPr>
          <p:nvPr/>
        </p:nvSpPr>
        <p:spPr bwMode="auto">
          <a:xfrm>
            <a:off x="4815209" y="2686199"/>
            <a:ext cx="179388" cy="2143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76" name="Text Box 74"/>
          <p:cNvSpPr txBox="1">
            <a:spLocks noChangeArrowheads="1"/>
          </p:cNvSpPr>
          <p:nvPr/>
        </p:nvSpPr>
        <p:spPr bwMode="auto">
          <a:xfrm>
            <a:off x="4778697" y="2340124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s</a:t>
            </a:r>
          </a:p>
        </p:txBody>
      </p:sp>
      <p:sp>
        <p:nvSpPr>
          <p:cNvPr id="77" name="Text Box 75"/>
          <p:cNvSpPr txBox="1">
            <a:spLocks noChangeArrowheads="1"/>
          </p:cNvSpPr>
          <p:nvPr/>
        </p:nvSpPr>
        <p:spPr bwMode="auto">
          <a:xfrm>
            <a:off x="4237359" y="2744936"/>
            <a:ext cx="233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l</a:t>
            </a:r>
          </a:p>
        </p:txBody>
      </p:sp>
      <p:sp>
        <p:nvSpPr>
          <p:cNvPr id="78" name="Text Box 76"/>
          <p:cNvSpPr txBox="1">
            <a:spLocks noChangeArrowheads="1"/>
          </p:cNvSpPr>
          <p:nvPr/>
        </p:nvSpPr>
        <p:spPr bwMode="auto">
          <a:xfrm>
            <a:off x="5088259" y="2722711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r</a:t>
            </a:r>
          </a:p>
        </p:txBody>
      </p:sp>
      <p:sp>
        <p:nvSpPr>
          <p:cNvPr id="79" name="Text Box 77"/>
          <p:cNvSpPr txBox="1">
            <a:spLocks noChangeArrowheads="1"/>
          </p:cNvSpPr>
          <p:nvPr/>
        </p:nvSpPr>
        <p:spPr bwMode="auto">
          <a:xfrm>
            <a:off x="3992884" y="1873399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</a:p>
        </p:txBody>
      </p:sp>
      <p:sp>
        <p:nvSpPr>
          <p:cNvPr id="80" name="AutoShape 78"/>
          <p:cNvSpPr>
            <a:spLocks noChangeArrowheads="1"/>
          </p:cNvSpPr>
          <p:nvPr/>
        </p:nvSpPr>
        <p:spPr bwMode="auto">
          <a:xfrm>
            <a:off x="2827659" y="2186136"/>
            <a:ext cx="254000" cy="231775"/>
          </a:xfrm>
          <a:prstGeom prst="rightArrow">
            <a:avLst>
              <a:gd name="adj1" fmla="val 50000"/>
              <a:gd name="adj2" fmla="val 27397"/>
            </a:avLst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146997" y="2541904"/>
            <a:ext cx="295339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latinLnBrk="0">
              <a:buClr>
                <a:schemeClr val="bg2">
                  <a:lumMod val="10000"/>
                </a:schemeClr>
              </a:buClr>
              <a:buSzPct val="100000"/>
              <a:defRPr/>
            </a:pPr>
            <a:r>
              <a:rPr lang="en-US" altLang="ko-KR" sz="2000" kern="0" dirty="0" smtClean="0">
                <a:solidFill>
                  <a:srgbClr val="000099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2000" kern="0" dirty="0">
                <a:solidFill>
                  <a:srgbClr val="000099"/>
                </a:solidFill>
              </a:rPr>
              <a:t>p</a:t>
            </a:r>
            <a:r>
              <a:rPr lang="ko-KR" altLang="en-US" sz="2000" kern="0" dirty="0">
                <a:solidFill>
                  <a:srgbClr val="000099"/>
                </a:solidFill>
              </a:rPr>
              <a:t>에서 </a:t>
            </a:r>
            <a:r>
              <a:rPr lang="ko-KR" altLang="en-US" sz="2000" kern="0" dirty="0" smtClean="0">
                <a:solidFill>
                  <a:srgbClr val="000099"/>
                </a:solidFill>
              </a:rPr>
              <a:t>동일한 문제가 발생하므로</a:t>
            </a:r>
            <a:r>
              <a:rPr lang="en-US" altLang="ko-KR" sz="2000" kern="0" dirty="0" smtClean="0">
                <a:solidFill>
                  <a:srgbClr val="000099"/>
                </a:solidFill>
              </a:rPr>
              <a:t> </a:t>
            </a:r>
            <a:r>
              <a:rPr lang="ko-KR" altLang="en-US" sz="2000" kern="0" dirty="0">
                <a:solidFill>
                  <a:srgbClr val="000099"/>
                </a:solidFill>
              </a:rPr>
              <a:t>재귀적으로 </a:t>
            </a:r>
            <a:r>
              <a:rPr lang="ko-KR" altLang="en-US" sz="2000" kern="0" dirty="0" smtClean="0">
                <a:solidFill>
                  <a:srgbClr val="000099"/>
                </a:solidFill>
              </a:rPr>
              <a:t>처리</a:t>
            </a:r>
            <a:endParaRPr lang="en-US" altLang="ko-KR" sz="2000" kern="0" dirty="0">
              <a:solidFill>
                <a:srgbClr val="000099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148064" y="4861609"/>
            <a:ext cx="353397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latinLnBrk="0">
              <a:buClr>
                <a:schemeClr val="bg2">
                  <a:lumMod val="10000"/>
                </a:schemeClr>
              </a:buClr>
              <a:buSzPct val="100000"/>
              <a:defRPr/>
            </a:pPr>
            <a:r>
              <a:rPr lang="en-US" altLang="ko-KR" sz="2000" kern="0" dirty="0" smtClean="0">
                <a:solidFill>
                  <a:srgbClr val="000099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2000" kern="0" dirty="0">
                <a:solidFill>
                  <a:srgbClr val="000099"/>
                </a:solidFill>
              </a:rPr>
              <a:t>Case 1-1, Case 1-2,</a:t>
            </a:r>
          </a:p>
          <a:p>
            <a:pPr lvl="1" latinLnBrk="0">
              <a:buClr>
                <a:schemeClr val="bg2">
                  <a:lumMod val="10000"/>
                </a:schemeClr>
              </a:buClr>
              <a:buSzPct val="100000"/>
              <a:defRPr/>
            </a:pPr>
            <a:r>
              <a:rPr lang="en-US" altLang="ko-KR" sz="2000" kern="0" dirty="0">
                <a:solidFill>
                  <a:srgbClr val="000099"/>
                </a:solidFill>
              </a:rPr>
              <a:t>Case 1-3 </a:t>
            </a:r>
            <a:r>
              <a:rPr lang="ko-KR" altLang="en-US" sz="2000" kern="0" dirty="0">
                <a:solidFill>
                  <a:srgbClr val="000099"/>
                </a:solidFill>
              </a:rPr>
              <a:t>중의 </a:t>
            </a:r>
            <a:r>
              <a:rPr lang="ko-KR" altLang="en-US" sz="2000" kern="0" dirty="0" smtClean="0">
                <a:solidFill>
                  <a:srgbClr val="000099"/>
                </a:solidFill>
              </a:rPr>
              <a:t>하나의 문제로 귀결</a:t>
            </a:r>
            <a:endParaRPr lang="ko-KR" altLang="en-US" sz="2000" kern="0" dirty="0">
              <a:solidFill>
                <a:srgbClr val="000099"/>
              </a:solidFill>
            </a:endParaRPr>
          </a:p>
        </p:txBody>
      </p:sp>
      <p:sp>
        <p:nvSpPr>
          <p:cNvPr id="84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34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20527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2492896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Tahoma" pitchFamily="34" charset="0"/>
                <a:ea typeface="HY울릉도B" pitchFamily="18" charset="-127"/>
              </a:rPr>
              <a:t>Q &amp; A</a:t>
            </a:r>
            <a:endParaRPr kumimoji="0" lang="en-US" altLang="ko-KR" sz="4000" b="1" i="0" u="none" strike="noStrike" kern="0" normalizeH="0" noProof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uLnTx/>
              <a:uFillTx/>
              <a:latin typeface="Tahoma" pitchFamily="34" charset="0"/>
              <a:ea typeface="HY울릉도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6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레코드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키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 트리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0" y="6453188"/>
            <a:ext cx="431800" cy="244475"/>
          </a:xfrm>
          <a:prstGeom prst="rect">
            <a:avLst/>
          </a:prstGeom>
        </p:spPr>
        <p:txBody>
          <a:bodyPr/>
          <a:lstStyle/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4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레코드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(record)</a:t>
            </a:r>
          </a:p>
          <a:p>
            <a:pPr lvl="1" eaLnBrk="1" latinLnBrk="0" hangingPunct="1">
              <a:defRPr/>
            </a:pP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개체에 대해 수집된 모든 정보를 포함하고 있는 저장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단위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예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)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사람의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레코드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주민번호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이름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주소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전화번호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, …</a:t>
            </a:r>
          </a:p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필드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(field)</a:t>
            </a: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레코드에서 각각의 정보를 나타내는 부분</a:t>
            </a: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예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)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위의 사람 레코드에서 각각의 정보를 나타내는 부분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키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(key)</a:t>
            </a: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다른 레코드와 중복되지 않도록 각 레코드를 대표할 수 있는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필드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2000" kern="0" dirty="0" err="1" smtClean="0">
                <a:solidFill>
                  <a:schemeClr val="bg2">
                    <a:lumMod val="10000"/>
                  </a:schemeClr>
                </a:solidFill>
              </a:rPr>
              <a:t>검색키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(search key)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라고도 함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하나 또는 두 개 이상의 필드로 이루어질 수 있음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검색 트리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(search tree)</a:t>
            </a: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각 노드가 규칙에 맞도록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하나 씩의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키를 갖고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있는 트리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이를 통해 해당 레코드가 저장된 위치를 알 수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있음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47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이진 검색 트리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5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이진 검색 트리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(binary search tree)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의 조건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이진 검색 트리의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각 노드는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하나의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키 값을 가짐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각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노드의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키 값은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모두 달라야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함</a:t>
            </a: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최상위 레벨에 루트 노드가 있고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각 노드는 최대 두 개의 자식을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가질 수 있음</a:t>
            </a: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임의의 노드의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키 값은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자신의 왼쪽 자식 노드의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키 값보다 커야 함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임의의 노드의 키 값은 자신의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오른쪽 자식 노드의 키 값보다 작아야 함</a:t>
            </a: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003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이진 검색 트리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44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이진 검색 트리의 예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6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6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Oval 2"/>
          <p:cNvSpPr>
            <a:spLocks noChangeArrowheads="1"/>
          </p:cNvSpPr>
          <p:nvPr/>
        </p:nvSpPr>
        <p:spPr bwMode="auto">
          <a:xfrm>
            <a:off x="2038350" y="3286125"/>
            <a:ext cx="596900" cy="5969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67" name="Oval 3"/>
          <p:cNvSpPr>
            <a:spLocks noChangeArrowheads="1"/>
          </p:cNvSpPr>
          <p:nvPr/>
        </p:nvSpPr>
        <p:spPr bwMode="auto">
          <a:xfrm>
            <a:off x="2914650" y="4022725"/>
            <a:ext cx="596900" cy="5969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40</a:t>
            </a:r>
          </a:p>
        </p:txBody>
      </p:sp>
      <p:sp>
        <p:nvSpPr>
          <p:cNvPr id="100" name="Oval 4"/>
          <p:cNvSpPr>
            <a:spLocks noChangeArrowheads="1"/>
          </p:cNvSpPr>
          <p:nvPr/>
        </p:nvSpPr>
        <p:spPr bwMode="auto">
          <a:xfrm>
            <a:off x="1174750" y="4022725"/>
            <a:ext cx="596900" cy="5969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101" name="Oval 5"/>
          <p:cNvSpPr>
            <a:spLocks noChangeArrowheads="1"/>
          </p:cNvSpPr>
          <p:nvPr/>
        </p:nvSpPr>
        <p:spPr bwMode="auto">
          <a:xfrm>
            <a:off x="1733550" y="4987925"/>
            <a:ext cx="596900" cy="5969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25</a:t>
            </a:r>
          </a:p>
        </p:txBody>
      </p:sp>
      <p:sp>
        <p:nvSpPr>
          <p:cNvPr id="102" name="Oval 6"/>
          <p:cNvSpPr>
            <a:spLocks noChangeArrowheads="1"/>
          </p:cNvSpPr>
          <p:nvPr/>
        </p:nvSpPr>
        <p:spPr bwMode="auto">
          <a:xfrm>
            <a:off x="539750" y="4987925"/>
            <a:ext cx="596900" cy="5969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103" name="Oval 7"/>
          <p:cNvSpPr>
            <a:spLocks noChangeArrowheads="1"/>
          </p:cNvSpPr>
          <p:nvPr/>
        </p:nvSpPr>
        <p:spPr bwMode="auto">
          <a:xfrm>
            <a:off x="3473450" y="4987925"/>
            <a:ext cx="596900" cy="5969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45</a:t>
            </a:r>
          </a:p>
        </p:txBody>
      </p:sp>
      <p:sp>
        <p:nvSpPr>
          <p:cNvPr id="104" name="Oval 8"/>
          <p:cNvSpPr>
            <a:spLocks noChangeArrowheads="1"/>
          </p:cNvSpPr>
          <p:nvPr/>
        </p:nvSpPr>
        <p:spPr bwMode="auto">
          <a:xfrm>
            <a:off x="2381250" y="4987925"/>
            <a:ext cx="596900" cy="5969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35</a:t>
            </a:r>
          </a:p>
        </p:txBody>
      </p:sp>
      <p:cxnSp>
        <p:nvCxnSpPr>
          <p:cNvPr id="105" name="AutoShape 9"/>
          <p:cNvCxnSpPr>
            <a:cxnSpLocks noChangeShapeType="1"/>
            <a:stCxn id="66" idx="3"/>
            <a:endCxn id="100" idx="7"/>
          </p:cNvCxnSpPr>
          <p:nvPr/>
        </p:nvCxnSpPr>
        <p:spPr bwMode="auto">
          <a:xfrm flipH="1">
            <a:off x="1684338" y="3795713"/>
            <a:ext cx="441325" cy="3143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" name="AutoShape 10"/>
          <p:cNvCxnSpPr>
            <a:cxnSpLocks noChangeShapeType="1"/>
            <a:stCxn id="66" idx="5"/>
            <a:endCxn id="67" idx="1"/>
          </p:cNvCxnSpPr>
          <p:nvPr/>
        </p:nvCxnSpPr>
        <p:spPr bwMode="auto">
          <a:xfrm>
            <a:off x="2547938" y="3795713"/>
            <a:ext cx="454025" cy="3143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" name="AutoShape 11"/>
          <p:cNvCxnSpPr>
            <a:cxnSpLocks noChangeShapeType="1"/>
            <a:stCxn id="100" idx="3"/>
            <a:endCxn id="102" idx="0"/>
          </p:cNvCxnSpPr>
          <p:nvPr/>
        </p:nvCxnSpPr>
        <p:spPr bwMode="auto">
          <a:xfrm flipH="1">
            <a:off x="838200" y="4532313"/>
            <a:ext cx="423863" cy="4556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" name="AutoShape 12"/>
          <p:cNvCxnSpPr>
            <a:cxnSpLocks noChangeShapeType="1"/>
            <a:stCxn id="100" idx="5"/>
            <a:endCxn id="101" idx="0"/>
          </p:cNvCxnSpPr>
          <p:nvPr/>
        </p:nvCxnSpPr>
        <p:spPr bwMode="auto">
          <a:xfrm>
            <a:off x="1684338" y="4532313"/>
            <a:ext cx="347662" cy="4556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" name="AutoShape 13"/>
          <p:cNvCxnSpPr>
            <a:cxnSpLocks noChangeShapeType="1"/>
            <a:stCxn id="67" idx="3"/>
            <a:endCxn id="104" idx="0"/>
          </p:cNvCxnSpPr>
          <p:nvPr/>
        </p:nvCxnSpPr>
        <p:spPr bwMode="auto">
          <a:xfrm flipH="1">
            <a:off x="2679700" y="4532313"/>
            <a:ext cx="322263" cy="4556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" name="AutoShape 14"/>
          <p:cNvCxnSpPr>
            <a:cxnSpLocks noChangeShapeType="1"/>
            <a:stCxn id="67" idx="5"/>
            <a:endCxn id="103" idx="0"/>
          </p:cNvCxnSpPr>
          <p:nvPr/>
        </p:nvCxnSpPr>
        <p:spPr bwMode="auto">
          <a:xfrm>
            <a:off x="3424238" y="4532313"/>
            <a:ext cx="347662" cy="4556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1" name="Oval 15"/>
          <p:cNvSpPr>
            <a:spLocks noChangeArrowheads="1"/>
          </p:cNvSpPr>
          <p:nvPr/>
        </p:nvSpPr>
        <p:spPr bwMode="auto">
          <a:xfrm>
            <a:off x="6140450" y="3282950"/>
            <a:ext cx="596900" cy="58737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112" name="Oval 16"/>
          <p:cNvSpPr>
            <a:spLocks noChangeArrowheads="1"/>
          </p:cNvSpPr>
          <p:nvPr/>
        </p:nvSpPr>
        <p:spPr bwMode="auto">
          <a:xfrm>
            <a:off x="7067550" y="2508250"/>
            <a:ext cx="596900" cy="58737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40</a:t>
            </a:r>
          </a:p>
        </p:txBody>
      </p:sp>
      <p:sp>
        <p:nvSpPr>
          <p:cNvPr id="113" name="Oval 17"/>
          <p:cNvSpPr>
            <a:spLocks noChangeArrowheads="1"/>
          </p:cNvSpPr>
          <p:nvPr/>
        </p:nvSpPr>
        <p:spPr bwMode="auto">
          <a:xfrm>
            <a:off x="5302250" y="4019550"/>
            <a:ext cx="596900" cy="58737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114" name="Oval 18"/>
          <p:cNvSpPr>
            <a:spLocks noChangeArrowheads="1"/>
          </p:cNvSpPr>
          <p:nvPr/>
        </p:nvSpPr>
        <p:spPr bwMode="auto">
          <a:xfrm>
            <a:off x="5835650" y="4984750"/>
            <a:ext cx="596900" cy="58737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25</a:t>
            </a:r>
          </a:p>
        </p:txBody>
      </p:sp>
      <p:sp>
        <p:nvSpPr>
          <p:cNvPr id="115" name="Oval 19"/>
          <p:cNvSpPr>
            <a:spLocks noChangeArrowheads="1"/>
          </p:cNvSpPr>
          <p:nvPr/>
        </p:nvSpPr>
        <p:spPr bwMode="auto">
          <a:xfrm>
            <a:off x="4679950" y="4984750"/>
            <a:ext cx="596900" cy="58737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116" name="Oval 20"/>
          <p:cNvSpPr>
            <a:spLocks noChangeArrowheads="1"/>
          </p:cNvSpPr>
          <p:nvPr/>
        </p:nvSpPr>
        <p:spPr bwMode="auto">
          <a:xfrm>
            <a:off x="7918450" y="3282950"/>
            <a:ext cx="596900" cy="58737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45</a:t>
            </a:r>
          </a:p>
        </p:txBody>
      </p:sp>
      <p:sp>
        <p:nvSpPr>
          <p:cNvPr id="117" name="Oval 21"/>
          <p:cNvSpPr>
            <a:spLocks noChangeArrowheads="1"/>
          </p:cNvSpPr>
          <p:nvPr/>
        </p:nvSpPr>
        <p:spPr bwMode="auto">
          <a:xfrm>
            <a:off x="6965950" y="4006850"/>
            <a:ext cx="596900" cy="58737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35</a:t>
            </a:r>
          </a:p>
        </p:txBody>
      </p:sp>
      <p:cxnSp>
        <p:nvCxnSpPr>
          <p:cNvPr id="118" name="AutoShape 22"/>
          <p:cNvCxnSpPr>
            <a:cxnSpLocks noChangeShapeType="1"/>
            <a:stCxn id="111" idx="3"/>
            <a:endCxn id="113" idx="7"/>
          </p:cNvCxnSpPr>
          <p:nvPr/>
        </p:nvCxnSpPr>
        <p:spPr bwMode="auto">
          <a:xfrm flipH="1">
            <a:off x="5811838" y="3784600"/>
            <a:ext cx="415925" cy="3206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9" name="AutoShape 23"/>
          <p:cNvCxnSpPr>
            <a:cxnSpLocks noChangeShapeType="1"/>
            <a:stCxn id="113" idx="3"/>
            <a:endCxn id="115" idx="0"/>
          </p:cNvCxnSpPr>
          <p:nvPr/>
        </p:nvCxnSpPr>
        <p:spPr bwMode="auto">
          <a:xfrm flipH="1">
            <a:off x="4978400" y="4521200"/>
            <a:ext cx="411163" cy="4635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" name="AutoShape 24"/>
          <p:cNvCxnSpPr>
            <a:cxnSpLocks noChangeShapeType="1"/>
            <a:stCxn id="113" idx="5"/>
            <a:endCxn id="114" idx="0"/>
          </p:cNvCxnSpPr>
          <p:nvPr/>
        </p:nvCxnSpPr>
        <p:spPr bwMode="auto">
          <a:xfrm>
            <a:off x="5811838" y="4521200"/>
            <a:ext cx="322262" cy="4635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AutoShape 25"/>
          <p:cNvCxnSpPr>
            <a:cxnSpLocks noChangeShapeType="1"/>
            <a:stCxn id="111" idx="5"/>
            <a:endCxn id="117" idx="1"/>
          </p:cNvCxnSpPr>
          <p:nvPr/>
        </p:nvCxnSpPr>
        <p:spPr bwMode="auto">
          <a:xfrm>
            <a:off x="6650038" y="3784600"/>
            <a:ext cx="403225" cy="3079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AutoShape 26"/>
          <p:cNvCxnSpPr>
            <a:cxnSpLocks noChangeShapeType="1"/>
            <a:stCxn id="112" idx="3"/>
            <a:endCxn id="111" idx="7"/>
          </p:cNvCxnSpPr>
          <p:nvPr/>
        </p:nvCxnSpPr>
        <p:spPr bwMode="auto">
          <a:xfrm flipH="1">
            <a:off x="6650038" y="3009900"/>
            <a:ext cx="504825" cy="3587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" name="AutoShape 27"/>
          <p:cNvCxnSpPr>
            <a:cxnSpLocks noChangeShapeType="1"/>
            <a:stCxn id="112" idx="5"/>
            <a:endCxn id="116" idx="1"/>
          </p:cNvCxnSpPr>
          <p:nvPr/>
        </p:nvCxnSpPr>
        <p:spPr bwMode="auto">
          <a:xfrm>
            <a:off x="7577138" y="3009900"/>
            <a:ext cx="428625" cy="3587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" name="Text Box 28"/>
          <p:cNvSpPr txBox="1">
            <a:spLocks noChangeArrowheads="1"/>
          </p:cNvSpPr>
          <p:nvPr/>
        </p:nvSpPr>
        <p:spPr bwMode="auto">
          <a:xfrm>
            <a:off x="2005013" y="57515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(a)</a:t>
            </a:r>
          </a:p>
        </p:txBody>
      </p:sp>
      <p:sp>
        <p:nvSpPr>
          <p:cNvPr id="125" name="Text Box 29"/>
          <p:cNvSpPr txBox="1">
            <a:spLocks noChangeArrowheads="1"/>
          </p:cNvSpPr>
          <p:nvPr/>
        </p:nvSpPr>
        <p:spPr bwMode="auto">
          <a:xfrm>
            <a:off x="6589713" y="5743575"/>
            <a:ext cx="45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777645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서브 트리</a:t>
            </a:r>
            <a:endParaRPr lang="ko-KR" altLang="en-US" dirty="0"/>
          </a:p>
        </p:txBody>
      </p:sp>
      <p:sp>
        <p:nvSpPr>
          <p:cNvPr id="44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서브 트리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트리의 임의의 노드에 대해 그 왼쪽 또는 오른쪽 자식 노드들을 모두 포함하는 트리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6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7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090845"/>
            <a:ext cx="5976664" cy="427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286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이진 검색 트리에서의 검색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2736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hangingPunct="1">
              <a:buClrTx/>
              <a:buSzTx/>
              <a:buNone/>
            </a:pPr>
            <a:r>
              <a:rPr lang="en-US" altLang="ko-KR" sz="2000" b="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treeSearch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ko-KR" sz="20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ko-KR" sz="20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</a:p>
          <a:p>
            <a:pPr lvl="0" latinLnBrk="0">
              <a:buClrTx/>
              <a:buSzTx/>
              <a:buNone/>
            </a:pPr>
            <a:r>
              <a:rPr kumimoji="0" lang="en-US" altLang="ko-KR" b="0" dirty="0">
                <a:solidFill>
                  <a:srgbClr val="000000"/>
                </a:solidFill>
                <a:latin typeface="Times New Roman" panose="02020603050405020304" pitchFamily="18" charset="0"/>
              </a:rPr>
              <a:t>▷ </a:t>
            </a:r>
            <a:r>
              <a:rPr kumimoji="0" lang="en-US" altLang="ko-KR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kumimoji="0" lang="en-US" altLang="ko-KR" b="0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r>
              <a:rPr kumimoji="0" lang="ko-KR" altLang="en-US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검색하려는 트리</a:t>
            </a:r>
            <a:r>
              <a:rPr kumimoji="0" lang="en-US" altLang="ko-KR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0" lang="ko-KR" altLang="en-US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또는 서브 트리</a:t>
            </a:r>
            <a:r>
              <a:rPr kumimoji="0" lang="en-US" altLang="ko-KR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0" lang="ko-KR" altLang="en-US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의 </a:t>
            </a:r>
            <a:r>
              <a:rPr kumimoji="0" lang="ko-KR" altLang="en-US" b="0" dirty="0">
                <a:solidFill>
                  <a:srgbClr val="000000"/>
                </a:solidFill>
                <a:latin typeface="Times New Roman" panose="02020603050405020304" pitchFamily="18" charset="0"/>
              </a:rPr>
              <a:t>루트 </a:t>
            </a:r>
            <a:r>
              <a:rPr kumimoji="0" lang="ko-KR" altLang="en-US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노드 번호</a:t>
            </a:r>
            <a:endParaRPr kumimoji="0" lang="ko-KR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0" latinLnBrk="0">
              <a:buClrTx/>
              <a:buSzTx/>
              <a:buNone/>
            </a:pPr>
            <a:r>
              <a:rPr kumimoji="0" lang="en-US" altLang="ko-KR" b="0" dirty="0">
                <a:solidFill>
                  <a:srgbClr val="000000"/>
                </a:solidFill>
                <a:latin typeface="Times New Roman" panose="02020603050405020304" pitchFamily="18" charset="0"/>
              </a:rPr>
              <a:t>▷ </a:t>
            </a:r>
            <a:r>
              <a:rPr kumimoji="0" lang="en-US" altLang="ko-KR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0" lang="en-US" altLang="ko-KR" b="0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r>
              <a:rPr kumimoji="0" lang="ko-KR" altLang="en-US" b="0" dirty="0">
                <a:solidFill>
                  <a:srgbClr val="000000"/>
                </a:solidFill>
                <a:latin typeface="Times New Roman" panose="02020603050405020304" pitchFamily="18" charset="0"/>
              </a:rPr>
              <a:t>검색하고자 하는 키</a:t>
            </a:r>
          </a:p>
          <a:p>
            <a:pPr lvl="0" eaLnBrk="1" hangingPunct="1">
              <a:buClrTx/>
              <a:buSzTx/>
              <a:buNone/>
            </a:pP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{ </a:t>
            </a:r>
          </a:p>
          <a:p>
            <a:pPr lvl="0" eaLnBrk="1" hangingPunct="1">
              <a:buClrTx/>
              <a:buSzTx/>
              <a:buNone/>
            </a:pP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		</a:t>
            </a:r>
            <a:r>
              <a:rPr lang="en-US" altLang="ko-KR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if</a:t>
            </a:r>
            <a:r>
              <a:rPr lang="en-US" altLang="ko-KR" sz="2000" b="0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ko-KR" sz="20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=NIL </a:t>
            </a:r>
            <a:r>
              <a:rPr lang="en-US" altLang="ko-KR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or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key[</a:t>
            </a:r>
            <a:r>
              <a:rPr lang="en-US" altLang="ko-KR" sz="20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]=</a:t>
            </a:r>
            <a:r>
              <a:rPr lang="en-US" altLang="ko-KR" sz="20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  <a:r>
              <a:rPr lang="en-US" altLang="ko-KR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then return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20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;                      </a:t>
            </a:r>
          </a:p>
          <a:p>
            <a:pPr lvl="0" eaLnBrk="1" hangingPunct="1">
              <a:buClrTx/>
              <a:buSzTx/>
              <a:buNone/>
            </a:pP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		</a:t>
            </a:r>
            <a:r>
              <a:rPr lang="en-US" altLang="ko-KR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if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(</a:t>
            </a:r>
            <a:r>
              <a:rPr lang="en-US" altLang="ko-KR" sz="20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&lt; key[</a:t>
            </a:r>
            <a:r>
              <a:rPr lang="en-US" altLang="ko-KR" sz="20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]) </a:t>
            </a:r>
          </a:p>
          <a:p>
            <a:pPr lvl="0" eaLnBrk="1" hangingPunct="1">
              <a:buClrTx/>
              <a:buSzTx/>
              <a:buNone/>
            </a:pP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ko-KR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then return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2000" b="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treeSearch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(left[</a:t>
            </a:r>
            <a:r>
              <a:rPr lang="en-US" altLang="ko-KR" sz="20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], </a:t>
            </a:r>
            <a:r>
              <a:rPr lang="en-US" altLang="ko-KR" sz="20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); </a:t>
            </a:r>
          </a:p>
          <a:p>
            <a:pPr lvl="0" eaLnBrk="1" hangingPunct="1">
              <a:buClrTx/>
              <a:buSzTx/>
              <a:buNone/>
            </a:pP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ko-KR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else return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2000" b="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treeSearch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(right[</a:t>
            </a:r>
            <a:r>
              <a:rPr lang="en-US" altLang="ko-KR" sz="20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], </a:t>
            </a:r>
            <a:r>
              <a:rPr lang="en-US" altLang="ko-KR" sz="20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);       </a:t>
            </a:r>
          </a:p>
          <a:p>
            <a:pPr lvl="0" eaLnBrk="1" hangingPunct="1">
              <a:buClrTx/>
              <a:buSzTx/>
              <a:buNone/>
            </a:pP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} </a:t>
            </a:r>
            <a:endParaRPr lang="ko-KR" altLang="en-US" sz="20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457200" lvl="1" indent="0" defTabSz="449263" eaLnBrk="1" latinLnBrk="0" hangingPunct="1">
              <a:spcBef>
                <a:spcPts val="0"/>
              </a:spcBef>
              <a:buNone/>
              <a:defRPr/>
            </a:pPr>
            <a:endParaRPr lang="en-US" altLang="ko-KR" sz="2000" kern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8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0447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검색에서의 재귀적 관점</a:t>
            </a:r>
            <a:endParaRPr lang="ko-KR" altLang="en-US" dirty="0"/>
          </a:p>
        </p:txBody>
      </p:sp>
      <p:sp>
        <p:nvSpPr>
          <p:cNvPr id="4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9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AutoShape 25"/>
          <p:cNvSpPr>
            <a:spLocks noChangeArrowheads="1"/>
          </p:cNvSpPr>
          <p:nvPr/>
        </p:nvSpPr>
        <p:spPr bwMode="auto">
          <a:xfrm>
            <a:off x="1433723" y="2226270"/>
            <a:ext cx="5934075" cy="3667125"/>
          </a:xfrm>
          <a:prstGeom prst="triangle">
            <a:avLst>
              <a:gd name="adj" fmla="val 50000"/>
            </a:avLst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3881648" y="2254845"/>
            <a:ext cx="1028700" cy="762000"/>
            <a:chOff x="1926" y="1590"/>
            <a:chExt cx="2676" cy="840"/>
          </a:xfrm>
        </p:grpSpPr>
        <p:sp>
          <p:nvSpPr>
            <p:cNvPr id="7" name="Line 14"/>
            <p:cNvSpPr>
              <a:spLocks noChangeShapeType="1"/>
            </p:cNvSpPr>
            <p:nvPr/>
          </p:nvSpPr>
          <p:spPr bwMode="auto">
            <a:xfrm flipH="1">
              <a:off x="1926" y="1590"/>
              <a:ext cx="1350" cy="8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8" name="Line 15"/>
            <p:cNvSpPr>
              <a:spLocks noChangeShapeType="1"/>
            </p:cNvSpPr>
            <p:nvPr/>
          </p:nvSpPr>
          <p:spPr bwMode="auto">
            <a:xfrm>
              <a:off x="3270" y="1590"/>
              <a:ext cx="1332" cy="8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</p:grpSp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3065673" y="2435820"/>
            <a:ext cx="1746250" cy="2454275"/>
            <a:chOff x="1562" y="1710"/>
            <a:chExt cx="1100" cy="1546"/>
          </a:xfrm>
        </p:grpSpPr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1638" y="1979"/>
              <a:ext cx="1024" cy="1277"/>
              <a:chOff x="1524" y="1979"/>
              <a:chExt cx="1024" cy="1277"/>
            </a:xfrm>
          </p:grpSpPr>
          <p:sp>
            <p:nvSpPr>
              <p:cNvPr id="12" name="AutoShape 4"/>
              <p:cNvSpPr>
                <a:spLocks noChangeArrowheads="1"/>
              </p:cNvSpPr>
              <p:nvPr/>
            </p:nvSpPr>
            <p:spPr bwMode="auto">
              <a:xfrm>
                <a:off x="1524" y="2107"/>
                <a:ext cx="1024" cy="1149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굴림"/>
                </a:endParaRPr>
              </a:p>
            </p:txBody>
          </p:sp>
          <p:sp>
            <p:nvSpPr>
              <p:cNvPr id="13" name="Oval 6"/>
              <p:cNvSpPr>
                <a:spLocks noChangeArrowheads="1"/>
              </p:cNvSpPr>
              <p:nvPr/>
            </p:nvSpPr>
            <p:spPr bwMode="auto">
              <a:xfrm>
                <a:off x="1886" y="1979"/>
                <a:ext cx="276" cy="26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ko-KR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1562" y="1710"/>
              <a:ext cx="5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left[t]</a:t>
              </a:r>
            </a:p>
          </p:txBody>
        </p:sp>
      </p:grp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026111" y="1700808"/>
            <a:ext cx="26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t</a:t>
            </a:r>
          </a:p>
        </p:txBody>
      </p:sp>
      <p:sp>
        <p:nvSpPr>
          <p:cNvPr id="15" name="Oval 2"/>
          <p:cNvSpPr>
            <a:spLocks noChangeArrowheads="1"/>
          </p:cNvSpPr>
          <p:nvPr/>
        </p:nvSpPr>
        <p:spPr bwMode="auto">
          <a:xfrm>
            <a:off x="4173748" y="1973858"/>
            <a:ext cx="438150" cy="4191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4829386" y="2469158"/>
            <a:ext cx="1046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right[t]</a:t>
            </a: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3883236" y="2969220"/>
            <a:ext cx="1793875" cy="2370138"/>
          </a:xfrm>
          <a:prstGeom prst="triangle">
            <a:avLst>
              <a:gd name="adj" fmla="val 50000"/>
            </a:avLst>
          </a:prstGeom>
          <a:solidFill>
            <a:srgbClr val="DDDDD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8" name="Oval 7"/>
          <p:cNvSpPr>
            <a:spLocks noChangeArrowheads="1"/>
          </p:cNvSpPr>
          <p:nvPr/>
        </p:nvSpPr>
        <p:spPr bwMode="auto">
          <a:xfrm>
            <a:off x="4551573" y="2826345"/>
            <a:ext cx="438150" cy="4191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1029142"/>
      </p:ext>
    </p:extLst>
  </p:cSld>
  <p:clrMapOvr>
    <a:masterClrMapping/>
  </p:clrMapOvr>
</p:sld>
</file>

<file path=ppt/theme/theme1.xml><?xml version="1.0" encoding="utf-8"?>
<a:theme xmlns:a="http://schemas.openxmlformats.org/drawingml/2006/main" name="1_cdb2004134l">
  <a:themeElements>
    <a:clrScheme name="134TGp_report_diagram 2">
      <a:dk1>
        <a:srgbClr val="23387D"/>
      </a:dk1>
      <a:lt1>
        <a:srgbClr val="FFFFFF"/>
      </a:lt1>
      <a:dk2>
        <a:srgbClr val="1A3D97"/>
      </a:dk2>
      <a:lt2>
        <a:srgbClr val="DDDDDD"/>
      </a:lt2>
      <a:accent1>
        <a:srgbClr val="4972BB"/>
      </a:accent1>
      <a:accent2>
        <a:srgbClr val="6A99D8"/>
      </a:accent2>
      <a:accent3>
        <a:srgbClr val="FFFFFF"/>
      </a:accent3>
      <a:accent4>
        <a:srgbClr val="1C2E6A"/>
      </a:accent4>
      <a:accent5>
        <a:srgbClr val="B1BCDA"/>
      </a:accent5>
      <a:accent6>
        <a:srgbClr val="5F8AC4"/>
      </a:accent6>
      <a:hlink>
        <a:srgbClr val="96B1E6"/>
      </a:hlink>
      <a:folHlink>
        <a:srgbClr val="99C25C"/>
      </a:folHlink>
    </a:clrScheme>
    <a:fontScheme name="134TGp_report_diagram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34TGp_report_diagram 1">
        <a:dk1>
          <a:srgbClr val="1D4940"/>
        </a:dk1>
        <a:lt1>
          <a:srgbClr val="FFFFFF"/>
        </a:lt1>
        <a:dk2>
          <a:srgbClr val="3F716F"/>
        </a:dk2>
        <a:lt2>
          <a:srgbClr val="DDDDDD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4TGp_report_diagram 2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4972BB"/>
        </a:accent1>
        <a:accent2>
          <a:srgbClr val="6A99D8"/>
        </a:accent2>
        <a:accent3>
          <a:srgbClr val="FFFFFF"/>
        </a:accent3>
        <a:accent4>
          <a:srgbClr val="1C2E6A"/>
        </a:accent4>
        <a:accent5>
          <a:srgbClr val="B1BCDA"/>
        </a:accent5>
        <a:accent6>
          <a:srgbClr val="5F8AC4"/>
        </a:accent6>
        <a:hlink>
          <a:srgbClr val="96B1E6"/>
        </a:hlink>
        <a:folHlink>
          <a:srgbClr val="99C25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4TGp_report_diagram 3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6E51A7"/>
        </a:accent1>
        <a:accent2>
          <a:srgbClr val="8C8EE0"/>
        </a:accent2>
        <a:accent3>
          <a:srgbClr val="FFFFFF"/>
        </a:accent3>
        <a:accent4>
          <a:srgbClr val="1C2E6A"/>
        </a:accent4>
        <a:accent5>
          <a:srgbClr val="BAB3D0"/>
        </a:accent5>
        <a:accent6>
          <a:srgbClr val="7E80CB"/>
        </a:accent6>
        <a:hlink>
          <a:srgbClr val="96B1E6"/>
        </a:hlink>
        <a:folHlink>
          <a:srgbClr val="7BB32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2514</TotalTime>
  <Words>1644</Words>
  <Application>Microsoft Office PowerPoint</Application>
  <PresentationFormat>화면 슬라이드 쇼(4:3)</PresentationFormat>
  <Paragraphs>670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6" baseType="lpstr">
      <vt:lpstr>Times New Roman</vt:lpstr>
      <vt:lpstr>Arial</vt:lpstr>
      <vt:lpstr>굴림</vt:lpstr>
      <vt:lpstr>Calibri</vt:lpstr>
      <vt:lpstr>Wingdings</vt:lpstr>
      <vt:lpstr>휴먼옛체</vt:lpstr>
      <vt:lpstr>HY울릉도B</vt:lpstr>
      <vt:lpstr>Tahoma</vt:lpstr>
      <vt:lpstr>Verdana</vt:lpstr>
      <vt:lpstr>맑은 고딕</vt:lpstr>
      <vt:lpstr>1_cdb2004134l</vt:lpstr>
      <vt:lpstr>[05 – Ch.06a] 컴퓨터 알고리즘</vt:lpstr>
      <vt:lpstr>PowerPoint 프레젠테이션</vt:lpstr>
      <vt:lpstr>6장 학습목표</vt:lpstr>
      <vt:lpstr>레코드, 키, 검색 트리</vt:lpstr>
      <vt:lpstr>이진 검색 트리 (1)</vt:lpstr>
      <vt:lpstr>이진 검색 트리 (2)</vt:lpstr>
      <vt:lpstr>서브 트리</vt:lpstr>
      <vt:lpstr>이진 검색 트리에서의 검색</vt:lpstr>
      <vt:lpstr>검색에서의 재귀적 관점</vt:lpstr>
      <vt:lpstr>이진 검색 트리에서의 삽입</vt:lpstr>
      <vt:lpstr>삽입의 예</vt:lpstr>
      <vt:lpstr>이진 검색 트리에서의 삭제 (1)</vt:lpstr>
      <vt:lpstr>이진 검색 트리에서의 삭제 (2)</vt:lpstr>
      <vt:lpstr>삭제의 예 – Case 1</vt:lpstr>
      <vt:lpstr>삭제의 예 – Case 2</vt:lpstr>
      <vt:lpstr>삭제의 예 – Case 3 (1)</vt:lpstr>
      <vt:lpstr>삭제의 예 – Case 3 (2)</vt:lpstr>
      <vt:lpstr>이진 검색 트리의 삭제 알고리즘</vt:lpstr>
      <vt:lpstr>레드 블랙 트리</vt:lpstr>
      <vt:lpstr>레드 블랙 트리의 예</vt:lpstr>
      <vt:lpstr>레드 블랙 트리에서의 삽입 (1)</vt:lpstr>
      <vt:lpstr>레드 블랙 트리에서의 삽입 (2)</vt:lpstr>
      <vt:lpstr>레드 블랙 트리에서의 삽입 (3)</vt:lpstr>
      <vt:lpstr>레드 블랙 트리에서의 삽입 (4)</vt:lpstr>
      <vt:lpstr>레드 블랙 트리에서의 삽입 (5)</vt:lpstr>
      <vt:lpstr>레드 블랙 트리에서의 삭제 (1)</vt:lpstr>
      <vt:lpstr>레드 블랙 트리에서의 삭제 (2)</vt:lpstr>
      <vt:lpstr>레드 블랙 트리에서의 삭제 (3)</vt:lpstr>
      <vt:lpstr>레드 블랙 트리에서의 삭제 (4)</vt:lpstr>
      <vt:lpstr>레드 블랙 트리에서의 삭제 (5)</vt:lpstr>
      <vt:lpstr>레드 블랙 트리에서의 삭제 (6)</vt:lpstr>
      <vt:lpstr>레드 블랙 트리에서의 삭제 (7)</vt:lpstr>
      <vt:lpstr>레드 블랙 트리에서의 삭제 (8)</vt:lpstr>
      <vt:lpstr>레드 블랙 트리에서의 삭제 (9)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 Template</dc:title>
  <dc:creator>Windows 사용자</dc:creator>
  <cp:lastModifiedBy>Windows 사용자</cp:lastModifiedBy>
  <cp:revision>339</cp:revision>
  <dcterms:created xsi:type="dcterms:W3CDTF">2014-02-26T06:38:57Z</dcterms:created>
  <dcterms:modified xsi:type="dcterms:W3CDTF">2019-08-06T09:42:18Z</dcterms:modified>
</cp:coreProperties>
</file>