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44"/>
  </p:notesMasterIdLst>
  <p:handoutMasterIdLst>
    <p:handoutMasterId r:id="rId45"/>
  </p:handoutMasterIdLst>
  <p:sldIdLst>
    <p:sldId id="440" r:id="rId2"/>
    <p:sldId id="309" r:id="rId3"/>
    <p:sldId id="310" r:id="rId4"/>
    <p:sldId id="390" r:id="rId5"/>
    <p:sldId id="391" r:id="rId6"/>
    <p:sldId id="392" r:id="rId7"/>
    <p:sldId id="393" r:id="rId8"/>
    <p:sldId id="394" r:id="rId9"/>
    <p:sldId id="397" r:id="rId10"/>
    <p:sldId id="398" r:id="rId11"/>
    <p:sldId id="399" r:id="rId12"/>
    <p:sldId id="400" r:id="rId13"/>
    <p:sldId id="395" r:id="rId14"/>
    <p:sldId id="396" r:id="rId15"/>
    <p:sldId id="401" r:id="rId16"/>
    <p:sldId id="402" r:id="rId17"/>
    <p:sldId id="407" r:id="rId18"/>
    <p:sldId id="403" r:id="rId19"/>
    <p:sldId id="404" r:id="rId20"/>
    <p:sldId id="405" r:id="rId21"/>
    <p:sldId id="408" r:id="rId22"/>
    <p:sldId id="409" r:id="rId23"/>
    <p:sldId id="406" r:id="rId24"/>
    <p:sldId id="410" r:id="rId25"/>
    <p:sldId id="411" r:id="rId26"/>
    <p:sldId id="412" r:id="rId27"/>
    <p:sldId id="413" r:id="rId28"/>
    <p:sldId id="421" r:id="rId29"/>
    <p:sldId id="422" r:id="rId30"/>
    <p:sldId id="423" r:id="rId31"/>
    <p:sldId id="428" r:id="rId32"/>
    <p:sldId id="425" r:id="rId33"/>
    <p:sldId id="426" r:id="rId34"/>
    <p:sldId id="427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306" r:id="rId4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휴먼옛체" panose="02030504000101010101" pitchFamily="18" charset="-127"/>
      <p:regular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  <p:embeddedFont>
      <p:font typeface="HY울릉도B" panose="020B0600000101010101" charset="-127"/>
      <p:regular r:id="rId55"/>
    </p:embeddedFont>
    <p:embeddedFont>
      <p:font typeface="Tahoma" panose="020B0604030504040204" pitchFamily="34" charset="0"/>
      <p:regular r:id="rId56"/>
      <p:bold r:id="rId57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2" autoAdjust="0"/>
    <p:restoredTop sz="94660"/>
  </p:normalViewPr>
  <p:slideViewPr>
    <p:cSldViewPr>
      <p:cViewPr varScale="1">
        <p:scale>
          <a:sx n="115" d="100"/>
          <a:sy n="115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1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F453-B1E5-4453-B7A6-5AAD43CB515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13B1-3E9D-4549-8C0C-6604302F0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7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r="5262"/>
          <a:stretch/>
        </p:blipFill>
        <p:spPr bwMode="auto">
          <a:xfrm>
            <a:off x="3419872" y="130867"/>
            <a:ext cx="5411718" cy="3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-45869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4368" y="6165304"/>
            <a:ext cx="957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4773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785592"/>
            <a:ext cx="7239000" cy="13716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sz="1800" dirty="0">
                <a:latin typeface="Calibri" panose="020F0502020204030204" pitchFamily="34" charset="0"/>
              </a:rPr>
              <a:t>[06 </a:t>
            </a:r>
            <a:r>
              <a:rPr lang="en-US" altLang="ko-KR" sz="1800">
                <a:latin typeface="Calibri" panose="020F0502020204030204" pitchFamily="34" charset="0"/>
              </a:rPr>
              <a:t>– </a:t>
            </a:r>
            <a:r>
              <a:rPr lang="en-US" altLang="ko-KR" sz="1800" smtClean="0">
                <a:latin typeface="Calibri" panose="020F0502020204030204" pitchFamily="34" charset="0"/>
              </a:rPr>
              <a:t>Ch.06b</a:t>
            </a:r>
            <a:r>
              <a:rPr lang="en-US" altLang="ko-KR" sz="1800" dirty="0">
                <a:latin typeface="Calibri" panose="020F0502020204030204" pitchFamily="34" charset="0"/>
              </a:rPr>
              <a:t>]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44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컴퓨터 알고리즘</a:t>
            </a:r>
            <a:endParaRPr lang="en-US" altLang="ko-KR" sz="4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Calibri" pitchFamily="34" charset="0"/>
                <a:ea typeface="맑은 고딕" pitchFamily="50" charset="-127"/>
              </a:rPr>
              <a:t>배재대학교 컴퓨터공학과 이경희 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(leekhe@pcu.ac.kr)</a:t>
            </a:r>
            <a:endParaRPr lang="en-US" altLang="ko-KR" sz="1800" dirty="0"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1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트리에서의 삽입 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7107" y="2490812"/>
            <a:ext cx="1325563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1  2  3  4  6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7932" y="2490812"/>
            <a:ext cx="75247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8  10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20432" y="2490812"/>
            <a:ext cx="1519238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42695" y="1666900"/>
            <a:ext cx="1446212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7  13  25  34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575770" y="1970112"/>
            <a:ext cx="2097087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272932" y="1990750"/>
            <a:ext cx="1270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641232" y="1989162"/>
            <a:ext cx="115887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740995" y="1978050"/>
            <a:ext cx="1233487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068270" y="1984400"/>
            <a:ext cx="2598737" cy="477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20095" y="1628800"/>
            <a:ext cx="46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711332" y="2479700"/>
            <a:ext cx="18637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044457" y="2486050"/>
            <a:ext cx="15081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27  28  30  33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045920" y="3044850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02645" y="4538687"/>
            <a:ext cx="1325562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1  2  3  4  6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172670" y="4538687"/>
            <a:ext cx="1095375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8  9  10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366470" y="4538687"/>
            <a:ext cx="14954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549032" y="3714775"/>
            <a:ext cx="1446213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7  13  25  34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482107" y="4017987"/>
            <a:ext cx="2097088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79270" y="4038625"/>
            <a:ext cx="1270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47570" y="4037037"/>
            <a:ext cx="115887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2647332" y="4025925"/>
            <a:ext cx="1220788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974607" y="4032275"/>
            <a:ext cx="2598738" cy="477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15332" y="3676675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846270" y="4537100"/>
            <a:ext cx="18637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976195" y="4537100"/>
            <a:ext cx="1752600" cy="3143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523757" y="3113112"/>
            <a:ext cx="12410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9, 31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28795" y="104122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</a:rPr>
              <a:t>* </a:t>
            </a:r>
            <a:r>
              <a:rPr lang="en-US" altLang="ko-KR" i="1" dirty="0" smtClean="0">
                <a:latin typeface="Times New Roman" panose="02020603050405020304" pitchFamily="18" charset="0"/>
                <a:ea typeface="맑은 고딕" panose="020B0503020000020004" pitchFamily="50" charset="-127"/>
              </a:rPr>
              <a:t>k</a:t>
            </a:r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</a:rPr>
              <a:t> = 5</a:t>
            </a:r>
            <a:r>
              <a:rPr lang="ko-KR" altLang="en-US" dirty="0" smtClean="0">
                <a:latin typeface="Times New Roman" panose="02020603050405020304" pitchFamily="18" charset="0"/>
                <a:ea typeface="맑은 고딕" panose="020B0503020000020004" pitchFamily="50" charset="-127"/>
              </a:rPr>
              <a:t>로 설정한 예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4045920" y="5161186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523757" y="5229448"/>
            <a:ext cx="854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kumimoji="1"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408638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삽입 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4045920" y="1124744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523757" y="1193006"/>
            <a:ext cx="854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kumimoji="1"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14281" y="2879556"/>
            <a:ext cx="1528762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1  2  3  4  5  6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187506" y="2879556"/>
            <a:ext cx="109537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8  9  10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381306" y="2879556"/>
            <a:ext cx="14954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563868" y="2055644"/>
            <a:ext cx="1446213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7  13  25  34</a:t>
            </a: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 flipH="1">
            <a:off x="1496943" y="2358856"/>
            <a:ext cx="2097088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4194106" y="2379494"/>
            <a:ext cx="1270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4562406" y="2377906"/>
            <a:ext cx="115887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H="1">
            <a:off x="2662168" y="2366794"/>
            <a:ext cx="1220788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4989443" y="2373144"/>
            <a:ext cx="2598738" cy="477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168" y="2017544"/>
            <a:ext cx="46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6861106" y="2877969"/>
            <a:ext cx="1863725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991031" y="2877969"/>
            <a:ext cx="175260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38093" y="3551069"/>
            <a:ext cx="12763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kumimoji="1"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1195318" y="3284369"/>
            <a:ext cx="196850" cy="292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526981" y="4581356"/>
            <a:ext cx="1401762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2047806" y="4581356"/>
            <a:ext cx="1247775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3394006" y="4581356"/>
            <a:ext cx="14954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576568" y="3757444"/>
            <a:ext cx="1446213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6  13  25  34</a:t>
            </a: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>
            <a:off x="1509643" y="4060656"/>
            <a:ext cx="2097088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4206806" y="4081294"/>
            <a:ext cx="1270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4575106" y="4079706"/>
            <a:ext cx="115887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 flipH="1">
            <a:off x="2674868" y="4068594"/>
            <a:ext cx="1220788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5002143" y="4074944"/>
            <a:ext cx="2598738" cy="477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6873806" y="4579769"/>
            <a:ext cx="1863725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5003731" y="4579769"/>
            <a:ext cx="175260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10437" y="5246518"/>
            <a:ext cx="592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오른쪽 형제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노드에게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넘김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부모의 키 값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작게 되므로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맞바꿈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AutoShape 40"/>
          <p:cNvSpPr>
            <a:spLocks noChangeArrowheads="1"/>
          </p:cNvSpPr>
          <p:nvPr/>
        </p:nvSpPr>
        <p:spPr bwMode="auto">
          <a:xfrm>
            <a:off x="4035356" y="5949280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4513193" y="6017542"/>
            <a:ext cx="981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 </a:t>
            </a:r>
            <a:r>
              <a:rPr kumimoji="1"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161962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삽입 예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AutoShape 40"/>
          <p:cNvSpPr>
            <a:spLocks noChangeArrowheads="1"/>
          </p:cNvSpPr>
          <p:nvPr/>
        </p:nvSpPr>
        <p:spPr bwMode="auto">
          <a:xfrm>
            <a:off x="4035356" y="1196752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4513193" y="1265014"/>
            <a:ext cx="981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 </a:t>
            </a:r>
            <a:r>
              <a:rPr kumimoji="1"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491353" y="2774280"/>
            <a:ext cx="1401762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012178" y="2774280"/>
            <a:ext cx="124777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358378" y="2774280"/>
            <a:ext cx="14954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718740" y="1950368"/>
            <a:ext cx="1446213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6  13  25  34</a:t>
            </a: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 flipH="1">
            <a:off x="1651815" y="2253580"/>
            <a:ext cx="2097088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4348978" y="2274218"/>
            <a:ext cx="1270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>
            <a:off x="4717278" y="2272630"/>
            <a:ext cx="115887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 flipH="1">
            <a:off x="2817040" y="2261518"/>
            <a:ext cx="1220788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" name="Line 35"/>
          <p:cNvSpPr>
            <a:spLocks noChangeShapeType="1"/>
          </p:cNvSpPr>
          <p:nvPr/>
        </p:nvSpPr>
        <p:spPr bwMode="auto">
          <a:xfrm>
            <a:off x="5144315" y="2267868"/>
            <a:ext cx="2598738" cy="477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6850878" y="2772693"/>
            <a:ext cx="2028825" cy="3048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37  38  39  40  41  45</a:t>
            </a: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4968103" y="2772693"/>
            <a:ext cx="175260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7373165" y="3369593"/>
            <a:ext cx="12763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kumimoji="1" lang="en-US" altLang="ko-KR" sz="16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 flipV="1">
            <a:off x="8030390" y="3102893"/>
            <a:ext cx="196850" cy="292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823140" y="134076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326253" y="4612952"/>
            <a:ext cx="1401762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1847078" y="4612952"/>
            <a:ext cx="124777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22" name="Rectangle 45"/>
          <p:cNvSpPr>
            <a:spLocks noChangeArrowheads="1"/>
          </p:cNvSpPr>
          <p:nvPr/>
        </p:nvSpPr>
        <p:spPr bwMode="auto">
          <a:xfrm>
            <a:off x="3193278" y="4612952"/>
            <a:ext cx="14954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3629840" y="3789040"/>
            <a:ext cx="1852613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6  13  25  34  40</a:t>
            </a:r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H="1">
            <a:off x="1448615" y="4092252"/>
            <a:ext cx="22113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 flipH="1">
            <a:off x="4069578" y="4112890"/>
            <a:ext cx="190500" cy="498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>
            <a:off x="4628378" y="4111302"/>
            <a:ext cx="1006475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7" name="Line 50"/>
          <p:cNvSpPr>
            <a:spLocks noChangeShapeType="1"/>
          </p:cNvSpPr>
          <p:nvPr/>
        </p:nvSpPr>
        <p:spPr bwMode="auto">
          <a:xfrm flipH="1">
            <a:off x="2728140" y="4100190"/>
            <a:ext cx="1220788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8" name="Line 51"/>
          <p:cNvSpPr>
            <a:spLocks noChangeShapeType="1"/>
          </p:cNvSpPr>
          <p:nvPr/>
        </p:nvSpPr>
        <p:spPr bwMode="auto">
          <a:xfrm>
            <a:off x="5055415" y="4106540"/>
            <a:ext cx="2179638" cy="465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6685778" y="4611365"/>
            <a:ext cx="1177925" cy="3048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37  38  39</a:t>
            </a:r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>
            <a:off x="4803003" y="4611365"/>
            <a:ext cx="175260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31" name="Rectangle 54"/>
          <p:cNvSpPr>
            <a:spLocks noChangeArrowheads="1"/>
          </p:cNvSpPr>
          <p:nvPr/>
        </p:nvSpPr>
        <p:spPr bwMode="auto">
          <a:xfrm>
            <a:off x="8006578" y="4611365"/>
            <a:ext cx="860425" cy="3048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32" name="Line 55"/>
          <p:cNvSpPr>
            <a:spLocks noChangeShapeType="1"/>
          </p:cNvSpPr>
          <p:nvPr/>
        </p:nvSpPr>
        <p:spPr bwMode="auto">
          <a:xfrm>
            <a:off x="5471340" y="4101777"/>
            <a:ext cx="2946400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Text Box 56"/>
          <p:cNvSpPr txBox="1">
            <a:spLocks noChangeArrowheads="1"/>
          </p:cNvSpPr>
          <p:nvPr/>
        </p:nvSpPr>
        <p:spPr bwMode="auto">
          <a:xfrm>
            <a:off x="7601765" y="5233665"/>
            <a:ext cx="6607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kumimoji="1" lang="en-US" altLang="ko-KR" sz="16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34" name="Line 57"/>
          <p:cNvSpPr>
            <a:spLocks noChangeShapeType="1"/>
          </p:cNvSpPr>
          <p:nvPr/>
        </p:nvSpPr>
        <p:spPr bwMode="auto">
          <a:xfrm flipV="1">
            <a:off x="7966890" y="4979665"/>
            <a:ext cx="196850" cy="292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 flipH="1" flipV="1">
            <a:off x="7706540" y="4979665"/>
            <a:ext cx="158750" cy="279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1758" y="5518973"/>
            <a:ext cx="467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발생한 노드를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분할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키 값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부모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노드에게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넘김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29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삽입 예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4241028" y="1340768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4718865" y="1409030"/>
            <a:ext cx="1754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23, 35, 36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913" y="2867496"/>
            <a:ext cx="1185862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81138" y="2867496"/>
            <a:ext cx="112077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700338" y="2867496"/>
            <a:ext cx="1749425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581400" y="2043584"/>
            <a:ext cx="1852613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6  13  25  34  40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434138" y="2865909"/>
            <a:ext cx="1762125" cy="3048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64063" y="2865909"/>
            <a:ext cx="175260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288338" y="2865909"/>
            <a:ext cx="754062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879475" y="2346796"/>
            <a:ext cx="7693025" cy="506413"/>
            <a:chOff x="554" y="1882"/>
            <a:chExt cx="4846" cy="319"/>
          </a:xfrm>
        </p:grpSpPr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554" y="1882"/>
              <a:ext cx="1721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2277" y="1895"/>
              <a:ext cx="376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885" y="1894"/>
              <a:ext cx="634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304" y="1887"/>
              <a:ext cx="1153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154" y="1891"/>
              <a:ext cx="1373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416" y="1888"/>
              <a:ext cx="1984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812800" y="1484784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247183" y="3645024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4725020" y="3713286"/>
            <a:ext cx="981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endParaRPr kumimoji="1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30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삽입 예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8113" y="4486225"/>
            <a:ext cx="1147762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9538" y="4486225"/>
            <a:ext cx="106997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60638" y="4486225"/>
            <a:ext cx="17113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54400" y="3662313"/>
            <a:ext cx="2106613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6  13  25  31  34  40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739775" y="3965525"/>
            <a:ext cx="2732088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627438" y="3973463"/>
            <a:ext cx="457200" cy="498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414838" y="3984575"/>
            <a:ext cx="460375" cy="495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968500" y="3986163"/>
            <a:ext cx="1792288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172075" y="3979813"/>
            <a:ext cx="2065338" cy="477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459538" y="4484638"/>
            <a:ext cx="1736725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360863" y="4484638"/>
            <a:ext cx="1104900" cy="3143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301038" y="4484638"/>
            <a:ext cx="728662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537200" y="3975050"/>
            <a:ext cx="3086100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554663" y="4484638"/>
            <a:ext cx="812800" cy="3143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32  33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813300" y="3975050"/>
            <a:ext cx="1104900" cy="495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127750" y="3406217"/>
            <a:ext cx="12763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kumimoji="1" lang="en-US" altLang="ko-KR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1" lang="en-US" altLang="ko-KR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5626100" y="3555950"/>
            <a:ext cx="501650" cy="203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138113" y="2538375"/>
            <a:ext cx="1147762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1379538" y="2538375"/>
            <a:ext cx="106997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2560638" y="2538375"/>
            <a:ext cx="17113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6459538" y="2536788"/>
            <a:ext cx="1736725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8301038" y="2536788"/>
            <a:ext cx="728662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766654" y="2978956"/>
            <a:ext cx="12763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kumimoji="1" lang="en-US" altLang="ko-KR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1" lang="en-US" altLang="ko-KR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H="1" flipV="1">
            <a:off x="5537200" y="2892388"/>
            <a:ext cx="222250" cy="254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838200" y="134076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3467100" y="1701763"/>
            <a:ext cx="1852613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6  13  25  34  40</a:t>
            </a: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4373563" y="2536788"/>
            <a:ext cx="2032000" cy="3143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27  28  30  31  32  33</a:t>
            </a:r>
          </a:p>
        </p:txBody>
      </p:sp>
      <p:grpSp>
        <p:nvGrpSpPr>
          <p:cNvPr id="54" name="Group 52"/>
          <p:cNvGrpSpPr>
            <a:grpSpLocks/>
          </p:cNvGrpSpPr>
          <p:nvPr/>
        </p:nvGrpSpPr>
        <p:grpSpPr bwMode="auto">
          <a:xfrm>
            <a:off x="752475" y="1993863"/>
            <a:ext cx="7693025" cy="530225"/>
            <a:chOff x="554" y="1882"/>
            <a:chExt cx="4846" cy="319"/>
          </a:xfrm>
        </p:grpSpPr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554" y="1882"/>
              <a:ext cx="1721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2277" y="1895"/>
              <a:ext cx="376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2885" y="1894"/>
              <a:ext cx="634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H="1">
              <a:off x="1304" y="1887"/>
              <a:ext cx="1153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154" y="1891"/>
              <a:ext cx="1373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416" y="1888"/>
              <a:ext cx="1984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711442" y="5106670"/>
            <a:ext cx="6607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kumimoji="1" lang="en-US" altLang="ko-KR" sz="160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H="1" flipV="1">
            <a:off x="5827713" y="4816425"/>
            <a:ext cx="41275" cy="292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H="1" flipV="1">
            <a:off x="5284788" y="4845000"/>
            <a:ext cx="593725" cy="263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5" name="AutoShape 40"/>
          <p:cNvSpPr>
            <a:spLocks noChangeArrowheads="1"/>
          </p:cNvSpPr>
          <p:nvPr/>
        </p:nvSpPr>
        <p:spPr bwMode="auto">
          <a:xfrm>
            <a:off x="4247183" y="1056730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4725020" y="1124992"/>
            <a:ext cx="981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endParaRPr kumimoji="1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3568" y="5445224"/>
            <a:ext cx="819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발생한 노드를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분할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키 값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부모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노드에게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넘김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부모 노드에서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오버플로우가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연쇄적으로 발생한다면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(1), (2)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과정을 반복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56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삽입 예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2447900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01600" y="2850480"/>
            <a:ext cx="1147763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343025" y="2850480"/>
            <a:ext cx="106997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524125" y="2850480"/>
            <a:ext cx="1711325" cy="31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173288" y="2026568"/>
            <a:ext cx="1179512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6  13  25</a:t>
            </a: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703263" y="2342480"/>
            <a:ext cx="1474787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2854325" y="2337718"/>
            <a:ext cx="558800" cy="498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3336925" y="2336130"/>
            <a:ext cx="1501775" cy="50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H="1">
            <a:off x="1931988" y="2337718"/>
            <a:ext cx="611187" cy="496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6951663" y="2331368"/>
            <a:ext cx="249237" cy="490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423025" y="2848893"/>
            <a:ext cx="1736725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4324350" y="2848893"/>
            <a:ext cx="110490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27  28  30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8264525" y="2848893"/>
            <a:ext cx="728663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7342188" y="2326605"/>
            <a:ext cx="1244600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518150" y="2848893"/>
            <a:ext cx="812800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32  33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5881688" y="2339305"/>
            <a:ext cx="698500" cy="495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4576763" y="2012280"/>
            <a:ext cx="6607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kumimoji="1" lang="en-US" altLang="ko-KR" sz="16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 flipH="1">
            <a:off x="3859213" y="2188493"/>
            <a:ext cx="717550" cy="79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6554788" y="2026568"/>
            <a:ext cx="785812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34  40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4700588" y="1340768"/>
            <a:ext cx="531812" cy="3175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H="1">
            <a:off x="2806700" y="1653505"/>
            <a:ext cx="189230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>
            <a:off x="5232400" y="1653505"/>
            <a:ext cx="167640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 flipV="1">
            <a:off x="5249863" y="2174205"/>
            <a:ext cx="654050" cy="111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9632" y="3502749"/>
            <a:ext cx="720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루트 노드에서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 시에도 노드를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분할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키 값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새로운 루트 노드로 지정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depth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33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트리에서의 삭제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449263" eaLnBrk="1" hangingPunct="1">
              <a:buClrTx/>
              <a:buSzTx/>
              <a:buNone/>
            </a:pPr>
            <a:r>
              <a:rPr lang="en-US" altLang="ko-KR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BTreeDelete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{		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루트 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노드 번호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삭제하고자 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하는 키</a:t>
            </a:r>
          </a:p>
          <a:p>
            <a:pPr marL="0" indent="0" defTabSz="449263" eaLnBrk="1" hangingPunct="1">
              <a:buClrTx/>
              <a:buSzTx/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						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를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갖고 있는 노드</a:t>
            </a:r>
            <a:endParaRPr kumimoji="0"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가 리프 노드 아님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{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의 </a:t>
            </a:r>
            <a:r>
              <a:rPr lang="ko-KR" altLang="en-US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직후원소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를 가진 리프 노드를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찾음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와 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를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맞바꿈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리프 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노드에서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를 제거하고 이 리프 노드를 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이라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함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에서 </a:t>
            </a:r>
            <a:r>
              <a:rPr lang="ko-KR" altLang="en-US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언더플로우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발생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ko-KR" sz="2000" b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clearUnderflow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66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트리에서의 삭제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449263" eaLnBrk="1" hangingPunct="1">
              <a:buClrTx/>
              <a:buSzTx/>
              <a:buNone/>
            </a:pPr>
            <a:r>
              <a:rPr lang="en-US" altLang="ko-KR" sz="2000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clearUnderflow</a:t>
            </a:r>
            <a:r>
              <a:rPr lang="en-US" altLang="ko-KR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		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ko-KR" altLang="en-US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언더플로우가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발생한 노드</a:t>
            </a:r>
            <a:endParaRPr kumimoji="0" lang="ko-KR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defTabSz="449263" eaLnBrk="1" hangingPunct="1">
              <a:buClrTx/>
              <a:buSzTx/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ko-KR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  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 </a:t>
            </a:r>
            <a:r>
              <a:rPr lang="en-US" altLang="ko-KR" sz="20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 형제 </a:t>
            </a:r>
            <a:r>
              <a:rPr lang="ko-KR" altLang="en-US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중 </a:t>
            </a:r>
            <a:r>
              <a:rPr lang="ko-KR" altLang="en-US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키를 하나 </a:t>
            </a:r>
            <a:r>
              <a:rPr lang="ko-KR" altLang="en-US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줄 </a:t>
            </a:r>
            <a:r>
              <a:rPr lang="ko-KR" altLang="en-US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수 있는 여분을 가진 노드가 있음</a:t>
            </a:r>
            <a:r>
              <a:rPr lang="en-US" altLang="ko-KR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{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이 키를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넘겨받음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}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{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의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형제 노드와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을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합병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부모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노드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에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언더플로우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발생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ko-KR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clearUnderflow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} 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2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08057" y="1248941"/>
            <a:ext cx="564670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331" y="2630795"/>
            <a:ext cx="872535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15193" y="2630795"/>
            <a:ext cx="949126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5  6  7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40647" y="2630795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9  10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858328" y="2630795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41298" y="2630795"/>
            <a:ext cx="1007695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879539" y="2630795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903567" y="1927197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33834" y="1936141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4  8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1575435" y="2109059"/>
            <a:ext cx="818471" cy="5038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04774" y="2155270"/>
            <a:ext cx="0" cy="45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005130" y="2109059"/>
            <a:ext cx="761403" cy="4919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739315" y="1421859"/>
            <a:ext cx="1545333" cy="48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676612" y="1421859"/>
            <a:ext cx="1569361" cy="48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280514" y="2167196"/>
            <a:ext cx="0" cy="45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5220257" y="2120985"/>
            <a:ext cx="794442" cy="48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546330" y="2120985"/>
            <a:ext cx="840997" cy="4919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09295" y="3203213"/>
            <a:ext cx="428008" cy="4695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96755" y="3241971"/>
            <a:ext cx="854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30288" y="1296643"/>
            <a:ext cx="465552" cy="39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75341" y="3945568"/>
            <a:ext cx="479068" cy="39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298163" y="3957494"/>
            <a:ext cx="564670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156438" y="5339348"/>
            <a:ext cx="872535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408923" y="5339348"/>
            <a:ext cx="788435" cy="29813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5  6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530753" y="5339348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9  10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948435" y="5339348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7031405" y="5339348"/>
            <a:ext cx="1007695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5969646" y="5339348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993674" y="4635750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23941" y="4644694"/>
            <a:ext cx="756898" cy="2981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4  8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1665541" y="4817612"/>
            <a:ext cx="818471" cy="5038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794881" y="4863823"/>
            <a:ext cx="0" cy="45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095237" y="4817612"/>
            <a:ext cx="761403" cy="4919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2829422" y="4130412"/>
            <a:ext cx="1545333" cy="48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766719" y="4130412"/>
            <a:ext cx="1569361" cy="48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370621" y="4875748"/>
            <a:ext cx="0" cy="45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5310364" y="4829537"/>
            <a:ext cx="794442" cy="48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6636437" y="4829537"/>
            <a:ext cx="840997" cy="4919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4283968" y="5839758"/>
            <a:ext cx="428008" cy="4695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4671428" y="5878516"/>
            <a:ext cx="854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91971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삭제</a:t>
            </a:r>
            <a:r>
              <a:rPr lang="en-US" altLang="ko-KR" dirty="0"/>
              <a:t> </a:t>
            </a:r>
            <a:r>
              <a:rPr lang="ko-KR" altLang="en-US" dirty="0"/>
              <a:t>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AutoShape 40"/>
          <p:cNvSpPr>
            <a:spLocks noChangeArrowheads="1"/>
          </p:cNvSpPr>
          <p:nvPr/>
        </p:nvSpPr>
        <p:spPr bwMode="auto">
          <a:xfrm>
            <a:off x="4283968" y="980728"/>
            <a:ext cx="428008" cy="469562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4671428" y="1019486"/>
            <a:ext cx="854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4393833" y="7217049"/>
            <a:ext cx="425129" cy="460423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778686" y="7255052"/>
            <a:ext cx="830865" cy="3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1027113" y="1484784"/>
            <a:ext cx="465404" cy="39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4216323" y="1592584"/>
            <a:ext cx="560871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1095730" y="2947542"/>
            <a:ext cx="86666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350232" y="2947542"/>
            <a:ext cx="774181" cy="29233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  6</a:t>
            </a: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3454075" y="2947542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9  10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4862220" y="2947542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931179" y="2947542"/>
            <a:ext cx="1000917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5876562" y="2947542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5900429" y="2257639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2354707" y="2266409"/>
            <a:ext cx="751806" cy="29233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  8</a:t>
            </a:r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>
            <a:off x="1601409" y="2435961"/>
            <a:ext cx="812965" cy="4940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2723152" y="2481273"/>
            <a:ext cx="0" cy="448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3021488" y="2435961"/>
            <a:ext cx="756281" cy="4823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H="1">
            <a:off x="2757461" y="1762136"/>
            <a:ext cx="1534938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4681727" y="1762136"/>
            <a:ext cx="1558805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6274840" y="2492966"/>
            <a:ext cx="0" cy="448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H="1">
            <a:off x="5221715" y="2447655"/>
            <a:ext cx="789098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6538867" y="2447655"/>
            <a:ext cx="835340" cy="4823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1817703" y="1772368"/>
            <a:ext cx="10310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4, 5 </a:t>
            </a:r>
            <a:r>
              <a:rPr kumimoji="1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</a:p>
        </p:txBody>
      </p:sp>
      <p:sp>
        <p:nvSpPr>
          <p:cNvPr id="66" name="Rectangle 2"/>
          <p:cNvSpPr>
            <a:spLocks noChangeArrowheads="1"/>
          </p:cNvSpPr>
          <p:nvPr/>
        </p:nvSpPr>
        <p:spPr bwMode="auto">
          <a:xfrm>
            <a:off x="4216323" y="3501008"/>
            <a:ext cx="560871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1095730" y="4855966"/>
            <a:ext cx="86666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454650" y="4855966"/>
            <a:ext cx="520596" cy="29233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3454075" y="4855966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9  10</a:t>
            </a: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4862220" y="4855966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6931179" y="4855966"/>
            <a:ext cx="1000917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5876562" y="4855966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5900429" y="4166063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2354707" y="4174833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5  8</a:t>
            </a: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 flipH="1">
            <a:off x="1601409" y="4344385"/>
            <a:ext cx="812965" cy="4940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2723152" y="4389697"/>
            <a:ext cx="0" cy="448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7" name="Line 13"/>
          <p:cNvSpPr>
            <a:spLocks noChangeShapeType="1"/>
          </p:cNvSpPr>
          <p:nvPr/>
        </p:nvSpPr>
        <p:spPr bwMode="auto">
          <a:xfrm>
            <a:off x="3021488" y="4344385"/>
            <a:ext cx="756281" cy="4823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 flipH="1">
            <a:off x="2757461" y="3670560"/>
            <a:ext cx="1534938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4681727" y="3670560"/>
            <a:ext cx="1558805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>
            <a:off x="6274840" y="4401390"/>
            <a:ext cx="0" cy="448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 flipH="1">
            <a:off x="5221715" y="4356078"/>
            <a:ext cx="789098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>
            <a:off x="6538867" y="4356078"/>
            <a:ext cx="835340" cy="4823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2821603" y="5228689"/>
            <a:ext cx="12698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kumimoji="1"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84" name="Line 20"/>
          <p:cNvSpPr>
            <a:spLocks noChangeShapeType="1"/>
          </p:cNvSpPr>
          <p:nvPr/>
        </p:nvSpPr>
        <p:spPr bwMode="auto">
          <a:xfrm flipH="1" flipV="1">
            <a:off x="2988671" y="5092755"/>
            <a:ext cx="332644" cy="1797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5" name="Text Box 58"/>
          <p:cNvSpPr txBox="1">
            <a:spLocks noChangeArrowheads="1"/>
          </p:cNvSpPr>
          <p:nvPr/>
        </p:nvSpPr>
        <p:spPr bwMode="auto">
          <a:xfrm>
            <a:off x="1835603" y="3778723"/>
            <a:ext cx="7857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kumimoji="1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87600" y="5602014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삭제하려는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직후원소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맞바꿈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리프 노드에서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언더플로우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발생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8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검색 트리 </a:t>
            </a: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(2)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7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삭제</a:t>
            </a:r>
            <a:r>
              <a:rPr lang="en-US" altLang="ko-KR" dirty="0"/>
              <a:t> </a:t>
            </a:r>
            <a:r>
              <a:rPr lang="ko-KR" altLang="en-US" dirty="0"/>
              <a:t>예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16323" y="1268760"/>
            <a:ext cx="560871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5730" y="2623718"/>
            <a:ext cx="86666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1  2  3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4650" y="2623718"/>
            <a:ext cx="520596" cy="29233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54075" y="2623718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9  10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62220" y="2623718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1179" y="2623718"/>
            <a:ext cx="1000917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76562" y="2623718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00429" y="1933815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54707" y="1942585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5  8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1601409" y="2112137"/>
            <a:ext cx="812965" cy="4940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723152" y="2157449"/>
            <a:ext cx="0" cy="448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021488" y="2112137"/>
            <a:ext cx="756281" cy="4823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2757461" y="1438312"/>
            <a:ext cx="1534938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81727" y="1438312"/>
            <a:ext cx="1558805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274840" y="2169142"/>
            <a:ext cx="0" cy="448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5221715" y="2123830"/>
            <a:ext cx="789098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538867" y="2123830"/>
            <a:ext cx="835340" cy="4823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821603" y="2996441"/>
            <a:ext cx="12763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 flipV="1">
            <a:off x="2988671" y="2860507"/>
            <a:ext cx="332644" cy="1797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280465" y="3224460"/>
            <a:ext cx="560871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50865" y="4579418"/>
            <a:ext cx="751806" cy="29233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06916" y="4579418"/>
            <a:ext cx="771198" cy="29233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5  6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518217" y="4579418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9  10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926362" y="4579418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995321" y="4579418"/>
            <a:ext cx="1000917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940704" y="4579418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964571" y="3889515"/>
            <a:ext cx="751806" cy="292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405425" y="3898285"/>
            <a:ext cx="751806" cy="29233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3  8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1665552" y="4067837"/>
            <a:ext cx="812965" cy="4940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2787294" y="4113149"/>
            <a:ext cx="0" cy="448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085630" y="4067837"/>
            <a:ext cx="756281" cy="4823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821603" y="3394012"/>
            <a:ext cx="1534938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745869" y="3394012"/>
            <a:ext cx="1558805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338982" y="4124842"/>
            <a:ext cx="0" cy="448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5285857" y="4079531"/>
            <a:ext cx="789098" cy="472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6603010" y="4079531"/>
            <a:ext cx="835340" cy="4823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Text Box 58"/>
          <p:cNvSpPr txBox="1">
            <a:spLocks noChangeArrowheads="1"/>
          </p:cNvSpPr>
          <p:nvPr/>
        </p:nvSpPr>
        <p:spPr bwMode="auto">
          <a:xfrm>
            <a:off x="1835603" y="1546475"/>
            <a:ext cx="7857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kumimoji="1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</a:p>
        </p:txBody>
      </p:sp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1874387" y="337062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재분배</a:t>
            </a:r>
          </a:p>
        </p:txBody>
      </p:sp>
      <p:sp>
        <p:nvSpPr>
          <p:cNvPr id="41" name="Freeform 61"/>
          <p:cNvSpPr>
            <a:spLocks/>
          </p:cNvSpPr>
          <p:nvPr/>
        </p:nvSpPr>
        <p:spPr bwMode="auto">
          <a:xfrm>
            <a:off x="2081730" y="4279778"/>
            <a:ext cx="531038" cy="201709"/>
          </a:xfrm>
          <a:custGeom>
            <a:avLst/>
            <a:gdLst>
              <a:gd name="T0" fmla="*/ 0 w 456"/>
              <a:gd name="T1" fmla="*/ 130 h 138"/>
              <a:gd name="T2" fmla="*/ 161 w 456"/>
              <a:gd name="T3" fmla="*/ 30 h 138"/>
              <a:gd name="T4" fmla="*/ 376 w 456"/>
              <a:gd name="T5" fmla="*/ 0 h 138"/>
              <a:gd name="T6" fmla="*/ 437 w 456"/>
              <a:gd name="T7" fmla="*/ 30 h 138"/>
              <a:gd name="T8" fmla="*/ 453 w 456"/>
              <a:gd name="T9" fmla="*/ 77 h 138"/>
              <a:gd name="T10" fmla="*/ 453 w 456"/>
              <a:gd name="T1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138">
                <a:moveTo>
                  <a:pt x="0" y="130"/>
                </a:moveTo>
                <a:cubicBezTo>
                  <a:pt x="49" y="91"/>
                  <a:pt x="98" y="52"/>
                  <a:pt x="161" y="30"/>
                </a:cubicBezTo>
                <a:cubicBezTo>
                  <a:pt x="224" y="8"/>
                  <a:pt x="330" y="0"/>
                  <a:pt x="376" y="0"/>
                </a:cubicBezTo>
                <a:cubicBezTo>
                  <a:pt x="422" y="0"/>
                  <a:pt x="424" y="17"/>
                  <a:pt x="437" y="30"/>
                </a:cubicBezTo>
                <a:cubicBezTo>
                  <a:pt x="450" y="43"/>
                  <a:pt x="450" y="59"/>
                  <a:pt x="453" y="77"/>
                </a:cubicBezTo>
                <a:cubicBezTo>
                  <a:pt x="456" y="95"/>
                  <a:pt x="454" y="116"/>
                  <a:pt x="453" y="138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31640" y="5229200"/>
            <a:ext cx="662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리프 노드에서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 시 형제 노드 중 키를 나누어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수 있는 여분이 있는 경우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키를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재분배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38"/>
          <p:cNvSpPr>
            <a:spLocks noChangeArrowheads="1"/>
          </p:cNvSpPr>
          <p:nvPr/>
        </p:nvSpPr>
        <p:spPr bwMode="auto">
          <a:xfrm>
            <a:off x="4233626" y="5992913"/>
            <a:ext cx="425129" cy="460423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4618479" y="6030916"/>
            <a:ext cx="854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78353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삭제</a:t>
            </a:r>
            <a:r>
              <a:rPr lang="en-US" altLang="ko-KR" dirty="0"/>
              <a:t> </a:t>
            </a:r>
            <a:r>
              <a:rPr lang="ko-KR" altLang="en-US" dirty="0"/>
              <a:t>예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>
            <a:off x="4268530" y="1124744"/>
            <a:ext cx="425129" cy="460423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4653383" y="1162747"/>
            <a:ext cx="854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4210961" y="1643570"/>
            <a:ext cx="556720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203783" y="3012796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2351278" y="3012796"/>
            <a:ext cx="765490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5  6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3569844" y="3012796"/>
            <a:ext cx="530069" cy="29541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4852077" y="3012796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905724" y="3012796"/>
            <a:ext cx="993509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5858912" y="3012796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5882602" y="2315628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363123" y="2324491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3  8</a:t>
            </a: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 flipH="1">
            <a:off x="1615400" y="2495828"/>
            <a:ext cx="806948" cy="4992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728841" y="2541617"/>
            <a:ext cx="0" cy="4534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>
            <a:off x="3024969" y="2495828"/>
            <a:ext cx="750684" cy="4874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3" name="Line 14"/>
          <p:cNvSpPr>
            <a:spLocks noChangeShapeType="1"/>
          </p:cNvSpPr>
          <p:nvPr/>
        </p:nvSpPr>
        <p:spPr bwMode="auto">
          <a:xfrm flipH="1">
            <a:off x="2762896" y="1814908"/>
            <a:ext cx="1523578" cy="477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>
            <a:off x="4672920" y="1814908"/>
            <a:ext cx="1547268" cy="477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6254243" y="2553433"/>
            <a:ext cx="0" cy="4534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6" name="Line 17"/>
          <p:cNvSpPr>
            <a:spLocks noChangeShapeType="1"/>
          </p:cNvSpPr>
          <p:nvPr/>
        </p:nvSpPr>
        <p:spPr bwMode="auto">
          <a:xfrm flipH="1">
            <a:off x="5208911" y="2507645"/>
            <a:ext cx="783258" cy="477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7" name="Line 18"/>
          <p:cNvSpPr>
            <a:spLocks noChangeShapeType="1"/>
          </p:cNvSpPr>
          <p:nvPr/>
        </p:nvSpPr>
        <p:spPr bwMode="auto">
          <a:xfrm>
            <a:off x="6516316" y="2507645"/>
            <a:ext cx="829158" cy="4874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1100138" y="1628800"/>
            <a:ext cx="479727" cy="39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3925197" y="2448563"/>
            <a:ext cx="12763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H="1">
            <a:off x="3988865" y="2720340"/>
            <a:ext cx="432347" cy="27177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4274628" y="3647927"/>
            <a:ext cx="556720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1350366" y="5017153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137497" y="5017153"/>
            <a:ext cx="1071983" cy="29541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5  6  8  10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4915745" y="5017153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969391" y="5017153"/>
            <a:ext cx="993509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5922579" y="5017153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5946270" y="4319985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2494900" y="4328847"/>
            <a:ext cx="575969" cy="29541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 flipH="1">
            <a:off x="1785674" y="4500185"/>
            <a:ext cx="806948" cy="4992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2982030" y="4500185"/>
            <a:ext cx="750684" cy="4874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 flipH="1">
            <a:off x="2826563" y="3819265"/>
            <a:ext cx="1523578" cy="477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2" name="Line 33"/>
          <p:cNvSpPr>
            <a:spLocks noChangeShapeType="1"/>
          </p:cNvSpPr>
          <p:nvPr/>
        </p:nvSpPr>
        <p:spPr bwMode="auto">
          <a:xfrm>
            <a:off x="4736588" y="3819265"/>
            <a:ext cx="1547268" cy="477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>
            <a:off x="6317910" y="4557790"/>
            <a:ext cx="0" cy="4534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4" name="Line 35"/>
          <p:cNvSpPr>
            <a:spLocks noChangeShapeType="1"/>
          </p:cNvSpPr>
          <p:nvPr/>
        </p:nvSpPr>
        <p:spPr bwMode="auto">
          <a:xfrm flipH="1">
            <a:off x="5272579" y="4512002"/>
            <a:ext cx="783258" cy="477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5" name="Line 36"/>
          <p:cNvSpPr>
            <a:spLocks noChangeShapeType="1"/>
          </p:cNvSpPr>
          <p:nvPr/>
        </p:nvSpPr>
        <p:spPr bwMode="auto">
          <a:xfrm>
            <a:off x="6579983" y="4512002"/>
            <a:ext cx="829158" cy="4874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6" name="Text Box 37"/>
          <p:cNvSpPr txBox="1">
            <a:spLocks noChangeArrowheads="1"/>
          </p:cNvSpPr>
          <p:nvPr/>
        </p:nvSpPr>
        <p:spPr bwMode="auto">
          <a:xfrm>
            <a:off x="1624284" y="3807449"/>
            <a:ext cx="12763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kumimoji="1" lang="en-US" altLang="ko-KR" sz="160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97" name="Line 38"/>
          <p:cNvSpPr>
            <a:spLocks noChangeShapeType="1"/>
          </p:cNvSpPr>
          <p:nvPr/>
        </p:nvSpPr>
        <p:spPr bwMode="auto">
          <a:xfrm>
            <a:off x="2118818" y="4079226"/>
            <a:ext cx="330183" cy="29393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4205038" y="4352480"/>
            <a:ext cx="6607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99" name="Line 40"/>
          <p:cNvSpPr>
            <a:spLocks noChangeShapeType="1"/>
          </p:cNvSpPr>
          <p:nvPr/>
        </p:nvSpPr>
        <p:spPr bwMode="auto">
          <a:xfrm flipH="1">
            <a:off x="4054013" y="4639028"/>
            <a:ext cx="398292" cy="36335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11560" y="5445224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리프 노드에서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 시 형제 노드 중 키를 나누어 줄 수 있는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여분이 없는 경우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형제 노드를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병합 시 부모의 키를 하나 가져오므로 부모 노드에서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 가능성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</p:txBody>
      </p:sp>
      <p:sp>
        <p:nvSpPr>
          <p:cNvPr id="11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39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트리에서의 삭제</a:t>
            </a:r>
            <a:r>
              <a:rPr lang="en-US" altLang="ko-KR" dirty="0"/>
              <a:t> </a:t>
            </a:r>
            <a:r>
              <a:rPr lang="ko-KR" altLang="en-US" dirty="0"/>
              <a:t>예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74628" y="1340768"/>
            <a:ext cx="556720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50366" y="2709994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137497" y="2709994"/>
            <a:ext cx="1071983" cy="29541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5  6  8  10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915745" y="2709994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969391" y="2709994"/>
            <a:ext cx="993509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922579" y="2709994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946270" y="2012826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19  22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494900" y="2021688"/>
            <a:ext cx="575969" cy="29541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1785674" y="2193026"/>
            <a:ext cx="806948" cy="4992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2982030" y="2193026"/>
            <a:ext cx="750684" cy="4874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2826563" y="1512106"/>
            <a:ext cx="1523578" cy="477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736588" y="1512106"/>
            <a:ext cx="1547268" cy="477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317910" y="2250631"/>
            <a:ext cx="0" cy="4534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5272579" y="2204843"/>
            <a:ext cx="783258" cy="477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6579983" y="2204843"/>
            <a:ext cx="829158" cy="4874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1475656" y="1412776"/>
            <a:ext cx="12763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2118818" y="1772067"/>
            <a:ext cx="330183" cy="29393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205038" y="2045321"/>
            <a:ext cx="6607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4054013" y="2331869"/>
            <a:ext cx="398292" cy="36335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831574" y="4376106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1  2</a:t>
            </a: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817679" y="4376106"/>
            <a:ext cx="116230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5  6  8  10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212441" y="4376106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16  18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301623" y="4376106"/>
            <a:ext cx="993509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24  25  26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254811" y="4376106"/>
            <a:ext cx="746242" cy="295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20  21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897065" y="3631673"/>
            <a:ext cx="1393281" cy="29541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3  15  19  22</a:t>
            </a: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H="1">
            <a:off x="3452873" y="3836983"/>
            <a:ext cx="762529" cy="4992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>
            <a:off x="4560391" y="3847322"/>
            <a:ext cx="10364" cy="5213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2266882" y="3835506"/>
            <a:ext cx="1739751" cy="5228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5210392" y="3826643"/>
            <a:ext cx="1514694" cy="5228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4860961" y="3848799"/>
            <a:ext cx="692939" cy="4874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5485791" y="3179696"/>
            <a:ext cx="6607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kumimoji="1" lang="en-US" altLang="ko-KR" sz="160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5131918" y="3368758"/>
            <a:ext cx="420501" cy="21564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1675" y="5229200"/>
            <a:ext cx="7066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병합에 의해 부모 노드에서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발생하는 경우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부모 노드에 대해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언더플로우를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처리하는 절차를 동일하게 적용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키의 재분배 또는 형제 노드 병합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0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검색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검색 키가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두 개 이상의 필드로 이루어진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검색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KD-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트리 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KDB-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트리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R-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트리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그리드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파일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98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KD-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KD-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트리의 특징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각 레벨에서 </a:t>
            </a:r>
            <a:r>
              <a:rPr lang="ko-KR" altLang="en-US" sz="2000" kern="0">
                <a:solidFill>
                  <a:schemeClr val="bg2">
                    <a:lumMod val="10000"/>
                  </a:schemeClr>
                </a:solidFill>
              </a:rPr>
              <a:t>필드를 </a:t>
            </a:r>
            <a:r>
              <a:rPr lang="ko-KR" altLang="en-US" sz="2000" kern="0" smtClean="0">
                <a:solidFill>
                  <a:schemeClr val="bg2">
                    <a:lumMod val="10000"/>
                  </a:schemeClr>
                </a:solidFill>
              </a:rPr>
              <a:t>번갈아가며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검색에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한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level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에서는 하나의 필드만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사용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총 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k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개의 필드를 사용하는 검색이라면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k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개의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레벨을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내려가면 검색에 사용하는 필드가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일치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70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KD-</a:t>
            </a:r>
            <a:r>
              <a:rPr lang="ko-KR" altLang="en-US" dirty="0" smtClean="0"/>
              <a:t>트리의 검색 키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80520" y="1043260"/>
            <a:ext cx="22860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47220" y="1043260"/>
            <a:ext cx="17272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 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  a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277420" y="10432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20320" y="10432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204520" y="10432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363020" y="1246460"/>
            <a:ext cx="48260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801420" y="1246460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26420" y="1919560"/>
            <a:ext cx="22860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93120" y="1919560"/>
            <a:ext cx="17272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 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  b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210620" y="19195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540820" y="19195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137720" y="19195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72820" y="1919560"/>
            <a:ext cx="22860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920" y="1919560"/>
            <a:ext cx="17272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 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  c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182420" y="19195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525320" y="19195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96820" y="19195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2321620" y="2135460"/>
            <a:ext cx="48260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747320" y="2148160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7681020" y="2148160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496120" y="2808560"/>
            <a:ext cx="22860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826320" y="2808560"/>
            <a:ext cx="16383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  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181920" y="28085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562920" y="28085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931220" y="28085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53520" y="4561160"/>
            <a:ext cx="22860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20220" y="4561160"/>
            <a:ext cx="17145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 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 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4086920" y="45611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379020" y="45611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014020" y="45611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66620" y="2795860"/>
            <a:ext cx="22860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096820" y="2795860"/>
            <a:ext cx="16383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  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7452420" y="27958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7833420" y="27958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8201720" y="27958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1191320" y="3024460"/>
            <a:ext cx="457200" cy="63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3617020" y="3011760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4204395" y="3900760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3845620" y="34165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832545" y="339434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4960045" y="259424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>
            <a:off x="3223320" y="4777060"/>
            <a:ext cx="48260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5649020" y="4789760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978720" y="5437460"/>
            <a:ext cx="22860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283520" y="5437460"/>
            <a:ext cx="17272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x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x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 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  x</a:t>
            </a:r>
            <a:r>
              <a: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2613720" y="54374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2956620" y="54374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3515420" y="543746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H="1">
            <a:off x="1661220" y="5666060"/>
            <a:ext cx="48260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4086920" y="5678760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5810945" y="515964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4283770" y="615024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1337370" y="613754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251520" y="1054373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251520" y="1917973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r>
              <a:rPr lang="en-US" altLang="ko-K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251520" y="2806973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251520" y="4610373"/>
            <a:ext cx="1145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k-1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251520" y="5435873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89897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KD-</a:t>
            </a:r>
            <a:r>
              <a:rPr lang="ko-KR" altLang="en-US" dirty="0"/>
              <a:t>트리의 검색 키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필드의 개수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k=2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인 경우의 예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94200" y="1806872"/>
            <a:ext cx="18415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00600" y="1806872"/>
            <a:ext cx="9906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50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  <a:endParaRPr kumimoji="0" lang="en-US" altLang="ko-KR" sz="2400" b="0" i="1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295900" y="1819572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114800" y="2010072"/>
            <a:ext cx="48260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45200" y="2010072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2324100" y="2899072"/>
            <a:ext cx="48260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91000" y="2899072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565400" y="2683172"/>
            <a:ext cx="18415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71800" y="2683172"/>
            <a:ext cx="990600" cy="39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10  </a:t>
            </a:r>
            <a:r>
              <a:rPr kumimoji="0" lang="en-US" altLang="ko-KR" sz="2400" b="0" i="1" u="none" strike="noStrike" kern="0" cap="none" spc="0" normalizeH="0" baseline="0" noProof="0" smtClean="0">
                <a:ln>
                  <a:noFill/>
                </a:ln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endParaRPr kumimoji="0" lang="en-US" altLang="ko-KR" sz="2400" b="0" i="1" u="none" strike="noStrike" kern="0" cap="none" spc="0" normalizeH="0" baseline="-25000" noProof="0" smtClean="0">
              <a:ln>
                <a:noFill/>
              </a:ln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467100" y="2695872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6350000" y="2657772"/>
            <a:ext cx="1841500" cy="406400"/>
            <a:chOff x="3008" y="1576"/>
            <a:chExt cx="1160" cy="256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80</a:t>
              </a: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85</a:t>
              </a:r>
              <a:endPara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130300" y="3546772"/>
            <a:ext cx="1841500" cy="406400"/>
            <a:chOff x="648" y="2136"/>
            <a:chExt cx="1160" cy="256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25  </a:t>
              </a: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20</a:t>
              </a:r>
              <a:endPara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3517900" y="3534072"/>
            <a:ext cx="1841500" cy="406400"/>
            <a:chOff x="3624" y="2176"/>
            <a:chExt cx="1160" cy="256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40  </a:t>
              </a: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85</a:t>
              </a:r>
              <a:endPara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7048500" y="3521372"/>
            <a:ext cx="1841500" cy="406400"/>
            <a:chOff x="3704" y="2112"/>
            <a:chExt cx="1160" cy="256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70  </a:t>
              </a: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85</a:t>
              </a:r>
              <a:endPara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46100" y="4435772"/>
            <a:ext cx="1841500" cy="406400"/>
            <a:chOff x="3704" y="2112"/>
            <a:chExt cx="1160" cy="256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10 </a:t>
              </a: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endParaRPr kumimoji="0" lang="en-US" altLang="ko-KR" sz="2400" b="0" i="1" u="none" strike="noStrike" kern="0" cap="none" spc="0" normalizeH="0" baseline="-25000" noProof="0" smtClean="0">
                <a:ln>
                  <a:noFill/>
                </a:ln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850900" y="3762672"/>
            <a:ext cx="48260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022725" y="178306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193925" y="264666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978525" y="264666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84225" y="352296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3171825" y="351026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715125" y="349756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174625" y="441196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7975600" y="2873672"/>
            <a:ext cx="419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8243" y="4750127"/>
            <a:ext cx="4400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G(10, 60)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루트의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작음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왼쪽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60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y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값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70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보다 작음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왼쪽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x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값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보다 작음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왼쪽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7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KD-</a:t>
            </a:r>
            <a:r>
              <a:rPr lang="ko-KR" altLang="en-US" dirty="0" smtClean="0"/>
              <a:t>트리의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공간 분할</a:t>
            </a:r>
            <a:endParaRPr lang="ko-KR" altLang="en-US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0" y="1124744"/>
            <a:ext cx="4716668" cy="252028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996952"/>
            <a:ext cx="3527071" cy="3249601"/>
          </a:xfrm>
          <a:prstGeom prst="rect">
            <a:avLst/>
          </a:prstGeom>
        </p:spPr>
      </p:pic>
      <p:sp>
        <p:nvSpPr>
          <p:cNvPr id="4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5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KDB-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KD-Tree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B-Tree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의 특성 결합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다차원 키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(KD-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트리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디스크의 한 페이지가 하나의 노드와 일치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(B-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트리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좌우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균형잡힌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트리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(B-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트리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각 레코드는 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k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차원 공간에서 하나의 점에 해당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자신이 속한 공간을 담당하는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색인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(index)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노드들을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따라감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53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KDB-</a:t>
            </a:r>
            <a:r>
              <a:rPr lang="ko-KR" altLang="en-US" dirty="0" smtClean="0"/>
              <a:t>트리의 노드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영역 노드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복수 개의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영역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페이지 번호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쌍으로 구성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모든 내부 노드는 영역 노드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하나의 영역 노드는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k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차원 공간에서 한 영역을 담당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루트 노드는 공간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전체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이하의 영역 노드들은 공간의 일부분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같은 레벨에 있는 노드들은 서로 겹치는 영역이 없음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같은 레벨에 있는 모든 노드들의 영역을 합치면 공간 전체가 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키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노드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복수 개의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페이지 번호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쌍으로 구성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모든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리프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노드는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키 노드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이진 검색 트리의 구조 및 검색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삽입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삭제 작업의 원리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레드 블랙 트리의 특성 및 삽입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삭제 작업 원리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B-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트리를 통한 다진 검색 트리의 특성 및 검색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삽입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삭제 작업 원리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다차원 검색에 대한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KDB-</a:t>
            </a:r>
            <a:r>
              <a:rPr lang="ko-KR" altLang="en-US" dirty="0" smtClean="0"/>
              <a:t>트리 구조의 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529013" y="1352550"/>
            <a:ext cx="1117600" cy="965200"/>
            <a:chOff x="2344" y="1112"/>
            <a:chExt cx="704" cy="60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9" name="Freeform 6"/>
          <p:cNvSpPr>
            <a:spLocks/>
          </p:cNvSpPr>
          <p:nvPr/>
        </p:nvSpPr>
        <p:spPr bwMode="auto">
          <a:xfrm>
            <a:off x="1852613" y="1822450"/>
            <a:ext cx="1854200" cy="1130300"/>
          </a:xfrm>
          <a:custGeom>
            <a:avLst/>
            <a:gdLst>
              <a:gd name="T0" fmla="*/ 1168 w 1168"/>
              <a:gd name="T1" fmla="*/ 0 h 712"/>
              <a:gd name="T2" fmla="*/ 0 w 1168"/>
              <a:gd name="T3" fmla="*/ 0 h 712"/>
              <a:gd name="T4" fmla="*/ 0 w 1168"/>
              <a:gd name="T5" fmla="*/ 712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8" h="712">
                <a:moveTo>
                  <a:pt x="1168" y="0"/>
                </a:moveTo>
                <a:lnTo>
                  <a:pt x="0" y="0"/>
                </a:lnTo>
                <a:lnTo>
                  <a:pt x="0" y="71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265613" y="2114550"/>
            <a:ext cx="0" cy="825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252913" y="1657350"/>
            <a:ext cx="2603500" cy="1295400"/>
          </a:xfrm>
          <a:custGeom>
            <a:avLst/>
            <a:gdLst>
              <a:gd name="T0" fmla="*/ 0 w 1640"/>
              <a:gd name="T1" fmla="*/ 0 h 816"/>
              <a:gd name="T2" fmla="*/ 1640 w 1640"/>
              <a:gd name="T3" fmla="*/ 0 h 816"/>
              <a:gd name="T4" fmla="*/ 1640 w 1640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0" h="816">
                <a:moveTo>
                  <a:pt x="0" y="0"/>
                </a:moveTo>
                <a:lnTo>
                  <a:pt x="1640" y="0"/>
                </a:lnTo>
                <a:lnTo>
                  <a:pt x="1640" y="81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694113" y="2952750"/>
            <a:ext cx="1117600" cy="965200"/>
            <a:chOff x="2344" y="1112"/>
            <a:chExt cx="704" cy="608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272213" y="2965450"/>
            <a:ext cx="1117600" cy="965200"/>
            <a:chOff x="2344" y="1112"/>
            <a:chExt cx="704" cy="608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20" name="Freeform 17"/>
          <p:cNvSpPr>
            <a:spLocks/>
          </p:cNvSpPr>
          <p:nvPr/>
        </p:nvSpPr>
        <p:spPr bwMode="auto">
          <a:xfrm>
            <a:off x="3694113" y="2965450"/>
            <a:ext cx="1117600" cy="939800"/>
          </a:xfrm>
          <a:custGeom>
            <a:avLst/>
            <a:gdLst>
              <a:gd name="T0" fmla="*/ 0 w 704"/>
              <a:gd name="T1" fmla="*/ 0 h 592"/>
              <a:gd name="T2" fmla="*/ 0 w 704"/>
              <a:gd name="T3" fmla="*/ 592 h 592"/>
              <a:gd name="T4" fmla="*/ 240 w 704"/>
              <a:gd name="T5" fmla="*/ 592 h 592"/>
              <a:gd name="T6" fmla="*/ 240 w 704"/>
              <a:gd name="T7" fmla="*/ 352 h 592"/>
              <a:gd name="T8" fmla="*/ 696 w 704"/>
              <a:gd name="T9" fmla="*/ 352 h 592"/>
              <a:gd name="T10" fmla="*/ 704 w 704"/>
              <a:gd name="T11" fmla="*/ 0 h 592"/>
              <a:gd name="T12" fmla="*/ 0 w 704"/>
              <a:gd name="T13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592">
                <a:moveTo>
                  <a:pt x="0" y="0"/>
                </a:moveTo>
                <a:lnTo>
                  <a:pt x="0" y="592"/>
                </a:lnTo>
                <a:lnTo>
                  <a:pt x="240" y="592"/>
                </a:lnTo>
                <a:lnTo>
                  <a:pt x="240" y="352"/>
                </a:lnTo>
                <a:lnTo>
                  <a:pt x="696" y="352"/>
                </a:lnTo>
                <a:lnTo>
                  <a:pt x="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6259513" y="2965450"/>
            <a:ext cx="1130300" cy="965200"/>
          </a:xfrm>
          <a:custGeom>
            <a:avLst/>
            <a:gdLst>
              <a:gd name="T0" fmla="*/ 8 w 712"/>
              <a:gd name="T1" fmla="*/ 0 h 608"/>
              <a:gd name="T2" fmla="*/ 0 w 712"/>
              <a:gd name="T3" fmla="*/ 608 h 608"/>
              <a:gd name="T4" fmla="*/ 712 w 712"/>
              <a:gd name="T5" fmla="*/ 608 h 608"/>
              <a:gd name="T6" fmla="*/ 712 w 712"/>
              <a:gd name="T7" fmla="*/ 360 h 608"/>
              <a:gd name="T8" fmla="*/ 248 w 712"/>
              <a:gd name="T9" fmla="*/ 360 h 608"/>
              <a:gd name="T10" fmla="*/ 248 w 712"/>
              <a:gd name="T11" fmla="*/ 0 h 608"/>
              <a:gd name="T12" fmla="*/ 8 w 712"/>
              <a:gd name="T13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608">
                <a:moveTo>
                  <a:pt x="8" y="0"/>
                </a:moveTo>
                <a:lnTo>
                  <a:pt x="0" y="608"/>
                </a:lnTo>
                <a:lnTo>
                  <a:pt x="712" y="608"/>
                </a:lnTo>
                <a:lnTo>
                  <a:pt x="712" y="360"/>
                </a:lnTo>
                <a:lnTo>
                  <a:pt x="248" y="360"/>
                </a:lnTo>
                <a:lnTo>
                  <a:pt x="24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1319213" y="2952750"/>
            <a:ext cx="1117600" cy="965200"/>
            <a:chOff x="2344" y="1112"/>
            <a:chExt cx="704" cy="608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700213" y="2965450"/>
            <a:ext cx="723900" cy="939800"/>
          </a:xfrm>
          <a:prstGeom prst="rect">
            <a:avLst/>
          </a:pr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1319213" y="3600450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471613" y="2965450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535113" y="36004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430713" y="35369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430713" y="3702050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7034213" y="2990850"/>
            <a:ext cx="0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653213" y="3168650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7034213" y="334645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4278313" y="3714750"/>
            <a:ext cx="0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4595813" y="3625850"/>
            <a:ext cx="558800" cy="533400"/>
          </a:xfrm>
          <a:custGeom>
            <a:avLst/>
            <a:gdLst>
              <a:gd name="T0" fmla="*/ 0 w 352"/>
              <a:gd name="T1" fmla="*/ 0 h 336"/>
              <a:gd name="T2" fmla="*/ 352 w 352"/>
              <a:gd name="T3" fmla="*/ 0 h 336"/>
              <a:gd name="T4" fmla="*/ 352 w 35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2" h="336">
                <a:moveTo>
                  <a:pt x="0" y="0"/>
                </a:moveTo>
                <a:lnTo>
                  <a:pt x="352" y="0"/>
                </a:lnTo>
                <a:lnTo>
                  <a:pt x="352" y="33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621213" y="3790950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27013" y="5022850"/>
            <a:ext cx="1117600" cy="965200"/>
            <a:chOff x="2344" y="1112"/>
            <a:chExt cx="704" cy="608"/>
          </a:xfrm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08013" y="5035550"/>
            <a:ext cx="723900" cy="939800"/>
          </a:xfrm>
          <a:prstGeom prst="rect">
            <a:avLst/>
          </a:pr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227013" y="5670550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379413" y="5035550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442913" y="56705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1687513" y="5035550"/>
            <a:ext cx="1117600" cy="965200"/>
            <a:chOff x="2344" y="1112"/>
            <a:chExt cx="704" cy="608"/>
          </a:xfrm>
        </p:grpSpPr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2068513" y="5048250"/>
            <a:ext cx="723900" cy="939800"/>
          </a:xfrm>
          <a:prstGeom prst="rect">
            <a:avLst/>
          </a:pr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1687513" y="5683250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1839913" y="5048250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1903413" y="56832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3109913" y="5035550"/>
            <a:ext cx="1117600" cy="965200"/>
            <a:chOff x="2344" y="1112"/>
            <a:chExt cx="704" cy="608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3490913" y="5048250"/>
            <a:ext cx="723900" cy="939800"/>
          </a:xfrm>
          <a:prstGeom prst="rect">
            <a:avLst/>
          </a:pr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3109913" y="5683250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3262313" y="5048250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3325813" y="56832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4557713" y="5022850"/>
            <a:ext cx="1117600" cy="965200"/>
            <a:chOff x="2344" y="1112"/>
            <a:chExt cx="704" cy="608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4938713" y="5035550"/>
            <a:ext cx="723900" cy="939800"/>
          </a:xfrm>
          <a:prstGeom prst="rect">
            <a:avLst/>
          </a:pr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4557713" y="5670550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4710113" y="5035550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4773613" y="56705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0" name="Freeform 67"/>
          <p:cNvSpPr>
            <a:spLocks/>
          </p:cNvSpPr>
          <p:nvPr/>
        </p:nvSpPr>
        <p:spPr bwMode="auto">
          <a:xfrm>
            <a:off x="671513" y="3206750"/>
            <a:ext cx="914400" cy="1790700"/>
          </a:xfrm>
          <a:custGeom>
            <a:avLst/>
            <a:gdLst>
              <a:gd name="T0" fmla="*/ 576 w 576"/>
              <a:gd name="T1" fmla="*/ 0 h 1128"/>
              <a:gd name="T2" fmla="*/ 0 w 576"/>
              <a:gd name="T3" fmla="*/ 0 h 1128"/>
              <a:gd name="T4" fmla="*/ 0 w 576"/>
              <a:gd name="T5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128">
                <a:moveTo>
                  <a:pt x="576" y="0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1" name="Freeform 68"/>
          <p:cNvSpPr>
            <a:spLocks/>
          </p:cNvSpPr>
          <p:nvPr/>
        </p:nvSpPr>
        <p:spPr bwMode="auto">
          <a:xfrm>
            <a:off x="1001713" y="3397250"/>
            <a:ext cx="1244600" cy="1612900"/>
          </a:xfrm>
          <a:custGeom>
            <a:avLst/>
            <a:gdLst>
              <a:gd name="T0" fmla="*/ 248 w 784"/>
              <a:gd name="T1" fmla="*/ 0 h 1016"/>
              <a:gd name="T2" fmla="*/ 0 w 784"/>
              <a:gd name="T3" fmla="*/ 0 h 1016"/>
              <a:gd name="T4" fmla="*/ 0 w 784"/>
              <a:gd name="T5" fmla="*/ 808 h 1016"/>
              <a:gd name="T6" fmla="*/ 784 w 784"/>
              <a:gd name="T7" fmla="*/ 808 h 1016"/>
              <a:gd name="T8" fmla="*/ 784 w 784"/>
              <a:gd name="T9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4" h="1016">
                <a:moveTo>
                  <a:pt x="248" y="0"/>
                </a:moveTo>
                <a:lnTo>
                  <a:pt x="0" y="0"/>
                </a:lnTo>
                <a:lnTo>
                  <a:pt x="0" y="808"/>
                </a:lnTo>
                <a:lnTo>
                  <a:pt x="784" y="808"/>
                </a:lnTo>
                <a:lnTo>
                  <a:pt x="784" y="101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2" name="Freeform 69"/>
          <p:cNvSpPr>
            <a:spLocks/>
          </p:cNvSpPr>
          <p:nvPr/>
        </p:nvSpPr>
        <p:spPr bwMode="auto">
          <a:xfrm>
            <a:off x="1611313" y="3752850"/>
            <a:ext cx="3454400" cy="1270000"/>
          </a:xfrm>
          <a:custGeom>
            <a:avLst/>
            <a:gdLst>
              <a:gd name="T0" fmla="*/ 0 w 2176"/>
              <a:gd name="T1" fmla="*/ 0 h 728"/>
              <a:gd name="T2" fmla="*/ 0 w 2176"/>
              <a:gd name="T3" fmla="*/ 328 h 728"/>
              <a:gd name="T4" fmla="*/ 2176 w 2176"/>
              <a:gd name="T5" fmla="*/ 328 h 728"/>
              <a:gd name="T6" fmla="*/ 2176 w 2176"/>
              <a:gd name="T7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6" h="728">
                <a:moveTo>
                  <a:pt x="0" y="0"/>
                </a:moveTo>
                <a:lnTo>
                  <a:pt x="0" y="328"/>
                </a:lnTo>
                <a:lnTo>
                  <a:pt x="2176" y="328"/>
                </a:lnTo>
                <a:lnTo>
                  <a:pt x="2176" y="72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3" name="Freeform 70"/>
          <p:cNvSpPr>
            <a:spLocks/>
          </p:cNvSpPr>
          <p:nvPr/>
        </p:nvSpPr>
        <p:spPr bwMode="auto">
          <a:xfrm>
            <a:off x="1420813" y="3765550"/>
            <a:ext cx="2260600" cy="1257300"/>
          </a:xfrm>
          <a:custGeom>
            <a:avLst/>
            <a:gdLst>
              <a:gd name="T0" fmla="*/ 0 w 1424"/>
              <a:gd name="T1" fmla="*/ 0 h 792"/>
              <a:gd name="T2" fmla="*/ 0 w 1424"/>
              <a:gd name="T3" fmla="*/ 472 h 792"/>
              <a:gd name="T4" fmla="*/ 1424 w 1424"/>
              <a:gd name="T5" fmla="*/ 472 h 792"/>
              <a:gd name="T6" fmla="*/ 1424 w 1424"/>
              <a:gd name="T7" fmla="*/ 792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4" h="792">
                <a:moveTo>
                  <a:pt x="0" y="0"/>
                </a:moveTo>
                <a:lnTo>
                  <a:pt x="0" y="472"/>
                </a:lnTo>
                <a:lnTo>
                  <a:pt x="1424" y="472"/>
                </a:lnTo>
                <a:lnTo>
                  <a:pt x="1424" y="79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6843713" y="33591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5" name="Freeform 72"/>
          <p:cNvSpPr>
            <a:spLocks/>
          </p:cNvSpPr>
          <p:nvPr/>
        </p:nvSpPr>
        <p:spPr bwMode="auto">
          <a:xfrm>
            <a:off x="220663" y="5035550"/>
            <a:ext cx="387350" cy="946150"/>
          </a:xfrm>
          <a:custGeom>
            <a:avLst/>
            <a:gdLst>
              <a:gd name="T0" fmla="*/ 0 w 244"/>
              <a:gd name="T1" fmla="*/ 0 h 596"/>
              <a:gd name="T2" fmla="*/ 0 w 244"/>
              <a:gd name="T3" fmla="*/ 596 h 596"/>
              <a:gd name="T4" fmla="*/ 244 w 244"/>
              <a:gd name="T5" fmla="*/ 596 h 596"/>
              <a:gd name="T6" fmla="*/ 244 w 244"/>
              <a:gd name="T7" fmla="*/ 400 h 596"/>
              <a:gd name="T8" fmla="*/ 100 w 244"/>
              <a:gd name="T9" fmla="*/ 400 h 596"/>
              <a:gd name="T10" fmla="*/ 100 w 244"/>
              <a:gd name="T11" fmla="*/ 0 h 596"/>
              <a:gd name="T12" fmla="*/ 0 w 244"/>
              <a:gd name="T13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4" h="596">
                <a:moveTo>
                  <a:pt x="0" y="0"/>
                </a:moveTo>
                <a:lnTo>
                  <a:pt x="0" y="596"/>
                </a:lnTo>
                <a:lnTo>
                  <a:pt x="244" y="596"/>
                </a:lnTo>
                <a:lnTo>
                  <a:pt x="244" y="400"/>
                </a:lnTo>
                <a:lnTo>
                  <a:pt x="100" y="400"/>
                </a:lnTo>
                <a:lnTo>
                  <a:pt x="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6" name="Freeform 73"/>
          <p:cNvSpPr>
            <a:spLocks/>
          </p:cNvSpPr>
          <p:nvPr/>
        </p:nvSpPr>
        <p:spPr bwMode="auto">
          <a:xfrm>
            <a:off x="1693863" y="5041900"/>
            <a:ext cx="374650" cy="958850"/>
          </a:xfrm>
          <a:custGeom>
            <a:avLst/>
            <a:gdLst>
              <a:gd name="T0" fmla="*/ 92 w 236"/>
              <a:gd name="T1" fmla="*/ 0 h 604"/>
              <a:gd name="T2" fmla="*/ 92 w 236"/>
              <a:gd name="T3" fmla="*/ 404 h 604"/>
              <a:gd name="T4" fmla="*/ 0 w 236"/>
              <a:gd name="T5" fmla="*/ 404 h 604"/>
              <a:gd name="T6" fmla="*/ 0 w 236"/>
              <a:gd name="T7" fmla="*/ 604 h 604"/>
              <a:gd name="T8" fmla="*/ 236 w 236"/>
              <a:gd name="T9" fmla="*/ 604 h 604"/>
              <a:gd name="T10" fmla="*/ 236 w 236"/>
              <a:gd name="T11" fmla="*/ 4 h 604"/>
              <a:gd name="T12" fmla="*/ 92 w 236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4">
                <a:moveTo>
                  <a:pt x="92" y="0"/>
                </a:moveTo>
                <a:lnTo>
                  <a:pt x="92" y="404"/>
                </a:lnTo>
                <a:lnTo>
                  <a:pt x="0" y="404"/>
                </a:lnTo>
                <a:lnTo>
                  <a:pt x="0" y="604"/>
                </a:lnTo>
                <a:lnTo>
                  <a:pt x="236" y="604"/>
                </a:lnTo>
                <a:lnTo>
                  <a:pt x="236" y="4"/>
                </a:lnTo>
                <a:lnTo>
                  <a:pt x="92" y="0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7" name="Freeform 74"/>
          <p:cNvSpPr>
            <a:spLocks/>
          </p:cNvSpPr>
          <p:nvPr/>
        </p:nvSpPr>
        <p:spPr bwMode="auto">
          <a:xfrm>
            <a:off x="3109913" y="5041900"/>
            <a:ext cx="381000" cy="952500"/>
          </a:xfrm>
          <a:custGeom>
            <a:avLst/>
            <a:gdLst>
              <a:gd name="T0" fmla="*/ 0 w 240"/>
              <a:gd name="T1" fmla="*/ 4 h 600"/>
              <a:gd name="T2" fmla="*/ 0 w 240"/>
              <a:gd name="T3" fmla="*/ 408 h 600"/>
              <a:gd name="T4" fmla="*/ 136 w 240"/>
              <a:gd name="T5" fmla="*/ 408 h 600"/>
              <a:gd name="T6" fmla="*/ 136 w 240"/>
              <a:gd name="T7" fmla="*/ 600 h 600"/>
              <a:gd name="T8" fmla="*/ 240 w 240"/>
              <a:gd name="T9" fmla="*/ 600 h 600"/>
              <a:gd name="T10" fmla="*/ 240 w 240"/>
              <a:gd name="T11" fmla="*/ 0 h 600"/>
              <a:gd name="T12" fmla="*/ 0 w 240"/>
              <a:gd name="T13" fmla="*/ 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600">
                <a:moveTo>
                  <a:pt x="0" y="4"/>
                </a:moveTo>
                <a:lnTo>
                  <a:pt x="0" y="408"/>
                </a:lnTo>
                <a:lnTo>
                  <a:pt x="136" y="408"/>
                </a:lnTo>
                <a:lnTo>
                  <a:pt x="136" y="600"/>
                </a:lnTo>
                <a:lnTo>
                  <a:pt x="240" y="600"/>
                </a:lnTo>
                <a:lnTo>
                  <a:pt x="240" y="0"/>
                </a:lnTo>
                <a:lnTo>
                  <a:pt x="0" y="4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8" name="Freeform 75"/>
          <p:cNvSpPr>
            <a:spLocks/>
          </p:cNvSpPr>
          <p:nvPr/>
        </p:nvSpPr>
        <p:spPr bwMode="auto">
          <a:xfrm>
            <a:off x="4564063" y="5035550"/>
            <a:ext cx="374650" cy="952500"/>
          </a:xfrm>
          <a:custGeom>
            <a:avLst/>
            <a:gdLst>
              <a:gd name="T0" fmla="*/ 0 w 236"/>
              <a:gd name="T1" fmla="*/ 4 h 600"/>
              <a:gd name="T2" fmla="*/ 0 w 236"/>
              <a:gd name="T3" fmla="*/ 600 h 600"/>
              <a:gd name="T4" fmla="*/ 132 w 236"/>
              <a:gd name="T5" fmla="*/ 600 h 600"/>
              <a:gd name="T6" fmla="*/ 132 w 236"/>
              <a:gd name="T7" fmla="*/ 400 h 600"/>
              <a:gd name="T8" fmla="*/ 236 w 236"/>
              <a:gd name="T9" fmla="*/ 400 h 600"/>
              <a:gd name="T10" fmla="*/ 236 w 236"/>
              <a:gd name="T11" fmla="*/ 0 h 600"/>
              <a:gd name="T12" fmla="*/ 0 w 236"/>
              <a:gd name="T13" fmla="*/ 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0">
                <a:moveTo>
                  <a:pt x="0" y="4"/>
                </a:moveTo>
                <a:lnTo>
                  <a:pt x="0" y="600"/>
                </a:lnTo>
                <a:lnTo>
                  <a:pt x="132" y="600"/>
                </a:lnTo>
                <a:lnTo>
                  <a:pt x="132" y="400"/>
                </a:lnTo>
                <a:lnTo>
                  <a:pt x="236" y="400"/>
                </a:lnTo>
                <a:lnTo>
                  <a:pt x="236" y="0"/>
                </a:lnTo>
                <a:lnTo>
                  <a:pt x="0" y="4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423863" y="51466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465138" y="53117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442913" y="54419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1751013" y="55118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1738313" y="52800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709738" y="54038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512763" y="55499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1700213" y="51466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12763" y="52260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3148013" y="5737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4846638" y="58547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4814888" y="57086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3236913" y="58451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4808538" y="57785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3236913" y="57308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176588" y="58991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173788" y="58388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Freeform 93"/>
          <p:cNvSpPr>
            <a:spLocks/>
          </p:cNvSpPr>
          <p:nvPr/>
        </p:nvSpPr>
        <p:spPr bwMode="auto">
          <a:xfrm>
            <a:off x="6021388" y="5311775"/>
            <a:ext cx="327025" cy="301625"/>
          </a:xfrm>
          <a:custGeom>
            <a:avLst/>
            <a:gdLst>
              <a:gd name="T0" fmla="*/ 92 w 236"/>
              <a:gd name="T1" fmla="*/ 0 h 604"/>
              <a:gd name="T2" fmla="*/ 92 w 236"/>
              <a:gd name="T3" fmla="*/ 404 h 604"/>
              <a:gd name="T4" fmla="*/ 0 w 236"/>
              <a:gd name="T5" fmla="*/ 404 h 604"/>
              <a:gd name="T6" fmla="*/ 0 w 236"/>
              <a:gd name="T7" fmla="*/ 604 h 604"/>
              <a:gd name="T8" fmla="*/ 236 w 236"/>
              <a:gd name="T9" fmla="*/ 604 h 604"/>
              <a:gd name="T10" fmla="*/ 236 w 236"/>
              <a:gd name="T11" fmla="*/ 4 h 604"/>
              <a:gd name="T12" fmla="*/ 92 w 236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4">
                <a:moveTo>
                  <a:pt x="92" y="0"/>
                </a:moveTo>
                <a:lnTo>
                  <a:pt x="92" y="404"/>
                </a:lnTo>
                <a:lnTo>
                  <a:pt x="0" y="404"/>
                </a:lnTo>
                <a:lnTo>
                  <a:pt x="0" y="604"/>
                </a:lnTo>
                <a:lnTo>
                  <a:pt x="236" y="604"/>
                </a:lnTo>
                <a:lnTo>
                  <a:pt x="236" y="4"/>
                </a:lnTo>
                <a:lnTo>
                  <a:pt x="92" y="0"/>
                </a:lnTo>
                <a:close/>
              </a:path>
            </a:pathLst>
          </a:custGeom>
          <a:solidFill>
            <a:srgbClr val="000000">
              <a:alpha val="8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 Box 94"/>
          <p:cNvSpPr txBox="1">
            <a:spLocks noChangeArrowheads="1"/>
          </p:cNvSpPr>
          <p:nvPr/>
        </p:nvSpPr>
        <p:spPr bwMode="auto">
          <a:xfrm>
            <a:off x="6361113" y="5283200"/>
            <a:ext cx="13997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제외된 영역</a:t>
            </a:r>
          </a:p>
        </p:txBody>
      </p:sp>
      <p:sp>
        <p:nvSpPr>
          <p:cNvPr id="98" name="Text Box 95"/>
          <p:cNvSpPr txBox="1">
            <a:spLocks noChangeArrowheads="1"/>
          </p:cNvSpPr>
          <p:nvPr/>
        </p:nvSpPr>
        <p:spPr bwMode="auto">
          <a:xfrm>
            <a:off x="6357938" y="5670550"/>
            <a:ext cx="26949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en-US" altLang="ko-KR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레코드 포인터</a:t>
            </a:r>
            <a:r>
              <a:rPr lang="en-US" altLang="ko-KR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9" name="Freeform 96"/>
          <p:cNvSpPr>
            <a:spLocks/>
          </p:cNvSpPr>
          <p:nvPr/>
        </p:nvSpPr>
        <p:spPr bwMode="auto">
          <a:xfrm>
            <a:off x="7292975" y="3438525"/>
            <a:ext cx="431800" cy="865188"/>
          </a:xfrm>
          <a:custGeom>
            <a:avLst/>
            <a:gdLst>
              <a:gd name="T0" fmla="*/ 0 w 272"/>
              <a:gd name="T1" fmla="*/ 0 h 499"/>
              <a:gd name="T2" fmla="*/ 272 w 272"/>
              <a:gd name="T3" fmla="*/ 0 h 499"/>
              <a:gd name="T4" fmla="*/ 272 w 272"/>
              <a:gd name="T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" h="499">
                <a:moveTo>
                  <a:pt x="0" y="0"/>
                </a:moveTo>
                <a:lnTo>
                  <a:pt x="272" y="0"/>
                </a:lnTo>
                <a:lnTo>
                  <a:pt x="272" y="49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0" name="Freeform 97"/>
          <p:cNvSpPr>
            <a:spLocks/>
          </p:cNvSpPr>
          <p:nvPr/>
        </p:nvSpPr>
        <p:spPr bwMode="auto">
          <a:xfrm>
            <a:off x="7221538" y="3151188"/>
            <a:ext cx="720725" cy="1152525"/>
          </a:xfrm>
          <a:custGeom>
            <a:avLst/>
            <a:gdLst>
              <a:gd name="T0" fmla="*/ 0 w 454"/>
              <a:gd name="T1" fmla="*/ 0 h 726"/>
              <a:gd name="T2" fmla="*/ 454 w 454"/>
              <a:gd name="T3" fmla="*/ 0 h 726"/>
              <a:gd name="T4" fmla="*/ 454 w 454"/>
              <a:gd name="T5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726">
                <a:moveTo>
                  <a:pt x="0" y="0"/>
                </a:moveTo>
                <a:lnTo>
                  <a:pt x="454" y="0"/>
                </a:lnTo>
                <a:lnTo>
                  <a:pt x="454" y="72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1" name="Freeform 98"/>
          <p:cNvSpPr>
            <a:spLocks/>
          </p:cNvSpPr>
          <p:nvPr/>
        </p:nvSpPr>
        <p:spPr bwMode="auto">
          <a:xfrm>
            <a:off x="6861175" y="3078163"/>
            <a:ext cx="1368425" cy="1225550"/>
          </a:xfrm>
          <a:custGeom>
            <a:avLst/>
            <a:gdLst>
              <a:gd name="T0" fmla="*/ 0 w 862"/>
              <a:gd name="T1" fmla="*/ 0 h 772"/>
              <a:gd name="T2" fmla="*/ 862 w 862"/>
              <a:gd name="T3" fmla="*/ 0 h 772"/>
              <a:gd name="T4" fmla="*/ 862 w 862"/>
              <a:gd name="T5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2" h="772">
                <a:moveTo>
                  <a:pt x="0" y="0"/>
                </a:moveTo>
                <a:lnTo>
                  <a:pt x="862" y="0"/>
                </a:lnTo>
                <a:lnTo>
                  <a:pt x="862" y="77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62175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KDB-</a:t>
            </a:r>
            <a:r>
              <a:rPr lang="ko-KR" altLang="en-US" dirty="0"/>
              <a:t>트리 구조의 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06" y="1052736"/>
            <a:ext cx="7474802" cy="52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99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R-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트리의 특징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B-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트리의 다차원 확장</a:t>
            </a:r>
          </a:p>
          <a:p>
            <a:pPr lvl="1" eaLnBrk="1" latinLnBrk="0" hangingPunct="1">
              <a:defRPr/>
            </a:pP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균형잡힌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검색트리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모든 레코드는 리프 노드에서만 가리킴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다차원 도형의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저장 가능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점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선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면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폐공간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각종 도형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MBR(Minimum Bounding Rectangle)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로 근사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981200" y="4556348"/>
            <a:ext cx="1066800" cy="1076325"/>
          </a:xfrm>
          <a:custGeom>
            <a:avLst/>
            <a:gdLst>
              <a:gd name="T0" fmla="*/ 0 w 672"/>
              <a:gd name="T1" fmla="*/ 300 h 678"/>
              <a:gd name="T2" fmla="*/ 450 w 672"/>
              <a:gd name="T3" fmla="*/ 186 h 678"/>
              <a:gd name="T4" fmla="*/ 498 w 672"/>
              <a:gd name="T5" fmla="*/ 30 h 678"/>
              <a:gd name="T6" fmla="*/ 618 w 672"/>
              <a:gd name="T7" fmla="*/ 0 h 678"/>
              <a:gd name="T8" fmla="*/ 672 w 672"/>
              <a:gd name="T9" fmla="*/ 174 h 678"/>
              <a:gd name="T10" fmla="*/ 624 w 672"/>
              <a:gd name="T11" fmla="*/ 510 h 678"/>
              <a:gd name="T12" fmla="*/ 408 w 672"/>
              <a:gd name="T13" fmla="*/ 678 h 678"/>
              <a:gd name="T14" fmla="*/ 216 w 672"/>
              <a:gd name="T15" fmla="*/ 522 h 678"/>
              <a:gd name="T16" fmla="*/ 60 w 672"/>
              <a:gd name="T17" fmla="*/ 498 h 678"/>
              <a:gd name="T18" fmla="*/ 0 w 672"/>
              <a:gd name="T19" fmla="*/ 30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2" h="678">
                <a:moveTo>
                  <a:pt x="0" y="300"/>
                </a:moveTo>
                <a:lnTo>
                  <a:pt x="450" y="186"/>
                </a:lnTo>
                <a:lnTo>
                  <a:pt x="498" y="30"/>
                </a:lnTo>
                <a:lnTo>
                  <a:pt x="618" y="0"/>
                </a:lnTo>
                <a:lnTo>
                  <a:pt x="672" y="174"/>
                </a:lnTo>
                <a:lnTo>
                  <a:pt x="624" y="510"/>
                </a:lnTo>
                <a:lnTo>
                  <a:pt x="408" y="678"/>
                </a:lnTo>
                <a:lnTo>
                  <a:pt x="216" y="522"/>
                </a:lnTo>
                <a:lnTo>
                  <a:pt x="60" y="498"/>
                </a:lnTo>
                <a:lnTo>
                  <a:pt x="0" y="300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962400" y="4556348"/>
            <a:ext cx="1246188" cy="1104900"/>
          </a:xfrm>
          <a:custGeom>
            <a:avLst/>
            <a:gdLst>
              <a:gd name="T0" fmla="*/ 30 w 785"/>
              <a:gd name="T1" fmla="*/ 60 h 696"/>
              <a:gd name="T2" fmla="*/ 132 w 785"/>
              <a:gd name="T3" fmla="*/ 24 h 696"/>
              <a:gd name="T4" fmla="*/ 186 w 785"/>
              <a:gd name="T5" fmla="*/ 0 h 696"/>
              <a:gd name="T6" fmla="*/ 654 w 785"/>
              <a:gd name="T7" fmla="*/ 84 h 696"/>
              <a:gd name="T8" fmla="*/ 684 w 785"/>
              <a:gd name="T9" fmla="*/ 138 h 696"/>
              <a:gd name="T10" fmla="*/ 690 w 785"/>
              <a:gd name="T11" fmla="*/ 258 h 696"/>
              <a:gd name="T12" fmla="*/ 600 w 785"/>
              <a:gd name="T13" fmla="*/ 696 h 696"/>
              <a:gd name="T14" fmla="*/ 438 w 785"/>
              <a:gd name="T15" fmla="*/ 684 h 696"/>
              <a:gd name="T16" fmla="*/ 402 w 785"/>
              <a:gd name="T17" fmla="*/ 636 h 696"/>
              <a:gd name="T18" fmla="*/ 378 w 785"/>
              <a:gd name="T19" fmla="*/ 600 h 696"/>
              <a:gd name="T20" fmla="*/ 414 w 785"/>
              <a:gd name="T21" fmla="*/ 576 h 696"/>
              <a:gd name="T22" fmla="*/ 438 w 785"/>
              <a:gd name="T23" fmla="*/ 522 h 696"/>
              <a:gd name="T24" fmla="*/ 390 w 785"/>
              <a:gd name="T25" fmla="*/ 342 h 696"/>
              <a:gd name="T26" fmla="*/ 342 w 785"/>
              <a:gd name="T27" fmla="*/ 306 h 696"/>
              <a:gd name="T28" fmla="*/ 216 w 785"/>
              <a:gd name="T29" fmla="*/ 306 h 696"/>
              <a:gd name="T30" fmla="*/ 156 w 785"/>
              <a:gd name="T31" fmla="*/ 240 h 696"/>
              <a:gd name="T32" fmla="*/ 108 w 785"/>
              <a:gd name="T33" fmla="*/ 198 h 696"/>
              <a:gd name="T34" fmla="*/ 30 w 785"/>
              <a:gd name="T35" fmla="*/ 198 h 696"/>
              <a:gd name="T36" fmla="*/ 30 w 785"/>
              <a:gd name="T37" fmla="*/ 6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5" h="696">
                <a:moveTo>
                  <a:pt x="30" y="60"/>
                </a:moveTo>
                <a:cubicBezTo>
                  <a:pt x="139" y="42"/>
                  <a:pt x="72" y="54"/>
                  <a:pt x="132" y="24"/>
                </a:cubicBezTo>
                <a:cubicBezTo>
                  <a:pt x="150" y="15"/>
                  <a:pt x="186" y="0"/>
                  <a:pt x="186" y="0"/>
                </a:cubicBezTo>
                <a:cubicBezTo>
                  <a:pt x="314" y="5"/>
                  <a:pt x="538" y="7"/>
                  <a:pt x="654" y="84"/>
                </a:cubicBezTo>
                <a:cubicBezTo>
                  <a:pt x="682" y="125"/>
                  <a:pt x="673" y="106"/>
                  <a:pt x="684" y="138"/>
                </a:cubicBezTo>
                <a:cubicBezTo>
                  <a:pt x="686" y="178"/>
                  <a:pt x="687" y="218"/>
                  <a:pt x="690" y="258"/>
                </a:cubicBezTo>
                <a:cubicBezTo>
                  <a:pt x="707" y="458"/>
                  <a:pt x="785" y="634"/>
                  <a:pt x="600" y="696"/>
                </a:cubicBezTo>
                <a:cubicBezTo>
                  <a:pt x="546" y="692"/>
                  <a:pt x="492" y="691"/>
                  <a:pt x="438" y="684"/>
                </a:cubicBezTo>
                <a:cubicBezTo>
                  <a:pt x="414" y="681"/>
                  <a:pt x="411" y="652"/>
                  <a:pt x="402" y="636"/>
                </a:cubicBezTo>
                <a:cubicBezTo>
                  <a:pt x="395" y="623"/>
                  <a:pt x="378" y="600"/>
                  <a:pt x="378" y="600"/>
                </a:cubicBezTo>
                <a:cubicBezTo>
                  <a:pt x="390" y="592"/>
                  <a:pt x="409" y="590"/>
                  <a:pt x="414" y="576"/>
                </a:cubicBezTo>
                <a:cubicBezTo>
                  <a:pt x="428" y="533"/>
                  <a:pt x="419" y="551"/>
                  <a:pt x="438" y="522"/>
                </a:cubicBezTo>
                <a:cubicBezTo>
                  <a:pt x="432" y="456"/>
                  <a:pt x="449" y="381"/>
                  <a:pt x="390" y="342"/>
                </a:cubicBezTo>
                <a:cubicBezTo>
                  <a:pt x="376" y="320"/>
                  <a:pt x="363" y="320"/>
                  <a:pt x="342" y="306"/>
                </a:cubicBezTo>
                <a:cubicBezTo>
                  <a:pt x="283" y="318"/>
                  <a:pt x="293" y="318"/>
                  <a:pt x="216" y="306"/>
                </a:cubicBezTo>
                <a:cubicBezTo>
                  <a:pt x="194" y="284"/>
                  <a:pt x="182" y="258"/>
                  <a:pt x="156" y="240"/>
                </a:cubicBezTo>
                <a:cubicBezTo>
                  <a:pt x="142" y="219"/>
                  <a:pt x="132" y="206"/>
                  <a:pt x="108" y="198"/>
                </a:cubicBezTo>
                <a:cubicBezTo>
                  <a:pt x="58" y="215"/>
                  <a:pt x="84" y="213"/>
                  <a:pt x="30" y="198"/>
                </a:cubicBezTo>
                <a:cubicBezTo>
                  <a:pt x="0" y="153"/>
                  <a:pt x="21" y="111"/>
                  <a:pt x="30" y="60"/>
                </a:cubicBezTo>
                <a:close/>
              </a:path>
            </a:pathLst>
          </a:cu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71675" y="4546823"/>
            <a:ext cx="1076325" cy="108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1925" y="4546823"/>
            <a:ext cx="1143000" cy="111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35713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이차원 키를 가진 레코드와 공간 표시 예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</a:t>
            </a:r>
            <a:r>
              <a:rPr lang="ko-KR" altLang="en-US" dirty="0" smtClean="0"/>
              <a:t>트리의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95825"/>
              </p:ext>
            </p:extLst>
          </p:nvPr>
        </p:nvGraphicFramePr>
        <p:xfrm>
          <a:off x="323529" y="1844824"/>
          <a:ext cx="3168351" cy="4064006"/>
        </p:xfrm>
        <a:graphic>
          <a:graphicData uri="http://schemas.openxmlformats.org/drawingml/2006/table">
            <a:tbl>
              <a:tblPr/>
              <a:tblGrid>
                <a:gridCol w="105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5" y="1844824"/>
            <a:ext cx="5533825" cy="40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</a:t>
            </a:r>
            <a:r>
              <a:rPr lang="ko-KR" altLang="en-US" dirty="0"/>
              <a:t>트리의</a:t>
            </a:r>
            <a:r>
              <a:rPr lang="en-US" altLang="ko-KR" dirty="0"/>
              <a:t> </a:t>
            </a:r>
            <a:r>
              <a:rPr lang="ko-KR" altLang="en-US" dirty="0"/>
              <a:t>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7" y="970891"/>
            <a:ext cx="7903545" cy="5482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4149080"/>
            <a:ext cx="308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 값들을 꼭지점으로 하는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MBR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영역을 근사 표현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216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그리드 파일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그리드 파일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(grid file)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트리는 아님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공간을 서로 배타적인 격자 영역으로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나눔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해당 영역에 속하는 레코드들을 모아서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저장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검색 키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값이 저장되는 위치와 직접 상관이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있음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08" y="3140968"/>
            <a:ext cx="4908624" cy="30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4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그리드 파일 구성 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71668"/>
            <a:ext cx="7880566" cy="54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44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파일 구성 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8" y="1268760"/>
            <a:ext cx="8344994" cy="32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41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파일 구성 예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6" y="948538"/>
            <a:ext cx="7952574" cy="55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3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파일 구성 예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53" y="980728"/>
            <a:ext cx="7627963" cy="54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4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err="1" smtClean="0"/>
              <a:t>트리란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등장 배경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디스크의 접근 단위는 블록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페이지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디스크에 한 번 접근하는 시간은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수십만 개의 명령어를 처리하는 시간과 비슷함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검색 트리가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디스크에 저장되어 있다면 트리의 높이를 최소화하는 것이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유리함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B-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트리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(B-tree)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다진 검색 트리가 좌우 균형을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유지하도록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하여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최악의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경우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(worst case)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디스크 접근 횟수를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줄이도록 구성한 것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79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파일 구성 예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3"/>
            <a:ext cx="8136904" cy="3372896"/>
          </a:xfrm>
          <a:prstGeom prst="rect">
            <a:avLst/>
          </a:prstGeom>
        </p:spPr>
      </p:pic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999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그리드 영역의 관리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일차 스케일링 배열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그리드의 영역을 나누는 좌표를 배열로 관리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그리드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배열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영역이 어떤 페이지에 저장되어 있는지를 관리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78992" y="1916832"/>
            <a:ext cx="6604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39392" y="1916832"/>
            <a:ext cx="6604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75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8992" y="2412132"/>
            <a:ext cx="6604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8575" y="4232275"/>
            <a:ext cx="6604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58975" y="4232275"/>
            <a:ext cx="6604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98575" y="4727575"/>
            <a:ext cx="6604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55800" y="4725144"/>
            <a:ext cx="669925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622550" y="4229100"/>
            <a:ext cx="6604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22550" y="4724400"/>
            <a:ext cx="6604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089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HY울릉도B" pitchFamily="18" charset="-127"/>
              </a:rPr>
              <a:t>Q &amp; A</a:t>
            </a:r>
            <a:endParaRPr kumimoji="0" lang="en-US" altLang="ko-KR" sz="4000" b="1" i="0" u="none" strike="noStrike" kern="0" normalizeH="0" noProof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다진 검색 트리</a:t>
            </a:r>
            <a:endParaRPr lang="ko-KR" altLang="en-US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849263" y="276272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75733"/>
              </p:ext>
            </p:extLst>
          </p:nvPr>
        </p:nvGraphicFramePr>
        <p:xfrm>
          <a:off x="1115963" y="1484784"/>
          <a:ext cx="6884987" cy="5181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   </a:t>
                      </a:r>
                      <a:r>
                        <a:rPr kumimoji="1" lang="ko-K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k-</a:t>
                      </a:r>
                      <a:r>
                        <a:rPr kumimoji="1" lang="en-US" altLang="ko-KR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2068463" y="275002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7186563" y="272462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800" b="0" i="1" u="none" strike="noStrike" kern="0" cap="none" spc="0" normalizeH="0" baseline="-2500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endParaRPr kumimoji="0" lang="en-US" altLang="ko-KR" sz="2800" b="0" i="0" u="none" strike="noStrike" kern="0" cap="none" spc="0" normalizeH="0" baseline="-2500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3363863" y="275002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4671963" y="2750021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7681863" y="1699096"/>
            <a:ext cx="0" cy="1017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989588" y="3297709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4824363" y="4558184"/>
            <a:ext cx="3270250" cy="13573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AutoShape 34"/>
          <p:cNvSpPr>
            <a:spLocks noChangeArrowheads="1"/>
          </p:cNvSpPr>
          <p:nvPr/>
        </p:nvSpPr>
        <p:spPr bwMode="auto">
          <a:xfrm>
            <a:off x="6107063" y="4769321"/>
            <a:ext cx="871537" cy="110966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800" b="0" i="1" u="none" strike="noStrike" kern="0" cap="none" spc="0" normalizeH="0" baseline="-2500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4957713" y="5348759"/>
            <a:ext cx="125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key</a:t>
            </a:r>
            <a:r>
              <a:rPr lang="en-US" altLang="ko-KR" sz="2800" i="1" baseline="-25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i-</a:t>
            </a:r>
            <a:r>
              <a:rPr lang="en-US" altLang="ko-KR" sz="2800" baseline="-25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&lt;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6892875" y="5369396"/>
            <a:ext cx="105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&lt; key</a:t>
            </a:r>
            <a:r>
              <a:rPr lang="en-US" altLang="ko-KR" sz="2800" i="1" baseline="-25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5" name="Line 37"/>
          <p:cNvSpPr>
            <a:spLocks noChangeShapeType="1"/>
          </p:cNvSpPr>
          <p:nvPr/>
        </p:nvSpPr>
        <p:spPr bwMode="auto">
          <a:xfrm>
            <a:off x="5167263" y="1724496"/>
            <a:ext cx="0" cy="1017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1344563" y="1737196"/>
            <a:ext cx="0" cy="1017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2576463" y="1711796"/>
            <a:ext cx="0" cy="1017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" name="Line 40"/>
          <p:cNvSpPr>
            <a:spLocks noChangeShapeType="1"/>
          </p:cNvSpPr>
          <p:nvPr/>
        </p:nvSpPr>
        <p:spPr bwMode="auto">
          <a:xfrm>
            <a:off x="3871863" y="1711796"/>
            <a:ext cx="0" cy="1017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2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B-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트리는 이진 검색 트리의 확장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하나의 노드가 여러 개의 키 값을 가질 수 있음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노드는 자신이 가진 키 값의 개수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+ 1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만큼의 자식 노드를 가질 수 있음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B-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트리의 구체적 특성 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균형잡인 다진 검색 트리를 구성하기 위해 다음의 성질을 만족해야 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eaLnBrk="1" latinLnBrk="0" hangingPunct="1">
              <a:buClr>
                <a:schemeClr val="bg2">
                  <a:lumMod val="10000"/>
                </a:schemeClr>
              </a:buClr>
              <a:buSzPct val="100000"/>
              <a:buFont typeface="+mj-lt"/>
              <a:buAutoNum type="arabicParenR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루트를 제외한 모든 노드는       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~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개의 키를 가짐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는 트리에 설정되는 최대 차수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914400" lvl="1" indent="-457200" eaLnBrk="1" latinLnBrk="0" hangingPunct="1">
              <a:buClr>
                <a:schemeClr val="bg2">
                  <a:lumMod val="10000"/>
                </a:schemeClr>
              </a:buClr>
              <a:buSzPct val="100000"/>
              <a:buFont typeface="+mj-lt"/>
              <a:buAutoNum type="arabicParenR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모든 리프 노드는 같은 깊이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(depth)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를 가짐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eaLnBrk="1" latinLnBrk="0" hangingPunct="1">
              <a:buClr>
                <a:schemeClr val="bg2">
                  <a:lumMod val="10000"/>
                </a:schemeClr>
              </a:buClr>
              <a:buSzPct val="100000"/>
              <a:buFont typeface="+mj-lt"/>
              <a:buAutoNum type="arabicParenR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임의의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서브 트리 </a:t>
            </a:r>
            <a:r>
              <a:rPr lang="en-US" altLang="ko-KR" sz="2000" i="1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2000" i="1" kern="0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속하는 모든 노드의 키 값들은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ko-KR" sz="2000" i="1" kern="0" baseline="-25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보다 크고 </a:t>
            </a:r>
            <a:r>
              <a:rPr lang="en-US" altLang="ko-KR" sz="2000" i="1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ko-KR" sz="2000" i="1" kern="0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보다는 작아야 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5966"/>
              </p:ext>
            </p:extLst>
          </p:nvPr>
        </p:nvGraphicFramePr>
        <p:xfrm>
          <a:off x="4682764" y="4035194"/>
          <a:ext cx="5984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368280" imgH="228600" progId="Equation.3">
                  <p:embed/>
                </p:oleObj>
              </mc:Choice>
              <mc:Fallback>
                <p:oleObj name="Equation" r:id="rId3" imgW="368280" imgH="228600" progId="Equation.3">
                  <p:embed/>
                  <p:pic>
                    <p:nvPicPr>
                      <p:cNvPr id="6308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764" y="4035194"/>
                        <a:ext cx="5984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69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트리의 노드 구조</a:t>
            </a:r>
            <a:endParaRPr lang="ko-KR" altLang="en-US" dirty="0"/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21060"/>
              </p:ext>
            </p:extLst>
          </p:nvPr>
        </p:nvGraphicFramePr>
        <p:xfrm>
          <a:off x="989013" y="2219673"/>
          <a:ext cx="7138987" cy="468313"/>
        </p:xfrm>
        <a:graphic>
          <a:graphicData uri="http://schemas.openxmlformats.org/drawingml/2006/table">
            <a:tbl>
              <a:tblPr/>
              <a:tblGrid>
                <a:gridCol w="36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7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&lt;key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&lt;key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&lt;key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k-1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k-1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Line 22"/>
          <p:cNvSpPr>
            <a:spLocks noChangeShapeType="1"/>
          </p:cNvSpPr>
          <p:nvPr/>
        </p:nvSpPr>
        <p:spPr bwMode="auto">
          <a:xfrm flipH="1">
            <a:off x="2805113" y="241017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5735638" y="288642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 flipH="1">
            <a:off x="4481513" y="243557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Line 25"/>
          <p:cNvSpPr>
            <a:spLocks noChangeShapeType="1"/>
          </p:cNvSpPr>
          <p:nvPr/>
        </p:nvSpPr>
        <p:spPr bwMode="auto">
          <a:xfrm flipH="1">
            <a:off x="1179513" y="244827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935913" y="239747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977900" y="1792635"/>
            <a:ext cx="39370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 flipV="1">
            <a:off x="1155700" y="1462435"/>
            <a:ext cx="584200" cy="54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724025" y="1268760"/>
            <a:ext cx="21948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노드의 페이지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실제로는 키 값 뿐 아니라 검색 키와 일치했을 때 해당 키를 가진 레코드를 가져 올 수 있는 페이지 번호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도 필요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부모 노드가 위치한 포인터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페이지 번호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도 필요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69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트리를 통해 레코드에 접근하는 과정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83383"/>
              </p:ext>
            </p:extLst>
          </p:nvPr>
        </p:nvGraphicFramePr>
        <p:xfrm>
          <a:off x="999753" y="2004789"/>
          <a:ext cx="7151687" cy="468313"/>
        </p:xfrm>
        <a:graphic>
          <a:graphicData uri="http://schemas.openxmlformats.org/drawingml/2006/table">
            <a:tbl>
              <a:tblPr/>
              <a:tblGrid>
                <a:gridCol w="37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</a:t>
                      </a: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</a:t>
                      </a:r>
                      <a:r>
                        <a:rPr kumimoji="1" lang="en-US" altLang="ko-KR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Line 18"/>
          <p:cNvSpPr>
            <a:spLocks noChangeShapeType="1"/>
          </p:cNvSpPr>
          <p:nvPr/>
        </p:nvSpPr>
        <p:spPr bwMode="auto">
          <a:xfrm flipH="1">
            <a:off x="2803153" y="2246089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 flipH="1">
            <a:off x="1190253" y="2233389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988640" y="1577751"/>
            <a:ext cx="39370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V="1">
            <a:off x="1166440" y="1247551"/>
            <a:ext cx="584200" cy="54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506040" y="4613051"/>
            <a:ext cx="8013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518740" y="5171851"/>
            <a:ext cx="8013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102940" y="4613051"/>
            <a:ext cx="6108700" cy="55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654938" y="5438551"/>
            <a:ext cx="11243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r>
              <a:rPr kumimoji="1"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p</a:t>
            </a:r>
            <a:r>
              <a:rPr kumimoji="1" lang="en-US" altLang="ko-KR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3515940" y="4613051"/>
            <a:ext cx="2171700" cy="5588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kumimoji="1" lang="en-US" altLang="ko-KR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</a:rPr>
              <a:t>key</a:t>
            </a:r>
            <a:r>
              <a:rPr kumimoji="1" lang="en-US" altLang="ko-KR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kumimoji="1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가진 레코드</a:t>
            </a:r>
          </a:p>
        </p:txBody>
      </p:sp>
      <p:sp>
        <p:nvSpPr>
          <p:cNvPr id="14" name="Freeform 27"/>
          <p:cNvSpPr>
            <a:spLocks/>
          </p:cNvSpPr>
          <p:nvPr/>
        </p:nvSpPr>
        <p:spPr bwMode="auto">
          <a:xfrm>
            <a:off x="1118815" y="2365151"/>
            <a:ext cx="4010025" cy="2225675"/>
          </a:xfrm>
          <a:custGeom>
            <a:avLst/>
            <a:gdLst>
              <a:gd name="T0" fmla="*/ 2392 w 2392"/>
              <a:gd name="T1" fmla="*/ 0 h 1696"/>
              <a:gd name="T2" fmla="*/ 2208 w 2392"/>
              <a:gd name="T3" fmla="*/ 584 h 1696"/>
              <a:gd name="T4" fmla="*/ 1448 w 2392"/>
              <a:gd name="T5" fmla="*/ 848 h 1696"/>
              <a:gd name="T6" fmla="*/ 816 w 2392"/>
              <a:gd name="T7" fmla="*/ 944 h 1696"/>
              <a:gd name="T8" fmla="*/ 328 w 2392"/>
              <a:gd name="T9" fmla="*/ 1176 h 1696"/>
              <a:gd name="T10" fmla="*/ 0 w 2392"/>
              <a:gd name="T11" fmla="*/ 1696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2" h="1696">
                <a:moveTo>
                  <a:pt x="2392" y="0"/>
                </a:moveTo>
                <a:cubicBezTo>
                  <a:pt x="2378" y="221"/>
                  <a:pt x="2365" y="443"/>
                  <a:pt x="2208" y="584"/>
                </a:cubicBezTo>
                <a:cubicBezTo>
                  <a:pt x="2051" y="725"/>
                  <a:pt x="1680" y="788"/>
                  <a:pt x="1448" y="848"/>
                </a:cubicBezTo>
                <a:cubicBezTo>
                  <a:pt x="1216" y="908"/>
                  <a:pt x="1003" y="889"/>
                  <a:pt x="816" y="944"/>
                </a:cubicBezTo>
                <a:cubicBezTo>
                  <a:pt x="629" y="999"/>
                  <a:pt x="464" y="1051"/>
                  <a:pt x="328" y="1176"/>
                </a:cubicBezTo>
                <a:cubicBezTo>
                  <a:pt x="192" y="1301"/>
                  <a:pt x="96" y="1498"/>
                  <a:pt x="0" y="169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5" name="AutoShape 28"/>
          <p:cNvSpPr>
            <a:spLocks/>
          </p:cNvSpPr>
          <p:nvPr/>
        </p:nvSpPr>
        <p:spPr bwMode="auto">
          <a:xfrm rot="-5400000">
            <a:off x="4011240" y="2238151"/>
            <a:ext cx="292100" cy="6108700"/>
          </a:xfrm>
          <a:prstGeom prst="leftBrace">
            <a:avLst>
              <a:gd name="adj1" fmla="val 17101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0808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트리에서의 삽입 알고리즘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스케치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449263" eaLnBrk="1" hangingPunct="1">
              <a:buClrTx/>
              <a:buSzTx/>
              <a:buNone/>
            </a:pPr>
            <a:r>
              <a:rPr lang="en-US" altLang="ko-KR" sz="1900" b="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BTreeInsert</a:t>
            </a:r>
            <a:r>
              <a:rPr lang="en-US" altLang="ko-KR" sz="19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19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9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19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	     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루트 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노드 번호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삽입하고자 하는 키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를 삽입할 리프 노드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을 찾음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를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에 삽입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(r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에서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오버플로우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발생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clearOverflow(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clearOverflow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{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의 형제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노드 중 여유가 있는 노드가 있음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		then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의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남는 키를 형제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노드에게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넘김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;}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		else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	r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을 두 개로 분리하고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가운데 키를 부모 노드로 올림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if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부모 노드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에서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오버플로우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발생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clearOverflow(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}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449263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98541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1712</Words>
  <Application>Microsoft Office PowerPoint</Application>
  <PresentationFormat>화면 슬라이드 쇼(4:3)</PresentationFormat>
  <Paragraphs>524</Paragraphs>
  <Slides>42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Times New Roman</vt:lpstr>
      <vt:lpstr>Arial</vt:lpstr>
      <vt:lpstr>굴림</vt:lpstr>
      <vt:lpstr>Calibri</vt:lpstr>
      <vt:lpstr>Wingdings</vt:lpstr>
      <vt:lpstr>휴먼옛체</vt:lpstr>
      <vt:lpstr>Verdana</vt:lpstr>
      <vt:lpstr>HY울릉도B</vt:lpstr>
      <vt:lpstr>Tahoma</vt:lpstr>
      <vt:lpstr>맑은 고딕</vt:lpstr>
      <vt:lpstr>1_cdb2004134l</vt:lpstr>
      <vt:lpstr>Equation</vt:lpstr>
      <vt:lpstr>[06 – Ch.06b] 컴퓨터 알고리즘</vt:lpstr>
      <vt:lpstr>PowerPoint 프레젠테이션</vt:lpstr>
      <vt:lpstr>6장 학습목표 (리뷰)</vt:lpstr>
      <vt:lpstr>B-트리란?</vt:lpstr>
      <vt:lpstr>다진 검색 트리</vt:lpstr>
      <vt:lpstr>B-트리</vt:lpstr>
      <vt:lpstr>B-트리의 노드 구조</vt:lpstr>
      <vt:lpstr>B-트리를 통해 레코드에 접근하는 과정</vt:lpstr>
      <vt:lpstr>B-트리에서의 삽입 알고리즘 스케치</vt:lpstr>
      <vt:lpstr>B-트리에서의 삽입 예 (1)</vt:lpstr>
      <vt:lpstr>B-트리에서의 삽입 예 (2)</vt:lpstr>
      <vt:lpstr>B-트리에서의 삽입 예 (3)</vt:lpstr>
      <vt:lpstr>B-트리에서의 삽입 예 (4)</vt:lpstr>
      <vt:lpstr>B-트리에서의 삽입 예 (5)</vt:lpstr>
      <vt:lpstr>B-트리에서의 삽입 예 (6)</vt:lpstr>
      <vt:lpstr>B-트리에서의 삭제 (1)</vt:lpstr>
      <vt:lpstr>B-트리에서의 삭제 (2)</vt:lpstr>
      <vt:lpstr>B-트리에서의 삭제 예 (1)</vt:lpstr>
      <vt:lpstr>B-트리에서의 삭제 예 (2)</vt:lpstr>
      <vt:lpstr>B-트리에서의 삭제 예 (3)</vt:lpstr>
      <vt:lpstr>B-트리에서의 삭제 예 (4)</vt:lpstr>
      <vt:lpstr>B-트리에서의 삭제 예 (5)</vt:lpstr>
      <vt:lpstr>다차원 검색</vt:lpstr>
      <vt:lpstr>KD-트리</vt:lpstr>
      <vt:lpstr>KD-트리의 검색 키 (1)</vt:lpstr>
      <vt:lpstr>KD-트리의 검색 키 (2)</vt:lpstr>
      <vt:lpstr>KD-트리의 2차원 공간 분할</vt:lpstr>
      <vt:lpstr>KDB-트리</vt:lpstr>
      <vt:lpstr>KDB-트리의 노드</vt:lpstr>
      <vt:lpstr>KDB-트리 구조의 예 (1)</vt:lpstr>
      <vt:lpstr>KDB-트리 구조의 예 (2)</vt:lpstr>
      <vt:lpstr>R-트리</vt:lpstr>
      <vt:lpstr>R-트리의 예 (1)</vt:lpstr>
      <vt:lpstr>R-트리의 예 (2)</vt:lpstr>
      <vt:lpstr>그리드 파일</vt:lpstr>
      <vt:lpstr>그리드 파일 구성 예 (1)</vt:lpstr>
      <vt:lpstr>그리드 파일 구성 예 (2)</vt:lpstr>
      <vt:lpstr>그리드 파일 구성 예 (3)</vt:lpstr>
      <vt:lpstr>그리드 파일 구성 예 (4)</vt:lpstr>
      <vt:lpstr>그리드 파일 구성 예 (5)</vt:lpstr>
      <vt:lpstr>그리드 영역의 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369</cp:revision>
  <dcterms:created xsi:type="dcterms:W3CDTF">2014-02-26T06:38:57Z</dcterms:created>
  <dcterms:modified xsi:type="dcterms:W3CDTF">2019-08-06T09:42:04Z</dcterms:modified>
</cp:coreProperties>
</file>