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411" r:id="rId2"/>
    <p:sldId id="309" r:id="rId3"/>
    <p:sldId id="310" r:id="rId4"/>
    <p:sldId id="390" r:id="rId5"/>
    <p:sldId id="392" r:id="rId6"/>
    <p:sldId id="391" r:id="rId7"/>
    <p:sldId id="393" r:id="rId8"/>
    <p:sldId id="394" r:id="rId9"/>
    <p:sldId id="397" r:id="rId10"/>
    <p:sldId id="398" r:id="rId11"/>
    <p:sldId id="399" r:id="rId12"/>
    <p:sldId id="400" r:id="rId13"/>
    <p:sldId id="395" r:id="rId14"/>
    <p:sldId id="396" r:id="rId15"/>
    <p:sldId id="401" r:id="rId16"/>
    <p:sldId id="402" r:id="rId17"/>
    <p:sldId id="407" r:id="rId18"/>
    <p:sldId id="403" r:id="rId19"/>
    <p:sldId id="404" r:id="rId20"/>
    <p:sldId id="405" r:id="rId21"/>
    <p:sldId id="408" r:id="rId22"/>
    <p:sldId id="409" r:id="rId23"/>
    <p:sldId id="406" r:id="rId24"/>
    <p:sldId id="410" r:id="rId25"/>
    <p:sldId id="306" r:id="rId26"/>
  </p:sldIdLst>
  <p:sldSz cx="9144000" cy="6858000" type="screen4x3"/>
  <p:notesSz cx="6858000" cy="9144000"/>
  <p:embeddedFontLst>
    <p:embeddedFont>
      <p:font typeface="Times" panose="02020603050405020304" pitchFamily="18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휴먼옛체" panose="02030504000101010101" pitchFamily="18" charset="-127"/>
      <p:regular r:id="rId37"/>
    </p:embeddedFont>
    <p:embeddedFont>
      <p:font typeface="HY울릉도B" panose="020B0600000101010101" charset="-127"/>
      <p:regular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2" autoAdjust="0"/>
    <p:restoredTop sz="94660"/>
  </p:normalViewPr>
  <p:slideViewPr>
    <p:cSldViewPr>
      <p:cViewPr varScale="1">
        <p:scale>
          <a:sx n="115" d="100"/>
          <a:sy n="115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1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F453-B1E5-4453-B7A6-5AAD43CB515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13B1-3E9D-4549-8C0C-6604302F0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r="5262"/>
          <a:stretch/>
        </p:blipFill>
        <p:spPr bwMode="auto">
          <a:xfrm>
            <a:off x="3419872" y="130867"/>
            <a:ext cx="5411718" cy="3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-45869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4368" y="6165304"/>
            <a:ext cx="957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8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173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8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785592"/>
            <a:ext cx="7239000" cy="1371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sz="1800" dirty="0">
                <a:latin typeface="Calibri" panose="020F0502020204030204" pitchFamily="34" charset="0"/>
              </a:rPr>
              <a:t>[</a:t>
            </a:r>
            <a:r>
              <a:rPr lang="en-US" altLang="ko-KR" sz="1800" dirty="0" smtClean="0">
                <a:latin typeface="Calibri" panose="020F0502020204030204" pitchFamily="34" charset="0"/>
              </a:rPr>
              <a:t>07 </a:t>
            </a:r>
            <a:r>
              <a:rPr lang="en-US" altLang="ko-KR" sz="1800" dirty="0">
                <a:latin typeface="Calibri" panose="020F0502020204030204" pitchFamily="34" charset="0"/>
              </a:rPr>
              <a:t>– </a:t>
            </a:r>
            <a:r>
              <a:rPr lang="en-US" altLang="ko-KR" sz="1800" dirty="0" smtClean="0">
                <a:latin typeface="Calibri" panose="020F0502020204030204" pitchFamily="34" charset="0"/>
              </a:rPr>
              <a:t>Ch.07]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4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컴퓨터 알고리즘</a:t>
            </a:r>
            <a:endParaRPr lang="en-US" altLang="ko-KR" sz="4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Calibri" pitchFamily="34" charset="0"/>
                <a:ea typeface="맑은 고딕" pitchFamily="50" charset="-127"/>
              </a:rPr>
              <a:t>배재대학교 컴퓨터공학과 이경희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(leekhe@pcu.ac.kr)</a:t>
            </a:r>
            <a:endParaRPr lang="en-US" altLang="ko-KR" sz="18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해시 테이블에서의 충돌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(collision)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해시 테이블의 한 주소를 놓고 두 개 이상의 원소가 자리를 다투는 것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충돌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해결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(collision resolution)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방법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체이닝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(chaining)</a:t>
            </a: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개방주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소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방법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(open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addressing)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충돌의 예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285453" y="1340768"/>
            <a:ext cx="2451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25, 13, 16, 15, 7</a:t>
            </a:r>
          </a:p>
        </p:txBody>
      </p:sp>
      <p:graphicFrame>
        <p:nvGraphicFramePr>
          <p:cNvPr id="5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84983"/>
              </p:ext>
            </p:extLst>
          </p:nvPr>
        </p:nvGraphicFramePr>
        <p:xfrm>
          <a:off x="1401340" y="1782093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4374568" y="1354975"/>
            <a:ext cx="2967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해시함수</a:t>
            </a:r>
            <a:r>
              <a:rPr lang="ko-KR" altLang="en-US" sz="2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= x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mod 13</a:t>
            </a: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3563514" y="3650581"/>
            <a:ext cx="44648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삽입하려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때 </a:t>
            </a:r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(16)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차지하고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4833515" y="2647281"/>
            <a:ext cx="25090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(29) = 29 mod 13 = 3</a:t>
            </a:r>
          </a:p>
        </p:txBody>
      </p:sp>
      <p:sp>
        <p:nvSpPr>
          <p:cNvPr id="62" name="Line 54"/>
          <p:cNvSpPr>
            <a:spLocks noChangeShapeType="1"/>
          </p:cNvSpPr>
          <p:nvPr/>
        </p:nvSpPr>
        <p:spPr bwMode="auto">
          <a:xfrm flipH="1">
            <a:off x="3249190" y="2852068"/>
            <a:ext cx="151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Line 55"/>
          <p:cNvSpPr>
            <a:spLocks noChangeShapeType="1"/>
          </p:cNvSpPr>
          <p:nvPr/>
        </p:nvSpPr>
        <p:spPr bwMode="auto">
          <a:xfrm flipH="1" flipV="1">
            <a:off x="3299990" y="2979068"/>
            <a:ext cx="106680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62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 해결 방법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체이닝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같은 주소로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해싱되는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원소들을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모두 하나의 연결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리스트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(linked list)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로 관리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해시 테이블에 추가적인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연결 리스트 필요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개방주소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방법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충돌이 일어나더라도 어떻게든 주어진 테이블 공간에서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해결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추가적인 공간이 필요하지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않음</a:t>
            </a:r>
          </a:p>
        </p:txBody>
      </p:sp>
    </p:spTree>
    <p:extLst>
      <p:ext uri="{BB962C8B-B14F-4D97-AF65-F5344CB8AC3E}">
        <p14:creationId xmlns:p14="http://schemas.microsoft.com/office/powerpoint/2010/main" val="382429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06802"/>
              </p:ext>
            </p:extLst>
          </p:nvPr>
        </p:nvGraphicFramePr>
        <p:xfrm>
          <a:off x="1118592" y="1196752"/>
          <a:ext cx="685800" cy="505301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820142" y="1612677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820142" y="2003202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820142" y="2412777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836017" y="2784252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836017" y="3165252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826492" y="3555777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826492" y="3955827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836017" y="4365402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836017" y="4746402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809030" y="1196752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3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88830"/>
              </p:ext>
            </p:extLst>
          </p:nvPr>
        </p:nvGraphicFramePr>
        <p:xfrm>
          <a:off x="1963142" y="1212627"/>
          <a:ext cx="839788" cy="311150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86066"/>
              </p:ext>
            </p:extLst>
          </p:nvPr>
        </p:nvGraphicFramePr>
        <p:xfrm>
          <a:off x="3109317" y="1206277"/>
          <a:ext cx="839788" cy="311150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Line 58"/>
          <p:cNvSpPr>
            <a:spLocks noChangeShapeType="1"/>
          </p:cNvSpPr>
          <p:nvPr/>
        </p:nvSpPr>
        <p:spPr bwMode="auto">
          <a:xfrm>
            <a:off x="1528167" y="1393602"/>
            <a:ext cx="4127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39" name="Line 59"/>
          <p:cNvSpPr>
            <a:spLocks noChangeShapeType="1"/>
          </p:cNvSpPr>
          <p:nvPr/>
        </p:nvSpPr>
        <p:spPr bwMode="auto">
          <a:xfrm>
            <a:off x="2656880" y="1382490"/>
            <a:ext cx="4127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40" name="Line 60"/>
          <p:cNvSpPr>
            <a:spLocks noChangeShapeType="1"/>
          </p:cNvSpPr>
          <p:nvPr/>
        </p:nvSpPr>
        <p:spPr bwMode="auto">
          <a:xfrm flipH="1">
            <a:off x="3507780" y="1206277"/>
            <a:ext cx="439737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73335"/>
              </p:ext>
            </p:extLst>
          </p:nvPr>
        </p:nvGraphicFramePr>
        <p:xfrm>
          <a:off x="1964730" y="1660302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69"/>
          <p:cNvSpPr>
            <a:spLocks noChangeShapeType="1"/>
          </p:cNvSpPr>
          <p:nvPr/>
        </p:nvSpPr>
        <p:spPr bwMode="auto">
          <a:xfrm>
            <a:off x="1529755" y="1806352"/>
            <a:ext cx="436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43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06461"/>
              </p:ext>
            </p:extLst>
          </p:nvPr>
        </p:nvGraphicFramePr>
        <p:xfrm>
          <a:off x="1980605" y="2408015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Line 78"/>
          <p:cNvSpPr>
            <a:spLocks noChangeShapeType="1"/>
          </p:cNvSpPr>
          <p:nvPr/>
        </p:nvSpPr>
        <p:spPr bwMode="auto">
          <a:xfrm>
            <a:off x="1518642" y="2568352"/>
            <a:ext cx="436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4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6300"/>
              </p:ext>
            </p:extLst>
          </p:nvPr>
        </p:nvGraphicFramePr>
        <p:xfrm>
          <a:off x="3118842" y="2408015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4503"/>
              </p:ext>
            </p:extLst>
          </p:nvPr>
        </p:nvGraphicFramePr>
        <p:xfrm>
          <a:off x="4265017" y="2401665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Line 95"/>
          <p:cNvSpPr>
            <a:spLocks noChangeShapeType="1"/>
          </p:cNvSpPr>
          <p:nvPr/>
        </p:nvSpPr>
        <p:spPr bwMode="auto">
          <a:xfrm>
            <a:off x="2683867" y="2568352"/>
            <a:ext cx="436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48" name="Line 96"/>
          <p:cNvSpPr>
            <a:spLocks noChangeShapeType="1"/>
          </p:cNvSpPr>
          <p:nvPr/>
        </p:nvSpPr>
        <p:spPr bwMode="auto">
          <a:xfrm>
            <a:off x="3803055" y="2568352"/>
            <a:ext cx="436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49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43526"/>
              </p:ext>
            </p:extLst>
          </p:nvPr>
        </p:nvGraphicFramePr>
        <p:xfrm>
          <a:off x="1982192" y="2801715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Line 105"/>
          <p:cNvSpPr>
            <a:spLocks noChangeShapeType="1"/>
          </p:cNvSpPr>
          <p:nvPr/>
        </p:nvSpPr>
        <p:spPr bwMode="auto">
          <a:xfrm>
            <a:off x="1537692" y="2949352"/>
            <a:ext cx="436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51" name="Line 106"/>
          <p:cNvSpPr>
            <a:spLocks noChangeShapeType="1"/>
          </p:cNvSpPr>
          <p:nvPr/>
        </p:nvSpPr>
        <p:spPr bwMode="auto">
          <a:xfrm flipH="1">
            <a:off x="2413992" y="2806477"/>
            <a:ext cx="433388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52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84981"/>
              </p:ext>
            </p:extLst>
          </p:nvPr>
        </p:nvGraphicFramePr>
        <p:xfrm>
          <a:off x="1993305" y="3184302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60762"/>
              </p:ext>
            </p:extLst>
          </p:nvPr>
        </p:nvGraphicFramePr>
        <p:xfrm>
          <a:off x="3129955" y="3177952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Line 123"/>
          <p:cNvSpPr>
            <a:spLocks noChangeShapeType="1"/>
          </p:cNvSpPr>
          <p:nvPr/>
        </p:nvSpPr>
        <p:spPr bwMode="auto">
          <a:xfrm>
            <a:off x="1548805" y="3330352"/>
            <a:ext cx="436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55" name="Line 124"/>
          <p:cNvSpPr>
            <a:spLocks noChangeShapeType="1"/>
          </p:cNvSpPr>
          <p:nvPr/>
        </p:nvSpPr>
        <p:spPr bwMode="auto">
          <a:xfrm>
            <a:off x="2667992" y="3338290"/>
            <a:ext cx="436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56" name="Line 125"/>
          <p:cNvSpPr>
            <a:spLocks noChangeShapeType="1"/>
          </p:cNvSpPr>
          <p:nvPr/>
        </p:nvSpPr>
        <p:spPr bwMode="auto">
          <a:xfrm flipH="1">
            <a:off x="3556992" y="3184302"/>
            <a:ext cx="463550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57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31390"/>
              </p:ext>
            </p:extLst>
          </p:nvPr>
        </p:nvGraphicFramePr>
        <p:xfrm>
          <a:off x="1988542" y="4332065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134"/>
          <p:cNvSpPr>
            <a:spLocks noChangeShapeType="1"/>
          </p:cNvSpPr>
          <p:nvPr/>
        </p:nvSpPr>
        <p:spPr bwMode="auto">
          <a:xfrm>
            <a:off x="1526580" y="4517802"/>
            <a:ext cx="436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6697"/>
              </p:ext>
            </p:extLst>
          </p:nvPr>
        </p:nvGraphicFramePr>
        <p:xfrm>
          <a:off x="3145830" y="4332065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49487"/>
              </p:ext>
            </p:extLst>
          </p:nvPr>
        </p:nvGraphicFramePr>
        <p:xfrm>
          <a:off x="5412780" y="2408015"/>
          <a:ext cx="887412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Line 151"/>
          <p:cNvSpPr>
            <a:spLocks noChangeShapeType="1"/>
          </p:cNvSpPr>
          <p:nvPr/>
        </p:nvSpPr>
        <p:spPr bwMode="auto">
          <a:xfrm>
            <a:off x="2691805" y="4519390"/>
            <a:ext cx="436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62" name="Line 152"/>
          <p:cNvSpPr>
            <a:spLocks noChangeShapeType="1"/>
          </p:cNvSpPr>
          <p:nvPr/>
        </p:nvSpPr>
        <p:spPr bwMode="auto">
          <a:xfrm>
            <a:off x="4947642" y="2557240"/>
            <a:ext cx="436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63" name="Line 153"/>
          <p:cNvSpPr>
            <a:spLocks noChangeShapeType="1"/>
          </p:cNvSpPr>
          <p:nvPr/>
        </p:nvSpPr>
        <p:spPr bwMode="auto">
          <a:xfrm flipH="1">
            <a:off x="5842992" y="2415952"/>
            <a:ext cx="45720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64" name="Line 154"/>
          <p:cNvSpPr>
            <a:spLocks noChangeShapeType="1"/>
          </p:cNvSpPr>
          <p:nvPr/>
        </p:nvSpPr>
        <p:spPr bwMode="auto">
          <a:xfrm flipH="1">
            <a:off x="2413992" y="1665065"/>
            <a:ext cx="4254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65" name="Line 155"/>
          <p:cNvSpPr>
            <a:spLocks noChangeShapeType="1"/>
          </p:cNvSpPr>
          <p:nvPr/>
        </p:nvSpPr>
        <p:spPr bwMode="auto">
          <a:xfrm flipH="1">
            <a:off x="1109067" y="1979390"/>
            <a:ext cx="685800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66" name="Line 156"/>
          <p:cNvSpPr>
            <a:spLocks noChangeShapeType="1"/>
          </p:cNvSpPr>
          <p:nvPr/>
        </p:nvSpPr>
        <p:spPr bwMode="auto">
          <a:xfrm flipH="1">
            <a:off x="1118592" y="3538315"/>
            <a:ext cx="66675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67" name="Line 157"/>
          <p:cNvSpPr>
            <a:spLocks noChangeShapeType="1"/>
          </p:cNvSpPr>
          <p:nvPr/>
        </p:nvSpPr>
        <p:spPr bwMode="auto">
          <a:xfrm flipH="1">
            <a:off x="1110655" y="3939952"/>
            <a:ext cx="655637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68" name="Line 158"/>
          <p:cNvSpPr>
            <a:spLocks noChangeShapeType="1"/>
          </p:cNvSpPr>
          <p:nvPr/>
        </p:nvSpPr>
        <p:spPr bwMode="auto">
          <a:xfrm>
            <a:off x="1529755" y="4894040"/>
            <a:ext cx="436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69" name="Line 159"/>
          <p:cNvSpPr>
            <a:spLocks noChangeShapeType="1"/>
          </p:cNvSpPr>
          <p:nvPr/>
        </p:nvSpPr>
        <p:spPr bwMode="auto">
          <a:xfrm flipH="1">
            <a:off x="2442567" y="4762277"/>
            <a:ext cx="425450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7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56413"/>
              </p:ext>
            </p:extLst>
          </p:nvPr>
        </p:nvGraphicFramePr>
        <p:xfrm>
          <a:off x="1994892" y="4746402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Line 168"/>
          <p:cNvSpPr>
            <a:spLocks noChangeShapeType="1"/>
          </p:cNvSpPr>
          <p:nvPr/>
        </p:nvSpPr>
        <p:spPr bwMode="auto">
          <a:xfrm>
            <a:off x="1529755" y="5657627"/>
            <a:ext cx="436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72" name="Line 169"/>
          <p:cNvSpPr>
            <a:spLocks noChangeShapeType="1"/>
          </p:cNvSpPr>
          <p:nvPr/>
        </p:nvSpPr>
        <p:spPr bwMode="auto">
          <a:xfrm flipH="1">
            <a:off x="2442567" y="5525865"/>
            <a:ext cx="4254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graphicFrame>
        <p:nvGraphicFramePr>
          <p:cNvPr id="73" name="Group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9732"/>
              </p:ext>
            </p:extLst>
          </p:nvPr>
        </p:nvGraphicFramePr>
        <p:xfrm>
          <a:off x="1994892" y="5509990"/>
          <a:ext cx="887413" cy="3127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 Box 178"/>
          <p:cNvSpPr txBox="1">
            <a:spLocks noChangeArrowheads="1"/>
          </p:cNvSpPr>
          <p:nvPr/>
        </p:nvSpPr>
        <p:spPr bwMode="auto">
          <a:xfrm>
            <a:off x="718542" y="5097240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5" name="Text Box 179"/>
          <p:cNvSpPr txBox="1">
            <a:spLocks noChangeArrowheads="1"/>
          </p:cNvSpPr>
          <p:nvPr/>
        </p:nvSpPr>
        <p:spPr bwMode="auto">
          <a:xfrm>
            <a:off x="710605" y="5484590"/>
            <a:ext cx="3822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6" name="Text Box 180"/>
          <p:cNvSpPr txBox="1">
            <a:spLocks noChangeArrowheads="1"/>
          </p:cNvSpPr>
          <p:nvPr/>
        </p:nvSpPr>
        <p:spPr bwMode="auto">
          <a:xfrm>
            <a:off x="712192" y="5886227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7" name="Line 181"/>
          <p:cNvSpPr>
            <a:spLocks noChangeShapeType="1"/>
          </p:cNvSpPr>
          <p:nvPr/>
        </p:nvSpPr>
        <p:spPr bwMode="auto">
          <a:xfrm flipH="1">
            <a:off x="1110655" y="5098827"/>
            <a:ext cx="66675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78" name="Line 182"/>
          <p:cNvSpPr>
            <a:spLocks noChangeShapeType="1"/>
          </p:cNvSpPr>
          <p:nvPr/>
        </p:nvSpPr>
        <p:spPr bwMode="auto">
          <a:xfrm flipH="1">
            <a:off x="1120180" y="5870352"/>
            <a:ext cx="66675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79" name="Line 183"/>
          <p:cNvSpPr>
            <a:spLocks noChangeShapeType="1"/>
          </p:cNvSpPr>
          <p:nvPr/>
        </p:nvSpPr>
        <p:spPr bwMode="auto">
          <a:xfrm flipH="1">
            <a:off x="3579217" y="4330477"/>
            <a:ext cx="463550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5652120" y="1193547"/>
            <a:ext cx="2967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해시함수</a:t>
            </a:r>
            <a:r>
              <a:rPr lang="ko-KR" altLang="en-US" sz="2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= x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mod 13</a:t>
            </a:r>
          </a:p>
        </p:txBody>
      </p:sp>
    </p:spTree>
    <p:extLst>
      <p:ext uri="{BB962C8B-B14F-4D97-AF65-F5344CB8AC3E}">
        <p14:creationId xmlns:p14="http://schemas.microsoft.com/office/powerpoint/2010/main" val="74130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개방주소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6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충돌이 발생하면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빈 자리를 발견할 때까지 해시 값을 계속하여 만들어 냄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개방주소를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이용하는 중요한 세 가지 방법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선형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조사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(linear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probing)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이차원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조사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(quadratic probing)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더블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해싱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(double hashing)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6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조사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147"/>
          <p:cNvSpPr>
            <a:spLocks noChangeArrowheads="1"/>
          </p:cNvSpPr>
          <p:nvPr/>
        </p:nvSpPr>
        <p:spPr bwMode="auto">
          <a:xfrm>
            <a:off x="876300" y="1052736"/>
            <a:ext cx="3100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400" i="1" dirty="0" err="1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400" i="1" dirty="0">
              <a:solidFill>
                <a:srgbClr val="000099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406525" y="1599890"/>
            <a:ext cx="45736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순서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25, 13, 16, 15, 7, 28, 31, 20, 1, 38</a:t>
            </a:r>
          </a:p>
        </p:txBody>
      </p:sp>
      <p:graphicFrame>
        <p:nvGraphicFramePr>
          <p:cNvPr id="3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68887"/>
              </p:ext>
            </p:extLst>
          </p:nvPr>
        </p:nvGraphicFramePr>
        <p:xfrm>
          <a:off x="400050" y="2169802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2130425" y="294609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>
            <a:off x="2132013" y="3239777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aphicFrame>
        <p:nvGraphicFramePr>
          <p:cNvPr id="3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15381"/>
              </p:ext>
            </p:extLst>
          </p:nvPr>
        </p:nvGraphicFramePr>
        <p:xfrm>
          <a:off x="4953000" y="2166627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AutoShape 93"/>
          <p:cNvSpPr>
            <a:spLocks noChangeArrowheads="1"/>
          </p:cNvSpPr>
          <p:nvPr/>
        </p:nvSpPr>
        <p:spPr bwMode="auto">
          <a:xfrm>
            <a:off x="6692900" y="6049652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AutoShape 94"/>
          <p:cNvSpPr>
            <a:spLocks noChangeArrowheads="1"/>
          </p:cNvSpPr>
          <p:nvPr/>
        </p:nvSpPr>
        <p:spPr bwMode="auto">
          <a:xfrm>
            <a:off x="6694488" y="3871602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AutoShape 95"/>
          <p:cNvSpPr>
            <a:spLocks noChangeArrowheads="1"/>
          </p:cNvSpPr>
          <p:nvPr/>
        </p:nvSpPr>
        <p:spPr bwMode="auto">
          <a:xfrm>
            <a:off x="6694488" y="3550927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AutoShape 96"/>
          <p:cNvSpPr>
            <a:spLocks noChangeArrowheads="1"/>
          </p:cNvSpPr>
          <p:nvPr/>
        </p:nvSpPr>
        <p:spPr bwMode="auto">
          <a:xfrm>
            <a:off x="6694488" y="323819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AutoShape 97"/>
          <p:cNvSpPr>
            <a:spLocks noChangeArrowheads="1"/>
          </p:cNvSpPr>
          <p:nvPr/>
        </p:nvSpPr>
        <p:spPr bwMode="auto">
          <a:xfrm>
            <a:off x="6692900" y="2934977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AutoShape 98"/>
          <p:cNvSpPr>
            <a:spLocks noChangeArrowheads="1"/>
          </p:cNvSpPr>
          <p:nvPr/>
        </p:nvSpPr>
        <p:spPr bwMode="auto">
          <a:xfrm>
            <a:off x="6692900" y="2614302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0" name="AutoShape 99"/>
          <p:cNvSpPr>
            <a:spLocks noChangeArrowheads="1"/>
          </p:cNvSpPr>
          <p:nvPr/>
        </p:nvSpPr>
        <p:spPr bwMode="auto">
          <a:xfrm>
            <a:off x="6692900" y="2292040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1" name="AutoShape 100"/>
          <p:cNvSpPr>
            <a:spLocks noChangeArrowheads="1"/>
          </p:cNvSpPr>
          <p:nvPr/>
        </p:nvSpPr>
        <p:spPr bwMode="auto">
          <a:xfrm>
            <a:off x="6691313" y="1969777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aphicFrame>
        <p:nvGraphicFramePr>
          <p:cNvPr id="42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01941"/>
              </p:ext>
            </p:extLst>
          </p:nvPr>
        </p:nvGraphicFramePr>
        <p:xfrm>
          <a:off x="2676525" y="2166627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AutoShape 145"/>
          <p:cNvSpPr>
            <a:spLocks noChangeArrowheads="1"/>
          </p:cNvSpPr>
          <p:nvPr/>
        </p:nvSpPr>
        <p:spPr bwMode="auto">
          <a:xfrm>
            <a:off x="4392613" y="4498665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4" name="Rectangle 148"/>
          <p:cNvSpPr>
            <a:spLocks noChangeArrowheads="1"/>
          </p:cNvSpPr>
          <p:nvPr/>
        </p:nvSpPr>
        <p:spPr bwMode="auto">
          <a:xfrm>
            <a:off x="6843713" y="5605152"/>
            <a:ext cx="2171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600" i="1" baseline="-25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  <a:endParaRPr lang="ko-KR" altLang="en-US" sz="16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3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조사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560" y="1196752"/>
            <a:ext cx="403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선형 조사는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군집에 취약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영역에 원소가 몰리는 현상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50485"/>
              </p:ext>
            </p:extLst>
          </p:nvPr>
        </p:nvGraphicFramePr>
        <p:xfrm>
          <a:off x="2355850" y="1988840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5330825" y="3181053"/>
            <a:ext cx="24288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군집의 예</a:t>
            </a: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(15, 16, 28, 31, 44, …)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flipH="1">
            <a:off x="4381500" y="3433465"/>
            <a:ext cx="723900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66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조사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827584" y="1023119"/>
            <a:ext cx="4092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sz="24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sz="24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400" i="1" dirty="0">
              <a:solidFill>
                <a:srgbClr val="000099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37739"/>
              </p:ext>
            </p:extLst>
          </p:nvPr>
        </p:nvGraphicFramePr>
        <p:xfrm>
          <a:off x="1454150" y="2122512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AutoShape 46"/>
          <p:cNvSpPr>
            <a:spLocks noChangeArrowheads="1"/>
          </p:cNvSpPr>
          <p:nvPr/>
        </p:nvSpPr>
        <p:spPr bwMode="auto">
          <a:xfrm>
            <a:off x="3173413" y="3497287"/>
            <a:ext cx="76200" cy="392113"/>
          </a:xfrm>
          <a:prstGeom prst="curvedLeftArrow">
            <a:avLst>
              <a:gd name="adj1" fmla="val 102917"/>
              <a:gd name="adj2" fmla="val 205834"/>
              <a:gd name="adj3" fmla="val 33333"/>
            </a:avLst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3186113" y="3800500"/>
            <a:ext cx="76200" cy="1182687"/>
          </a:xfrm>
          <a:prstGeom prst="curvedLeftArrow">
            <a:avLst>
              <a:gd name="adj1" fmla="val 310417"/>
              <a:gd name="adj2" fmla="val 620833"/>
              <a:gd name="adj3" fmla="val 33333"/>
            </a:avLst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1254125" y="1628800"/>
            <a:ext cx="3820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15, 18, 43, 37, 45, 30</a:t>
            </a:r>
          </a:p>
        </p:txBody>
      </p:sp>
      <p:sp>
        <p:nvSpPr>
          <p:cNvPr id="10" name="Rectangle 54"/>
          <p:cNvSpPr>
            <a:spLocks noChangeArrowheads="1"/>
          </p:cNvSpPr>
          <p:nvPr/>
        </p:nvSpPr>
        <p:spPr bwMode="auto">
          <a:xfrm>
            <a:off x="3563888" y="5373216"/>
            <a:ext cx="303480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Aft>
                <a:spcPts val="600"/>
              </a:spcAft>
            </a:pP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)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</a:p>
          <a:p>
            <a:pPr eaLnBrk="0" fontAlgn="base" latinLnBrk="0" hangingPunct="0">
              <a:spcAft>
                <a:spcPts val="60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c</a:t>
            </a:r>
            <a:r>
              <a:rPr lang="en-US" altLang="ko-KR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= 1, </a:t>
            </a:r>
            <a:r>
              <a:rPr lang="en-US" altLang="ko-KR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c</a:t>
            </a:r>
            <a:r>
              <a:rPr lang="en-US" altLang="ko-KR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= 0</a:t>
            </a:r>
            <a:r>
              <a:rPr lang="ko-KR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로 설정한 경우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2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이차원 조사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9560" y="1196752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이차원 조사는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군집에 취약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원소가 동일한 초기 해시 값을 갖는 현상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5490170" y="3636411"/>
            <a:ext cx="24288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군집의 예</a:t>
            </a: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(15, 28, 41, 67, 54, …)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 flipH="1">
            <a:off x="4629745" y="3901523"/>
            <a:ext cx="723900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39200"/>
              </p:ext>
            </p:extLst>
          </p:nvPr>
        </p:nvGraphicFramePr>
        <p:xfrm>
          <a:off x="2032595" y="2050498"/>
          <a:ext cx="1674813" cy="41148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5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33067" y="5795972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Aft>
                <a:spcPts val="600"/>
              </a:spcAft>
            </a:pP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)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1971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해싱</a:t>
            </a:r>
            <a:endParaRPr lang="ko-KR" altLang="en-US" dirty="0"/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4393833" y="7217049"/>
            <a:ext cx="425129" cy="460423"/>
          </a:xfrm>
          <a:prstGeom prst="downArrow">
            <a:avLst>
              <a:gd name="adj1" fmla="val 50000"/>
              <a:gd name="adj2" fmla="val 2763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778686" y="7255052"/>
            <a:ext cx="830865" cy="3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8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899592" y="1095127"/>
            <a:ext cx="3594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+ </a:t>
            </a:r>
            <a:r>
              <a:rPr lang="en-US" altLang="ko-KR" sz="2400" i="1" dirty="0" err="1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05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  <a:r>
              <a:rPr lang="en-US" altLang="ko-KR" sz="105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))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mod</a:t>
            </a:r>
            <a:r>
              <a:rPr lang="en-US" altLang="ko-KR" sz="2400" i="1" dirty="0">
                <a:solidFill>
                  <a:srgbClr val="000099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m</a:t>
            </a:r>
            <a:endParaRPr lang="ko-KR" altLang="en-US" sz="2400" i="1" dirty="0">
              <a:solidFill>
                <a:srgbClr val="000099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6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96787"/>
              </p:ext>
            </p:extLst>
          </p:nvPr>
        </p:nvGraphicFramePr>
        <p:xfrm>
          <a:off x="1785665" y="2173306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5651559" y="4850833"/>
            <a:ext cx="18229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mod 13</a:t>
            </a: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5694421" y="5179446"/>
            <a:ext cx="17557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f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mod 11</a:t>
            </a:r>
          </a:p>
        </p:txBody>
      </p:sp>
      <p:sp>
        <p:nvSpPr>
          <p:cNvPr id="89" name="Text Box 48"/>
          <p:cNvSpPr txBox="1">
            <a:spLocks noChangeArrowheads="1"/>
          </p:cNvSpPr>
          <p:nvPr/>
        </p:nvSpPr>
        <p:spPr bwMode="auto">
          <a:xfrm>
            <a:off x="5608696" y="5504883"/>
            <a:ext cx="3001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2000" i="1" baseline="-25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= (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)+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en-US" altLang="ko-KR" sz="9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f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20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20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))  mod 13</a:t>
            </a:r>
          </a:p>
        </p:txBody>
      </p:sp>
      <p:sp>
        <p:nvSpPr>
          <p:cNvPr id="90" name="Text Box 49"/>
          <p:cNvSpPr txBox="1">
            <a:spLocks noChangeArrowheads="1"/>
          </p:cNvSpPr>
          <p:nvPr/>
        </p:nvSpPr>
        <p:spPr bwMode="auto">
          <a:xfrm>
            <a:off x="3493815" y="2790843"/>
            <a:ext cx="3608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i="1" baseline="-25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(15) = </a:t>
            </a:r>
            <a:r>
              <a:rPr kumimoji="1"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(28)</a:t>
            </a:r>
            <a:r>
              <a:rPr kumimoji="1"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1"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(41) = </a:t>
            </a:r>
            <a:r>
              <a:rPr kumimoji="1"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kumimoji="1"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(67) = 2</a:t>
            </a:r>
          </a:p>
        </p:txBody>
      </p:sp>
      <p:sp>
        <p:nvSpPr>
          <p:cNvPr id="91" name="Text Box 50"/>
          <p:cNvSpPr txBox="1">
            <a:spLocks noChangeArrowheads="1"/>
          </p:cNvSpPr>
          <p:nvPr/>
        </p:nvSpPr>
        <p:spPr bwMode="auto">
          <a:xfrm>
            <a:off x="3504928" y="3121043"/>
            <a:ext cx="112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i="1" baseline="-25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(67) = 3</a:t>
            </a:r>
          </a:p>
        </p:txBody>
      </p:sp>
      <p:sp>
        <p:nvSpPr>
          <p:cNvPr id="92" name="Text Box 51"/>
          <p:cNvSpPr txBox="1">
            <a:spLocks noChangeArrowheads="1"/>
          </p:cNvSpPr>
          <p:nvPr/>
        </p:nvSpPr>
        <p:spPr bwMode="auto">
          <a:xfrm>
            <a:off x="3503340" y="4681556"/>
            <a:ext cx="112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(28) = 8</a:t>
            </a:r>
          </a:p>
        </p:txBody>
      </p:sp>
      <p:sp>
        <p:nvSpPr>
          <p:cNvPr id="93" name="Text Box 52"/>
          <p:cNvSpPr txBox="1">
            <a:spLocks noChangeArrowheads="1"/>
          </p:cNvSpPr>
          <p:nvPr/>
        </p:nvSpPr>
        <p:spPr bwMode="auto">
          <a:xfrm>
            <a:off x="3501753" y="5311793"/>
            <a:ext cx="1237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kumimoji="1" lang="en-US" altLang="ko-KR" i="1" baseline="-25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(41) = 10</a:t>
            </a:r>
          </a:p>
        </p:txBody>
      </p:sp>
      <p:sp>
        <p:nvSpPr>
          <p:cNvPr id="94" name="Text Box 55"/>
          <p:cNvSpPr txBox="1">
            <a:spLocks noChangeArrowheads="1"/>
          </p:cNvSpPr>
          <p:nvPr/>
        </p:nvSpPr>
        <p:spPr bwMode="auto">
          <a:xfrm>
            <a:off x="1498087" y="1649431"/>
            <a:ext cx="34339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순서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15, 19, 28, 41, 67</a:t>
            </a:r>
          </a:p>
        </p:txBody>
      </p:sp>
    </p:spTree>
    <p:extLst>
      <p:ext uri="{BB962C8B-B14F-4D97-AF65-F5344CB8AC3E}">
        <p14:creationId xmlns:p14="http://schemas.microsoft.com/office/powerpoint/2010/main" val="22578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7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해시 테이블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테이블에서의 삭제</a:t>
            </a:r>
            <a:endParaRPr lang="ko-KR" altLang="en-US" dirty="0"/>
          </a:p>
        </p:txBody>
      </p:sp>
      <p:sp>
        <p:nvSpPr>
          <p:cNvPr id="4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해시 테이블에서 삭제 시의 유의사항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5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41167"/>
              </p:ext>
            </p:extLst>
          </p:nvPr>
        </p:nvGraphicFramePr>
        <p:xfrm>
          <a:off x="846335" y="1661776"/>
          <a:ext cx="1674812" cy="4064006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6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1045"/>
              </p:ext>
            </p:extLst>
          </p:nvPr>
        </p:nvGraphicFramePr>
        <p:xfrm>
          <a:off x="3638747" y="1653838"/>
          <a:ext cx="1674813" cy="4056068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7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77724"/>
              </p:ext>
            </p:extLst>
          </p:nvPr>
        </p:nvGraphicFramePr>
        <p:xfrm>
          <a:off x="6470847" y="1657013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DELETED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8" name="AutoShape 134"/>
          <p:cNvSpPr>
            <a:spLocks noChangeArrowheads="1"/>
          </p:cNvSpPr>
          <p:nvPr/>
        </p:nvSpPr>
        <p:spPr bwMode="auto">
          <a:xfrm>
            <a:off x="8205985" y="556543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AutoShape 135"/>
          <p:cNvSpPr>
            <a:spLocks noChangeArrowheads="1"/>
          </p:cNvSpPr>
          <p:nvPr/>
        </p:nvSpPr>
        <p:spPr bwMode="auto">
          <a:xfrm>
            <a:off x="8207572" y="338738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AutoShape 136"/>
          <p:cNvSpPr>
            <a:spLocks noChangeArrowheads="1"/>
          </p:cNvSpPr>
          <p:nvPr/>
        </p:nvSpPr>
        <p:spPr bwMode="auto">
          <a:xfrm>
            <a:off x="8207572" y="306671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1" name="AutoShape 137"/>
          <p:cNvSpPr>
            <a:spLocks noChangeArrowheads="1"/>
          </p:cNvSpPr>
          <p:nvPr/>
        </p:nvSpPr>
        <p:spPr bwMode="auto">
          <a:xfrm>
            <a:off x="8207572" y="275397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2" name="AutoShape 138"/>
          <p:cNvSpPr>
            <a:spLocks noChangeArrowheads="1"/>
          </p:cNvSpPr>
          <p:nvPr/>
        </p:nvSpPr>
        <p:spPr bwMode="auto">
          <a:xfrm>
            <a:off x="8205985" y="245076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AutoShape 139"/>
          <p:cNvSpPr>
            <a:spLocks noChangeArrowheads="1"/>
          </p:cNvSpPr>
          <p:nvPr/>
        </p:nvSpPr>
        <p:spPr bwMode="auto">
          <a:xfrm>
            <a:off x="8205985" y="213008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AutoShape 140"/>
          <p:cNvSpPr>
            <a:spLocks noChangeArrowheads="1"/>
          </p:cNvSpPr>
          <p:nvPr/>
        </p:nvSpPr>
        <p:spPr bwMode="auto">
          <a:xfrm>
            <a:off x="8205985" y="180782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AutoShape 141"/>
          <p:cNvSpPr>
            <a:spLocks noChangeArrowheads="1"/>
          </p:cNvSpPr>
          <p:nvPr/>
        </p:nvSpPr>
        <p:spPr bwMode="auto">
          <a:xfrm>
            <a:off x="8204397" y="148556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6" name="AutoShape 142"/>
          <p:cNvSpPr>
            <a:spLocks noChangeArrowheads="1"/>
          </p:cNvSpPr>
          <p:nvPr/>
        </p:nvSpPr>
        <p:spPr bwMode="auto">
          <a:xfrm>
            <a:off x="5353247" y="5578138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7" name="AutoShape 143"/>
          <p:cNvSpPr>
            <a:spLocks noChangeArrowheads="1"/>
          </p:cNvSpPr>
          <p:nvPr/>
        </p:nvSpPr>
        <p:spPr bwMode="auto">
          <a:xfrm>
            <a:off x="5353247" y="1820526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8" name="AutoShape 144"/>
          <p:cNvSpPr>
            <a:spLocks noChangeArrowheads="1"/>
          </p:cNvSpPr>
          <p:nvPr/>
        </p:nvSpPr>
        <p:spPr bwMode="auto">
          <a:xfrm>
            <a:off x="5351660" y="1498263"/>
            <a:ext cx="88900" cy="361950"/>
          </a:xfrm>
          <a:prstGeom prst="curvedLeftArrow">
            <a:avLst>
              <a:gd name="adj1" fmla="val 81429"/>
              <a:gd name="adj2" fmla="val 162857"/>
              <a:gd name="adj3" fmla="val 33333"/>
            </a:avLst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Text Box 145"/>
          <p:cNvSpPr txBox="1">
            <a:spLocks noChangeArrowheads="1"/>
          </p:cNvSpPr>
          <p:nvPr/>
        </p:nvSpPr>
        <p:spPr bwMode="auto">
          <a:xfrm>
            <a:off x="574872" y="5951201"/>
            <a:ext cx="1822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 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</a:t>
            </a:r>
            <a:endParaRPr kumimoji="1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 Box 146"/>
          <p:cNvSpPr txBox="1">
            <a:spLocks noChangeArrowheads="1"/>
          </p:cNvSpPr>
          <p:nvPr/>
        </p:nvSpPr>
        <p:spPr bwMode="auto">
          <a:xfrm>
            <a:off x="3360935" y="5938501"/>
            <a:ext cx="2398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 38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문제발생</a:t>
            </a:r>
          </a:p>
        </p:txBody>
      </p:sp>
      <p:sp>
        <p:nvSpPr>
          <p:cNvPr id="61" name="Text Box 147"/>
          <p:cNvSpPr txBox="1">
            <a:spLocks noChangeArrowheads="1"/>
          </p:cNvSpPr>
          <p:nvPr/>
        </p:nvSpPr>
        <p:spPr bwMode="auto">
          <a:xfrm>
            <a:off x="5891410" y="5935326"/>
            <a:ext cx="2988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(c) </a:t>
            </a: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표식을 해두면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문제없음</a:t>
            </a:r>
            <a:endParaRPr kumimoji="1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353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테이블에서의 검색 시간</a:t>
            </a:r>
            <a:endParaRPr lang="ko-KR" altLang="en-US" dirty="0"/>
          </a:p>
        </p:txBody>
      </p:sp>
      <p:sp>
        <p:nvSpPr>
          <p:cNvPr id="11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>
                <a:solidFill>
                  <a:schemeClr val="bg2">
                    <a:lumMod val="10000"/>
                  </a:schemeClr>
                </a:solidFill>
              </a:rPr>
              <a:t>적재율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l-GR" altLang="ko-KR" sz="24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해시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테이블에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얼마나 원소가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저장되어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있는지를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비율로 나타내는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수치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크기가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인 해시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테이블에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개의 원소가 저장되어 있다면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=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/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i="1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해시 테이블에서의 검색 효율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적재율과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밀접한 관련이 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9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체이닝</a:t>
            </a:r>
            <a:r>
              <a:rPr lang="ko-KR" altLang="en-US" dirty="0" smtClean="0"/>
              <a:t> 해시 테이블의 </a:t>
            </a:r>
            <a:r>
              <a:rPr lang="ko-KR" altLang="en-US" dirty="0" err="1" smtClean="0"/>
              <a:t>검색시간</a:t>
            </a:r>
            <a:endParaRPr lang="ko-KR" altLang="en-US" dirty="0"/>
          </a:p>
        </p:txBody>
      </p:sp>
      <p:sp>
        <p:nvSpPr>
          <p:cNvPr id="5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정리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  <a:p>
            <a:pPr lvl="1" eaLnBrk="1" latinLnBrk="0" hangingPunct="1">
              <a:defRPr/>
            </a:pP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체이닝을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이용하는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해싱에서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적재율이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일 때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실패하는 검색에서 조사 횟수의 기대치는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정리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체이닝을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이용하는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해싱에서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적재율이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일 때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성공하는 검색에서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조사 횟수의 기대치는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/2 -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개방 주소 방법에서의 검색 시간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조사 순서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…,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부터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사이의 수로 이루어진 순열을 이루고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모든 순열은 같은 확률로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일어난다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정리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적재율이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인 개방 주소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해싱에서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실패하는 검색의 조사 횟수의 기대치는 최대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1/(1-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정리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적재율이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인 개방 주소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해싱에서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성공하는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검색의 조사 횟수의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기대치는 최대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)log(1/(1-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98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적재율에</a:t>
            </a:r>
            <a:r>
              <a:rPr lang="ko-KR" altLang="en-US" dirty="0" smtClean="0"/>
              <a:t> 따른 효율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적재율이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높아지면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일반적으로 해시 테이블의 효율이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떨어짐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적재율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관리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일반적으로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적재율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크기의 상한선인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임계값을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미리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설정해 둠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적재율이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임계값에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이르면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06450" lvl="1" indent="-34925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해시 테이블의 크기를 두 배로 늘인 다음 해시 테이블에 저장되어 있는 모든 원소를 다시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해싱하여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저장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70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HY울릉도B" pitchFamily="18" charset="-127"/>
              </a:rPr>
              <a:t>Q &amp; A</a:t>
            </a:r>
            <a:endParaRPr kumimoji="0" lang="en-US" altLang="ko-KR" sz="4000" b="1" i="0" u="none" strike="noStrike" kern="0" normalizeH="0" noProof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해시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테이블의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원리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해시 함수 설계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원리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충돌 해결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방법 이해 및 장단점 분석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해시 테이블의 검색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성능 분석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및 검색의 복잡도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배열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O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검색 트리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최악의 경우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l-G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평균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l-G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(log</a:t>
            </a:r>
            <a:r>
              <a:rPr lang="en-US" altLang="ko-KR" sz="1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ko-KR" altLang="en-US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균형 잡힌 이진 검색 트리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레드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블랙 트리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최악의 경우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l-G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Θ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(log</a:t>
            </a:r>
            <a:r>
              <a:rPr lang="en-US" altLang="ko-KR" sz="1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B-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최악의 경우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l-G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Θ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(log</a:t>
            </a:r>
            <a:r>
              <a:rPr lang="en-US" altLang="ko-KR" sz="1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rgbClr val="C00000"/>
                </a:solidFill>
              </a:rPr>
              <a:t>해시 테이블</a:t>
            </a:r>
            <a:endParaRPr lang="en-US" altLang="ko-KR" sz="2000" kern="0" dirty="0" smtClean="0">
              <a:solidFill>
                <a:srgbClr val="C00000"/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rgbClr val="C00000"/>
                </a:solidFill>
              </a:rPr>
              <a:t>평균</a:t>
            </a:r>
            <a:r>
              <a:rPr lang="en-US" altLang="ko-KR" sz="2000" kern="0" dirty="0" smtClean="0">
                <a:solidFill>
                  <a:srgbClr val="C00000"/>
                </a:solidFill>
              </a:rPr>
              <a:t>: </a:t>
            </a:r>
            <a:r>
              <a:rPr lang="el-GR" altLang="ko-KR" sz="2000" i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Θ</a:t>
            </a:r>
            <a:r>
              <a:rPr lang="en-US" altLang="ko-KR" sz="20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(1)</a:t>
            </a:r>
            <a:endParaRPr lang="ko-KR" altLang="en-US" sz="2000" kern="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27584" y="1196752"/>
            <a:ext cx="0" cy="3168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테이블이란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해시 테이블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(hash table)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원소가 저장될 자리가 원소의 값에 의해 결정되는 자료구조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평균 상수 시간에 삽입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삭제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검색이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해시 테이블의 용도 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매우 빠른 응답을 요구하는 애플리케이션에서 유용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활용 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119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긴급구조 호출 관련 정보 검색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주민등록 시스템 등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해시 테이블은 최소 또는 최대의 원소를 찾는 것과 같은 작업은 지원하지 않음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69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계산</a:t>
            </a:r>
            <a:endParaRPr lang="ko-KR" altLang="en-US" dirty="0"/>
          </a:p>
        </p:txBody>
      </p:sp>
      <p:sp>
        <p:nvSpPr>
          <p:cNvPr id="19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251520" y="1400968"/>
            <a:ext cx="8758238" cy="4337051"/>
            <a:chOff x="246" y="1296"/>
            <a:chExt cx="5517" cy="2732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1296"/>
              <a:ext cx="5184" cy="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46" y="2325"/>
              <a:ext cx="77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검색키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2120" y="2248"/>
              <a:ext cx="976" cy="4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144" y="2327"/>
              <a:ext cx="88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주소계산</a:t>
              </a: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958" y="3737"/>
              <a:ext cx="1805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모양의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29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테이블의 예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크기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인 테이블에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개의 원소가 저장된 예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547664" y="1659973"/>
            <a:ext cx="2451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25, 13, 16, 15, 7</a:t>
            </a:r>
          </a:p>
        </p:txBody>
      </p:sp>
      <p:graphicFrame>
        <p:nvGraphicFramePr>
          <p:cNvPr id="18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86614"/>
              </p:ext>
            </p:extLst>
          </p:nvPr>
        </p:nvGraphicFramePr>
        <p:xfrm>
          <a:off x="1663551" y="2101298"/>
          <a:ext cx="1674813" cy="4064006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4003526" y="3642761"/>
            <a:ext cx="3526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해시함수</a:t>
            </a:r>
            <a:r>
              <a:rPr lang="ko-KR" altLang="en-US" sz="24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= x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mod 13</a:t>
            </a:r>
          </a:p>
        </p:txBody>
      </p:sp>
    </p:spTree>
    <p:extLst>
      <p:ext uri="{BB962C8B-B14F-4D97-AF65-F5344CB8AC3E}">
        <p14:creationId xmlns:p14="http://schemas.microsoft.com/office/powerpoint/2010/main" val="134269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함수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해시함수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(hash function)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 원소를 해시 테이블에 고루 저장할 수 있어야 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함수의 계산이 간단해야 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대표적으로 나누기 방법과 곱하기 방법이 있음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나누기 방법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(division method)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=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mod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</a:p>
          <a:p>
            <a:pPr lvl="1" eaLnBrk="1" latinLnBrk="0" hangingPunct="1">
              <a:defRPr/>
            </a:pP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해시 테이블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크기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일반적으로 소수를 사용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곱하기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방법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(multiplication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method)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= (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mod 1)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* m</a:t>
            </a:r>
            <a:endParaRPr lang="en-US" altLang="ko-KR" sz="2000" i="1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0 &lt; </a:t>
            </a:r>
            <a:r>
              <a:rPr lang="en-US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&lt; 1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인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상수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여기서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은 굳이 소수일 필요 없음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보통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ko-KR" sz="2000" i="1" kern="0" baseline="30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로 잡음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는 정수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8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곱하기 방법의 동작 과정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63724" y="1162000"/>
            <a:ext cx="1828800" cy="5075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5563724" y="16192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724" y="1162000"/>
            <a:ext cx="18288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724" y="1162000"/>
            <a:ext cx="1828800" cy="304800"/>
          </a:xfrm>
          <a:prstGeom prst="rect">
            <a:avLst/>
          </a:prstGeom>
          <a:solidFill>
            <a:srgbClr val="33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rPr>
              <a:t>A mod 1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344524" y="11620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4344524" y="1466800"/>
            <a:ext cx="1219200" cy="31892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563724" y="4437112"/>
            <a:ext cx="1828800" cy="457200"/>
          </a:xfrm>
          <a:prstGeom prst="rect">
            <a:avLst/>
          </a:prstGeom>
          <a:solidFill>
            <a:srgbClr val="33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87124" y="11620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287124" y="1619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053762" y="10000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53762" y="1435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344524" y="1619200"/>
            <a:ext cx="1219200" cy="4618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92524" y="12699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392524" y="1695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63724" y="20764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7392524" y="66484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m</a:t>
            </a:r>
            <a:r>
              <a:rPr kumimoji="1" lang="en-US" altLang="ko-KR" sz="16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563724" y="57848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231437" y="1108025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525124" y="13144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7448087" y="4481562"/>
            <a:ext cx="1316037" cy="336550"/>
            <a:chOff x="4320" y="2812"/>
            <a:chExt cx="829" cy="212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320" y="2812"/>
              <a:ext cx="8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m </a:t>
              </a: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A mod 1)</a:t>
              </a: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320" y="2832"/>
              <a:ext cx="48" cy="192"/>
            </a:xfrm>
            <a:custGeom>
              <a:avLst/>
              <a:gdLst>
                <a:gd name="T0" fmla="*/ 0 w 48"/>
                <a:gd name="T1" fmla="*/ 0 h 192"/>
                <a:gd name="T2" fmla="*/ 0 w 48"/>
                <a:gd name="T3" fmla="*/ 192 h 192"/>
                <a:gd name="T4" fmla="*/ 48 w 4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92">
                  <a:moveTo>
                    <a:pt x="0" y="0"/>
                  </a:moveTo>
                  <a:lnTo>
                    <a:pt x="0" y="192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 flipH="1">
              <a:off x="5088" y="2832"/>
              <a:ext cx="48" cy="192"/>
            </a:xfrm>
            <a:custGeom>
              <a:avLst/>
              <a:gdLst>
                <a:gd name="T0" fmla="*/ 0 w 48"/>
                <a:gd name="T1" fmla="*/ 0 h 192"/>
                <a:gd name="T2" fmla="*/ 0 w 48"/>
                <a:gd name="T3" fmla="*/ 192 h 192"/>
                <a:gd name="T4" fmla="*/ 48 w 4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92">
                  <a:moveTo>
                    <a:pt x="0" y="0"/>
                  </a:moveTo>
                  <a:lnTo>
                    <a:pt x="0" y="192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998541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1239</Words>
  <Application>Microsoft Office PowerPoint</Application>
  <PresentationFormat>화면 슬라이드 쇼(4:3)</PresentationFormat>
  <Paragraphs>451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Times</vt:lpstr>
      <vt:lpstr>Times New Roman</vt:lpstr>
      <vt:lpstr>Arial</vt:lpstr>
      <vt:lpstr>굴림</vt:lpstr>
      <vt:lpstr>Calibri</vt:lpstr>
      <vt:lpstr>Wingdings</vt:lpstr>
      <vt:lpstr>휴먼옛체</vt:lpstr>
      <vt:lpstr>HY울릉도B</vt:lpstr>
      <vt:lpstr>Tahoma</vt:lpstr>
      <vt:lpstr>Verdana</vt:lpstr>
      <vt:lpstr>맑은 고딕</vt:lpstr>
      <vt:lpstr>1_cdb2004134l</vt:lpstr>
      <vt:lpstr>[07 – Ch.07]  컴퓨터 알고리즘</vt:lpstr>
      <vt:lpstr>PowerPoint 프레젠테이션</vt:lpstr>
      <vt:lpstr>7장 학습목표</vt:lpstr>
      <vt:lpstr>저장 및 검색의 복잡도</vt:lpstr>
      <vt:lpstr>해시 테이블이란?</vt:lpstr>
      <vt:lpstr>주소 계산</vt:lpstr>
      <vt:lpstr>해시 테이블의 예</vt:lpstr>
      <vt:lpstr>해시 함수</vt:lpstr>
      <vt:lpstr>곱하기 방법의 동작 과정</vt:lpstr>
      <vt:lpstr>충돌</vt:lpstr>
      <vt:lpstr>충돌의 예</vt:lpstr>
      <vt:lpstr>충돌 해결 방법</vt:lpstr>
      <vt:lpstr>체이닝</vt:lpstr>
      <vt:lpstr>개방주소 방법</vt:lpstr>
      <vt:lpstr>선형 조사 (1)</vt:lpstr>
      <vt:lpstr>선형 조사 (2)</vt:lpstr>
      <vt:lpstr>이차원 조사 (1)</vt:lpstr>
      <vt:lpstr>이차원 조사 (2)</vt:lpstr>
      <vt:lpstr>더블 해싱</vt:lpstr>
      <vt:lpstr>해시 테이블에서의 삭제</vt:lpstr>
      <vt:lpstr>해시 테이블에서의 검색 시간</vt:lpstr>
      <vt:lpstr>체이닝 해시 테이블의 검색시간</vt:lpstr>
      <vt:lpstr>개방 주소 방법에서의 검색 시간</vt:lpstr>
      <vt:lpstr>적재율에 따른 효율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389</cp:revision>
  <dcterms:created xsi:type="dcterms:W3CDTF">2014-02-26T06:38:57Z</dcterms:created>
  <dcterms:modified xsi:type="dcterms:W3CDTF">2019-08-06T09:41:24Z</dcterms:modified>
</cp:coreProperties>
</file>