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37"/>
  </p:notesMasterIdLst>
  <p:handoutMasterIdLst>
    <p:handoutMasterId r:id="rId38"/>
  </p:handoutMasterIdLst>
  <p:sldIdLst>
    <p:sldId id="428" r:id="rId2"/>
    <p:sldId id="309" r:id="rId3"/>
    <p:sldId id="310" r:id="rId4"/>
    <p:sldId id="390" r:id="rId5"/>
    <p:sldId id="392" r:id="rId6"/>
    <p:sldId id="411" r:id="rId7"/>
    <p:sldId id="391" r:id="rId8"/>
    <p:sldId id="393" r:id="rId9"/>
    <p:sldId id="394" r:id="rId10"/>
    <p:sldId id="397" r:id="rId11"/>
    <p:sldId id="398" r:id="rId12"/>
    <p:sldId id="399" r:id="rId13"/>
    <p:sldId id="400" r:id="rId14"/>
    <p:sldId id="395" r:id="rId15"/>
    <p:sldId id="396" r:id="rId16"/>
    <p:sldId id="401" r:id="rId17"/>
    <p:sldId id="402" r:id="rId18"/>
    <p:sldId id="407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306" r:id="rId36"/>
  </p:sldIdLst>
  <p:sldSz cx="9144000" cy="6858000" type="screen4x3"/>
  <p:notesSz cx="6858000" cy="9144000"/>
  <p:embeddedFontLst>
    <p:embeddedFont>
      <p:font typeface="Times" panose="02020603050405020304" pitchFamily="18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휴먼옛체" panose="02030504000101010101" pitchFamily="18" charset="-127"/>
      <p:regular r:id="rId47"/>
    </p:embeddedFont>
    <p:embeddedFont>
      <p:font typeface="Tahoma" panose="020B0604030504040204" pitchFamily="34" charset="0"/>
      <p:regular r:id="rId48"/>
      <p:bold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  <p:embeddedFont>
      <p:font typeface="맑은 고딕" panose="020B0503020000020004" pitchFamily="50" charset="-127"/>
      <p:regular r:id="rId54"/>
      <p:bold r:id="rId55"/>
    </p:embeddedFont>
    <p:embeddedFont>
      <p:font typeface="HY울릉도B" panose="020B0600000101010101" charset="-127"/>
      <p:regular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2" autoAdjust="0"/>
    <p:restoredTop sz="94660"/>
  </p:normalViewPr>
  <p:slideViewPr>
    <p:cSldViewPr>
      <p:cViewPr varScale="1">
        <p:scale>
          <a:sx n="115" d="100"/>
          <a:sy n="115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1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F453-B1E5-4453-B7A6-5AAD43CB515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13B1-3E9D-4549-8C0C-6604302F0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7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r="5262"/>
          <a:stretch/>
        </p:blipFill>
        <p:spPr bwMode="auto">
          <a:xfrm>
            <a:off x="3419872" y="130867"/>
            <a:ext cx="5411718" cy="3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18" descr="Light horizontal"/>
          <p:cNvSpPr>
            <a:spLocks noChangeArrowheads="1"/>
          </p:cNvSpPr>
          <p:nvPr/>
        </p:nvSpPr>
        <p:spPr bwMode="gray">
          <a:xfrm>
            <a:off x="-45869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36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84368" y="6165304"/>
            <a:ext cx="95740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9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7925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785592"/>
            <a:ext cx="7239000" cy="13716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ko-KR" sz="1800" dirty="0">
                <a:latin typeface="Calibri" panose="020F0502020204030204" pitchFamily="34" charset="0"/>
              </a:rPr>
              <a:t>[</a:t>
            </a:r>
            <a:r>
              <a:rPr lang="en-US" altLang="ko-KR" sz="1800" dirty="0" smtClean="0">
                <a:latin typeface="Calibri" panose="020F0502020204030204" pitchFamily="34" charset="0"/>
              </a:rPr>
              <a:t>09 </a:t>
            </a:r>
            <a:r>
              <a:rPr lang="en-US" altLang="ko-KR" sz="1800" dirty="0">
                <a:latin typeface="Calibri" panose="020F0502020204030204" pitchFamily="34" charset="0"/>
              </a:rPr>
              <a:t>– </a:t>
            </a:r>
            <a:r>
              <a:rPr lang="en-US" altLang="ko-KR" sz="1800" dirty="0" smtClean="0">
                <a:latin typeface="Calibri" panose="020F0502020204030204" pitchFamily="34" charset="0"/>
              </a:rPr>
              <a:t>Ch.08, Ch.09a</a:t>
            </a:r>
            <a:r>
              <a:rPr lang="en-US" altLang="ko-KR" sz="1800" dirty="0">
                <a:latin typeface="Calibri" panose="020F0502020204030204" pitchFamily="34" charset="0"/>
              </a:rPr>
              <a:t>]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44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컴퓨터 알고리즘</a:t>
            </a:r>
            <a:endParaRPr lang="en-US" altLang="ko-KR" sz="44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Calibri" pitchFamily="34" charset="0"/>
                <a:ea typeface="맑은 고딕" pitchFamily="50" charset="-127"/>
              </a:rPr>
              <a:t>배재대학교 컴퓨터공학과 이경희 </a:t>
            </a:r>
            <a:r>
              <a:rPr lang="en-US" altLang="ko-KR" sz="1800" dirty="0" smtClean="0">
                <a:latin typeface="Calibri" pitchFamily="34" charset="0"/>
                <a:ea typeface="맑은 고딕" pitchFamily="50" charset="-127"/>
              </a:rPr>
              <a:t>(leekhe@pcu.ac.kr)</a:t>
            </a:r>
            <a:endParaRPr lang="en-US" altLang="ko-KR" sz="1800" dirty="0">
              <a:latin typeface="Calibri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1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집합의 처리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7392524" y="664840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i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m</a:t>
            </a:r>
            <a:r>
              <a:rPr kumimoji="1" lang="en-US" altLang="ko-KR" sz="160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28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같은 집합의 원소들은 하나의 트리로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관리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자식 노드가 부모 노드를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가리킴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트리의 루트를 집합의 대표 원소로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삼음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트리를 이용한 집합 표현의 예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5974680" y="2960415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4955505" y="4797152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7092280" y="4797152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6547768" y="3882752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5452393" y="3882752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6585868" y="5711552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7111330" y="5711552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52" name="Oval 15"/>
          <p:cNvSpPr>
            <a:spLocks noChangeArrowheads="1"/>
          </p:cNvSpPr>
          <p:nvPr/>
        </p:nvSpPr>
        <p:spPr bwMode="auto">
          <a:xfrm>
            <a:off x="7625680" y="5711552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 flipV="1">
            <a:off x="7331993" y="5257527"/>
            <a:ext cx="0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4" name="Freeform 17"/>
          <p:cNvSpPr>
            <a:spLocks/>
          </p:cNvSpPr>
          <p:nvPr/>
        </p:nvSpPr>
        <p:spPr bwMode="auto">
          <a:xfrm>
            <a:off x="5992143" y="2522265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H="1" flipV="1">
            <a:off x="6347743" y="3373165"/>
            <a:ext cx="301625" cy="509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6" name="Line 35"/>
          <p:cNvSpPr>
            <a:spLocks noChangeShapeType="1"/>
          </p:cNvSpPr>
          <p:nvPr/>
        </p:nvSpPr>
        <p:spPr bwMode="auto">
          <a:xfrm>
            <a:off x="6911305" y="4303440"/>
            <a:ext cx="303213" cy="509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>
            <a:off x="7452643" y="5227365"/>
            <a:ext cx="303212" cy="509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 flipV="1">
            <a:off x="6895430" y="5225777"/>
            <a:ext cx="279400" cy="469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9" name="Line 41"/>
          <p:cNvSpPr>
            <a:spLocks noChangeShapeType="1"/>
          </p:cNvSpPr>
          <p:nvPr/>
        </p:nvSpPr>
        <p:spPr bwMode="auto">
          <a:xfrm flipV="1">
            <a:off x="5290468" y="4319315"/>
            <a:ext cx="277812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 flipV="1">
            <a:off x="5774655" y="3396977"/>
            <a:ext cx="31750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1" name="Oval 2"/>
          <p:cNvSpPr>
            <a:spLocks noChangeArrowheads="1"/>
          </p:cNvSpPr>
          <p:nvPr/>
        </p:nvSpPr>
        <p:spPr bwMode="auto">
          <a:xfrm>
            <a:off x="2159182" y="474159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2" name="Freeform 3"/>
          <p:cNvSpPr>
            <a:spLocks/>
          </p:cNvSpPr>
          <p:nvPr/>
        </p:nvSpPr>
        <p:spPr bwMode="auto">
          <a:xfrm>
            <a:off x="2151245" y="430344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08499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합집합을 만드는 예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663898" y="1828701"/>
            <a:ext cx="430213" cy="4095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539948" y="3467001"/>
            <a:ext cx="430213" cy="4095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165548" y="2647851"/>
            <a:ext cx="430213" cy="4095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089223" y="2647851"/>
            <a:ext cx="430213" cy="4095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854273" y="3014564"/>
            <a:ext cx="352425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2000448" y="2201764"/>
            <a:ext cx="279400" cy="46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25773" y="2206526"/>
            <a:ext cx="349250" cy="468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1679773" y="1435001"/>
            <a:ext cx="436563" cy="39370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4054673" y="1804889"/>
            <a:ext cx="430213" cy="4111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272036" y="2625626"/>
            <a:ext cx="430212" cy="4095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035623" y="2625626"/>
            <a:ext cx="430213" cy="4095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4397573" y="2170014"/>
            <a:ext cx="471488" cy="511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3605411" y="2158901"/>
            <a:ext cx="522287" cy="500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788098" y="2625626"/>
            <a:ext cx="430213" cy="4095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257873" y="2203351"/>
            <a:ext cx="0" cy="409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4046736" y="1412776"/>
            <a:ext cx="436562" cy="392113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21" name="Group 42"/>
          <p:cNvGrpSpPr>
            <a:grpSpLocks/>
          </p:cNvGrpSpPr>
          <p:nvPr/>
        </p:nvGrpSpPr>
        <p:grpSpPr bwMode="auto">
          <a:xfrm>
            <a:off x="4894461" y="3163789"/>
            <a:ext cx="3709987" cy="2428875"/>
            <a:chOff x="2927" y="2374"/>
            <a:chExt cx="2337" cy="1530"/>
          </a:xfrm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634" y="2613"/>
              <a:ext cx="271" cy="2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2927" y="3646"/>
              <a:ext cx="271" cy="2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3928" y="3130"/>
              <a:ext cx="271" cy="2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h</a:t>
              </a:r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3273" y="3130"/>
              <a:ext cx="271" cy="2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3124" y="3361"/>
              <a:ext cx="222" cy="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 flipV="1">
              <a:off x="3847" y="2848"/>
              <a:ext cx="175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3485" y="2852"/>
              <a:ext cx="220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3621" y="2374"/>
              <a:ext cx="275" cy="247"/>
            </a:xfrm>
            <a:custGeom>
              <a:avLst/>
              <a:gdLst>
                <a:gd name="T0" fmla="*/ 205 w 292"/>
                <a:gd name="T1" fmla="*/ 276 h 276"/>
                <a:gd name="T2" fmla="*/ 285 w 292"/>
                <a:gd name="T3" fmla="*/ 124 h 276"/>
                <a:gd name="T4" fmla="*/ 165 w 292"/>
                <a:gd name="T5" fmla="*/ 4 h 276"/>
                <a:gd name="T6" fmla="*/ 13 w 292"/>
                <a:gd name="T7" fmla="*/ 100 h 276"/>
                <a:gd name="T8" fmla="*/ 85 w 292"/>
                <a:gd name="T9" fmla="*/ 25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76">
                  <a:moveTo>
                    <a:pt x="205" y="276"/>
                  </a:moveTo>
                  <a:cubicBezTo>
                    <a:pt x="248" y="222"/>
                    <a:pt x="292" y="169"/>
                    <a:pt x="285" y="124"/>
                  </a:cubicBezTo>
                  <a:cubicBezTo>
                    <a:pt x="278" y="79"/>
                    <a:pt x="210" y="8"/>
                    <a:pt x="165" y="4"/>
                  </a:cubicBezTo>
                  <a:cubicBezTo>
                    <a:pt x="120" y="0"/>
                    <a:pt x="26" y="59"/>
                    <a:pt x="13" y="100"/>
                  </a:cubicBezTo>
                  <a:cubicBezTo>
                    <a:pt x="0" y="141"/>
                    <a:pt x="42" y="196"/>
                    <a:pt x="85" y="2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4530" y="3130"/>
              <a:ext cx="272" cy="2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4037" y="3646"/>
              <a:ext cx="271" cy="2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4518" y="3646"/>
              <a:ext cx="271" cy="2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H="1" flipV="1">
              <a:off x="4747" y="3359"/>
              <a:ext cx="296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4248" y="3352"/>
              <a:ext cx="329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4993" y="3646"/>
              <a:ext cx="271" cy="2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g</a:t>
              </a: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4658" y="3381"/>
              <a:ext cx="0" cy="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H="1" flipV="1">
              <a:off x="3890" y="2814"/>
              <a:ext cx="686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733873" y="1943001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130873" y="4148039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1455936" y="3559076"/>
            <a:ext cx="3395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합치고자 하는 두 집합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324673" y="5726014"/>
            <a:ext cx="2693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r>
              <a:rPr kumimoji="1"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집합을 합친 결과</a:t>
            </a:r>
          </a:p>
        </p:txBody>
      </p:sp>
    </p:spTree>
    <p:extLst>
      <p:ext uri="{BB962C8B-B14F-4D97-AF65-F5344CB8AC3E}">
        <p14:creationId xmlns:p14="http://schemas.microsoft.com/office/powerpoint/2010/main" val="408638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트리를 이용한 집합 처리 알고리즘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Make-Set(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        </a:t>
            </a:r>
            <a:r>
              <a:rPr kumimoji="0"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노드 </a:t>
            </a: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를 유일한 원소로 하는 집합을 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만듦</a:t>
            </a:r>
            <a:endParaRPr kumimoji="0" lang="ko-KR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parent[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 ←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     </a:t>
            </a:r>
          </a:p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marL="0" lvl="0" indent="0" defTabSz="357188" eaLnBrk="1" hangingPunct="1">
              <a:buClrTx/>
              <a:buSzTx/>
              <a:buNone/>
            </a:pP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Union(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x, y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{       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노드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가 속한 집합과 노드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가 속한 집합을 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합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침</a:t>
            </a:r>
          </a:p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parent[Find-Set(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)]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Find-Set(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     </a:t>
            </a:r>
          </a:p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  <a:endParaRPr lang="ko-KR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buClrTx/>
              <a:buSzTx/>
              <a:buNone/>
            </a:pPr>
            <a:endParaRPr lang="en-US" altLang="ko-KR" sz="2000" b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Find-Set(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{       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노드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가 속한 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집합의 루트 노드를 리턴</a:t>
            </a:r>
            <a:endParaRPr kumimoji="0" lang="ko-KR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if</a:t>
            </a:r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 parent[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]) </a:t>
            </a:r>
          </a:p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return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Find-Set(parent[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]);</a:t>
            </a:r>
            <a:endParaRPr lang="ko-KR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ko-KR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lvl="1" indent="0" defTabSz="449263" eaLnBrk="1" latinLnBrk="0" hangingPunct="1">
              <a:spcBef>
                <a:spcPts val="0"/>
              </a:spcBef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2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효율을 높이는 방법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랭크를 이용한 </a:t>
            </a:r>
            <a:r>
              <a:rPr lang="en-US" altLang="ko-KR" sz="2400" kern="0" dirty="0">
                <a:solidFill>
                  <a:schemeClr val="bg2">
                    <a:lumMod val="10000"/>
                  </a:schemeClr>
                </a:solidFill>
              </a:rPr>
              <a:t>Union 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각 노드는 자신을 루트로 하는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서브트리의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높이를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랭크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(rank)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라는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이름으로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저장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두 집합을 합칠 때 랭크가 낮은 집합을 랭크가 높은 집합에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붙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임</a:t>
            </a: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경로 압축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Find-Set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수행하는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과정에서 만나는 모든 노드들이 직접 루트를 가리키도록 포인터를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바꾸어 줌</a:t>
            </a:r>
          </a:p>
        </p:txBody>
      </p:sp>
    </p:spTree>
    <p:extLst>
      <p:ext uri="{BB962C8B-B14F-4D97-AF65-F5344CB8AC3E}">
        <p14:creationId xmlns:p14="http://schemas.microsoft.com/office/powerpoint/2010/main" val="382429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랭크를 이용한 </a:t>
            </a:r>
            <a:r>
              <a:rPr lang="en-US" altLang="ko-KR" dirty="0" smtClean="0"/>
              <a:t>Union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Freeform 3"/>
          <p:cNvSpPr>
            <a:spLocks/>
          </p:cNvSpPr>
          <p:nvPr/>
        </p:nvSpPr>
        <p:spPr bwMode="auto">
          <a:xfrm>
            <a:off x="3659188" y="1869654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2" name="Oval 4"/>
          <p:cNvSpPr>
            <a:spLocks noChangeArrowheads="1"/>
          </p:cNvSpPr>
          <p:nvPr/>
        </p:nvSpPr>
        <p:spPr bwMode="auto">
          <a:xfrm>
            <a:off x="1524000" y="2185566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83" name="Oval 5"/>
          <p:cNvSpPr>
            <a:spLocks noChangeArrowheads="1"/>
          </p:cNvSpPr>
          <p:nvPr/>
        </p:nvSpPr>
        <p:spPr bwMode="auto">
          <a:xfrm>
            <a:off x="658813" y="4142954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4" name="Oval 6"/>
          <p:cNvSpPr>
            <a:spLocks noChangeArrowheads="1"/>
          </p:cNvSpPr>
          <p:nvPr/>
        </p:nvSpPr>
        <p:spPr bwMode="auto">
          <a:xfrm>
            <a:off x="3654425" y="2193504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1935163" y="3172991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6" name="Oval 8"/>
          <p:cNvSpPr>
            <a:spLocks noChangeArrowheads="1"/>
          </p:cNvSpPr>
          <p:nvPr/>
        </p:nvSpPr>
        <p:spPr bwMode="auto">
          <a:xfrm>
            <a:off x="1085850" y="3172991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7" name="Oval 9"/>
          <p:cNvSpPr>
            <a:spLocks noChangeArrowheads="1"/>
          </p:cNvSpPr>
          <p:nvPr/>
        </p:nvSpPr>
        <p:spPr bwMode="auto">
          <a:xfrm>
            <a:off x="3216275" y="3157116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88" name="Oval 10"/>
          <p:cNvSpPr>
            <a:spLocks noChangeArrowheads="1"/>
          </p:cNvSpPr>
          <p:nvPr/>
        </p:nvSpPr>
        <p:spPr bwMode="auto">
          <a:xfrm>
            <a:off x="4114800" y="3157116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89" name="Freeform 16"/>
          <p:cNvSpPr>
            <a:spLocks/>
          </p:cNvSpPr>
          <p:nvPr/>
        </p:nvSpPr>
        <p:spPr bwMode="auto">
          <a:xfrm>
            <a:off x="1541463" y="1836316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4389438" y="3020591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1" name="Rectangle 18"/>
          <p:cNvSpPr>
            <a:spLocks noChangeArrowheads="1"/>
          </p:cNvSpPr>
          <p:nvPr/>
        </p:nvSpPr>
        <p:spPr bwMode="auto">
          <a:xfrm>
            <a:off x="3095625" y="3020591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113" y="4060404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3921125" y="2072854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4" name="Rectangle 21"/>
          <p:cNvSpPr>
            <a:spLocks noChangeArrowheads="1"/>
          </p:cNvSpPr>
          <p:nvPr/>
        </p:nvSpPr>
        <p:spPr bwMode="auto">
          <a:xfrm>
            <a:off x="958850" y="3020591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5" name="Rectangle 22"/>
          <p:cNvSpPr>
            <a:spLocks noChangeArrowheads="1"/>
          </p:cNvSpPr>
          <p:nvPr/>
        </p:nvSpPr>
        <p:spPr bwMode="auto">
          <a:xfrm>
            <a:off x="2151063" y="3036466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6" name="Rectangle 23"/>
          <p:cNvSpPr>
            <a:spLocks noChangeArrowheads="1"/>
          </p:cNvSpPr>
          <p:nvPr/>
        </p:nvSpPr>
        <p:spPr bwMode="auto">
          <a:xfrm>
            <a:off x="1790700" y="2064916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7" name="Oval 24"/>
          <p:cNvSpPr>
            <a:spLocks noChangeArrowheads="1"/>
          </p:cNvSpPr>
          <p:nvPr/>
        </p:nvSpPr>
        <p:spPr bwMode="auto">
          <a:xfrm>
            <a:off x="6400800" y="2185566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7608888" y="3172991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99" name="Oval 27"/>
          <p:cNvSpPr>
            <a:spLocks noChangeArrowheads="1"/>
          </p:cNvSpPr>
          <p:nvPr/>
        </p:nvSpPr>
        <p:spPr bwMode="auto">
          <a:xfrm>
            <a:off x="6756400" y="3172991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00" name="Oval 28"/>
          <p:cNvSpPr>
            <a:spLocks noChangeArrowheads="1"/>
          </p:cNvSpPr>
          <p:nvPr/>
        </p:nvSpPr>
        <p:spPr bwMode="auto">
          <a:xfrm>
            <a:off x="5994400" y="3172991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01" name="Oval 29"/>
          <p:cNvSpPr>
            <a:spLocks noChangeArrowheads="1"/>
          </p:cNvSpPr>
          <p:nvPr/>
        </p:nvSpPr>
        <p:spPr bwMode="auto">
          <a:xfrm>
            <a:off x="7258050" y="4150891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8005763" y="4150891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03" name="Freeform 36"/>
          <p:cNvSpPr>
            <a:spLocks/>
          </p:cNvSpPr>
          <p:nvPr/>
        </p:nvSpPr>
        <p:spPr bwMode="auto">
          <a:xfrm>
            <a:off x="6418263" y="1772816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4" name="Rectangle 37"/>
          <p:cNvSpPr>
            <a:spLocks noChangeArrowheads="1"/>
          </p:cNvSpPr>
          <p:nvPr/>
        </p:nvSpPr>
        <p:spPr bwMode="auto">
          <a:xfrm>
            <a:off x="8280400" y="4060404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05" name="Rectangle 38"/>
          <p:cNvSpPr>
            <a:spLocks noChangeArrowheads="1"/>
          </p:cNvSpPr>
          <p:nvPr/>
        </p:nvSpPr>
        <p:spPr bwMode="auto">
          <a:xfrm>
            <a:off x="7137400" y="4060404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06" name="Rectangle 40"/>
          <p:cNvSpPr>
            <a:spLocks noChangeArrowheads="1"/>
          </p:cNvSpPr>
          <p:nvPr/>
        </p:nvSpPr>
        <p:spPr bwMode="auto">
          <a:xfrm>
            <a:off x="7875588" y="3036466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07" name="Rectangle 41"/>
          <p:cNvSpPr>
            <a:spLocks noChangeArrowheads="1"/>
          </p:cNvSpPr>
          <p:nvPr/>
        </p:nvSpPr>
        <p:spPr bwMode="auto">
          <a:xfrm>
            <a:off x="5867400" y="3036466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08" name="Rectangle 42"/>
          <p:cNvSpPr>
            <a:spLocks noChangeArrowheads="1"/>
          </p:cNvSpPr>
          <p:nvPr/>
        </p:nvSpPr>
        <p:spPr bwMode="auto">
          <a:xfrm>
            <a:off x="6972300" y="3036466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09" name="Rectangle 43"/>
          <p:cNvSpPr>
            <a:spLocks noChangeArrowheads="1"/>
          </p:cNvSpPr>
          <p:nvPr/>
        </p:nvSpPr>
        <p:spPr bwMode="auto">
          <a:xfrm>
            <a:off x="6667500" y="2064916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10" name="Line 44"/>
          <p:cNvSpPr>
            <a:spLocks noChangeShapeType="1"/>
          </p:cNvSpPr>
          <p:nvPr/>
        </p:nvSpPr>
        <p:spPr bwMode="auto">
          <a:xfrm flipH="1" flipV="1">
            <a:off x="6840538" y="2536404"/>
            <a:ext cx="820737" cy="696912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/>
            </a:endParaRPr>
          </a:p>
        </p:txBody>
      </p:sp>
      <p:sp>
        <p:nvSpPr>
          <p:cNvPr id="111" name="Text Box 45"/>
          <p:cNvSpPr txBox="1">
            <a:spLocks noChangeArrowheads="1"/>
          </p:cNvSpPr>
          <p:nvPr/>
        </p:nvSpPr>
        <p:spPr bwMode="auto">
          <a:xfrm>
            <a:off x="2600325" y="2366541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</a:p>
        </p:txBody>
      </p:sp>
      <p:sp>
        <p:nvSpPr>
          <p:cNvPr id="112" name="Text Box 46"/>
          <p:cNvSpPr txBox="1">
            <a:spLocks noChangeArrowheads="1"/>
          </p:cNvSpPr>
          <p:nvPr/>
        </p:nvSpPr>
        <p:spPr bwMode="auto">
          <a:xfrm>
            <a:off x="4924425" y="2391941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113" name="Line 48"/>
          <p:cNvSpPr>
            <a:spLocks noChangeShapeType="1"/>
          </p:cNvSpPr>
          <p:nvPr/>
        </p:nvSpPr>
        <p:spPr bwMode="auto">
          <a:xfrm flipV="1">
            <a:off x="1400175" y="2618954"/>
            <a:ext cx="238125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4" name="Line 49"/>
          <p:cNvSpPr>
            <a:spLocks noChangeShapeType="1"/>
          </p:cNvSpPr>
          <p:nvPr/>
        </p:nvSpPr>
        <p:spPr bwMode="auto">
          <a:xfrm flipV="1">
            <a:off x="965200" y="3612729"/>
            <a:ext cx="238125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5" name="Line 51"/>
          <p:cNvSpPr>
            <a:spLocks noChangeShapeType="1"/>
          </p:cNvSpPr>
          <p:nvPr/>
        </p:nvSpPr>
        <p:spPr bwMode="auto">
          <a:xfrm flipH="1" flipV="1">
            <a:off x="1844675" y="2626891"/>
            <a:ext cx="246063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6" name="Line 52"/>
          <p:cNvSpPr>
            <a:spLocks noChangeShapeType="1"/>
          </p:cNvSpPr>
          <p:nvPr/>
        </p:nvSpPr>
        <p:spPr bwMode="auto">
          <a:xfrm flipV="1">
            <a:off x="3540125" y="2628479"/>
            <a:ext cx="238125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7" name="Line 53"/>
          <p:cNvSpPr>
            <a:spLocks noChangeShapeType="1"/>
          </p:cNvSpPr>
          <p:nvPr/>
        </p:nvSpPr>
        <p:spPr bwMode="auto">
          <a:xfrm flipH="1" flipV="1">
            <a:off x="3984625" y="2636416"/>
            <a:ext cx="246063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8" name="Line 54"/>
          <p:cNvSpPr>
            <a:spLocks noChangeShapeType="1"/>
          </p:cNvSpPr>
          <p:nvPr/>
        </p:nvSpPr>
        <p:spPr bwMode="auto">
          <a:xfrm flipV="1">
            <a:off x="7493000" y="3604791"/>
            <a:ext cx="238125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9" name="Line 55"/>
          <p:cNvSpPr>
            <a:spLocks noChangeShapeType="1"/>
          </p:cNvSpPr>
          <p:nvPr/>
        </p:nvSpPr>
        <p:spPr bwMode="auto">
          <a:xfrm flipH="1" flipV="1">
            <a:off x="7937500" y="3612729"/>
            <a:ext cx="246063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0" name="Oval 57"/>
          <p:cNvSpPr>
            <a:spLocks noChangeArrowheads="1"/>
          </p:cNvSpPr>
          <p:nvPr/>
        </p:nvSpPr>
        <p:spPr bwMode="auto">
          <a:xfrm>
            <a:off x="5534025" y="4106441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21" name="Rectangle 58"/>
          <p:cNvSpPr>
            <a:spLocks noChangeArrowheads="1"/>
          </p:cNvSpPr>
          <p:nvPr/>
        </p:nvSpPr>
        <p:spPr bwMode="auto">
          <a:xfrm>
            <a:off x="5394325" y="4023891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22" name="Line 59"/>
          <p:cNvSpPr>
            <a:spLocks noChangeShapeType="1"/>
          </p:cNvSpPr>
          <p:nvPr/>
        </p:nvSpPr>
        <p:spPr bwMode="auto">
          <a:xfrm flipV="1">
            <a:off x="5840413" y="3576216"/>
            <a:ext cx="238125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3" name="Line 60"/>
          <p:cNvSpPr>
            <a:spLocks noChangeShapeType="1"/>
          </p:cNvSpPr>
          <p:nvPr/>
        </p:nvSpPr>
        <p:spPr bwMode="auto">
          <a:xfrm flipV="1">
            <a:off x="6259513" y="2614191"/>
            <a:ext cx="238125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4" name="Line 61"/>
          <p:cNvSpPr>
            <a:spLocks noChangeShapeType="1"/>
          </p:cNvSpPr>
          <p:nvPr/>
        </p:nvSpPr>
        <p:spPr bwMode="auto">
          <a:xfrm flipH="1" flipV="1">
            <a:off x="6704013" y="2622129"/>
            <a:ext cx="246062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25" name="Text Box 62"/>
          <p:cNvSpPr txBox="1">
            <a:spLocks noChangeArrowheads="1"/>
          </p:cNvSpPr>
          <p:nvPr/>
        </p:nvSpPr>
        <p:spPr bwMode="auto">
          <a:xfrm>
            <a:off x="1216025" y="4962104"/>
            <a:ext cx="3395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r>
              <a:rPr kumimoji="1"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합치고자 하는 두 집합</a:t>
            </a:r>
          </a:p>
        </p:txBody>
      </p:sp>
      <p:sp>
        <p:nvSpPr>
          <p:cNvPr id="126" name="Text Box 63"/>
          <p:cNvSpPr txBox="1">
            <a:spLocks noChangeArrowheads="1"/>
          </p:cNvSpPr>
          <p:nvPr/>
        </p:nvSpPr>
        <p:spPr bwMode="auto">
          <a:xfrm>
            <a:off x="5729288" y="4962104"/>
            <a:ext cx="2693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r>
              <a:rPr kumimoji="1"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집합을 합친 결과</a:t>
            </a:r>
          </a:p>
        </p:txBody>
      </p:sp>
    </p:spTree>
    <p:extLst>
      <p:ext uri="{BB962C8B-B14F-4D97-AF65-F5344CB8AC3E}">
        <p14:creationId xmlns:p14="http://schemas.microsoft.com/office/powerpoint/2010/main" val="74130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랭크를 이용한 </a:t>
            </a:r>
            <a:r>
              <a:rPr lang="en-US" altLang="ko-KR" dirty="0"/>
              <a:t>Union </a:t>
            </a:r>
            <a:r>
              <a:rPr lang="ko-KR" altLang="en-US" dirty="0"/>
              <a:t>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8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3679627" y="1664047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544439" y="1964084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674864" y="1987897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55602" y="2951509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06289" y="2951509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236714" y="2951509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135239" y="2951509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561902" y="1614834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09877" y="2814984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16064" y="2814984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41564" y="1867247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979289" y="2799109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171502" y="2814984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811139" y="1843434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421239" y="1964084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629327" y="2951509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776839" y="2951509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014839" y="2951509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7278489" y="3929409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8026202" y="3929409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6438702" y="1551334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8300839" y="3838922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7157839" y="3838922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896027" y="2814984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887839" y="2814984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992739" y="2814984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687939" y="1843434"/>
            <a:ext cx="292100" cy="266700"/>
          </a:xfrm>
          <a:prstGeom prst="rect">
            <a:avLst/>
          </a:pr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6860977" y="2314922"/>
            <a:ext cx="820737" cy="696912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620764" y="2145059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944864" y="2170459"/>
            <a:ext cx="46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6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1420614" y="2397472"/>
            <a:ext cx="238125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36" name="Group 52"/>
          <p:cNvGrpSpPr>
            <a:grpSpLocks/>
          </p:cNvGrpSpPr>
          <p:nvPr/>
        </p:nvGrpSpPr>
        <p:grpSpPr bwMode="auto">
          <a:xfrm>
            <a:off x="539552" y="3391247"/>
            <a:ext cx="684212" cy="987425"/>
            <a:chOff x="327" y="2459"/>
            <a:chExt cx="431" cy="622"/>
          </a:xfrm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415" y="2793"/>
              <a:ext cx="288" cy="2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27" y="2741"/>
              <a:ext cx="184" cy="16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608" y="2459"/>
              <a:ext cx="15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40" name="Line 37"/>
          <p:cNvSpPr>
            <a:spLocks noChangeShapeType="1"/>
          </p:cNvSpPr>
          <p:nvPr/>
        </p:nvSpPr>
        <p:spPr bwMode="auto">
          <a:xfrm flipH="1" flipV="1">
            <a:off x="1865114" y="2405409"/>
            <a:ext cx="246063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3560564" y="2422872"/>
            <a:ext cx="238125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 flipV="1">
            <a:off x="4005064" y="2430809"/>
            <a:ext cx="246063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7513439" y="3383309"/>
            <a:ext cx="238125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H="1" flipV="1">
            <a:off x="7957939" y="3391247"/>
            <a:ext cx="246063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5554464" y="3884959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5414764" y="3802409"/>
            <a:ext cx="292100" cy="26670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V="1">
            <a:off x="5860852" y="3354734"/>
            <a:ext cx="238125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 flipV="1">
            <a:off x="6279952" y="2392709"/>
            <a:ext cx="238125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 flipV="1">
            <a:off x="6724452" y="2400647"/>
            <a:ext cx="246062" cy="557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1236464" y="5510559"/>
            <a:ext cx="3395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r>
              <a:rPr kumimoji="1"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합치고자 하는 두 집합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749727" y="5510559"/>
            <a:ext cx="2693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r>
              <a:rPr kumimoji="1"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집합을 합친 결과</a:t>
            </a:r>
          </a:p>
        </p:txBody>
      </p:sp>
      <p:grpSp>
        <p:nvGrpSpPr>
          <p:cNvPr id="52" name="Group 53"/>
          <p:cNvGrpSpPr>
            <a:grpSpLocks/>
          </p:cNvGrpSpPr>
          <p:nvPr/>
        </p:nvGrpSpPr>
        <p:grpSpPr bwMode="auto">
          <a:xfrm>
            <a:off x="2663627" y="3400772"/>
            <a:ext cx="684212" cy="987425"/>
            <a:chOff x="327" y="2459"/>
            <a:chExt cx="431" cy="622"/>
          </a:xfrm>
        </p:grpSpPr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415" y="2793"/>
              <a:ext cx="288" cy="2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g</a:t>
              </a:r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327" y="2741"/>
              <a:ext cx="184" cy="16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 flipV="1">
              <a:off x="608" y="2459"/>
              <a:ext cx="15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6672064" y="4361209"/>
            <a:ext cx="684213" cy="987425"/>
            <a:chOff x="327" y="2459"/>
            <a:chExt cx="431" cy="622"/>
          </a:xfrm>
        </p:grpSpPr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415" y="2793"/>
              <a:ext cx="288" cy="28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g</a:t>
              </a: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327" y="2741"/>
              <a:ext cx="184" cy="16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 flipV="1">
              <a:off x="608" y="2459"/>
              <a:ext cx="15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105947" y="1463803"/>
            <a:ext cx="160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랭크가 증가하는 경우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6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 압축의 예</a:t>
            </a:r>
            <a:endParaRPr lang="ko-KR" altLang="en-US" dirty="0"/>
          </a:p>
        </p:txBody>
      </p:sp>
      <p:sp>
        <p:nvSpPr>
          <p:cNvPr id="2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1981200" y="20701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87400" y="38862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2971800" y="38862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2152650" y="48133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2951163" y="48133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V="1">
            <a:off x="1120775" y="3394075"/>
            <a:ext cx="37465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H="1" flipV="1">
            <a:off x="2835275" y="3443288"/>
            <a:ext cx="266700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 flipV="1">
            <a:off x="3336925" y="4305300"/>
            <a:ext cx="500063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V="1">
            <a:off x="2508250" y="4292600"/>
            <a:ext cx="54133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 flipV="1">
            <a:off x="2339975" y="2486025"/>
            <a:ext cx="295275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V="1">
            <a:off x="1728788" y="2492375"/>
            <a:ext cx="371475" cy="52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3751263" y="4813300"/>
            <a:ext cx="457200" cy="4572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 flipV="1">
            <a:off x="3187700" y="4343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4" name="Freeform 19"/>
          <p:cNvSpPr>
            <a:spLocks/>
          </p:cNvSpPr>
          <p:nvPr/>
        </p:nvSpPr>
        <p:spPr bwMode="auto">
          <a:xfrm>
            <a:off x="1998663" y="16319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5689600" y="20701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495800" y="38862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6718300" y="2971800"/>
            <a:ext cx="457200" cy="4572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5930900" y="29718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5080000" y="29718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>
            <a:off x="5962650" y="38862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6697663" y="3886200"/>
            <a:ext cx="457200" cy="457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2" name="Line 27"/>
          <p:cNvSpPr>
            <a:spLocks noChangeShapeType="1"/>
          </p:cNvSpPr>
          <p:nvPr/>
        </p:nvSpPr>
        <p:spPr bwMode="auto">
          <a:xfrm flipV="1">
            <a:off x="4837113" y="3394075"/>
            <a:ext cx="366712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H="1" flipV="1">
            <a:off x="6048375" y="2478088"/>
            <a:ext cx="736600" cy="555625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/>
            </a:endParaRPr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H="1" flipV="1">
            <a:off x="6105525" y="2438400"/>
            <a:ext cx="1465263" cy="6604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/>
            </a:endParaRPr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6318250" y="3390900"/>
            <a:ext cx="503238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H="1" flipV="1">
            <a:off x="5972175" y="2498725"/>
            <a:ext cx="142875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V="1">
            <a:off x="5437188" y="2492375"/>
            <a:ext cx="371475" cy="52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35863" y="2971800"/>
            <a:ext cx="457200" cy="4572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 flipV="1">
            <a:off x="6934200" y="3403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0" name="Freeform 35"/>
          <p:cNvSpPr>
            <a:spLocks/>
          </p:cNvSpPr>
          <p:nvPr/>
        </p:nvSpPr>
        <p:spPr bwMode="auto">
          <a:xfrm>
            <a:off x="5707063" y="1631950"/>
            <a:ext cx="463550" cy="438150"/>
          </a:xfrm>
          <a:custGeom>
            <a:avLst/>
            <a:gdLst>
              <a:gd name="T0" fmla="*/ 205 w 292"/>
              <a:gd name="T1" fmla="*/ 276 h 276"/>
              <a:gd name="T2" fmla="*/ 285 w 292"/>
              <a:gd name="T3" fmla="*/ 124 h 276"/>
              <a:gd name="T4" fmla="*/ 165 w 292"/>
              <a:gd name="T5" fmla="*/ 4 h 276"/>
              <a:gd name="T6" fmla="*/ 13 w 292"/>
              <a:gd name="T7" fmla="*/ 100 h 276"/>
              <a:gd name="T8" fmla="*/ 85 w 292"/>
              <a:gd name="T9" fmla="*/ 25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76">
                <a:moveTo>
                  <a:pt x="205" y="276"/>
                </a:moveTo>
                <a:cubicBezTo>
                  <a:pt x="248" y="222"/>
                  <a:pt x="292" y="169"/>
                  <a:pt x="285" y="124"/>
                </a:cubicBezTo>
                <a:cubicBezTo>
                  <a:pt x="278" y="79"/>
                  <a:pt x="210" y="8"/>
                  <a:pt x="165" y="4"/>
                </a:cubicBezTo>
                <a:cubicBezTo>
                  <a:pt x="120" y="0"/>
                  <a:pt x="26" y="59"/>
                  <a:pt x="13" y="100"/>
                </a:cubicBezTo>
                <a:cubicBezTo>
                  <a:pt x="0" y="141"/>
                  <a:pt x="42" y="196"/>
                  <a:pt x="85" y="2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1" name="AutoShape 36"/>
          <p:cNvSpPr>
            <a:spLocks noChangeArrowheads="1"/>
          </p:cNvSpPr>
          <p:nvPr/>
        </p:nvSpPr>
        <p:spPr bwMode="auto">
          <a:xfrm>
            <a:off x="3708400" y="3048000"/>
            <a:ext cx="868363" cy="520700"/>
          </a:xfrm>
          <a:prstGeom prst="rightArrow">
            <a:avLst>
              <a:gd name="adj1" fmla="val 50000"/>
              <a:gd name="adj2" fmla="val 41692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2" name="Text Box 37"/>
          <p:cNvSpPr txBox="1">
            <a:spLocks noChangeArrowheads="1"/>
          </p:cNvSpPr>
          <p:nvPr/>
        </p:nvSpPr>
        <p:spPr bwMode="auto">
          <a:xfrm>
            <a:off x="3413125" y="26797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Find-Set(</a:t>
            </a:r>
            <a:r>
              <a:rPr kumimoji="1" lang="en-US" altLang="ko-KR" i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633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랭크를 이용한 </a:t>
            </a:r>
            <a:r>
              <a:rPr lang="en-US" altLang="ko-KR" dirty="0" smtClean="0"/>
              <a:t>Union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Make-Set</a:t>
            </a:r>
            <a:endParaRPr lang="ko-KR" altLang="en-US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Make-Set(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        </a:t>
            </a:r>
            <a:r>
              <a:rPr kumimoji="0"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노드 </a:t>
            </a: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를 유일한 원소로 하는 집합을 </a:t>
            </a:r>
            <a:r>
              <a:rPr kumimoji="0"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만듦</a:t>
            </a:r>
            <a:endParaRPr kumimoji="0" lang="ko-KR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parent[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 ←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rank[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 ← 0;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     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Union(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x, y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ko-KR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{       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노드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가 속한 집합과 노드 </a:t>
            </a:r>
            <a:r>
              <a:rPr kumimoji="0"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가 속한 집합을 </a:t>
            </a:r>
            <a:r>
              <a:rPr kumimoji="0" lang="ko-KR" altLang="en-US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합</a:t>
            </a:r>
            <a:r>
              <a:rPr kumimoji="0" lang="ko-KR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침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 ← Find-Set(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Find-Set(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endParaRPr lang="en-US" altLang="ko-KR" sz="2000" b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(rank[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’]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&gt; rank[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’])</a:t>
            </a:r>
          </a:p>
          <a:p>
            <a:pPr mar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parent[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’] ←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’;</a:t>
            </a:r>
          </a:p>
          <a:p>
            <a:pPr mar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{</a:t>
            </a:r>
          </a:p>
          <a:p>
            <a:pPr mar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parent[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’]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’;</a:t>
            </a:r>
          </a:p>
          <a:p>
            <a:pPr mar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(rank[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’]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rank[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’])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rank[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’] ← rank[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’] + 1;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}</a:t>
            </a:r>
          </a:p>
          <a:p>
            <a:pPr mar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ko-KR" altLang="en-US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6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압축을 이용한 </a:t>
            </a:r>
            <a:r>
              <a:rPr lang="en-US" altLang="ko-KR" dirty="0" smtClean="0"/>
              <a:t>Find-Set</a:t>
            </a:r>
            <a:endParaRPr lang="ko-KR" altLang="en-US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Find-Set(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        </a:t>
            </a:r>
            <a:r>
              <a:rPr kumimoji="0"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kumimoji="0"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노드 </a:t>
            </a:r>
            <a:r>
              <a:rPr kumimoji="0" lang="en-US" altLang="ko-KR" b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ko-KR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가 속한 집합의 루트 노드를 리턴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parent[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≠ </a:t>
            </a:r>
            <a:r>
              <a:rPr lang="en-US" altLang="ko-KR" sz="20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US" altLang="ko-KR" sz="2000" b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parent[x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 ←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Find-Set(parent[x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]); </a:t>
            </a:r>
            <a:endParaRPr lang="en-US" altLang="ko-KR" sz="2000" b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parent[x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2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효율성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4525" y="1196752"/>
            <a:ext cx="80597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정리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2]</a:t>
            </a:r>
            <a:endParaRPr lang="en-US" altLang="ko-KR" sz="2400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랭크를 </a:t>
            </a:r>
            <a:r>
              <a:rPr lang="ko-KR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이용한 </a:t>
            </a:r>
            <a:r>
              <a:rPr lang="en-US" altLang="ko-KR" sz="2400" dirty="0">
                <a:solidFill>
                  <a:srgbClr val="0000FF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Union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을 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사용하면 랭크가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k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인 노드를 대표로 하는 집합의 원소 수는 최소한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sz="24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k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개이다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정리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3]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랭크를 이용한 </a:t>
            </a:r>
            <a:r>
              <a:rPr lang="en-US" altLang="ko-KR" sz="2400" dirty="0">
                <a:solidFill>
                  <a:srgbClr val="0000FF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Union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을 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사용하면 원소 수가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인 집합을 표현하는 트리에서 임의의 노드의 랭크는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O(</a:t>
            </a:r>
            <a:r>
              <a:rPr lang="en-US" altLang="ko-KR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log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6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8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집합의 처리</a:t>
            </a:r>
            <a:endParaRPr lang="en-US" altLang="ko-KR" sz="4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7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</a:t>
            </a:r>
            <a:r>
              <a:rPr lang="ko-KR" altLang="en-US" dirty="0"/>
              <a:t>간</a:t>
            </a:r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4525" y="1052736"/>
            <a:ext cx="805973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정리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4]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트리를 이용해 표현되는 배타적 집합에서 </a:t>
            </a:r>
            <a:r>
              <a:rPr lang="ko-KR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랭크를 이용한 </a:t>
            </a:r>
            <a:r>
              <a:rPr lang="en-US" altLang="ko-KR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Union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을 사용할 때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, m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번의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Make-Set, Union, Find-Set 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중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번이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Make-Set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이라면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이들의 총 수행 시간은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O(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</a:t>
            </a:r>
            <a:r>
              <a:rPr lang="en-US" altLang="ko-KR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log</a:t>
            </a:r>
            <a:r>
              <a:rPr lang="en-US" altLang="ko-KR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정리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5]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트리를 이용해 표현되는 배타적 집합에서 </a:t>
            </a:r>
            <a:r>
              <a:rPr lang="ko-KR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랭크를 이용한 </a:t>
            </a:r>
            <a:r>
              <a:rPr lang="en-US" altLang="ko-KR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Union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과 경로 압축을 이용한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Find-Set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을 동시에 사용하면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번의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Make-Set, Union, Find-Set 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중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번이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Make-Set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일 때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이들의 총 수행 시간은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O(</a:t>
            </a:r>
            <a:r>
              <a:rPr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</a:t>
            </a:r>
            <a:r>
              <a:rPr lang="en-US" altLang="ko-KR" sz="11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log*</a:t>
            </a:r>
            <a:r>
              <a:rPr lang="en-US" altLang="ko-KR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l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og*n = min {k | log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log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log…log</a:t>
            </a:r>
            <a:r>
              <a:rPr lang="en-US" altLang="ko-KR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≤ 1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} </a:t>
            </a:r>
            <a:endParaRPr lang="ko-KR" altLang="en-US" sz="2400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" name="AutoShape 38"/>
          <p:cNvSpPr>
            <a:spLocks/>
          </p:cNvSpPr>
          <p:nvPr/>
        </p:nvSpPr>
        <p:spPr bwMode="auto">
          <a:xfrm rot="-5400000">
            <a:off x="3768874" y="5079592"/>
            <a:ext cx="190500" cy="1752600"/>
          </a:xfrm>
          <a:prstGeom prst="leftBrace">
            <a:avLst>
              <a:gd name="adj1" fmla="val 76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3677305" y="5987642"/>
            <a:ext cx="518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k</a:t>
            </a:r>
            <a:r>
              <a:rPr kumimoji="1" lang="ko-KR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개</a:t>
            </a:r>
            <a:endParaRPr kumimoji="1"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4168" y="5497204"/>
            <a:ext cx="254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사실상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선형시간임</a:t>
            </a:r>
            <a:r>
              <a:rPr lang="en-US" altLang="ko-KR" dirty="0" smtClean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1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9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장</a:t>
            </a:r>
            <a:r>
              <a:rPr lang="en-US" altLang="ko-KR" sz="4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. </a:t>
            </a:r>
            <a:r>
              <a:rPr lang="ko-KR" altLang="en-US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동적 프로그래밍</a:t>
            </a:r>
            <a:endParaRPr lang="en-US" altLang="ko-KR" sz="4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8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학습목표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동적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프로그래밍 방식에 대한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어떤 특성을 가진 문제가 동적 프로그래밍의 적용 대상인지 감지할 수 있도록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함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동적 프로그래밍을 통한 문제 해결 연습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예제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등장 배경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재귀적 해법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큰 문제에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닮음꼴의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작은 문제가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깃드는 경우에 적용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재귀적 해법의 빛과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그림자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b="1" kern="0" dirty="0" smtClean="0">
                <a:solidFill>
                  <a:srgbClr val="0000FF"/>
                </a:solidFill>
              </a:rPr>
              <a:t>장점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관계중심으로 파악함으로써 문제를 간명하게 볼 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있음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퀵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정렬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병합 정렬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등의 정렬 알고리즘</a:t>
            </a: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Factorial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구하기</a:t>
            </a:r>
          </a:p>
          <a:p>
            <a:pPr lvl="2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그래프의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DFS</a:t>
            </a: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  <a:p>
            <a:pPr lvl="1" eaLnBrk="1" latinLnBrk="0" hangingPunct="1">
              <a:defRPr/>
            </a:pPr>
            <a:r>
              <a:rPr lang="ko-KR" altLang="en-US" sz="2000" b="1" kern="0" dirty="0" smtClean="0">
                <a:solidFill>
                  <a:srgbClr val="C00000"/>
                </a:solidFill>
              </a:rPr>
              <a:t>위험성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재귀적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해법 사용 시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심한 중복 호출이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발생하는 경우가 있음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피보나치수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구하기</a:t>
            </a: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행렬 곱셈 최적 순서 구하기</a:t>
            </a: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54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 구하기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피보나치 수열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(Fibonacci Sequence)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4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ko-KR" sz="24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ko-KR" sz="24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ko-KR" sz="24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altLang="ko-KR" sz="24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ko-KR" sz="24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ko-KR" sz="24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ko-KR" sz="24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 + </a:t>
            </a:r>
            <a:r>
              <a:rPr lang="pt-BR" altLang="ko-KR" sz="24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ko-KR" sz="24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ko-KR" sz="24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ko-KR" sz="24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-2) </a:t>
            </a:r>
          </a:p>
          <a:p>
            <a:pPr marL="457200" lvl="1" indent="0" eaLnBrk="1" latinLnBrk="0" hangingPunct="1">
              <a:buNone/>
              <a:defRPr/>
            </a:pPr>
            <a:r>
              <a:rPr lang="pt-BR" altLang="ko-KR" sz="2400" i="1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ko-KR" sz="24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pt-BR" altLang="ko-KR" sz="24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altLang="ko-KR" sz="2400" i="1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ko-KR" sz="2400" kern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= </a:t>
            </a:r>
            <a:r>
              <a:rPr lang="pt-BR" altLang="ko-KR" sz="2400" kern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190" y="2780928"/>
            <a:ext cx="7479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0099"/>
                </a:solidFill>
              </a:rPr>
              <a:t>아주</a:t>
            </a:r>
            <a:r>
              <a:rPr lang="en-US" altLang="ko-KR" sz="2000" dirty="0" smtClean="0">
                <a:solidFill>
                  <a:srgbClr val="000099"/>
                </a:solidFill>
              </a:rPr>
              <a:t> </a:t>
            </a:r>
            <a:r>
              <a:rPr lang="ko-KR" altLang="en-US" sz="2000" dirty="0" smtClean="0">
                <a:solidFill>
                  <a:srgbClr val="000099"/>
                </a:solidFill>
              </a:rPr>
              <a:t>간단한 문제이지만 </a:t>
            </a:r>
            <a:endParaRPr lang="en-US" altLang="ko-KR" sz="2000" dirty="0" smtClean="0">
              <a:solidFill>
                <a:srgbClr val="000099"/>
              </a:solidFill>
            </a:endParaRPr>
          </a:p>
          <a:p>
            <a:r>
              <a:rPr lang="ko-KR" altLang="en-US" sz="2000" dirty="0" smtClean="0">
                <a:solidFill>
                  <a:srgbClr val="000099"/>
                </a:solidFill>
              </a:rPr>
              <a:t>동적 프로그래밍</a:t>
            </a:r>
            <a:r>
              <a:rPr lang="en-US" altLang="ko-KR" sz="2000" dirty="0" smtClean="0">
                <a:solidFill>
                  <a:srgbClr val="000099"/>
                </a:solidFill>
              </a:rPr>
              <a:t>(DP: Dynamic Programming)</a:t>
            </a:r>
            <a:r>
              <a:rPr lang="ko-KR" altLang="en-US" sz="2000" dirty="0" smtClean="0">
                <a:solidFill>
                  <a:srgbClr val="000099"/>
                </a:solidFill>
              </a:rPr>
              <a:t>의 </a:t>
            </a:r>
            <a:endParaRPr lang="en-US" altLang="ko-KR" sz="2000" dirty="0" smtClean="0">
              <a:solidFill>
                <a:srgbClr val="000099"/>
              </a:solidFill>
            </a:endParaRPr>
          </a:p>
          <a:p>
            <a:r>
              <a:rPr lang="ko-KR" altLang="en-US" sz="2000" dirty="0" smtClean="0">
                <a:solidFill>
                  <a:srgbClr val="000099"/>
                </a:solidFill>
              </a:rPr>
              <a:t>동기와 구현을 모두 설명하기 좋은 예임</a:t>
            </a:r>
            <a:r>
              <a:rPr lang="en-US" altLang="ko-KR" sz="2000" dirty="0" smtClean="0">
                <a:solidFill>
                  <a:srgbClr val="000099"/>
                </a:solidFill>
              </a:rPr>
              <a:t>!</a:t>
            </a:r>
            <a:endParaRPr lang="ko-KR" alt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30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수를 구하는 재귀 알고리즘</a:t>
            </a:r>
            <a:endParaRPr lang="ko-KR" altLang="en-US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defTabSz="357188" eaLnBrk="1" hangingPunct="1">
              <a:buClrTx/>
              <a:buSzTx/>
              <a:buNone/>
            </a:pPr>
            <a:r>
              <a:rPr lang="en-US" altLang="ko-KR" sz="2000" b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fib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 </a:t>
            </a:r>
            <a:endParaRPr kumimoji="0" lang="ko-KR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 1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or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 2)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1;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ko-KR" sz="2000" b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fib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-1) + </a:t>
            </a:r>
            <a:r>
              <a:rPr lang="en-US" altLang="ko-KR" sz="2000" b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fib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-2))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190" y="3140968"/>
            <a:ext cx="7479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</a:rPr>
              <a:t>엄청난 중복 호출이 발생</a:t>
            </a:r>
            <a:r>
              <a:rPr lang="en-US" altLang="ko-KR" sz="2000" dirty="0" smtClean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fib(3) = fib(2) + fib(1)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fib(4) =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fib(3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+ fib(2) =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fib(2) + fib(1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+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fib(2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fib(5) = fib(4) + fib(3) =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fib(2) + fib(1) + fib(2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+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fib(2) + fib(1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…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endParaRPr lang="ko-KR" alt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4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수열의 호출 트리</a:t>
            </a:r>
            <a:endParaRPr lang="ko-KR" altLang="en-US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4111724"/>
            <a:ext cx="8039100" cy="311150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80432" y="2454374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fib(5)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39244" y="3591024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fib(3)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47032" y="299729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fib(4)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18494" y="409584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fib(2)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02532" y="3589436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fib(3)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931344" y="4554636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fib(1)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267769" y="409584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fib(2)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251769" y="4554636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 (1)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10419" y="4095849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 (2)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458519" y="299729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fib(4)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804594" y="409584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fib(2)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015607" y="358784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fib(3)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285482" y="4554636"/>
            <a:ext cx="665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 (1)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621907" y="4095849"/>
            <a:ext cx="665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 (2)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221857" y="1881286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fib(6)</a:t>
            </a: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3431407" y="2182911"/>
            <a:ext cx="1225550" cy="80327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216969" y="2311499"/>
            <a:ext cx="1214438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2239194" y="2759174"/>
            <a:ext cx="620713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1693094" y="2879824"/>
            <a:ext cx="5461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4685532" y="3308449"/>
            <a:ext cx="398462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4258494" y="3429099"/>
            <a:ext cx="427038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1691507" y="3295749"/>
            <a:ext cx="342900" cy="77152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1264469" y="3414811"/>
            <a:ext cx="427038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47207" y="3849786"/>
            <a:ext cx="306387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531294" y="3978374"/>
            <a:ext cx="315913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4255319" y="3835499"/>
            <a:ext cx="279400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3891782" y="3954561"/>
            <a:ext cx="363537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1258119" y="3865661"/>
            <a:ext cx="252413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929507" y="3986311"/>
            <a:ext cx="328612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019157" y="245119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fib(5)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7677969" y="358784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fib(3)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6485757" y="299729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fib(4)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6757219" y="409584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fib(2)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6041257" y="3586261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fib(3)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7970069" y="4554636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fib(1)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7306494" y="409584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fib(2)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6290494" y="4554636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 (1)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5649144" y="4095849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 (2)</a:t>
            </a:r>
          </a:p>
        </p:txBody>
      </p:sp>
      <p:sp>
        <p:nvSpPr>
          <p:cNvPr id="45" name="Freeform 41"/>
          <p:cNvSpPr>
            <a:spLocks/>
          </p:cNvSpPr>
          <p:nvPr/>
        </p:nvSpPr>
        <p:spPr bwMode="auto">
          <a:xfrm>
            <a:off x="7277919" y="2755999"/>
            <a:ext cx="620713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" name="Freeform 42"/>
          <p:cNvSpPr>
            <a:spLocks/>
          </p:cNvSpPr>
          <p:nvPr/>
        </p:nvSpPr>
        <p:spPr bwMode="auto">
          <a:xfrm>
            <a:off x="6731819" y="2876649"/>
            <a:ext cx="5461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" name="Freeform 43"/>
          <p:cNvSpPr>
            <a:spLocks/>
          </p:cNvSpPr>
          <p:nvPr/>
        </p:nvSpPr>
        <p:spPr bwMode="auto">
          <a:xfrm>
            <a:off x="6730232" y="3295749"/>
            <a:ext cx="342900" cy="77152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8" name="Freeform 44"/>
          <p:cNvSpPr>
            <a:spLocks/>
          </p:cNvSpPr>
          <p:nvPr/>
        </p:nvSpPr>
        <p:spPr bwMode="auto">
          <a:xfrm>
            <a:off x="6303194" y="3411636"/>
            <a:ext cx="427038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7885932" y="3846611"/>
            <a:ext cx="306387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7570019" y="3965674"/>
            <a:ext cx="315913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6296844" y="3862486"/>
            <a:ext cx="252413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5968232" y="3983136"/>
            <a:ext cx="328612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5010969" y="1308199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fib(7)</a:t>
            </a:r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5226869" y="1570136"/>
            <a:ext cx="2051050" cy="884238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483794" y="1720949"/>
            <a:ext cx="17399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4993507" y="4988024"/>
            <a:ext cx="2358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호출의 예</a:t>
            </a:r>
            <a:r>
              <a:rPr kumimoji="1" lang="en-US" altLang="ko-KR" sz="2400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 flipH="1" flipV="1">
            <a:off x="5533257" y="4422874"/>
            <a:ext cx="239712" cy="612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53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smtClean="0"/>
              <a:t>피보나치 수열의 동적 프로그래밍 알고리즘</a:t>
            </a:r>
            <a:endParaRPr lang="ko-KR" altLang="en-US" sz="3000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fibonacci(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f[1] ← 1;</a:t>
            </a:r>
          </a:p>
          <a:p>
            <a:pPr mar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f[2] ← 1;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← 3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to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f[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-1] + f[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-2];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f[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]; </a:t>
            </a: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680842"/>
            <a:ext cx="7479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</a:rPr>
              <a:t>선형 시간에 수행이 완료됨</a:t>
            </a:r>
            <a:r>
              <a:rPr lang="en-US" altLang="ko-KR" sz="2000" dirty="0" smtClean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2098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프로그래밍의 적용 요건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rgbClr val="000099"/>
                </a:solidFill>
              </a:rPr>
              <a:t>최적 부분구조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(optimal substructure)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큰 문제의 최적 솔루션에 작은 문제의 최적 솔루션이 포함됨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rgbClr val="000099"/>
                </a:solidFill>
              </a:rPr>
              <a:t>재귀</a:t>
            </a:r>
            <a:r>
              <a:rPr lang="en-US" altLang="ko-KR" sz="2400" kern="0" dirty="0" smtClean="0">
                <a:solidFill>
                  <a:srgbClr val="000099"/>
                </a:solidFill>
              </a:rPr>
              <a:t> </a:t>
            </a:r>
            <a:r>
              <a:rPr lang="ko-KR" altLang="en-US" sz="2400" kern="0" dirty="0" smtClean="0">
                <a:solidFill>
                  <a:srgbClr val="000099"/>
                </a:solidFill>
              </a:rPr>
              <a:t>호출 시 중복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(overlapping recursive calls)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재귀적 해법으로 풀면 같은 문제에 </a:t>
            </a:r>
            <a:r>
              <a:rPr lang="ko-KR" altLang="en-US" sz="2000" kern="0">
                <a:solidFill>
                  <a:schemeClr val="bg2">
                    <a:lumMod val="10000"/>
                  </a:schemeClr>
                </a:solidFill>
              </a:rPr>
              <a:t>대한 </a:t>
            </a:r>
            <a:r>
              <a:rPr lang="ko-KR" altLang="en-US" sz="2000" kern="0" smtClean="0">
                <a:solidFill>
                  <a:schemeClr val="bg2">
                    <a:lumMod val="10000"/>
                  </a:schemeClr>
                </a:solidFill>
              </a:rPr>
              <a:t>재귀 호출이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심하게 중복됨</a:t>
            </a: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5" y="368084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00FF"/>
                </a:solidFill>
              </a:rPr>
              <a:t>동적 프로그래밍이 그 해결책</a:t>
            </a:r>
            <a:r>
              <a:rPr lang="en-US" altLang="ko-KR" sz="2400" dirty="0" smtClean="0">
                <a:solidFill>
                  <a:srgbClr val="0000FF"/>
                </a:solidFill>
              </a:rPr>
              <a:t>!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115616" y="3741197"/>
            <a:ext cx="330200" cy="279400"/>
          </a:xfrm>
          <a:prstGeom prst="rightArrow">
            <a:avLst>
              <a:gd name="adj1" fmla="val 50000"/>
              <a:gd name="adj2" fmla="val 29545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1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예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행렬 경로 문제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문제 설명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양수 원소들로 구성된 </a:t>
            </a: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</a:rPr>
              <a:t>n×n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행렬이 주어지고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행렬의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좌상단에서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시작하여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우하단까지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이동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이동 방법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제약조건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2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오른쪽이나 아래쪽으로만 이동할 수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있음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왼쪽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위쪽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대각선 이동은 허용하지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않음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목표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행렬의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좌상단에서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시작하여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우하단까지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이동하되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방문한 칸에 있는 수들을 더한 값이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최대가 되도록 하기</a:t>
            </a: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37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학습목표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431800" cy="244475"/>
          </a:xfrm>
          <a:prstGeom prst="rect">
            <a:avLst/>
          </a:prstGeom>
        </p:spPr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연결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리스트 및 트리를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이용한 상호 배타적 집합의 처리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방법 이해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0" eaLnBrk="1" hangingPunct="1">
              <a:defRPr/>
            </a:pP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연결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리스트 및 트리를 </a:t>
            </a:r>
            <a:r>
              <a:rPr lang="ko-KR" altLang="en-US" sz="2400" kern="0" dirty="0">
                <a:solidFill>
                  <a:schemeClr val="bg2">
                    <a:lumMod val="10000"/>
                  </a:schemeClr>
                </a:solidFill>
              </a:rPr>
              <a:t>이용해 집합을 처리하는 연산들의 수행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시간 분석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유효한 이동의 예</a:t>
            </a:r>
            <a:endParaRPr lang="ko-KR" altLang="en-US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>
            <a:off x="5280868" y="1668139"/>
            <a:ext cx="2557463" cy="1789113"/>
          </a:xfrm>
          <a:custGeom>
            <a:avLst/>
            <a:gdLst>
              <a:gd name="T0" fmla="*/ 0 w 1611"/>
              <a:gd name="T1" fmla="*/ 0 h 1127"/>
              <a:gd name="T2" fmla="*/ 0 w 1611"/>
              <a:gd name="T3" fmla="*/ 768 h 1127"/>
              <a:gd name="T4" fmla="*/ 475 w 1611"/>
              <a:gd name="T5" fmla="*/ 768 h 1127"/>
              <a:gd name="T6" fmla="*/ 475 w 1611"/>
              <a:gd name="T7" fmla="*/ 1127 h 1127"/>
              <a:gd name="T8" fmla="*/ 1611 w 1611"/>
              <a:gd name="T9" fmla="*/ 11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1" h="1127">
                <a:moveTo>
                  <a:pt x="0" y="0"/>
                </a:moveTo>
                <a:lnTo>
                  <a:pt x="0" y="768"/>
                </a:lnTo>
                <a:lnTo>
                  <a:pt x="475" y="768"/>
                </a:lnTo>
                <a:lnTo>
                  <a:pt x="475" y="1127"/>
                </a:lnTo>
                <a:lnTo>
                  <a:pt x="1611" y="1127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Freeform 3"/>
          <p:cNvSpPr>
            <a:spLocks/>
          </p:cNvSpPr>
          <p:nvPr/>
        </p:nvSpPr>
        <p:spPr bwMode="auto">
          <a:xfrm>
            <a:off x="1451818" y="1680839"/>
            <a:ext cx="2266950" cy="2068513"/>
          </a:xfrm>
          <a:custGeom>
            <a:avLst/>
            <a:gdLst>
              <a:gd name="T0" fmla="*/ 0 w 1428"/>
              <a:gd name="T1" fmla="*/ 0 h 1303"/>
              <a:gd name="T2" fmla="*/ 484 w 1428"/>
              <a:gd name="T3" fmla="*/ 0 h 1303"/>
              <a:gd name="T4" fmla="*/ 960 w 1428"/>
              <a:gd name="T5" fmla="*/ 0 h 1303"/>
              <a:gd name="T6" fmla="*/ 960 w 1428"/>
              <a:gd name="T7" fmla="*/ 376 h 1303"/>
              <a:gd name="T8" fmla="*/ 1428 w 1428"/>
              <a:gd name="T9" fmla="*/ 376 h 1303"/>
              <a:gd name="T10" fmla="*/ 1428 w 1428"/>
              <a:gd name="T11" fmla="*/ 130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8" h="1303">
                <a:moveTo>
                  <a:pt x="0" y="0"/>
                </a:moveTo>
                <a:lnTo>
                  <a:pt x="484" y="0"/>
                </a:lnTo>
                <a:lnTo>
                  <a:pt x="960" y="0"/>
                </a:lnTo>
                <a:lnTo>
                  <a:pt x="960" y="376"/>
                </a:lnTo>
                <a:lnTo>
                  <a:pt x="1428" y="376"/>
                </a:lnTo>
                <a:lnTo>
                  <a:pt x="1428" y="1303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85254"/>
              </p:ext>
            </p:extLst>
          </p:nvPr>
        </p:nvGraphicFramePr>
        <p:xfrm>
          <a:off x="4901456" y="1426839"/>
          <a:ext cx="2982912" cy="2349501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86310"/>
              </p:ext>
            </p:extLst>
          </p:nvPr>
        </p:nvGraphicFramePr>
        <p:xfrm>
          <a:off x="1099393" y="1439539"/>
          <a:ext cx="2982913" cy="2349501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60"/>
          <p:cNvSpPr txBox="1">
            <a:spLocks noChangeArrowheads="1"/>
          </p:cNvSpPr>
          <p:nvPr/>
        </p:nvSpPr>
        <p:spPr bwMode="auto">
          <a:xfrm>
            <a:off x="1565101" y="3896221"/>
            <a:ext cx="1728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경로의 값</a:t>
            </a:r>
            <a:r>
              <a:rPr kumimoji="1"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66</a:t>
            </a:r>
            <a:endParaRPr kumimoji="1"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Box 60"/>
          <p:cNvSpPr txBox="1">
            <a:spLocks noChangeArrowheads="1"/>
          </p:cNvSpPr>
          <p:nvPr/>
        </p:nvSpPr>
        <p:spPr bwMode="auto">
          <a:xfrm>
            <a:off x="5507938" y="3892986"/>
            <a:ext cx="1728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경로의 값</a:t>
            </a:r>
            <a:r>
              <a:rPr kumimoji="1"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68</a:t>
            </a:r>
            <a:endParaRPr kumimoji="1"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005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불법 이동의 예</a:t>
            </a:r>
            <a:endParaRPr lang="ko-KR" altLang="en-US" dirty="0"/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5333826" y="1624509"/>
            <a:ext cx="2557463" cy="1789112"/>
          </a:xfrm>
          <a:custGeom>
            <a:avLst/>
            <a:gdLst>
              <a:gd name="T0" fmla="*/ 0 w 1611"/>
              <a:gd name="T1" fmla="*/ 0 h 1127"/>
              <a:gd name="T2" fmla="*/ 943 w 1611"/>
              <a:gd name="T3" fmla="*/ 0 h 1127"/>
              <a:gd name="T4" fmla="*/ 943 w 1611"/>
              <a:gd name="T5" fmla="*/ 384 h 1127"/>
              <a:gd name="T6" fmla="*/ 475 w 1611"/>
              <a:gd name="T7" fmla="*/ 384 h 1127"/>
              <a:gd name="T8" fmla="*/ 475 w 1611"/>
              <a:gd name="T9" fmla="*/ 1127 h 1127"/>
              <a:gd name="T10" fmla="*/ 1611 w 1611"/>
              <a:gd name="T11" fmla="*/ 11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1" h="1127">
                <a:moveTo>
                  <a:pt x="0" y="0"/>
                </a:moveTo>
                <a:lnTo>
                  <a:pt x="943" y="0"/>
                </a:lnTo>
                <a:lnTo>
                  <a:pt x="943" y="384"/>
                </a:lnTo>
                <a:lnTo>
                  <a:pt x="475" y="384"/>
                </a:lnTo>
                <a:lnTo>
                  <a:pt x="475" y="1127"/>
                </a:lnTo>
                <a:lnTo>
                  <a:pt x="1611" y="1127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1528589" y="1610221"/>
            <a:ext cx="2239962" cy="2081213"/>
          </a:xfrm>
          <a:custGeom>
            <a:avLst/>
            <a:gdLst>
              <a:gd name="T0" fmla="*/ 0 w 1411"/>
              <a:gd name="T1" fmla="*/ 0 h 1311"/>
              <a:gd name="T2" fmla="*/ 0 w 1411"/>
              <a:gd name="T3" fmla="*/ 743 h 1311"/>
              <a:gd name="T4" fmla="*/ 944 w 1411"/>
              <a:gd name="T5" fmla="*/ 743 h 1311"/>
              <a:gd name="T6" fmla="*/ 944 w 1411"/>
              <a:gd name="T7" fmla="*/ 368 h 1311"/>
              <a:gd name="T8" fmla="*/ 1411 w 1411"/>
              <a:gd name="T9" fmla="*/ 368 h 1311"/>
              <a:gd name="T10" fmla="*/ 1411 w 1411"/>
              <a:gd name="T11" fmla="*/ 1311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1" h="1311">
                <a:moveTo>
                  <a:pt x="0" y="0"/>
                </a:moveTo>
                <a:lnTo>
                  <a:pt x="0" y="743"/>
                </a:lnTo>
                <a:lnTo>
                  <a:pt x="944" y="743"/>
                </a:lnTo>
                <a:lnTo>
                  <a:pt x="944" y="368"/>
                </a:lnTo>
                <a:lnTo>
                  <a:pt x="1411" y="368"/>
                </a:lnTo>
                <a:lnTo>
                  <a:pt x="1411" y="1311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86996"/>
              </p:ext>
            </p:extLst>
          </p:nvPr>
        </p:nvGraphicFramePr>
        <p:xfrm>
          <a:off x="1157114" y="1375271"/>
          <a:ext cx="2982912" cy="2349501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81818"/>
              </p:ext>
            </p:extLst>
          </p:nvPr>
        </p:nvGraphicFramePr>
        <p:xfrm>
          <a:off x="4973464" y="1360984"/>
          <a:ext cx="2982912" cy="2349501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58"/>
          <p:cNvSpPr>
            <a:spLocks noChangeArrowheads="1"/>
          </p:cNvSpPr>
          <p:nvPr/>
        </p:nvSpPr>
        <p:spPr bwMode="auto">
          <a:xfrm>
            <a:off x="5921201" y="1957884"/>
            <a:ext cx="1127125" cy="476250"/>
          </a:xfrm>
          <a:prstGeom prst="ellipse">
            <a:avLst/>
          </a:prstGeom>
          <a:solidFill>
            <a:srgbClr val="00FFFF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Oval 59"/>
          <p:cNvSpPr>
            <a:spLocks noChangeArrowheads="1"/>
          </p:cNvSpPr>
          <p:nvPr/>
        </p:nvSpPr>
        <p:spPr bwMode="auto">
          <a:xfrm>
            <a:off x="2752551" y="1972171"/>
            <a:ext cx="544513" cy="1073150"/>
          </a:xfrm>
          <a:prstGeom prst="ellipse">
            <a:avLst/>
          </a:prstGeom>
          <a:solidFill>
            <a:srgbClr val="00FFFF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Text Box 60"/>
          <p:cNvSpPr txBox="1">
            <a:spLocks noChangeArrowheads="1"/>
          </p:cNvSpPr>
          <p:nvPr/>
        </p:nvSpPr>
        <p:spPr bwMode="auto">
          <a:xfrm>
            <a:off x="1565101" y="3896221"/>
            <a:ext cx="2066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불법 이동 </a:t>
            </a:r>
            <a:r>
              <a:rPr kumimoji="1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상향</a:t>
            </a:r>
            <a:r>
              <a:rPr kumimoji="1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" name="Text Box 61"/>
          <p:cNvSpPr txBox="1">
            <a:spLocks noChangeArrowheads="1"/>
          </p:cNvSpPr>
          <p:nvPr/>
        </p:nvSpPr>
        <p:spPr bwMode="auto">
          <a:xfrm>
            <a:off x="5413201" y="3862884"/>
            <a:ext cx="2066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불법 이동 </a:t>
            </a:r>
            <a:r>
              <a:rPr kumimoji="1"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좌향</a:t>
            </a:r>
            <a:r>
              <a:rPr kumimoji="1"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3023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재귀 알고리즘</a:t>
            </a:r>
            <a:endParaRPr lang="ko-KR" altLang="en-US" sz="3000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matrixPath(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j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     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lang="en-US" altLang="ko-KR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ko-KR" sz="2000" b="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j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ko-KR" altLang="en-US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에 이르는 최고 점수</a:t>
            </a:r>
            <a:endParaRPr lang="en-US" altLang="ko-KR" sz="2000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 0 or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 0)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then return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0;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 return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2000" b="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+ (max(matrixPath(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-1,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j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), matrixPath(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-1))));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81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호출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트리의 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31" y="908721"/>
            <a:ext cx="7505285" cy="54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 smtClean="0"/>
              <a:t>DP</a:t>
            </a:r>
            <a:r>
              <a:rPr lang="ko-KR" altLang="en-US" sz="3000" dirty="0" smtClean="0"/>
              <a:t> 알고리즘</a:t>
            </a:r>
            <a:endParaRPr lang="ko-KR" altLang="en-US" sz="3000" dirty="0"/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matrixPath(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 {      </a:t>
            </a:r>
            <a:r>
              <a:rPr kumimoji="0"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▷ 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ko-KR" sz="2000" b="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n</a:t>
            </a:r>
            <a:r>
              <a:rPr lang="en-US" altLang="ko-KR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ko-KR" altLang="en-US" sz="20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에 이르는 최고 점수</a:t>
            </a:r>
            <a:endParaRPr lang="en-US" altLang="ko-KR" sz="2000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000" dirty="0">
                <a:solidFill>
                  <a:srgbClr val="3333CC"/>
                </a:solidFill>
                <a:latin typeface="Times"/>
                <a:ea typeface="굴림"/>
              </a:rPr>
              <a:t>for</a:t>
            </a:r>
            <a:r>
              <a:rPr lang="en-US" altLang="ko-KR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 ← 0 </a:t>
            </a:r>
            <a:r>
              <a:rPr lang="en-US" altLang="ko-KR" sz="2000" dirty="0">
                <a:solidFill>
                  <a:srgbClr val="3333CC"/>
                </a:solidFill>
                <a:latin typeface="Times"/>
                <a:ea typeface="굴림"/>
              </a:rPr>
              <a:t>to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0" indent="0" defTabSz="357188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"/>
                <a:ea typeface="굴림"/>
              </a:rPr>
              <a:t>		c[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"/>
                <a:ea typeface="굴림"/>
              </a:rPr>
              <a:t>i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, 0] ← 0; </a:t>
            </a:r>
          </a:p>
          <a:p>
            <a:pPr marL="0" lvl="0" indent="0" defTabSz="357188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ko-KR" sz="2000" dirty="0" smtClean="0">
                <a:solidFill>
                  <a:srgbClr val="3333CC"/>
                </a:solidFill>
                <a:latin typeface="Times"/>
                <a:ea typeface="굴림"/>
              </a:rPr>
              <a:t>	for</a:t>
            </a:r>
            <a:r>
              <a:rPr lang="en-US" altLang="ko-KR" sz="2000" b="0" dirty="0" smtClean="0">
                <a:solidFill>
                  <a:srgbClr val="000000"/>
                </a:solidFill>
                <a:latin typeface="Times"/>
                <a:ea typeface="굴림"/>
              </a:rPr>
              <a:t> 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j 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← 1 </a:t>
            </a:r>
            <a:r>
              <a:rPr lang="en-US" altLang="ko-KR" sz="2000" dirty="0">
                <a:solidFill>
                  <a:srgbClr val="3333CC"/>
                </a:solidFill>
                <a:latin typeface="Times"/>
                <a:ea typeface="굴림"/>
              </a:rPr>
              <a:t>to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 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 </a:t>
            </a:r>
          </a:p>
          <a:p>
            <a:pPr marL="0" lvl="0" indent="0" defTabSz="357188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"/>
                <a:ea typeface="굴림"/>
              </a:rPr>
              <a:t>		c[0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, 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j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] ← 0; </a:t>
            </a:r>
          </a:p>
          <a:p>
            <a:pPr marL="0" lvl="0" indent="0" defTabSz="357188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ko-KR" sz="2000" dirty="0" smtClean="0">
                <a:solidFill>
                  <a:srgbClr val="3333CC"/>
                </a:solidFill>
                <a:latin typeface="Times"/>
                <a:ea typeface="굴림"/>
              </a:rPr>
              <a:t>	for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"/>
                <a:ea typeface="굴림"/>
              </a:rPr>
              <a:t> 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i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 ← 1 </a:t>
            </a:r>
            <a:r>
              <a:rPr lang="en-US" altLang="ko-KR" sz="2000" dirty="0">
                <a:solidFill>
                  <a:srgbClr val="3333CC"/>
                </a:solidFill>
                <a:latin typeface="Times"/>
                <a:ea typeface="굴림"/>
              </a:rPr>
              <a:t>to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 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                      </a:t>
            </a:r>
          </a:p>
          <a:p>
            <a:pPr marL="0" lvl="0" indent="0" defTabSz="357188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ko-KR" sz="2000" dirty="0" smtClean="0">
                <a:solidFill>
                  <a:srgbClr val="3333CC"/>
                </a:solidFill>
                <a:latin typeface="Times"/>
                <a:ea typeface="굴림"/>
              </a:rPr>
              <a:t>		for</a:t>
            </a:r>
            <a:r>
              <a:rPr lang="en-US" altLang="ko-KR" sz="2000" b="0" dirty="0" smtClean="0">
                <a:solidFill>
                  <a:srgbClr val="000000"/>
                </a:solidFill>
                <a:latin typeface="Times"/>
                <a:ea typeface="굴림"/>
              </a:rPr>
              <a:t> 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j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 ← 1 </a:t>
            </a:r>
            <a:r>
              <a:rPr lang="en-US" altLang="ko-KR" sz="2000" dirty="0">
                <a:solidFill>
                  <a:srgbClr val="3333CC"/>
                </a:solidFill>
                <a:latin typeface="Times"/>
                <a:ea typeface="굴림"/>
              </a:rPr>
              <a:t>to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 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                                        </a:t>
            </a:r>
          </a:p>
          <a:p>
            <a:pPr marL="0" lvl="0" indent="0" defTabSz="357188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"/>
                <a:ea typeface="굴림"/>
              </a:rPr>
              <a:t>			c[</a:t>
            </a:r>
            <a:r>
              <a:rPr lang="en-US" altLang="ko-KR" sz="2000" b="0" i="1" dirty="0" smtClean="0">
                <a:solidFill>
                  <a:srgbClr val="000000"/>
                </a:solidFill>
                <a:latin typeface="Times"/>
                <a:ea typeface="굴림"/>
              </a:rPr>
              <a:t>i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, 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j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] ← </a:t>
            </a:r>
            <a:r>
              <a:rPr lang="en-US" altLang="ko-KR" sz="2000" b="0" dirty="0" err="1">
                <a:solidFill>
                  <a:srgbClr val="000000"/>
                </a:solidFill>
                <a:latin typeface="Times"/>
                <a:ea typeface="굴림"/>
              </a:rPr>
              <a:t>m</a:t>
            </a:r>
            <a:r>
              <a:rPr lang="en-US" altLang="ko-KR" sz="2000" b="0" i="1" baseline="-25000" dirty="0" err="1">
                <a:solidFill>
                  <a:srgbClr val="000000"/>
                </a:solidFill>
                <a:latin typeface="Times"/>
                <a:ea typeface="굴림"/>
              </a:rPr>
              <a:t>ij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 + max(c[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i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-1,  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j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], c[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i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,  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j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-1]); </a:t>
            </a:r>
          </a:p>
          <a:p>
            <a:pPr marL="0" lvl="0" indent="0" defTabSz="357188" eaLnBrk="1" hangingPunct="1">
              <a:lnSpc>
                <a:spcPct val="90000"/>
              </a:lnSpc>
              <a:buClrTx/>
              <a:buSzTx/>
              <a:buNone/>
            </a:pPr>
            <a:r>
              <a:rPr lang="en-US" altLang="ko-KR" sz="2000" dirty="0" smtClean="0">
                <a:solidFill>
                  <a:srgbClr val="3333CC"/>
                </a:solidFill>
                <a:latin typeface="Times"/>
                <a:ea typeface="굴림"/>
              </a:rPr>
              <a:t>	return</a:t>
            </a:r>
            <a:r>
              <a:rPr lang="en-US" altLang="ko-KR" sz="2000" b="0" dirty="0" smtClean="0">
                <a:solidFill>
                  <a:srgbClr val="000000"/>
                </a:solidFill>
                <a:latin typeface="Times"/>
                <a:ea typeface="굴림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c[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, </a:t>
            </a:r>
            <a:r>
              <a:rPr lang="en-US" altLang="ko-KR" sz="2000" b="0" i="1" dirty="0">
                <a:solidFill>
                  <a:srgbClr val="000000"/>
                </a:solidFill>
                <a:latin typeface="Times"/>
                <a:ea typeface="굴림"/>
              </a:rPr>
              <a:t>n</a:t>
            </a:r>
            <a:r>
              <a:rPr lang="en-US" altLang="ko-KR" sz="2000" b="0" dirty="0">
                <a:solidFill>
                  <a:srgbClr val="000000"/>
                </a:solidFill>
                <a:latin typeface="Times"/>
                <a:ea typeface="굴림"/>
              </a:rPr>
              <a:t>];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r>
              <a:rPr lang="en-US" altLang="ko-KR" sz="20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marL="0" lvl="0" indent="0" defTabSz="357188" eaLnBrk="1" hangingPunct="1">
              <a:spcBef>
                <a:spcPts val="200"/>
              </a:spcBef>
              <a:buClrTx/>
              <a:buSzTx/>
              <a:buNone/>
            </a:pPr>
            <a:endParaRPr lang="en-US" altLang="ko-KR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06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HY울릉도B" pitchFamily="18" charset="-127"/>
              </a:rPr>
              <a:t>Q &amp; A</a:t>
            </a:r>
            <a:endParaRPr kumimoji="0" lang="en-US" altLang="ko-KR" sz="4000" b="1" i="0" u="none" strike="noStrike" kern="0" normalizeH="0" noProof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집합의 처리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상호 배타적 집합에 대한 처리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교집합이 없음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지원할 연산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Make-Set(x):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원소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로만 이루어진 집합을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만듬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Find-Set(x):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원소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를 가지고 있는 집합을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알아냄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Union(x, y):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원소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를 가진 집합과 원소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y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를 가진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집합을 합침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처리 방법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연결 리스트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(linked list)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를 이용하는 방법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트리를 이용하는 방법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7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리스트를 이용한 처리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연결 리스트 구성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같은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집합의 원소들은 하나의 연결 리스트로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관리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연결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리스트의 맨 앞의 원소를 집합의 대표 원소로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삼음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0005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하나의 원소로 이루어진 집합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3521819" y="4360713"/>
            <a:ext cx="863600" cy="355600"/>
            <a:chOff x="1964" y="2352"/>
            <a:chExt cx="544" cy="224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964" y="235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968" y="25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3540869" y="4729013"/>
            <a:ext cx="83820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3193207" y="3724126"/>
            <a:ext cx="703262" cy="514350"/>
          </a:xfrm>
          <a:custGeom>
            <a:avLst/>
            <a:gdLst>
              <a:gd name="T0" fmla="*/ 499 w 499"/>
              <a:gd name="T1" fmla="*/ 321 h 340"/>
              <a:gd name="T2" fmla="*/ 83 w 499"/>
              <a:gd name="T3" fmla="*/ 313 h 340"/>
              <a:gd name="T4" fmla="*/ 3 w 499"/>
              <a:gd name="T5" fmla="*/ 161 h 340"/>
              <a:gd name="T6" fmla="*/ 67 w 499"/>
              <a:gd name="T7" fmla="*/ 41 h 340"/>
              <a:gd name="T8" fmla="*/ 211 w 499"/>
              <a:gd name="T9" fmla="*/ 1 h 340"/>
              <a:gd name="T10" fmla="*/ 339 w 499"/>
              <a:gd name="T11" fmla="*/ 33 h 340"/>
              <a:gd name="T12" fmla="*/ 419 w 499"/>
              <a:gd name="T13" fmla="*/ 18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9" h="340">
                <a:moveTo>
                  <a:pt x="499" y="321"/>
                </a:moveTo>
                <a:cubicBezTo>
                  <a:pt x="332" y="330"/>
                  <a:pt x="166" y="340"/>
                  <a:pt x="83" y="313"/>
                </a:cubicBezTo>
                <a:cubicBezTo>
                  <a:pt x="0" y="286"/>
                  <a:pt x="6" y="206"/>
                  <a:pt x="3" y="161"/>
                </a:cubicBezTo>
                <a:cubicBezTo>
                  <a:pt x="0" y="116"/>
                  <a:pt x="32" y="68"/>
                  <a:pt x="67" y="41"/>
                </a:cubicBezTo>
                <a:cubicBezTo>
                  <a:pt x="102" y="14"/>
                  <a:pt x="166" y="2"/>
                  <a:pt x="211" y="1"/>
                </a:cubicBezTo>
                <a:cubicBezTo>
                  <a:pt x="256" y="0"/>
                  <a:pt x="304" y="2"/>
                  <a:pt x="339" y="33"/>
                </a:cubicBezTo>
                <a:cubicBezTo>
                  <a:pt x="374" y="64"/>
                  <a:pt x="396" y="124"/>
                  <a:pt x="419" y="1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91894" y="434801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455269" y="4551213"/>
            <a:ext cx="939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518644" y="4054326"/>
            <a:ext cx="860425" cy="958850"/>
            <a:chOff x="1962" y="2159"/>
            <a:chExt cx="542" cy="604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1964" y="2159"/>
              <a:ext cx="540" cy="6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962" y="2352"/>
              <a:ext cx="540" cy="222"/>
            </a:xfrm>
            <a:prstGeom prst="rect">
              <a:avLst/>
            </a:prstGeom>
            <a:solidFill>
              <a:srgbClr val="00CC99">
                <a:alpha val="3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69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리스트를 이용한 처리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연결 리스트로 구성된 두 집합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8863" y="2436341"/>
            <a:ext cx="857250" cy="958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1058863" y="2742729"/>
            <a:ext cx="85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1065213" y="3098329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06675" y="2444279"/>
            <a:ext cx="857250" cy="958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06675" y="2750666"/>
            <a:ext cx="85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2613025" y="3106266"/>
            <a:ext cx="842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146550" y="2444279"/>
            <a:ext cx="857250" cy="958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4146550" y="2750666"/>
            <a:ext cx="85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4152900" y="3106266"/>
            <a:ext cx="85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065213" y="4412779"/>
            <a:ext cx="857250" cy="958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1065213" y="4711229"/>
            <a:ext cx="85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1071563" y="5076354"/>
            <a:ext cx="85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605088" y="4414366"/>
            <a:ext cx="857250" cy="958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2605088" y="4720754"/>
            <a:ext cx="85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2611438" y="5076354"/>
            <a:ext cx="844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4157663" y="4409604"/>
            <a:ext cx="857250" cy="958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4157663" y="4719166"/>
            <a:ext cx="85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4164013" y="5074766"/>
            <a:ext cx="844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5680075" y="4411191"/>
            <a:ext cx="857250" cy="958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5680075" y="4719166"/>
            <a:ext cx="85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5686425" y="5074766"/>
            <a:ext cx="844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7167563" y="4406429"/>
            <a:ext cx="857250" cy="958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7167563" y="4722341"/>
            <a:ext cx="85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7173913" y="5068416"/>
            <a:ext cx="844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>
            <a:off x="1485900" y="3233266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3035300" y="3258666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 flipH="1">
            <a:off x="4165600" y="3118966"/>
            <a:ext cx="83820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3" name="Freeform 29"/>
          <p:cNvSpPr>
            <a:spLocks/>
          </p:cNvSpPr>
          <p:nvPr/>
        </p:nvSpPr>
        <p:spPr bwMode="auto">
          <a:xfrm>
            <a:off x="1562100" y="2187104"/>
            <a:ext cx="1473200" cy="423862"/>
          </a:xfrm>
          <a:custGeom>
            <a:avLst/>
            <a:gdLst>
              <a:gd name="T0" fmla="*/ 928 w 928"/>
              <a:gd name="T1" fmla="*/ 296 h 296"/>
              <a:gd name="T2" fmla="*/ 392 w 928"/>
              <a:gd name="T3" fmla="*/ 24 h 296"/>
              <a:gd name="T4" fmla="*/ 0 w 928"/>
              <a:gd name="T5" fmla="*/ 15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296">
                <a:moveTo>
                  <a:pt x="928" y="296"/>
                </a:moveTo>
                <a:cubicBezTo>
                  <a:pt x="737" y="172"/>
                  <a:pt x="547" y="48"/>
                  <a:pt x="392" y="24"/>
                </a:cubicBezTo>
                <a:cubicBezTo>
                  <a:pt x="237" y="0"/>
                  <a:pt x="118" y="76"/>
                  <a:pt x="0" y="1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4" name="Freeform 30"/>
          <p:cNvSpPr>
            <a:spLocks/>
          </p:cNvSpPr>
          <p:nvPr/>
        </p:nvSpPr>
        <p:spPr bwMode="auto">
          <a:xfrm>
            <a:off x="1485900" y="2014066"/>
            <a:ext cx="3073400" cy="584200"/>
          </a:xfrm>
          <a:custGeom>
            <a:avLst/>
            <a:gdLst>
              <a:gd name="T0" fmla="*/ 1936 w 1936"/>
              <a:gd name="T1" fmla="*/ 408 h 408"/>
              <a:gd name="T2" fmla="*/ 656 w 1936"/>
              <a:gd name="T3" fmla="*/ 24 h 408"/>
              <a:gd name="T4" fmla="*/ 0 w 1936"/>
              <a:gd name="T5" fmla="*/ 264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6" h="408">
                <a:moveTo>
                  <a:pt x="1936" y="408"/>
                </a:moveTo>
                <a:cubicBezTo>
                  <a:pt x="1457" y="228"/>
                  <a:pt x="979" y="48"/>
                  <a:pt x="656" y="24"/>
                </a:cubicBezTo>
                <a:cubicBezTo>
                  <a:pt x="333" y="0"/>
                  <a:pt x="166" y="132"/>
                  <a:pt x="0" y="26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>
            <a:off x="782638" y="2126779"/>
            <a:ext cx="703262" cy="514350"/>
          </a:xfrm>
          <a:custGeom>
            <a:avLst/>
            <a:gdLst>
              <a:gd name="T0" fmla="*/ 499 w 499"/>
              <a:gd name="T1" fmla="*/ 321 h 340"/>
              <a:gd name="T2" fmla="*/ 83 w 499"/>
              <a:gd name="T3" fmla="*/ 313 h 340"/>
              <a:gd name="T4" fmla="*/ 3 w 499"/>
              <a:gd name="T5" fmla="*/ 161 h 340"/>
              <a:gd name="T6" fmla="*/ 67 w 499"/>
              <a:gd name="T7" fmla="*/ 41 h 340"/>
              <a:gd name="T8" fmla="*/ 211 w 499"/>
              <a:gd name="T9" fmla="*/ 1 h 340"/>
              <a:gd name="T10" fmla="*/ 339 w 499"/>
              <a:gd name="T11" fmla="*/ 33 h 340"/>
              <a:gd name="T12" fmla="*/ 419 w 499"/>
              <a:gd name="T13" fmla="*/ 18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9" h="340">
                <a:moveTo>
                  <a:pt x="499" y="321"/>
                </a:moveTo>
                <a:cubicBezTo>
                  <a:pt x="332" y="330"/>
                  <a:pt x="166" y="340"/>
                  <a:pt x="83" y="313"/>
                </a:cubicBezTo>
                <a:cubicBezTo>
                  <a:pt x="0" y="286"/>
                  <a:pt x="6" y="206"/>
                  <a:pt x="3" y="161"/>
                </a:cubicBezTo>
                <a:cubicBezTo>
                  <a:pt x="0" y="116"/>
                  <a:pt x="32" y="68"/>
                  <a:pt x="67" y="41"/>
                </a:cubicBezTo>
                <a:cubicBezTo>
                  <a:pt x="102" y="14"/>
                  <a:pt x="166" y="2"/>
                  <a:pt x="211" y="1"/>
                </a:cubicBezTo>
                <a:cubicBezTo>
                  <a:pt x="256" y="0"/>
                  <a:pt x="304" y="2"/>
                  <a:pt x="339" y="33"/>
                </a:cubicBezTo>
                <a:cubicBezTo>
                  <a:pt x="374" y="64"/>
                  <a:pt x="396" y="124"/>
                  <a:pt x="419" y="1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6" name="Line 32"/>
          <p:cNvSpPr>
            <a:spLocks noChangeShapeType="1"/>
          </p:cNvSpPr>
          <p:nvPr/>
        </p:nvSpPr>
        <p:spPr bwMode="auto">
          <a:xfrm>
            <a:off x="1524000" y="5214466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3073400" y="5227166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48" name="Group 34"/>
          <p:cNvGrpSpPr>
            <a:grpSpLocks/>
          </p:cNvGrpSpPr>
          <p:nvPr/>
        </p:nvGrpSpPr>
        <p:grpSpPr bwMode="auto">
          <a:xfrm>
            <a:off x="1295400" y="3709516"/>
            <a:ext cx="6286500" cy="882650"/>
            <a:chOff x="1272" y="1204"/>
            <a:chExt cx="3960" cy="604"/>
          </a:xfrm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464" y="1512"/>
              <a:ext cx="928" cy="296"/>
            </a:xfrm>
            <a:custGeom>
              <a:avLst/>
              <a:gdLst>
                <a:gd name="T0" fmla="*/ 928 w 928"/>
                <a:gd name="T1" fmla="*/ 296 h 296"/>
                <a:gd name="T2" fmla="*/ 392 w 928"/>
                <a:gd name="T3" fmla="*/ 24 h 296"/>
                <a:gd name="T4" fmla="*/ 0 w 928"/>
                <a:gd name="T5" fmla="*/ 15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8" h="296">
                  <a:moveTo>
                    <a:pt x="928" y="296"/>
                  </a:moveTo>
                  <a:cubicBezTo>
                    <a:pt x="737" y="172"/>
                    <a:pt x="547" y="48"/>
                    <a:pt x="392" y="24"/>
                  </a:cubicBezTo>
                  <a:cubicBezTo>
                    <a:pt x="237" y="0"/>
                    <a:pt x="118" y="76"/>
                    <a:pt x="0" y="1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416" y="1392"/>
              <a:ext cx="1936" cy="408"/>
            </a:xfrm>
            <a:custGeom>
              <a:avLst/>
              <a:gdLst>
                <a:gd name="T0" fmla="*/ 1936 w 1936"/>
                <a:gd name="T1" fmla="*/ 408 h 408"/>
                <a:gd name="T2" fmla="*/ 656 w 1936"/>
                <a:gd name="T3" fmla="*/ 24 h 408"/>
                <a:gd name="T4" fmla="*/ 0 w 1936"/>
                <a:gd name="T5" fmla="*/ 26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6" h="408">
                  <a:moveTo>
                    <a:pt x="1936" y="408"/>
                  </a:moveTo>
                  <a:cubicBezTo>
                    <a:pt x="1457" y="228"/>
                    <a:pt x="979" y="48"/>
                    <a:pt x="656" y="24"/>
                  </a:cubicBezTo>
                  <a:cubicBezTo>
                    <a:pt x="333" y="0"/>
                    <a:pt x="166" y="132"/>
                    <a:pt x="0" y="2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336" y="1283"/>
              <a:ext cx="2960" cy="509"/>
            </a:xfrm>
            <a:custGeom>
              <a:avLst/>
              <a:gdLst>
                <a:gd name="T0" fmla="*/ 3448 w 3448"/>
                <a:gd name="T1" fmla="*/ 509 h 509"/>
                <a:gd name="T2" fmla="*/ 1032 w 3448"/>
                <a:gd name="T3" fmla="*/ 21 h 509"/>
                <a:gd name="T4" fmla="*/ 0 w 3448"/>
                <a:gd name="T5" fmla="*/ 38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8" h="509">
                  <a:moveTo>
                    <a:pt x="3448" y="509"/>
                  </a:moveTo>
                  <a:cubicBezTo>
                    <a:pt x="2527" y="275"/>
                    <a:pt x="1607" y="42"/>
                    <a:pt x="1032" y="21"/>
                  </a:cubicBezTo>
                  <a:cubicBezTo>
                    <a:pt x="457" y="0"/>
                    <a:pt x="228" y="190"/>
                    <a:pt x="0" y="38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272" y="1204"/>
              <a:ext cx="3960" cy="580"/>
            </a:xfrm>
            <a:custGeom>
              <a:avLst/>
              <a:gdLst>
                <a:gd name="T0" fmla="*/ 4088 w 4088"/>
                <a:gd name="T1" fmla="*/ 580 h 580"/>
                <a:gd name="T2" fmla="*/ 1144 w 4088"/>
                <a:gd name="T3" fmla="*/ 20 h 580"/>
                <a:gd name="T4" fmla="*/ 0 w 4088"/>
                <a:gd name="T5" fmla="*/ 46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8" h="580">
                  <a:moveTo>
                    <a:pt x="4088" y="580"/>
                  </a:moveTo>
                  <a:cubicBezTo>
                    <a:pt x="2956" y="310"/>
                    <a:pt x="1825" y="40"/>
                    <a:pt x="1144" y="20"/>
                  </a:cubicBezTo>
                  <a:cubicBezTo>
                    <a:pt x="463" y="0"/>
                    <a:pt x="231" y="230"/>
                    <a:pt x="0" y="4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53" name="Line 39"/>
          <p:cNvSpPr>
            <a:spLocks noChangeShapeType="1"/>
          </p:cNvSpPr>
          <p:nvPr/>
        </p:nvSpPr>
        <p:spPr bwMode="auto">
          <a:xfrm>
            <a:off x="4572000" y="5227166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6121400" y="5239866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 flipH="1">
            <a:off x="7175500" y="5074766"/>
            <a:ext cx="8382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6" name="Freeform 42"/>
          <p:cNvSpPr>
            <a:spLocks/>
          </p:cNvSpPr>
          <p:nvPr/>
        </p:nvSpPr>
        <p:spPr bwMode="auto">
          <a:xfrm>
            <a:off x="604838" y="4060354"/>
            <a:ext cx="893762" cy="569912"/>
          </a:xfrm>
          <a:custGeom>
            <a:avLst/>
            <a:gdLst>
              <a:gd name="T0" fmla="*/ 595 w 595"/>
              <a:gd name="T1" fmla="*/ 367 h 407"/>
              <a:gd name="T2" fmla="*/ 115 w 595"/>
              <a:gd name="T3" fmla="*/ 375 h 407"/>
              <a:gd name="T4" fmla="*/ 3 w 595"/>
              <a:gd name="T5" fmla="*/ 175 h 407"/>
              <a:gd name="T6" fmla="*/ 131 w 595"/>
              <a:gd name="T7" fmla="*/ 23 h 407"/>
              <a:gd name="T8" fmla="*/ 347 w 595"/>
              <a:gd name="T9" fmla="*/ 39 h 407"/>
              <a:gd name="T10" fmla="*/ 427 w 595"/>
              <a:gd name="T11" fmla="*/ 22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5" h="407">
                <a:moveTo>
                  <a:pt x="595" y="367"/>
                </a:moveTo>
                <a:cubicBezTo>
                  <a:pt x="404" y="387"/>
                  <a:pt x="214" y="407"/>
                  <a:pt x="115" y="375"/>
                </a:cubicBezTo>
                <a:cubicBezTo>
                  <a:pt x="16" y="343"/>
                  <a:pt x="0" y="234"/>
                  <a:pt x="3" y="175"/>
                </a:cubicBezTo>
                <a:cubicBezTo>
                  <a:pt x="6" y="116"/>
                  <a:pt x="74" y="46"/>
                  <a:pt x="131" y="23"/>
                </a:cubicBezTo>
                <a:cubicBezTo>
                  <a:pt x="188" y="0"/>
                  <a:pt x="298" y="6"/>
                  <a:pt x="347" y="39"/>
                </a:cubicBezTo>
                <a:cubicBezTo>
                  <a:pt x="396" y="72"/>
                  <a:pt x="411" y="147"/>
                  <a:pt x="427" y="22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7" name="Text Box 43"/>
          <p:cNvSpPr txBox="1">
            <a:spLocks noChangeArrowheads="1"/>
          </p:cNvSpPr>
          <p:nvPr/>
        </p:nvSpPr>
        <p:spPr bwMode="auto">
          <a:xfrm>
            <a:off x="6016625" y="2737966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5080000" y="2941166"/>
            <a:ext cx="939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9" name="Text Box 45"/>
          <p:cNvSpPr txBox="1">
            <a:spLocks noChangeArrowheads="1"/>
          </p:cNvSpPr>
          <p:nvPr/>
        </p:nvSpPr>
        <p:spPr bwMode="auto">
          <a:xfrm>
            <a:off x="7312025" y="3626966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60" name="Line 46"/>
          <p:cNvSpPr>
            <a:spLocks noChangeShapeType="1"/>
          </p:cNvSpPr>
          <p:nvPr/>
        </p:nvSpPr>
        <p:spPr bwMode="auto">
          <a:xfrm>
            <a:off x="7556500" y="3944466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8492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합집합을 만드는 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 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99666" y="1806799"/>
            <a:ext cx="747713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1299666" y="2044924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1306016" y="2321149"/>
            <a:ext cx="725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650629" y="1811561"/>
            <a:ext cx="747712" cy="747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650629" y="2051274"/>
            <a:ext cx="747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2655391" y="2327499"/>
            <a:ext cx="73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993654" y="1811561"/>
            <a:ext cx="749300" cy="747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3993654" y="2051274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000004" y="2327499"/>
            <a:ext cx="747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1306016" y="3346674"/>
            <a:ext cx="747713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306016" y="3584799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1310779" y="3861024"/>
            <a:ext cx="747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2649041" y="3346674"/>
            <a:ext cx="747713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649041" y="3584799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2655391" y="3861024"/>
            <a:ext cx="73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4004766" y="3345086"/>
            <a:ext cx="747713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4004766" y="3583211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4009529" y="3859436"/>
            <a:ext cx="73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5331916" y="3345086"/>
            <a:ext cx="749300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5331916" y="3583211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5338266" y="3859436"/>
            <a:ext cx="73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30491" y="3340324"/>
            <a:ext cx="747713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6630491" y="3578449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6636841" y="3854674"/>
            <a:ext cx="73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1672729" y="2425924"/>
            <a:ext cx="930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>
            <a:off x="3025279" y="2446561"/>
            <a:ext cx="930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 flipH="1">
            <a:off x="4011116" y="2337024"/>
            <a:ext cx="731838" cy="207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5" name="Freeform 29"/>
          <p:cNvSpPr>
            <a:spLocks/>
          </p:cNvSpPr>
          <p:nvPr/>
        </p:nvSpPr>
        <p:spPr bwMode="auto">
          <a:xfrm>
            <a:off x="1739404" y="1611536"/>
            <a:ext cx="1285875" cy="330200"/>
          </a:xfrm>
          <a:custGeom>
            <a:avLst/>
            <a:gdLst>
              <a:gd name="T0" fmla="*/ 928 w 928"/>
              <a:gd name="T1" fmla="*/ 296 h 296"/>
              <a:gd name="T2" fmla="*/ 392 w 928"/>
              <a:gd name="T3" fmla="*/ 24 h 296"/>
              <a:gd name="T4" fmla="*/ 0 w 928"/>
              <a:gd name="T5" fmla="*/ 15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296">
                <a:moveTo>
                  <a:pt x="928" y="296"/>
                </a:moveTo>
                <a:cubicBezTo>
                  <a:pt x="737" y="172"/>
                  <a:pt x="547" y="48"/>
                  <a:pt x="392" y="24"/>
                </a:cubicBezTo>
                <a:cubicBezTo>
                  <a:pt x="237" y="0"/>
                  <a:pt x="118" y="76"/>
                  <a:pt x="0" y="1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6" name="Freeform 30"/>
          <p:cNvSpPr>
            <a:spLocks/>
          </p:cNvSpPr>
          <p:nvPr/>
        </p:nvSpPr>
        <p:spPr bwMode="auto">
          <a:xfrm>
            <a:off x="1672729" y="1476599"/>
            <a:ext cx="2681287" cy="455612"/>
          </a:xfrm>
          <a:custGeom>
            <a:avLst/>
            <a:gdLst>
              <a:gd name="T0" fmla="*/ 1936 w 1936"/>
              <a:gd name="T1" fmla="*/ 408 h 408"/>
              <a:gd name="T2" fmla="*/ 656 w 1936"/>
              <a:gd name="T3" fmla="*/ 24 h 408"/>
              <a:gd name="T4" fmla="*/ 0 w 1936"/>
              <a:gd name="T5" fmla="*/ 264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6" h="408">
                <a:moveTo>
                  <a:pt x="1936" y="408"/>
                </a:moveTo>
                <a:cubicBezTo>
                  <a:pt x="1457" y="228"/>
                  <a:pt x="979" y="48"/>
                  <a:pt x="656" y="24"/>
                </a:cubicBezTo>
                <a:cubicBezTo>
                  <a:pt x="333" y="0"/>
                  <a:pt x="166" y="132"/>
                  <a:pt x="0" y="26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7" name="Freeform 31"/>
          <p:cNvSpPr>
            <a:spLocks/>
          </p:cNvSpPr>
          <p:nvPr/>
        </p:nvSpPr>
        <p:spPr bwMode="auto">
          <a:xfrm>
            <a:off x="1058366" y="1565499"/>
            <a:ext cx="614363" cy="400050"/>
          </a:xfrm>
          <a:custGeom>
            <a:avLst/>
            <a:gdLst>
              <a:gd name="T0" fmla="*/ 499 w 499"/>
              <a:gd name="T1" fmla="*/ 321 h 340"/>
              <a:gd name="T2" fmla="*/ 83 w 499"/>
              <a:gd name="T3" fmla="*/ 313 h 340"/>
              <a:gd name="T4" fmla="*/ 3 w 499"/>
              <a:gd name="T5" fmla="*/ 161 h 340"/>
              <a:gd name="T6" fmla="*/ 67 w 499"/>
              <a:gd name="T7" fmla="*/ 41 h 340"/>
              <a:gd name="T8" fmla="*/ 211 w 499"/>
              <a:gd name="T9" fmla="*/ 1 h 340"/>
              <a:gd name="T10" fmla="*/ 339 w 499"/>
              <a:gd name="T11" fmla="*/ 33 h 340"/>
              <a:gd name="T12" fmla="*/ 419 w 499"/>
              <a:gd name="T13" fmla="*/ 18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9" h="340">
                <a:moveTo>
                  <a:pt x="499" y="321"/>
                </a:moveTo>
                <a:cubicBezTo>
                  <a:pt x="332" y="330"/>
                  <a:pt x="166" y="340"/>
                  <a:pt x="83" y="313"/>
                </a:cubicBezTo>
                <a:cubicBezTo>
                  <a:pt x="0" y="286"/>
                  <a:pt x="6" y="206"/>
                  <a:pt x="3" y="161"/>
                </a:cubicBezTo>
                <a:cubicBezTo>
                  <a:pt x="0" y="116"/>
                  <a:pt x="32" y="68"/>
                  <a:pt x="67" y="41"/>
                </a:cubicBezTo>
                <a:cubicBezTo>
                  <a:pt x="102" y="14"/>
                  <a:pt x="166" y="2"/>
                  <a:pt x="211" y="1"/>
                </a:cubicBezTo>
                <a:cubicBezTo>
                  <a:pt x="256" y="0"/>
                  <a:pt x="304" y="2"/>
                  <a:pt x="339" y="33"/>
                </a:cubicBezTo>
                <a:cubicBezTo>
                  <a:pt x="374" y="64"/>
                  <a:pt x="396" y="124"/>
                  <a:pt x="419" y="18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1706066" y="3968974"/>
            <a:ext cx="930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3057029" y="3978499"/>
            <a:ext cx="931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grpSp>
        <p:nvGrpSpPr>
          <p:cNvPr id="50" name="Group 34"/>
          <p:cNvGrpSpPr>
            <a:grpSpLocks/>
          </p:cNvGrpSpPr>
          <p:nvPr/>
        </p:nvGrpSpPr>
        <p:grpSpPr bwMode="auto">
          <a:xfrm>
            <a:off x="1506041" y="2797399"/>
            <a:ext cx="5486400" cy="687387"/>
            <a:chOff x="1272" y="1204"/>
            <a:chExt cx="3960" cy="604"/>
          </a:xfrm>
        </p:grpSpPr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464" y="1512"/>
              <a:ext cx="928" cy="296"/>
            </a:xfrm>
            <a:custGeom>
              <a:avLst/>
              <a:gdLst>
                <a:gd name="T0" fmla="*/ 928 w 928"/>
                <a:gd name="T1" fmla="*/ 296 h 296"/>
                <a:gd name="T2" fmla="*/ 392 w 928"/>
                <a:gd name="T3" fmla="*/ 24 h 296"/>
                <a:gd name="T4" fmla="*/ 0 w 928"/>
                <a:gd name="T5" fmla="*/ 15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8" h="296">
                  <a:moveTo>
                    <a:pt x="928" y="296"/>
                  </a:moveTo>
                  <a:cubicBezTo>
                    <a:pt x="737" y="172"/>
                    <a:pt x="547" y="48"/>
                    <a:pt x="392" y="24"/>
                  </a:cubicBezTo>
                  <a:cubicBezTo>
                    <a:pt x="237" y="0"/>
                    <a:pt x="118" y="76"/>
                    <a:pt x="0" y="1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1416" y="1392"/>
              <a:ext cx="1936" cy="408"/>
            </a:xfrm>
            <a:custGeom>
              <a:avLst/>
              <a:gdLst>
                <a:gd name="T0" fmla="*/ 1936 w 1936"/>
                <a:gd name="T1" fmla="*/ 408 h 408"/>
                <a:gd name="T2" fmla="*/ 656 w 1936"/>
                <a:gd name="T3" fmla="*/ 24 h 408"/>
                <a:gd name="T4" fmla="*/ 0 w 1936"/>
                <a:gd name="T5" fmla="*/ 26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6" h="408">
                  <a:moveTo>
                    <a:pt x="1936" y="408"/>
                  </a:moveTo>
                  <a:cubicBezTo>
                    <a:pt x="1457" y="228"/>
                    <a:pt x="979" y="48"/>
                    <a:pt x="656" y="24"/>
                  </a:cubicBezTo>
                  <a:cubicBezTo>
                    <a:pt x="333" y="0"/>
                    <a:pt x="166" y="132"/>
                    <a:pt x="0" y="2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336" y="1283"/>
              <a:ext cx="2960" cy="509"/>
            </a:xfrm>
            <a:custGeom>
              <a:avLst/>
              <a:gdLst>
                <a:gd name="T0" fmla="*/ 3448 w 3448"/>
                <a:gd name="T1" fmla="*/ 509 h 509"/>
                <a:gd name="T2" fmla="*/ 1032 w 3448"/>
                <a:gd name="T3" fmla="*/ 21 h 509"/>
                <a:gd name="T4" fmla="*/ 0 w 3448"/>
                <a:gd name="T5" fmla="*/ 38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8" h="509">
                  <a:moveTo>
                    <a:pt x="3448" y="509"/>
                  </a:moveTo>
                  <a:cubicBezTo>
                    <a:pt x="2527" y="275"/>
                    <a:pt x="1607" y="42"/>
                    <a:pt x="1032" y="21"/>
                  </a:cubicBezTo>
                  <a:cubicBezTo>
                    <a:pt x="457" y="0"/>
                    <a:pt x="228" y="190"/>
                    <a:pt x="0" y="38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272" y="1204"/>
              <a:ext cx="3960" cy="580"/>
            </a:xfrm>
            <a:custGeom>
              <a:avLst/>
              <a:gdLst>
                <a:gd name="T0" fmla="*/ 4088 w 4088"/>
                <a:gd name="T1" fmla="*/ 580 h 580"/>
                <a:gd name="T2" fmla="*/ 1144 w 4088"/>
                <a:gd name="T3" fmla="*/ 20 h 580"/>
                <a:gd name="T4" fmla="*/ 0 w 4088"/>
                <a:gd name="T5" fmla="*/ 46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8" h="580">
                  <a:moveTo>
                    <a:pt x="4088" y="580"/>
                  </a:moveTo>
                  <a:cubicBezTo>
                    <a:pt x="2956" y="310"/>
                    <a:pt x="1825" y="40"/>
                    <a:pt x="1144" y="20"/>
                  </a:cubicBezTo>
                  <a:cubicBezTo>
                    <a:pt x="463" y="0"/>
                    <a:pt x="231" y="230"/>
                    <a:pt x="0" y="4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굴림"/>
              </a:endParaRPr>
            </a:p>
          </p:txBody>
        </p:sp>
      </p:grpSp>
      <p:sp>
        <p:nvSpPr>
          <p:cNvPr id="55" name="Line 39"/>
          <p:cNvSpPr>
            <a:spLocks noChangeShapeType="1"/>
          </p:cNvSpPr>
          <p:nvPr/>
        </p:nvSpPr>
        <p:spPr bwMode="auto">
          <a:xfrm>
            <a:off x="4365129" y="3978499"/>
            <a:ext cx="931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>
            <a:off x="5717679" y="3988024"/>
            <a:ext cx="930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7" name="Line 41"/>
          <p:cNvSpPr>
            <a:spLocks noChangeShapeType="1"/>
          </p:cNvSpPr>
          <p:nvPr/>
        </p:nvSpPr>
        <p:spPr bwMode="auto">
          <a:xfrm flipH="1">
            <a:off x="6636841" y="3859436"/>
            <a:ext cx="731838" cy="217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8" name="Freeform 42"/>
          <p:cNvSpPr>
            <a:spLocks/>
          </p:cNvSpPr>
          <p:nvPr/>
        </p:nvSpPr>
        <p:spPr bwMode="auto">
          <a:xfrm>
            <a:off x="904379" y="3070449"/>
            <a:ext cx="779462" cy="442912"/>
          </a:xfrm>
          <a:custGeom>
            <a:avLst/>
            <a:gdLst>
              <a:gd name="T0" fmla="*/ 595 w 595"/>
              <a:gd name="T1" fmla="*/ 367 h 407"/>
              <a:gd name="T2" fmla="*/ 115 w 595"/>
              <a:gd name="T3" fmla="*/ 375 h 407"/>
              <a:gd name="T4" fmla="*/ 3 w 595"/>
              <a:gd name="T5" fmla="*/ 175 h 407"/>
              <a:gd name="T6" fmla="*/ 131 w 595"/>
              <a:gd name="T7" fmla="*/ 23 h 407"/>
              <a:gd name="T8" fmla="*/ 347 w 595"/>
              <a:gd name="T9" fmla="*/ 39 h 407"/>
              <a:gd name="T10" fmla="*/ 427 w 595"/>
              <a:gd name="T11" fmla="*/ 22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5" h="407">
                <a:moveTo>
                  <a:pt x="595" y="367"/>
                </a:moveTo>
                <a:cubicBezTo>
                  <a:pt x="404" y="387"/>
                  <a:pt x="214" y="407"/>
                  <a:pt x="115" y="375"/>
                </a:cubicBezTo>
                <a:cubicBezTo>
                  <a:pt x="16" y="343"/>
                  <a:pt x="0" y="234"/>
                  <a:pt x="3" y="175"/>
                </a:cubicBezTo>
                <a:cubicBezTo>
                  <a:pt x="6" y="116"/>
                  <a:pt x="74" y="46"/>
                  <a:pt x="131" y="23"/>
                </a:cubicBezTo>
                <a:cubicBezTo>
                  <a:pt x="188" y="0"/>
                  <a:pt x="298" y="6"/>
                  <a:pt x="347" y="39"/>
                </a:cubicBezTo>
                <a:cubicBezTo>
                  <a:pt x="396" y="72"/>
                  <a:pt x="411" y="147"/>
                  <a:pt x="427" y="22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625604" y="2040161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60" name="Line 44"/>
          <p:cNvSpPr>
            <a:spLocks noChangeShapeType="1"/>
          </p:cNvSpPr>
          <p:nvPr/>
        </p:nvSpPr>
        <p:spPr bwMode="auto">
          <a:xfrm>
            <a:off x="4809629" y="2198911"/>
            <a:ext cx="819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1" name="Text Box 45"/>
          <p:cNvSpPr txBox="1">
            <a:spLocks noChangeArrowheads="1"/>
          </p:cNvSpPr>
          <p:nvPr/>
        </p:nvSpPr>
        <p:spPr bwMode="auto">
          <a:xfrm>
            <a:off x="6755904" y="2694211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62" name="Line 46"/>
          <p:cNvSpPr>
            <a:spLocks noChangeShapeType="1"/>
          </p:cNvSpPr>
          <p:nvPr/>
        </p:nvSpPr>
        <p:spPr bwMode="auto">
          <a:xfrm>
            <a:off x="6970216" y="2979961"/>
            <a:ext cx="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3" name="Rectangle 47"/>
          <p:cNvSpPr>
            <a:spLocks noChangeArrowheads="1"/>
          </p:cNvSpPr>
          <p:nvPr/>
        </p:nvSpPr>
        <p:spPr bwMode="auto">
          <a:xfrm>
            <a:off x="872629" y="5383436"/>
            <a:ext cx="749300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4" name="Line 48"/>
          <p:cNvSpPr>
            <a:spLocks noChangeShapeType="1"/>
          </p:cNvSpPr>
          <p:nvPr/>
        </p:nvSpPr>
        <p:spPr bwMode="auto">
          <a:xfrm>
            <a:off x="872629" y="5621561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878979" y="5897786"/>
            <a:ext cx="747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6" name="Rectangle 50"/>
          <p:cNvSpPr>
            <a:spLocks noChangeArrowheads="1"/>
          </p:cNvSpPr>
          <p:nvPr/>
        </p:nvSpPr>
        <p:spPr bwMode="auto">
          <a:xfrm>
            <a:off x="1807666" y="5383436"/>
            <a:ext cx="747713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67" name="Line 51"/>
          <p:cNvSpPr>
            <a:spLocks noChangeShapeType="1"/>
          </p:cNvSpPr>
          <p:nvPr/>
        </p:nvSpPr>
        <p:spPr bwMode="auto">
          <a:xfrm>
            <a:off x="1807666" y="5621561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8" name="Line 52"/>
          <p:cNvSpPr>
            <a:spLocks noChangeShapeType="1"/>
          </p:cNvSpPr>
          <p:nvPr/>
        </p:nvSpPr>
        <p:spPr bwMode="auto">
          <a:xfrm>
            <a:off x="1812429" y="5897786"/>
            <a:ext cx="73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69" name="Rectangle 53"/>
          <p:cNvSpPr>
            <a:spLocks noChangeArrowheads="1"/>
          </p:cNvSpPr>
          <p:nvPr/>
        </p:nvSpPr>
        <p:spPr bwMode="auto">
          <a:xfrm>
            <a:off x="2774454" y="5381849"/>
            <a:ext cx="747712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70" name="Line 54"/>
          <p:cNvSpPr>
            <a:spLocks noChangeShapeType="1"/>
          </p:cNvSpPr>
          <p:nvPr/>
        </p:nvSpPr>
        <p:spPr bwMode="auto">
          <a:xfrm>
            <a:off x="2774454" y="5619974"/>
            <a:ext cx="747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1" name="Line 55"/>
          <p:cNvSpPr>
            <a:spLocks noChangeShapeType="1"/>
          </p:cNvSpPr>
          <p:nvPr/>
        </p:nvSpPr>
        <p:spPr bwMode="auto">
          <a:xfrm>
            <a:off x="2779216" y="5897786"/>
            <a:ext cx="73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2" name="Rectangle 56"/>
          <p:cNvSpPr>
            <a:spLocks noChangeArrowheads="1"/>
          </p:cNvSpPr>
          <p:nvPr/>
        </p:nvSpPr>
        <p:spPr bwMode="auto">
          <a:xfrm>
            <a:off x="3747591" y="5381849"/>
            <a:ext cx="747713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73" name="Line 57"/>
          <p:cNvSpPr>
            <a:spLocks noChangeShapeType="1"/>
          </p:cNvSpPr>
          <p:nvPr/>
        </p:nvSpPr>
        <p:spPr bwMode="auto">
          <a:xfrm>
            <a:off x="3747591" y="5619974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4" name="Line 58"/>
          <p:cNvSpPr>
            <a:spLocks noChangeShapeType="1"/>
          </p:cNvSpPr>
          <p:nvPr/>
        </p:nvSpPr>
        <p:spPr bwMode="auto">
          <a:xfrm>
            <a:off x="3753941" y="5897786"/>
            <a:ext cx="73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5" name="Rectangle 59"/>
          <p:cNvSpPr>
            <a:spLocks noChangeArrowheads="1"/>
          </p:cNvSpPr>
          <p:nvPr/>
        </p:nvSpPr>
        <p:spPr bwMode="auto">
          <a:xfrm>
            <a:off x="4723904" y="5377086"/>
            <a:ext cx="747712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76" name="Line 60"/>
          <p:cNvSpPr>
            <a:spLocks noChangeShapeType="1"/>
          </p:cNvSpPr>
          <p:nvPr/>
        </p:nvSpPr>
        <p:spPr bwMode="auto">
          <a:xfrm>
            <a:off x="4723904" y="5615211"/>
            <a:ext cx="747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7" name="Line 61"/>
          <p:cNvSpPr>
            <a:spLocks noChangeShapeType="1"/>
          </p:cNvSpPr>
          <p:nvPr/>
        </p:nvSpPr>
        <p:spPr bwMode="auto">
          <a:xfrm>
            <a:off x="4730254" y="5893024"/>
            <a:ext cx="73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8" name="Line 62"/>
          <p:cNvSpPr>
            <a:spLocks noChangeShapeType="1"/>
          </p:cNvSpPr>
          <p:nvPr/>
        </p:nvSpPr>
        <p:spPr bwMode="auto">
          <a:xfrm>
            <a:off x="1274266" y="6005736"/>
            <a:ext cx="498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79" name="Freeform 63"/>
          <p:cNvSpPr>
            <a:spLocks/>
          </p:cNvSpPr>
          <p:nvPr/>
        </p:nvSpPr>
        <p:spPr bwMode="auto">
          <a:xfrm>
            <a:off x="604341" y="5107211"/>
            <a:ext cx="603250" cy="444500"/>
          </a:xfrm>
          <a:custGeom>
            <a:avLst/>
            <a:gdLst>
              <a:gd name="T0" fmla="*/ 595 w 595"/>
              <a:gd name="T1" fmla="*/ 367 h 407"/>
              <a:gd name="T2" fmla="*/ 115 w 595"/>
              <a:gd name="T3" fmla="*/ 375 h 407"/>
              <a:gd name="T4" fmla="*/ 3 w 595"/>
              <a:gd name="T5" fmla="*/ 175 h 407"/>
              <a:gd name="T6" fmla="*/ 131 w 595"/>
              <a:gd name="T7" fmla="*/ 23 h 407"/>
              <a:gd name="T8" fmla="*/ 347 w 595"/>
              <a:gd name="T9" fmla="*/ 39 h 407"/>
              <a:gd name="T10" fmla="*/ 427 w 595"/>
              <a:gd name="T11" fmla="*/ 22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5" h="407">
                <a:moveTo>
                  <a:pt x="595" y="367"/>
                </a:moveTo>
                <a:cubicBezTo>
                  <a:pt x="404" y="387"/>
                  <a:pt x="214" y="407"/>
                  <a:pt x="115" y="375"/>
                </a:cubicBezTo>
                <a:cubicBezTo>
                  <a:pt x="16" y="343"/>
                  <a:pt x="0" y="234"/>
                  <a:pt x="3" y="175"/>
                </a:cubicBezTo>
                <a:cubicBezTo>
                  <a:pt x="6" y="116"/>
                  <a:pt x="74" y="46"/>
                  <a:pt x="131" y="23"/>
                </a:cubicBezTo>
                <a:cubicBezTo>
                  <a:pt x="188" y="0"/>
                  <a:pt x="298" y="6"/>
                  <a:pt x="347" y="39"/>
                </a:cubicBezTo>
                <a:cubicBezTo>
                  <a:pt x="396" y="72"/>
                  <a:pt x="411" y="147"/>
                  <a:pt x="427" y="22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0" name="Text Box 64"/>
          <p:cNvSpPr txBox="1">
            <a:spLocks noChangeArrowheads="1"/>
          </p:cNvSpPr>
          <p:nvPr/>
        </p:nvSpPr>
        <p:spPr bwMode="auto">
          <a:xfrm>
            <a:off x="7743329" y="4726211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tail</a:t>
            </a:r>
          </a:p>
        </p:txBody>
      </p:sp>
      <p:sp>
        <p:nvSpPr>
          <p:cNvPr id="81" name="Line 65"/>
          <p:cNvSpPr>
            <a:spLocks noChangeShapeType="1"/>
          </p:cNvSpPr>
          <p:nvPr/>
        </p:nvSpPr>
        <p:spPr bwMode="auto">
          <a:xfrm>
            <a:off x="7956054" y="5016724"/>
            <a:ext cx="0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2" name="Rectangle 66"/>
          <p:cNvSpPr>
            <a:spLocks noChangeArrowheads="1"/>
          </p:cNvSpPr>
          <p:nvPr/>
        </p:nvSpPr>
        <p:spPr bwMode="auto">
          <a:xfrm>
            <a:off x="5666879" y="5365974"/>
            <a:ext cx="747712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3" name="Line 67"/>
          <p:cNvSpPr>
            <a:spLocks noChangeShapeType="1"/>
          </p:cNvSpPr>
          <p:nvPr/>
        </p:nvSpPr>
        <p:spPr bwMode="auto">
          <a:xfrm>
            <a:off x="5666879" y="5604099"/>
            <a:ext cx="747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5671641" y="5881911"/>
            <a:ext cx="725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5" name="Rectangle 69"/>
          <p:cNvSpPr>
            <a:spLocks noChangeArrowheads="1"/>
          </p:cNvSpPr>
          <p:nvPr/>
        </p:nvSpPr>
        <p:spPr bwMode="auto">
          <a:xfrm>
            <a:off x="6606679" y="5372324"/>
            <a:ext cx="747712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6" name="Line 70"/>
          <p:cNvSpPr>
            <a:spLocks noChangeShapeType="1"/>
          </p:cNvSpPr>
          <p:nvPr/>
        </p:nvSpPr>
        <p:spPr bwMode="auto">
          <a:xfrm>
            <a:off x="6606679" y="5610449"/>
            <a:ext cx="747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7" name="Line 71"/>
          <p:cNvSpPr>
            <a:spLocks noChangeShapeType="1"/>
          </p:cNvSpPr>
          <p:nvPr/>
        </p:nvSpPr>
        <p:spPr bwMode="auto">
          <a:xfrm>
            <a:off x="6613029" y="5886674"/>
            <a:ext cx="735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7562354" y="5372324"/>
            <a:ext cx="749300" cy="746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89" name="Line 73"/>
          <p:cNvSpPr>
            <a:spLocks noChangeShapeType="1"/>
          </p:cNvSpPr>
          <p:nvPr/>
        </p:nvSpPr>
        <p:spPr bwMode="auto">
          <a:xfrm>
            <a:off x="7562354" y="5610449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0" name="Line 74"/>
          <p:cNvSpPr>
            <a:spLocks noChangeShapeType="1"/>
          </p:cNvSpPr>
          <p:nvPr/>
        </p:nvSpPr>
        <p:spPr bwMode="auto">
          <a:xfrm>
            <a:off x="7568704" y="5886674"/>
            <a:ext cx="747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1" name="Line 75"/>
          <p:cNvSpPr>
            <a:spLocks noChangeShapeType="1"/>
          </p:cNvSpPr>
          <p:nvPr/>
        </p:nvSpPr>
        <p:spPr bwMode="auto">
          <a:xfrm flipH="1">
            <a:off x="7579816" y="5897786"/>
            <a:ext cx="731838" cy="20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2" name="Line 76"/>
          <p:cNvSpPr>
            <a:spLocks noChangeShapeType="1"/>
          </p:cNvSpPr>
          <p:nvPr/>
        </p:nvSpPr>
        <p:spPr bwMode="auto">
          <a:xfrm>
            <a:off x="5130304" y="6015261"/>
            <a:ext cx="498475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/>
            </a:endParaRPr>
          </a:p>
        </p:txBody>
      </p:sp>
      <p:sp>
        <p:nvSpPr>
          <p:cNvPr id="93" name="Line 77"/>
          <p:cNvSpPr>
            <a:spLocks noChangeShapeType="1"/>
          </p:cNvSpPr>
          <p:nvPr/>
        </p:nvSpPr>
        <p:spPr bwMode="auto">
          <a:xfrm>
            <a:off x="4200029" y="6015261"/>
            <a:ext cx="498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4" name="Line 78"/>
          <p:cNvSpPr>
            <a:spLocks noChangeShapeType="1"/>
          </p:cNvSpPr>
          <p:nvPr/>
        </p:nvSpPr>
        <p:spPr bwMode="auto">
          <a:xfrm>
            <a:off x="3179266" y="6026374"/>
            <a:ext cx="498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5" name="Line 79"/>
          <p:cNvSpPr>
            <a:spLocks noChangeShapeType="1"/>
          </p:cNvSpPr>
          <p:nvPr/>
        </p:nvSpPr>
        <p:spPr bwMode="auto">
          <a:xfrm>
            <a:off x="2226766" y="6015261"/>
            <a:ext cx="498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6" name="Line 80"/>
          <p:cNvSpPr>
            <a:spLocks noChangeShapeType="1"/>
          </p:cNvSpPr>
          <p:nvPr/>
        </p:nvSpPr>
        <p:spPr bwMode="auto">
          <a:xfrm>
            <a:off x="7036891" y="6015261"/>
            <a:ext cx="498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7" name="Line 81"/>
          <p:cNvSpPr>
            <a:spLocks noChangeShapeType="1"/>
          </p:cNvSpPr>
          <p:nvPr/>
        </p:nvSpPr>
        <p:spPr bwMode="auto">
          <a:xfrm>
            <a:off x="6071691" y="6015261"/>
            <a:ext cx="498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98" name="Freeform 82"/>
          <p:cNvSpPr>
            <a:spLocks/>
          </p:cNvSpPr>
          <p:nvPr/>
        </p:nvSpPr>
        <p:spPr bwMode="auto">
          <a:xfrm>
            <a:off x="1074241" y="4659536"/>
            <a:ext cx="6881813" cy="822325"/>
          </a:xfrm>
          <a:custGeom>
            <a:avLst/>
            <a:gdLst>
              <a:gd name="T0" fmla="*/ 4968 w 4968"/>
              <a:gd name="T1" fmla="*/ 665 h 665"/>
              <a:gd name="T2" fmla="*/ 2168 w 4968"/>
              <a:gd name="T3" fmla="*/ 17 h 665"/>
              <a:gd name="T4" fmla="*/ 0 w 4968"/>
              <a:gd name="T5" fmla="*/ 561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8" h="665">
                <a:moveTo>
                  <a:pt x="4968" y="665"/>
                </a:moveTo>
                <a:cubicBezTo>
                  <a:pt x="3982" y="349"/>
                  <a:pt x="2996" y="34"/>
                  <a:pt x="2168" y="17"/>
                </a:cubicBezTo>
                <a:cubicBezTo>
                  <a:pt x="1340" y="0"/>
                  <a:pt x="670" y="280"/>
                  <a:pt x="0" y="561"/>
                </a:cubicBezTo>
              </a:path>
            </a:pathLst>
          </a:custGeom>
          <a:noFill/>
          <a:ln w="9525">
            <a:solidFill>
              <a:srgbClr val="0099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/>
            </a:endParaRPr>
          </a:p>
        </p:txBody>
      </p:sp>
      <p:sp>
        <p:nvSpPr>
          <p:cNvPr id="99" name="Freeform 83"/>
          <p:cNvSpPr>
            <a:spLocks/>
          </p:cNvSpPr>
          <p:nvPr/>
        </p:nvSpPr>
        <p:spPr bwMode="auto">
          <a:xfrm>
            <a:off x="1185366" y="4705574"/>
            <a:ext cx="5784850" cy="796925"/>
          </a:xfrm>
          <a:custGeom>
            <a:avLst/>
            <a:gdLst>
              <a:gd name="T0" fmla="*/ 4176 w 4176"/>
              <a:gd name="T1" fmla="*/ 644 h 644"/>
              <a:gd name="T2" fmla="*/ 2000 w 4176"/>
              <a:gd name="T3" fmla="*/ 20 h 644"/>
              <a:gd name="T4" fmla="*/ 0 w 4176"/>
              <a:gd name="T5" fmla="*/ 524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76" h="644">
                <a:moveTo>
                  <a:pt x="4176" y="644"/>
                </a:moveTo>
                <a:cubicBezTo>
                  <a:pt x="3436" y="342"/>
                  <a:pt x="2696" y="40"/>
                  <a:pt x="2000" y="20"/>
                </a:cubicBezTo>
                <a:cubicBezTo>
                  <a:pt x="1304" y="0"/>
                  <a:pt x="652" y="262"/>
                  <a:pt x="0" y="524"/>
                </a:cubicBezTo>
              </a:path>
            </a:pathLst>
          </a:custGeom>
          <a:noFill/>
          <a:ln w="9525">
            <a:solidFill>
              <a:srgbClr val="0099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/>
            </a:endParaRPr>
          </a:p>
        </p:txBody>
      </p:sp>
      <p:sp>
        <p:nvSpPr>
          <p:cNvPr id="100" name="Freeform 84"/>
          <p:cNvSpPr>
            <a:spLocks/>
          </p:cNvSpPr>
          <p:nvPr/>
        </p:nvSpPr>
        <p:spPr bwMode="auto">
          <a:xfrm>
            <a:off x="1285379" y="4805586"/>
            <a:ext cx="4752975" cy="685800"/>
          </a:xfrm>
          <a:custGeom>
            <a:avLst/>
            <a:gdLst>
              <a:gd name="T0" fmla="*/ 3432 w 3432"/>
              <a:gd name="T1" fmla="*/ 555 h 555"/>
              <a:gd name="T2" fmla="*/ 1704 w 3432"/>
              <a:gd name="T3" fmla="*/ 19 h 555"/>
              <a:gd name="T4" fmla="*/ 0 w 3432"/>
              <a:gd name="T5" fmla="*/ 44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32" h="555">
                <a:moveTo>
                  <a:pt x="3432" y="555"/>
                </a:moveTo>
                <a:cubicBezTo>
                  <a:pt x="2854" y="296"/>
                  <a:pt x="2276" y="38"/>
                  <a:pt x="1704" y="19"/>
                </a:cubicBezTo>
                <a:cubicBezTo>
                  <a:pt x="1132" y="0"/>
                  <a:pt x="566" y="221"/>
                  <a:pt x="0" y="443"/>
                </a:cubicBezTo>
              </a:path>
            </a:pathLst>
          </a:custGeom>
          <a:noFill/>
          <a:ln w="9525">
            <a:solidFill>
              <a:srgbClr val="0099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굴림"/>
            </a:endParaRPr>
          </a:p>
        </p:txBody>
      </p:sp>
      <p:sp>
        <p:nvSpPr>
          <p:cNvPr id="101" name="Freeform 85"/>
          <p:cNvSpPr>
            <a:spLocks/>
          </p:cNvSpPr>
          <p:nvPr/>
        </p:nvSpPr>
        <p:spPr bwMode="auto">
          <a:xfrm>
            <a:off x="1361579" y="4883374"/>
            <a:ext cx="3724275" cy="619125"/>
          </a:xfrm>
          <a:custGeom>
            <a:avLst/>
            <a:gdLst>
              <a:gd name="T0" fmla="*/ 2688 w 2688"/>
              <a:gd name="T1" fmla="*/ 500 h 500"/>
              <a:gd name="T2" fmla="*/ 1368 w 2688"/>
              <a:gd name="T3" fmla="*/ 20 h 500"/>
              <a:gd name="T4" fmla="*/ 0 w 2688"/>
              <a:gd name="T5" fmla="*/ 38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8" h="500">
                <a:moveTo>
                  <a:pt x="2688" y="500"/>
                </a:moveTo>
                <a:cubicBezTo>
                  <a:pt x="2252" y="270"/>
                  <a:pt x="1816" y="40"/>
                  <a:pt x="1368" y="20"/>
                </a:cubicBezTo>
                <a:cubicBezTo>
                  <a:pt x="920" y="0"/>
                  <a:pt x="460" y="190"/>
                  <a:pt x="0" y="3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2" name="Freeform 86"/>
          <p:cNvSpPr>
            <a:spLocks/>
          </p:cNvSpPr>
          <p:nvPr/>
        </p:nvSpPr>
        <p:spPr bwMode="auto">
          <a:xfrm>
            <a:off x="1383804" y="4983386"/>
            <a:ext cx="2738437" cy="519113"/>
          </a:xfrm>
          <a:custGeom>
            <a:avLst/>
            <a:gdLst>
              <a:gd name="T0" fmla="*/ 1976 w 1976"/>
              <a:gd name="T1" fmla="*/ 420 h 420"/>
              <a:gd name="T2" fmla="*/ 992 w 1976"/>
              <a:gd name="T3" fmla="*/ 20 h 420"/>
              <a:gd name="T4" fmla="*/ 0 w 1976"/>
              <a:gd name="T5" fmla="*/ 30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6" h="420">
                <a:moveTo>
                  <a:pt x="1976" y="420"/>
                </a:moveTo>
                <a:cubicBezTo>
                  <a:pt x="1648" y="230"/>
                  <a:pt x="1321" y="40"/>
                  <a:pt x="992" y="20"/>
                </a:cubicBezTo>
                <a:cubicBezTo>
                  <a:pt x="663" y="0"/>
                  <a:pt x="331" y="150"/>
                  <a:pt x="0" y="30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3" name="Freeform 87"/>
          <p:cNvSpPr>
            <a:spLocks/>
          </p:cNvSpPr>
          <p:nvPr/>
        </p:nvSpPr>
        <p:spPr bwMode="auto">
          <a:xfrm>
            <a:off x="1428254" y="5091336"/>
            <a:ext cx="1717675" cy="411163"/>
          </a:xfrm>
          <a:custGeom>
            <a:avLst/>
            <a:gdLst>
              <a:gd name="T0" fmla="*/ 1240 w 1240"/>
              <a:gd name="T1" fmla="*/ 332 h 332"/>
              <a:gd name="T2" fmla="*/ 656 w 1240"/>
              <a:gd name="T3" fmla="*/ 20 h 332"/>
              <a:gd name="T4" fmla="*/ 0 w 1240"/>
              <a:gd name="T5" fmla="*/ 21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0" h="332">
                <a:moveTo>
                  <a:pt x="1240" y="332"/>
                </a:moveTo>
                <a:cubicBezTo>
                  <a:pt x="1051" y="186"/>
                  <a:pt x="863" y="40"/>
                  <a:pt x="656" y="20"/>
                </a:cubicBezTo>
                <a:cubicBezTo>
                  <a:pt x="449" y="0"/>
                  <a:pt x="224" y="106"/>
                  <a:pt x="0" y="2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4" name="Freeform 88"/>
          <p:cNvSpPr>
            <a:spLocks/>
          </p:cNvSpPr>
          <p:nvPr/>
        </p:nvSpPr>
        <p:spPr bwMode="auto">
          <a:xfrm>
            <a:off x="1483816" y="5231036"/>
            <a:ext cx="698500" cy="271463"/>
          </a:xfrm>
          <a:custGeom>
            <a:avLst/>
            <a:gdLst>
              <a:gd name="T0" fmla="*/ 504 w 504"/>
              <a:gd name="T1" fmla="*/ 219 h 219"/>
              <a:gd name="T2" fmla="*/ 256 w 504"/>
              <a:gd name="T3" fmla="*/ 19 h 219"/>
              <a:gd name="T4" fmla="*/ 0 w 504"/>
              <a:gd name="T5" fmla="*/ 10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4" h="219">
                <a:moveTo>
                  <a:pt x="504" y="219"/>
                </a:moveTo>
                <a:cubicBezTo>
                  <a:pt x="422" y="128"/>
                  <a:pt x="340" y="38"/>
                  <a:pt x="256" y="19"/>
                </a:cubicBezTo>
                <a:cubicBezTo>
                  <a:pt x="172" y="0"/>
                  <a:pt x="86" y="53"/>
                  <a:pt x="0" y="10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굴림"/>
            </a:endParaRPr>
          </a:p>
        </p:txBody>
      </p:sp>
      <p:sp>
        <p:nvSpPr>
          <p:cNvPr id="105" name="Text Box 89"/>
          <p:cNvSpPr txBox="1">
            <a:spLocks noChangeArrowheads="1"/>
          </p:cNvSpPr>
          <p:nvPr/>
        </p:nvSpPr>
        <p:spPr bwMode="auto">
          <a:xfrm>
            <a:off x="604341" y="1052736"/>
            <a:ext cx="3395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r>
              <a:rPr kumimoji="1"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합치고자 하는 두 집합</a:t>
            </a:r>
          </a:p>
        </p:txBody>
      </p:sp>
      <p:sp>
        <p:nvSpPr>
          <p:cNvPr id="106" name="Text Box 90"/>
          <p:cNvSpPr txBox="1">
            <a:spLocks noChangeArrowheads="1"/>
          </p:cNvSpPr>
          <p:nvPr/>
        </p:nvSpPr>
        <p:spPr bwMode="auto">
          <a:xfrm>
            <a:off x="617041" y="4355812"/>
            <a:ext cx="2693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r>
              <a:rPr kumimoji="1"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집합을 합친 결과</a:t>
            </a:r>
          </a:p>
        </p:txBody>
      </p:sp>
    </p:spTree>
    <p:extLst>
      <p:ext uri="{BB962C8B-B14F-4D97-AF65-F5344CB8AC3E}">
        <p14:creationId xmlns:p14="http://schemas.microsoft.com/office/powerpoint/2010/main" val="124129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합집합을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 때의 고려사항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무게를 고려한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Union(Weighted Union)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연결 리스트로 된 두 집합을 합칠 때 작은 집합을 큰 집합의 뒤에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붙임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대표 원소를 가리키는 포인터 갱신 작업을 최소화하기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위함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69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4525" y="1466850"/>
            <a:ext cx="8059738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[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정리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1]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연결 리스트를 이용해 표현되는 배타적 집합에서 </a:t>
            </a:r>
            <a:r>
              <a:rPr lang="ko-KR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무게를 고려한 </a:t>
            </a:r>
            <a:r>
              <a:rPr lang="en-US" altLang="ko-KR" sz="2400" dirty="0">
                <a:solidFill>
                  <a:srgbClr val="0000FF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Union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을 사용할 때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번의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Make-Set, Union, </a:t>
            </a: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/>
            </a:r>
            <a:b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</a:br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Find-Set 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중 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번이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Make-Set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이라면 이들의 총 </a:t>
            </a:r>
            <a:r>
              <a:rPr lang="ko-KR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수행 시간은 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O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 + n</a:t>
            </a:r>
            <a:r>
              <a:rPr lang="en-US" altLang="ko-KR" sz="9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log</a:t>
            </a:r>
            <a:r>
              <a:rPr lang="en-US" altLang="ko-KR" sz="9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400" i="1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.   </a:t>
            </a:r>
            <a:endParaRPr lang="ko-KR" altLang="en-US" sz="2400" dirty="0">
              <a:solidFill>
                <a:srgbClr val="00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083522"/>
      </p:ext>
    </p:extLst>
  </p:cSld>
  <p:clrMapOvr>
    <a:masterClrMapping/>
  </p:clrMapOvr>
</p:sld>
</file>

<file path=ppt/theme/theme1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1228</Words>
  <Application>Microsoft Office PowerPoint</Application>
  <PresentationFormat>화면 슬라이드 쇼(4:3)</PresentationFormat>
  <Paragraphs>460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Times</vt:lpstr>
      <vt:lpstr>Arial</vt:lpstr>
      <vt:lpstr>Times New Roman</vt:lpstr>
      <vt:lpstr>굴림</vt:lpstr>
      <vt:lpstr>Calibri</vt:lpstr>
      <vt:lpstr>Wingdings</vt:lpstr>
      <vt:lpstr>휴먼옛체</vt:lpstr>
      <vt:lpstr>Tahoma</vt:lpstr>
      <vt:lpstr>Verdana</vt:lpstr>
      <vt:lpstr>맑은 고딕</vt:lpstr>
      <vt:lpstr>HY울릉도B</vt:lpstr>
      <vt:lpstr>1_cdb2004134l</vt:lpstr>
      <vt:lpstr>[09 – Ch.08, Ch.09a]  컴퓨터 알고리즘</vt:lpstr>
      <vt:lpstr>PowerPoint 프레젠테이션</vt:lpstr>
      <vt:lpstr>8장 학습목표</vt:lpstr>
      <vt:lpstr>집합의 처리</vt:lpstr>
      <vt:lpstr>연결 리스트를 이용한 처리 (1)</vt:lpstr>
      <vt:lpstr>연결 리스트를 이용한 처리 (2)</vt:lpstr>
      <vt:lpstr>합집합을 만드는 예 (연결 리스트)</vt:lpstr>
      <vt:lpstr>합집합을 만들 때의 고려사항</vt:lpstr>
      <vt:lpstr>수행 시간</vt:lpstr>
      <vt:lpstr>트리를 이용한 집합의 처리</vt:lpstr>
      <vt:lpstr>합집합을 만드는 예 (트리)</vt:lpstr>
      <vt:lpstr>트리를 이용한 집합 처리 알고리즘</vt:lpstr>
      <vt:lpstr>연산의 효율을 높이는 방법</vt:lpstr>
      <vt:lpstr>랭크를 이용한 Union 예 (1)</vt:lpstr>
      <vt:lpstr>랭크를 이용한 Union 예 (2)</vt:lpstr>
      <vt:lpstr>경로 압축의 예</vt:lpstr>
      <vt:lpstr>랭크를 이용한 Union과 Make-Set</vt:lpstr>
      <vt:lpstr>경로 압축을 이용한 Find-Set</vt:lpstr>
      <vt:lpstr>효율성</vt:lpstr>
      <vt:lpstr>수행 시간</vt:lpstr>
      <vt:lpstr>PowerPoint 프레젠테이션</vt:lpstr>
      <vt:lpstr>9장 학습목표</vt:lpstr>
      <vt:lpstr>등장 배경</vt:lpstr>
      <vt:lpstr>피보나치 수 구하기</vt:lpstr>
      <vt:lpstr>피보나치 수를 구하는 재귀 알고리즘</vt:lpstr>
      <vt:lpstr>피보나치 수열의 호출 트리</vt:lpstr>
      <vt:lpstr>피보나치 수열의 동적 프로그래밍 알고리즘</vt:lpstr>
      <vt:lpstr>동적 프로그래밍의 적용 요건</vt:lpstr>
      <vt:lpstr>적용 예 1 – 행렬 경로 문제</vt:lpstr>
      <vt:lpstr>유효한 이동의 예</vt:lpstr>
      <vt:lpstr>불법 이동의 예</vt:lpstr>
      <vt:lpstr>재귀 알고리즘</vt:lpstr>
      <vt:lpstr>호출 트리의 예</vt:lpstr>
      <vt:lpstr>DP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412</cp:revision>
  <dcterms:created xsi:type="dcterms:W3CDTF">2014-02-26T06:38:57Z</dcterms:created>
  <dcterms:modified xsi:type="dcterms:W3CDTF">2019-08-06T09:47:07Z</dcterms:modified>
</cp:coreProperties>
</file>