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00" r:id="rId4"/>
    <p:sldId id="302" r:id="rId5"/>
    <p:sldId id="309" r:id="rId6"/>
    <p:sldId id="322" r:id="rId7"/>
    <p:sldId id="311" r:id="rId8"/>
    <p:sldId id="312" r:id="rId9"/>
    <p:sldId id="315" r:id="rId10"/>
    <p:sldId id="316" r:id="rId11"/>
    <p:sldId id="318" r:id="rId12"/>
    <p:sldId id="319" r:id="rId13"/>
    <p:sldId id="320" r:id="rId14"/>
    <p:sldId id="321" r:id="rId15"/>
    <p:sldId id="262" r:id="rId16"/>
  </p:sldIdLst>
  <p:sldSz cx="12192000" cy="6858000"/>
  <p:notesSz cx="6858000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986B-2E56-48CD-A516-27458F3281C2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3A55-933A-4E6A-BBA5-24357B0BB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D33A1-78DF-4FFE-A6BB-32F17C83D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355CC-52FE-4115-82C0-F60B0736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C96B8-05CF-417C-BF72-C1393664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6E5B-92CE-49ED-9DF4-03F0C5A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4E464-B860-408C-B780-AACF4A5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E68E3-F483-41E7-89B5-D9A815BD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FFA47-0169-47CB-BE2D-76E8B551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AACC5-9566-47BB-B603-E835B583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D05A6-54EA-4ED9-B45F-63EB296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47B3D-8EB2-4D33-93AE-1ADE5B0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64B142-0E2E-4CC8-B65F-091C8D35D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606CC-D00D-43E4-92F5-42E41EBF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D058C-8A9C-48E3-89EB-9F77663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0A2AD-4EC0-4026-BB46-FEA26355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8F00B-E58D-400A-A1A6-1BFB2A9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49D9-375D-4843-A739-8FCED307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01637-2832-4431-9FAC-D0A89015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0FFF-16BF-4590-B36C-3209258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FDEC8-D0EF-42C1-84EE-FCC2202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8FDDA-70F2-4287-8D11-B39BF8F3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427E-E08C-41D1-9F45-22FE939A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A52CF-79D8-4339-9B70-164395DA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0A413-ADCF-4C3B-AF6D-76E72BFD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99720-E613-4A9E-8BF9-5C60A08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1DEA7-377B-4DC2-8549-158AAA3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5D45-799A-460D-9B44-95373F2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74901-59DD-482C-B7BD-915C816E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FE9FD-DE3F-4817-91B9-585F7BE9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772E6-1F4E-41CA-8079-ED62FC2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AC1A8-0633-4D25-8946-108744B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933F5-7E77-4D13-AC3A-FF672515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3328-2B93-495D-AB20-D6FC4F3D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B095F-FC7D-400C-B63C-3CDB01CC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DBB75-8DD6-4332-A593-A143A74E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39FE3-9850-4544-8655-7CB6DD154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F758C7-D54A-40E4-BB5B-F067ABA3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31E67E-BCCD-445D-85F7-55A77E16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F877A2-8C67-4498-9A92-34CF6BD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00890-ABE7-4F6C-B989-64D0EA8A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DB2B6-9AE0-4BBF-B8E5-E3E36263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85C8DC-26BC-4887-8036-B951C0DA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31AB9-000C-447A-8EE3-5B925DF0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FF6A7-A28C-4455-8967-06BB7AF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4C0CC-9CE0-480F-B877-E1290583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48A43-8C45-42B8-90D6-00E54414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62661-0091-4A14-83AE-062FD074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D039E-CC65-44FA-9C80-719B404E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7D4A-688C-4734-8772-F95F314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0F7CE-2C9D-4C3E-B804-B8CEF91C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58C39-FDA4-446C-B8F2-1FF014F0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3D842-930B-4F8F-B50A-77845B1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CD11F-AF0D-475D-8F9B-DF372F0B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E18A-EF6D-451E-AD64-2BDAEFFE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78079-0A1C-49AB-8CE8-EA5E651CB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9B398-7329-4E84-948C-A964E6A02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4D7C5-B8FB-4F23-AB47-AF0D35A6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9BB72-CFA5-4661-8494-4C1CA24A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FA577-DA8F-4B52-862A-25B6530F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1888DB-307A-46FF-99EE-666A850E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CCFBE-EAE7-467D-99E5-CAFA8316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1CB31-60F4-49EF-830F-B908058A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9C68-8ED7-40E1-AABA-284C23CB2F3E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0544B-C6B9-45C4-A2F3-0341B70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E88F9-AE6F-4D0C-8E72-EE0545F9D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B52124-2CF3-4672-87ED-D056B2C98877}"/>
              </a:ext>
            </a:extLst>
          </p:cNvPr>
          <p:cNvSpPr txBox="1"/>
          <p:nvPr/>
        </p:nvSpPr>
        <p:spPr>
          <a:xfrm>
            <a:off x="9183703" y="6335339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장원익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남은종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김예인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권서연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777397" y="2292550"/>
            <a:ext cx="7776873" cy="1846659"/>
            <a:chOff x="-689439" y="2508798"/>
            <a:chExt cx="7776873" cy="18466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-689439" y="2508798"/>
              <a:ext cx="7776873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i="1" dirty="0">
                  <a:solidFill>
                    <a:schemeClr val="bg1"/>
                  </a:solidFill>
                </a:rPr>
                <a:t>Do </a:t>
              </a:r>
              <a:r>
                <a:rPr lang="en-US" altLang="ko-KR" sz="6000" b="1" i="1" dirty="0" err="1">
                  <a:solidFill>
                    <a:schemeClr val="bg1"/>
                  </a:solidFill>
                </a:rPr>
                <a:t>Gae</a:t>
              </a:r>
              <a:r>
                <a:rPr lang="en-US" altLang="ko-KR" sz="6000" b="1" i="1" dirty="0">
                  <a:solidFill>
                    <a:schemeClr val="bg1"/>
                  </a:solidFill>
                </a:rPr>
                <a:t> </a:t>
              </a:r>
              <a:r>
                <a:rPr lang="en-US" altLang="ko-KR" sz="6000" b="1" i="1" dirty="0" err="1">
                  <a:solidFill>
                    <a:schemeClr val="bg1"/>
                  </a:solidFill>
                </a:rPr>
                <a:t>Geol</a:t>
              </a:r>
              <a:r>
                <a:rPr lang="en-US" altLang="ko-KR" sz="6000" b="1" i="1" dirty="0">
                  <a:solidFill>
                    <a:schemeClr val="bg1"/>
                  </a:solidFill>
                </a:rPr>
                <a:t> </a:t>
              </a:r>
              <a:r>
                <a:rPr lang="en-US" altLang="ko-KR" sz="6000" b="1" i="1" dirty="0" err="1">
                  <a:solidFill>
                    <a:schemeClr val="bg1"/>
                  </a:solidFill>
                </a:rPr>
                <a:t>Yut</a:t>
              </a:r>
              <a:r>
                <a:rPr lang="en-US" altLang="ko-KR" sz="6000" b="1" i="1" dirty="0">
                  <a:solidFill>
                    <a:schemeClr val="bg1"/>
                  </a:solidFill>
                </a:rPr>
                <a:t> Mo</a:t>
              </a:r>
            </a:p>
            <a:p>
              <a:endParaRPr lang="ko-KR" altLang="en-US" sz="5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276259" y="3832237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도서관 대출 프로그램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83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A996-C27B-4821-A129-C01F4E4646F4}"/>
              </a:ext>
            </a:extLst>
          </p:cNvPr>
          <p:cNvSpPr txBox="1"/>
          <p:nvPr/>
        </p:nvSpPr>
        <p:spPr>
          <a:xfrm>
            <a:off x="1441638" y="691954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바른고딕" panose="020B0603020101020101" pitchFamily="50" charset="-127"/>
              </a:rPr>
              <a:t>DB </a:t>
            </a:r>
            <a:r>
              <a:rPr lang="ko-KR" altLang="en-US" sz="2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바른고딕" panose="020B0603020101020101" pitchFamily="50" charset="-127"/>
              </a:rPr>
              <a:t>설계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1557206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4B5A554-4DC5-426C-A1B4-43B546F84F64}"/>
              </a:ext>
            </a:extLst>
          </p:cNvPr>
          <p:cNvCxnSpPr>
            <a:cxnSpLocks/>
          </p:cNvCxnSpPr>
          <p:nvPr/>
        </p:nvCxnSpPr>
        <p:spPr>
          <a:xfrm flipH="1">
            <a:off x="5432893" y="2945240"/>
            <a:ext cx="532200" cy="7955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1147A03-E17E-40AD-8C74-67AAFFBB06DF}"/>
              </a:ext>
            </a:extLst>
          </p:cNvPr>
          <p:cNvGrpSpPr/>
          <p:nvPr/>
        </p:nvGrpSpPr>
        <p:grpSpPr>
          <a:xfrm>
            <a:off x="1712404" y="1557094"/>
            <a:ext cx="1314450" cy="2110188"/>
            <a:chOff x="3101093" y="2047419"/>
            <a:chExt cx="1660120" cy="2564065"/>
          </a:xfrm>
        </p:grpSpPr>
        <p:pic>
          <p:nvPicPr>
            <p:cNvPr id="29" name="그래픽 28" descr="사원증">
              <a:extLst>
                <a:ext uri="{FF2B5EF4-FFF2-40B4-BE49-F238E27FC236}">
                  <a16:creationId xmlns:a16="http://schemas.microsoft.com/office/drawing/2014/main" id="{9A86C6D3-80CA-42A7-9FF9-255D3F246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3953" y="2047419"/>
              <a:ext cx="914400" cy="914400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5E37551-63F0-49F3-ABCC-8285B5C89CC1}"/>
                </a:ext>
              </a:extLst>
            </p:cNvPr>
            <p:cNvGrpSpPr/>
            <p:nvPr/>
          </p:nvGrpSpPr>
          <p:grpSpPr>
            <a:xfrm>
              <a:off x="3101093" y="2790717"/>
              <a:ext cx="1660120" cy="1820767"/>
              <a:chOff x="2293168" y="2320995"/>
              <a:chExt cx="1660120" cy="1820767"/>
            </a:xfrm>
          </p:grpSpPr>
          <p:sp>
            <p:nvSpPr>
              <p:cNvPr id="44" name="양쪽 대괄호 43">
                <a:extLst>
                  <a:ext uri="{FF2B5EF4-FFF2-40B4-BE49-F238E27FC236}">
                    <a16:creationId xmlns:a16="http://schemas.microsoft.com/office/drawing/2014/main" id="{9A7AF758-42A3-47B0-A33D-20A6C3677EB6}"/>
                  </a:ext>
                </a:extLst>
              </p:cNvPr>
              <p:cNvSpPr/>
              <p:nvPr/>
            </p:nvSpPr>
            <p:spPr>
              <a:xfrm>
                <a:off x="2293168" y="2320995"/>
                <a:ext cx="1660120" cy="1820767"/>
              </a:xfrm>
              <a:prstGeom prst="bracketPair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1B4E5D18-96A5-4435-9BE8-EF84C560A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251" y="4141762"/>
                <a:ext cx="1106982" cy="0"/>
              </a:xfrm>
              <a:prstGeom prst="line">
                <a:avLst/>
              </a:prstGeom>
              <a:ln w="2857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992A63-6FDD-4011-9E20-0B4E3B29C08E}"/>
                </a:ext>
              </a:extLst>
            </p:cNvPr>
            <p:cNvSpPr txBox="1"/>
            <p:nvPr/>
          </p:nvSpPr>
          <p:spPr>
            <a:xfrm>
              <a:off x="3258865" y="2894332"/>
              <a:ext cx="1449842" cy="1393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500" dirty="0"/>
                <a:t>Student ID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500" dirty="0"/>
                <a:t>Name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500" dirty="0"/>
                <a:t>Password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500" dirty="0"/>
                <a:t>Gender</a:t>
              </a:r>
              <a:endParaRPr lang="ko-KR" altLang="en-US" sz="15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2C777C-9671-4CAC-AEF2-E8FCA6EF731F}"/>
              </a:ext>
            </a:extLst>
          </p:cNvPr>
          <p:cNvGrpSpPr/>
          <p:nvPr/>
        </p:nvGrpSpPr>
        <p:grpSpPr>
          <a:xfrm>
            <a:off x="1683898" y="4154767"/>
            <a:ext cx="1600039" cy="2170392"/>
            <a:chOff x="7194433" y="2011103"/>
            <a:chExt cx="1890998" cy="2574864"/>
          </a:xfrm>
        </p:grpSpPr>
        <p:pic>
          <p:nvPicPr>
            <p:cNvPr id="47" name="그래픽 46" descr="덮인 책">
              <a:extLst>
                <a:ext uri="{FF2B5EF4-FFF2-40B4-BE49-F238E27FC236}">
                  <a16:creationId xmlns:a16="http://schemas.microsoft.com/office/drawing/2014/main" id="{736AE73A-BA90-4109-A0CF-3D6690CD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7293" y="2011103"/>
              <a:ext cx="914400" cy="914400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45D78AD-FF2A-4F53-907A-7209B1CD76D3}"/>
                </a:ext>
              </a:extLst>
            </p:cNvPr>
            <p:cNvGrpSpPr/>
            <p:nvPr/>
          </p:nvGrpSpPr>
          <p:grpSpPr>
            <a:xfrm>
              <a:off x="7194433" y="2765200"/>
              <a:ext cx="1660120" cy="1820767"/>
              <a:chOff x="2293168" y="2320995"/>
              <a:chExt cx="1660120" cy="1820767"/>
            </a:xfrm>
          </p:grpSpPr>
          <p:sp>
            <p:nvSpPr>
              <p:cNvPr id="50" name="양쪽 대괄호 49">
                <a:extLst>
                  <a:ext uri="{FF2B5EF4-FFF2-40B4-BE49-F238E27FC236}">
                    <a16:creationId xmlns:a16="http://schemas.microsoft.com/office/drawing/2014/main" id="{A704427C-2CFA-476B-BB09-F36B95FA4836}"/>
                  </a:ext>
                </a:extLst>
              </p:cNvPr>
              <p:cNvSpPr/>
              <p:nvPr/>
            </p:nvSpPr>
            <p:spPr>
              <a:xfrm>
                <a:off x="2293168" y="2320995"/>
                <a:ext cx="1660120" cy="1820767"/>
              </a:xfrm>
              <a:prstGeom prst="bracketPair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2A5DA7-AF9C-4A51-B02C-B472679B28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251" y="4141762"/>
                <a:ext cx="1106982" cy="0"/>
              </a:xfrm>
              <a:prstGeom prst="line">
                <a:avLst/>
              </a:prstGeom>
              <a:ln w="2857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BBE3A2-DB9F-42D2-8804-35237484D655}"/>
                </a:ext>
              </a:extLst>
            </p:cNvPr>
            <p:cNvSpPr txBox="1"/>
            <p:nvPr/>
          </p:nvSpPr>
          <p:spPr>
            <a:xfrm>
              <a:off x="7204102" y="2962436"/>
              <a:ext cx="1881329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500" dirty="0"/>
                <a:t>ISBN</a:t>
              </a:r>
            </a:p>
            <a:p>
              <a:pPr algn="l"/>
              <a:r>
                <a:rPr lang="en-US" altLang="ko-KR" sz="1500" dirty="0"/>
                <a:t>Book Name</a:t>
              </a:r>
            </a:p>
            <a:p>
              <a:pPr algn="l"/>
              <a:r>
                <a:rPr lang="en-US" altLang="ko-KR" sz="1500" dirty="0"/>
                <a:t>Author</a:t>
              </a:r>
            </a:p>
            <a:p>
              <a:pPr algn="l"/>
              <a:r>
                <a:rPr lang="en-US" altLang="ko-KR" sz="1500" dirty="0"/>
                <a:t>Publisher</a:t>
              </a:r>
            </a:p>
            <a:p>
              <a:pPr algn="l"/>
              <a:r>
                <a:rPr lang="en-US" altLang="ko-KR" sz="1500" dirty="0"/>
                <a:t>Book available</a:t>
              </a:r>
              <a:endParaRPr lang="ko-KR" altLang="en-US" sz="15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E90B8D4-BFD4-4FBE-8E52-0DAC572BADE6}"/>
              </a:ext>
            </a:extLst>
          </p:cNvPr>
          <p:cNvGrpSpPr/>
          <p:nvPr/>
        </p:nvGrpSpPr>
        <p:grpSpPr>
          <a:xfrm>
            <a:off x="10261065" y="3020454"/>
            <a:ext cx="1049695" cy="914400"/>
            <a:chOff x="5638800" y="2971800"/>
            <a:chExt cx="1049695" cy="914400"/>
          </a:xfrm>
        </p:grpSpPr>
        <p:pic>
          <p:nvPicPr>
            <p:cNvPr id="53" name="그래픽 52" descr="폴더">
              <a:extLst>
                <a:ext uri="{FF2B5EF4-FFF2-40B4-BE49-F238E27FC236}">
                  <a16:creationId xmlns:a16="http://schemas.microsoft.com/office/drawing/2014/main" id="{4792F5DA-8426-4672-B15D-6B7D4ADDA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0E47C3-FCF0-4D03-B230-1E1ECF35DE44}"/>
                </a:ext>
              </a:extLst>
            </p:cNvPr>
            <p:cNvSpPr txBox="1"/>
            <p:nvPr/>
          </p:nvSpPr>
          <p:spPr>
            <a:xfrm>
              <a:off x="5682491" y="3266609"/>
              <a:ext cx="100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 err="1">
                  <a:solidFill>
                    <a:schemeClr val="bg1"/>
                  </a:solidFill>
                </a:rPr>
                <a:t>Mysql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BEAAB24-87CB-4CDA-8DD8-3DB68BAAE99B}"/>
              </a:ext>
            </a:extLst>
          </p:cNvPr>
          <p:cNvGrpSpPr/>
          <p:nvPr/>
        </p:nvGrpSpPr>
        <p:grpSpPr>
          <a:xfrm>
            <a:off x="4877742" y="3765707"/>
            <a:ext cx="939243" cy="858678"/>
            <a:chOff x="5833061" y="4975124"/>
            <a:chExt cx="1123091" cy="996136"/>
          </a:xfrm>
        </p:grpSpPr>
        <p:pic>
          <p:nvPicPr>
            <p:cNvPr id="56" name="그래픽 55" descr="폴더">
              <a:extLst>
                <a:ext uri="{FF2B5EF4-FFF2-40B4-BE49-F238E27FC236}">
                  <a16:creationId xmlns:a16="http://schemas.microsoft.com/office/drawing/2014/main" id="{FF7683C9-C55F-4A94-B050-87BCECB89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5939" y="4975124"/>
              <a:ext cx="914400" cy="91440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D5BA4F-AD44-454F-B3FD-7C0256741E21}"/>
                </a:ext>
              </a:extLst>
            </p:cNvPr>
            <p:cNvGrpSpPr/>
            <p:nvPr/>
          </p:nvGrpSpPr>
          <p:grpSpPr>
            <a:xfrm>
              <a:off x="5833061" y="5056860"/>
              <a:ext cx="1123091" cy="914400"/>
              <a:chOff x="5628263" y="2985023"/>
              <a:chExt cx="1123091" cy="914400"/>
            </a:xfrm>
          </p:grpSpPr>
          <p:pic>
            <p:nvPicPr>
              <p:cNvPr id="58" name="그래픽 57" descr="폴더">
                <a:extLst>
                  <a:ext uri="{FF2B5EF4-FFF2-40B4-BE49-F238E27FC236}">
                    <a16:creationId xmlns:a16="http://schemas.microsoft.com/office/drawing/2014/main" id="{EDBBC2BE-950C-4C2E-93D2-DB3D7D9FBD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28263" y="2985023"/>
                <a:ext cx="914399" cy="9144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89B1DAD-E0E8-4E05-9ED7-A14EB96FBF23}"/>
                  </a:ext>
                </a:extLst>
              </p:cNvPr>
              <p:cNvSpPr txBox="1"/>
              <p:nvPr/>
            </p:nvSpPr>
            <p:spPr>
              <a:xfrm>
                <a:off x="5657970" y="3241550"/>
                <a:ext cx="1093384" cy="374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500" b="1" dirty="0">
                    <a:solidFill>
                      <a:schemeClr val="bg1"/>
                    </a:solidFill>
                  </a:rPr>
                  <a:t>윈 </a:t>
                </a:r>
                <a:r>
                  <a:rPr lang="ko-KR" altLang="en-US" sz="1500" b="1" dirty="0" err="1">
                    <a:solidFill>
                      <a:schemeClr val="bg1"/>
                    </a:solidFill>
                  </a:rPr>
                  <a:t>빌더</a:t>
                </a:r>
                <a:endParaRPr lang="ko-KR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0A85C87-7186-4DE4-AE6A-4E5340B280A1}"/>
              </a:ext>
            </a:extLst>
          </p:cNvPr>
          <p:cNvGrpSpPr/>
          <p:nvPr/>
        </p:nvGrpSpPr>
        <p:grpSpPr>
          <a:xfrm>
            <a:off x="7475727" y="3772181"/>
            <a:ext cx="983261" cy="847280"/>
            <a:chOff x="5843598" y="4975124"/>
            <a:chExt cx="1175725" cy="982913"/>
          </a:xfrm>
        </p:grpSpPr>
        <p:pic>
          <p:nvPicPr>
            <p:cNvPr id="61" name="그래픽 60" descr="폴더">
              <a:extLst>
                <a:ext uri="{FF2B5EF4-FFF2-40B4-BE49-F238E27FC236}">
                  <a16:creationId xmlns:a16="http://schemas.microsoft.com/office/drawing/2014/main" id="{D5AFDB72-EC81-4B31-A819-C6BAE8A0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5939" y="4975124"/>
              <a:ext cx="914400" cy="914400"/>
            </a:xfrm>
            <a:prstGeom prst="rect">
              <a:avLst/>
            </a:prstGeom>
          </p:spPr>
        </p:pic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684880A-BA0F-4C43-9212-51EDB8DACE2B}"/>
                </a:ext>
              </a:extLst>
            </p:cNvPr>
            <p:cNvGrpSpPr/>
            <p:nvPr/>
          </p:nvGrpSpPr>
          <p:grpSpPr>
            <a:xfrm>
              <a:off x="5843598" y="5043637"/>
              <a:ext cx="1175725" cy="914400"/>
              <a:chOff x="5638800" y="2971800"/>
              <a:chExt cx="1175725" cy="914400"/>
            </a:xfrm>
          </p:grpSpPr>
          <p:pic>
            <p:nvPicPr>
              <p:cNvPr id="63" name="그래픽 62" descr="폴더">
                <a:extLst>
                  <a:ext uri="{FF2B5EF4-FFF2-40B4-BE49-F238E27FC236}">
                    <a16:creationId xmlns:a16="http://schemas.microsoft.com/office/drawing/2014/main" id="{39CE0D89-0089-483D-A352-A1370E349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36CBD8F-D7BD-497A-A10A-0E32C96F3D14}"/>
                  </a:ext>
                </a:extLst>
              </p:cNvPr>
              <p:cNvSpPr txBox="1"/>
              <p:nvPr/>
            </p:nvSpPr>
            <p:spPr>
              <a:xfrm>
                <a:off x="5721141" y="3241550"/>
                <a:ext cx="1093384" cy="374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500" b="1" dirty="0">
                    <a:solidFill>
                      <a:schemeClr val="bg1"/>
                    </a:solidFill>
                  </a:rPr>
                  <a:t>JAVA</a:t>
                </a:r>
                <a:endParaRPr lang="ko-KR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607302D-BDF4-43AE-843D-76A9BA271DF5}"/>
              </a:ext>
            </a:extLst>
          </p:cNvPr>
          <p:cNvSpPr txBox="1"/>
          <p:nvPr/>
        </p:nvSpPr>
        <p:spPr>
          <a:xfrm>
            <a:off x="6184720" y="373398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err="1"/>
              <a:t>쿼리문</a:t>
            </a:r>
            <a:endParaRPr lang="ko-KR" altLang="en-US" sz="1400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A4E3762-B5BC-4CA8-AB48-CD5038801543}"/>
              </a:ext>
            </a:extLst>
          </p:cNvPr>
          <p:cNvGrpSpPr/>
          <p:nvPr/>
        </p:nvGrpSpPr>
        <p:grpSpPr>
          <a:xfrm>
            <a:off x="6126606" y="2232085"/>
            <a:ext cx="1093385" cy="914400"/>
            <a:chOff x="5638800" y="2971800"/>
            <a:chExt cx="1093385" cy="914400"/>
          </a:xfrm>
        </p:grpSpPr>
        <p:pic>
          <p:nvPicPr>
            <p:cNvPr id="67" name="그래픽 66" descr="폴더">
              <a:extLst>
                <a:ext uri="{FF2B5EF4-FFF2-40B4-BE49-F238E27FC236}">
                  <a16:creationId xmlns:a16="http://schemas.microsoft.com/office/drawing/2014/main" id="{E99C789D-72D4-480E-9332-B2547D42F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B0274E3-6C46-4ACF-97EF-40599F2A3CA0}"/>
                </a:ext>
              </a:extLst>
            </p:cNvPr>
            <p:cNvSpPr txBox="1"/>
            <p:nvPr/>
          </p:nvSpPr>
          <p:spPr>
            <a:xfrm>
              <a:off x="5726181" y="3291975"/>
              <a:ext cx="100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>
                  <a:solidFill>
                    <a:schemeClr val="bg1"/>
                  </a:solidFill>
                </a:rPr>
                <a:t>JAVA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743E99B-CFDA-4E0C-B2DB-75F3416F0165}"/>
              </a:ext>
            </a:extLst>
          </p:cNvPr>
          <p:cNvCxnSpPr>
            <a:cxnSpLocks/>
          </p:cNvCxnSpPr>
          <p:nvPr/>
        </p:nvCxnSpPr>
        <p:spPr>
          <a:xfrm>
            <a:off x="7219991" y="2961284"/>
            <a:ext cx="478153" cy="8532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B7A1A6D-D3F3-4055-83D7-918A3F82A8AD}"/>
              </a:ext>
            </a:extLst>
          </p:cNvPr>
          <p:cNvSpPr txBox="1"/>
          <p:nvPr/>
        </p:nvSpPr>
        <p:spPr>
          <a:xfrm>
            <a:off x="9328010" y="4081195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/>
              <a:t>검사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74DCCB2-52FB-4A63-9FE4-2DEA76797A91}"/>
              </a:ext>
            </a:extLst>
          </p:cNvPr>
          <p:cNvCxnSpPr>
            <a:cxnSpLocks/>
          </p:cNvCxnSpPr>
          <p:nvPr/>
        </p:nvCxnSpPr>
        <p:spPr>
          <a:xfrm>
            <a:off x="3276561" y="3202538"/>
            <a:ext cx="1293790" cy="839219"/>
          </a:xfrm>
          <a:prstGeom prst="straightConnector1">
            <a:avLst/>
          </a:prstGeom>
          <a:ln w="28575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DABE6AC-2C14-4968-AF98-EB12AFE74A2B}"/>
              </a:ext>
            </a:extLst>
          </p:cNvPr>
          <p:cNvCxnSpPr>
            <a:cxnSpLocks/>
          </p:cNvCxnSpPr>
          <p:nvPr/>
        </p:nvCxnSpPr>
        <p:spPr>
          <a:xfrm flipV="1">
            <a:off x="3276561" y="4678070"/>
            <a:ext cx="1293790" cy="839219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2A8D6AF-9636-42F4-80D5-1CA96A798051}"/>
              </a:ext>
            </a:extLst>
          </p:cNvPr>
          <p:cNvCxnSpPr>
            <a:cxnSpLocks/>
          </p:cNvCxnSpPr>
          <p:nvPr/>
        </p:nvCxnSpPr>
        <p:spPr>
          <a:xfrm>
            <a:off x="6184720" y="4077093"/>
            <a:ext cx="777051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907C534-6BC2-48A1-A359-7CE2D27B9297}"/>
              </a:ext>
            </a:extLst>
          </p:cNvPr>
          <p:cNvCxnSpPr>
            <a:cxnSpLocks/>
          </p:cNvCxnSpPr>
          <p:nvPr/>
        </p:nvCxnSpPr>
        <p:spPr>
          <a:xfrm flipH="1" flipV="1">
            <a:off x="6195280" y="4386932"/>
            <a:ext cx="777051" cy="0"/>
          </a:xfrm>
          <a:prstGeom prst="straightConnector1">
            <a:avLst/>
          </a:prstGeom>
          <a:ln w="28575">
            <a:solidFill>
              <a:srgbClr val="404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9BF485A-EB9F-4214-9973-8BD6A8298EDF}"/>
              </a:ext>
            </a:extLst>
          </p:cNvPr>
          <p:cNvCxnSpPr>
            <a:cxnSpLocks/>
          </p:cNvCxnSpPr>
          <p:nvPr/>
        </p:nvCxnSpPr>
        <p:spPr>
          <a:xfrm flipV="1">
            <a:off x="8606693" y="3560060"/>
            <a:ext cx="1467019" cy="401618"/>
          </a:xfrm>
          <a:prstGeom prst="straightConnector1">
            <a:avLst/>
          </a:prstGeom>
          <a:ln w="28575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68BC8DD-9D99-469A-BBE7-C4E0EA2CDAF6}"/>
              </a:ext>
            </a:extLst>
          </p:cNvPr>
          <p:cNvCxnSpPr>
            <a:cxnSpLocks/>
          </p:cNvCxnSpPr>
          <p:nvPr/>
        </p:nvCxnSpPr>
        <p:spPr>
          <a:xfrm flipH="1">
            <a:off x="8620513" y="3860290"/>
            <a:ext cx="1476445" cy="409648"/>
          </a:xfrm>
          <a:prstGeom prst="straightConnector1">
            <a:avLst/>
          </a:prstGeom>
          <a:ln w="28575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2070553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526EC-29F4-44E4-8BB8-95FC1A896B2A}"/>
              </a:ext>
            </a:extLst>
          </p:cNvPr>
          <p:cNvSpPr txBox="1"/>
          <p:nvPr/>
        </p:nvSpPr>
        <p:spPr>
          <a:xfrm>
            <a:off x="1412205" y="625792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프로그램 소개</a:t>
            </a:r>
          </a:p>
        </p:txBody>
      </p:sp>
    </p:spTree>
    <p:extLst>
      <p:ext uri="{BB962C8B-B14F-4D97-AF65-F5344CB8AC3E}">
        <p14:creationId xmlns:p14="http://schemas.microsoft.com/office/powerpoint/2010/main" val="18565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258390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66920-298A-443C-B849-3901D42CF585}"/>
              </a:ext>
            </a:extLst>
          </p:cNvPr>
          <p:cNvSpPr txBox="1"/>
          <p:nvPr/>
        </p:nvSpPr>
        <p:spPr>
          <a:xfrm>
            <a:off x="1556556" y="61219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최종 결론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9604D-B3FE-4F5B-8001-719D292D16C5}"/>
              </a:ext>
            </a:extLst>
          </p:cNvPr>
          <p:cNvSpPr txBox="1"/>
          <p:nvPr/>
        </p:nvSpPr>
        <p:spPr>
          <a:xfrm>
            <a:off x="2095464" y="3948913"/>
            <a:ext cx="82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/>
              <a:t>C</a:t>
            </a:r>
            <a:r>
              <a:rPr lang="ko-KR" altLang="en-US" b="1" dirty="0"/>
              <a:t> 사용하지 않고 </a:t>
            </a:r>
            <a:r>
              <a:rPr lang="en-US" altLang="ko-KR" b="1" dirty="0"/>
              <a:t>JAVA </a:t>
            </a:r>
            <a:r>
              <a:rPr lang="ko-KR" altLang="en-US" b="1" dirty="0"/>
              <a:t>사용한 이유 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466F3-12B2-4BA7-A19D-4ED719D185E4}"/>
              </a:ext>
            </a:extLst>
          </p:cNvPr>
          <p:cNvSpPr txBox="1"/>
          <p:nvPr/>
        </p:nvSpPr>
        <p:spPr>
          <a:xfrm>
            <a:off x="1994517" y="2321601"/>
            <a:ext cx="82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/>
              <a:t>“</a:t>
            </a:r>
            <a:r>
              <a:rPr lang="ko-KR" altLang="en-US" b="1" dirty="0"/>
              <a:t>도서관 대출 프로그램</a:t>
            </a:r>
            <a:r>
              <a:rPr lang="en-US" altLang="ko-KR" b="1" dirty="0"/>
              <a:t>” </a:t>
            </a:r>
            <a:r>
              <a:rPr lang="ko-KR" altLang="en-US" b="1" dirty="0"/>
              <a:t>만들면서 어려웠던 점 </a:t>
            </a:r>
            <a:r>
              <a:rPr lang="en-US" altLang="ko-KR" b="1" dirty="0"/>
              <a:t>?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980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3027761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0D33F-08A2-4785-AA96-E79B96E13476}"/>
              </a:ext>
            </a:extLst>
          </p:cNvPr>
          <p:cNvSpPr txBox="1"/>
          <p:nvPr/>
        </p:nvSpPr>
        <p:spPr>
          <a:xfrm>
            <a:off x="1441034" y="63823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팀원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8" name="그래픽 17" descr="남자">
            <a:extLst>
              <a:ext uri="{FF2B5EF4-FFF2-40B4-BE49-F238E27FC236}">
                <a16:creationId xmlns:a16="http://schemas.microsoft.com/office/drawing/2014/main" id="{0F0AA349-ED01-4A86-9984-417CDCA9B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589" y="3156553"/>
            <a:ext cx="914400" cy="914400"/>
          </a:xfrm>
          <a:prstGeom prst="rect">
            <a:avLst/>
          </a:prstGeom>
        </p:spPr>
      </p:pic>
      <p:pic>
        <p:nvPicPr>
          <p:cNvPr id="21" name="그래픽 20" descr="남자">
            <a:extLst>
              <a:ext uri="{FF2B5EF4-FFF2-40B4-BE49-F238E27FC236}">
                <a16:creationId xmlns:a16="http://schemas.microsoft.com/office/drawing/2014/main" id="{EAF29B79-0986-4D05-A657-37AC388D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354" y="4866731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FC1233E1-C3F5-43D7-855C-B75CFF7CF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9925" y="3177077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4EB542B9-FE11-431D-8D73-94BF492F1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9925" y="4866731"/>
            <a:ext cx="914400" cy="914400"/>
          </a:xfrm>
          <a:prstGeom prst="rect">
            <a:avLst/>
          </a:prstGeom>
        </p:spPr>
      </p:pic>
      <p:sp>
        <p:nvSpPr>
          <p:cNvPr id="24" name="그래픽 21" descr="말풍선">
            <a:extLst>
              <a:ext uri="{FF2B5EF4-FFF2-40B4-BE49-F238E27FC236}">
                <a16:creationId xmlns:a16="http://schemas.microsoft.com/office/drawing/2014/main" id="{B9DA447D-D705-4444-84A2-0EE3130E08FF}"/>
              </a:ext>
            </a:extLst>
          </p:cNvPr>
          <p:cNvSpPr/>
          <p:nvPr/>
        </p:nvSpPr>
        <p:spPr>
          <a:xfrm flipH="1">
            <a:off x="4354789" y="2203470"/>
            <a:ext cx="1751483" cy="1209938"/>
          </a:xfrm>
          <a:custGeom>
            <a:avLst/>
            <a:gdLst>
              <a:gd name="connsiteX0" fmla="*/ 622459 w 657225"/>
              <a:gd name="connsiteY0" fmla="*/ 7144 h 600075"/>
              <a:gd name="connsiteX1" fmla="*/ 39529 w 657225"/>
              <a:gd name="connsiteY1" fmla="*/ 7144 h 600075"/>
              <a:gd name="connsiteX2" fmla="*/ 7144 w 657225"/>
              <a:gd name="connsiteY2" fmla="*/ 39529 h 600075"/>
              <a:gd name="connsiteX3" fmla="*/ 7144 w 657225"/>
              <a:gd name="connsiteY3" fmla="*/ 432911 h 600075"/>
              <a:gd name="connsiteX4" fmla="*/ 39529 w 657225"/>
              <a:gd name="connsiteY4" fmla="*/ 465296 h 600075"/>
              <a:gd name="connsiteX5" fmla="*/ 395764 w 657225"/>
              <a:gd name="connsiteY5" fmla="*/ 465296 h 600075"/>
              <a:gd name="connsiteX6" fmla="*/ 525304 w 657225"/>
              <a:gd name="connsiteY6" fmla="*/ 597694 h 600075"/>
              <a:gd name="connsiteX7" fmla="*/ 525304 w 657225"/>
              <a:gd name="connsiteY7" fmla="*/ 466249 h 600075"/>
              <a:gd name="connsiteX8" fmla="*/ 622459 w 657225"/>
              <a:gd name="connsiteY8" fmla="*/ 466249 h 600075"/>
              <a:gd name="connsiteX9" fmla="*/ 654844 w 657225"/>
              <a:gd name="connsiteY9" fmla="*/ 433864 h 600075"/>
              <a:gd name="connsiteX10" fmla="*/ 654844 w 657225"/>
              <a:gd name="connsiteY10" fmla="*/ 40481 h 600075"/>
              <a:gd name="connsiteX11" fmla="*/ 622459 w 657225"/>
              <a:gd name="connsiteY11" fmla="*/ 7144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7225" h="600075">
                <a:moveTo>
                  <a:pt x="622459" y="7144"/>
                </a:moveTo>
                <a:lnTo>
                  <a:pt x="39529" y="7144"/>
                </a:lnTo>
                <a:cubicBezTo>
                  <a:pt x="21431" y="7144"/>
                  <a:pt x="7144" y="22384"/>
                  <a:pt x="7144" y="39529"/>
                </a:cubicBezTo>
                <a:lnTo>
                  <a:pt x="7144" y="432911"/>
                </a:lnTo>
                <a:cubicBezTo>
                  <a:pt x="7144" y="451009"/>
                  <a:pt x="21431" y="465296"/>
                  <a:pt x="39529" y="465296"/>
                </a:cubicBezTo>
                <a:lnTo>
                  <a:pt x="395764" y="465296"/>
                </a:lnTo>
                <a:lnTo>
                  <a:pt x="525304" y="597694"/>
                </a:lnTo>
                <a:lnTo>
                  <a:pt x="525304" y="466249"/>
                </a:lnTo>
                <a:lnTo>
                  <a:pt x="622459" y="466249"/>
                </a:lnTo>
                <a:cubicBezTo>
                  <a:pt x="640556" y="466249"/>
                  <a:pt x="654844" y="451009"/>
                  <a:pt x="654844" y="433864"/>
                </a:cubicBezTo>
                <a:lnTo>
                  <a:pt x="654844" y="40481"/>
                </a:lnTo>
                <a:cubicBezTo>
                  <a:pt x="654844" y="22384"/>
                  <a:pt x="640556" y="7144"/>
                  <a:pt x="622459" y="7144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9653C-BDCE-47EC-BEF2-416044CE0334}"/>
              </a:ext>
            </a:extLst>
          </p:cNvPr>
          <p:cNvSpPr txBox="1"/>
          <p:nvPr/>
        </p:nvSpPr>
        <p:spPr>
          <a:xfrm>
            <a:off x="4403989" y="2227009"/>
            <a:ext cx="9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solidFill>
                  <a:schemeClr val="bg1"/>
                </a:solidFill>
              </a:rPr>
              <a:t>장원익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그래픽 21" descr="말풍선">
            <a:extLst>
              <a:ext uri="{FF2B5EF4-FFF2-40B4-BE49-F238E27FC236}">
                <a16:creationId xmlns:a16="http://schemas.microsoft.com/office/drawing/2014/main" id="{8262EBCF-E6FD-4B84-BE46-2249AD75E926}"/>
              </a:ext>
            </a:extLst>
          </p:cNvPr>
          <p:cNvSpPr/>
          <p:nvPr/>
        </p:nvSpPr>
        <p:spPr>
          <a:xfrm>
            <a:off x="6636188" y="2203470"/>
            <a:ext cx="1751483" cy="1209938"/>
          </a:xfrm>
          <a:custGeom>
            <a:avLst/>
            <a:gdLst>
              <a:gd name="connsiteX0" fmla="*/ 622459 w 657225"/>
              <a:gd name="connsiteY0" fmla="*/ 7144 h 600075"/>
              <a:gd name="connsiteX1" fmla="*/ 39529 w 657225"/>
              <a:gd name="connsiteY1" fmla="*/ 7144 h 600075"/>
              <a:gd name="connsiteX2" fmla="*/ 7144 w 657225"/>
              <a:gd name="connsiteY2" fmla="*/ 39529 h 600075"/>
              <a:gd name="connsiteX3" fmla="*/ 7144 w 657225"/>
              <a:gd name="connsiteY3" fmla="*/ 432911 h 600075"/>
              <a:gd name="connsiteX4" fmla="*/ 39529 w 657225"/>
              <a:gd name="connsiteY4" fmla="*/ 465296 h 600075"/>
              <a:gd name="connsiteX5" fmla="*/ 395764 w 657225"/>
              <a:gd name="connsiteY5" fmla="*/ 465296 h 600075"/>
              <a:gd name="connsiteX6" fmla="*/ 525304 w 657225"/>
              <a:gd name="connsiteY6" fmla="*/ 597694 h 600075"/>
              <a:gd name="connsiteX7" fmla="*/ 525304 w 657225"/>
              <a:gd name="connsiteY7" fmla="*/ 466249 h 600075"/>
              <a:gd name="connsiteX8" fmla="*/ 622459 w 657225"/>
              <a:gd name="connsiteY8" fmla="*/ 466249 h 600075"/>
              <a:gd name="connsiteX9" fmla="*/ 654844 w 657225"/>
              <a:gd name="connsiteY9" fmla="*/ 433864 h 600075"/>
              <a:gd name="connsiteX10" fmla="*/ 654844 w 657225"/>
              <a:gd name="connsiteY10" fmla="*/ 40481 h 600075"/>
              <a:gd name="connsiteX11" fmla="*/ 622459 w 657225"/>
              <a:gd name="connsiteY11" fmla="*/ 7144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7225" h="600075">
                <a:moveTo>
                  <a:pt x="622459" y="7144"/>
                </a:moveTo>
                <a:lnTo>
                  <a:pt x="39529" y="7144"/>
                </a:lnTo>
                <a:cubicBezTo>
                  <a:pt x="21431" y="7144"/>
                  <a:pt x="7144" y="22384"/>
                  <a:pt x="7144" y="39529"/>
                </a:cubicBezTo>
                <a:lnTo>
                  <a:pt x="7144" y="432911"/>
                </a:lnTo>
                <a:cubicBezTo>
                  <a:pt x="7144" y="451009"/>
                  <a:pt x="21431" y="465296"/>
                  <a:pt x="39529" y="465296"/>
                </a:cubicBezTo>
                <a:lnTo>
                  <a:pt x="395764" y="465296"/>
                </a:lnTo>
                <a:lnTo>
                  <a:pt x="525304" y="597694"/>
                </a:lnTo>
                <a:lnTo>
                  <a:pt x="525304" y="466249"/>
                </a:lnTo>
                <a:lnTo>
                  <a:pt x="622459" y="466249"/>
                </a:lnTo>
                <a:cubicBezTo>
                  <a:pt x="640556" y="466249"/>
                  <a:pt x="654844" y="451009"/>
                  <a:pt x="654844" y="433864"/>
                </a:cubicBezTo>
                <a:lnTo>
                  <a:pt x="654844" y="40481"/>
                </a:lnTo>
                <a:cubicBezTo>
                  <a:pt x="654844" y="22384"/>
                  <a:pt x="640556" y="7144"/>
                  <a:pt x="622459" y="7144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그래픽 21" descr="말풍선">
            <a:extLst>
              <a:ext uri="{FF2B5EF4-FFF2-40B4-BE49-F238E27FC236}">
                <a16:creationId xmlns:a16="http://schemas.microsoft.com/office/drawing/2014/main" id="{939D537D-7802-4816-872A-E8AC4AA2AA1D}"/>
              </a:ext>
            </a:extLst>
          </p:cNvPr>
          <p:cNvSpPr/>
          <p:nvPr/>
        </p:nvSpPr>
        <p:spPr>
          <a:xfrm flipH="1">
            <a:off x="4348912" y="3993806"/>
            <a:ext cx="1751483" cy="1209938"/>
          </a:xfrm>
          <a:custGeom>
            <a:avLst/>
            <a:gdLst>
              <a:gd name="connsiteX0" fmla="*/ 622459 w 657225"/>
              <a:gd name="connsiteY0" fmla="*/ 7144 h 600075"/>
              <a:gd name="connsiteX1" fmla="*/ 39529 w 657225"/>
              <a:gd name="connsiteY1" fmla="*/ 7144 h 600075"/>
              <a:gd name="connsiteX2" fmla="*/ 7144 w 657225"/>
              <a:gd name="connsiteY2" fmla="*/ 39529 h 600075"/>
              <a:gd name="connsiteX3" fmla="*/ 7144 w 657225"/>
              <a:gd name="connsiteY3" fmla="*/ 432911 h 600075"/>
              <a:gd name="connsiteX4" fmla="*/ 39529 w 657225"/>
              <a:gd name="connsiteY4" fmla="*/ 465296 h 600075"/>
              <a:gd name="connsiteX5" fmla="*/ 395764 w 657225"/>
              <a:gd name="connsiteY5" fmla="*/ 465296 h 600075"/>
              <a:gd name="connsiteX6" fmla="*/ 525304 w 657225"/>
              <a:gd name="connsiteY6" fmla="*/ 597694 h 600075"/>
              <a:gd name="connsiteX7" fmla="*/ 525304 w 657225"/>
              <a:gd name="connsiteY7" fmla="*/ 466249 h 600075"/>
              <a:gd name="connsiteX8" fmla="*/ 622459 w 657225"/>
              <a:gd name="connsiteY8" fmla="*/ 466249 h 600075"/>
              <a:gd name="connsiteX9" fmla="*/ 654844 w 657225"/>
              <a:gd name="connsiteY9" fmla="*/ 433864 h 600075"/>
              <a:gd name="connsiteX10" fmla="*/ 654844 w 657225"/>
              <a:gd name="connsiteY10" fmla="*/ 40481 h 600075"/>
              <a:gd name="connsiteX11" fmla="*/ 622459 w 657225"/>
              <a:gd name="connsiteY11" fmla="*/ 7144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7225" h="600075">
                <a:moveTo>
                  <a:pt x="622459" y="7144"/>
                </a:moveTo>
                <a:lnTo>
                  <a:pt x="39529" y="7144"/>
                </a:lnTo>
                <a:cubicBezTo>
                  <a:pt x="21431" y="7144"/>
                  <a:pt x="7144" y="22384"/>
                  <a:pt x="7144" y="39529"/>
                </a:cubicBezTo>
                <a:lnTo>
                  <a:pt x="7144" y="432911"/>
                </a:lnTo>
                <a:cubicBezTo>
                  <a:pt x="7144" y="451009"/>
                  <a:pt x="21431" y="465296"/>
                  <a:pt x="39529" y="465296"/>
                </a:cubicBezTo>
                <a:lnTo>
                  <a:pt x="395764" y="465296"/>
                </a:lnTo>
                <a:lnTo>
                  <a:pt x="525304" y="597694"/>
                </a:lnTo>
                <a:lnTo>
                  <a:pt x="525304" y="466249"/>
                </a:lnTo>
                <a:lnTo>
                  <a:pt x="622459" y="466249"/>
                </a:lnTo>
                <a:cubicBezTo>
                  <a:pt x="640556" y="466249"/>
                  <a:pt x="654844" y="451009"/>
                  <a:pt x="654844" y="433864"/>
                </a:cubicBezTo>
                <a:lnTo>
                  <a:pt x="654844" y="40481"/>
                </a:lnTo>
                <a:cubicBezTo>
                  <a:pt x="654844" y="22384"/>
                  <a:pt x="640556" y="7144"/>
                  <a:pt x="622459" y="7144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그래픽 21" descr="말풍선">
            <a:extLst>
              <a:ext uri="{FF2B5EF4-FFF2-40B4-BE49-F238E27FC236}">
                <a16:creationId xmlns:a16="http://schemas.microsoft.com/office/drawing/2014/main" id="{D384A30F-CAC0-40FF-A0B0-40B3CE7AE851}"/>
              </a:ext>
            </a:extLst>
          </p:cNvPr>
          <p:cNvSpPr/>
          <p:nvPr/>
        </p:nvSpPr>
        <p:spPr>
          <a:xfrm>
            <a:off x="6685107" y="3964236"/>
            <a:ext cx="1751483" cy="1209938"/>
          </a:xfrm>
          <a:custGeom>
            <a:avLst/>
            <a:gdLst>
              <a:gd name="connsiteX0" fmla="*/ 622459 w 657225"/>
              <a:gd name="connsiteY0" fmla="*/ 7144 h 600075"/>
              <a:gd name="connsiteX1" fmla="*/ 39529 w 657225"/>
              <a:gd name="connsiteY1" fmla="*/ 7144 h 600075"/>
              <a:gd name="connsiteX2" fmla="*/ 7144 w 657225"/>
              <a:gd name="connsiteY2" fmla="*/ 39529 h 600075"/>
              <a:gd name="connsiteX3" fmla="*/ 7144 w 657225"/>
              <a:gd name="connsiteY3" fmla="*/ 432911 h 600075"/>
              <a:gd name="connsiteX4" fmla="*/ 39529 w 657225"/>
              <a:gd name="connsiteY4" fmla="*/ 465296 h 600075"/>
              <a:gd name="connsiteX5" fmla="*/ 395764 w 657225"/>
              <a:gd name="connsiteY5" fmla="*/ 465296 h 600075"/>
              <a:gd name="connsiteX6" fmla="*/ 525304 w 657225"/>
              <a:gd name="connsiteY6" fmla="*/ 597694 h 600075"/>
              <a:gd name="connsiteX7" fmla="*/ 525304 w 657225"/>
              <a:gd name="connsiteY7" fmla="*/ 466249 h 600075"/>
              <a:gd name="connsiteX8" fmla="*/ 622459 w 657225"/>
              <a:gd name="connsiteY8" fmla="*/ 466249 h 600075"/>
              <a:gd name="connsiteX9" fmla="*/ 654844 w 657225"/>
              <a:gd name="connsiteY9" fmla="*/ 433864 h 600075"/>
              <a:gd name="connsiteX10" fmla="*/ 654844 w 657225"/>
              <a:gd name="connsiteY10" fmla="*/ 40481 h 600075"/>
              <a:gd name="connsiteX11" fmla="*/ 622459 w 657225"/>
              <a:gd name="connsiteY11" fmla="*/ 7144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7225" h="600075">
                <a:moveTo>
                  <a:pt x="622459" y="7144"/>
                </a:moveTo>
                <a:lnTo>
                  <a:pt x="39529" y="7144"/>
                </a:lnTo>
                <a:cubicBezTo>
                  <a:pt x="21431" y="7144"/>
                  <a:pt x="7144" y="22384"/>
                  <a:pt x="7144" y="39529"/>
                </a:cubicBezTo>
                <a:lnTo>
                  <a:pt x="7144" y="432911"/>
                </a:lnTo>
                <a:cubicBezTo>
                  <a:pt x="7144" y="451009"/>
                  <a:pt x="21431" y="465296"/>
                  <a:pt x="39529" y="465296"/>
                </a:cubicBezTo>
                <a:lnTo>
                  <a:pt x="395764" y="465296"/>
                </a:lnTo>
                <a:lnTo>
                  <a:pt x="525304" y="597694"/>
                </a:lnTo>
                <a:lnTo>
                  <a:pt x="525304" y="466249"/>
                </a:lnTo>
                <a:lnTo>
                  <a:pt x="622459" y="466249"/>
                </a:lnTo>
                <a:cubicBezTo>
                  <a:pt x="640556" y="466249"/>
                  <a:pt x="654844" y="451009"/>
                  <a:pt x="654844" y="433864"/>
                </a:cubicBezTo>
                <a:lnTo>
                  <a:pt x="654844" y="40481"/>
                </a:lnTo>
                <a:cubicBezTo>
                  <a:pt x="654844" y="22384"/>
                  <a:pt x="640556" y="7144"/>
                  <a:pt x="622459" y="7144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9E2E52-FB0D-4CA8-96A3-D42A5493A1CB}"/>
              </a:ext>
            </a:extLst>
          </p:cNvPr>
          <p:cNvSpPr txBox="1"/>
          <p:nvPr/>
        </p:nvSpPr>
        <p:spPr>
          <a:xfrm>
            <a:off x="7511929" y="2227009"/>
            <a:ext cx="9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solidFill>
                  <a:schemeClr val="bg1"/>
                </a:solidFill>
              </a:rPr>
              <a:t>김예인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B712E-5294-4C67-8EB9-E925444AC0C0}"/>
              </a:ext>
            </a:extLst>
          </p:cNvPr>
          <p:cNvSpPr txBox="1"/>
          <p:nvPr/>
        </p:nvSpPr>
        <p:spPr>
          <a:xfrm>
            <a:off x="4406518" y="4033149"/>
            <a:ext cx="943487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solidFill>
                  <a:schemeClr val="bg1"/>
                </a:solidFill>
              </a:rPr>
              <a:t>남은종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C08739-50BA-4A63-AB84-B07F8D69B3F9}"/>
              </a:ext>
            </a:extLst>
          </p:cNvPr>
          <p:cNvSpPr txBox="1"/>
          <p:nvPr/>
        </p:nvSpPr>
        <p:spPr>
          <a:xfrm>
            <a:off x="7553019" y="4001263"/>
            <a:ext cx="9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권서연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7783AC-C85A-48D0-82B8-9CB8DCDA07AA}"/>
              </a:ext>
            </a:extLst>
          </p:cNvPr>
          <p:cNvSpPr txBox="1"/>
          <p:nvPr/>
        </p:nvSpPr>
        <p:spPr>
          <a:xfrm>
            <a:off x="4480321" y="2667993"/>
            <a:ext cx="1659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500" dirty="0">
                <a:solidFill>
                  <a:schemeClr val="bg1"/>
                </a:solidFill>
              </a:rPr>
              <a:t>알고리즘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2C8CF2-0B2A-49A2-96EB-6B07F0B7EBD5}"/>
              </a:ext>
            </a:extLst>
          </p:cNvPr>
          <p:cNvSpPr txBox="1"/>
          <p:nvPr/>
        </p:nvSpPr>
        <p:spPr>
          <a:xfrm>
            <a:off x="6558456" y="2635872"/>
            <a:ext cx="1906946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JAVA &amp; </a:t>
            </a:r>
            <a:r>
              <a:rPr lang="en-US" altLang="ko-KR" sz="1500" dirty="0" err="1">
                <a:solidFill>
                  <a:schemeClr val="bg1"/>
                </a:solidFill>
              </a:rPr>
              <a:t>Mysql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연동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B97567-1CAD-462D-AFAC-27FE667EF9CB}"/>
              </a:ext>
            </a:extLst>
          </p:cNvPr>
          <p:cNvSpPr txBox="1"/>
          <p:nvPr/>
        </p:nvSpPr>
        <p:spPr>
          <a:xfrm>
            <a:off x="6806725" y="4407622"/>
            <a:ext cx="1659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DB &amp; GUI </a:t>
            </a:r>
            <a:r>
              <a:rPr lang="ko-KR" altLang="en-US" sz="1500" dirty="0">
                <a:solidFill>
                  <a:schemeClr val="bg1"/>
                </a:solidFill>
              </a:rPr>
              <a:t>설계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901612-7D94-4B0E-A956-9CCB6783F85E}"/>
              </a:ext>
            </a:extLst>
          </p:cNvPr>
          <p:cNvSpPr txBox="1"/>
          <p:nvPr/>
        </p:nvSpPr>
        <p:spPr>
          <a:xfrm>
            <a:off x="4677096" y="4407622"/>
            <a:ext cx="10951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GUI </a:t>
            </a:r>
            <a:r>
              <a:rPr lang="ko-KR" altLang="en-US" sz="15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4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-8325" y="356006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6324C6-02B4-41DB-AEA5-DF6228517D3A}"/>
              </a:ext>
            </a:extLst>
          </p:cNvPr>
          <p:cNvSpPr txBox="1"/>
          <p:nvPr/>
        </p:nvSpPr>
        <p:spPr>
          <a:xfrm>
            <a:off x="1441034" y="63823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질의 응답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38" name="그래픽 37" descr="질문">
            <a:extLst>
              <a:ext uri="{FF2B5EF4-FFF2-40B4-BE49-F238E27FC236}">
                <a16:creationId xmlns:a16="http://schemas.microsoft.com/office/drawing/2014/main" id="{46F14FB5-9BBB-421F-9A9B-2EB4303F6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5735" y="2637526"/>
            <a:ext cx="1845067" cy="18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6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7E9240E-A12A-4E1E-B4B5-B2A10E03E2C7}"/>
              </a:ext>
            </a:extLst>
          </p:cNvPr>
          <p:cNvGrpSpPr/>
          <p:nvPr/>
        </p:nvGrpSpPr>
        <p:grpSpPr>
          <a:xfrm>
            <a:off x="1213728" y="2466616"/>
            <a:ext cx="5006114" cy="1632670"/>
            <a:chOff x="1213728" y="2466616"/>
            <a:chExt cx="5006114" cy="16326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57772F5-9894-4A1A-AC75-4DC3E499F1DE}"/>
                </a:ext>
              </a:extLst>
            </p:cNvPr>
            <p:cNvGrpSpPr/>
            <p:nvPr/>
          </p:nvGrpSpPr>
          <p:grpSpPr>
            <a:xfrm>
              <a:off x="1213728" y="2466616"/>
              <a:ext cx="5006114" cy="1569660"/>
              <a:chOff x="1082841" y="2508798"/>
              <a:chExt cx="5006114" cy="185219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D9975-9E4F-4AE5-8F41-CCE1E4400664}"/>
                  </a:ext>
                </a:extLst>
              </p:cNvPr>
              <p:cNvSpPr txBox="1"/>
              <p:nvPr/>
            </p:nvSpPr>
            <p:spPr>
              <a:xfrm>
                <a:off x="1082841" y="2508798"/>
                <a:ext cx="5006114" cy="185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500" dirty="0">
                    <a:solidFill>
                      <a:schemeClr val="bg1"/>
                    </a:solidFill>
                  </a:rPr>
                  <a:t>Thank you</a:t>
                </a:r>
                <a:r>
                  <a:rPr lang="en-US" altLang="ko-KR" sz="9600" dirty="0">
                    <a:solidFill>
                      <a:schemeClr val="bg1"/>
                    </a:solidFill>
                  </a:rPr>
                  <a:t>.</a:t>
                </a:r>
                <a:endParaRPr lang="ko-KR" altLang="en-US" sz="96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6F2F2-5950-48E5-83DF-6F20319A3883}"/>
                  </a:ext>
                </a:extLst>
              </p:cNvPr>
              <p:cNvSpPr txBox="1"/>
              <p:nvPr/>
            </p:nvSpPr>
            <p:spPr>
              <a:xfrm>
                <a:off x="1130968" y="3236709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DB92284-DD84-468D-BEF2-139120712A27}"/>
                </a:ext>
              </a:extLst>
            </p:cNvPr>
            <p:cNvSpPr/>
            <p:nvPr/>
          </p:nvSpPr>
          <p:spPr>
            <a:xfrm>
              <a:off x="1261855" y="4036276"/>
              <a:ext cx="4730572" cy="63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600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C95E87-59E7-4269-B559-FC99A916DDB3}"/>
              </a:ext>
            </a:extLst>
          </p:cNvPr>
          <p:cNvSpPr/>
          <p:nvPr/>
        </p:nvSpPr>
        <p:spPr>
          <a:xfrm>
            <a:off x="0" y="2555953"/>
            <a:ext cx="12192000" cy="414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B4738-939D-43F5-A1FA-6001E9453476}"/>
              </a:ext>
            </a:extLst>
          </p:cNvPr>
          <p:cNvSpPr txBox="1"/>
          <p:nvPr/>
        </p:nvSpPr>
        <p:spPr>
          <a:xfrm>
            <a:off x="1082841" y="1485177"/>
            <a:ext cx="379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ea typeface="나눔고딕 ExtraBold" panose="020D0904000000000000" pitchFamily="50" charset="-127"/>
              </a:rPr>
              <a:t>INDEX</a:t>
            </a:r>
            <a:endParaRPr lang="ko-KR" altLang="en-US" sz="9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D2374-8C24-4EC5-822D-4032FFAFB699}"/>
              </a:ext>
            </a:extLst>
          </p:cNvPr>
          <p:cNvSpPr txBox="1"/>
          <p:nvPr/>
        </p:nvSpPr>
        <p:spPr>
          <a:xfrm>
            <a:off x="1197815" y="3616312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02</a:t>
            </a:r>
            <a:endParaRPr lang="ko-KR" altLang="en-US" sz="8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5AC65-978C-43F0-A7FA-66E5C564B7D6}"/>
              </a:ext>
            </a:extLst>
          </p:cNvPr>
          <p:cNvSpPr txBox="1"/>
          <p:nvPr/>
        </p:nvSpPr>
        <p:spPr>
          <a:xfrm>
            <a:off x="1197815" y="4129659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03</a:t>
            </a:r>
            <a:endParaRPr lang="ko-KR" altLang="en-US" sz="8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D0920-6286-45B7-A2C8-800F941BF303}"/>
              </a:ext>
            </a:extLst>
          </p:cNvPr>
          <p:cNvSpPr txBox="1"/>
          <p:nvPr/>
        </p:nvSpPr>
        <p:spPr>
          <a:xfrm>
            <a:off x="1197815" y="4601441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04</a:t>
            </a:r>
            <a:endParaRPr lang="ko-KR" altLang="en-US" sz="8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04F1F1-7193-4350-9017-6465BE6966EC}"/>
              </a:ext>
            </a:extLst>
          </p:cNvPr>
          <p:cNvSpPr txBox="1"/>
          <p:nvPr/>
        </p:nvSpPr>
        <p:spPr>
          <a:xfrm>
            <a:off x="1197815" y="3102965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01</a:t>
            </a:r>
            <a:endParaRPr lang="ko-KR" altLang="en-US" sz="8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777122-B16E-44AD-AD7D-24A21A88352A}"/>
              </a:ext>
            </a:extLst>
          </p:cNvPr>
          <p:cNvSpPr txBox="1"/>
          <p:nvPr/>
        </p:nvSpPr>
        <p:spPr>
          <a:xfrm>
            <a:off x="1786972" y="352397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기능 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4A03-FDAE-4A43-AC02-9D739D54AA7E}"/>
              </a:ext>
            </a:extLst>
          </p:cNvPr>
          <p:cNvSpPr txBox="1"/>
          <p:nvPr/>
        </p:nvSpPr>
        <p:spPr>
          <a:xfrm>
            <a:off x="1786972" y="4062537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DB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D4F46-48E7-4718-BC91-F8C78CBBDFDE}"/>
              </a:ext>
            </a:extLst>
          </p:cNvPr>
          <p:cNvSpPr txBox="1"/>
          <p:nvPr/>
        </p:nvSpPr>
        <p:spPr>
          <a:xfrm>
            <a:off x="1607435" y="455527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프로그램 소개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BE7BE-6970-4350-B2A3-A71DCEC886C2}"/>
              </a:ext>
            </a:extLst>
          </p:cNvPr>
          <p:cNvSpPr txBox="1"/>
          <p:nvPr/>
        </p:nvSpPr>
        <p:spPr>
          <a:xfrm>
            <a:off x="1607435" y="305483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요구사항 분석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0E2E97-4139-4C83-9756-CD5CFCC2867B}"/>
              </a:ext>
            </a:extLst>
          </p:cNvPr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04F1F1-7193-4350-9017-6465BE6966EC}"/>
              </a:ext>
            </a:extLst>
          </p:cNvPr>
          <p:cNvSpPr txBox="1"/>
          <p:nvPr/>
        </p:nvSpPr>
        <p:spPr>
          <a:xfrm>
            <a:off x="1209769" y="5058634"/>
            <a:ext cx="303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05</a:t>
            </a:r>
            <a:endParaRPr lang="ko-KR" altLang="en-US" sz="8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41E8D-12EF-45BB-B766-1277E1C8FB91}"/>
              </a:ext>
            </a:extLst>
          </p:cNvPr>
          <p:cNvSpPr txBox="1"/>
          <p:nvPr/>
        </p:nvSpPr>
        <p:spPr>
          <a:xfrm>
            <a:off x="1602241" y="544214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864149-2B4B-4E50-8D86-82A0D5BCFDE9}"/>
              </a:ext>
            </a:extLst>
          </p:cNvPr>
          <p:cNvSpPr txBox="1"/>
          <p:nvPr/>
        </p:nvSpPr>
        <p:spPr>
          <a:xfrm>
            <a:off x="1786972" y="5031546"/>
            <a:ext cx="980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최종 결론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EB96A7-1444-4DB7-B295-A0D2F3D0F871}"/>
              </a:ext>
            </a:extLst>
          </p:cNvPr>
          <p:cNvSpPr txBox="1"/>
          <p:nvPr/>
        </p:nvSpPr>
        <p:spPr>
          <a:xfrm>
            <a:off x="1209769" y="5540981"/>
            <a:ext cx="303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06</a:t>
            </a:r>
            <a:endParaRPr lang="ko-KR" altLang="en-US" sz="8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EBAA7-F62A-4778-896D-F9059A73EB25}"/>
              </a:ext>
            </a:extLst>
          </p:cNvPr>
          <p:cNvSpPr txBox="1"/>
          <p:nvPr/>
        </p:nvSpPr>
        <p:spPr>
          <a:xfrm>
            <a:off x="1786972" y="5504285"/>
            <a:ext cx="980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팀원 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CE543-2BE5-445E-977C-C4A5408F06F0}"/>
              </a:ext>
            </a:extLst>
          </p:cNvPr>
          <p:cNvSpPr txBox="1"/>
          <p:nvPr/>
        </p:nvSpPr>
        <p:spPr>
          <a:xfrm>
            <a:off x="1602241" y="59244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6F6B61-BDC9-4FA5-8ABB-1646D8B29B38}"/>
              </a:ext>
            </a:extLst>
          </p:cNvPr>
          <p:cNvSpPr txBox="1"/>
          <p:nvPr/>
        </p:nvSpPr>
        <p:spPr>
          <a:xfrm>
            <a:off x="1209769" y="6023328"/>
            <a:ext cx="303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07</a:t>
            </a:r>
            <a:endParaRPr lang="ko-KR" altLang="en-US" sz="8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C07BBB-D443-4FFA-B438-8943BAAC93EE}"/>
              </a:ext>
            </a:extLst>
          </p:cNvPr>
          <p:cNvSpPr txBox="1"/>
          <p:nvPr/>
        </p:nvSpPr>
        <p:spPr>
          <a:xfrm>
            <a:off x="1786972" y="5972679"/>
            <a:ext cx="980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질의 응답</a:t>
            </a:r>
          </a:p>
        </p:txBody>
      </p:sp>
    </p:spTree>
    <p:extLst>
      <p:ext uri="{BB962C8B-B14F-4D97-AF65-F5344CB8AC3E}">
        <p14:creationId xmlns:p14="http://schemas.microsoft.com/office/powerpoint/2010/main" val="18232435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539" y="993325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02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539" y="150667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03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539" y="202001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04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539" y="253336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05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13" y="46846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539" y="479978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01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6415" y="471979"/>
            <a:ext cx="57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ea typeface="나눔바른고딕" panose="020B0603020101020101" pitchFamily="50" charset="-127"/>
              </a:rPr>
              <a:t>요구사항 분석</a:t>
            </a:r>
            <a:endParaRPr lang="ko-KR" altLang="en-US" sz="2800" dirty="0"/>
          </a:p>
        </p:txBody>
      </p:sp>
      <p:sp>
        <p:nvSpPr>
          <p:cNvPr id="4" name="AutoShape 2" descr="í¸ë¦¬í´ë¡ë¡ìí¸ë 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6415" y="1000759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07A902-56ED-48C7-841F-5C089DB5C89F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14016-52AE-4F41-B6D3-03BDCF7FACCB}"/>
              </a:ext>
            </a:extLst>
          </p:cNvPr>
          <p:cNvSpPr txBox="1"/>
          <p:nvPr/>
        </p:nvSpPr>
        <p:spPr>
          <a:xfrm>
            <a:off x="6634280" y="2533366"/>
            <a:ext cx="451698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/>
              <a:t>사용자가 도서관에서 대출 시스템을 </a:t>
            </a:r>
            <a:r>
              <a:rPr lang="en-US" altLang="ko-KR" dirty="0"/>
              <a:t>     </a:t>
            </a:r>
          </a:p>
          <a:p>
            <a:pPr algn="l">
              <a:lnSpc>
                <a:spcPct val="150000"/>
              </a:lnSpc>
            </a:pPr>
            <a:r>
              <a:rPr lang="ko-KR" altLang="en-US" dirty="0"/>
              <a:t>이용하는데 더 쉽고 빠르게 대출과 반납을 할 수 있도록 </a:t>
            </a:r>
            <a:endParaRPr lang="en-US" altLang="ko-KR" dirty="0"/>
          </a:p>
          <a:p>
            <a:pPr algn="l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도서관 대출 프로그램</a:t>
            </a:r>
            <a:r>
              <a:rPr lang="en-US" altLang="ko-KR" dirty="0"/>
              <a:t>”</a:t>
            </a:r>
            <a:r>
              <a:rPr lang="ko-KR" altLang="en-US" dirty="0"/>
              <a:t>을 만들게 되었다</a:t>
            </a:r>
            <a:r>
              <a:rPr lang="en-US" altLang="ko-KR" dirty="0"/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11B666B-81F3-42B3-B3EB-A6699E56D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35" y="1397076"/>
            <a:ext cx="4824743" cy="32992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7E7CFD-C6B1-4B25-AFCB-91EF3F953497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27" name="그래픽 26" descr="그룹 브레인스토밍">
            <a:extLst>
              <a:ext uri="{FF2B5EF4-FFF2-40B4-BE49-F238E27FC236}">
                <a16:creationId xmlns:a16="http://schemas.microsoft.com/office/drawing/2014/main" id="{8BF21239-CB0B-4470-A4D0-9BA9794B1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4280" y="1397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1045899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441034" y="63171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기능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28F88-DA09-4443-9B5B-6881E95BAB03}"/>
              </a:ext>
            </a:extLst>
          </p:cNvPr>
          <p:cNvSpPr txBox="1"/>
          <p:nvPr/>
        </p:nvSpPr>
        <p:spPr>
          <a:xfrm>
            <a:off x="1713390" y="1491643"/>
            <a:ext cx="33468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/>
              <a:t>DATA BASE &amp; JAVA </a:t>
            </a:r>
            <a:r>
              <a:rPr lang="ko-KR" altLang="en-US" dirty="0"/>
              <a:t>이용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도서관 대출  프로그램＂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B91D67D-EAC4-4D80-AC73-9974FDD6575A}"/>
              </a:ext>
            </a:extLst>
          </p:cNvPr>
          <p:cNvGrpSpPr/>
          <p:nvPr/>
        </p:nvGrpSpPr>
        <p:grpSpPr>
          <a:xfrm>
            <a:off x="2939382" y="3231379"/>
            <a:ext cx="6313236" cy="1726853"/>
            <a:chOff x="2512890" y="3231379"/>
            <a:chExt cx="6313236" cy="1726853"/>
          </a:xfrm>
        </p:grpSpPr>
        <p:pic>
          <p:nvPicPr>
            <p:cNvPr id="25" name="그래픽 24" descr="문서">
              <a:extLst>
                <a:ext uri="{FF2B5EF4-FFF2-40B4-BE49-F238E27FC236}">
                  <a16:creationId xmlns:a16="http://schemas.microsoft.com/office/drawing/2014/main" id="{38144FED-5471-452C-969D-338C6355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2890" y="3287526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C9B1341E-8D44-4395-A97D-CE56DEF8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7311" y="3231379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문서">
              <a:extLst>
                <a:ext uri="{FF2B5EF4-FFF2-40B4-BE49-F238E27FC236}">
                  <a16:creationId xmlns:a16="http://schemas.microsoft.com/office/drawing/2014/main" id="{448A13B1-B7E5-4477-8CBC-62D55F35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1726" y="3287526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F90848-992C-4E17-9B13-33F0CC89D5EB}"/>
                </a:ext>
              </a:extLst>
            </p:cNvPr>
            <p:cNvSpPr txBox="1"/>
            <p:nvPr/>
          </p:nvSpPr>
          <p:spPr>
            <a:xfrm>
              <a:off x="2614514" y="4311900"/>
              <a:ext cx="1579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Windows </a:t>
              </a:r>
            </a:p>
            <a:p>
              <a:pPr algn="l"/>
              <a:r>
                <a:rPr lang="en-US" altLang="ko-KR" dirty="0"/>
                <a:t>Builder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9A4A62-7185-4484-AE9E-8D7BCBAA6FDB}"/>
                </a:ext>
              </a:extLst>
            </p:cNvPr>
            <p:cNvSpPr txBox="1"/>
            <p:nvPr/>
          </p:nvSpPr>
          <p:spPr>
            <a:xfrm>
              <a:off x="8079073" y="4311901"/>
              <a:ext cx="580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GUI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7E0333-F93C-4E48-AF12-AA80CFAA7197}"/>
                </a:ext>
              </a:extLst>
            </p:cNvPr>
            <p:cNvSpPr txBox="1"/>
            <p:nvPr/>
          </p:nvSpPr>
          <p:spPr>
            <a:xfrm>
              <a:off x="4899448" y="4311901"/>
              <a:ext cx="1010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SWING</a:t>
              </a:r>
            </a:p>
            <a:p>
              <a:pPr algn="l"/>
              <a:r>
                <a:rPr lang="en-US" altLang="ko-KR" dirty="0"/>
                <a:t>AWT</a:t>
              </a:r>
              <a:endParaRPr lang="ko-KR" altLang="en-US" dirty="0"/>
            </a:p>
          </p:txBody>
        </p:sp>
        <p:pic>
          <p:nvPicPr>
            <p:cNvPr id="32" name="그래픽 31" descr="줄 화살표: 일자형">
              <a:extLst>
                <a:ext uri="{FF2B5EF4-FFF2-40B4-BE49-F238E27FC236}">
                  <a16:creationId xmlns:a16="http://schemas.microsoft.com/office/drawing/2014/main" id="{C844A099-CEBE-467E-BC41-E0AEE0DB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6372622" y="3287526"/>
              <a:ext cx="914400" cy="914400"/>
            </a:xfrm>
            <a:prstGeom prst="rect">
              <a:avLst/>
            </a:prstGeom>
          </p:spPr>
        </p:pic>
        <p:pic>
          <p:nvPicPr>
            <p:cNvPr id="34" name="그래픽 33" descr="줄 화살표: 일자형">
              <a:extLst>
                <a:ext uri="{FF2B5EF4-FFF2-40B4-BE49-F238E27FC236}">
                  <a16:creationId xmlns:a16="http://schemas.microsoft.com/office/drawing/2014/main" id="{99376C0B-2356-4657-9A6B-8B120B3D5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725912" y="328752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90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1045899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441034" y="63171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기능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31" name="그래픽 30" descr="문서">
            <a:extLst>
              <a:ext uri="{FF2B5EF4-FFF2-40B4-BE49-F238E27FC236}">
                <a16:creationId xmlns:a16="http://schemas.microsoft.com/office/drawing/2014/main" id="{B211EAF2-46D6-47EA-BB97-2A76FBB32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70" y="1798019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604AB7-C078-4112-9568-951F3BADA34D}"/>
              </a:ext>
            </a:extLst>
          </p:cNvPr>
          <p:cNvSpPr txBox="1"/>
          <p:nvPr/>
        </p:nvSpPr>
        <p:spPr>
          <a:xfrm>
            <a:off x="1934670" y="2871013"/>
            <a:ext cx="101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/>
              <a:t>SWING</a:t>
            </a:r>
          </a:p>
          <a:p>
            <a:pPr algn="l"/>
            <a:r>
              <a:rPr lang="en-US" altLang="ko-KR" dirty="0"/>
              <a:t>AWT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297027-E136-4619-A46B-F4FF024288D7}"/>
              </a:ext>
            </a:extLst>
          </p:cNvPr>
          <p:cNvGrpSpPr/>
          <p:nvPr/>
        </p:nvGrpSpPr>
        <p:grpSpPr>
          <a:xfrm>
            <a:off x="3743007" y="2224441"/>
            <a:ext cx="7342667" cy="3128006"/>
            <a:chOff x="3467799" y="1793942"/>
            <a:chExt cx="7342667" cy="312800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A781C5-4744-4436-83B9-EE59EC76AB0C}"/>
                </a:ext>
              </a:extLst>
            </p:cNvPr>
            <p:cNvSpPr txBox="1"/>
            <p:nvPr/>
          </p:nvSpPr>
          <p:spPr>
            <a:xfrm>
              <a:off x="3467799" y="1793942"/>
              <a:ext cx="23529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200" dirty="0"/>
                <a:t> </a:t>
              </a:r>
              <a:r>
                <a:rPr lang="en-US" altLang="ko-KR" sz="2200" b="1" dirty="0"/>
                <a:t>SWING</a:t>
              </a:r>
              <a:endParaRPr lang="ko-KR" altLang="en-US" sz="2200" b="1" dirty="0"/>
            </a:p>
          </p:txBody>
        </p:sp>
        <p:pic>
          <p:nvPicPr>
            <p:cNvPr id="11" name="그래픽 10" descr="조금 굽은 줄 화살표">
              <a:extLst>
                <a:ext uri="{FF2B5EF4-FFF2-40B4-BE49-F238E27FC236}">
                  <a16:creationId xmlns:a16="http://schemas.microsoft.com/office/drawing/2014/main" id="{1C970DB7-6C8E-4251-8A94-948E1A3F9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7042" y="2043621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45E226-78F0-4976-882E-C0A724E4D6CE}"/>
                </a:ext>
              </a:extLst>
            </p:cNvPr>
            <p:cNvSpPr txBox="1"/>
            <p:nvPr/>
          </p:nvSpPr>
          <p:spPr>
            <a:xfrm>
              <a:off x="5205035" y="2198125"/>
              <a:ext cx="5605431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JAVA</a:t>
              </a:r>
              <a:r>
                <a:rPr lang="ko-KR" altLang="en-US" dirty="0"/>
                <a:t>에서 </a:t>
              </a:r>
              <a:r>
                <a:rPr lang="en-US" altLang="ko-KR" dirty="0"/>
                <a:t>GUI</a:t>
              </a:r>
              <a:r>
                <a:rPr lang="ko-KR" altLang="en-US" dirty="0"/>
                <a:t>를 구현하기 위해 </a:t>
              </a:r>
              <a:r>
                <a:rPr lang="en-US" altLang="ko-KR" dirty="0"/>
                <a:t>JDK</a:t>
              </a:r>
              <a:r>
                <a:rPr lang="ko-KR" altLang="en-US" dirty="0"/>
                <a:t>에서 기본적으로 제공하는 개발 </a:t>
              </a:r>
              <a:r>
                <a:rPr lang="ko-KR" altLang="en-US" dirty="0" err="1"/>
                <a:t>툴킷으로</a:t>
              </a:r>
              <a:r>
                <a:rPr lang="ko-KR" altLang="en-US" dirty="0"/>
                <a:t> 선 </a:t>
              </a:r>
              <a:r>
                <a:rPr lang="ko-KR" altLang="en-US" dirty="0" err="1"/>
                <a:t>마이크로시스템즈의</a:t>
              </a:r>
              <a:r>
                <a:rPr lang="ko-KR" altLang="en-US" dirty="0"/>
                <a:t> 자바 기반 클래스의 일부이다</a:t>
              </a:r>
              <a:r>
                <a:rPr lang="en-US" altLang="ko-KR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AWT</a:t>
              </a:r>
              <a:r>
                <a:rPr lang="ko-KR" altLang="en-US" dirty="0"/>
                <a:t>기술을 기반으로 작성된 라이브러리로 </a:t>
              </a:r>
              <a:r>
                <a:rPr lang="en-US" altLang="ko-KR" dirty="0"/>
                <a:t>AWT</a:t>
              </a:r>
              <a:r>
                <a:rPr lang="ko-KR" altLang="en-US" dirty="0"/>
                <a:t>와는 달리 순수하게 자바 언어로 </a:t>
              </a:r>
              <a:r>
                <a:rPr lang="ko-KR" altLang="en-US" dirty="0" err="1"/>
                <a:t>작성되어있다</a:t>
              </a:r>
              <a:r>
                <a:rPr lang="en-US" altLang="ko-KR" dirty="0"/>
                <a:t>.</a:t>
              </a:r>
            </a:p>
            <a:p>
              <a:endParaRPr lang="en-US" altLang="ko-KR" b="1" dirty="0"/>
            </a:p>
            <a:p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9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1045899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441034" y="63171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기능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31" name="그래픽 30" descr="문서">
            <a:extLst>
              <a:ext uri="{FF2B5EF4-FFF2-40B4-BE49-F238E27FC236}">
                <a16:creationId xmlns:a16="http://schemas.microsoft.com/office/drawing/2014/main" id="{B211EAF2-46D6-47EA-BB97-2A76FBB32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70" y="1798019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604AB7-C078-4112-9568-951F3BADA34D}"/>
              </a:ext>
            </a:extLst>
          </p:cNvPr>
          <p:cNvSpPr txBox="1"/>
          <p:nvPr/>
        </p:nvSpPr>
        <p:spPr>
          <a:xfrm>
            <a:off x="1934670" y="2871013"/>
            <a:ext cx="101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SWING</a:t>
            </a:r>
          </a:p>
          <a:p>
            <a:pPr algn="l"/>
            <a:r>
              <a:rPr lang="en-US" altLang="ko-KR" b="1" dirty="0"/>
              <a:t>AWT</a:t>
            </a:r>
            <a:endParaRPr lang="ko-KR" altLang="en-US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297027-E136-4619-A46B-F4FF024288D7}"/>
              </a:ext>
            </a:extLst>
          </p:cNvPr>
          <p:cNvGrpSpPr/>
          <p:nvPr/>
        </p:nvGrpSpPr>
        <p:grpSpPr>
          <a:xfrm>
            <a:off x="3758308" y="2224441"/>
            <a:ext cx="7542966" cy="3266505"/>
            <a:chOff x="3483100" y="1793942"/>
            <a:chExt cx="7542966" cy="32665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A781C5-4744-4436-83B9-EE59EC76AB0C}"/>
                </a:ext>
              </a:extLst>
            </p:cNvPr>
            <p:cNvSpPr txBox="1"/>
            <p:nvPr/>
          </p:nvSpPr>
          <p:spPr>
            <a:xfrm>
              <a:off x="3483100" y="1793942"/>
              <a:ext cx="1170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200" dirty="0"/>
                <a:t> </a:t>
              </a:r>
              <a:r>
                <a:rPr lang="en-US" altLang="ko-KR" sz="2200" b="1" dirty="0"/>
                <a:t> AWT</a:t>
              </a:r>
              <a:endParaRPr lang="ko-KR" altLang="en-US" sz="2200" b="1" dirty="0"/>
            </a:p>
          </p:txBody>
        </p:sp>
        <p:pic>
          <p:nvPicPr>
            <p:cNvPr id="11" name="그래픽 10" descr="조금 굽은 줄 화살표">
              <a:extLst>
                <a:ext uri="{FF2B5EF4-FFF2-40B4-BE49-F238E27FC236}">
                  <a16:creationId xmlns:a16="http://schemas.microsoft.com/office/drawing/2014/main" id="{1C970DB7-6C8E-4251-8A94-948E1A3F9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7042" y="2043621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45E226-78F0-4976-882E-C0A724E4D6CE}"/>
                </a:ext>
              </a:extLst>
            </p:cNvPr>
            <p:cNvSpPr txBox="1"/>
            <p:nvPr/>
          </p:nvSpPr>
          <p:spPr>
            <a:xfrm>
              <a:off x="5205035" y="2198125"/>
              <a:ext cx="582103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dirty="0"/>
                <a:t>AWT(Abstract Window Toolkit)</a:t>
              </a:r>
              <a:r>
                <a:rPr lang="ko-KR" altLang="en-US" dirty="0"/>
                <a:t>는 </a:t>
              </a:r>
              <a:r>
                <a:rPr lang="en-US" altLang="ko-KR" dirty="0"/>
                <a:t>Window </a:t>
              </a:r>
              <a:r>
                <a:rPr lang="ko-KR" altLang="en-US" dirty="0"/>
                <a:t>프로그래밍</a:t>
              </a:r>
              <a:r>
                <a:rPr lang="en-US" altLang="ko-KR" dirty="0"/>
                <a:t>(GUI</a:t>
              </a:r>
              <a:r>
                <a:rPr lang="ko-KR" altLang="en-US" dirty="0"/>
                <a:t>프로그래밍</a:t>
              </a:r>
              <a:r>
                <a:rPr lang="en-US" altLang="ko-KR" dirty="0"/>
                <a:t>)</a:t>
              </a:r>
              <a:r>
                <a:rPr lang="ko-KR" altLang="en-US" dirty="0"/>
                <a:t>을 하기 위한 도구이다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fontAlgn="base">
                <a:lnSpc>
                  <a:spcPct val="150000"/>
                </a:lnSpc>
              </a:pPr>
              <a:r>
                <a:rPr lang="en-US" altLang="ko-KR" dirty="0"/>
                <a:t>AWT</a:t>
              </a:r>
              <a:r>
                <a:rPr lang="ko-KR" altLang="en-US" dirty="0"/>
                <a:t>는 </a:t>
              </a:r>
              <a:r>
                <a:rPr lang="en-US" altLang="ko-KR" dirty="0"/>
                <a:t>GUI</a:t>
              </a:r>
              <a:r>
                <a:rPr lang="ko-KR" altLang="en-US" dirty="0"/>
                <a:t>어플리케이션의 개발에 필요한 여러 개의 관련 패키지와 클래스의 집합으로 구성되어 있으며</a:t>
              </a:r>
              <a:r>
                <a:rPr lang="en-US" altLang="ko-KR" dirty="0"/>
                <a:t>, </a:t>
              </a:r>
              <a:r>
                <a:rPr lang="ko-KR" altLang="en-US" dirty="0"/>
                <a:t>이들을 이용하면 윈도우와 같은</a:t>
              </a:r>
              <a:r>
                <a:rPr lang="en-US" altLang="ko-KR" dirty="0"/>
                <a:t>GUI</a:t>
              </a:r>
              <a:r>
                <a:rPr lang="ko-KR" altLang="en-US" dirty="0"/>
                <a:t>어플리케이션을 쉽고 편리하게 작성할 수 있다</a:t>
              </a:r>
            </a:p>
            <a:p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8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-10400" y="1043859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441034" y="63171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기능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24" name="그래픽 23" descr="문서">
            <a:extLst>
              <a:ext uri="{FF2B5EF4-FFF2-40B4-BE49-F238E27FC236}">
                <a16:creationId xmlns:a16="http://schemas.microsoft.com/office/drawing/2014/main" id="{DA54A0E9-6ACB-463A-ADFA-96BB7784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70" y="1815910"/>
            <a:ext cx="914400" cy="9144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0927C0-881C-47C0-A62B-3F5949FB728C}"/>
              </a:ext>
            </a:extLst>
          </p:cNvPr>
          <p:cNvGrpSpPr/>
          <p:nvPr/>
        </p:nvGrpSpPr>
        <p:grpSpPr>
          <a:xfrm>
            <a:off x="3743007" y="2070553"/>
            <a:ext cx="7714681" cy="3114058"/>
            <a:chOff x="3743007" y="1798019"/>
            <a:chExt cx="7714681" cy="311405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CA3FC3-4894-4B68-96E8-F4B3352356E5}"/>
                </a:ext>
              </a:extLst>
            </p:cNvPr>
            <p:cNvSpPr txBox="1"/>
            <p:nvPr/>
          </p:nvSpPr>
          <p:spPr>
            <a:xfrm>
              <a:off x="3743007" y="1798019"/>
              <a:ext cx="15624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200" b="1" dirty="0"/>
                <a:t>Windows</a:t>
              </a:r>
            </a:p>
            <a:p>
              <a:pPr algn="l"/>
              <a:r>
                <a:rPr lang="en-US" altLang="ko-KR" sz="2200" b="1" dirty="0"/>
                <a:t>Builder</a:t>
              </a:r>
              <a:endParaRPr lang="ko-KR" altLang="en-US" sz="2200" b="1" dirty="0"/>
            </a:p>
          </p:txBody>
        </p:sp>
        <p:pic>
          <p:nvPicPr>
            <p:cNvPr id="28" name="그래픽 27" descr="조금 굽은 줄 화살표">
              <a:extLst>
                <a:ext uri="{FF2B5EF4-FFF2-40B4-BE49-F238E27FC236}">
                  <a16:creationId xmlns:a16="http://schemas.microsoft.com/office/drawing/2014/main" id="{D35F1113-AE4E-4BF3-BBDF-83A46FDD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82680" y="2256891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224D19-F2AA-4DC0-9E2D-FCE8FD930132}"/>
                </a:ext>
              </a:extLst>
            </p:cNvPr>
            <p:cNvSpPr txBox="1"/>
            <p:nvPr/>
          </p:nvSpPr>
          <p:spPr>
            <a:xfrm>
              <a:off x="5237162" y="2465253"/>
              <a:ext cx="6220526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dirty="0"/>
                <a:t>Window </a:t>
              </a:r>
              <a:r>
                <a:rPr lang="ko-KR" altLang="en-US" dirty="0"/>
                <a:t>프로그래밍</a:t>
              </a:r>
              <a:r>
                <a:rPr lang="en-US" altLang="ko-KR" dirty="0"/>
                <a:t>(GUI</a:t>
              </a:r>
              <a:r>
                <a:rPr lang="ko-KR" altLang="en-US" dirty="0"/>
                <a:t>프로그래밍</a:t>
              </a:r>
              <a:r>
                <a:rPr lang="en-US" altLang="ko-KR" dirty="0"/>
                <a:t>)</a:t>
              </a:r>
              <a:r>
                <a:rPr lang="ko-KR" altLang="en-US" dirty="0"/>
                <a:t>을 하기 위한 도구이다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pPr fontAlgn="base">
                <a:lnSpc>
                  <a:spcPct val="150000"/>
                </a:lnSpc>
              </a:pPr>
              <a:r>
                <a:rPr lang="en-US" altLang="ko-KR" dirty="0"/>
                <a:t>AWT</a:t>
              </a:r>
              <a:r>
                <a:rPr lang="ko-KR" altLang="en-US" dirty="0"/>
                <a:t>는 </a:t>
              </a:r>
              <a:r>
                <a:rPr lang="en-US" altLang="ko-KR" dirty="0"/>
                <a:t>GUI</a:t>
              </a:r>
              <a:r>
                <a:rPr lang="ko-KR" altLang="en-US" dirty="0"/>
                <a:t>어플리케이션의 개발에 필요한 여러 개의 관련 패키지와 클래스의 집합으로 구성되어 있으며</a:t>
              </a:r>
              <a:r>
                <a:rPr lang="en-US" altLang="ko-KR" dirty="0"/>
                <a:t>, </a:t>
              </a:r>
              <a:r>
                <a:rPr lang="ko-KR" altLang="en-US" dirty="0"/>
                <a:t>이들을 이용하면 윈도우와 같은</a:t>
              </a:r>
              <a:r>
                <a:rPr lang="en-US" altLang="ko-KR" dirty="0"/>
                <a:t>GUI</a:t>
              </a:r>
              <a:r>
                <a:rPr lang="ko-KR" altLang="en-US" dirty="0"/>
                <a:t>어플리케이션을 쉽고 편리하게 작성할 수 있다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endParaRPr lang="en-US" altLang="ko-KR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9B1F9E7-77E0-40DC-B303-1A180B22DD72}"/>
              </a:ext>
            </a:extLst>
          </p:cNvPr>
          <p:cNvSpPr txBox="1"/>
          <p:nvPr/>
        </p:nvSpPr>
        <p:spPr>
          <a:xfrm>
            <a:off x="1934670" y="2847164"/>
            <a:ext cx="157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/>
              <a:t>Windows </a:t>
            </a:r>
          </a:p>
          <a:p>
            <a:pPr algn="l"/>
            <a:r>
              <a:rPr lang="en-US" altLang="ko-KR" b="1" dirty="0"/>
              <a:t>Builder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30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1045899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441034" y="631710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기능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pic>
        <p:nvPicPr>
          <p:cNvPr id="24" name="그래픽 23" descr="문서">
            <a:extLst>
              <a:ext uri="{FF2B5EF4-FFF2-40B4-BE49-F238E27FC236}">
                <a16:creationId xmlns:a16="http://schemas.microsoft.com/office/drawing/2014/main" id="{DA54A0E9-6ACB-463A-ADFA-96BB7784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70" y="1798019"/>
            <a:ext cx="914400" cy="9144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0927C0-881C-47C0-A62B-3F5949FB728C}"/>
              </a:ext>
            </a:extLst>
          </p:cNvPr>
          <p:cNvGrpSpPr/>
          <p:nvPr/>
        </p:nvGrpSpPr>
        <p:grpSpPr>
          <a:xfrm>
            <a:off x="3743007" y="2213284"/>
            <a:ext cx="7940002" cy="2431431"/>
            <a:chOff x="3743007" y="1798019"/>
            <a:chExt cx="7940002" cy="24314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CA3FC3-4894-4B68-96E8-F4B3352356E5}"/>
                </a:ext>
              </a:extLst>
            </p:cNvPr>
            <p:cNvSpPr txBox="1"/>
            <p:nvPr/>
          </p:nvSpPr>
          <p:spPr>
            <a:xfrm>
              <a:off x="3743007" y="1798019"/>
              <a:ext cx="1562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200" b="1" dirty="0"/>
                <a:t> </a:t>
              </a:r>
              <a:r>
                <a:rPr lang="en-US" altLang="ko-KR" sz="2200" b="1" dirty="0"/>
                <a:t>GUI</a:t>
              </a:r>
              <a:endParaRPr lang="ko-KR" altLang="en-US" sz="2200" b="1" dirty="0"/>
            </a:p>
          </p:txBody>
        </p:sp>
        <p:pic>
          <p:nvPicPr>
            <p:cNvPr id="28" name="그래픽 27" descr="조금 굽은 줄 화살표">
              <a:extLst>
                <a:ext uri="{FF2B5EF4-FFF2-40B4-BE49-F238E27FC236}">
                  <a16:creationId xmlns:a16="http://schemas.microsoft.com/office/drawing/2014/main" id="{D35F1113-AE4E-4BF3-BBDF-83A46FDD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7042" y="2043621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224D19-F2AA-4DC0-9E2D-FCE8FD930132}"/>
                </a:ext>
              </a:extLst>
            </p:cNvPr>
            <p:cNvSpPr txBox="1"/>
            <p:nvPr/>
          </p:nvSpPr>
          <p:spPr>
            <a:xfrm>
              <a:off x="5205034" y="2198125"/>
              <a:ext cx="647797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Graphical User Interface</a:t>
              </a:r>
              <a:r>
                <a:rPr lang="ko-KR" altLang="en-US" dirty="0"/>
                <a:t>의 약자로서 이미지 혹은 그래픽을 이용하여 메뉴 등을 포함하는 화면을 구성하고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키보드 외 마우스 등의 편리한 입력 도구를 이용하여 사용자가 입력을 편리하게 하도록 작성하는 사용자 인터페이스이다</a:t>
              </a:r>
              <a:r>
                <a:rPr lang="en-US" altLang="ko-KR" dirty="0"/>
                <a:t>.</a:t>
              </a:r>
            </a:p>
            <a:p>
              <a:endParaRPr lang="en-US" altLang="ko-KR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7BE37A3-2D0D-417C-A9D2-63F3B5782199}"/>
              </a:ext>
            </a:extLst>
          </p:cNvPr>
          <p:cNvSpPr txBox="1"/>
          <p:nvPr/>
        </p:nvSpPr>
        <p:spPr>
          <a:xfrm>
            <a:off x="1968448" y="2890857"/>
            <a:ext cx="73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/>
              <a:t>GUI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237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297427" y="207055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297427" y="258390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297427" y="530512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297427" y="104385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1441034" y="1250248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D9ACAE-B45D-46ED-B9D8-9EBD50C414A5}"/>
              </a:ext>
            </a:extLst>
          </p:cNvPr>
          <p:cNvSpPr txBox="1"/>
          <p:nvPr/>
        </p:nvSpPr>
        <p:spPr>
          <a:xfrm>
            <a:off x="297539" y="3046713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06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979B7-6E19-4A04-A6FC-0C97EAAA6EB4}"/>
              </a:ext>
            </a:extLst>
          </p:cNvPr>
          <p:cNvSpPr txBox="1"/>
          <p:nvPr/>
        </p:nvSpPr>
        <p:spPr>
          <a:xfrm>
            <a:off x="297539" y="3560060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나눔바른고딕" panose="020B0603020101020101" pitchFamily="50" charset="-127"/>
              </a:rPr>
              <a:t>07</a:t>
            </a:r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A996-C27B-4821-A129-C01F4E4646F4}"/>
              </a:ext>
            </a:extLst>
          </p:cNvPr>
          <p:cNvSpPr txBox="1"/>
          <p:nvPr/>
        </p:nvSpPr>
        <p:spPr>
          <a:xfrm>
            <a:off x="1441638" y="691954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바른고딕" panose="020B0603020101020101" pitchFamily="50" charset="-127"/>
              </a:rPr>
              <a:t>DB </a:t>
            </a:r>
            <a:r>
              <a:rPr lang="ko-KR" altLang="en-US" sz="28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바른고딕" panose="020B0603020101020101" pitchFamily="50" charset="-127"/>
              </a:rPr>
              <a:t>설계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FDDF085-A911-4752-9151-EBAB192C4DAC}"/>
              </a:ext>
            </a:extLst>
          </p:cNvPr>
          <p:cNvGrpSpPr/>
          <p:nvPr/>
        </p:nvGrpSpPr>
        <p:grpSpPr>
          <a:xfrm>
            <a:off x="3149909" y="2128613"/>
            <a:ext cx="1660120" cy="2564065"/>
            <a:chOff x="3101093" y="2047419"/>
            <a:chExt cx="1660120" cy="2564065"/>
          </a:xfrm>
        </p:grpSpPr>
        <p:pic>
          <p:nvPicPr>
            <p:cNvPr id="31" name="그래픽 30" descr="사원증">
              <a:extLst>
                <a:ext uri="{FF2B5EF4-FFF2-40B4-BE49-F238E27FC236}">
                  <a16:creationId xmlns:a16="http://schemas.microsoft.com/office/drawing/2014/main" id="{3B37AC41-D874-471B-9205-F4CF1447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3953" y="2047419"/>
              <a:ext cx="914400" cy="914400"/>
            </a:xfrm>
            <a:prstGeom prst="rect">
              <a:avLst/>
            </a:prstGeom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9DC6262-6FB0-48E3-8E80-097EA18EF8B0}"/>
                </a:ext>
              </a:extLst>
            </p:cNvPr>
            <p:cNvGrpSpPr/>
            <p:nvPr/>
          </p:nvGrpSpPr>
          <p:grpSpPr>
            <a:xfrm>
              <a:off x="3101093" y="2790717"/>
              <a:ext cx="1660120" cy="1820767"/>
              <a:chOff x="2293168" y="2320995"/>
              <a:chExt cx="1660120" cy="1820767"/>
            </a:xfrm>
          </p:grpSpPr>
          <p:sp>
            <p:nvSpPr>
              <p:cNvPr id="34" name="양쪽 대괄호 33">
                <a:extLst>
                  <a:ext uri="{FF2B5EF4-FFF2-40B4-BE49-F238E27FC236}">
                    <a16:creationId xmlns:a16="http://schemas.microsoft.com/office/drawing/2014/main" id="{0EECB304-49CB-4199-9096-5E67FC39ED1F}"/>
                  </a:ext>
                </a:extLst>
              </p:cNvPr>
              <p:cNvSpPr/>
              <p:nvPr/>
            </p:nvSpPr>
            <p:spPr>
              <a:xfrm>
                <a:off x="2293168" y="2320995"/>
                <a:ext cx="1660120" cy="1820767"/>
              </a:xfrm>
              <a:prstGeom prst="bracketPair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1074875-450F-417A-9725-543655EF3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251" y="4141762"/>
                <a:ext cx="1106982" cy="0"/>
              </a:xfrm>
              <a:prstGeom prst="line">
                <a:avLst/>
              </a:prstGeom>
              <a:ln w="2857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C5D4C5-0B23-4365-AD47-1934DE21E627}"/>
                </a:ext>
              </a:extLst>
            </p:cNvPr>
            <p:cNvSpPr txBox="1"/>
            <p:nvPr/>
          </p:nvSpPr>
          <p:spPr>
            <a:xfrm>
              <a:off x="3258865" y="2894332"/>
              <a:ext cx="1449842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dirty="0"/>
                <a:t>Student ID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dirty="0"/>
                <a:t>Name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dirty="0"/>
                <a:t>Password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dirty="0"/>
                <a:t>Gender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139EA88-BC7D-4F0B-9C21-C8E8AAB025C5}"/>
              </a:ext>
            </a:extLst>
          </p:cNvPr>
          <p:cNvGrpSpPr/>
          <p:nvPr/>
        </p:nvGrpSpPr>
        <p:grpSpPr>
          <a:xfrm>
            <a:off x="7549539" y="2128613"/>
            <a:ext cx="1890998" cy="2574864"/>
            <a:chOff x="7194433" y="2011103"/>
            <a:chExt cx="1890998" cy="2574864"/>
          </a:xfrm>
        </p:grpSpPr>
        <p:pic>
          <p:nvPicPr>
            <p:cNvPr id="37" name="그래픽 36" descr="덮인 책">
              <a:extLst>
                <a:ext uri="{FF2B5EF4-FFF2-40B4-BE49-F238E27FC236}">
                  <a16:creationId xmlns:a16="http://schemas.microsoft.com/office/drawing/2014/main" id="{9AA4A5CB-07AD-4C6D-A39A-9D5CF4DFC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7293" y="2011103"/>
              <a:ext cx="914400" cy="914400"/>
            </a:xfrm>
            <a:prstGeom prst="rect">
              <a:avLst/>
            </a:prstGeom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185A257-8A12-4CEA-BAE5-E66E3055B02A}"/>
                </a:ext>
              </a:extLst>
            </p:cNvPr>
            <p:cNvGrpSpPr/>
            <p:nvPr/>
          </p:nvGrpSpPr>
          <p:grpSpPr>
            <a:xfrm>
              <a:off x="7194433" y="2765200"/>
              <a:ext cx="1660120" cy="1820767"/>
              <a:chOff x="2293168" y="2320995"/>
              <a:chExt cx="1660120" cy="1820767"/>
            </a:xfrm>
          </p:grpSpPr>
          <p:sp>
            <p:nvSpPr>
              <p:cNvPr id="40" name="양쪽 대괄호 39">
                <a:extLst>
                  <a:ext uri="{FF2B5EF4-FFF2-40B4-BE49-F238E27FC236}">
                    <a16:creationId xmlns:a16="http://schemas.microsoft.com/office/drawing/2014/main" id="{2A1886D9-1C39-4DF6-B829-32E0A5DD2247}"/>
                  </a:ext>
                </a:extLst>
              </p:cNvPr>
              <p:cNvSpPr/>
              <p:nvPr/>
            </p:nvSpPr>
            <p:spPr>
              <a:xfrm>
                <a:off x="2293168" y="2320995"/>
                <a:ext cx="1660120" cy="1820767"/>
              </a:xfrm>
              <a:prstGeom prst="bracketPair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71B1B86-B7ED-4498-A6A8-C372A88B8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251" y="4141762"/>
                <a:ext cx="1106982" cy="0"/>
              </a:xfrm>
              <a:prstGeom prst="line">
                <a:avLst/>
              </a:prstGeom>
              <a:ln w="28575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235093-7DEF-4DE0-9D22-77F9ABF3B13F}"/>
                </a:ext>
              </a:extLst>
            </p:cNvPr>
            <p:cNvSpPr txBox="1"/>
            <p:nvPr/>
          </p:nvSpPr>
          <p:spPr>
            <a:xfrm>
              <a:off x="7204102" y="2962436"/>
              <a:ext cx="188132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ISBN</a:t>
              </a:r>
            </a:p>
            <a:p>
              <a:pPr algn="l"/>
              <a:r>
                <a:rPr lang="en-US" altLang="ko-KR" dirty="0"/>
                <a:t>Book Name</a:t>
              </a:r>
            </a:p>
            <a:p>
              <a:pPr algn="l"/>
              <a:r>
                <a:rPr lang="en-US" altLang="ko-KR" dirty="0"/>
                <a:t>Author</a:t>
              </a:r>
            </a:p>
            <a:p>
              <a:pPr algn="l"/>
              <a:r>
                <a:rPr lang="en-US" altLang="ko-KR" dirty="0"/>
                <a:t>Publisher</a:t>
              </a:r>
            </a:p>
            <a:p>
              <a:pPr algn="l"/>
              <a:r>
                <a:rPr lang="en-US" altLang="ko-KR" dirty="0"/>
                <a:t>Book available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0" y="1557206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297427" y="1557206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302020204030204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맑은 고딕" panose="020F0302020204030204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3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326</Words>
  <Application>Microsoft Office PowerPoint</Application>
  <PresentationFormat>와이드스크린</PresentationFormat>
  <Paragraphs>178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권서연</cp:lastModifiedBy>
  <cp:revision>222</cp:revision>
  <cp:lastPrinted>2019-06-06T02:19:35Z</cp:lastPrinted>
  <dcterms:created xsi:type="dcterms:W3CDTF">2019-02-09T01:58:43Z</dcterms:created>
  <dcterms:modified xsi:type="dcterms:W3CDTF">2019-06-06T05:00:38Z</dcterms:modified>
</cp:coreProperties>
</file>