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CD55A0D-CA33-4755-913E-6685D1079B2C}">
  <a:tblStyle styleName="Table_0" styleId="{1CD55A0D-CA33-4755-913E-6685D1079B2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28CA9C34-6189-496C-BF97-5CA819D3940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5F3DB305-9DE4-4B82-951B-2B0357A84EF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E3D71FBA-AE95-4DA9-A60C-0A9DF239AE2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FE065132-488D-4FB1-ADE7-90E2CD54FE0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ECCD6A03-6534-4642-ACB8-ABC66C4D1A5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71943584-5743-4814-81D7-5184AB00FF0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7" styleId="{810AF859-6BFC-4EAC-9111-79D6560B29E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Clr>
                <a:srgbClr val="000000"/>
              </a:buClr>
              <a:buSzPct val="25000"/>
              <a:buFont typeface="Arial"/>
              <a:buNone/>
            </a:pPr>
            <a:r>
              <a:rPr lang="pt-BR"/>
              <a:t>
</a:t>
            </a:r>
            <a:r>
              <a:rPr b="0" sz="3000" lang="pt-BR">
                <a:solidFill>
                  <a:srgbClr val="222222"/>
                </a:solidFill>
              </a:rPr>
              <a:t>Desambiguação de Títulos de Veículos de Publicação em Citações Bibliográficas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5279362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>
                <a:solidFill>
                  <a:srgbClr val="000000"/>
                </a:solidFill>
              </a:rPr>
              <a:t>
</a:t>
            </a:r>
            <a:r>
              <a:rPr sz="1800" lang="pt-BR">
                <a:solidFill>
                  <a:srgbClr val="000000"/>
                </a:solidFill>
              </a:rPr>
              <a:t>Eduardo Emanuel Braga da Silva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>
                <a:solidFill>
                  <a:srgbClr val="000000"/>
                </a:solidFill>
              </a:rPr>
              <a:t>Orientador: Denilson Alves Pereira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>
                <a:solidFill>
                  <a:srgbClr val="000000"/>
                </a:solidFill>
              </a:rPr>
              <a:t>Universidade Federal de Lavras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>
                <a:solidFill>
                  <a:srgbClr val="000000"/>
                </a:solidFill>
              </a:rPr>
              <a:t>Departamento de Ciência da Computação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>
                <a:solidFill>
                  <a:srgbClr val="000000"/>
                </a:solidFill>
              </a:rPr>
              <a:t>24/07/2013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Algoritmo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85299" x="457200"/>
            <a:ext cy="4954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2400" lang="pt-BR"/>
              <a:t>Exemplo:</a:t>
            </a:r>
          </a:p>
          <a:p>
            <a:pPr rtl="0" lvl="0" indent="457200" marL="457200">
              <a:lnSpc>
                <a:spcPct val="100000"/>
              </a:lnSpc>
              <a:buNone/>
            </a:pPr>
            <a:r>
              <a:rPr sz="1800" lang="pt-BR"/>
              <a:t>&lt;id&gt;2&lt;/id&gt;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/>
              <a:t>      		&lt;idClass&gt;76&lt;/idClass&gt;</a:t>
            </a:r>
          </a:p>
          <a:p>
            <a:r>
              <a:t/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    </a:t>
            </a:r>
            <a:r>
              <a:rPr sz="1800" lang="pt-BR"/>
              <a:t>&lt;acronym&gt;ACMMM&lt;/acronym&gt;</a:t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      &lt;acronym&gt;MM&lt;/acronym&gt;</a:t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      &lt;acronym&gt;ACM-MM&lt;/acronym&gt;</a:t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      &lt;title&gt;ACM Multimedia Conference&lt;/title&gt;</a:t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      &lt;title&gt;ACM International Conference on Multimedia&lt;/title&gt;</a:t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      &lt;title&gt;international conference on Multimedia&lt;/title&gt;</a:t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      &lt;title&gt;annual ACM international conference on Multimedia&lt;/title&gt;</a:t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      &lt;acronym-formerly&gt;MULTIMEDIA&lt;/acronym-formerly&gt;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2940075" x="74350"/>
            <a:ext cy="421799" cx="1105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Posição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Título Normalizado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acmmm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mm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acm mm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acm multimedia conference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acm conference multimedia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conference multimedia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acm conference multimedia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AutoNum type="arabicPeriod"/>
            </a:pPr>
            <a:r>
              <a:rPr sz="1800" lang="pt-BR"/>
              <a:t>multimedia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100" name="Shape 100"/>
          <p:cNvCxnSpPr>
            <a:stCxn id="101" idx="0"/>
            <a:endCxn id="102" idx="2"/>
          </p:cNvCxnSpPr>
          <p:nvPr/>
        </p:nvCxnSpPr>
        <p:spPr>
          <a:xfrm rot="10800000" flipH="1">
            <a:off y="3955261" x="3508752"/>
            <a:ext cy="182046" cx="50358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3" name="Shape 103"/>
          <p:cNvSpPr/>
          <p:nvPr/>
        </p:nvSpPr>
        <p:spPr>
          <a:xfrm>
            <a:off y="3107863" x="1539287"/>
            <a:ext cy="357000" cx="1336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conference</a:t>
            </a:r>
          </a:p>
        </p:txBody>
      </p:sp>
      <p:sp>
        <p:nvSpPr>
          <p:cNvPr id="104" name="Shape 104"/>
          <p:cNvSpPr/>
          <p:nvPr/>
        </p:nvSpPr>
        <p:spPr>
          <a:xfrm>
            <a:off y="3099981" x="4141312"/>
            <a:ext cy="357000" cx="53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ID-2</a:t>
            </a:r>
          </a:p>
        </p:txBody>
      </p:sp>
      <p:cxnSp>
        <p:nvCxnSpPr>
          <p:cNvPr id="105" name="Shape 105"/>
          <p:cNvCxnSpPr>
            <a:stCxn id="103" idx="3"/>
            <a:endCxn id="106" idx="1"/>
          </p:cNvCxnSpPr>
          <p:nvPr/>
        </p:nvCxnSpPr>
        <p:spPr>
          <a:xfrm rot="10800000" flipH="1">
            <a:off y="3286327" x="2875787"/>
            <a:ext cy="35" cx="31270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7" name="Shape 107"/>
          <p:cNvCxnSpPr>
            <a:stCxn id="106" idx="3"/>
            <a:endCxn id="104" idx="1"/>
          </p:cNvCxnSpPr>
          <p:nvPr/>
        </p:nvCxnSpPr>
        <p:spPr>
          <a:xfrm rot="10800000" flipH="1">
            <a:off y="3278481" x="3728192"/>
            <a:ext cy="7846" cx="41311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8" name="Shape 108"/>
          <p:cNvSpPr/>
          <p:nvPr/>
        </p:nvSpPr>
        <p:spPr>
          <a:xfrm>
            <a:off y="2207354" x="3183619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2</a:t>
            </a:r>
          </a:p>
        </p:txBody>
      </p:sp>
      <p:sp>
        <p:nvSpPr>
          <p:cNvPr id="109" name="Shape 109"/>
          <p:cNvSpPr/>
          <p:nvPr/>
        </p:nvSpPr>
        <p:spPr>
          <a:xfrm>
            <a:off y="2207354" x="3814058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cxnSp>
        <p:nvCxnSpPr>
          <p:cNvPr id="110" name="Shape 110"/>
          <p:cNvCxnSpPr>
            <a:stCxn id="108" idx="3"/>
            <a:endCxn id="109" idx="1"/>
          </p:cNvCxnSpPr>
          <p:nvPr/>
        </p:nvCxnSpPr>
        <p:spPr>
          <a:xfrm>
            <a:off y="2321354" x="3535819"/>
            <a:ext cy="0" cx="27823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1" name="Shape 111"/>
          <p:cNvCxnSpPr>
            <a:stCxn id="106" idx="0"/>
            <a:endCxn id="108" idx="2"/>
          </p:cNvCxnSpPr>
          <p:nvPr/>
        </p:nvCxnSpPr>
        <p:spPr>
          <a:xfrm rot="10800000">
            <a:off y="2435354" x="3359719"/>
            <a:ext cy="672473" cx="986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2" name="Shape 112"/>
          <p:cNvSpPr/>
          <p:nvPr/>
        </p:nvSpPr>
        <p:spPr>
          <a:xfrm>
            <a:off y="2429577" x="4881002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sp>
        <p:nvSpPr>
          <p:cNvPr id="113" name="Shape 113"/>
          <p:cNvSpPr/>
          <p:nvPr/>
        </p:nvSpPr>
        <p:spPr>
          <a:xfrm>
            <a:off y="2434554" x="4235095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4</a:t>
            </a:r>
          </a:p>
        </p:txBody>
      </p:sp>
      <p:sp>
        <p:nvSpPr>
          <p:cNvPr id="114" name="Shape 114"/>
          <p:cNvSpPr/>
          <p:nvPr/>
        </p:nvSpPr>
        <p:spPr>
          <a:xfrm>
            <a:off y="2434554" x="5526910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6</a:t>
            </a:r>
          </a:p>
        </p:txBody>
      </p:sp>
      <p:sp>
        <p:nvSpPr>
          <p:cNvPr id="115" name="Shape 115"/>
          <p:cNvSpPr/>
          <p:nvPr/>
        </p:nvSpPr>
        <p:spPr>
          <a:xfrm>
            <a:off y="2434554" x="6208337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7</a:t>
            </a:r>
          </a:p>
        </p:txBody>
      </p:sp>
      <p:cxnSp>
        <p:nvCxnSpPr>
          <p:cNvPr id="116" name="Shape 116"/>
          <p:cNvCxnSpPr>
            <a:stCxn id="113" idx="3"/>
            <a:endCxn id="112" idx="1"/>
          </p:cNvCxnSpPr>
          <p:nvPr/>
        </p:nvCxnSpPr>
        <p:spPr>
          <a:xfrm rot="10800000" flipH="1">
            <a:off y="2543577" x="4587295"/>
            <a:ext cy="4976" cx="29370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7" name="Shape 117"/>
          <p:cNvCxnSpPr>
            <a:stCxn id="112" idx="3"/>
            <a:endCxn id="114" idx="1"/>
          </p:cNvCxnSpPr>
          <p:nvPr/>
        </p:nvCxnSpPr>
        <p:spPr>
          <a:xfrm>
            <a:off y="2543577" x="5233202"/>
            <a:ext cy="4976" cx="29370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8" name="Shape 118"/>
          <p:cNvCxnSpPr>
            <a:stCxn id="114" idx="3"/>
            <a:endCxn id="115" idx="1"/>
          </p:cNvCxnSpPr>
          <p:nvPr/>
        </p:nvCxnSpPr>
        <p:spPr>
          <a:xfrm>
            <a:off y="2548554" x="5879110"/>
            <a:ext cy="0" cx="32922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9" name="Shape 119"/>
          <p:cNvCxnSpPr>
            <a:stCxn id="104" idx="0"/>
            <a:endCxn id="113" idx="2"/>
          </p:cNvCxnSpPr>
          <p:nvPr/>
        </p:nvCxnSpPr>
        <p:spPr>
          <a:xfrm rot="10800000" flipH="1">
            <a:off y="2662554" x="4411162"/>
            <a:ext cy="437427" cx="3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0" name="Shape 120"/>
          <p:cNvSpPr/>
          <p:nvPr/>
        </p:nvSpPr>
        <p:spPr>
          <a:xfrm>
            <a:off y="3092132" x="5094130"/>
            <a:ext cy="357000" cx="53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ID-x</a:t>
            </a:r>
          </a:p>
        </p:txBody>
      </p:sp>
      <p:cxnSp>
        <p:nvCxnSpPr>
          <p:cNvPr id="121" name="Shape 121"/>
          <p:cNvCxnSpPr>
            <a:stCxn id="104" idx="3"/>
            <a:endCxn id="120" idx="1"/>
          </p:cNvCxnSpPr>
          <p:nvPr/>
        </p:nvCxnSpPr>
        <p:spPr>
          <a:xfrm rot="10800000" flipH="1">
            <a:off y="3270632" x="4681012"/>
            <a:ext cy="7848" cx="41311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2" name="Shape 122"/>
          <p:cNvSpPr/>
          <p:nvPr/>
        </p:nvSpPr>
        <p:spPr>
          <a:xfrm>
            <a:off y="2732999" x="5902076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2</a:t>
            </a:r>
          </a:p>
        </p:txBody>
      </p:sp>
      <p:sp>
        <p:nvSpPr>
          <p:cNvPr id="123" name="Shape 123"/>
          <p:cNvSpPr/>
          <p:nvPr/>
        </p:nvSpPr>
        <p:spPr>
          <a:xfrm>
            <a:off y="2732999" x="5223942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1</a:t>
            </a:r>
          </a:p>
        </p:txBody>
      </p:sp>
      <p:cxnSp>
        <p:nvCxnSpPr>
          <p:cNvPr id="124" name="Shape 124"/>
          <p:cNvCxnSpPr>
            <a:stCxn id="123" idx="3"/>
            <a:endCxn id="122" idx="1"/>
          </p:cNvCxnSpPr>
          <p:nvPr/>
        </p:nvCxnSpPr>
        <p:spPr>
          <a:xfrm>
            <a:off y="2846999" x="5576142"/>
            <a:ext cy="0" cx="32593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5" name="Shape 125"/>
          <p:cNvCxnSpPr>
            <a:stCxn id="120" idx="0"/>
            <a:endCxn id="123" idx="2"/>
          </p:cNvCxnSpPr>
          <p:nvPr/>
        </p:nvCxnSpPr>
        <p:spPr>
          <a:xfrm rot="10800000" flipH="1">
            <a:off y="2960999" x="5363980"/>
            <a:ext cy="131133" cx="3606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6" name="Shape 126"/>
          <p:cNvSpPr/>
          <p:nvPr/>
        </p:nvSpPr>
        <p:spPr>
          <a:xfrm>
            <a:off y="920050" x="-6239875"/>
            <a:ext cy="660300" cx="1163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7" name="Shape 127"/>
          <p:cNvSpPr/>
          <p:nvPr/>
        </p:nvSpPr>
        <p:spPr>
          <a:xfrm>
            <a:off y="990812" x="-4766775"/>
            <a:ext cy="503999" cx="663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28" name="Shape 128"/>
          <p:cNvCxnSpPr>
            <a:stCxn id="126" idx="3"/>
            <a:endCxn id="127" idx="1"/>
          </p:cNvCxnSpPr>
          <p:nvPr/>
        </p:nvCxnSpPr>
        <p:spPr>
          <a:xfrm rot="10800000" flipH="1">
            <a:off y="1242812" x="-5076474"/>
            <a:ext cy="7387" cx="30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9" name="Shape 129"/>
          <p:cNvCxnSpPr>
            <a:stCxn id="127" idx="3"/>
            <a:endCxn id="130" idx="1"/>
          </p:cNvCxnSpPr>
          <p:nvPr/>
        </p:nvCxnSpPr>
        <p:spPr>
          <a:xfrm>
            <a:off y="1242812" x="-4102874"/>
            <a:ext cy="3600" cx="511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1" name="Shape 131"/>
          <p:cNvSpPr/>
          <p:nvPr/>
        </p:nvSpPr>
        <p:spPr>
          <a:xfrm>
            <a:off y="-742550" x="-3876000"/>
            <a:ext cy="321899" cx="433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/>
        </p:nvSpPr>
        <p:spPr>
          <a:xfrm>
            <a:off y="-742550" x="-4651437"/>
            <a:ext cy="321899" cx="433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33" name="Shape 133"/>
          <p:cNvCxnSpPr>
            <a:stCxn id="132" idx="3"/>
            <a:endCxn id="131" idx="1"/>
          </p:cNvCxnSpPr>
          <p:nvPr/>
        </p:nvCxnSpPr>
        <p:spPr>
          <a:xfrm>
            <a:off y="-581600" x="-4218237"/>
            <a:ext cy="0" cx="3422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4" name="Shape 134"/>
          <p:cNvCxnSpPr>
            <a:stCxn id="131" idx="3"/>
            <a:endCxn id="135" idx="1"/>
          </p:cNvCxnSpPr>
          <p:nvPr/>
        </p:nvCxnSpPr>
        <p:spPr>
          <a:xfrm>
            <a:off y="-581600" x="-3442799"/>
            <a:ext cy="0" cx="34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6" name="Shape 136"/>
          <p:cNvCxnSpPr>
            <a:stCxn id="127" idx="0"/>
            <a:endCxn id="132" idx="2"/>
          </p:cNvCxnSpPr>
          <p:nvPr/>
        </p:nvCxnSpPr>
        <p:spPr>
          <a:xfrm rot="10800000">
            <a:off y="-420650" x="-4434837"/>
            <a:ext cy="1411462" cx="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7" name="Shape 137"/>
          <p:cNvSpPr/>
          <p:nvPr/>
        </p:nvSpPr>
        <p:spPr>
          <a:xfrm>
            <a:off y="5680051" x="1539268"/>
            <a:ext cy="357000" cx="1268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multimedia</a:t>
            </a:r>
          </a:p>
        </p:txBody>
      </p:sp>
      <p:sp>
        <p:nvSpPr>
          <p:cNvPr id="138" name="Shape 138"/>
          <p:cNvSpPr/>
          <p:nvPr/>
        </p:nvSpPr>
        <p:spPr>
          <a:xfrm>
            <a:off y="5695744" x="3183636"/>
            <a:ext cy="357000" cx="53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ID-1</a:t>
            </a:r>
          </a:p>
        </p:txBody>
      </p:sp>
      <p:sp>
        <p:nvSpPr>
          <p:cNvPr id="139" name="Shape 139"/>
          <p:cNvSpPr/>
          <p:nvPr/>
        </p:nvSpPr>
        <p:spPr>
          <a:xfrm>
            <a:off y="5687897" x="4136456"/>
            <a:ext cy="357000" cx="53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ID-2</a:t>
            </a:r>
          </a:p>
        </p:txBody>
      </p:sp>
      <p:cxnSp>
        <p:nvCxnSpPr>
          <p:cNvPr id="140" name="Shape 140"/>
          <p:cNvCxnSpPr>
            <a:stCxn id="137" idx="3"/>
            <a:endCxn id="138" idx="1"/>
          </p:cNvCxnSpPr>
          <p:nvPr/>
        </p:nvCxnSpPr>
        <p:spPr>
          <a:xfrm>
            <a:off y="5858551" x="2807968"/>
            <a:ext cy="15692" cx="37566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1" name="Shape 141"/>
          <p:cNvCxnSpPr>
            <a:stCxn id="138" idx="3"/>
            <a:endCxn id="139" idx="1"/>
          </p:cNvCxnSpPr>
          <p:nvPr/>
        </p:nvCxnSpPr>
        <p:spPr>
          <a:xfrm rot="10800000" flipH="1">
            <a:off y="5866397" x="3723336"/>
            <a:ext cy="7846" cx="41311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2" name="Shape 142"/>
          <p:cNvSpPr/>
          <p:nvPr/>
        </p:nvSpPr>
        <p:spPr>
          <a:xfrm>
            <a:off y="4714071" x="3915888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3</a:t>
            </a:r>
          </a:p>
        </p:txBody>
      </p:sp>
      <p:sp>
        <p:nvSpPr>
          <p:cNvPr id="143" name="Shape 143"/>
          <p:cNvSpPr/>
          <p:nvPr/>
        </p:nvSpPr>
        <p:spPr>
          <a:xfrm>
            <a:off y="4714071" x="3285428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1</a:t>
            </a:r>
          </a:p>
        </p:txBody>
      </p:sp>
      <p:cxnSp>
        <p:nvCxnSpPr>
          <p:cNvPr id="144" name="Shape 144"/>
          <p:cNvCxnSpPr>
            <a:stCxn id="143" idx="3"/>
            <a:endCxn id="142" idx="1"/>
          </p:cNvCxnSpPr>
          <p:nvPr/>
        </p:nvCxnSpPr>
        <p:spPr>
          <a:xfrm>
            <a:off y="4828071" x="3637628"/>
            <a:ext cy="0" cx="27825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y="4943728" x="3403515"/>
            <a:ext cy="755699" cx="1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y="5250605" x="4406249"/>
            <a:ext cy="440099" cx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7" name="Shape 147"/>
          <p:cNvSpPr/>
          <p:nvPr/>
        </p:nvSpPr>
        <p:spPr>
          <a:xfrm>
            <a:off y="5680049" x="5089273"/>
            <a:ext cy="357000" cx="53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ID-y</a:t>
            </a:r>
          </a:p>
        </p:txBody>
      </p:sp>
      <p:cxnSp>
        <p:nvCxnSpPr>
          <p:cNvPr id="148" name="Shape 148"/>
          <p:cNvCxnSpPr>
            <a:stCxn id="139" idx="3"/>
            <a:endCxn id="147" idx="1"/>
          </p:cNvCxnSpPr>
          <p:nvPr/>
        </p:nvCxnSpPr>
        <p:spPr>
          <a:xfrm rot="10800000" flipH="1">
            <a:off y="5858549" x="4676156"/>
            <a:ext cy="7848" cx="41311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9" name="Shape 149"/>
          <p:cNvSpPr/>
          <p:nvPr/>
        </p:nvSpPr>
        <p:spPr>
          <a:xfrm>
            <a:off y="5320916" x="5897219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4</a:t>
            </a:r>
          </a:p>
        </p:txBody>
      </p:sp>
      <p:sp>
        <p:nvSpPr>
          <p:cNvPr id="150" name="Shape 150"/>
          <p:cNvSpPr/>
          <p:nvPr/>
        </p:nvSpPr>
        <p:spPr>
          <a:xfrm>
            <a:off y="5320916" x="5219085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2</a:t>
            </a:r>
          </a:p>
        </p:txBody>
      </p:sp>
      <p:sp>
        <p:nvSpPr>
          <p:cNvPr id="151" name="Shape 151"/>
          <p:cNvSpPr/>
          <p:nvPr/>
        </p:nvSpPr>
        <p:spPr>
          <a:xfrm>
            <a:off y="5329541" x="6575364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sp>
        <p:nvSpPr>
          <p:cNvPr id="152" name="Shape 152"/>
          <p:cNvSpPr/>
          <p:nvPr/>
        </p:nvSpPr>
        <p:spPr>
          <a:xfrm>
            <a:off y="5329541" x="7253487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8</a:t>
            </a:r>
          </a:p>
        </p:txBody>
      </p:sp>
      <p:cxnSp>
        <p:nvCxnSpPr>
          <p:cNvPr id="153" name="Shape 153"/>
          <p:cNvCxnSpPr>
            <a:stCxn id="150" idx="3"/>
            <a:endCxn id="149" idx="1"/>
          </p:cNvCxnSpPr>
          <p:nvPr/>
        </p:nvCxnSpPr>
        <p:spPr>
          <a:xfrm>
            <a:off y="5434916" x="5571285"/>
            <a:ext cy="0" cx="32593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4" name="Shape 154"/>
          <p:cNvCxnSpPr>
            <a:stCxn id="149" idx="3"/>
            <a:endCxn id="151" idx="1"/>
          </p:cNvCxnSpPr>
          <p:nvPr/>
        </p:nvCxnSpPr>
        <p:spPr>
          <a:xfrm>
            <a:off y="5434916" x="6249419"/>
            <a:ext cy="8625" cx="32594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5" name="Shape 155"/>
          <p:cNvCxnSpPr>
            <a:stCxn id="151" idx="3"/>
            <a:endCxn id="152" idx="1"/>
          </p:cNvCxnSpPr>
          <p:nvPr/>
        </p:nvCxnSpPr>
        <p:spPr>
          <a:xfrm>
            <a:off y="5443541" x="6927564"/>
            <a:ext cy="0" cx="3259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6" name="Shape 156"/>
          <p:cNvCxnSpPr>
            <a:stCxn id="147" idx="0"/>
            <a:endCxn id="150" idx="2"/>
          </p:cNvCxnSpPr>
          <p:nvPr/>
        </p:nvCxnSpPr>
        <p:spPr>
          <a:xfrm rot="10800000" flipH="1">
            <a:off y="5548916" x="5359123"/>
            <a:ext cy="131133" cx="3606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6" name="Shape 106"/>
          <p:cNvSpPr/>
          <p:nvPr/>
        </p:nvSpPr>
        <p:spPr>
          <a:xfrm>
            <a:off y="3107827" x="3188492"/>
            <a:ext cy="357000" cx="53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ID-1</a:t>
            </a:r>
          </a:p>
        </p:txBody>
      </p:sp>
      <p:cxnSp>
        <p:nvCxnSpPr>
          <p:cNvPr id="157" name="Shape 157"/>
          <p:cNvCxnSpPr>
            <a:stCxn id="158" idx="2"/>
            <a:endCxn id="137" idx="0"/>
          </p:cNvCxnSpPr>
          <p:nvPr/>
        </p:nvCxnSpPr>
        <p:spPr>
          <a:xfrm>
            <a:off y="4499383" x="2156154"/>
            <a:ext cy="1180667" cx="1746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8" name="Shape 158"/>
          <p:cNvSpPr/>
          <p:nvPr/>
        </p:nvSpPr>
        <p:spPr>
          <a:xfrm>
            <a:off y="4142383" x="1487904"/>
            <a:ext cy="357000" cx="1336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mm</a:t>
            </a:r>
          </a:p>
        </p:txBody>
      </p:sp>
      <p:cxnSp>
        <p:nvCxnSpPr>
          <p:cNvPr id="159" name="Shape 159"/>
          <p:cNvCxnSpPr>
            <a:stCxn id="103" idx="2"/>
            <a:endCxn id="158" idx="0"/>
          </p:cNvCxnSpPr>
          <p:nvPr/>
        </p:nvCxnSpPr>
        <p:spPr>
          <a:xfrm flipH="1">
            <a:off y="3464863" x="2156154"/>
            <a:ext cy="677520" cx="5138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1" name="Shape 101"/>
          <p:cNvSpPr/>
          <p:nvPr/>
        </p:nvSpPr>
        <p:spPr>
          <a:xfrm>
            <a:off y="4137307" x="3238902"/>
            <a:ext cy="357000" cx="53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ID-2</a:t>
            </a:r>
          </a:p>
        </p:txBody>
      </p:sp>
      <p:cxnSp>
        <p:nvCxnSpPr>
          <p:cNvPr id="160" name="Shape 160"/>
          <p:cNvCxnSpPr>
            <a:stCxn id="158" idx="3"/>
            <a:endCxn id="101" idx="1"/>
          </p:cNvCxnSpPr>
          <p:nvPr/>
        </p:nvCxnSpPr>
        <p:spPr>
          <a:xfrm rot="10800000" flipH="1">
            <a:off y="4315807" x="2824404"/>
            <a:ext cy="5076" cx="41449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61" name="Shape 161"/>
          <p:cNvSpPr txBox="1"/>
          <p:nvPr/>
        </p:nvSpPr>
        <p:spPr>
          <a:xfrm>
            <a:off y="3427310" x="766029"/>
            <a:ext cy="2609699" cx="278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1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5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N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4000" lang="pt-BR"/>
              <a:t>Estrutura do Arquivo Invertido</a:t>
            </a:r>
          </a:p>
        </p:txBody>
      </p:sp>
      <p:sp>
        <p:nvSpPr>
          <p:cNvPr id="163" name="Shape 163"/>
          <p:cNvSpPr/>
          <p:nvPr/>
        </p:nvSpPr>
        <p:spPr>
          <a:xfrm>
            <a:off y="5015009" x="4878370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sp>
        <p:nvSpPr>
          <p:cNvPr id="164" name="Shape 164"/>
          <p:cNvSpPr/>
          <p:nvPr/>
        </p:nvSpPr>
        <p:spPr>
          <a:xfrm>
            <a:off y="5019986" x="4232462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4</a:t>
            </a:r>
          </a:p>
        </p:txBody>
      </p:sp>
      <p:sp>
        <p:nvSpPr>
          <p:cNvPr id="165" name="Shape 165"/>
          <p:cNvSpPr/>
          <p:nvPr/>
        </p:nvSpPr>
        <p:spPr>
          <a:xfrm>
            <a:off y="5019986" x="5524277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6</a:t>
            </a:r>
          </a:p>
        </p:txBody>
      </p:sp>
      <p:sp>
        <p:nvSpPr>
          <p:cNvPr id="166" name="Shape 166"/>
          <p:cNvSpPr/>
          <p:nvPr/>
        </p:nvSpPr>
        <p:spPr>
          <a:xfrm>
            <a:off y="5019986" x="6205704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7</a:t>
            </a:r>
          </a:p>
        </p:txBody>
      </p:sp>
      <p:cxnSp>
        <p:nvCxnSpPr>
          <p:cNvPr id="167" name="Shape 167"/>
          <p:cNvCxnSpPr>
            <a:stCxn id="164" idx="3"/>
            <a:endCxn id="163" idx="1"/>
          </p:cNvCxnSpPr>
          <p:nvPr/>
        </p:nvCxnSpPr>
        <p:spPr>
          <a:xfrm rot="10800000" flipH="1">
            <a:off y="5129009" x="4584662"/>
            <a:ext cy="4976" cx="29370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8" name="Shape 168"/>
          <p:cNvCxnSpPr>
            <a:stCxn id="163" idx="3"/>
            <a:endCxn id="165" idx="1"/>
          </p:cNvCxnSpPr>
          <p:nvPr/>
        </p:nvCxnSpPr>
        <p:spPr>
          <a:xfrm>
            <a:off y="5129009" x="5230570"/>
            <a:ext cy="4976" cx="29370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9" name="Shape 169"/>
          <p:cNvCxnSpPr>
            <a:stCxn id="165" idx="3"/>
            <a:endCxn id="166" idx="1"/>
          </p:cNvCxnSpPr>
          <p:nvPr/>
        </p:nvCxnSpPr>
        <p:spPr>
          <a:xfrm>
            <a:off y="5133986" x="5876477"/>
            <a:ext cy="0" cx="32922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0" name="Shape 170"/>
          <p:cNvSpPr/>
          <p:nvPr/>
        </p:nvSpPr>
        <p:spPr>
          <a:xfrm>
            <a:off y="5015017" x="6816088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8</a:t>
            </a:r>
          </a:p>
        </p:txBody>
      </p:sp>
      <p:cxnSp>
        <p:nvCxnSpPr>
          <p:cNvPr id="171" name="Shape 171"/>
          <p:cNvCxnSpPr>
            <a:stCxn id="166" idx="3"/>
            <a:endCxn id="170" idx="1"/>
          </p:cNvCxnSpPr>
          <p:nvPr/>
        </p:nvCxnSpPr>
        <p:spPr>
          <a:xfrm rot="10800000" flipH="1">
            <a:off y="5129017" x="6557904"/>
            <a:ext cy="4969" cx="25818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2" name="Shape 172"/>
          <p:cNvSpPr/>
          <p:nvPr/>
        </p:nvSpPr>
        <p:spPr>
          <a:xfrm>
            <a:off y="3727261" x="4466693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3</a:t>
            </a:r>
          </a:p>
        </p:txBody>
      </p:sp>
      <p:sp>
        <p:nvSpPr>
          <p:cNvPr id="102" name="Shape 102"/>
          <p:cNvSpPr/>
          <p:nvPr/>
        </p:nvSpPr>
        <p:spPr>
          <a:xfrm>
            <a:off y="3727261" x="3836233"/>
            <a:ext cy="227999" cx="35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2</a:t>
            </a:r>
          </a:p>
        </p:txBody>
      </p:sp>
      <p:cxnSp>
        <p:nvCxnSpPr>
          <p:cNvPr id="173" name="Shape 173"/>
          <p:cNvCxnSpPr>
            <a:stCxn id="102" idx="3"/>
            <a:endCxn id="172" idx="1"/>
          </p:cNvCxnSpPr>
          <p:nvPr/>
        </p:nvCxnSpPr>
        <p:spPr>
          <a:xfrm>
            <a:off y="3841261" x="4188433"/>
            <a:ext cy="0" cx="27825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Algoritmo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pt-BR"/>
              <a:t>Para cada token que tenha apenas um veículo associado, crie a regra para este token.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pt-BR"/>
              <a:t>mm -&gt; ID-2</a:t>
            </a:r>
          </a:p>
          <a:p>
            <a:r>
              <a:t/>
            </a:r>
          </a:p>
          <a:p>
            <a:pPr algn="l"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Dessa forma as regras geradas terão 100% de confiança.</a:t>
            </a:r>
          </a:p>
          <a:p>
            <a:pPr algn="l"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Não existe a poda por suporte mínimo.</a:t>
            </a:r>
          </a:p>
          <a:p>
            <a:pPr algn="l"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Ex: siglas teriam um suporte muito baixo.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2223800" x="510449"/>
            <a:ext cy="4365000" cx="812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Faça as combinações de itemSets para toda a base e crie regras para aqueles em que a intersecção resulta em uma lista de tamanho um.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Note que a Intersecção de </a:t>
            </a:r>
            <a:r>
              <a:rPr sz="1800" lang="pt-BR" i="1"/>
              <a:t>conference</a:t>
            </a:r>
            <a:r>
              <a:rPr sz="1800" lang="pt-BR"/>
              <a:t> e </a:t>
            </a:r>
            <a:r>
              <a:rPr sz="1800" lang="pt-BR" i="1"/>
              <a:t>multimedia</a:t>
            </a:r>
            <a:r>
              <a:rPr sz="1800" lang="pt-BR"/>
              <a:t> ocorre no veículo ID-1 e ID-2 e apenas a intersecção da lista de posições de ID-2 não é vazia..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conference &amp; multimedia -&gt; ID-76 (ID-76 é a classe do veículo ID-2)</a:t>
            </a:r>
          </a:p>
        </p:txBody>
      </p:sp>
      <p:sp>
        <p:nvSpPr>
          <p:cNvPr id="185" name="Shape 185"/>
          <p:cNvSpPr/>
          <p:nvPr/>
        </p:nvSpPr>
        <p:spPr>
          <a:xfrm>
            <a:off y="3989948" x="1934621"/>
            <a:ext cy="396300" cx="1543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 conference</a:t>
            </a:r>
          </a:p>
        </p:txBody>
      </p:sp>
      <p:sp>
        <p:nvSpPr>
          <p:cNvPr id="186" name="Shape 186"/>
          <p:cNvSpPr/>
          <p:nvPr/>
        </p:nvSpPr>
        <p:spPr>
          <a:xfrm>
            <a:off y="3983273" x="5842273"/>
            <a:ext cy="396300" cx="623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ID-2</a:t>
            </a:r>
          </a:p>
        </p:txBody>
      </p:sp>
      <p:cxnSp>
        <p:nvCxnSpPr>
          <p:cNvPr id="187" name="Shape 187"/>
          <p:cNvCxnSpPr>
            <a:stCxn id="186" idx="0"/>
            <a:endCxn id="188" idx="2"/>
          </p:cNvCxnSpPr>
          <p:nvPr/>
        </p:nvCxnSpPr>
        <p:spPr>
          <a:xfrm rot="10800000">
            <a:off y="3754722" x="6135317"/>
            <a:ext cy="228551" cx="1865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9" name="Shape 189"/>
          <p:cNvSpPr/>
          <p:nvPr/>
        </p:nvSpPr>
        <p:spPr>
          <a:xfrm>
            <a:off y="920050" x="-6239875"/>
            <a:ext cy="660300" cx="1163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90" name="Shape 190"/>
          <p:cNvCxnSpPr>
            <a:stCxn id="189" idx="3"/>
            <a:endCxn id="191" idx="1"/>
          </p:cNvCxnSpPr>
          <p:nvPr/>
        </p:nvCxnSpPr>
        <p:spPr>
          <a:xfrm rot="10800000" flipH="1">
            <a:off y="1242812" x="-5076474"/>
            <a:ext cy="7387" cx="30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92" name="Shape 192"/>
          <p:cNvSpPr/>
          <p:nvPr/>
        </p:nvSpPr>
        <p:spPr>
          <a:xfrm>
            <a:off y="-742550" x="-3876000"/>
            <a:ext cy="321899" cx="433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3" name="Shape 193"/>
          <p:cNvSpPr/>
          <p:nvPr/>
        </p:nvSpPr>
        <p:spPr>
          <a:xfrm>
            <a:off y="-742550" x="-4651437"/>
            <a:ext cy="321899" cx="433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4" name="Shape 194"/>
          <p:cNvSpPr/>
          <p:nvPr/>
        </p:nvSpPr>
        <p:spPr>
          <a:xfrm>
            <a:off y="-742550" x="-3100587"/>
            <a:ext cy="321899" cx="433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5" name="Shape 195"/>
          <p:cNvSpPr/>
          <p:nvPr/>
        </p:nvSpPr>
        <p:spPr>
          <a:xfrm>
            <a:off y="-742550" x="-2396412"/>
            <a:ext cy="321899" cx="433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96" name="Shape 196"/>
          <p:cNvCxnSpPr>
            <a:stCxn id="193" idx="3"/>
            <a:endCxn id="192" idx="1"/>
          </p:cNvCxnSpPr>
          <p:nvPr/>
        </p:nvCxnSpPr>
        <p:spPr>
          <a:xfrm>
            <a:off y="-581600" x="-4218237"/>
            <a:ext cy="0" cx="3422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7" name="Shape 197"/>
          <p:cNvCxnSpPr>
            <a:stCxn id="192" idx="3"/>
            <a:endCxn id="194" idx="1"/>
          </p:cNvCxnSpPr>
          <p:nvPr/>
        </p:nvCxnSpPr>
        <p:spPr>
          <a:xfrm>
            <a:off y="-581600" x="-3442799"/>
            <a:ext cy="0" cx="3422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8" name="Shape 198"/>
          <p:cNvCxnSpPr>
            <a:stCxn id="194" idx="3"/>
            <a:endCxn id="195" idx="1"/>
          </p:cNvCxnSpPr>
          <p:nvPr/>
        </p:nvCxnSpPr>
        <p:spPr>
          <a:xfrm>
            <a:off y="-581600" x="-2667387"/>
            <a:ext cy="0" cx="2709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9" name="Shape 199"/>
          <p:cNvCxnSpPr>
            <a:stCxn id="191" idx="0"/>
            <a:endCxn id="193" idx="2"/>
          </p:cNvCxnSpPr>
          <p:nvPr/>
        </p:nvCxnSpPr>
        <p:spPr>
          <a:xfrm rot="10800000">
            <a:off y="-420650" x="-4434837"/>
            <a:ext cy="1411462" cx="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0" name="Shape 200"/>
          <p:cNvSpPr/>
          <p:nvPr/>
        </p:nvSpPr>
        <p:spPr>
          <a:xfrm>
            <a:off y="5518155" x="1973915"/>
            <a:ext cy="396300" cx="1465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multimedia</a:t>
            </a:r>
          </a:p>
        </p:txBody>
      </p:sp>
      <p:sp>
        <p:nvSpPr>
          <p:cNvPr id="201" name="Shape 201"/>
          <p:cNvSpPr/>
          <p:nvPr/>
        </p:nvSpPr>
        <p:spPr>
          <a:xfrm>
            <a:off y="5518155" x="5824671"/>
            <a:ext cy="396300" cx="621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ID-2</a:t>
            </a:r>
          </a:p>
        </p:txBody>
      </p:sp>
      <p:cxnSp>
        <p:nvCxnSpPr>
          <p:cNvPr id="202" name="Shape 202"/>
          <p:cNvCxnSpPr>
            <a:stCxn id="201" idx="0"/>
            <a:endCxn id="203" idx="2"/>
          </p:cNvCxnSpPr>
          <p:nvPr/>
        </p:nvCxnSpPr>
        <p:spPr>
          <a:xfrm rot="10800000">
            <a:off y="5289622" x="6135317"/>
            <a:ext cy="228532" cx="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4" name="Shape 204"/>
          <p:cNvSpPr txBox="1"/>
          <p:nvPr>
            <p:ph type="title"/>
          </p:nvPr>
        </p:nvSpPr>
        <p:spPr>
          <a:xfrm>
            <a:off y="427037" x="6096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pt-BR"/>
              <a:t>Intersecção </a:t>
            </a:r>
          </a:p>
        </p:txBody>
      </p:sp>
      <p:sp>
        <p:nvSpPr>
          <p:cNvPr id="205" name="Shape 205"/>
          <p:cNvSpPr/>
          <p:nvPr/>
        </p:nvSpPr>
        <p:spPr>
          <a:xfrm>
            <a:off y="3505714" x="6651465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sp>
        <p:nvSpPr>
          <p:cNvPr id="188" name="Shape 188"/>
          <p:cNvSpPr/>
          <p:nvPr/>
        </p:nvSpPr>
        <p:spPr>
          <a:xfrm>
            <a:off y="3505722" x="5958017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4</a:t>
            </a:r>
          </a:p>
        </p:txBody>
      </p:sp>
      <p:sp>
        <p:nvSpPr>
          <p:cNvPr id="206" name="Shape 206"/>
          <p:cNvSpPr/>
          <p:nvPr/>
        </p:nvSpPr>
        <p:spPr>
          <a:xfrm>
            <a:off y="3505710" x="7344939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6</a:t>
            </a:r>
          </a:p>
        </p:txBody>
      </p:sp>
      <p:sp>
        <p:nvSpPr>
          <p:cNvPr id="207" name="Shape 207"/>
          <p:cNvSpPr/>
          <p:nvPr/>
        </p:nvSpPr>
        <p:spPr>
          <a:xfrm>
            <a:off y="3505722" x="7944405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7</a:t>
            </a:r>
          </a:p>
        </p:txBody>
      </p:sp>
      <p:cxnSp>
        <p:nvCxnSpPr>
          <p:cNvPr id="208" name="Shape 208"/>
          <p:cNvCxnSpPr>
            <a:stCxn id="188" idx="3"/>
            <a:endCxn id="205" idx="1"/>
          </p:cNvCxnSpPr>
          <p:nvPr/>
        </p:nvCxnSpPr>
        <p:spPr>
          <a:xfrm rot="10800000" flipH="1">
            <a:off y="3630214" x="6312617"/>
            <a:ext cy="7" cx="33884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9" name="Shape 209"/>
          <p:cNvCxnSpPr>
            <a:stCxn id="205" idx="3"/>
            <a:endCxn id="206" idx="1"/>
          </p:cNvCxnSpPr>
          <p:nvPr/>
        </p:nvCxnSpPr>
        <p:spPr>
          <a:xfrm rot="10800000" flipH="1">
            <a:off y="3630210" x="7006065"/>
            <a:ext cy="4" cx="33887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0" name="Shape 210"/>
          <p:cNvCxnSpPr>
            <a:stCxn id="206" idx="3"/>
            <a:endCxn id="207" idx="1"/>
          </p:cNvCxnSpPr>
          <p:nvPr/>
        </p:nvCxnSpPr>
        <p:spPr>
          <a:xfrm>
            <a:off y="3630210" x="7699539"/>
            <a:ext cy="12" cx="24486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1" name="Shape 211"/>
          <p:cNvSpPr/>
          <p:nvPr/>
        </p:nvSpPr>
        <p:spPr>
          <a:xfrm>
            <a:off y="5040614" x="6651465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sp>
        <p:nvSpPr>
          <p:cNvPr id="203" name="Shape 203"/>
          <p:cNvSpPr/>
          <p:nvPr/>
        </p:nvSpPr>
        <p:spPr>
          <a:xfrm>
            <a:off y="5040622" x="5958017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4</a:t>
            </a:r>
          </a:p>
        </p:txBody>
      </p:sp>
      <p:sp>
        <p:nvSpPr>
          <p:cNvPr id="212" name="Shape 212"/>
          <p:cNvSpPr/>
          <p:nvPr/>
        </p:nvSpPr>
        <p:spPr>
          <a:xfrm>
            <a:off y="5040610" x="7344939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6</a:t>
            </a:r>
          </a:p>
        </p:txBody>
      </p:sp>
      <p:sp>
        <p:nvSpPr>
          <p:cNvPr id="213" name="Shape 213"/>
          <p:cNvSpPr/>
          <p:nvPr/>
        </p:nvSpPr>
        <p:spPr>
          <a:xfrm>
            <a:off y="5040622" x="7944405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7</a:t>
            </a:r>
          </a:p>
        </p:txBody>
      </p:sp>
      <p:cxnSp>
        <p:nvCxnSpPr>
          <p:cNvPr id="214" name="Shape 214"/>
          <p:cNvCxnSpPr>
            <a:stCxn id="203" idx="3"/>
            <a:endCxn id="211" idx="1"/>
          </p:cNvCxnSpPr>
          <p:nvPr/>
        </p:nvCxnSpPr>
        <p:spPr>
          <a:xfrm rot="10800000" flipH="1">
            <a:off y="5165114" x="6312617"/>
            <a:ext cy="7" cx="33884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5" name="Shape 215"/>
          <p:cNvCxnSpPr>
            <a:stCxn id="211" idx="3"/>
            <a:endCxn id="212" idx="1"/>
          </p:cNvCxnSpPr>
          <p:nvPr/>
        </p:nvCxnSpPr>
        <p:spPr>
          <a:xfrm rot="10800000" flipH="1">
            <a:off y="5165110" x="7006065"/>
            <a:ext cy="4" cx="33887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6" name="Shape 216"/>
          <p:cNvCxnSpPr>
            <a:stCxn id="212" idx="3"/>
            <a:endCxn id="213" idx="1"/>
          </p:cNvCxnSpPr>
          <p:nvPr/>
        </p:nvCxnSpPr>
        <p:spPr>
          <a:xfrm>
            <a:off y="5165110" x="7699539"/>
            <a:ext cy="12" cx="24486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7" name="Shape 217"/>
          <p:cNvSpPr/>
          <p:nvPr/>
        </p:nvSpPr>
        <p:spPr>
          <a:xfrm>
            <a:off y="3989948" x="4412698"/>
            <a:ext cy="396300" cx="623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ID-1</a:t>
            </a:r>
          </a:p>
        </p:txBody>
      </p:sp>
      <p:sp>
        <p:nvSpPr>
          <p:cNvPr id="218" name="Shape 218"/>
          <p:cNvSpPr/>
          <p:nvPr/>
        </p:nvSpPr>
        <p:spPr>
          <a:xfrm>
            <a:off y="5518148" x="4412698"/>
            <a:ext cy="396300" cx="623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ID-1</a:t>
            </a:r>
          </a:p>
        </p:txBody>
      </p:sp>
      <p:cxnSp>
        <p:nvCxnSpPr>
          <p:cNvPr id="219" name="Shape 219"/>
          <p:cNvCxnSpPr>
            <a:stCxn id="217" idx="1"/>
            <a:endCxn id="185" idx="3"/>
          </p:cNvCxnSpPr>
          <p:nvPr/>
        </p:nvCxnSpPr>
        <p:spPr>
          <a:xfrm rot="10800000">
            <a:off y="4188098" x="3478421"/>
            <a:ext cy="0" cx="9342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0" name="Shape 220"/>
          <p:cNvCxnSpPr>
            <a:stCxn id="186" idx="1"/>
            <a:endCxn id="217" idx="3"/>
          </p:cNvCxnSpPr>
          <p:nvPr/>
        </p:nvCxnSpPr>
        <p:spPr>
          <a:xfrm flipH="1">
            <a:off y="4181423" x="5036098"/>
            <a:ext cy="6675" cx="8061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1" name="Shape 221"/>
          <p:cNvCxnSpPr>
            <a:stCxn id="201" idx="1"/>
            <a:endCxn id="218" idx="3"/>
          </p:cNvCxnSpPr>
          <p:nvPr/>
        </p:nvCxnSpPr>
        <p:spPr>
          <a:xfrm rot="10800000">
            <a:off y="5716298" x="5036098"/>
            <a:ext cy="6" cx="7885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2" name="Shape 222"/>
          <p:cNvCxnSpPr>
            <a:stCxn id="218" idx="1"/>
            <a:endCxn id="200" idx="3"/>
          </p:cNvCxnSpPr>
          <p:nvPr/>
        </p:nvCxnSpPr>
        <p:spPr>
          <a:xfrm flipH="1">
            <a:off y="5716298" x="3439115"/>
            <a:ext cy="6" cx="97358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27" name="Shape 227"/>
          <p:cNvCxnSpPr>
            <a:stCxn id="228" idx="0"/>
            <a:endCxn id="229" idx="2"/>
          </p:cNvCxnSpPr>
          <p:nvPr/>
        </p:nvCxnSpPr>
        <p:spPr>
          <a:xfrm rot="10800000" flipH="1">
            <a:off y="4117769" x="3587799"/>
            <a:ext cy="198610" cx="5069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0" name="Shape 230"/>
          <p:cNvSpPr/>
          <p:nvPr/>
        </p:nvSpPr>
        <p:spPr>
          <a:xfrm>
            <a:off y="3192626" x="1605211"/>
            <a:ext cy="389699" cx="134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conference</a:t>
            </a:r>
          </a:p>
        </p:txBody>
      </p:sp>
      <p:sp>
        <p:nvSpPr>
          <p:cNvPr id="231" name="Shape 231"/>
          <p:cNvSpPr/>
          <p:nvPr/>
        </p:nvSpPr>
        <p:spPr>
          <a:xfrm>
            <a:off y="3184023" x="4224572"/>
            <a:ext cy="389699" cx="543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ID-2</a:t>
            </a:r>
          </a:p>
        </p:txBody>
      </p:sp>
      <p:cxnSp>
        <p:nvCxnSpPr>
          <p:cNvPr id="232" name="Shape 232"/>
          <p:cNvCxnSpPr>
            <a:stCxn id="230" idx="3"/>
            <a:endCxn id="233" idx="1"/>
          </p:cNvCxnSpPr>
          <p:nvPr/>
        </p:nvCxnSpPr>
        <p:spPr>
          <a:xfrm rot="10800000" flipH="1">
            <a:off y="3387438" x="2950711"/>
            <a:ext cy="38" cx="3146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4" name="Shape 234"/>
          <p:cNvCxnSpPr>
            <a:stCxn id="233" idx="3"/>
            <a:endCxn id="231" idx="1"/>
          </p:cNvCxnSpPr>
          <p:nvPr/>
        </p:nvCxnSpPr>
        <p:spPr>
          <a:xfrm rot="10800000" flipH="1">
            <a:off y="3378873" x="3808704"/>
            <a:ext cy="8565" cx="41586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5" name="Shape 235"/>
          <p:cNvSpPr/>
          <p:nvPr/>
        </p:nvSpPr>
        <p:spPr>
          <a:xfrm>
            <a:off y="2167582" x="3346660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2</a:t>
            </a:r>
          </a:p>
        </p:txBody>
      </p:sp>
      <p:sp>
        <p:nvSpPr>
          <p:cNvPr id="236" name="Shape 236"/>
          <p:cNvSpPr/>
          <p:nvPr/>
        </p:nvSpPr>
        <p:spPr>
          <a:xfrm>
            <a:off y="2167582" x="3981299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cxnSp>
        <p:nvCxnSpPr>
          <p:cNvPr id="237" name="Shape 237"/>
          <p:cNvCxnSpPr>
            <a:stCxn id="235" idx="3"/>
            <a:endCxn id="236" idx="1"/>
          </p:cNvCxnSpPr>
          <p:nvPr/>
        </p:nvCxnSpPr>
        <p:spPr>
          <a:xfrm>
            <a:off y="2292082" x="3701260"/>
            <a:ext cy="0" cx="28003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8" name="Shape 238"/>
          <p:cNvCxnSpPr>
            <a:stCxn id="233" idx="0"/>
            <a:endCxn id="235" idx="2"/>
          </p:cNvCxnSpPr>
          <p:nvPr/>
        </p:nvCxnSpPr>
        <p:spPr>
          <a:xfrm rot="10800000">
            <a:off y="2416582" x="3523960"/>
            <a:ext cy="776005" cx="1309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9" name="Shape 239"/>
          <p:cNvSpPr/>
          <p:nvPr/>
        </p:nvSpPr>
        <p:spPr>
          <a:xfrm>
            <a:off y="2452202" x="4969190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sp>
        <p:nvSpPr>
          <p:cNvPr id="240" name="Shape 240"/>
          <p:cNvSpPr/>
          <p:nvPr/>
        </p:nvSpPr>
        <p:spPr>
          <a:xfrm>
            <a:off y="2457635" x="4318980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4</a:t>
            </a:r>
          </a:p>
        </p:txBody>
      </p:sp>
      <p:sp>
        <p:nvSpPr>
          <p:cNvPr id="241" name="Shape 241"/>
          <p:cNvSpPr/>
          <p:nvPr/>
        </p:nvSpPr>
        <p:spPr>
          <a:xfrm>
            <a:off y="2457635" x="5619401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6</a:t>
            </a:r>
          </a:p>
        </p:txBody>
      </p:sp>
      <p:sp>
        <p:nvSpPr>
          <p:cNvPr id="242" name="Shape 242"/>
          <p:cNvSpPr/>
          <p:nvPr/>
        </p:nvSpPr>
        <p:spPr>
          <a:xfrm>
            <a:off y="2457635" x="6305368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7</a:t>
            </a:r>
          </a:p>
        </p:txBody>
      </p:sp>
      <p:cxnSp>
        <p:nvCxnSpPr>
          <p:cNvPr id="243" name="Shape 243"/>
          <p:cNvCxnSpPr>
            <a:stCxn id="240" idx="3"/>
            <a:endCxn id="239" idx="1"/>
          </p:cNvCxnSpPr>
          <p:nvPr/>
        </p:nvCxnSpPr>
        <p:spPr>
          <a:xfrm rot="10800000" flipH="1">
            <a:off y="2576702" x="4673580"/>
            <a:ext cy="5433" cx="2956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4" name="Shape 244"/>
          <p:cNvCxnSpPr>
            <a:stCxn id="239" idx="3"/>
            <a:endCxn id="241" idx="1"/>
          </p:cNvCxnSpPr>
          <p:nvPr/>
        </p:nvCxnSpPr>
        <p:spPr>
          <a:xfrm>
            <a:off y="2576702" x="5323790"/>
            <a:ext cy="5433" cx="2956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5" name="Shape 245"/>
          <p:cNvCxnSpPr>
            <a:stCxn id="241" idx="3"/>
            <a:endCxn id="242" idx="1"/>
          </p:cNvCxnSpPr>
          <p:nvPr/>
        </p:nvCxnSpPr>
        <p:spPr>
          <a:xfrm>
            <a:off y="2582135" x="5974001"/>
            <a:ext cy="0" cx="33136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6" name="Shape 246"/>
          <p:cNvCxnSpPr>
            <a:stCxn id="231" idx="0"/>
            <a:endCxn id="240" idx="2"/>
          </p:cNvCxnSpPr>
          <p:nvPr/>
        </p:nvCxnSpPr>
        <p:spPr>
          <a:xfrm rot="10800000" flipH="1">
            <a:off y="2706635" x="4496222"/>
            <a:ext cy="477387" cx="5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47" name="Shape 247"/>
          <p:cNvSpPr/>
          <p:nvPr/>
        </p:nvSpPr>
        <p:spPr>
          <a:xfrm>
            <a:off y="3175455" x="5183738"/>
            <a:ext cy="389699" cx="543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ID-x</a:t>
            </a:r>
          </a:p>
        </p:txBody>
      </p:sp>
      <p:sp>
        <p:nvSpPr>
          <p:cNvPr id="248" name="Shape 248"/>
          <p:cNvSpPr/>
          <p:nvPr/>
        </p:nvSpPr>
        <p:spPr>
          <a:xfrm>
            <a:off y="2783421" x="5997066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2</a:t>
            </a:r>
          </a:p>
        </p:txBody>
      </p:sp>
      <p:sp>
        <p:nvSpPr>
          <p:cNvPr id="249" name="Shape 249"/>
          <p:cNvSpPr/>
          <p:nvPr/>
        </p:nvSpPr>
        <p:spPr>
          <a:xfrm>
            <a:off y="2783421" x="5314414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1</a:t>
            </a:r>
          </a:p>
        </p:txBody>
      </p:sp>
      <p:cxnSp>
        <p:nvCxnSpPr>
          <p:cNvPr id="250" name="Shape 250"/>
          <p:cNvCxnSpPr>
            <a:stCxn id="249" idx="3"/>
            <a:endCxn id="248" idx="1"/>
          </p:cNvCxnSpPr>
          <p:nvPr/>
        </p:nvCxnSpPr>
        <p:spPr>
          <a:xfrm>
            <a:off y="2907921" x="5669014"/>
            <a:ext cy="0" cx="32805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1" name="Shape 251"/>
          <p:cNvCxnSpPr>
            <a:stCxn id="247" idx="0"/>
            <a:endCxn id="249" idx="2"/>
          </p:cNvCxnSpPr>
          <p:nvPr/>
        </p:nvCxnSpPr>
        <p:spPr>
          <a:xfrm rot="10800000" flipH="1">
            <a:off y="3032421" x="5455388"/>
            <a:ext cy="143033" cx="3632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52" name="Shape 252"/>
          <p:cNvSpPr/>
          <p:nvPr/>
        </p:nvSpPr>
        <p:spPr>
          <a:xfrm>
            <a:off y="920050" x="-6239875"/>
            <a:ext cy="660300" cx="1163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3" name="Shape 253"/>
          <p:cNvSpPr/>
          <p:nvPr/>
        </p:nvSpPr>
        <p:spPr>
          <a:xfrm>
            <a:off y="990812" x="-4766775"/>
            <a:ext cy="503999" cx="663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54" name="Shape 254"/>
          <p:cNvCxnSpPr>
            <a:stCxn id="252" idx="3"/>
            <a:endCxn id="253" idx="1"/>
          </p:cNvCxnSpPr>
          <p:nvPr/>
        </p:nvCxnSpPr>
        <p:spPr>
          <a:xfrm rot="10800000" flipH="1">
            <a:off y="1242812" x="-5076474"/>
            <a:ext cy="7387" cx="30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5" name="Shape 255"/>
          <p:cNvCxnSpPr>
            <a:stCxn id="253" idx="3"/>
            <a:endCxn id="256" idx="1"/>
          </p:cNvCxnSpPr>
          <p:nvPr/>
        </p:nvCxnSpPr>
        <p:spPr>
          <a:xfrm>
            <a:off y="1242812" x="-4102874"/>
            <a:ext cy="3600" cx="511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57" name="Shape 257"/>
          <p:cNvSpPr/>
          <p:nvPr/>
        </p:nvSpPr>
        <p:spPr>
          <a:xfrm>
            <a:off y="-742550" x="-3876000"/>
            <a:ext cy="321899" cx="433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8" name="Shape 258"/>
          <p:cNvSpPr/>
          <p:nvPr/>
        </p:nvSpPr>
        <p:spPr>
          <a:xfrm>
            <a:off y="-742550" x="-4651437"/>
            <a:ext cy="321899" cx="433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59" name="Shape 259"/>
          <p:cNvCxnSpPr>
            <a:stCxn id="258" idx="3"/>
            <a:endCxn id="257" idx="1"/>
          </p:cNvCxnSpPr>
          <p:nvPr/>
        </p:nvCxnSpPr>
        <p:spPr>
          <a:xfrm>
            <a:off y="-581600" x="-4218237"/>
            <a:ext cy="0" cx="3422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0" name="Shape 260"/>
          <p:cNvCxnSpPr>
            <a:stCxn id="257" idx="3"/>
            <a:endCxn id="261" idx="1"/>
          </p:cNvCxnSpPr>
          <p:nvPr/>
        </p:nvCxnSpPr>
        <p:spPr>
          <a:xfrm>
            <a:off y="-581600" x="-3442799"/>
            <a:ext cy="0" cx="34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2" name="Shape 262"/>
          <p:cNvCxnSpPr>
            <a:stCxn id="253" idx="0"/>
            <a:endCxn id="258" idx="2"/>
          </p:cNvCxnSpPr>
          <p:nvPr/>
        </p:nvCxnSpPr>
        <p:spPr>
          <a:xfrm rot="10800000">
            <a:off y="-420650" x="-4434837"/>
            <a:ext cy="1411462" cx="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3" name="Shape 263"/>
          <p:cNvSpPr/>
          <p:nvPr/>
        </p:nvSpPr>
        <p:spPr>
          <a:xfrm>
            <a:off y="6000457" x="1605191"/>
            <a:ext cy="389699" cx="1277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multimedia</a:t>
            </a:r>
          </a:p>
        </p:txBody>
      </p:sp>
      <p:sp>
        <p:nvSpPr>
          <p:cNvPr id="264" name="Shape 264"/>
          <p:cNvSpPr/>
          <p:nvPr/>
        </p:nvSpPr>
        <p:spPr>
          <a:xfrm>
            <a:off y="6017587" x="3260515"/>
            <a:ext cy="389699" cx="543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ID-1</a:t>
            </a:r>
          </a:p>
        </p:txBody>
      </p:sp>
      <p:sp>
        <p:nvSpPr>
          <p:cNvPr id="265" name="Shape 265"/>
          <p:cNvSpPr/>
          <p:nvPr/>
        </p:nvSpPr>
        <p:spPr>
          <a:xfrm>
            <a:off y="6009022" x="4219683"/>
            <a:ext cy="389699" cx="543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ID-2</a:t>
            </a:r>
          </a:p>
        </p:txBody>
      </p:sp>
      <p:cxnSp>
        <p:nvCxnSpPr>
          <p:cNvPr id="266" name="Shape 266"/>
          <p:cNvCxnSpPr>
            <a:stCxn id="263" idx="3"/>
            <a:endCxn id="264" idx="1"/>
          </p:cNvCxnSpPr>
          <p:nvPr/>
        </p:nvCxnSpPr>
        <p:spPr>
          <a:xfrm>
            <a:off y="6195307" x="2882291"/>
            <a:ext cy="17130" cx="3782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7" name="Shape 267"/>
          <p:cNvCxnSpPr>
            <a:stCxn id="264" idx="3"/>
            <a:endCxn id="265" idx="1"/>
          </p:cNvCxnSpPr>
          <p:nvPr/>
        </p:nvCxnSpPr>
        <p:spPr>
          <a:xfrm rot="10800000" flipH="1">
            <a:off y="6203872" x="3803815"/>
            <a:ext cy="8564" cx="41586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8" name="Shape 268"/>
          <p:cNvSpPr/>
          <p:nvPr/>
        </p:nvSpPr>
        <p:spPr>
          <a:xfrm>
            <a:off y="4945981" x="3997646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3</a:t>
            </a:r>
          </a:p>
        </p:txBody>
      </p:sp>
      <p:sp>
        <p:nvSpPr>
          <p:cNvPr id="269" name="Shape 269"/>
          <p:cNvSpPr/>
          <p:nvPr/>
        </p:nvSpPr>
        <p:spPr>
          <a:xfrm>
            <a:off y="4945981" x="3362985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1</a:t>
            </a:r>
          </a:p>
        </p:txBody>
      </p:sp>
      <p:cxnSp>
        <p:nvCxnSpPr>
          <p:cNvPr id="270" name="Shape 270"/>
          <p:cNvCxnSpPr>
            <a:stCxn id="269" idx="3"/>
            <a:endCxn id="268" idx="1"/>
          </p:cNvCxnSpPr>
          <p:nvPr/>
        </p:nvCxnSpPr>
        <p:spPr>
          <a:xfrm>
            <a:off y="5070481" x="3717585"/>
            <a:ext cy="0" cx="2800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1" name="Shape 271"/>
          <p:cNvCxnSpPr/>
          <p:nvPr/>
        </p:nvCxnSpPr>
        <p:spPr>
          <a:xfrm rot="10800000">
            <a:off y="5196608" x="3481981"/>
            <a:ext cy="825000" cx="1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y="5531786" x="4491287"/>
            <a:ext cy="480299" cx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73" name="Shape 273"/>
          <p:cNvSpPr/>
          <p:nvPr/>
        </p:nvSpPr>
        <p:spPr>
          <a:xfrm>
            <a:off y="6000454" x="5178849"/>
            <a:ext cy="389699" cx="543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ID-y</a:t>
            </a:r>
          </a:p>
        </p:txBody>
      </p:sp>
      <p:sp>
        <p:nvSpPr>
          <p:cNvPr id="274" name="Shape 274"/>
          <p:cNvSpPr/>
          <p:nvPr/>
        </p:nvSpPr>
        <p:spPr>
          <a:xfrm>
            <a:off y="5608420" x="5992178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4</a:t>
            </a:r>
          </a:p>
        </p:txBody>
      </p:sp>
      <p:sp>
        <p:nvSpPr>
          <p:cNvPr id="275" name="Shape 275"/>
          <p:cNvSpPr/>
          <p:nvPr/>
        </p:nvSpPr>
        <p:spPr>
          <a:xfrm>
            <a:off y="5608420" x="5309525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2</a:t>
            </a:r>
          </a:p>
        </p:txBody>
      </p:sp>
      <p:sp>
        <p:nvSpPr>
          <p:cNvPr id="276" name="Shape 276"/>
          <p:cNvSpPr/>
          <p:nvPr/>
        </p:nvSpPr>
        <p:spPr>
          <a:xfrm>
            <a:off y="5617836" x="6674840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sp>
        <p:nvSpPr>
          <p:cNvPr id="277" name="Shape 277"/>
          <p:cNvSpPr/>
          <p:nvPr/>
        </p:nvSpPr>
        <p:spPr>
          <a:xfrm>
            <a:off y="5617836" x="7357482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8</a:t>
            </a:r>
          </a:p>
        </p:txBody>
      </p:sp>
      <p:cxnSp>
        <p:nvCxnSpPr>
          <p:cNvPr id="278" name="Shape 278"/>
          <p:cNvCxnSpPr>
            <a:stCxn id="275" idx="3"/>
            <a:endCxn id="274" idx="1"/>
          </p:cNvCxnSpPr>
          <p:nvPr/>
        </p:nvCxnSpPr>
        <p:spPr>
          <a:xfrm>
            <a:off y="5732920" x="5664125"/>
            <a:ext cy="0" cx="32805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9" name="Shape 279"/>
          <p:cNvCxnSpPr>
            <a:stCxn id="274" idx="3"/>
            <a:endCxn id="276" idx="1"/>
          </p:cNvCxnSpPr>
          <p:nvPr/>
        </p:nvCxnSpPr>
        <p:spPr>
          <a:xfrm>
            <a:off y="5732920" x="6346778"/>
            <a:ext cy="9416" cx="3280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0" name="Shape 280"/>
          <p:cNvCxnSpPr>
            <a:stCxn id="276" idx="3"/>
            <a:endCxn id="277" idx="1"/>
          </p:cNvCxnSpPr>
          <p:nvPr/>
        </p:nvCxnSpPr>
        <p:spPr>
          <a:xfrm>
            <a:off y="5742336" x="7029440"/>
            <a:ext cy="0" cx="32804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1" name="Shape 281"/>
          <p:cNvCxnSpPr>
            <a:stCxn id="273" idx="0"/>
            <a:endCxn id="275" idx="2"/>
          </p:cNvCxnSpPr>
          <p:nvPr/>
        </p:nvCxnSpPr>
        <p:spPr>
          <a:xfrm rot="10800000" flipH="1">
            <a:off y="5857420" x="5450499"/>
            <a:ext cy="143033" cx="3632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3" name="Shape 233"/>
          <p:cNvSpPr/>
          <p:nvPr/>
        </p:nvSpPr>
        <p:spPr>
          <a:xfrm>
            <a:off y="3192588" x="3265404"/>
            <a:ext cy="389699" cx="543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ID-1</a:t>
            </a:r>
          </a:p>
        </p:txBody>
      </p:sp>
      <p:sp>
        <p:nvSpPr>
          <p:cNvPr id="282" name="Shape 282"/>
          <p:cNvSpPr/>
          <p:nvPr/>
        </p:nvSpPr>
        <p:spPr>
          <a:xfrm>
            <a:off y="4321921" x="1553486"/>
            <a:ext cy="389699" cx="134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mm</a:t>
            </a:r>
          </a:p>
        </p:txBody>
      </p:sp>
      <p:sp>
        <p:nvSpPr>
          <p:cNvPr id="228" name="Shape 228"/>
          <p:cNvSpPr/>
          <p:nvPr/>
        </p:nvSpPr>
        <p:spPr>
          <a:xfrm>
            <a:off y="4316380" x="3316150"/>
            <a:ext cy="389699" cx="543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ID-2</a:t>
            </a:r>
          </a:p>
        </p:txBody>
      </p:sp>
      <p:cxnSp>
        <p:nvCxnSpPr>
          <p:cNvPr id="283" name="Shape 283"/>
          <p:cNvCxnSpPr>
            <a:stCxn id="282" idx="3"/>
            <a:endCxn id="228" idx="1"/>
          </p:cNvCxnSpPr>
          <p:nvPr/>
        </p:nvCxnSpPr>
        <p:spPr>
          <a:xfrm rot="10800000" flipH="1">
            <a:off y="4511230" x="2898986"/>
            <a:ext cy="5541" cx="41716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y="3175451" x="826800"/>
            <a:ext cy="3214799" cx="280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1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5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N</a:t>
            </a:r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4000" lang="pt-BR"/>
              <a:t>Estrutura do Arquivo Invertido</a:t>
            </a:r>
          </a:p>
        </p:txBody>
      </p:sp>
      <p:sp>
        <p:nvSpPr>
          <p:cNvPr id="286" name="Shape 286"/>
          <p:cNvSpPr/>
          <p:nvPr/>
        </p:nvSpPr>
        <p:spPr>
          <a:xfrm>
            <a:off y="5274489" x="4966540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5</a:t>
            </a:r>
          </a:p>
        </p:txBody>
      </p:sp>
      <p:sp>
        <p:nvSpPr>
          <p:cNvPr id="287" name="Shape 287"/>
          <p:cNvSpPr/>
          <p:nvPr/>
        </p:nvSpPr>
        <p:spPr>
          <a:xfrm>
            <a:off y="5279922" x="4316330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4</a:t>
            </a:r>
          </a:p>
        </p:txBody>
      </p:sp>
      <p:sp>
        <p:nvSpPr>
          <p:cNvPr id="288" name="Shape 288"/>
          <p:cNvSpPr/>
          <p:nvPr/>
        </p:nvSpPr>
        <p:spPr>
          <a:xfrm>
            <a:off y="5279922" x="5616751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6</a:t>
            </a:r>
          </a:p>
        </p:txBody>
      </p:sp>
      <p:sp>
        <p:nvSpPr>
          <p:cNvPr id="289" name="Shape 289"/>
          <p:cNvSpPr/>
          <p:nvPr/>
        </p:nvSpPr>
        <p:spPr>
          <a:xfrm>
            <a:off y="5279922" x="6302718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7</a:t>
            </a:r>
          </a:p>
        </p:txBody>
      </p:sp>
      <p:cxnSp>
        <p:nvCxnSpPr>
          <p:cNvPr id="290" name="Shape 290"/>
          <p:cNvCxnSpPr>
            <a:stCxn id="287" idx="3"/>
            <a:endCxn id="286" idx="1"/>
          </p:cNvCxnSpPr>
          <p:nvPr/>
        </p:nvCxnSpPr>
        <p:spPr>
          <a:xfrm rot="10800000" flipH="1">
            <a:off y="5398989" x="4670930"/>
            <a:ext cy="5432" cx="2956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1" name="Shape 291"/>
          <p:cNvCxnSpPr>
            <a:stCxn id="286" idx="3"/>
            <a:endCxn id="288" idx="1"/>
          </p:cNvCxnSpPr>
          <p:nvPr/>
        </p:nvCxnSpPr>
        <p:spPr>
          <a:xfrm>
            <a:off y="5398989" x="5321140"/>
            <a:ext cy="5432" cx="2956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2" name="Shape 292"/>
          <p:cNvCxnSpPr>
            <a:stCxn id="288" idx="3"/>
            <a:endCxn id="289" idx="1"/>
          </p:cNvCxnSpPr>
          <p:nvPr/>
        </p:nvCxnSpPr>
        <p:spPr>
          <a:xfrm>
            <a:off y="5404422" x="5971351"/>
            <a:ext cy="0" cx="33136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3" name="Shape 293"/>
          <p:cNvSpPr/>
          <p:nvPr/>
        </p:nvSpPr>
        <p:spPr>
          <a:xfrm>
            <a:off y="5274497" x="6917167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8</a:t>
            </a:r>
          </a:p>
        </p:txBody>
      </p:sp>
      <p:cxnSp>
        <p:nvCxnSpPr>
          <p:cNvPr id="294" name="Shape 294"/>
          <p:cNvCxnSpPr>
            <a:stCxn id="289" idx="3"/>
            <a:endCxn id="293" idx="1"/>
          </p:cNvCxnSpPr>
          <p:nvPr/>
        </p:nvCxnSpPr>
        <p:spPr>
          <a:xfrm rot="10800000" flipH="1">
            <a:off y="5398997" x="6657318"/>
            <a:ext cy="5425" cx="2598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5" name="Shape 295"/>
          <p:cNvSpPr/>
          <p:nvPr/>
        </p:nvSpPr>
        <p:spPr>
          <a:xfrm>
            <a:off y="3868769" x="4552121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3</a:t>
            </a:r>
          </a:p>
        </p:txBody>
      </p:sp>
      <p:sp>
        <p:nvSpPr>
          <p:cNvPr id="229" name="Shape 229"/>
          <p:cNvSpPr/>
          <p:nvPr/>
        </p:nvSpPr>
        <p:spPr>
          <a:xfrm>
            <a:off y="3868769" x="3917460"/>
            <a:ext cy="248999" cx="354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1</a:t>
            </a:r>
          </a:p>
        </p:txBody>
      </p:sp>
      <p:cxnSp>
        <p:nvCxnSpPr>
          <p:cNvPr id="296" name="Shape 296"/>
          <p:cNvCxnSpPr>
            <a:stCxn id="229" idx="3"/>
            <a:endCxn id="295" idx="1"/>
          </p:cNvCxnSpPr>
          <p:nvPr/>
        </p:nvCxnSpPr>
        <p:spPr>
          <a:xfrm>
            <a:off y="3993269" x="4272060"/>
            <a:ext cy="0" cx="2800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7" name="Shape 297"/>
          <p:cNvSpPr txBox="1"/>
          <p:nvPr/>
        </p:nvSpPr>
        <p:spPr>
          <a:xfrm>
            <a:off y="3126150" x="4798512"/>
            <a:ext cy="198600" cx="354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...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y="6017575" x="4793612"/>
            <a:ext cy="198600" cx="354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...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y="3497837" x="2113850"/>
            <a:ext cy="538199" cx="259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>
              <a:buNone/>
            </a:pPr>
            <a:r>
              <a:rPr lang="pt-BR"/>
              <a:t>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4706062" x="2105075"/>
            <a:ext cy="538199" cx="259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  <a:p>
            <a:pPr rtl="0" lvl="0">
              <a:buNone/>
            </a:pPr>
            <a:r>
              <a:rPr lang="pt-BR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pt-BR"/>
              <a:t>Teste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
</a:t>
            </a:r>
            <a:r>
              <a:rPr sz="1800" lang="pt-BR"/>
              <a:t>&lt;class&gt;</a:t>
            </a:r>
          </a:p>
          <a:p>
            <a:pPr rtl="0" lvl="0">
              <a:buNone/>
            </a:pPr>
            <a:r>
              <a:rPr sz="1800" lang="pt-BR"/>
              <a:t>	&lt;idClass&gt;76&lt;/idClass&gt;</a:t>
            </a:r>
          </a:p>
          <a:p>
            <a:pPr rtl="0" lvl="0">
              <a:buNone/>
            </a:pPr>
            <a:r>
              <a:rPr sz="1800" lang="pt-BR"/>
              <a:t>	&lt;info&gt;</a:t>
            </a:r>
          </a:p>
          <a:p>
            <a:pPr rtl="0" lvl="0">
              <a:buNone/>
            </a:pPr>
            <a:r>
              <a:rPr sz="1800" lang="pt-BR"/>
              <a:t>		&lt;pubType&gt;C&lt;/pubType&gt;</a:t>
            </a:r>
          </a:p>
          <a:p>
            <a:pPr rtl="0" lvl="0">
              <a:buNone/>
            </a:pPr>
            <a:r>
              <a:rPr sz="1800" lang="pt-BR"/>
              <a:t>		&lt;acronym&gt;MM&lt;/acronym&gt;</a:t>
            </a:r>
          </a:p>
          <a:p>
            <a:pPr rtl="0" lvl="0">
              <a:buNone/>
            </a:pPr>
            <a:r>
              <a:rPr sz="1800" lang="pt-BR"/>
              <a:t>		&lt;title&gt;ACM International Conference on Multimedia&lt;/title&gt;</a:t>
            </a:r>
          </a:p>
          <a:p>
            <a:pPr rtl="0" lvl="0">
              <a:buNone/>
            </a:pPr>
            <a:r>
              <a:rPr sz="1800" lang="pt-BR"/>
              <a:t>	&lt;/info&gt;</a:t>
            </a:r>
          </a:p>
          <a:p>
            <a:pPr rtl="0" lvl="0">
              <a:buNone/>
            </a:pPr>
            <a:r>
              <a:rPr sz="1800" lang="pt-BR"/>
              <a:t>	&lt;entity&gt;</a:t>
            </a:r>
          </a:p>
          <a:p>
            <a:pPr rtl="0" lvl="0">
              <a:buNone/>
            </a:pPr>
            <a:r>
              <a:rPr sz="1800" lang="pt-BR"/>
              <a:t>		&lt;journal&gt;Proc of the International Conference on Multimedia&lt;/journal&gt;</a:t>
            </a:r>
          </a:p>
          <a:p>
            <a:pPr rtl="0" lvl="0">
              <a:buNone/>
            </a:pPr>
            <a:r>
              <a:rPr sz="1800" lang="pt-BR"/>
              <a:t>	&lt;/entity&gt;</a:t>
            </a:r>
          </a:p>
          <a:p>
            <a:pPr rtl="0" lvl="0">
              <a:buNone/>
            </a:pPr>
            <a:r>
              <a:rPr sz="1800" lang="pt-BR"/>
              <a:t>&lt;/class&gt;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pt-BR"/>
              <a:t>Teste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Crie todos os itemSets para o título de teste.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Obtenha os itemSets para os quais existam regras.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Se existir pelo menos uma regra </a:t>
            </a:r>
          </a:p>
          <a:p>
            <a:pPr rtl="0" lvl="1" indent="-381000" marL="914400">
              <a:lnSpc>
                <a:spcPct val="115000"/>
              </a:lnSpc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Calcule a similaridade entre os títulos que geraram as regras e o título de teste.</a:t>
            </a:r>
          </a:p>
          <a:p>
            <a:pPr rtl="0" lvl="1" indent="-381000" marL="914400">
              <a:lnSpc>
                <a:spcPct val="150000"/>
              </a:lnSpc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Se for maior que um threshold, classifique pela maior similaridade.</a:t>
            </a:r>
          </a:p>
          <a:p>
            <a:pPr rtl="0" lvl="0" indent="-3810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Caso não exista regra, utilize a medida de similaridade para comparar com a base.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pt-BR"/>
              <a:t>Teste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208333"/>
              <a:buFont typeface="Arial"/>
              <a:buChar char="•"/>
            </a:pPr>
            <a:r>
              <a:rPr sz="2400" lang="pt-BR"/>
              <a:t>Normalizado</a:t>
            </a:r>
          </a:p>
          <a:p>
            <a:pPr rtl="0" lvl="1" indent="-381000" marL="914400">
              <a:lnSpc>
                <a:spcPct val="150000"/>
              </a:lnSpc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conference multimedia</a:t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208333"/>
              <a:buFont typeface="Arial"/>
              <a:buChar char="•"/>
            </a:pPr>
            <a:r>
              <a:rPr sz="2400" lang="pt-BR"/>
              <a:t>ItemSets</a:t>
            </a:r>
          </a:p>
          <a:p>
            <a:pPr rtl="0" lvl="1" indent="-381000" marL="914400"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conference</a:t>
            </a:r>
          </a:p>
          <a:p>
            <a:pPr rtl="0" lvl="1" indent="-381000" marL="914400"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multimedia</a:t>
            </a:r>
          </a:p>
          <a:p>
            <a:pPr rtl="0" lvl="1" indent="-381000" marL="914400">
              <a:lnSpc>
                <a:spcPct val="150000"/>
              </a:lnSpc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conference multimedia</a:t>
            </a:r>
          </a:p>
          <a:p>
            <a:pPr rtl="0" lvl="0" indent="-419100" marL="457200">
              <a:lnSpc>
                <a:spcPct val="100000"/>
              </a:lnSpc>
              <a:buClr>
                <a:schemeClr val="dk2"/>
              </a:buClr>
              <a:buSzPct val="208333"/>
              <a:buFont typeface="Arial"/>
              <a:buChar char="•"/>
            </a:pPr>
            <a:r>
              <a:rPr sz="2400" lang="pt-BR"/>
              <a:t>Regra</a:t>
            </a:r>
          </a:p>
          <a:p>
            <a:pPr rtl="0" lvl="1" indent="-381000" marL="914400"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conference &amp;&amp; multimedia -&gt; ID-76</a:t>
            </a:r>
          </a:p>
          <a:p>
            <a:pPr rtl="0" lvl="2" indent="-381000" marL="1371600">
              <a:buClr>
                <a:schemeClr val="dk2"/>
              </a:buClr>
              <a:buSzPct val="133333"/>
              <a:buFont typeface="Wingdings"/>
              <a:buChar char="§"/>
            </a:pPr>
            <a:r>
              <a:rPr sz="1800" lang="pt-BR"/>
              <a:t>Similaridade 1.0</a:t>
            </a:r>
          </a:p>
          <a:p>
            <a:pPr rtl="0" lvl="0" indent="-419100" marL="457200">
              <a:buClr>
                <a:schemeClr val="dk2"/>
              </a:buClr>
              <a:buSzPct val="277777"/>
              <a:buFont typeface="Arial"/>
              <a:buChar char="•"/>
            </a:pPr>
            <a:r>
              <a:rPr sz="1800" lang="pt-BR"/>
              <a:t>Classe selecionada =  ID-76</a:t>
            </a:r>
          </a:p>
          <a:p>
            <a:pPr rtl="0" lvl="0">
              <a:buNone/>
            </a:pPr>
            <a:r>
              <a:rPr lang="pt-BR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pt-BR"/>
              <a:t>Regras Criadas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2280625" x="2650200"/>
            <a:ext cy="4324499" cx="384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#0#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computing federated --&gt; 0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conference federated --&gt; 0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fcrc --&gt; 0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federated research --&gt; 0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#1#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acm computing theory --&gt; 1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stoc --&gt; 1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#2#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focs --&gt; 2</a:t>
            </a:r>
          </a:p>
          <a:p>
            <a:pPr rtl="0" lvl="0">
              <a:buNone/>
            </a:pPr>
            <a:r>
              <a:rPr sz="1800" lang="pt-BR"/>
              <a:t>foundations ieee science --&gt; 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Objetivos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Classificar os títulos de veículos de publicação.</a:t>
            </a:r>
          </a:p>
          <a:p>
            <a:r>
              <a:t/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Ser capaz de reconhecer uma grande variedade de títulos de veículos de publicação.</a:t>
            </a:r>
          </a:p>
          <a:p>
            <a:r>
              <a:t/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Criar um base de dados para treinamento, recolhendo variações dos títulos em bibliotecas digitais.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208333"/>
              <a:buFont typeface="Arial"/>
              <a:buChar char="•"/>
            </a:pPr>
            <a:r>
              <a:rPr sz="2400" lang="pt-BR"/>
              <a:t>Dado uma variação do título de um veículo, é possível fornecer as informações completas deste veículo.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Classificação por Regras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2224800" x="457200"/>
            <a:ext cy="4324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Tested: Proc. of 28th Intl. Conf. on Very Large Data Bases (VLDB) VLDB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1) bases large --&gt; 158  (158)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2) data very --&gt; 158  (158)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3) bases very --&gt; 158  (158)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4) very vldb --&gt; 158  (158)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5) conference vldb --&gt; 158  (158)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6) bases vldb --&gt; 158  (158)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7) large vldb --&gt; 158  (158)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Correct 158 == (158)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Resultados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y="2333525" x="93221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{FE065132-488D-4FB1-ADE7-90E2CD54FE00}</a:tableStyleId>
              </a:tblPr>
              <a:tblGrid>
                <a:gridCol w="1691350"/>
                <a:gridCol w="812550"/>
                <a:gridCol w="1094900"/>
                <a:gridCol w="932850"/>
                <a:gridCol w="973400"/>
                <a:gridCol w="872075"/>
                <a:gridCol w="902450"/>
              </a:tblGrid>
              <a:tr h="6442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anchor="ctr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Possuem regras</a:t>
                      </a:r>
                    </a:p>
                  </a:txBody>
                  <a:tcPr marR="91425" marB="91425" marT="91425" anchor="ctr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Não possuem regras</a:t>
                      </a:r>
                    </a:p>
                  </a:txBody>
                  <a:tcPr marR="91425" marB="91425" marT="91425" anchor="ctr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Total</a:t>
                      </a:r>
                    </a:p>
                  </a:txBody>
                  <a:tcPr marR="91425" marB="91425" marT="91425" anchor="ctr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Instâncias 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15121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89,198%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1831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10,801%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16952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100%</a:t>
                      </a:r>
                    </a:p>
                  </a:txBody>
                  <a:tcPr marR="91425" marB="91425" marT="91425" anchor="ctr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Veículos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5251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93,650%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356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6,349%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5607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100%</a:t>
                      </a:r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y="4615225" x="9323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{ECCD6A03-6534-4642-ACB8-ABC66C4D1A58}</a:tableStyleId>
              </a:tblPr>
              <a:tblGrid>
                <a:gridCol w="1696950"/>
                <a:gridCol w="796400"/>
                <a:gridCol w="1118225"/>
                <a:gridCol w="886550"/>
                <a:gridCol w="1010800"/>
                <a:gridCol w="882425"/>
                <a:gridCol w="887950"/>
              </a:tblGrid>
              <a:tr h="2544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anchor="ctr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Títulos corretos</a:t>
                      </a:r>
                    </a:p>
                  </a:txBody>
                  <a:tcPr marR="91425" marB="91425" marT="91425" anchor="ctr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Títulos errados</a:t>
                      </a:r>
                    </a:p>
                  </a:txBody>
                  <a:tcPr marR="91425" marB="91425" marT="91425" anchor="ctr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Total de títulos</a:t>
                      </a:r>
                    </a:p>
                  </a:txBody>
                  <a:tcPr marR="91425" marB="91425" marT="91425" anchor="ctr" marL="91425"/>
                </a:tc>
                <a:tc hMerge="1"/>
              </a:tr>
              <a:tr h="4209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Utilizando as regras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1005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98,529%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15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1,470%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1020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100%</a:t>
                      </a:r>
                    </a:p>
                  </a:txBody>
                  <a:tcPr marR="91425" marB="91425" marT="91425" anchor="ctr" marL="91425"/>
                </a:tc>
              </a:tr>
              <a:tr h="6619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-BR"/>
                        <a:t>Comparando com </a:t>
                      </a:r>
                    </a:p>
                    <a:p>
                      <a:pPr algn="ctr">
                        <a:buNone/>
                      </a:pPr>
                      <a:r>
                        <a:rPr lang="pt-BR"/>
                        <a:t>toda a base.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90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97,826%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2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2,173%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92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100%</a:t>
                      </a:r>
                    </a:p>
                  </a:txBody>
                  <a:tcPr marR="91425" marB="91425" marT="91425" anchor="ctr" marL="91425"/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Total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1095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98,471%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17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1,528%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1112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pt-BR"/>
                        <a:t>100%</a:t>
                      </a:r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sp>
        <p:nvSpPr>
          <p:cNvPr id="338" name="Shape 338"/>
          <p:cNvSpPr txBox="1"/>
          <p:nvPr/>
        </p:nvSpPr>
        <p:spPr>
          <a:xfrm>
            <a:off y="1936625" x="977250"/>
            <a:ext cy="396900" cx="718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pt-BR"/>
              <a:t>Informações sobre o treino.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y="4218325" x="977262"/>
            <a:ext cy="396900" cx="718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pt-BR"/>
              <a:t>Informações sobre o teste.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Resultados</a:t>
            </a:r>
          </a:p>
        </p:txBody>
      </p:sp>
      <p:graphicFrame>
        <p:nvGraphicFramePr>
          <p:cNvPr id="345" name="Shape 345"/>
          <p:cNvGraphicFramePr/>
          <p:nvPr/>
        </p:nvGraphicFramePr>
        <p:xfrm>
          <a:off y="2286225" x="7832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{71943584-5743-4814-81D7-5184AB00FF0E}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2400" lang="pt-BR"/>
                        <a:t>Total de regras geradas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2400" lang="pt-BR"/>
                        <a:t> 26808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2400" lang="pt-BR"/>
                        <a:t>Total de títulos testados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2400" lang="pt-BR"/>
                        <a:t>1112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346" name="Shape 346"/>
          <p:cNvGraphicFramePr/>
          <p:nvPr/>
        </p:nvGraphicFramePr>
        <p:xfrm>
          <a:off y="3607250" x="7832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{810AF859-6BFC-4EAC-9111-79D6560B29E9}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pt-BR"/>
                        <a:t>Método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pt-BR"/>
                        <a:t>Acurácia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pt-BR"/>
                        <a:t>Regras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pt-BR"/>
                        <a:t>98.471% (1095/1112)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2400" lang="pt-BR"/>
                        <a:t>SVM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pt-BR"/>
                        <a:t>98.291% (1093/1112)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pt-BR"/>
                        <a:t>Cosseno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pt-BR"/>
                        <a:t>97.122% (1080/1112.0)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pt-BR"/>
                        <a:t>Jaccard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pt-BR"/>
                        <a:t>97.032% (1079/1112.0)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Complexidade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O algoritmo possui complexidade linear, </a:t>
            </a:r>
          </a:p>
          <a:p>
            <a:pPr algn="ctr">
              <a:buNone/>
            </a:pPr>
            <a:r>
              <a:rPr lang="pt-BR"/>
              <a:t>Θ(n), em que </a:t>
            </a:r>
            <a:r>
              <a:rPr lang="pt-BR" i="1"/>
              <a:t>n</a:t>
            </a:r>
            <a:r>
              <a:rPr lang="pt-BR"/>
              <a:t> é o número de veículo de publicações.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Trabalhos Futuros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Efetuar experimentos com outras bases de dados.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Implementar um método para identificar títulos que não estão na base de dados, inserindo-os (semi)automaticamente.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Melhorar o processo de normalização (adicionar conhecimento sobre tokens).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Paralelizar o processo.</a:t>
            </a:r>
          </a:p>
          <a:p>
            <a:pPr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Criar interface para auxiliar no processo de análise da base de dados.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y="3641200" x="3546750"/>
            <a:ext cy="852000" cx="205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Obrigado.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pt-BR"/>
              <a:t>Motivação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208333"/>
              <a:buFont typeface="Arial"/>
              <a:buChar char="•"/>
            </a:pPr>
            <a:r>
              <a:rPr sz="2400" lang="pt-BR"/>
              <a:t>Extrair estatísticas de qualidade das publicações de um grupo de pesquisa.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208333"/>
              <a:buFont typeface="Arial"/>
              <a:buChar char="•"/>
            </a:pPr>
            <a:r>
              <a:rPr sz="2400" lang="pt-BR"/>
              <a:t>Identificar corretamente o veículo de publicação de uma citação bibliográfica.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208333"/>
              <a:buFont typeface="Arial"/>
              <a:buChar char="•"/>
            </a:pPr>
            <a:r>
              <a:rPr sz="2400" lang="pt-BR"/>
              <a:t>Melhorar as buscas por veículo de publicação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208333"/>
              <a:buFont typeface="Arial"/>
              <a:buChar char="•"/>
            </a:pPr>
            <a:r>
              <a:rPr sz="2400" lang="pt-BR"/>
              <a:t>Diminuir inconsistências de dados.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Similaridade de Jaccard</a:t>
            </a:r>
          </a:p>
        </p:txBody>
      </p:sp>
      <p:graphicFrame>
        <p:nvGraphicFramePr>
          <p:cNvPr id="47" name="Shape 47"/>
          <p:cNvGraphicFramePr/>
          <p:nvPr/>
        </p:nvGraphicFramePr>
        <p:xfrm>
          <a:off y="3095675" x="82971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{1CD55A0D-CA33-4755-913E-6685D1079B2C}</a:tableStyleId>
              </a:tblPr>
              <a:tblGrid>
                <a:gridCol w="5410025"/>
                <a:gridCol w="1120400"/>
                <a:gridCol w="1096750"/>
              </a:tblGrid>
              <a:tr h="402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800" lang="pt-BR"/>
                        <a:t>Título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800" lang="pt-BR"/>
                        <a:t>Classe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800" lang="pt-BR"/>
                        <a:t>Jaccard</a:t>
                      </a:r>
                    </a:p>
                  </a:txBody>
                  <a:tcPr marR="91425" marB="91425" marT="91425" anchor="ctr" marL="91425"/>
                </a:tc>
              </a:tr>
              <a:tr h="6166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Proceedings of Third ACM/IEEE Mobicom Conference MobiCom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800" lang="pt-BR"/>
                        <a:t>124</a:t>
                      </a:r>
                    </a:p>
                  </a:txBody>
                  <a:tcPr marR="91425" marB="91425" marT="91425" anchor="ctr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0.6</a:t>
                      </a:r>
                    </a:p>
                  </a:txBody>
                  <a:tcPr marR="91425" marB="91425" marT="91425" anchor="ctr" marL="91425"/>
                </a:tc>
              </a:tr>
              <a:tr h="402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800" lang="pt-BR"/>
                        <a:t>ACM/IEEE Conference on Supercomputing 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800" lang="pt-BR"/>
                        <a:t>58</a:t>
                      </a:r>
                    </a:p>
                  </a:txBody>
                  <a:tcPr marR="91425" marB="91425" marT="91425" anchor="ctr" marL="91425"/>
                </a:tc>
                <a:tc vMerge="1"/>
              </a:tr>
            </a:tbl>
          </a:graphicData>
        </a:graphic>
      </p:graphicFrame>
      <p:sp>
        <p:nvSpPr>
          <p:cNvPr id="48" name="Shape 48"/>
          <p:cNvSpPr txBox="1"/>
          <p:nvPr/>
        </p:nvSpPr>
        <p:spPr>
          <a:xfrm>
            <a:off y="5181625" x="823250"/>
            <a:ext cy="1041299" cx="7640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Utilizando a regra "mobicom --&gt; 124" é possível classificar corretamente o título.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Similaridade de Cosseno</a:t>
            </a:r>
          </a:p>
        </p:txBody>
      </p:sp>
      <p:graphicFrame>
        <p:nvGraphicFramePr>
          <p:cNvPr id="54" name="Shape 54"/>
          <p:cNvGraphicFramePr/>
          <p:nvPr/>
        </p:nvGraphicFramePr>
        <p:xfrm>
          <a:off y="2537775" x="7519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{28CA9C34-6189-496C-BF97-5CA819D39409}</a:tableStyleId>
              </a:tblPr>
              <a:tblGrid>
                <a:gridCol w="5072900"/>
                <a:gridCol w="1105825"/>
                <a:gridCol w="1461475"/>
              </a:tblGrid>
              <a:tr h="402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Título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Classe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Cosseno</a:t>
                      </a:r>
                    </a:p>
                  </a:txBody>
                  <a:tcPr marR="91425" marB="91425" marT="91425" anchor="ctr" marL="91425"/>
                </a:tc>
              </a:tr>
              <a:tr h="6166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Proceedings of ACM/IEEE Mobicom MobiCom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124</a:t>
                      </a:r>
                    </a:p>
                  </a:txBody>
                  <a:tcPr marR="91425" marB="91425" marT="91425" anchor="ctr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0.67</a:t>
                      </a:r>
                    </a:p>
                  </a:txBody>
                  <a:tcPr marR="91425" marB="91425" marT="91425" anchor="ctr" marL="91425"/>
                </a:tc>
              </a:tr>
              <a:tr h="402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IEEE ACM T NETWORK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800" lang="pt-BR"/>
                        <a:t>58</a:t>
                      </a:r>
                    </a:p>
                  </a:txBody>
                  <a:tcPr marR="91425" marB="91425" marT="91425" anchor="ctr" marL="91425"/>
                </a:tc>
                <a:tc vMerge="1"/>
              </a:tr>
            </a:tbl>
          </a:graphicData>
        </a:graphic>
      </p:graphicFrame>
      <p:sp>
        <p:nvSpPr>
          <p:cNvPr id="55" name="Shape 55"/>
          <p:cNvSpPr txBox="1"/>
          <p:nvPr/>
        </p:nvSpPr>
        <p:spPr>
          <a:xfrm>
            <a:off y="5061175" x="823250"/>
            <a:ext cy="1136400" cx="7640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pt-BR"/>
              <a:t>Utilizando a regra "mobicom --&gt; 124" é possível classificar corretamente o título.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pt-BR"/>
              <a:t>Dificuldades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y="2606725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{5F3DB305-9DE4-4B82-951B-2B0357A84EF8}</a:tableStyleId>
              </a:tblPr>
              <a:tblGrid>
                <a:gridCol w="7146100"/>
                <a:gridCol w="805100"/>
              </a:tblGrid>
              <a:tr h="6242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pt-BR">
                          <a:solidFill>
                            <a:schemeClr val="dk1"/>
                          </a:solidFill>
                        </a:rPr>
                        <a:t>Advances in Software Engineering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pt-BR"/>
                        <a:t>J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pt-BR">
                          <a:solidFill>
                            <a:schemeClr val="dk1"/>
                          </a:solidFill>
                        </a:rPr>
                        <a:t>Advances in Engineering Software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pt-BR"/>
                        <a:t>J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62" name="Shape 62"/>
          <p:cNvGraphicFramePr/>
          <p:nvPr/>
        </p:nvGraphicFramePr>
        <p:xfrm>
          <a:off y="5202825" x="437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{E3D71FBA-AE95-4DA9-A60C-0A9DF239AE24}</a:tableStyleId>
              </a:tblPr>
              <a:tblGrid>
                <a:gridCol w="7177750"/>
                <a:gridCol w="813750"/>
              </a:tblGrid>
              <a:tr h="546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pt-BR"/>
                        <a:t>Design Automation Conference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pt-BR"/>
                        <a:t>C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pt-BR"/>
                        <a:t>PROC DES AUTOM CONF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pt-BR"/>
                        <a:t>C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63" name="Shape 63"/>
          <p:cNvSpPr txBox="1"/>
          <p:nvPr/>
        </p:nvSpPr>
        <p:spPr>
          <a:xfrm>
            <a:off y="1983850" x="652050"/>
            <a:ext cy="567299" cx="7561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/>
              <a:t>Veículo diferente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4579962" x="685175"/>
            <a:ext cy="567299" cx="7116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/>
              <a:t>Mesmo veículo.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Fontes da Base de Dados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ACM digital library</a:t>
            </a:r>
          </a:p>
          <a:p>
            <a:pPr rtl="0" lvl="1" indent="-381000" marL="914400">
              <a:lnSpc>
                <a:spcPct val="100000"/>
              </a:lnSpc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http://dl.acm.org/dl.cfm</a:t>
            </a:r>
          </a:p>
          <a:p>
            <a:pPr rtl="0" lvl="0" indent="-3810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IEEExplore digital library</a:t>
            </a:r>
          </a:p>
          <a:p>
            <a:pPr rtl="0" lvl="1" indent="-381000" marL="914400">
              <a:lnSpc>
                <a:spcPct val="100000"/>
              </a:lnSpc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http://ieeexplore.ieee.org/Xplore/home.jsp</a:t>
            </a:r>
          </a:p>
          <a:p>
            <a:pPr rtl="0" lvl="0" indent="-3810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DBLP computer science library</a:t>
            </a:r>
          </a:p>
          <a:p>
            <a:pPr rtl="0" lvl="1" indent="-381000" marL="914400">
              <a:lnSpc>
                <a:spcPct val="100000"/>
              </a:lnSpc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http://www.informatik.uni-trier.de/~ley/db/</a:t>
            </a:r>
          </a:p>
          <a:p>
            <a:pPr rtl="0" lvl="0" indent="-3810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Wikipedia</a:t>
            </a:r>
          </a:p>
          <a:p>
            <a:pPr rtl="0" lvl="1" indent="-381000" marL="914400">
              <a:lnSpc>
                <a:spcPct val="100000"/>
              </a:lnSpc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http://en.wikipedia.org/wiki/List_of_computer_science_conferences</a:t>
            </a:r>
          </a:p>
          <a:p>
            <a:pPr rtl="0" lvl="0" indent="-3810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Qualis</a:t>
            </a:r>
          </a:p>
          <a:p>
            <a:pPr rtl="0" lvl="1" indent="-381000" marL="914400">
              <a:lnSpc>
                <a:spcPct val="100000"/>
              </a:lnSpc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http://qualis.capes.gov.br/webqualis/Index.faces</a:t>
            </a:r>
          </a:p>
          <a:p>
            <a:pPr rtl="0" lvl="0" indent="-381000" marL="457200">
              <a:lnSpc>
                <a:spcPct val="100000"/>
              </a:lnSpc>
              <a:buClr>
                <a:schemeClr val="dk2"/>
              </a:buClr>
              <a:buSzPct val="222222"/>
              <a:buFont typeface="Arial"/>
              <a:buChar char="•"/>
            </a:pPr>
            <a:r>
              <a:rPr sz="1800" lang="pt-BR"/>
              <a:t>ISI - Web of Knowledge</a:t>
            </a:r>
          </a:p>
          <a:p>
            <a:pPr lvl="1" indent="-381000" marL="914400">
              <a:lnSpc>
                <a:spcPct val="100000"/>
              </a:lnSpc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pt-BR"/>
              <a:t>http://admin-apps.webofknowledge.com/JCR/JCR?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Base de Dados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&lt;pub-venue&gt;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&lt;id&gt;186&lt;/id&gt;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&lt;idClass&gt;187&lt;/idClass&gt;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&lt;acronym&gt;ECML PKDD&lt;/acronym&gt;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&lt;title&gt;European Conference on Machine Learning and Principles and Practice of Knowledge Discovery in Databases&lt;/title&gt;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&lt;title-formerly&gt;European Working Session on Learning&lt;/title-formerly&gt;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&lt;acronym-formerly&gt;PKDD&lt;/acronym-formerly&gt;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&lt;merge-of-title&gt;European Conference on Principles and Practice of Knowledge Discovery in Databases&lt;/merge-of-title&gt;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&lt;merge-of-acronym&gt;ECML&lt;/merge-of-acronym&gt;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&lt;merge-of-title&gt;European Conference on Machine Learning&lt;/merge-of-title&gt;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&lt;pub-type&gt;C&lt;/pub-type&gt;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   &lt;qualis-estrato&gt;B1&lt;/qualis-estrato&gt;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pt-BR"/>
              <a:t>   &lt;/pub-venue&gt;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Normalização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Substituição dos  delimitadores </a:t>
            </a:r>
            <a:r>
              <a:rPr sz="2400" lang="pt-BR" i="1"/>
              <a:t>-/\'(){}[]</a:t>
            </a:r>
            <a:r>
              <a:rPr sz="2400" lang="pt-BR"/>
              <a:t> por espaço em branco.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Substituição de palavras por outras equivalentes. Ex: </a:t>
            </a:r>
            <a:r>
              <a:rPr sz="2400" lang="pt-BR" i="1"/>
              <a:t>symposium - conference</a:t>
            </a:r>
            <a:r>
              <a:rPr sz="2400" lang="pt-BR"/>
              <a:t>.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Transformação de letras em maiúsculo para minúsculo.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Remoção de espaços em excesso.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Remoção de qualquer outra pontuação.</a:t>
            </a:r>
          </a:p>
          <a:p>
            <a:pPr rtl="0" lvl="0" indent="-298450" marL="457200">
              <a:lnSpc>
                <a:spcPct val="150000"/>
              </a:lnSpc>
              <a:buClr>
                <a:srgbClr val="000000"/>
              </a:buClr>
              <a:buSzPct val="76388"/>
              <a:buFont typeface="Arial"/>
              <a:buChar char="•"/>
            </a:pPr>
            <a:r>
              <a:rPr sz="2400" lang="pt-BR"/>
              <a:t>Remoção de </a:t>
            </a:r>
            <a:r>
              <a:rPr sz="2400" lang="pt-BR" i="1"/>
              <a:t>stopWords</a:t>
            </a:r>
            <a:r>
              <a:rPr sz="2400" lang="pt-BR"/>
              <a:t>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