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8"/>
  </p:notesMasterIdLst>
  <p:sldIdLst>
    <p:sldId id="256" r:id="rId2"/>
    <p:sldId id="263" r:id="rId3"/>
    <p:sldId id="257" r:id="rId4"/>
    <p:sldId id="258" r:id="rId5"/>
    <p:sldId id="259" r:id="rId6"/>
    <p:sldId id="317" r:id="rId7"/>
    <p:sldId id="316" r:id="rId8"/>
    <p:sldId id="265" r:id="rId9"/>
    <p:sldId id="267" r:id="rId10"/>
    <p:sldId id="315" r:id="rId11"/>
    <p:sldId id="270" r:id="rId12"/>
    <p:sldId id="291" r:id="rId13"/>
    <p:sldId id="272" r:id="rId14"/>
    <p:sldId id="274" r:id="rId15"/>
    <p:sldId id="276" r:id="rId16"/>
    <p:sldId id="319" r:id="rId17"/>
    <p:sldId id="273" r:id="rId18"/>
    <p:sldId id="278" r:id="rId19"/>
    <p:sldId id="280" r:id="rId20"/>
    <p:sldId id="281" r:id="rId21"/>
    <p:sldId id="282" r:id="rId22"/>
    <p:sldId id="283" r:id="rId23"/>
    <p:sldId id="326" r:id="rId24"/>
    <p:sldId id="321" r:id="rId25"/>
    <p:sldId id="298" r:id="rId26"/>
    <p:sldId id="277" r:id="rId27"/>
    <p:sldId id="284" r:id="rId28"/>
    <p:sldId id="285" r:id="rId29"/>
    <p:sldId id="328" r:id="rId30"/>
    <p:sldId id="286" r:id="rId31"/>
    <p:sldId id="287" r:id="rId32"/>
    <p:sldId id="290" r:id="rId33"/>
    <p:sldId id="289" r:id="rId34"/>
    <p:sldId id="288" r:id="rId35"/>
    <p:sldId id="320" r:id="rId36"/>
    <p:sldId id="299" r:id="rId37"/>
    <p:sldId id="292" r:id="rId38"/>
    <p:sldId id="293" r:id="rId39"/>
    <p:sldId id="294" r:id="rId40"/>
    <p:sldId id="295" r:id="rId41"/>
    <p:sldId id="296" r:id="rId42"/>
    <p:sldId id="329" r:id="rId43"/>
    <p:sldId id="297" r:id="rId44"/>
    <p:sldId id="300" r:id="rId45"/>
    <p:sldId id="322" r:id="rId46"/>
    <p:sldId id="301" r:id="rId47"/>
    <p:sldId id="303" r:id="rId48"/>
    <p:sldId id="302" r:id="rId49"/>
    <p:sldId id="304" r:id="rId50"/>
    <p:sldId id="310" r:id="rId51"/>
    <p:sldId id="305" r:id="rId52"/>
    <p:sldId id="306" r:id="rId53"/>
    <p:sldId id="330" r:id="rId54"/>
    <p:sldId id="309" r:id="rId55"/>
    <p:sldId id="311" r:id="rId56"/>
    <p:sldId id="31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55" autoAdjust="0"/>
  </p:normalViewPr>
  <p:slideViewPr>
    <p:cSldViewPr snapToGrid="0" snapToObjects="1">
      <p:cViewPr>
        <p:scale>
          <a:sx n="83" d="100"/>
          <a:sy n="83" d="100"/>
        </p:scale>
        <p:origin x="16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r>
            <a:rPr lang="en-US" dirty="0"/>
            <a:t>In 1 minute each, what is the </a:t>
          </a:r>
          <a:r>
            <a:rPr lang="en-US" i="1" dirty="0"/>
            <a:t>purpose</a:t>
          </a:r>
          <a:r>
            <a:rPr lang="en-US" dirty="0"/>
            <a:t> of your project—what does it </a:t>
          </a:r>
          <a:r>
            <a:rPr lang="en-US" i="1" dirty="0"/>
            <a:t>aim</a:t>
          </a:r>
          <a:r>
            <a:rPr lang="en-US" dirty="0"/>
            <a:t> to </a:t>
          </a:r>
          <a:r>
            <a:rPr lang="en-US" i="1" dirty="0"/>
            <a:t>do</a:t>
          </a:r>
          <a:r>
            <a:rPr lang="en-US" dirty="0"/>
            <a:t>?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endParaRPr lang="en-US"/>
        </a:p>
      </dgm:t>
    </dgm:pt>
    <dgm:pt modelId="{412BA54E-10C9-4D8B-958B-87A0639395F4}">
      <dgm:prSet/>
      <dgm:spPr/>
      <dgm:t>
        <a:bodyPr/>
        <a:lstStyle/>
        <a:p>
          <a:r>
            <a:rPr lang="en-US"/>
            <a:t>In 1 minute each, what is the </a:t>
          </a:r>
          <a:r>
            <a:rPr lang="en-US" i="1"/>
            <a:t>design</a:t>
          </a:r>
          <a:r>
            <a:rPr lang="en-US"/>
            <a:t> of your project—</a:t>
          </a:r>
          <a:r>
            <a:rPr lang="en-US" i="1"/>
            <a:t>how</a:t>
          </a:r>
          <a:r>
            <a:rPr lang="en-US"/>
            <a:t> will you do this?</a:t>
          </a:r>
        </a:p>
      </dgm:t>
    </dgm:pt>
    <dgm:pt modelId="{602BDCF2-0141-4A13-A840-DCF4D3CA64F2}" type="parTrans" cxnId="{FE1CE87A-6A62-445E-B086-A78AFB1BACFC}">
      <dgm:prSet/>
      <dgm:spPr/>
      <dgm:t>
        <a:bodyPr/>
        <a:lstStyle/>
        <a:p>
          <a:endParaRPr lang="en-US"/>
        </a:p>
      </dgm:t>
    </dgm:pt>
    <dgm:pt modelId="{53978CD9-8C00-4C25-8FC0-62A0363AAC6E}" type="sibTrans" cxnId="{FE1CE87A-6A62-445E-B086-A78AFB1BACFC}">
      <dgm:prSet/>
      <dgm:spPr/>
      <dgm:t>
        <a:bodyPr/>
        <a:lstStyle/>
        <a:p>
          <a:endParaRPr lang="en-US"/>
        </a:p>
      </dgm:t>
    </dgm:pt>
    <dgm:pt modelId="{BA28DB00-1BFA-4530-9665-AE8808CF6643}">
      <dgm:prSet/>
      <dgm:spPr/>
      <dgm:t>
        <a:bodyPr/>
        <a:lstStyle/>
        <a:p>
          <a:r>
            <a:rPr lang="en-US" dirty="0"/>
            <a:t>In relation to each of your projects' purpose and design, what might be some ethical concerns that fall beyond questions of legality or the purview of the IRB?</a:t>
          </a:r>
        </a:p>
      </dgm:t>
    </dgm:pt>
    <dgm:pt modelId="{37AD1C17-55DA-4A29-83DC-7DDC28C73E5C}" type="parTrans" cxnId="{CCCB15B0-ABF1-466C-A41E-07EC9122F58C}">
      <dgm:prSet/>
      <dgm:spPr/>
      <dgm:t>
        <a:bodyPr/>
        <a:lstStyle/>
        <a:p>
          <a:endParaRPr lang="en-US"/>
        </a:p>
      </dgm:t>
    </dgm:pt>
    <dgm:pt modelId="{15311E09-271B-4B69-9117-452984436D18}" type="sibTrans" cxnId="{CCCB15B0-ABF1-466C-A41E-07EC9122F58C}">
      <dgm:prSet/>
      <dgm:spPr/>
      <dgm:t>
        <a:bodyPr/>
        <a:lstStyle/>
        <a:p>
          <a:endParaRPr lang="en-US"/>
        </a:p>
      </dgm:t>
    </dgm:pt>
    <dgm:pt modelId="{05DB3C4B-7F51-417D-8798-CBBB0EFBF02C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409A66E6-1083-4A30-9976-B008E2C6EB54}" type="pres">
      <dgm:prSet presAssocID="{7F75703B-6DA1-4539-A2DD-6492195F928B}" presName="node" presStyleLbl="node1" presStyleIdx="0" presStyleCnt="3">
        <dgm:presLayoutVars>
          <dgm:bulletEnabled val="1"/>
        </dgm:presLayoutVars>
      </dgm:prSet>
      <dgm:spPr/>
    </dgm:pt>
    <dgm:pt modelId="{34BC6A38-659F-45F3-93ED-ED4823D6DD5A}" type="pres">
      <dgm:prSet presAssocID="{C233CEA4-D104-489E-9C3D-E3A1935C17F6}" presName="sibTrans" presStyleCnt="0"/>
      <dgm:spPr/>
    </dgm:pt>
    <dgm:pt modelId="{EB761958-2E61-444A-912B-CFEFD556566F}" type="pres">
      <dgm:prSet presAssocID="{412BA54E-10C9-4D8B-958B-87A0639395F4}" presName="node" presStyleLbl="node1" presStyleIdx="1" presStyleCnt="3">
        <dgm:presLayoutVars>
          <dgm:bulletEnabled val="1"/>
        </dgm:presLayoutVars>
      </dgm:prSet>
      <dgm:spPr/>
    </dgm:pt>
    <dgm:pt modelId="{124BC320-FB03-460C-9813-5BFCFFF1C8A0}" type="pres">
      <dgm:prSet presAssocID="{53978CD9-8C00-4C25-8FC0-62A0363AAC6E}" presName="sibTrans" presStyleCnt="0"/>
      <dgm:spPr/>
    </dgm:pt>
    <dgm:pt modelId="{A39B2D1F-6422-4324-B8DC-7102FF0FE70C}" type="pres">
      <dgm:prSet presAssocID="{BA28DB00-1BFA-4530-9665-AE8808CF6643}" presName="node" presStyleLbl="node1" presStyleIdx="2" presStyleCnt="3">
        <dgm:presLayoutVars>
          <dgm:bulletEnabled val="1"/>
        </dgm:presLayoutVars>
      </dgm:prSet>
      <dgm:spPr/>
    </dgm:pt>
  </dgm:ptLst>
  <dgm:cxnLst>
    <dgm:cxn modelId="{FE1CE87A-6A62-445E-B086-A78AFB1BACFC}" srcId="{32C7C7D7-56F1-4A3C-8EBA-F5DD598235EB}" destId="{412BA54E-10C9-4D8B-958B-87A0639395F4}" srcOrd="1" destOrd="0" parTransId="{602BDCF2-0141-4A13-A840-DCF4D3CA64F2}" sibTransId="{53978CD9-8C00-4C25-8FC0-62A0363AAC6E}"/>
    <dgm:cxn modelId="{DBFB9B96-A002-4DFA-8CE4-D3DDB942905C}" type="presOf" srcId="{32C7C7D7-56F1-4A3C-8EBA-F5DD598235EB}" destId="{05DB3C4B-7F51-417D-8798-CBBB0EFBF02C}" srcOrd="0" destOrd="0" presId="urn:microsoft.com/office/officeart/2005/8/layout/default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CCCB15B0-ABF1-466C-A41E-07EC9122F58C}" srcId="{32C7C7D7-56F1-4A3C-8EBA-F5DD598235EB}" destId="{BA28DB00-1BFA-4530-9665-AE8808CF6643}" srcOrd="2" destOrd="0" parTransId="{37AD1C17-55DA-4A29-83DC-7DDC28C73E5C}" sibTransId="{15311E09-271B-4B69-9117-452984436D18}"/>
    <dgm:cxn modelId="{4ADB16CC-D69C-459C-8B9A-1C36EDCD7AFE}" type="presOf" srcId="{412BA54E-10C9-4D8B-958B-87A0639395F4}" destId="{EB761958-2E61-444A-912B-CFEFD556566F}" srcOrd="0" destOrd="0" presId="urn:microsoft.com/office/officeart/2005/8/layout/default"/>
    <dgm:cxn modelId="{F054D4D9-563C-4F32-8614-361014FCCF3B}" type="presOf" srcId="{7F75703B-6DA1-4539-A2DD-6492195F928B}" destId="{409A66E6-1083-4A30-9976-B008E2C6EB54}" srcOrd="0" destOrd="0" presId="urn:microsoft.com/office/officeart/2005/8/layout/default"/>
    <dgm:cxn modelId="{1F1C2FFA-1FAF-407C-838D-E575EF8019A6}" type="presOf" srcId="{BA28DB00-1BFA-4530-9665-AE8808CF6643}" destId="{A39B2D1F-6422-4324-B8DC-7102FF0FE70C}" srcOrd="0" destOrd="0" presId="urn:microsoft.com/office/officeart/2005/8/layout/default"/>
    <dgm:cxn modelId="{6870FCFF-31F2-4E17-9EAB-DE7EBD440DE7}" type="presParOf" srcId="{05DB3C4B-7F51-417D-8798-CBBB0EFBF02C}" destId="{409A66E6-1083-4A30-9976-B008E2C6EB54}" srcOrd="0" destOrd="0" presId="urn:microsoft.com/office/officeart/2005/8/layout/default"/>
    <dgm:cxn modelId="{44FB3494-D8F5-49EE-990D-F8139F25200E}" type="presParOf" srcId="{05DB3C4B-7F51-417D-8798-CBBB0EFBF02C}" destId="{34BC6A38-659F-45F3-93ED-ED4823D6DD5A}" srcOrd="1" destOrd="0" presId="urn:microsoft.com/office/officeart/2005/8/layout/default"/>
    <dgm:cxn modelId="{E385711F-533D-4803-8C48-B0B9C11909A4}" type="presParOf" srcId="{05DB3C4B-7F51-417D-8798-CBBB0EFBF02C}" destId="{EB761958-2E61-444A-912B-CFEFD556566F}" srcOrd="2" destOrd="0" presId="urn:microsoft.com/office/officeart/2005/8/layout/default"/>
    <dgm:cxn modelId="{A593C5D0-ED79-4A97-8DFC-07921E6B6E24}" type="presParOf" srcId="{05DB3C4B-7F51-417D-8798-CBBB0EFBF02C}" destId="{124BC320-FB03-460C-9813-5BFCFFF1C8A0}" srcOrd="3" destOrd="0" presId="urn:microsoft.com/office/officeart/2005/8/layout/default"/>
    <dgm:cxn modelId="{1723502F-7441-4702-81B6-37E34AD471AE}" type="presParOf" srcId="{05DB3C4B-7F51-417D-8798-CBBB0EFBF02C}" destId="{A39B2D1F-6422-4324-B8DC-7102FF0FE70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5F5C76-77BF-4A68-866B-51BC8FD8481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3527C3-CF3D-41C0-985C-DDB661BA2B3C}">
      <dgm:prSet/>
      <dgm:spPr/>
      <dgm:t>
        <a:bodyPr/>
        <a:lstStyle/>
        <a:p>
          <a:r>
            <a:rPr lang="en-US" dirty="0"/>
            <a:t>Does this data violate any privacy or confidentiality?</a:t>
          </a:r>
        </a:p>
      </dgm:t>
    </dgm:pt>
    <dgm:pt modelId="{5BD389A9-AD72-492F-914D-3075893CB820}" type="parTrans" cxnId="{55B9994B-D9CB-4F60-886A-082875A4BC19}">
      <dgm:prSet/>
      <dgm:spPr/>
      <dgm:t>
        <a:bodyPr/>
        <a:lstStyle/>
        <a:p>
          <a:endParaRPr lang="en-US"/>
        </a:p>
      </dgm:t>
    </dgm:pt>
    <dgm:pt modelId="{0CDD5B54-231A-400F-8C01-C9103B6EF4B4}" type="sibTrans" cxnId="{55B9994B-D9CB-4F60-886A-082875A4BC19}">
      <dgm:prSet/>
      <dgm:spPr/>
      <dgm:t>
        <a:bodyPr/>
        <a:lstStyle/>
        <a:p>
          <a:endParaRPr lang="en-US"/>
        </a:p>
      </dgm:t>
    </dgm:pt>
    <dgm:pt modelId="{4E692525-7E9C-4710-B5A5-6A3CE3D2DFF5}">
      <dgm:prSet/>
      <dgm:spPr/>
      <dgm:t>
        <a:bodyPr/>
        <a:lstStyle/>
        <a:p>
          <a:r>
            <a:rPr lang="en-US" dirty="0"/>
            <a:t>Is my data representative?</a:t>
          </a:r>
        </a:p>
      </dgm:t>
    </dgm:pt>
    <dgm:pt modelId="{818A9792-31E9-4574-8B92-A03DBA4156E1}" type="parTrans" cxnId="{FE40E098-AE44-409C-99F3-18629146DF22}">
      <dgm:prSet/>
      <dgm:spPr/>
      <dgm:t>
        <a:bodyPr/>
        <a:lstStyle/>
        <a:p>
          <a:endParaRPr lang="en-US"/>
        </a:p>
      </dgm:t>
    </dgm:pt>
    <dgm:pt modelId="{2D30E4A1-7471-401B-8F8D-BE3D6B63B676}" type="sibTrans" cxnId="{FE40E098-AE44-409C-99F3-18629146DF22}">
      <dgm:prSet/>
      <dgm:spPr/>
      <dgm:t>
        <a:bodyPr/>
        <a:lstStyle/>
        <a:p>
          <a:endParaRPr lang="en-US"/>
        </a:p>
      </dgm:t>
    </dgm:pt>
    <dgm:pt modelId="{17B2B5C2-7349-414B-BE8F-2F8BA2B8BBD1}">
      <dgm:prSet/>
      <dgm:spPr/>
      <dgm:t>
        <a:bodyPr/>
        <a:lstStyle/>
        <a:p>
          <a:r>
            <a:rPr lang="en-US" b="0" i="0" dirty="0"/>
            <a:t>Would the people this data comes from want it used this way?</a:t>
          </a:r>
          <a:endParaRPr lang="en-US" dirty="0"/>
        </a:p>
      </dgm:t>
    </dgm:pt>
    <dgm:pt modelId="{30863F18-AB7A-4BB6-B30E-05B25CD95916}" type="parTrans" cxnId="{02A91D5E-173B-49B0-ABE3-5F1399989862}">
      <dgm:prSet/>
      <dgm:spPr/>
      <dgm:t>
        <a:bodyPr/>
        <a:lstStyle/>
        <a:p>
          <a:endParaRPr lang="en-US"/>
        </a:p>
      </dgm:t>
    </dgm:pt>
    <dgm:pt modelId="{5158D703-4BA5-42D1-8908-48D283105065}" type="sibTrans" cxnId="{02A91D5E-173B-49B0-ABE3-5F1399989862}">
      <dgm:prSet/>
      <dgm:spPr/>
      <dgm:t>
        <a:bodyPr/>
        <a:lstStyle/>
        <a:p>
          <a:endParaRPr lang="en-US"/>
        </a:p>
      </dgm:t>
    </dgm:pt>
    <dgm:pt modelId="{28FD7BDD-5B25-4FB1-8FAE-27693A621355}" type="pres">
      <dgm:prSet presAssocID="{275F5C76-77BF-4A68-866B-51BC8FD84812}" presName="Name0" presStyleCnt="0">
        <dgm:presLayoutVars>
          <dgm:dir/>
          <dgm:animLvl val="lvl"/>
          <dgm:resizeHandles val="exact"/>
        </dgm:presLayoutVars>
      </dgm:prSet>
      <dgm:spPr/>
    </dgm:pt>
    <dgm:pt modelId="{CE6563E7-9A0E-423F-A1CB-CCE2941FC1D9}" type="pres">
      <dgm:prSet presAssocID="{EF3527C3-CF3D-41C0-985C-DDB661BA2B3C}" presName="linNode" presStyleCnt="0"/>
      <dgm:spPr/>
    </dgm:pt>
    <dgm:pt modelId="{39AB870C-AB31-4F36-95EA-0290C8093200}" type="pres">
      <dgm:prSet presAssocID="{EF3527C3-CF3D-41C0-985C-DDB661BA2B3C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1D2CCAAC-332F-499E-91EA-3723D6E09886}" type="pres">
      <dgm:prSet presAssocID="{0CDD5B54-231A-400F-8C01-C9103B6EF4B4}" presName="sp" presStyleCnt="0"/>
      <dgm:spPr/>
    </dgm:pt>
    <dgm:pt modelId="{BDE4BDBD-00F3-4E1C-AB07-3F322514F56F}" type="pres">
      <dgm:prSet presAssocID="{4E692525-7E9C-4710-B5A5-6A3CE3D2DFF5}" presName="linNode" presStyleCnt="0"/>
      <dgm:spPr/>
    </dgm:pt>
    <dgm:pt modelId="{D8758674-59BE-4A84-BB59-3FB70D99C84A}" type="pres">
      <dgm:prSet presAssocID="{4E692525-7E9C-4710-B5A5-6A3CE3D2DFF5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274031F8-7D4E-45D9-8431-A74C067428C6}" type="pres">
      <dgm:prSet presAssocID="{2D30E4A1-7471-401B-8F8D-BE3D6B63B676}" presName="sp" presStyleCnt="0"/>
      <dgm:spPr/>
    </dgm:pt>
    <dgm:pt modelId="{3E84CAB7-D809-4370-A63E-B55402558EB9}" type="pres">
      <dgm:prSet presAssocID="{17B2B5C2-7349-414B-BE8F-2F8BA2B8BBD1}" presName="linNode" presStyleCnt="0"/>
      <dgm:spPr/>
    </dgm:pt>
    <dgm:pt modelId="{5A204B98-3054-43FE-8F9B-076DE3D84DA4}" type="pres">
      <dgm:prSet presAssocID="{17B2B5C2-7349-414B-BE8F-2F8BA2B8BBD1}" presName="parentText" presStyleLbl="node1" presStyleIdx="2" presStyleCnt="3" custScaleX="277778">
        <dgm:presLayoutVars>
          <dgm:chMax val="1"/>
          <dgm:bulletEnabled val="1"/>
        </dgm:presLayoutVars>
      </dgm:prSet>
      <dgm:spPr/>
    </dgm:pt>
  </dgm:ptLst>
  <dgm:cxnLst>
    <dgm:cxn modelId="{A5DCAA5B-208E-4B48-A42B-5C62729C51D0}" type="presOf" srcId="{17B2B5C2-7349-414B-BE8F-2F8BA2B8BBD1}" destId="{5A204B98-3054-43FE-8F9B-076DE3D84DA4}" srcOrd="0" destOrd="0" presId="urn:microsoft.com/office/officeart/2005/8/layout/vList5"/>
    <dgm:cxn modelId="{02A91D5E-173B-49B0-ABE3-5F1399989862}" srcId="{275F5C76-77BF-4A68-866B-51BC8FD84812}" destId="{17B2B5C2-7349-414B-BE8F-2F8BA2B8BBD1}" srcOrd="2" destOrd="0" parTransId="{30863F18-AB7A-4BB6-B30E-05B25CD95916}" sibTransId="{5158D703-4BA5-42D1-8908-48D283105065}"/>
    <dgm:cxn modelId="{55B9994B-D9CB-4F60-886A-082875A4BC19}" srcId="{275F5C76-77BF-4A68-866B-51BC8FD84812}" destId="{EF3527C3-CF3D-41C0-985C-DDB661BA2B3C}" srcOrd="0" destOrd="0" parTransId="{5BD389A9-AD72-492F-914D-3075893CB820}" sibTransId="{0CDD5B54-231A-400F-8C01-C9103B6EF4B4}"/>
    <dgm:cxn modelId="{4106225A-7D57-4BC5-85E5-062844ACA61A}" type="presOf" srcId="{275F5C76-77BF-4A68-866B-51BC8FD84812}" destId="{28FD7BDD-5B25-4FB1-8FAE-27693A621355}" srcOrd="0" destOrd="0" presId="urn:microsoft.com/office/officeart/2005/8/layout/vList5"/>
    <dgm:cxn modelId="{FE40E098-AE44-409C-99F3-18629146DF22}" srcId="{275F5C76-77BF-4A68-866B-51BC8FD84812}" destId="{4E692525-7E9C-4710-B5A5-6A3CE3D2DFF5}" srcOrd="1" destOrd="0" parTransId="{818A9792-31E9-4574-8B92-A03DBA4156E1}" sibTransId="{2D30E4A1-7471-401B-8F8D-BE3D6B63B676}"/>
    <dgm:cxn modelId="{9DA4F6E1-2898-419B-8CD0-140248B29E14}" type="presOf" srcId="{4E692525-7E9C-4710-B5A5-6A3CE3D2DFF5}" destId="{D8758674-59BE-4A84-BB59-3FB70D99C84A}" srcOrd="0" destOrd="0" presId="urn:microsoft.com/office/officeart/2005/8/layout/vList5"/>
    <dgm:cxn modelId="{1F1489F9-DD70-4A28-9EF1-607D3CAB1B6A}" type="presOf" srcId="{EF3527C3-CF3D-41C0-985C-DDB661BA2B3C}" destId="{39AB870C-AB31-4F36-95EA-0290C8093200}" srcOrd="0" destOrd="0" presId="urn:microsoft.com/office/officeart/2005/8/layout/vList5"/>
    <dgm:cxn modelId="{C24F94F4-DFD2-43D7-8103-9A2BE77CE099}" type="presParOf" srcId="{28FD7BDD-5B25-4FB1-8FAE-27693A621355}" destId="{CE6563E7-9A0E-423F-A1CB-CCE2941FC1D9}" srcOrd="0" destOrd="0" presId="urn:microsoft.com/office/officeart/2005/8/layout/vList5"/>
    <dgm:cxn modelId="{BC175950-E1F6-41E4-ACD4-DB76F892DE49}" type="presParOf" srcId="{CE6563E7-9A0E-423F-A1CB-CCE2941FC1D9}" destId="{39AB870C-AB31-4F36-95EA-0290C8093200}" srcOrd="0" destOrd="0" presId="urn:microsoft.com/office/officeart/2005/8/layout/vList5"/>
    <dgm:cxn modelId="{7CEEB4A3-49E5-4E82-A9DC-F6873E6DDA90}" type="presParOf" srcId="{28FD7BDD-5B25-4FB1-8FAE-27693A621355}" destId="{1D2CCAAC-332F-499E-91EA-3723D6E09886}" srcOrd="1" destOrd="0" presId="urn:microsoft.com/office/officeart/2005/8/layout/vList5"/>
    <dgm:cxn modelId="{8B62C940-1550-4BE9-B80D-D7FD47BEA80A}" type="presParOf" srcId="{28FD7BDD-5B25-4FB1-8FAE-27693A621355}" destId="{BDE4BDBD-00F3-4E1C-AB07-3F322514F56F}" srcOrd="2" destOrd="0" presId="urn:microsoft.com/office/officeart/2005/8/layout/vList5"/>
    <dgm:cxn modelId="{9F6EBE9D-21C1-493B-AB4F-27604C5D10FE}" type="presParOf" srcId="{BDE4BDBD-00F3-4E1C-AB07-3F322514F56F}" destId="{D8758674-59BE-4A84-BB59-3FB70D99C84A}" srcOrd="0" destOrd="0" presId="urn:microsoft.com/office/officeart/2005/8/layout/vList5"/>
    <dgm:cxn modelId="{A9E58BBB-3185-475A-99A1-A6AB4DC29C42}" type="presParOf" srcId="{28FD7BDD-5B25-4FB1-8FAE-27693A621355}" destId="{274031F8-7D4E-45D9-8431-A74C067428C6}" srcOrd="3" destOrd="0" presId="urn:microsoft.com/office/officeart/2005/8/layout/vList5"/>
    <dgm:cxn modelId="{32D672AD-B3CB-45E8-8BDE-C1DAC4B3ACA6}" type="presParOf" srcId="{28FD7BDD-5B25-4FB1-8FAE-27693A621355}" destId="{3E84CAB7-D809-4370-A63E-B55402558EB9}" srcOrd="4" destOrd="0" presId="urn:microsoft.com/office/officeart/2005/8/layout/vList5"/>
    <dgm:cxn modelId="{DAC10A02-AAD0-4156-9693-C2C92F95350D}" type="presParOf" srcId="{3E84CAB7-D809-4370-A63E-B55402558EB9}" destId="{5A204B98-3054-43FE-8F9B-076DE3D84DA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r>
            <a:rPr lang="en-US" dirty="0"/>
            <a:t>How are knowledge and power mutually constituted, according to the theorizations of Gramsci, Hall, Foucault, Freire, or others, perhaps from your own discipline?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endParaRPr lang="en-US"/>
        </a:p>
      </dgm:t>
    </dgm:pt>
    <dgm:pt modelId="{412BA54E-10C9-4D8B-958B-87A0639395F4}">
      <dgm:prSet/>
      <dgm:spPr/>
      <dgm:t>
        <a:bodyPr/>
        <a:lstStyle/>
        <a:p>
          <a:r>
            <a:rPr lang="en-US" dirty="0"/>
            <a:t>How might we apply the concepts below when thinking through ethics for digital research and projects?</a:t>
          </a:r>
        </a:p>
      </dgm:t>
    </dgm:pt>
    <dgm:pt modelId="{602BDCF2-0141-4A13-A840-DCF4D3CA64F2}" type="parTrans" cxnId="{FE1CE87A-6A62-445E-B086-A78AFB1BACFC}">
      <dgm:prSet/>
      <dgm:spPr/>
      <dgm:t>
        <a:bodyPr/>
        <a:lstStyle/>
        <a:p>
          <a:endParaRPr lang="en-US"/>
        </a:p>
      </dgm:t>
    </dgm:pt>
    <dgm:pt modelId="{53978CD9-8C00-4C25-8FC0-62A0363AAC6E}" type="sibTrans" cxnId="{FE1CE87A-6A62-445E-B086-A78AFB1BACFC}">
      <dgm:prSet/>
      <dgm:spPr/>
      <dgm:t>
        <a:bodyPr/>
        <a:lstStyle/>
        <a:p>
          <a:endParaRPr lang="en-US"/>
        </a:p>
      </dgm:t>
    </dgm:pt>
    <dgm:pt modelId="{BA28DB00-1BFA-4530-9665-AE8808CF6643}">
      <dgm:prSet/>
      <dgm:spPr/>
      <dgm:t>
        <a:bodyPr/>
        <a:lstStyle/>
        <a:p>
          <a:r>
            <a:rPr lang="en-US" dirty="0"/>
            <a:t>How do my assumptions and biases impact my research approach?</a:t>
          </a:r>
        </a:p>
      </dgm:t>
    </dgm:pt>
    <dgm:pt modelId="{37AD1C17-55DA-4A29-83DC-7DDC28C73E5C}" type="parTrans" cxnId="{CCCB15B0-ABF1-466C-A41E-07EC9122F58C}">
      <dgm:prSet/>
      <dgm:spPr/>
      <dgm:t>
        <a:bodyPr/>
        <a:lstStyle/>
        <a:p>
          <a:endParaRPr lang="en-US"/>
        </a:p>
      </dgm:t>
    </dgm:pt>
    <dgm:pt modelId="{15311E09-271B-4B69-9117-452984436D18}" type="sibTrans" cxnId="{CCCB15B0-ABF1-466C-A41E-07EC9122F58C}">
      <dgm:prSet/>
      <dgm:spPr/>
      <dgm:t>
        <a:bodyPr/>
        <a:lstStyle/>
        <a:p>
          <a:endParaRPr lang="en-US"/>
        </a:p>
      </dgm:t>
    </dgm:pt>
    <dgm:pt modelId="{05DB3C4B-7F51-417D-8798-CBBB0EFBF02C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409A66E6-1083-4A30-9976-B008E2C6EB54}" type="pres">
      <dgm:prSet presAssocID="{7F75703B-6DA1-4539-A2DD-6492195F928B}" presName="node" presStyleLbl="node1" presStyleIdx="0" presStyleCnt="3">
        <dgm:presLayoutVars>
          <dgm:bulletEnabled val="1"/>
        </dgm:presLayoutVars>
      </dgm:prSet>
      <dgm:spPr/>
    </dgm:pt>
    <dgm:pt modelId="{34BC6A38-659F-45F3-93ED-ED4823D6DD5A}" type="pres">
      <dgm:prSet presAssocID="{C233CEA4-D104-489E-9C3D-E3A1935C17F6}" presName="sibTrans" presStyleCnt="0"/>
      <dgm:spPr/>
    </dgm:pt>
    <dgm:pt modelId="{EB761958-2E61-444A-912B-CFEFD556566F}" type="pres">
      <dgm:prSet presAssocID="{412BA54E-10C9-4D8B-958B-87A0639395F4}" presName="node" presStyleLbl="node1" presStyleIdx="1" presStyleCnt="3">
        <dgm:presLayoutVars>
          <dgm:bulletEnabled val="1"/>
        </dgm:presLayoutVars>
      </dgm:prSet>
      <dgm:spPr/>
    </dgm:pt>
    <dgm:pt modelId="{124BC320-FB03-460C-9813-5BFCFFF1C8A0}" type="pres">
      <dgm:prSet presAssocID="{53978CD9-8C00-4C25-8FC0-62A0363AAC6E}" presName="sibTrans" presStyleCnt="0"/>
      <dgm:spPr/>
    </dgm:pt>
    <dgm:pt modelId="{A39B2D1F-6422-4324-B8DC-7102FF0FE70C}" type="pres">
      <dgm:prSet presAssocID="{BA28DB00-1BFA-4530-9665-AE8808CF6643}" presName="node" presStyleLbl="node1" presStyleIdx="2" presStyleCnt="3">
        <dgm:presLayoutVars>
          <dgm:bulletEnabled val="1"/>
        </dgm:presLayoutVars>
      </dgm:prSet>
      <dgm:spPr/>
    </dgm:pt>
  </dgm:ptLst>
  <dgm:cxnLst>
    <dgm:cxn modelId="{FE1CE87A-6A62-445E-B086-A78AFB1BACFC}" srcId="{32C7C7D7-56F1-4A3C-8EBA-F5DD598235EB}" destId="{412BA54E-10C9-4D8B-958B-87A0639395F4}" srcOrd="1" destOrd="0" parTransId="{602BDCF2-0141-4A13-A840-DCF4D3CA64F2}" sibTransId="{53978CD9-8C00-4C25-8FC0-62A0363AAC6E}"/>
    <dgm:cxn modelId="{DBFB9B96-A002-4DFA-8CE4-D3DDB942905C}" type="presOf" srcId="{32C7C7D7-56F1-4A3C-8EBA-F5DD598235EB}" destId="{05DB3C4B-7F51-417D-8798-CBBB0EFBF02C}" srcOrd="0" destOrd="0" presId="urn:microsoft.com/office/officeart/2005/8/layout/default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CCCB15B0-ABF1-466C-A41E-07EC9122F58C}" srcId="{32C7C7D7-56F1-4A3C-8EBA-F5DD598235EB}" destId="{BA28DB00-1BFA-4530-9665-AE8808CF6643}" srcOrd="2" destOrd="0" parTransId="{37AD1C17-55DA-4A29-83DC-7DDC28C73E5C}" sibTransId="{15311E09-271B-4B69-9117-452984436D18}"/>
    <dgm:cxn modelId="{4ADB16CC-D69C-459C-8B9A-1C36EDCD7AFE}" type="presOf" srcId="{412BA54E-10C9-4D8B-958B-87A0639395F4}" destId="{EB761958-2E61-444A-912B-CFEFD556566F}" srcOrd="0" destOrd="0" presId="urn:microsoft.com/office/officeart/2005/8/layout/default"/>
    <dgm:cxn modelId="{F054D4D9-563C-4F32-8614-361014FCCF3B}" type="presOf" srcId="{7F75703B-6DA1-4539-A2DD-6492195F928B}" destId="{409A66E6-1083-4A30-9976-B008E2C6EB54}" srcOrd="0" destOrd="0" presId="urn:microsoft.com/office/officeart/2005/8/layout/default"/>
    <dgm:cxn modelId="{1F1C2FFA-1FAF-407C-838D-E575EF8019A6}" type="presOf" srcId="{BA28DB00-1BFA-4530-9665-AE8808CF6643}" destId="{A39B2D1F-6422-4324-B8DC-7102FF0FE70C}" srcOrd="0" destOrd="0" presId="urn:microsoft.com/office/officeart/2005/8/layout/default"/>
    <dgm:cxn modelId="{6870FCFF-31F2-4E17-9EAB-DE7EBD440DE7}" type="presParOf" srcId="{05DB3C4B-7F51-417D-8798-CBBB0EFBF02C}" destId="{409A66E6-1083-4A30-9976-B008E2C6EB54}" srcOrd="0" destOrd="0" presId="urn:microsoft.com/office/officeart/2005/8/layout/default"/>
    <dgm:cxn modelId="{44FB3494-D8F5-49EE-990D-F8139F25200E}" type="presParOf" srcId="{05DB3C4B-7F51-417D-8798-CBBB0EFBF02C}" destId="{34BC6A38-659F-45F3-93ED-ED4823D6DD5A}" srcOrd="1" destOrd="0" presId="urn:microsoft.com/office/officeart/2005/8/layout/default"/>
    <dgm:cxn modelId="{E385711F-533D-4803-8C48-B0B9C11909A4}" type="presParOf" srcId="{05DB3C4B-7F51-417D-8798-CBBB0EFBF02C}" destId="{EB761958-2E61-444A-912B-CFEFD556566F}" srcOrd="2" destOrd="0" presId="urn:microsoft.com/office/officeart/2005/8/layout/default"/>
    <dgm:cxn modelId="{A593C5D0-ED79-4A97-8DFC-07921E6B6E24}" type="presParOf" srcId="{05DB3C4B-7F51-417D-8798-CBBB0EFBF02C}" destId="{124BC320-FB03-460C-9813-5BFCFFF1C8A0}" srcOrd="3" destOrd="0" presId="urn:microsoft.com/office/officeart/2005/8/layout/default"/>
    <dgm:cxn modelId="{1723502F-7441-4702-81B6-37E34AD471AE}" type="presParOf" srcId="{05DB3C4B-7F51-417D-8798-CBBB0EFBF02C}" destId="{A39B2D1F-6422-4324-B8DC-7102FF0FE70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5F5C76-77BF-4A68-866B-51BC8FD848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3527C3-CF3D-41C0-985C-DDB661BA2B3C}">
      <dgm:prSet/>
      <dgm:spPr/>
      <dgm:t>
        <a:bodyPr/>
        <a:lstStyle/>
        <a:p>
          <a:r>
            <a:rPr lang="en-US"/>
            <a:t>What are assumptions that were already made before I got the data?</a:t>
          </a:r>
        </a:p>
      </dgm:t>
    </dgm:pt>
    <dgm:pt modelId="{5BD389A9-AD72-492F-914D-3075893CB820}" type="parTrans" cxnId="{55B9994B-D9CB-4F60-886A-082875A4BC19}">
      <dgm:prSet/>
      <dgm:spPr/>
      <dgm:t>
        <a:bodyPr/>
        <a:lstStyle/>
        <a:p>
          <a:endParaRPr lang="en-US"/>
        </a:p>
      </dgm:t>
    </dgm:pt>
    <dgm:pt modelId="{0CDD5B54-231A-400F-8C01-C9103B6EF4B4}" type="sibTrans" cxnId="{55B9994B-D9CB-4F60-886A-082875A4BC19}">
      <dgm:prSet/>
      <dgm:spPr/>
      <dgm:t>
        <a:bodyPr/>
        <a:lstStyle/>
        <a:p>
          <a:endParaRPr lang="en-US"/>
        </a:p>
      </dgm:t>
    </dgm:pt>
    <dgm:pt modelId="{4E692525-7E9C-4710-B5A5-6A3CE3D2DFF5}">
      <dgm:prSet/>
      <dgm:spPr/>
      <dgm:t>
        <a:bodyPr/>
        <a:lstStyle/>
        <a:p>
          <a:r>
            <a:rPr lang="en-US" dirty="0"/>
            <a:t>What assumptions am I making?</a:t>
          </a:r>
        </a:p>
      </dgm:t>
    </dgm:pt>
    <dgm:pt modelId="{818A9792-31E9-4574-8B92-A03DBA4156E1}" type="parTrans" cxnId="{FE40E098-AE44-409C-99F3-18629146DF22}">
      <dgm:prSet/>
      <dgm:spPr/>
      <dgm:t>
        <a:bodyPr/>
        <a:lstStyle/>
        <a:p>
          <a:endParaRPr lang="en-US"/>
        </a:p>
      </dgm:t>
    </dgm:pt>
    <dgm:pt modelId="{2D30E4A1-7471-401B-8F8D-BE3D6B63B676}" type="sibTrans" cxnId="{FE40E098-AE44-409C-99F3-18629146DF22}">
      <dgm:prSet/>
      <dgm:spPr/>
      <dgm:t>
        <a:bodyPr/>
        <a:lstStyle/>
        <a:p>
          <a:endParaRPr lang="en-US"/>
        </a:p>
      </dgm:t>
    </dgm:pt>
    <dgm:pt modelId="{17B2B5C2-7349-414B-BE8F-2F8BA2B8BBD1}">
      <dgm:prSet/>
      <dgm:spPr/>
      <dgm:t>
        <a:bodyPr/>
        <a:lstStyle/>
        <a:p>
          <a:r>
            <a:rPr lang="en-US"/>
            <a:t>How does my own perspective and identity influence my approach? </a:t>
          </a:r>
        </a:p>
      </dgm:t>
    </dgm:pt>
    <dgm:pt modelId="{30863F18-AB7A-4BB6-B30E-05B25CD95916}" type="parTrans" cxnId="{02A91D5E-173B-49B0-ABE3-5F1399989862}">
      <dgm:prSet/>
      <dgm:spPr/>
      <dgm:t>
        <a:bodyPr/>
        <a:lstStyle/>
        <a:p>
          <a:endParaRPr lang="en-US"/>
        </a:p>
      </dgm:t>
    </dgm:pt>
    <dgm:pt modelId="{5158D703-4BA5-42D1-8908-48D283105065}" type="sibTrans" cxnId="{02A91D5E-173B-49B0-ABE3-5F1399989862}">
      <dgm:prSet/>
      <dgm:spPr/>
      <dgm:t>
        <a:bodyPr/>
        <a:lstStyle/>
        <a:p>
          <a:endParaRPr lang="en-US"/>
        </a:p>
      </dgm:t>
    </dgm:pt>
    <dgm:pt modelId="{D034EDDE-2E99-4C8D-A7C3-3392AEB3D60C}" type="pres">
      <dgm:prSet presAssocID="{275F5C76-77BF-4A68-866B-51BC8FD84812}" presName="linear" presStyleCnt="0">
        <dgm:presLayoutVars>
          <dgm:animLvl val="lvl"/>
          <dgm:resizeHandles val="exact"/>
        </dgm:presLayoutVars>
      </dgm:prSet>
      <dgm:spPr/>
    </dgm:pt>
    <dgm:pt modelId="{6C489591-2AE4-4A05-8DE2-AFA0C99BB9D1}" type="pres">
      <dgm:prSet presAssocID="{EF3527C3-CF3D-41C0-985C-DDB661BA2B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D4CCF5-53E1-4F20-89B2-DA1612C0F26A}" type="pres">
      <dgm:prSet presAssocID="{0CDD5B54-231A-400F-8C01-C9103B6EF4B4}" presName="spacer" presStyleCnt="0"/>
      <dgm:spPr/>
    </dgm:pt>
    <dgm:pt modelId="{F70818C4-0F93-42D4-B038-0930DAF308D1}" type="pres">
      <dgm:prSet presAssocID="{4E692525-7E9C-4710-B5A5-6A3CE3D2DF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D73C77-FB9B-44A8-BD44-60F0AC7A04EC}" type="pres">
      <dgm:prSet presAssocID="{2D30E4A1-7471-401B-8F8D-BE3D6B63B676}" presName="spacer" presStyleCnt="0"/>
      <dgm:spPr/>
    </dgm:pt>
    <dgm:pt modelId="{148161E3-FA5F-4372-816B-5FAC479C1BDA}" type="pres">
      <dgm:prSet presAssocID="{17B2B5C2-7349-414B-BE8F-2F8BA2B8BB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A91D5E-173B-49B0-ABE3-5F1399989862}" srcId="{275F5C76-77BF-4A68-866B-51BC8FD84812}" destId="{17B2B5C2-7349-414B-BE8F-2F8BA2B8BBD1}" srcOrd="2" destOrd="0" parTransId="{30863F18-AB7A-4BB6-B30E-05B25CD95916}" sibTransId="{5158D703-4BA5-42D1-8908-48D283105065}"/>
    <dgm:cxn modelId="{98352A67-4F69-45F4-B57E-6767703DB6C2}" type="presOf" srcId="{17B2B5C2-7349-414B-BE8F-2F8BA2B8BBD1}" destId="{148161E3-FA5F-4372-816B-5FAC479C1BDA}" srcOrd="0" destOrd="0" presId="urn:microsoft.com/office/officeart/2005/8/layout/vList2"/>
    <dgm:cxn modelId="{55B9994B-D9CB-4F60-886A-082875A4BC19}" srcId="{275F5C76-77BF-4A68-866B-51BC8FD84812}" destId="{EF3527C3-CF3D-41C0-985C-DDB661BA2B3C}" srcOrd="0" destOrd="0" parTransId="{5BD389A9-AD72-492F-914D-3075893CB820}" sibTransId="{0CDD5B54-231A-400F-8C01-C9103B6EF4B4}"/>
    <dgm:cxn modelId="{FE40E098-AE44-409C-99F3-18629146DF22}" srcId="{275F5C76-77BF-4A68-866B-51BC8FD84812}" destId="{4E692525-7E9C-4710-B5A5-6A3CE3D2DFF5}" srcOrd="1" destOrd="0" parTransId="{818A9792-31E9-4574-8B92-A03DBA4156E1}" sibTransId="{2D30E4A1-7471-401B-8F8D-BE3D6B63B676}"/>
    <dgm:cxn modelId="{9B1AC79D-58BF-44E8-88EF-6EBD4A985406}" type="presOf" srcId="{EF3527C3-CF3D-41C0-985C-DDB661BA2B3C}" destId="{6C489591-2AE4-4A05-8DE2-AFA0C99BB9D1}" srcOrd="0" destOrd="0" presId="urn:microsoft.com/office/officeart/2005/8/layout/vList2"/>
    <dgm:cxn modelId="{31C30FC1-4088-4A47-9DE3-9DE6EBF38E23}" type="presOf" srcId="{4E692525-7E9C-4710-B5A5-6A3CE3D2DFF5}" destId="{F70818C4-0F93-42D4-B038-0930DAF308D1}" srcOrd="0" destOrd="0" presId="urn:microsoft.com/office/officeart/2005/8/layout/vList2"/>
    <dgm:cxn modelId="{BFCEE2F5-4DCA-4940-BBCE-1D8D3877AA34}" type="presOf" srcId="{275F5C76-77BF-4A68-866B-51BC8FD84812}" destId="{D034EDDE-2E99-4C8D-A7C3-3392AEB3D60C}" srcOrd="0" destOrd="0" presId="urn:microsoft.com/office/officeart/2005/8/layout/vList2"/>
    <dgm:cxn modelId="{8F906884-E1AC-4360-9F50-1F43E163C7B0}" type="presParOf" srcId="{D034EDDE-2E99-4C8D-A7C3-3392AEB3D60C}" destId="{6C489591-2AE4-4A05-8DE2-AFA0C99BB9D1}" srcOrd="0" destOrd="0" presId="urn:microsoft.com/office/officeart/2005/8/layout/vList2"/>
    <dgm:cxn modelId="{CDB6C54E-5F36-4030-A2D3-9FD99B3B72F4}" type="presParOf" srcId="{D034EDDE-2E99-4C8D-A7C3-3392AEB3D60C}" destId="{C2D4CCF5-53E1-4F20-89B2-DA1612C0F26A}" srcOrd="1" destOrd="0" presId="urn:microsoft.com/office/officeart/2005/8/layout/vList2"/>
    <dgm:cxn modelId="{59E2B985-7262-4F17-BCE5-AA562BEFA221}" type="presParOf" srcId="{D034EDDE-2E99-4C8D-A7C3-3392AEB3D60C}" destId="{F70818C4-0F93-42D4-B038-0930DAF308D1}" srcOrd="2" destOrd="0" presId="urn:microsoft.com/office/officeart/2005/8/layout/vList2"/>
    <dgm:cxn modelId="{26669198-8A0C-4B8F-851E-10B30F859EAC}" type="presParOf" srcId="{D034EDDE-2E99-4C8D-A7C3-3392AEB3D60C}" destId="{28D73C77-FB9B-44A8-BD44-60F0AC7A04EC}" srcOrd="3" destOrd="0" presId="urn:microsoft.com/office/officeart/2005/8/layout/vList2"/>
    <dgm:cxn modelId="{A4F768D2-7D20-47CF-A271-5BEA138D60B1}" type="presParOf" srcId="{D034EDDE-2E99-4C8D-A7C3-3392AEB3D60C}" destId="{148161E3-FA5F-4372-816B-5FAC479C1B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pPr algn="ctr"/>
          <a:r>
            <a:rPr lang="en-US" dirty="0"/>
            <a:t>Whose labor and what materials do you rely upon to do your work?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412BA54E-10C9-4D8B-958B-87A0639395F4}">
      <dgm:prSet/>
      <dgm:spPr/>
      <dgm:t>
        <a:bodyPr/>
        <a:lstStyle/>
        <a:p>
          <a:pPr algn="ctr"/>
          <a:r>
            <a:rPr lang="en-US" dirty="0"/>
            <a:t>Could your research or project be used to justify or facilitate potentially harmful control or surveillance?</a:t>
          </a:r>
        </a:p>
      </dgm:t>
    </dgm:pt>
    <dgm:pt modelId="{602BDCF2-0141-4A13-A840-DCF4D3CA64F2}" type="parTrans" cxnId="{FE1CE87A-6A62-445E-B086-A78AFB1BACFC}">
      <dgm:prSet/>
      <dgm:spPr/>
      <dgm:t>
        <a:bodyPr/>
        <a:lstStyle/>
        <a:p>
          <a:pPr algn="ctr"/>
          <a:endParaRPr lang="en-US"/>
        </a:p>
      </dgm:t>
    </dgm:pt>
    <dgm:pt modelId="{53978CD9-8C00-4C25-8FC0-62A0363AAC6E}" type="sibTrans" cxnId="{FE1CE87A-6A62-445E-B086-A78AFB1BACFC}">
      <dgm:prSet/>
      <dgm:spPr/>
      <dgm:t>
        <a:bodyPr/>
        <a:lstStyle/>
        <a:p>
          <a:pPr algn="ctr"/>
          <a:endParaRPr lang="en-US"/>
        </a:p>
      </dgm:t>
    </dgm:pt>
    <dgm:pt modelId="{BA28DB00-1BFA-4530-9665-AE8808CF6643}">
      <dgm:prSet/>
      <dgm:spPr/>
      <dgm:t>
        <a:bodyPr/>
        <a:lstStyle/>
        <a:p>
          <a:pPr algn="ctr"/>
          <a:r>
            <a:rPr lang="en-US" dirty="0"/>
            <a:t>How could your work cause changes to or justify social, economic or political discourses?</a:t>
          </a:r>
        </a:p>
      </dgm:t>
    </dgm:pt>
    <dgm:pt modelId="{37AD1C17-55DA-4A29-83DC-7DDC28C73E5C}" type="parTrans" cxnId="{CCCB15B0-ABF1-466C-A41E-07EC9122F58C}">
      <dgm:prSet/>
      <dgm:spPr/>
      <dgm:t>
        <a:bodyPr/>
        <a:lstStyle/>
        <a:p>
          <a:pPr algn="ctr"/>
          <a:endParaRPr lang="en-US"/>
        </a:p>
      </dgm:t>
    </dgm:pt>
    <dgm:pt modelId="{15311E09-271B-4B69-9117-452984436D18}" type="sibTrans" cxnId="{CCCB15B0-ABF1-466C-A41E-07EC9122F58C}">
      <dgm:prSet/>
      <dgm:spPr/>
      <dgm:t>
        <a:bodyPr/>
        <a:lstStyle/>
        <a:p>
          <a:pPr algn="ctr"/>
          <a:endParaRPr lang="en-US"/>
        </a:p>
      </dgm:t>
    </dgm:pt>
    <dgm:pt modelId="{C0164CF9-7E85-4DAE-B186-A3625A366FEB}">
      <dgm:prSet/>
      <dgm:spPr/>
      <dgm:t>
        <a:bodyPr/>
        <a:lstStyle/>
        <a:p>
          <a:pPr algn="ctr"/>
          <a:r>
            <a:rPr lang="en-US" dirty="0"/>
            <a:t>Will your work be used for profit, for who?</a:t>
          </a:r>
        </a:p>
      </dgm:t>
    </dgm:pt>
    <dgm:pt modelId="{2DA829EA-0957-41E5-AEBA-69C71BF2AE88}" type="parTrans" cxnId="{71D7C548-4248-48E9-A690-4EC2E8DC716A}">
      <dgm:prSet/>
      <dgm:spPr/>
      <dgm:t>
        <a:bodyPr/>
        <a:lstStyle/>
        <a:p>
          <a:pPr algn="ctr"/>
          <a:endParaRPr lang="en-US"/>
        </a:p>
      </dgm:t>
    </dgm:pt>
    <dgm:pt modelId="{71F0F56E-AE41-471A-8BB3-E84345399D63}" type="sibTrans" cxnId="{71D7C548-4248-48E9-A690-4EC2E8DC716A}">
      <dgm:prSet/>
      <dgm:spPr/>
      <dgm:t>
        <a:bodyPr/>
        <a:lstStyle/>
        <a:p>
          <a:pPr algn="ctr"/>
          <a:endParaRPr lang="en-US"/>
        </a:p>
      </dgm:t>
    </dgm:pt>
    <dgm:pt modelId="{B7A83D9E-C248-4416-93DF-F5DDC31060F9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DF4CAEFE-B9FC-4CDD-859F-57AFFE711D89}" type="pres">
      <dgm:prSet presAssocID="{7F75703B-6DA1-4539-A2DD-6492195F928B}" presName="node" presStyleLbl="node1" presStyleIdx="0" presStyleCnt="4">
        <dgm:presLayoutVars>
          <dgm:bulletEnabled val="1"/>
        </dgm:presLayoutVars>
      </dgm:prSet>
      <dgm:spPr/>
    </dgm:pt>
    <dgm:pt modelId="{26F676EE-4099-4BFD-8E75-3A1E8D476A02}" type="pres">
      <dgm:prSet presAssocID="{C233CEA4-D104-489E-9C3D-E3A1935C17F6}" presName="sibTrans" presStyleCnt="0"/>
      <dgm:spPr/>
    </dgm:pt>
    <dgm:pt modelId="{CA59E280-1693-4AF3-AA14-983EDC462B93}" type="pres">
      <dgm:prSet presAssocID="{412BA54E-10C9-4D8B-958B-87A0639395F4}" presName="node" presStyleLbl="node1" presStyleIdx="1" presStyleCnt="4">
        <dgm:presLayoutVars>
          <dgm:bulletEnabled val="1"/>
        </dgm:presLayoutVars>
      </dgm:prSet>
      <dgm:spPr/>
    </dgm:pt>
    <dgm:pt modelId="{657EDDFF-CA50-4A65-AD24-ABA45665450F}" type="pres">
      <dgm:prSet presAssocID="{53978CD9-8C00-4C25-8FC0-62A0363AAC6E}" presName="sibTrans" presStyleCnt="0"/>
      <dgm:spPr/>
    </dgm:pt>
    <dgm:pt modelId="{6F7F9EE4-FDD8-4A35-8C94-B1DA8AC292FD}" type="pres">
      <dgm:prSet presAssocID="{C0164CF9-7E85-4DAE-B186-A3625A366FEB}" presName="node" presStyleLbl="node1" presStyleIdx="2" presStyleCnt="4">
        <dgm:presLayoutVars>
          <dgm:bulletEnabled val="1"/>
        </dgm:presLayoutVars>
      </dgm:prSet>
      <dgm:spPr/>
    </dgm:pt>
    <dgm:pt modelId="{B5B0BEED-FB23-4F37-8B2E-66C06C6B0FD6}" type="pres">
      <dgm:prSet presAssocID="{71F0F56E-AE41-471A-8BB3-E84345399D63}" presName="sibTrans" presStyleCnt="0"/>
      <dgm:spPr/>
    </dgm:pt>
    <dgm:pt modelId="{4A617D70-A5E8-4FB6-900E-17A715ECAC08}" type="pres">
      <dgm:prSet presAssocID="{BA28DB00-1BFA-4530-9665-AE8808CF6643}" presName="node" presStyleLbl="node1" presStyleIdx="3" presStyleCnt="4">
        <dgm:presLayoutVars>
          <dgm:bulletEnabled val="1"/>
        </dgm:presLayoutVars>
      </dgm:prSet>
      <dgm:spPr/>
    </dgm:pt>
  </dgm:ptLst>
  <dgm:cxnLst>
    <dgm:cxn modelId="{06214F2F-37C7-4521-95D3-6E10A965704D}" type="presOf" srcId="{7F75703B-6DA1-4539-A2DD-6492195F928B}" destId="{DF4CAEFE-B9FC-4CDD-859F-57AFFE711D89}" srcOrd="0" destOrd="0" presId="urn:microsoft.com/office/officeart/2005/8/layout/default"/>
    <dgm:cxn modelId="{71D7C548-4248-48E9-A690-4EC2E8DC716A}" srcId="{32C7C7D7-56F1-4A3C-8EBA-F5DD598235EB}" destId="{C0164CF9-7E85-4DAE-B186-A3625A366FEB}" srcOrd="2" destOrd="0" parTransId="{2DA829EA-0957-41E5-AEBA-69C71BF2AE88}" sibTransId="{71F0F56E-AE41-471A-8BB3-E84345399D63}"/>
    <dgm:cxn modelId="{FE1CE87A-6A62-445E-B086-A78AFB1BACFC}" srcId="{32C7C7D7-56F1-4A3C-8EBA-F5DD598235EB}" destId="{412BA54E-10C9-4D8B-958B-87A0639395F4}" srcOrd="1" destOrd="0" parTransId="{602BDCF2-0141-4A13-A840-DCF4D3CA64F2}" sibTransId="{53978CD9-8C00-4C25-8FC0-62A0363AAC6E}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CCCB15B0-ABF1-466C-A41E-07EC9122F58C}" srcId="{32C7C7D7-56F1-4A3C-8EBA-F5DD598235EB}" destId="{BA28DB00-1BFA-4530-9665-AE8808CF6643}" srcOrd="3" destOrd="0" parTransId="{37AD1C17-55DA-4A29-83DC-7DDC28C73E5C}" sibTransId="{15311E09-271B-4B69-9117-452984436D18}"/>
    <dgm:cxn modelId="{7C29B4C1-47CC-4D18-8271-EB31C9D2F960}" type="presOf" srcId="{412BA54E-10C9-4D8B-958B-87A0639395F4}" destId="{CA59E280-1693-4AF3-AA14-983EDC462B93}" srcOrd="0" destOrd="0" presId="urn:microsoft.com/office/officeart/2005/8/layout/default"/>
    <dgm:cxn modelId="{8A8C2DC3-02B4-4C6E-8E13-A851BF6B9D01}" type="presOf" srcId="{C0164CF9-7E85-4DAE-B186-A3625A366FEB}" destId="{6F7F9EE4-FDD8-4A35-8C94-B1DA8AC292FD}" srcOrd="0" destOrd="0" presId="urn:microsoft.com/office/officeart/2005/8/layout/default"/>
    <dgm:cxn modelId="{24B455EE-D42C-4611-92C4-7C002F9DCD79}" type="presOf" srcId="{32C7C7D7-56F1-4A3C-8EBA-F5DD598235EB}" destId="{B7A83D9E-C248-4416-93DF-F5DDC31060F9}" srcOrd="0" destOrd="0" presId="urn:microsoft.com/office/officeart/2005/8/layout/default"/>
    <dgm:cxn modelId="{5090E7F7-B9F0-4C88-9337-634D1B57ED99}" type="presOf" srcId="{BA28DB00-1BFA-4530-9665-AE8808CF6643}" destId="{4A617D70-A5E8-4FB6-900E-17A715ECAC08}" srcOrd="0" destOrd="0" presId="urn:microsoft.com/office/officeart/2005/8/layout/default"/>
    <dgm:cxn modelId="{C049E600-6DFD-44B2-B579-64F787887A10}" type="presParOf" srcId="{B7A83D9E-C248-4416-93DF-F5DDC31060F9}" destId="{DF4CAEFE-B9FC-4CDD-859F-57AFFE711D89}" srcOrd="0" destOrd="0" presId="urn:microsoft.com/office/officeart/2005/8/layout/default"/>
    <dgm:cxn modelId="{181629C1-4A6D-43C1-BB22-FBD851F865F9}" type="presParOf" srcId="{B7A83D9E-C248-4416-93DF-F5DDC31060F9}" destId="{26F676EE-4099-4BFD-8E75-3A1E8D476A02}" srcOrd="1" destOrd="0" presId="urn:microsoft.com/office/officeart/2005/8/layout/default"/>
    <dgm:cxn modelId="{D8550DA7-8F64-40AC-8EF3-74CD603B9CB0}" type="presParOf" srcId="{B7A83D9E-C248-4416-93DF-F5DDC31060F9}" destId="{CA59E280-1693-4AF3-AA14-983EDC462B93}" srcOrd="2" destOrd="0" presId="urn:microsoft.com/office/officeart/2005/8/layout/default"/>
    <dgm:cxn modelId="{BC482F16-F6C6-4519-A56B-C803548E5D6F}" type="presParOf" srcId="{B7A83D9E-C248-4416-93DF-F5DDC31060F9}" destId="{657EDDFF-CA50-4A65-AD24-ABA45665450F}" srcOrd="3" destOrd="0" presId="urn:microsoft.com/office/officeart/2005/8/layout/default"/>
    <dgm:cxn modelId="{C0982476-9FB9-41B2-8480-9D450D70AEBE}" type="presParOf" srcId="{B7A83D9E-C248-4416-93DF-F5DDC31060F9}" destId="{6F7F9EE4-FDD8-4A35-8C94-B1DA8AC292FD}" srcOrd="4" destOrd="0" presId="urn:microsoft.com/office/officeart/2005/8/layout/default"/>
    <dgm:cxn modelId="{0E87308A-6B14-48C4-8A05-885F3CB4D05F}" type="presParOf" srcId="{B7A83D9E-C248-4416-93DF-F5DDC31060F9}" destId="{B5B0BEED-FB23-4F37-8B2E-66C06C6B0FD6}" srcOrd="5" destOrd="0" presId="urn:microsoft.com/office/officeart/2005/8/layout/default"/>
    <dgm:cxn modelId="{F639E480-1925-433F-A1AE-F74E618B8EAB}" type="presParOf" srcId="{B7A83D9E-C248-4416-93DF-F5DDC31060F9}" destId="{4A617D70-A5E8-4FB6-900E-17A715ECAC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pPr algn="ctr"/>
          <a:r>
            <a:rPr lang="en-US" dirty="0"/>
            <a:t>Who will be able to access your research or project? 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F2B27888-E83E-4967-986D-CF745006959A}">
      <dgm:prSet/>
      <dgm:spPr/>
      <dgm:t>
        <a:bodyPr/>
        <a:lstStyle/>
        <a:p>
          <a:pPr algn="ctr"/>
          <a:r>
            <a:rPr lang="en-US"/>
            <a:t>Where and through what media will it be accessible?</a:t>
          </a:r>
          <a:endParaRPr lang="en-US" dirty="0"/>
        </a:p>
      </dgm:t>
    </dgm:pt>
    <dgm:pt modelId="{CA83A31D-BCD1-4B67-8447-69AFEF96290E}" type="parTrans" cxnId="{EB80B288-BC99-41FD-955E-10F00111AFA6}">
      <dgm:prSet/>
      <dgm:spPr/>
      <dgm:t>
        <a:bodyPr/>
        <a:lstStyle/>
        <a:p>
          <a:endParaRPr lang="en-US"/>
        </a:p>
      </dgm:t>
    </dgm:pt>
    <dgm:pt modelId="{22B753D8-D40C-499F-BB70-906E3706B6F8}" type="sibTrans" cxnId="{EB80B288-BC99-41FD-955E-10F00111AFA6}">
      <dgm:prSet/>
      <dgm:spPr/>
      <dgm:t>
        <a:bodyPr/>
        <a:lstStyle/>
        <a:p>
          <a:endParaRPr lang="en-US"/>
        </a:p>
      </dgm:t>
    </dgm:pt>
    <dgm:pt modelId="{8BDD5FFF-87DA-49DC-9280-2E961D31E061}">
      <dgm:prSet/>
      <dgm:spPr/>
      <dgm:t>
        <a:bodyPr/>
        <a:lstStyle/>
        <a:p>
          <a:pPr algn="ctr"/>
          <a:r>
            <a:rPr lang="en-US"/>
            <a:t>Will it cost money to access? </a:t>
          </a:r>
          <a:endParaRPr lang="en-US" dirty="0"/>
        </a:p>
      </dgm:t>
    </dgm:pt>
    <dgm:pt modelId="{200BCA32-43DA-4320-BF1B-DA2E1E349FD7}" type="parTrans" cxnId="{9A4F0DD0-10AB-4FB5-8499-82EA3558AF29}">
      <dgm:prSet/>
      <dgm:spPr/>
      <dgm:t>
        <a:bodyPr/>
        <a:lstStyle/>
        <a:p>
          <a:endParaRPr lang="en-US"/>
        </a:p>
      </dgm:t>
    </dgm:pt>
    <dgm:pt modelId="{0C84668B-79FA-4C61-9608-2AA261A4A23E}" type="sibTrans" cxnId="{9A4F0DD0-10AB-4FB5-8499-82EA3558AF29}">
      <dgm:prSet/>
      <dgm:spPr/>
      <dgm:t>
        <a:bodyPr/>
        <a:lstStyle/>
        <a:p>
          <a:endParaRPr lang="en-US"/>
        </a:p>
      </dgm:t>
    </dgm:pt>
    <dgm:pt modelId="{F9473A41-CEBA-4455-9EAD-977D1B75F87B}">
      <dgm:prSet/>
      <dgm:spPr/>
      <dgm:t>
        <a:bodyPr/>
        <a:lstStyle/>
        <a:p>
          <a:pPr algn="ctr"/>
          <a:r>
            <a:rPr lang="en-US"/>
            <a:t>Will it be accessible in different languages?</a:t>
          </a:r>
          <a:endParaRPr lang="en-US" dirty="0"/>
        </a:p>
      </dgm:t>
    </dgm:pt>
    <dgm:pt modelId="{2BFB6692-FE15-40D1-BA71-AF2387D5135F}" type="parTrans" cxnId="{5C949E1B-748F-429A-97B3-7A6A7FBF9B24}">
      <dgm:prSet/>
      <dgm:spPr/>
      <dgm:t>
        <a:bodyPr/>
        <a:lstStyle/>
        <a:p>
          <a:endParaRPr lang="en-US"/>
        </a:p>
      </dgm:t>
    </dgm:pt>
    <dgm:pt modelId="{BC8EF971-8540-4E25-A47E-085C4175AA05}" type="sibTrans" cxnId="{5C949E1B-748F-429A-97B3-7A6A7FBF9B24}">
      <dgm:prSet/>
      <dgm:spPr/>
      <dgm:t>
        <a:bodyPr/>
        <a:lstStyle/>
        <a:p>
          <a:endParaRPr lang="en-US"/>
        </a:p>
      </dgm:t>
    </dgm:pt>
    <dgm:pt modelId="{2A7DB222-A216-4164-B4F1-8CA3D42B55F0}">
      <dgm:prSet/>
      <dgm:spPr/>
      <dgm:t>
        <a:bodyPr/>
        <a:lstStyle/>
        <a:p>
          <a:pPr algn="ctr"/>
          <a:r>
            <a:rPr lang="en-US"/>
            <a:t>Will it be accessible to people with visual, hearing, mobility, or other physical, sensory, or cognitive disabilities?</a:t>
          </a:r>
        </a:p>
      </dgm:t>
    </dgm:pt>
    <dgm:pt modelId="{0441FDFF-2445-4DB8-B9BC-30CAC75731CA}" type="parTrans" cxnId="{F314CE0E-C7A8-4BB0-8B8F-3791068089D0}">
      <dgm:prSet/>
      <dgm:spPr/>
      <dgm:t>
        <a:bodyPr/>
        <a:lstStyle/>
        <a:p>
          <a:endParaRPr lang="en-US"/>
        </a:p>
      </dgm:t>
    </dgm:pt>
    <dgm:pt modelId="{7970602E-56B9-4C79-A62C-5C2D0E951AB8}" type="sibTrans" cxnId="{F314CE0E-C7A8-4BB0-8B8F-3791068089D0}">
      <dgm:prSet/>
      <dgm:spPr/>
      <dgm:t>
        <a:bodyPr/>
        <a:lstStyle/>
        <a:p>
          <a:endParaRPr lang="en-US"/>
        </a:p>
      </dgm:t>
    </dgm:pt>
    <dgm:pt modelId="{B7A83D9E-C248-4416-93DF-F5DDC31060F9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DF4CAEFE-B9FC-4CDD-859F-57AFFE711D89}" type="pres">
      <dgm:prSet presAssocID="{7F75703B-6DA1-4539-A2DD-6492195F928B}" presName="node" presStyleLbl="node1" presStyleIdx="0" presStyleCnt="5">
        <dgm:presLayoutVars>
          <dgm:bulletEnabled val="1"/>
        </dgm:presLayoutVars>
      </dgm:prSet>
      <dgm:spPr/>
    </dgm:pt>
    <dgm:pt modelId="{26F676EE-4099-4BFD-8E75-3A1E8D476A02}" type="pres">
      <dgm:prSet presAssocID="{C233CEA4-D104-489E-9C3D-E3A1935C17F6}" presName="sibTrans" presStyleCnt="0"/>
      <dgm:spPr/>
    </dgm:pt>
    <dgm:pt modelId="{700825A4-F049-44DD-B9DB-FC042BD8AC4D}" type="pres">
      <dgm:prSet presAssocID="{F2B27888-E83E-4967-986D-CF745006959A}" presName="node" presStyleLbl="node1" presStyleIdx="1" presStyleCnt="5">
        <dgm:presLayoutVars>
          <dgm:bulletEnabled val="1"/>
        </dgm:presLayoutVars>
      </dgm:prSet>
      <dgm:spPr/>
    </dgm:pt>
    <dgm:pt modelId="{4B6C3C10-CF42-43D2-A25A-61855BF60EB1}" type="pres">
      <dgm:prSet presAssocID="{22B753D8-D40C-499F-BB70-906E3706B6F8}" presName="sibTrans" presStyleCnt="0"/>
      <dgm:spPr/>
    </dgm:pt>
    <dgm:pt modelId="{9058115E-5E7C-4EED-B79A-35935E79F971}" type="pres">
      <dgm:prSet presAssocID="{8BDD5FFF-87DA-49DC-9280-2E961D31E061}" presName="node" presStyleLbl="node1" presStyleIdx="2" presStyleCnt="5">
        <dgm:presLayoutVars>
          <dgm:bulletEnabled val="1"/>
        </dgm:presLayoutVars>
      </dgm:prSet>
      <dgm:spPr/>
    </dgm:pt>
    <dgm:pt modelId="{DC2F75AC-709A-4FB2-A9CF-D22F5655D7FE}" type="pres">
      <dgm:prSet presAssocID="{0C84668B-79FA-4C61-9608-2AA261A4A23E}" presName="sibTrans" presStyleCnt="0"/>
      <dgm:spPr/>
    </dgm:pt>
    <dgm:pt modelId="{36CA4CB0-0A32-49E0-953D-1BDF2337BB03}" type="pres">
      <dgm:prSet presAssocID="{F9473A41-CEBA-4455-9EAD-977D1B75F87B}" presName="node" presStyleLbl="node1" presStyleIdx="3" presStyleCnt="5">
        <dgm:presLayoutVars>
          <dgm:bulletEnabled val="1"/>
        </dgm:presLayoutVars>
      </dgm:prSet>
      <dgm:spPr/>
    </dgm:pt>
    <dgm:pt modelId="{A7A1C347-CE6E-4E14-BB0E-DB67782CCDAC}" type="pres">
      <dgm:prSet presAssocID="{BC8EF971-8540-4E25-A47E-085C4175AA05}" presName="sibTrans" presStyleCnt="0"/>
      <dgm:spPr/>
    </dgm:pt>
    <dgm:pt modelId="{C0F8620E-5655-4B0E-A8FF-2CFA18200984}" type="pres">
      <dgm:prSet presAssocID="{2A7DB222-A216-4164-B4F1-8CA3D42B55F0}" presName="node" presStyleLbl="node1" presStyleIdx="4" presStyleCnt="5">
        <dgm:presLayoutVars>
          <dgm:bulletEnabled val="1"/>
        </dgm:presLayoutVars>
      </dgm:prSet>
      <dgm:spPr/>
    </dgm:pt>
  </dgm:ptLst>
  <dgm:cxnLst>
    <dgm:cxn modelId="{141B1304-3433-4B33-AE79-942957D20D2C}" type="presOf" srcId="{F2B27888-E83E-4967-986D-CF745006959A}" destId="{700825A4-F049-44DD-B9DB-FC042BD8AC4D}" srcOrd="0" destOrd="0" presId="urn:microsoft.com/office/officeart/2005/8/layout/default"/>
    <dgm:cxn modelId="{DB18B90B-F571-4DD9-A029-0F69BBCCCE5A}" type="presOf" srcId="{2A7DB222-A216-4164-B4F1-8CA3D42B55F0}" destId="{C0F8620E-5655-4B0E-A8FF-2CFA18200984}" srcOrd="0" destOrd="0" presId="urn:microsoft.com/office/officeart/2005/8/layout/default"/>
    <dgm:cxn modelId="{F314CE0E-C7A8-4BB0-8B8F-3791068089D0}" srcId="{32C7C7D7-56F1-4A3C-8EBA-F5DD598235EB}" destId="{2A7DB222-A216-4164-B4F1-8CA3D42B55F0}" srcOrd="4" destOrd="0" parTransId="{0441FDFF-2445-4DB8-B9BC-30CAC75731CA}" sibTransId="{7970602E-56B9-4C79-A62C-5C2D0E951AB8}"/>
    <dgm:cxn modelId="{5C949E1B-748F-429A-97B3-7A6A7FBF9B24}" srcId="{32C7C7D7-56F1-4A3C-8EBA-F5DD598235EB}" destId="{F9473A41-CEBA-4455-9EAD-977D1B75F87B}" srcOrd="3" destOrd="0" parTransId="{2BFB6692-FE15-40D1-BA71-AF2387D5135F}" sibTransId="{BC8EF971-8540-4E25-A47E-085C4175AA05}"/>
    <dgm:cxn modelId="{06214F2F-37C7-4521-95D3-6E10A965704D}" type="presOf" srcId="{7F75703B-6DA1-4539-A2DD-6492195F928B}" destId="{DF4CAEFE-B9FC-4CDD-859F-57AFFE711D89}" srcOrd="0" destOrd="0" presId="urn:microsoft.com/office/officeart/2005/8/layout/default"/>
    <dgm:cxn modelId="{EB80B288-BC99-41FD-955E-10F00111AFA6}" srcId="{32C7C7D7-56F1-4A3C-8EBA-F5DD598235EB}" destId="{F2B27888-E83E-4967-986D-CF745006959A}" srcOrd="1" destOrd="0" parTransId="{CA83A31D-BCD1-4B67-8447-69AFEF96290E}" sibTransId="{22B753D8-D40C-499F-BB70-906E3706B6F8}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9A4F0DD0-10AB-4FB5-8499-82EA3558AF29}" srcId="{32C7C7D7-56F1-4A3C-8EBA-F5DD598235EB}" destId="{8BDD5FFF-87DA-49DC-9280-2E961D31E061}" srcOrd="2" destOrd="0" parTransId="{200BCA32-43DA-4320-BF1B-DA2E1E349FD7}" sibTransId="{0C84668B-79FA-4C61-9608-2AA261A4A23E}"/>
    <dgm:cxn modelId="{A093B6E3-5996-425F-8436-2E1A0F613D77}" type="presOf" srcId="{F9473A41-CEBA-4455-9EAD-977D1B75F87B}" destId="{36CA4CB0-0A32-49E0-953D-1BDF2337BB03}" srcOrd="0" destOrd="0" presId="urn:microsoft.com/office/officeart/2005/8/layout/default"/>
    <dgm:cxn modelId="{24B455EE-D42C-4611-92C4-7C002F9DCD79}" type="presOf" srcId="{32C7C7D7-56F1-4A3C-8EBA-F5DD598235EB}" destId="{B7A83D9E-C248-4416-93DF-F5DDC31060F9}" srcOrd="0" destOrd="0" presId="urn:microsoft.com/office/officeart/2005/8/layout/default"/>
    <dgm:cxn modelId="{9DB6D4FF-EBF2-4530-BFBF-6118B968FDD3}" type="presOf" srcId="{8BDD5FFF-87DA-49DC-9280-2E961D31E061}" destId="{9058115E-5E7C-4EED-B79A-35935E79F971}" srcOrd="0" destOrd="0" presId="urn:microsoft.com/office/officeart/2005/8/layout/default"/>
    <dgm:cxn modelId="{C049E600-6DFD-44B2-B579-64F787887A10}" type="presParOf" srcId="{B7A83D9E-C248-4416-93DF-F5DDC31060F9}" destId="{DF4CAEFE-B9FC-4CDD-859F-57AFFE711D89}" srcOrd="0" destOrd="0" presId="urn:microsoft.com/office/officeart/2005/8/layout/default"/>
    <dgm:cxn modelId="{181629C1-4A6D-43C1-BB22-FBD851F865F9}" type="presParOf" srcId="{B7A83D9E-C248-4416-93DF-F5DDC31060F9}" destId="{26F676EE-4099-4BFD-8E75-3A1E8D476A02}" srcOrd="1" destOrd="0" presId="urn:microsoft.com/office/officeart/2005/8/layout/default"/>
    <dgm:cxn modelId="{0B5EF6C7-587B-41A5-9F8F-3CB0EFF0378F}" type="presParOf" srcId="{B7A83D9E-C248-4416-93DF-F5DDC31060F9}" destId="{700825A4-F049-44DD-B9DB-FC042BD8AC4D}" srcOrd="2" destOrd="0" presId="urn:microsoft.com/office/officeart/2005/8/layout/default"/>
    <dgm:cxn modelId="{F80304ED-4426-41D0-9FED-CD101649FB0A}" type="presParOf" srcId="{B7A83D9E-C248-4416-93DF-F5DDC31060F9}" destId="{4B6C3C10-CF42-43D2-A25A-61855BF60EB1}" srcOrd="3" destOrd="0" presId="urn:microsoft.com/office/officeart/2005/8/layout/default"/>
    <dgm:cxn modelId="{DED7473E-39B5-400B-B633-7177EBBCBF15}" type="presParOf" srcId="{B7A83D9E-C248-4416-93DF-F5DDC31060F9}" destId="{9058115E-5E7C-4EED-B79A-35935E79F971}" srcOrd="4" destOrd="0" presId="urn:microsoft.com/office/officeart/2005/8/layout/default"/>
    <dgm:cxn modelId="{3868DED8-23F2-4568-9938-2FC0BFDF860A}" type="presParOf" srcId="{B7A83D9E-C248-4416-93DF-F5DDC31060F9}" destId="{DC2F75AC-709A-4FB2-A9CF-D22F5655D7FE}" srcOrd="5" destOrd="0" presId="urn:microsoft.com/office/officeart/2005/8/layout/default"/>
    <dgm:cxn modelId="{428E2327-D672-4218-BEED-C987B582E742}" type="presParOf" srcId="{B7A83D9E-C248-4416-93DF-F5DDC31060F9}" destId="{36CA4CB0-0A32-49E0-953D-1BDF2337BB03}" srcOrd="6" destOrd="0" presId="urn:microsoft.com/office/officeart/2005/8/layout/default"/>
    <dgm:cxn modelId="{1562FD31-A4CE-4B46-AB49-70CFF07D516D}" type="presParOf" srcId="{B7A83D9E-C248-4416-93DF-F5DDC31060F9}" destId="{A7A1C347-CE6E-4E14-BB0E-DB67782CCDAC}" srcOrd="7" destOrd="0" presId="urn:microsoft.com/office/officeart/2005/8/layout/default"/>
    <dgm:cxn modelId="{98400F21-25CF-4C4C-8F0D-13981D25F800}" type="presParOf" srcId="{B7A83D9E-C248-4416-93DF-F5DDC31060F9}" destId="{C0F8620E-5655-4B0E-A8FF-2CFA1820098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A66E6-1083-4A30-9976-B008E2C6EB54}">
      <dsp:nvSpPr>
        <dsp:cNvPr id="0" name=""/>
        <dsp:cNvSpPr/>
      </dsp:nvSpPr>
      <dsp:spPr>
        <a:xfrm>
          <a:off x="0" y="730837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1 minute each, what is the </a:t>
          </a:r>
          <a:r>
            <a:rPr lang="en-US" sz="2000" i="1" kern="1200" dirty="0"/>
            <a:t>purpose</a:t>
          </a:r>
          <a:r>
            <a:rPr lang="en-US" sz="2000" kern="1200" dirty="0"/>
            <a:t> of your project—what does it </a:t>
          </a:r>
          <a:r>
            <a:rPr lang="en-US" sz="2000" i="1" kern="1200" dirty="0"/>
            <a:t>aim</a:t>
          </a:r>
          <a:r>
            <a:rPr lang="en-US" sz="2000" kern="1200" dirty="0"/>
            <a:t> to </a:t>
          </a:r>
          <a:r>
            <a:rPr lang="en-US" sz="2000" i="1" kern="1200" dirty="0"/>
            <a:t>do</a:t>
          </a:r>
          <a:r>
            <a:rPr lang="en-US" sz="2000" kern="1200" dirty="0"/>
            <a:t>?</a:t>
          </a:r>
        </a:p>
      </dsp:txBody>
      <dsp:txXfrm>
        <a:off x="0" y="730837"/>
        <a:ext cx="3143249" cy="1885950"/>
      </dsp:txXfrm>
    </dsp:sp>
    <dsp:sp modelId="{EB761958-2E61-444A-912B-CFEFD556566F}">
      <dsp:nvSpPr>
        <dsp:cNvPr id="0" name=""/>
        <dsp:cNvSpPr/>
      </dsp:nvSpPr>
      <dsp:spPr>
        <a:xfrm>
          <a:off x="3457575" y="730837"/>
          <a:ext cx="3143249" cy="1885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1 minute each, what is the </a:t>
          </a:r>
          <a:r>
            <a:rPr lang="en-US" sz="2000" i="1" kern="1200"/>
            <a:t>design</a:t>
          </a:r>
          <a:r>
            <a:rPr lang="en-US" sz="2000" kern="1200"/>
            <a:t> of your project—</a:t>
          </a:r>
          <a:r>
            <a:rPr lang="en-US" sz="2000" i="1" kern="1200"/>
            <a:t>how</a:t>
          </a:r>
          <a:r>
            <a:rPr lang="en-US" sz="2000" kern="1200"/>
            <a:t> will you do this?</a:t>
          </a:r>
        </a:p>
      </dsp:txBody>
      <dsp:txXfrm>
        <a:off x="3457575" y="730837"/>
        <a:ext cx="3143249" cy="1885950"/>
      </dsp:txXfrm>
    </dsp:sp>
    <dsp:sp modelId="{A39B2D1F-6422-4324-B8DC-7102FF0FE70C}">
      <dsp:nvSpPr>
        <dsp:cNvPr id="0" name=""/>
        <dsp:cNvSpPr/>
      </dsp:nvSpPr>
      <dsp:spPr>
        <a:xfrm>
          <a:off x="6915149" y="730837"/>
          <a:ext cx="3143249" cy="1885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relation to each of your projects' purpose and design, what might be some ethical concerns that fall beyond questions of legality or the purview of the IRB?</a:t>
          </a:r>
        </a:p>
      </dsp:txBody>
      <dsp:txXfrm>
        <a:off x="6915149" y="730837"/>
        <a:ext cx="3143249" cy="1885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B870C-AB31-4F36-95EA-0290C8093200}">
      <dsp:nvSpPr>
        <dsp:cNvPr id="0" name=""/>
        <dsp:cNvSpPr/>
      </dsp:nvSpPr>
      <dsp:spPr>
        <a:xfrm>
          <a:off x="3316" y="2758"/>
          <a:ext cx="6791042" cy="18207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Does this data violate any privacy or confidentiality?</a:t>
          </a:r>
        </a:p>
      </dsp:txBody>
      <dsp:txXfrm>
        <a:off x="92199" y="91641"/>
        <a:ext cx="6613276" cy="1643006"/>
      </dsp:txXfrm>
    </dsp:sp>
    <dsp:sp modelId="{D8758674-59BE-4A84-BB59-3FB70D99C84A}">
      <dsp:nvSpPr>
        <dsp:cNvPr id="0" name=""/>
        <dsp:cNvSpPr/>
      </dsp:nvSpPr>
      <dsp:spPr>
        <a:xfrm>
          <a:off x="3316" y="1914569"/>
          <a:ext cx="6791042" cy="1820772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Is my data representative?</a:t>
          </a:r>
        </a:p>
      </dsp:txBody>
      <dsp:txXfrm>
        <a:off x="92199" y="2003452"/>
        <a:ext cx="6613276" cy="1643006"/>
      </dsp:txXfrm>
    </dsp:sp>
    <dsp:sp modelId="{5A204B98-3054-43FE-8F9B-076DE3D84DA4}">
      <dsp:nvSpPr>
        <dsp:cNvPr id="0" name=""/>
        <dsp:cNvSpPr/>
      </dsp:nvSpPr>
      <dsp:spPr>
        <a:xfrm>
          <a:off x="3316" y="3826380"/>
          <a:ext cx="6791042" cy="1820772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Would the people this data comes from want it used this way?</a:t>
          </a:r>
          <a:endParaRPr lang="en-US" sz="3600" kern="1200" dirty="0"/>
        </a:p>
      </dsp:txBody>
      <dsp:txXfrm>
        <a:off x="92199" y="3915263"/>
        <a:ext cx="6613276" cy="164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A66E6-1083-4A30-9976-B008E2C6EB54}">
      <dsp:nvSpPr>
        <dsp:cNvPr id="0" name=""/>
        <dsp:cNvSpPr/>
      </dsp:nvSpPr>
      <dsp:spPr>
        <a:xfrm>
          <a:off x="0" y="986756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are knowledge and power mutually constituted, according to the theorizations of Gramsci, Hall, Foucault, Freire, or others, perhaps from your own discipline?</a:t>
          </a:r>
        </a:p>
      </dsp:txBody>
      <dsp:txXfrm>
        <a:off x="0" y="986756"/>
        <a:ext cx="3143249" cy="1885950"/>
      </dsp:txXfrm>
    </dsp:sp>
    <dsp:sp modelId="{EB761958-2E61-444A-912B-CFEFD556566F}">
      <dsp:nvSpPr>
        <dsp:cNvPr id="0" name=""/>
        <dsp:cNvSpPr/>
      </dsp:nvSpPr>
      <dsp:spPr>
        <a:xfrm>
          <a:off x="3457575" y="986756"/>
          <a:ext cx="3143249" cy="1885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might we apply the concepts below when thinking through ethics for digital research and projects?</a:t>
          </a:r>
        </a:p>
      </dsp:txBody>
      <dsp:txXfrm>
        <a:off x="3457575" y="986756"/>
        <a:ext cx="3143249" cy="1885950"/>
      </dsp:txXfrm>
    </dsp:sp>
    <dsp:sp modelId="{A39B2D1F-6422-4324-B8DC-7102FF0FE70C}">
      <dsp:nvSpPr>
        <dsp:cNvPr id="0" name=""/>
        <dsp:cNvSpPr/>
      </dsp:nvSpPr>
      <dsp:spPr>
        <a:xfrm>
          <a:off x="6915149" y="986756"/>
          <a:ext cx="3143249" cy="1885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do my assumptions and biases impact my research approach?</a:t>
          </a:r>
        </a:p>
      </dsp:txBody>
      <dsp:txXfrm>
        <a:off x="6915149" y="986756"/>
        <a:ext cx="3143249" cy="1885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89591-2AE4-4A05-8DE2-AFA0C99BB9D1}">
      <dsp:nvSpPr>
        <dsp:cNvPr id="0" name=""/>
        <dsp:cNvSpPr/>
      </dsp:nvSpPr>
      <dsp:spPr>
        <a:xfrm>
          <a:off x="0" y="698256"/>
          <a:ext cx="6797675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are assumptions that were already made before I got the data?</a:t>
          </a:r>
        </a:p>
      </dsp:txBody>
      <dsp:txXfrm>
        <a:off x="66025" y="764281"/>
        <a:ext cx="6665625" cy="1220470"/>
      </dsp:txXfrm>
    </dsp:sp>
    <dsp:sp modelId="{F70818C4-0F93-42D4-B038-0930DAF308D1}">
      <dsp:nvSpPr>
        <dsp:cNvPr id="0" name=""/>
        <dsp:cNvSpPr/>
      </dsp:nvSpPr>
      <dsp:spPr>
        <a:xfrm>
          <a:off x="0" y="2148696"/>
          <a:ext cx="6797675" cy="135252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 assumptions am I making?</a:t>
          </a:r>
        </a:p>
      </dsp:txBody>
      <dsp:txXfrm>
        <a:off x="66025" y="2214721"/>
        <a:ext cx="6665625" cy="1220470"/>
      </dsp:txXfrm>
    </dsp:sp>
    <dsp:sp modelId="{148161E3-FA5F-4372-816B-5FAC479C1BDA}">
      <dsp:nvSpPr>
        <dsp:cNvPr id="0" name=""/>
        <dsp:cNvSpPr/>
      </dsp:nvSpPr>
      <dsp:spPr>
        <a:xfrm>
          <a:off x="0" y="3599136"/>
          <a:ext cx="6797675" cy="135252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How does my own perspective and identity influence my approach? </a:t>
          </a:r>
        </a:p>
      </dsp:txBody>
      <dsp:txXfrm>
        <a:off x="66025" y="3665161"/>
        <a:ext cx="6665625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CAEFE-B9FC-4CDD-859F-57AFFE711D89}">
      <dsp:nvSpPr>
        <dsp:cNvPr id="0" name=""/>
        <dsp:cNvSpPr/>
      </dsp:nvSpPr>
      <dsp:spPr>
        <a:xfrm>
          <a:off x="1144010" y="3151"/>
          <a:ext cx="2945828" cy="17674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Whose labor and what materials do you rely upon to do your work?</a:t>
          </a:r>
        </a:p>
      </dsp:txBody>
      <dsp:txXfrm>
        <a:off x="1144010" y="3151"/>
        <a:ext cx="2945828" cy="1767496"/>
      </dsp:txXfrm>
    </dsp:sp>
    <dsp:sp modelId="{CA59E280-1693-4AF3-AA14-983EDC462B93}">
      <dsp:nvSpPr>
        <dsp:cNvPr id="0" name=""/>
        <dsp:cNvSpPr/>
      </dsp:nvSpPr>
      <dsp:spPr>
        <a:xfrm>
          <a:off x="4384421" y="3151"/>
          <a:ext cx="2945828" cy="17674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Could your research or project be used to justify or facilitate potentially harmful control or surveillance?</a:t>
          </a:r>
        </a:p>
      </dsp:txBody>
      <dsp:txXfrm>
        <a:off x="4384421" y="3151"/>
        <a:ext cx="2945828" cy="1767496"/>
      </dsp:txXfrm>
    </dsp:sp>
    <dsp:sp modelId="{6F7F9EE4-FDD8-4A35-8C94-B1DA8AC292FD}">
      <dsp:nvSpPr>
        <dsp:cNvPr id="0" name=""/>
        <dsp:cNvSpPr/>
      </dsp:nvSpPr>
      <dsp:spPr>
        <a:xfrm>
          <a:off x="7624832" y="3151"/>
          <a:ext cx="2945828" cy="17674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Will your work be used for profit, for who?</a:t>
          </a:r>
        </a:p>
      </dsp:txBody>
      <dsp:txXfrm>
        <a:off x="7624832" y="3151"/>
        <a:ext cx="2945828" cy="1767496"/>
      </dsp:txXfrm>
    </dsp:sp>
    <dsp:sp modelId="{4A617D70-A5E8-4FB6-900E-17A715ECAC08}">
      <dsp:nvSpPr>
        <dsp:cNvPr id="0" name=""/>
        <dsp:cNvSpPr/>
      </dsp:nvSpPr>
      <dsp:spPr>
        <a:xfrm>
          <a:off x="4384421" y="2065230"/>
          <a:ext cx="2945828" cy="17674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could your work cause changes to or justify social, economic or political discourses?</a:t>
          </a:r>
        </a:p>
      </dsp:txBody>
      <dsp:txXfrm>
        <a:off x="4384421" y="2065230"/>
        <a:ext cx="2945828" cy="1767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CAEFE-B9FC-4CDD-859F-57AFFE711D89}">
      <dsp:nvSpPr>
        <dsp:cNvPr id="0" name=""/>
        <dsp:cNvSpPr/>
      </dsp:nvSpPr>
      <dsp:spPr>
        <a:xfrm>
          <a:off x="579066" y="2368"/>
          <a:ext cx="2947032" cy="1768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Who will be able to access your research or project? </a:t>
          </a:r>
        </a:p>
      </dsp:txBody>
      <dsp:txXfrm>
        <a:off x="579066" y="2368"/>
        <a:ext cx="2947032" cy="1768219"/>
      </dsp:txXfrm>
    </dsp:sp>
    <dsp:sp modelId="{700825A4-F049-44DD-B9DB-FC042BD8AC4D}">
      <dsp:nvSpPr>
        <dsp:cNvPr id="0" name=""/>
        <dsp:cNvSpPr/>
      </dsp:nvSpPr>
      <dsp:spPr>
        <a:xfrm>
          <a:off x="3820802" y="2368"/>
          <a:ext cx="2947032" cy="17682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Where and through what media will it be accessible?</a:t>
          </a:r>
          <a:endParaRPr lang="en-US" sz="2200" kern="1200" dirty="0"/>
        </a:p>
      </dsp:txBody>
      <dsp:txXfrm>
        <a:off x="3820802" y="2368"/>
        <a:ext cx="2947032" cy="1768219"/>
      </dsp:txXfrm>
    </dsp:sp>
    <dsp:sp modelId="{9058115E-5E7C-4EED-B79A-35935E79F971}">
      <dsp:nvSpPr>
        <dsp:cNvPr id="0" name=""/>
        <dsp:cNvSpPr/>
      </dsp:nvSpPr>
      <dsp:spPr>
        <a:xfrm>
          <a:off x="7062538" y="2368"/>
          <a:ext cx="2947032" cy="17682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it cost money to access? </a:t>
          </a:r>
          <a:endParaRPr lang="en-US" sz="2200" kern="1200" dirty="0"/>
        </a:p>
      </dsp:txBody>
      <dsp:txXfrm>
        <a:off x="7062538" y="2368"/>
        <a:ext cx="2947032" cy="1768219"/>
      </dsp:txXfrm>
    </dsp:sp>
    <dsp:sp modelId="{36CA4CB0-0A32-49E0-953D-1BDF2337BB03}">
      <dsp:nvSpPr>
        <dsp:cNvPr id="0" name=""/>
        <dsp:cNvSpPr/>
      </dsp:nvSpPr>
      <dsp:spPr>
        <a:xfrm>
          <a:off x="2199934" y="2065291"/>
          <a:ext cx="2947032" cy="17682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it be accessible in different languages?</a:t>
          </a:r>
          <a:endParaRPr lang="en-US" sz="2200" kern="1200" dirty="0"/>
        </a:p>
      </dsp:txBody>
      <dsp:txXfrm>
        <a:off x="2199934" y="2065291"/>
        <a:ext cx="2947032" cy="1768219"/>
      </dsp:txXfrm>
    </dsp:sp>
    <dsp:sp modelId="{C0F8620E-5655-4B0E-A8FF-2CFA18200984}">
      <dsp:nvSpPr>
        <dsp:cNvPr id="0" name=""/>
        <dsp:cNvSpPr/>
      </dsp:nvSpPr>
      <dsp:spPr>
        <a:xfrm>
          <a:off x="5441670" y="2065291"/>
          <a:ext cx="2947032" cy="17682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it be accessible to people with visual, hearing, mobility, or other physical, sensory, or cognitive disabilities?</a:t>
          </a:r>
        </a:p>
      </dsp:txBody>
      <dsp:txXfrm>
        <a:off x="5441670" y="2065291"/>
        <a:ext cx="2947032" cy="176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544B-6879-EF48-AA6C-F3023B74A8A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BB79-D578-674E-B9D9-1F0EF60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1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0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Think about a digital project or research you are or will be working on. Pair up with another person near you and discuss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your work be used for profit, for who?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your work be used for profit, for who?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1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7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4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2/06/03/opinion/sunday/the-science-of-gaydar.html" TargetMode="External"/><Relationship Id="rId2" Type="http://schemas.openxmlformats.org/officeDocument/2006/relationships/hyperlink" Target="http://journals.plos.org/plosone/article?id=10.1371/journal.pone.00366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ademia.edu/34001772/Images_of_Faces_Gleaned_from_Social_Media_in_Social_Psychological_Research_on_Sexual_Orientatio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ical.ly/brooklyn/2016/11/28/interference-archive-activism-jen-hoyer/" TargetMode="External"/><Relationship Id="rId2" Type="http://schemas.openxmlformats.org/officeDocument/2006/relationships/hyperlink" Target="http://interferencearchive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Ethics for Digital Projects and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4443286"/>
            <a:ext cx="9144000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Session leader: </a:t>
            </a:r>
          </a:p>
          <a:p>
            <a:pPr algn="ctr"/>
            <a:r>
              <a:rPr lang="en-US" dirty="0"/>
              <a:t>Alexis Grant, University of Illinois at Chicago</a:t>
            </a:r>
          </a:p>
          <a:p>
            <a:endParaRPr lang="en-US" sz="1800" cap="none" dirty="0"/>
          </a:p>
          <a:p>
            <a:r>
              <a:rPr lang="en-US" sz="1800" cap="none" dirty="0"/>
              <a:t>Based on content created by </a:t>
            </a:r>
            <a:r>
              <a:rPr lang="en-US" sz="1800" cap="none" dirty="0" err="1"/>
              <a:t>kelsey</a:t>
            </a:r>
            <a:r>
              <a:rPr lang="en-US" sz="1800" cap="none" dirty="0"/>
              <a:t> </a:t>
            </a:r>
            <a:r>
              <a:rPr lang="en-US" sz="1800" cap="none" dirty="0" err="1"/>
              <a:t>chatlosh</a:t>
            </a:r>
            <a:r>
              <a:rPr lang="en-US" sz="1800" cap="none" dirty="0"/>
              <a:t> @</a:t>
            </a:r>
            <a:r>
              <a:rPr lang="en-US" sz="1800" cap="none" dirty="0" err="1"/>
              <a:t>kchatlosh</a:t>
            </a:r>
            <a:endParaRPr lang="en-US" sz="1800" cap="none" dirty="0"/>
          </a:p>
        </p:txBody>
      </p:sp>
      <p:sp>
        <p:nvSpPr>
          <p:cNvPr id="5" name="Rectangle 4"/>
          <p:cNvSpPr/>
          <p:nvPr/>
        </p:nvSpPr>
        <p:spPr>
          <a:xfrm>
            <a:off x="4594018" y="6334780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[See: README.MD]</a:t>
            </a:r>
          </a:p>
        </p:txBody>
      </p:sp>
    </p:spTree>
    <p:extLst>
      <p:ext uri="{BB962C8B-B14F-4D97-AF65-F5344CB8AC3E}">
        <p14:creationId xmlns:p14="http://schemas.microsoft.com/office/powerpoint/2010/main" val="40670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7851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Every university or research institution must, legally, have its own or an affiliated </a:t>
            </a:r>
            <a:r>
              <a:rPr lang="en-US" b="1" i="1" dirty="0"/>
              <a:t>Institutional Review Board (IRB)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1902" y="6334780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irb.md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651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FA83-86B2-40FF-AE73-7FC586C4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1544" y="2017713"/>
            <a:ext cx="10515600" cy="3597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Usually, IRB review is required when research is…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Conducted at this organization;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Conducted by or under the direction of any employee or agent of this organization (including students) in connection with his or her </a:t>
            </a:r>
            <a:r>
              <a:rPr lang="en-US" dirty="0" err="1"/>
              <a:t>organizationresponsibilities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Conducted by or under the direction of any employee or agent (including students) of this organization using any property or facility of this organization; 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Involving the use of this organization's non-public information to identify, contact, or study human subjects.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045860" y="6334780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irb.md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353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Pair up and discuss…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785971"/>
              </p:ext>
            </p:extLst>
          </p:nvPr>
        </p:nvGraphicFramePr>
        <p:xfrm>
          <a:off x="1096963" y="2098515"/>
          <a:ext cx="10058400" cy="334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F682B1-DF2E-445C-B588-8F5A01E5AABD}"/>
              </a:ext>
            </a:extLst>
          </p:cNvPr>
          <p:cNvSpPr txBox="1"/>
          <p:nvPr/>
        </p:nvSpPr>
        <p:spPr>
          <a:xfrm>
            <a:off x="3531079" y="5704936"/>
            <a:ext cx="501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as a class.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F331-1FDE-4067-B010-A23FC4F658FB}"/>
              </a:ext>
            </a:extLst>
          </p:cNvPr>
          <p:cNvSpPr/>
          <p:nvPr/>
        </p:nvSpPr>
        <p:spPr>
          <a:xfrm>
            <a:off x="4122240" y="6298297"/>
            <a:ext cx="2762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beyond.md]</a:t>
            </a:r>
          </a:p>
        </p:txBody>
      </p:sp>
    </p:spTree>
    <p:extLst>
      <p:ext uri="{BB962C8B-B14F-4D97-AF65-F5344CB8AC3E}">
        <p14:creationId xmlns:p14="http://schemas.microsoft.com/office/powerpoint/2010/main" val="139789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59" y="148026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Ethics beyond compliance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1" y="4679966"/>
            <a:ext cx="112267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An “impact approach” </a:t>
            </a:r>
            <a:br>
              <a:rPr lang="en-US" sz="4000" dirty="0"/>
            </a:br>
            <a:r>
              <a:rPr lang="en-US" sz="4000" dirty="0"/>
              <a:t>(Markham 2016 </a:t>
            </a:r>
            <a:r>
              <a:rPr lang="en-US" sz="4000" dirty="0">
                <a:solidFill>
                  <a:schemeClr val="accent1"/>
                </a:solidFill>
              </a:rPr>
              <a:t>[</a:t>
            </a:r>
            <a:r>
              <a:rPr lang="en-US" sz="4000" dirty="0" err="1">
                <a:solidFill>
                  <a:schemeClr val="accent1"/>
                </a:solidFill>
              </a:rPr>
              <a:t>tinyurl.com</a:t>
            </a:r>
            <a:r>
              <a:rPr lang="en-US" sz="4000" dirty="0">
                <a:solidFill>
                  <a:schemeClr val="accent1"/>
                </a:solidFill>
              </a:rPr>
              <a:t>/</a:t>
            </a:r>
            <a:r>
              <a:rPr lang="en-US" sz="4000" dirty="0" err="1">
                <a:solidFill>
                  <a:schemeClr val="accent1"/>
                </a:solidFill>
              </a:rPr>
              <a:t>markhamethics</a:t>
            </a:r>
            <a:r>
              <a:rPr lang="en-US" sz="4000" dirty="0">
                <a:solidFill>
                  <a:schemeClr val="accent1"/>
                </a:solidFill>
              </a:rPr>
              <a:t>]</a:t>
            </a:r>
            <a:r>
              <a:rPr lang="en-US" sz="40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2240" y="6298297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levelsimpact.md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084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B405-A7DB-47F9-9819-07B6B9D1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36E1E-CB9E-479D-8D7F-C6C8E08D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This session, drawing from Markham (2016), will focus on three </a:t>
            </a:r>
            <a:r>
              <a:rPr lang="en-US" sz="3200" b="1" i="1" dirty="0"/>
              <a:t>levels of impact</a:t>
            </a:r>
            <a:r>
              <a:rPr lang="en-US" sz="32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 impacts on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Ramifications of (re)producing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Social, political and economic effects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17989" y="6334780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levelsimpact.md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984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982E-59A5-4621-AF13-B39FCBB7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Additionally, this workshop will address the </a:t>
            </a:r>
            <a:r>
              <a:rPr lang="en-US" sz="3200" b="1" i="1" dirty="0"/>
              <a:t>range of impact</a:t>
            </a:r>
            <a:r>
              <a:rPr lang="en-US" sz="3200" dirty="0"/>
              <a:t>, or the range of accessibility to your work: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to marginalized populations and communities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to people with disabilities,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to people in different countries or who speak different languages, and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in terms of cost and proprietary accessibility.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317989" y="6334780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levelsimpact.md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538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5999-2702-4A1E-AA9E-22E7CB9E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504170" cy="3566160"/>
          </a:xfrm>
        </p:spPr>
        <p:txBody>
          <a:bodyPr/>
          <a:lstStyle/>
          <a:p>
            <a:r>
              <a:rPr lang="en-US" dirty="0"/>
              <a:t>Direct Impacts on People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9AEA-BD17-47F6-A7EC-48B23FAD3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(level of impact 1)</a:t>
            </a:r>
          </a:p>
        </p:txBody>
      </p:sp>
    </p:spTree>
    <p:extLst>
      <p:ext uri="{BB962C8B-B14F-4D97-AF65-F5344CB8AC3E}">
        <p14:creationId xmlns:p14="http://schemas.microsoft.com/office/powerpoint/2010/main" val="312252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11289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/>
              <a:t>Direct Impacts on People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[See: impact1.md]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A0D91-9622-4CED-B8EA-6427048DD6CC}"/>
              </a:ext>
            </a:extLst>
          </p:cNvPr>
          <p:cNvSpPr txBox="1"/>
          <p:nvPr/>
        </p:nvSpPr>
        <p:spPr>
          <a:xfrm>
            <a:off x="1605913" y="3057525"/>
            <a:ext cx="9294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“how our methods of data collection impact humans, directly” (Markham 2016)</a:t>
            </a:r>
          </a:p>
        </p:txBody>
      </p:sp>
    </p:spTree>
    <p:extLst>
      <p:ext uri="{BB962C8B-B14F-4D97-AF65-F5344CB8AC3E}">
        <p14:creationId xmlns:p14="http://schemas.microsoft.com/office/powerpoint/2010/main" val="186603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643062"/>
            <a:ext cx="10515600" cy="25844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counts as "human"? </a:t>
            </a:r>
            <a:br>
              <a:rPr lang="en-US" sz="6000" dirty="0"/>
            </a:br>
            <a:r>
              <a:rPr lang="en-US" sz="6000" dirty="0"/>
              <a:t>What data should be off limits?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impact1.md]</a:t>
            </a:r>
          </a:p>
        </p:txBody>
      </p:sp>
    </p:spTree>
    <p:extLst>
      <p:ext uri="{BB962C8B-B14F-4D97-AF65-F5344CB8AC3E}">
        <p14:creationId xmlns:p14="http://schemas.microsoft.com/office/powerpoint/2010/main" val="25296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7134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Commonly blurred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479"/>
            <a:ext cx="10515600" cy="292041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 “human subjects”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 public vs. private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 data(text) vs. persons</a:t>
            </a:r>
          </a:p>
          <a:p>
            <a:pPr marL="0" indent="0">
              <a:buNone/>
            </a:pPr>
            <a:r>
              <a:rPr lang="en-US" sz="3200" dirty="0"/>
              <a:t>(Source: AOIR 2012 report)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impact1.md]</a:t>
            </a:r>
          </a:p>
        </p:txBody>
      </p:sp>
    </p:spTree>
    <p:extLst>
      <p:ext uri="{BB962C8B-B14F-4D97-AF65-F5344CB8AC3E}">
        <p14:creationId xmlns:p14="http://schemas.microsoft.com/office/powerpoint/2010/main" val="13072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8392" y="1039813"/>
            <a:ext cx="6126163" cy="1325562"/>
          </a:xfrm>
        </p:spPr>
        <p:txBody>
          <a:bodyPr>
            <a:noAutofit/>
          </a:bodyPr>
          <a:lstStyle/>
          <a:p>
            <a:r>
              <a:rPr lang="en-US" sz="4800" dirty="0"/>
              <a:t>institutional compliance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00626" y="4492375"/>
            <a:ext cx="65975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ethics beyond compliance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94018" y="6334780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README.MD]</a:t>
            </a:r>
          </a:p>
        </p:txBody>
      </p:sp>
    </p:spTree>
    <p:extLst>
      <p:ext uri="{BB962C8B-B14F-4D97-AF65-F5344CB8AC3E}">
        <p14:creationId xmlns:p14="http://schemas.microsoft.com/office/powerpoint/2010/main" val="173527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18D650-B2C8-4432-AB3A-7553A281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86" y="1737360"/>
            <a:ext cx="7301987" cy="3999750"/>
          </a:xfrm>
        </p:spPr>
      </p:pic>
      <p:sp>
        <p:nvSpPr>
          <p:cNvPr id="5" name="Rectangle 4"/>
          <p:cNvSpPr/>
          <p:nvPr/>
        </p:nvSpPr>
        <p:spPr>
          <a:xfrm>
            <a:off x="4667562" y="6291042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impact1.md]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871" y="5872484"/>
            <a:ext cx="102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[Image source: A still image from "A real person, a lot like you" by Derek Sivers, shared with his permission]</a:t>
            </a:r>
          </a:p>
        </p:txBody>
      </p:sp>
    </p:spTree>
    <p:extLst>
      <p:ext uri="{BB962C8B-B14F-4D97-AF65-F5344CB8AC3E}">
        <p14:creationId xmlns:p14="http://schemas.microsoft.com/office/powerpoint/2010/main" val="2095566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A2CD7-5D26-45B6-8DDD-C6576A75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“Public Data”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6F7F29-F0FF-4E59-B09C-BDDE4FA4F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</p:spTree>
    <p:extLst>
      <p:ext uri="{BB962C8B-B14F-4D97-AF65-F5344CB8AC3E}">
        <p14:creationId xmlns:p14="http://schemas.microsoft.com/office/powerpoint/2010/main" val="19146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The Question of Personhood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</p:spTree>
    <p:extLst>
      <p:ext uri="{BB962C8B-B14F-4D97-AF65-F5344CB8AC3E}">
        <p14:creationId xmlns:p14="http://schemas.microsoft.com/office/powerpoint/2010/main" val="27138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Considerations of Representation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</p:spTree>
    <p:extLst>
      <p:ext uri="{BB962C8B-B14F-4D97-AF65-F5344CB8AC3E}">
        <p14:creationId xmlns:p14="http://schemas.microsoft.com/office/powerpoint/2010/main" val="181428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B6B61D-A6FA-43CF-8621-7CAD2EA0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Reflection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12DF87D-4300-40F8-A8DC-C161669CD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3270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1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11D27E-AC60-4CAF-9B59-6726B40D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198A-2E0F-499B-B6BC-923CBA64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3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</a:t>
            </a:r>
            <a:r>
              <a:rPr lang="en-US" dirty="0">
                <a:hlinkClick r:id="rId2"/>
              </a:rPr>
              <a:t>Joshua Tabak and Vivian Zayas's academic article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tabakzayas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/>
              <a:t>and </a:t>
            </a:r>
            <a:r>
              <a:rPr lang="en-US" dirty="0">
                <a:hlinkClick r:id="rId3"/>
              </a:rPr>
              <a:t>their summary of it for the New York Times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gaydarscience</a:t>
            </a:r>
            <a:r>
              <a:rPr lang="en-US" dirty="0">
                <a:solidFill>
                  <a:schemeClr val="accent1"/>
                </a:solidFill>
              </a:rPr>
              <a:t>]</a:t>
            </a:r>
            <a:r>
              <a:rPr lang="en-US" b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discuss: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85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EAC04-C900-4264-BB9B-B6E9B44EA67F}"/>
              </a:ext>
            </a:extLst>
          </p:cNvPr>
          <p:cNvSpPr txBox="1"/>
          <p:nvPr/>
        </p:nvSpPr>
        <p:spPr>
          <a:xfrm>
            <a:off x="1036320" y="2728912"/>
            <a:ext cx="9489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kinds of “human subjects” are involved in this study?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a social media photo of oneself an extension of the self?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their methodology raise any ethical concerns?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Discuss with your table, then share as a group.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Further reading: </a:t>
            </a:r>
            <a:r>
              <a:rPr lang="en-US" dirty="0">
                <a:hlinkClick r:id="rId4"/>
              </a:rPr>
              <a:t>Patrick Sweeney, "Images of Faces Gleaned from Social Media in Social Psychological Research on Sexual Orientation," 2017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sweeneyimages</a:t>
            </a:r>
            <a:r>
              <a:rPr lang="en-US" dirty="0">
                <a:solidFill>
                  <a:schemeClr val="accent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846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9600" dirty="0"/>
              <a:t>Politics of Knowledge Production and Categorization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85A2A-728F-4A58-B5D5-8444BBB41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The ramifications of (re)producing categories </a:t>
            </a:r>
          </a:p>
          <a:p>
            <a:pPr algn="ctr"/>
            <a:r>
              <a:rPr lang="en-US" dirty="0"/>
              <a:t>(level of impact 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438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1512" y="1549400"/>
            <a:ext cx="10574338" cy="35369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“how our methods of organizing data, analytical interpretations, or findings as shared datasets are being used—or might be used—to </a:t>
            </a:r>
            <a:r>
              <a:rPr lang="en-US" b="1" i="1" dirty="0"/>
              <a:t>build definitional categories</a:t>
            </a:r>
            <a:r>
              <a:rPr lang="en-US" dirty="0"/>
              <a:t> or to </a:t>
            </a:r>
            <a:r>
              <a:rPr lang="en-US" b="1" i="1" dirty="0"/>
              <a:t>profile particular groups</a:t>
            </a:r>
            <a:r>
              <a:rPr lang="en-US" dirty="0"/>
              <a:t>” (Markham 2016)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0245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111785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r="9366"/>
          <a:stretch/>
        </p:blipFill>
        <p:spPr>
          <a:xfrm>
            <a:off x="2175669" y="407194"/>
            <a:ext cx="6880225" cy="5426075"/>
          </a:xfrm>
        </p:spPr>
      </p:pic>
      <p:sp>
        <p:nvSpPr>
          <p:cNvPr id="7" name="Rectangle 6"/>
          <p:cNvSpPr/>
          <p:nvPr/>
        </p:nvSpPr>
        <p:spPr>
          <a:xfrm>
            <a:off x="472449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22793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Discuss as a group…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195773"/>
              </p:ext>
            </p:extLst>
          </p:nvPr>
        </p:nvGraphicFramePr>
        <p:xfrm>
          <a:off x="1096963" y="2098515"/>
          <a:ext cx="10058400" cy="385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9708199-FBD1-4577-B22D-12E0D6928234}"/>
              </a:ext>
            </a:extLst>
          </p:cNvPr>
          <p:cNvSpPr/>
          <p:nvPr/>
        </p:nvSpPr>
        <p:spPr>
          <a:xfrm>
            <a:off x="472449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257684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48310" y="973138"/>
            <a:ext cx="6895381" cy="3565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are ethics?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do we mean by digital projects and research?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7078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introduction.md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2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1563" y="1428750"/>
            <a:ext cx="10515600" cy="295592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How do digital tools and projects categorize or rely on categorizations?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955182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14450" y="2121693"/>
            <a:ext cx="10515600" cy="186293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are some ramifications of (re)producing categories?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</p:spTree>
    <p:extLst>
      <p:ext uri="{BB962C8B-B14F-4D97-AF65-F5344CB8AC3E}">
        <p14:creationId xmlns:p14="http://schemas.microsoft.com/office/powerpoint/2010/main" val="258840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68" y="361157"/>
            <a:ext cx="8551863" cy="5327650"/>
          </a:xfrm>
        </p:spPr>
      </p:pic>
      <p:sp>
        <p:nvSpPr>
          <p:cNvPr id="5" name="Rectangle 4"/>
          <p:cNvSpPr/>
          <p:nvPr/>
        </p:nvSpPr>
        <p:spPr>
          <a:xfrm>
            <a:off x="305464" y="5968736"/>
            <a:ext cx="1145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[Image source: A comic by Adeline </a:t>
            </a:r>
            <a:r>
              <a:rPr lang="en-US" dirty="0" err="1">
                <a:solidFill>
                  <a:schemeClr val="accent2"/>
                </a:solidFill>
              </a:rPr>
              <a:t>Koh</a:t>
            </a:r>
            <a:r>
              <a:rPr lang="en-US" dirty="0">
                <a:solidFill>
                  <a:schemeClr val="accent2"/>
                </a:solidFill>
              </a:rPr>
              <a:t> from #</a:t>
            </a:r>
            <a:r>
              <a:rPr lang="en-US" dirty="0" err="1">
                <a:solidFill>
                  <a:schemeClr val="accent2"/>
                </a:solidFill>
              </a:rPr>
              <a:t>DHPoco</a:t>
            </a:r>
            <a:r>
              <a:rPr lang="en-US" dirty="0">
                <a:solidFill>
                  <a:schemeClr val="accent2"/>
                </a:solidFill>
              </a:rPr>
              <a:t>: Postcolonial Digital Humanities, shared here with her permission.]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4213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</p:spTree>
    <p:extLst>
      <p:ext uri="{BB962C8B-B14F-4D97-AF65-F5344CB8AC3E}">
        <p14:creationId xmlns:p14="http://schemas.microsoft.com/office/powerpoint/2010/main" val="613150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58" y="1531143"/>
            <a:ext cx="2771274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bias in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928984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93505" y="4620126"/>
            <a:ext cx="277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bias out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69345" y="2582779"/>
            <a:ext cx="2620878" cy="231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3053767" y="2193925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150770" y="4894054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98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650207"/>
            <a:ext cx="10515600" cy="25844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Can categorical hierarchies and existing bias be </a:t>
            </a:r>
            <a:r>
              <a:rPr lang="en-US" sz="6000" b="1" i="1" dirty="0"/>
              <a:t>resisted</a:t>
            </a:r>
            <a:r>
              <a:rPr lang="en-US" sz="6000" dirty="0"/>
              <a:t> through digital projects? If so, how?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</p:spTree>
    <p:extLst>
      <p:ext uri="{BB962C8B-B14F-4D97-AF65-F5344CB8AC3E}">
        <p14:creationId xmlns:p14="http://schemas.microsoft.com/office/powerpoint/2010/main" val="1375490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B6B61D-A6FA-43CF-8621-7CAD2EA0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Reflection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12DF87D-4300-40F8-A8DC-C161669CD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6857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69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6C667-3ACE-4D76-BF9C-8E2A9CC8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21F1D-3A3F-483D-BD67-78F21121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17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Let's analyze and discuss a case study.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Check out the </a:t>
            </a:r>
            <a:r>
              <a:rPr lang="en-US" dirty="0">
                <a:hlinkClick r:id="rId2"/>
              </a:rPr>
              <a:t>Interference Archive (IA) website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[interferencearchive.org], </a:t>
            </a:r>
            <a:r>
              <a:rPr lang="en-US" dirty="0"/>
              <a:t>read </a:t>
            </a:r>
            <a:r>
              <a:rPr lang="en-US" dirty="0">
                <a:hlinkClick r:id="rId3"/>
              </a:rPr>
              <a:t>this brief article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joynerhidden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/>
              <a:t>and discuss: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33885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7F6-DA45-43BA-B768-4D350063068F}"/>
              </a:ext>
            </a:extLst>
          </p:cNvPr>
          <p:cNvSpPr txBox="1"/>
          <p:nvPr/>
        </p:nvSpPr>
        <p:spPr>
          <a:xfrm>
            <a:off x="833887" y="3237781"/>
            <a:ext cx="100123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kinds of materials does IA host and do they have rights to it?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In reference to the article, how does IA see itself as “resisting the hierarchy” (Joyner 2016)?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levels of impact does IA aim to take into account?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>
              <a:buClr>
                <a:schemeClr val="accent1"/>
              </a:buClr>
            </a:pPr>
            <a:r>
              <a:rPr lang="en-US" sz="2400" dirty="0"/>
              <a:t>Discuss with your table, then share as a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48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6A1D4E-5601-43FE-B413-881C9D43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Social, Political, and Economic Impacts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8BF70-EB19-4117-A877-362E13ED6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(Level of impact 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169082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4619" y="897148"/>
            <a:ext cx="10515600" cy="4358436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Whose </a:t>
            </a:r>
            <a:r>
              <a:rPr lang="en-US" sz="6000" b="1" i="1" dirty="0"/>
              <a:t>labor</a:t>
            </a:r>
            <a:r>
              <a:rPr lang="en-US" sz="6000" dirty="0"/>
              <a:t> and what </a:t>
            </a:r>
            <a:r>
              <a:rPr lang="en-US" sz="6000" b="1" i="1" dirty="0"/>
              <a:t>materials</a:t>
            </a:r>
            <a:r>
              <a:rPr lang="en-US" sz="6000" dirty="0"/>
              <a:t> are used to make the digital tools we use? How should we attribute others' labor? How can we be held accountable?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917349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575759"/>
            <a:ext cx="10515600" cy="3271508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How may digital projects or research be used to justify or facilitate potentially harmful </a:t>
            </a:r>
            <a:r>
              <a:rPr lang="en-US" sz="6000" b="1" i="1" dirty="0"/>
              <a:t>control</a:t>
            </a:r>
            <a:r>
              <a:rPr lang="en-US" sz="6000" dirty="0"/>
              <a:t> or </a:t>
            </a:r>
            <a:r>
              <a:rPr lang="en-US" sz="6000" b="1" i="1" dirty="0"/>
              <a:t>surveillance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8643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“situated ethics”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6260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introduction.md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90846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351471"/>
            <a:ext cx="10515600" cy="32197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How may digital projects or research influence </a:t>
            </a:r>
            <a:r>
              <a:rPr lang="en-US" sz="6000" b="1" i="1" dirty="0"/>
              <a:t>social or political discourse</a:t>
            </a:r>
            <a:r>
              <a:rPr lang="en-US" sz="6000" dirty="0"/>
              <a:t>? Modes of </a:t>
            </a:r>
            <a:r>
              <a:rPr lang="en-US" sz="6000" b="1" i="1" dirty="0"/>
              <a:t>profit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1803945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82" y="5968736"/>
            <a:ext cx="11738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solidFill>
                  <a:schemeClr val="accent2"/>
                </a:solidFill>
              </a:rPr>
              <a:t>[Image source: Image source: Sergiu </a:t>
            </a:r>
            <a:r>
              <a:rPr lang="en-US" sz="1500" dirty="0" err="1">
                <a:solidFill>
                  <a:schemeClr val="accent2"/>
                </a:solidFill>
              </a:rPr>
              <a:t>Bacioiu</a:t>
            </a:r>
            <a:r>
              <a:rPr lang="en-US" sz="1500" dirty="0">
                <a:solidFill>
                  <a:schemeClr val="accent2"/>
                </a:solidFill>
              </a:rPr>
              <a:t> from Romania, "Ripple effect on water," Wikimedia, Creative Commons Attribution 2.0 Generic license.]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564" y="6320477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projects and research have impacts.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72" y="1852413"/>
            <a:ext cx="5654435" cy="4035987"/>
          </a:xfrm>
        </p:spPr>
      </p:pic>
    </p:spTree>
    <p:extLst>
      <p:ext uri="{BB962C8B-B14F-4D97-AF65-F5344CB8AC3E}">
        <p14:creationId xmlns:p14="http://schemas.microsoft.com/office/powerpoint/2010/main" val="916110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Pair up and discuss…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682B1-DF2E-445C-B588-8F5A01E5AABD}"/>
              </a:ext>
            </a:extLst>
          </p:cNvPr>
          <p:cNvSpPr txBox="1"/>
          <p:nvPr/>
        </p:nvSpPr>
        <p:spPr>
          <a:xfrm>
            <a:off x="3531079" y="5704936"/>
            <a:ext cx="501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as a class.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F331-1FDE-4067-B010-A23FC4F658FB}"/>
              </a:ext>
            </a:extLst>
          </p:cNvPr>
          <p:cNvSpPr/>
          <p:nvPr/>
        </p:nvSpPr>
        <p:spPr>
          <a:xfrm>
            <a:off x="4122240" y="6298297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805324"/>
              </p:ext>
            </p:extLst>
          </p:nvPr>
        </p:nvGraphicFramePr>
        <p:xfrm>
          <a:off x="269144" y="1869057"/>
          <a:ext cx="11714672" cy="383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562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9575BC-BD72-495E-9E79-C1D5692E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Impact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A4DC-1BD5-4951-A04F-280980B21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Accessibility of your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1295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5187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0664" y="2018581"/>
            <a:ext cx="10515600" cy="196604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is universal design? </a:t>
            </a:r>
            <a:br>
              <a:rPr lang="en-US" sz="6000" dirty="0"/>
            </a:br>
            <a:r>
              <a:rPr lang="en-US" sz="6000" dirty="0"/>
              <a:t>What is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4205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4181" y="2024332"/>
            <a:ext cx="10515600" cy="196029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marginalized populations and communities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9371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4181" y="2024332"/>
            <a:ext cx="10515600" cy="196029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people with disabilities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39936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851804"/>
            <a:ext cx="10515600" cy="213282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International accessibility and language access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7773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365765"/>
            <a:ext cx="10515600" cy="1325562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Openness and accessibility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69566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9895" y="1737085"/>
            <a:ext cx="10515600" cy="26098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*A note on </a:t>
            </a:r>
            <a:r>
              <a:rPr lang="en-US" sz="6000" b="1" i="1" dirty="0"/>
              <a:t>"free software"</a:t>
            </a:r>
            <a:r>
              <a:rPr lang="en-US" sz="6000" dirty="0"/>
              <a:t> and user control (Factor interview with Stallman, 2017)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794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for example: how were computers developed? By whom? Where? Why? </a:t>
            </a:r>
            <a:br>
              <a:rPr lang="en-US" dirty="0"/>
            </a:br>
            <a:r>
              <a:rPr lang="en-US" dirty="0"/>
              <a:t>(see Broussard 2018, chapter 6)</a:t>
            </a:r>
          </a:p>
        </p:txBody>
      </p:sp>
      <p:sp>
        <p:nvSpPr>
          <p:cNvPr id="3" name="Rectangle 2"/>
          <p:cNvSpPr/>
          <p:nvPr/>
        </p:nvSpPr>
        <p:spPr>
          <a:xfrm>
            <a:off x="4356259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introduction.md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45243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24951" y="2457780"/>
            <a:ext cx="10515600" cy="1325562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Other kinds of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3594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1380226"/>
            <a:ext cx="10515600" cy="3329017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</a:t>
            </a:r>
            <a:r>
              <a:rPr lang="en-US" sz="6000" b="1" i="1" dirty="0"/>
              <a:t>not</a:t>
            </a:r>
            <a:r>
              <a:rPr lang="en-US" sz="6000" dirty="0"/>
              <a:t> want to make their work or data fully open and accessible?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6666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702998"/>
            <a:ext cx="10515600" cy="257492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decide </a:t>
            </a:r>
            <a:r>
              <a:rPr lang="en-US" sz="6000" b="1" i="1" dirty="0"/>
              <a:t>not</a:t>
            </a:r>
            <a:r>
              <a:rPr lang="en-US" sz="6000" dirty="0"/>
              <a:t> to even record data or media, or to delete?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94147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Pair up and discuss…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682B1-DF2E-445C-B588-8F5A01E5AABD}"/>
              </a:ext>
            </a:extLst>
          </p:cNvPr>
          <p:cNvSpPr txBox="1"/>
          <p:nvPr/>
        </p:nvSpPr>
        <p:spPr>
          <a:xfrm>
            <a:off x="3588587" y="5877464"/>
            <a:ext cx="501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as a class.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F331-1FDE-4067-B010-A23FC4F658FB}"/>
              </a:ext>
            </a:extLst>
          </p:cNvPr>
          <p:cNvSpPr/>
          <p:nvPr/>
        </p:nvSpPr>
        <p:spPr>
          <a:xfrm>
            <a:off x="4849054" y="6309787"/>
            <a:ext cx="2493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range.md]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166984"/>
              </p:ext>
            </p:extLst>
          </p:nvPr>
        </p:nvGraphicFramePr>
        <p:xfrm>
          <a:off x="801681" y="1834551"/>
          <a:ext cx="10588637" cy="383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127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27185" y="1081178"/>
            <a:ext cx="10515600" cy="41399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See additional </a:t>
            </a:r>
            <a:r>
              <a:rPr lang="en-US" sz="6000" b="1" i="1" dirty="0"/>
              <a:t>case examples</a:t>
            </a:r>
            <a:r>
              <a:rPr lang="en-US" sz="6000" dirty="0"/>
              <a:t>, a </a:t>
            </a:r>
            <a:r>
              <a:rPr lang="en-US" sz="6000" b="1" i="1" dirty="0"/>
              <a:t>glossary </a:t>
            </a:r>
            <a:r>
              <a:rPr lang="en-US" sz="6000" dirty="0"/>
              <a:t>of key terms and concepts, and a </a:t>
            </a:r>
            <a:r>
              <a:rPr lang="en-US" sz="6000" b="1" i="1" dirty="0"/>
              <a:t>resources</a:t>
            </a:r>
            <a:r>
              <a:rPr lang="en-US" sz="6000" dirty="0"/>
              <a:t> page on the DHRI ethics curriculum on GitHub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531178" y="6334780"/>
            <a:ext cx="7129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cases.md</a:t>
            </a:r>
            <a:r>
              <a:rPr lang="en-US" sz="2800" dirty="0"/>
              <a:t>, </a:t>
            </a:r>
            <a:r>
              <a:rPr lang="en-US" sz="2800" dirty="0" err="1"/>
              <a:t>glossary.md</a:t>
            </a:r>
            <a:r>
              <a:rPr lang="en-US" sz="2800" dirty="0"/>
              <a:t>, and </a:t>
            </a:r>
            <a:r>
              <a:rPr lang="en-US" sz="2800" dirty="0" err="1"/>
              <a:t>resources.md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867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5EDA84-3996-4D53-9D49-6963E9DB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Debrief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876E-EB28-4EE9-9115-B5D3E2B1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1339970"/>
            <a:ext cx="6135097" cy="45623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By the end of this workshop, participants have: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Reviewed ethical practices to satisfy institutional needs (IRB) when working with "human subjects.”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Learned specific ethical questions and levels of impact to consider when doing various forms of digital research and using digital tools.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Engaged with alternative approaches and case examples.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Envisioned the ethics of their own projects and methodologies.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E9264-CEBC-4539-B7E7-ED73452B930A}"/>
              </a:ext>
            </a:extLst>
          </p:cNvPr>
          <p:cNvSpPr/>
          <p:nvPr/>
        </p:nvSpPr>
        <p:spPr>
          <a:xfrm>
            <a:off x="476966" y="5973042"/>
            <a:ext cx="2623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review.md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6007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D17F0E-4062-4A1A-B60D-121B6A90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Next Steps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50AE70-39D1-4BBD-AFC3-95C6680F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Determine institutional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Explore ethics beyond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Reassess your research 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FE0B26-4D78-4B6F-85E9-87DF6E2FD28E}"/>
              </a:ext>
            </a:extLst>
          </p:cNvPr>
          <p:cNvSpPr/>
          <p:nvPr/>
        </p:nvSpPr>
        <p:spPr>
          <a:xfrm>
            <a:off x="491337" y="6049068"/>
            <a:ext cx="175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[See: review.md]</a:t>
            </a:r>
          </a:p>
        </p:txBody>
      </p:sp>
    </p:spTree>
    <p:extLst>
      <p:ext uri="{BB962C8B-B14F-4D97-AF65-F5344CB8AC3E}">
        <p14:creationId xmlns:p14="http://schemas.microsoft.com/office/powerpoint/2010/main" val="133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17AA-B041-455C-B807-14CCBE49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from the standpoint of the institution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717B-DE65-4D62-9BF4-3309C30BC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83416" y="6356502"/>
            <a:ext cx="3425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institutional.md</a:t>
            </a:r>
            <a:r>
              <a:rPr lang="en-US" sz="2800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6017" y="5906960"/>
            <a:ext cx="9259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Source: </a:t>
            </a:r>
            <a:r>
              <a:rPr lang="en-US" dirty="0"/>
              <a:t>https://intentionalmuseum.files.wordpress.com/2014/03/1609_color_nit-picking_irb.jpg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See the source image">
            <a:extLst>
              <a:ext uri="{FF2B5EF4-FFF2-40B4-BE49-F238E27FC236}">
                <a16:creationId xmlns:a16="http://schemas.microsoft.com/office/drawing/2014/main" id="{2964C2B2-E7C9-4B21-BD78-3BB4C7D607CE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90" y="833947"/>
            <a:ext cx="5240338" cy="448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37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429552-3B3A-488B-BFE4-13ADAC59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Belmont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455546"/>
            <a:ext cx="10515600" cy="316104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The National Commission for the Protection of Human Subjects of Biomedical and Behavioral Research, created as a result of the National Research Act of 1974, published the Belmont Report in 1979.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4320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belmont.md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7399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B80904-D5C5-43D2-8A8D-BCE5CDCD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Belmont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852" y="1861200"/>
            <a:ext cx="5157787" cy="515993"/>
          </a:xfrm>
        </p:spPr>
        <p:txBody>
          <a:bodyPr/>
          <a:lstStyle/>
          <a:p>
            <a:r>
              <a:rPr lang="en-US" dirty="0"/>
              <a:t>3 core 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77193"/>
            <a:ext cx="5157787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Respect for persons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Beneficence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3590" y="1861200"/>
            <a:ext cx="5183188" cy="515993"/>
          </a:xfrm>
        </p:spPr>
        <p:txBody>
          <a:bodyPr/>
          <a:lstStyle/>
          <a:p>
            <a:r>
              <a:rPr lang="en-US" dirty="0"/>
              <a:t>3 key concerns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2526" y="2377193"/>
            <a:ext cx="5554579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Informed consent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Assessment of risks and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Selection of subjects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68253" y="312866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4295" y="2607297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68252" y="364326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45908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belmont.md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205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Microsoft Office PowerPoint</Application>
  <PresentationFormat>Widescreen</PresentationFormat>
  <Paragraphs>206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Retrospect</vt:lpstr>
      <vt:lpstr>Ethics for Digital Projects and Research</vt:lpstr>
      <vt:lpstr>institutional compliance</vt:lpstr>
      <vt:lpstr>What are ethics?  What do we mean by digital projects and research?</vt:lpstr>
      <vt:lpstr>“situated ethics”</vt:lpstr>
      <vt:lpstr>for example: how were computers developed? By whom? Where? Why?  (see Broussard 2018, chapter 6)</vt:lpstr>
      <vt:lpstr>Ethics from the standpoint of the institution</vt:lpstr>
      <vt:lpstr>PowerPoint Presentation</vt:lpstr>
      <vt:lpstr>The Belmont Report</vt:lpstr>
      <vt:lpstr>The Belmont Report</vt:lpstr>
      <vt:lpstr>Every university or research institution must, legally, have its own or an affiliated Institutional Review Board (IRB).</vt:lpstr>
      <vt:lpstr>IRB</vt:lpstr>
      <vt:lpstr>Pair up and discuss…</vt:lpstr>
      <vt:lpstr>Ethics beyond compliance</vt:lpstr>
      <vt:lpstr>Overview</vt:lpstr>
      <vt:lpstr>Overview</vt:lpstr>
      <vt:lpstr>Direct Impacts on People</vt:lpstr>
      <vt:lpstr>Direct Impacts on People</vt:lpstr>
      <vt:lpstr>What counts as "human"?  What data should be off limits? </vt:lpstr>
      <vt:lpstr>Commonly blurred definitions</vt:lpstr>
      <vt:lpstr>The Distance Principle</vt:lpstr>
      <vt:lpstr>“Public Data”</vt:lpstr>
      <vt:lpstr>The Question of Personhood</vt:lpstr>
      <vt:lpstr>Considerations of Representation</vt:lpstr>
      <vt:lpstr>Reflection</vt:lpstr>
      <vt:lpstr>Activity </vt:lpstr>
      <vt:lpstr>Politics of Knowledge Production and Categorization</vt:lpstr>
      <vt:lpstr>  “how our methods of organizing data, analytical interpretations, or findings as shared datasets are being used—or might be used—to build definitional categories or to profile particular groups” (Markham 2016)</vt:lpstr>
      <vt:lpstr>PowerPoint Presentation</vt:lpstr>
      <vt:lpstr>Discuss as a group…</vt:lpstr>
      <vt:lpstr>How do digital tools and projects categorize or rely on categorizations?</vt:lpstr>
      <vt:lpstr>What are some ramifications of (re)producing categories?</vt:lpstr>
      <vt:lpstr>PowerPoint Presentation</vt:lpstr>
      <vt:lpstr>bias in</vt:lpstr>
      <vt:lpstr>Can categorical hierarchies and existing bias be resisted through digital projects? If so, how?</vt:lpstr>
      <vt:lpstr>Reflection</vt:lpstr>
      <vt:lpstr>Activity</vt:lpstr>
      <vt:lpstr>Social, Political, and Economic Impacts </vt:lpstr>
      <vt:lpstr>Whose labor and what materials are used to make the digital tools we use? How should we attribute others' labor? How can we be held accountable?</vt:lpstr>
      <vt:lpstr>How may digital projects or research be used to justify or facilitate potentially harmful control or surveillance?</vt:lpstr>
      <vt:lpstr>How may digital projects or research influence social or political discourse? Modes of profit?</vt:lpstr>
      <vt:lpstr>All projects and research have impacts. </vt:lpstr>
      <vt:lpstr>Pair up and discuss…</vt:lpstr>
      <vt:lpstr>Range of Impact</vt:lpstr>
      <vt:lpstr>What is universal design?  What is accessibility?</vt:lpstr>
      <vt:lpstr>Accessibility to marginalized populations and communities</vt:lpstr>
      <vt:lpstr>Accessibility to people with disabilities</vt:lpstr>
      <vt:lpstr>International accessibility and language access</vt:lpstr>
      <vt:lpstr>Openness and accessibility</vt:lpstr>
      <vt:lpstr>*A note on "free software" and user control (Factor interview with Stallman, 2017)</vt:lpstr>
      <vt:lpstr>Other kinds of accessibility?</vt:lpstr>
      <vt:lpstr>When might researchers or makers not want to make their work or data fully open and accessible?</vt:lpstr>
      <vt:lpstr>When might researchers or makers decide not to even record data or media, or to delete?</vt:lpstr>
      <vt:lpstr>Pair up and discuss…</vt:lpstr>
      <vt:lpstr>See additional case examples, a glossary of key terms and concepts, and a resources page on the DHRI ethics curriculum on GitHub </vt:lpstr>
      <vt:lpstr>Debrief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for Digital Projects and Research</dc:title>
  <dc:creator>Grant, Alexis</dc:creator>
  <cp:lastModifiedBy>Grant, Alexis</cp:lastModifiedBy>
  <cp:revision>1</cp:revision>
  <dcterms:created xsi:type="dcterms:W3CDTF">2019-05-02T20:17:59Z</dcterms:created>
  <dcterms:modified xsi:type="dcterms:W3CDTF">2019-05-02T20:18:47Z</dcterms:modified>
</cp:coreProperties>
</file>