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7" r:id="rId1"/>
  </p:sldMasterIdLst>
  <p:sldIdLst>
    <p:sldId id="261" r:id="rId2"/>
    <p:sldId id="264" r:id="rId3"/>
    <p:sldId id="267" r:id="rId4"/>
    <p:sldId id="269" r:id="rId5"/>
    <p:sldId id="270" r:id="rId6"/>
    <p:sldId id="271" r:id="rId7"/>
    <p:sldId id="263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A2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56" autoAdjust="0"/>
    <p:restoredTop sz="94660"/>
  </p:normalViewPr>
  <p:slideViewPr>
    <p:cSldViewPr>
      <p:cViewPr varScale="1">
        <p:scale>
          <a:sx n="75" d="100"/>
          <a:sy n="75" d="100"/>
        </p:scale>
        <p:origin x="125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דף שע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66225" cy="654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3" y="5775325"/>
            <a:ext cx="15367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2123728" y="345933"/>
            <a:ext cx="6332885" cy="92248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idx="1"/>
          </p:nvPr>
        </p:nvSpPr>
        <p:spPr>
          <a:xfrm>
            <a:off x="876679" y="1064896"/>
            <a:ext cx="7618033" cy="492442"/>
          </a:xfrm>
        </p:spPr>
        <p:txBody>
          <a:bodyPr/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61992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790"/>
            <a:ext cx="8229600" cy="709715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3500809"/>
            <a:ext cx="7848600" cy="576263"/>
          </a:xfrm>
        </p:spPr>
        <p:txBody>
          <a:bodyPr/>
          <a:lstStyle>
            <a:lvl1pPr marL="0" indent="0" algn="ctr">
              <a:buNone/>
              <a:defRPr sz="2200"/>
            </a:lvl1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24343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128035"/>
            <a:ext cx="6048672" cy="780685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484784"/>
            <a:ext cx="5842992" cy="2160240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843808" y="3933056"/>
            <a:ext cx="5842992" cy="2376264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77586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790"/>
            <a:ext cx="8229600" cy="709715"/>
          </a:xfrm>
        </p:spPr>
        <p:txBody>
          <a:bodyPr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4213" y="3500809"/>
            <a:ext cx="7848600" cy="5762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14740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endParaRPr lang="he-IL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2288" y="6597650"/>
            <a:ext cx="8099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e-IL" altLang="he-IL" sz="800" dirty="0" smtClean="0">
                <a:solidFill>
                  <a:srgbClr val="404040"/>
                </a:solidFill>
              </a:rPr>
              <a:t>© כל הזכויות שמורות ל- </a:t>
            </a:r>
            <a:r>
              <a:rPr lang="he-IL" altLang="he-IL" sz="800" b="1" dirty="0" smtClean="0">
                <a:solidFill>
                  <a:srgbClr val="404040"/>
                </a:solidFill>
              </a:rPr>
              <a:t>ג'ון ברייס הדרכה בע"מ מקבוצת מטריקס</a:t>
            </a:r>
            <a:endParaRPr lang="en-US" altLang="he-IL" sz="800" dirty="0" smtClean="0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C8E973E0-BDAF-4012-83EC-778DC22EF28C}" type="slidenum">
              <a:rPr lang="he-IL" altLang="he-IL" sz="1400" smtClean="0">
                <a:solidFill>
                  <a:srgbClr val="606060"/>
                </a:solidFill>
              </a:rPr>
              <a:pPr eaLnBrk="1" hangingPunct="1">
                <a:defRPr/>
              </a:pPr>
              <a:t>‹#›</a:t>
            </a:fld>
            <a:endParaRPr lang="he-IL" altLang="he-IL" sz="140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8608"/>
            <a:ext cx="6400800" cy="1752600"/>
          </a:xfr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35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endParaRPr lang="he-IL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2288" y="6524625"/>
            <a:ext cx="8099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he-IL" altLang="he-IL" sz="800" dirty="0" smtClean="0">
                <a:solidFill>
                  <a:srgbClr val="404040"/>
                </a:solidFill>
              </a:rPr>
              <a:t>© כל הזכויות שמורות ל- </a:t>
            </a:r>
            <a:r>
              <a:rPr lang="he-IL" altLang="he-IL" sz="800" b="1" dirty="0" smtClean="0">
                <a:solidFill>
                  <a:srgbClr val="404040"/>
                </a:solidFill>
              </a:rPr>
              <a:t>ג'ון ברייס הדרכה בע"מ מקבוצת מטריקס</a:t>
            </a:r>
            <a:endParaRPr lang="en-US" altLang="he-IL" sz="800" dirty="0" smtClean="0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6063FEBF-3DC9-4764-80F7-7DDF60A82F38}" type="slidenum">
              <a:rPr lang="he-IL" altLang="he-IL" sz="1400" smtClean="0">
                <a:solidFill>
                  <a:srgbClr val="606060"/>
                </a:solidFill>
              </a:rPr>
              <a:pPr eaLnBrk="1" hangingPunct="1">
                <a:defRPr/>
              </a:pPr>
              <a:t>‹#›</a:t>
            </a:fld>
            <a:endParaRPr lang="he-IL" altLang="he-IL" sz="140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188641"/>
            <a:ext cx="6476256" cy="1080120"/>
          </a:xfrm>
        </p:spPr>
        <p:txBody>
          <a:bodyPr anchor="t"/>
          <a:lstStyle>
            <a:lvl1pPr algn="r">
              <a:defRPr sz="32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40768"/>
            <a:ext cx="7772400" cy="576064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6819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endParaRPr lang="he-IL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2288" y="6524625"/>
            <a:ext cx="80994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he-IL" altLang="he-IL" sz="800" dirty="0" smtClean="0">
                <a:solidFill>
                  <a:srgbClr val="404040"/>
                </a:solidFill>
              </a:rPr>
              <a:t>© כל הזכויות שמורות ל- </a:t>
            </a:r>
            <a:r>
              <a:rPr lang="he-IL" altLang="he-IL" sz="800" b="1" dirty="0" smtClean="0">
                <a:solidFill>
                  <a:srgbClr val="404040"/>
                </a:solidFill>
              </a:rPr>
              <a:t>ג'ון ברייס הדרכה בע"מ מקבוצת מטריקס</a:t>
            </a:r>
            <a:endParaRPr lang="en-US" altLang="he-IL" sz="800" dirty="0" smtClean="0">
              <a:solidFill>
                <a:srgbClr val="404040"/>
              </a:solidFill>
            </a:endParaRPr>
          </a:p>
          <a:p>
            <a:pPr algn="ctr" eaLnBrk="1" hangingPunct="1">
              <a:defRPr/>
            </a:pPr>
            <a:endParaRPr lang="en-US" altLang="he-IL" sz="800" dirty="0" smtClean="0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738598E-327B-49C2-B183-7E8CBE796503}" type="slidenum">
              <a:rPr lang="he-IL" altLang="he-IL" sz="1400" smtClean="0">
                <a:solidFill>
                  <a:srgbClr val="606060"/>
                </a:solidFill>
              </a:rPr>
              <a:pPr eaLnBrk="1" hangingPunct="1">
                <a:defRPr/>
              </a:pPr>
              <a:t>‹#›</a:t>
            </a:fld>
            <a:endParaRPr lang="he-IL" altLang="he-IL" sz="140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128035"/>
            <a:ext cx="6048672" cy="780685"/>
          </a:xfrm>
        </p:spPr>
        <p:txBody>
          <a:bodyPr/>
          <a:lstStyle>
            <a:lvl1pPr algn="r">
              <a:defRPr sz="3000">
                <a:solidFill>
                  <a:srgbClr val="E01A26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/>
          <a:lstStyle>
            <a:lvl1pPr marL="0" indent="0">
              <a:buNone/>
              <a:defRPr sz="2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29673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endParaRPr lang="he-IL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2288" y="6524625"/>
            <a:ext cx="8099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he-IL" altLang="he-IL" sz="800" dirty="0" smtClean="0">
                <a:solidFill>
                  <a:srgbClr val="404040"/>
                </a:solidFill>
              </a:rPr>
              <a:t>© כל הזכויות שמורות ל- </a:t>
            </a:r>
            <a:r>
              <a:rPr lang="he-IL" altLang="he-IL" sz="800" b="1" dirty="0" smtClean="0">
                <a:solidFill>
                  <a:srgbClr val="404040"/>
                </a:solidFill>
              </a:rPr>
              <a:t>ג'ון ברייס הדרכה בע"מ מקבוצת מטריקס</a:t>
            </a:r>
            <a:endParaRPr lang="en-US" altLang="he-IL" sz="800" dirty="0" smtClean="0">
              <a:solidFill>
                <a:srgbClr val="40404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E992258D-121B-4442-AD48-FE965CD28692}" type="slidenum">
              <a:rPr lang="he-IL" altLang="he-IL" sz="1400" smtClean="0">
                <a:solidFill>
                  <a:srgbClr val="606060"/>
                </a:solidFill>
              </a:rPr>
              <a:pPr eaLnBrk="1" hangingPunct="1">
                <a:defRPr/>
              </a:pPr>
              <a:t>‹#›</a:t>
            </a:fld>
            <a:endParaRPr lang="he-IL" altLang="he-IL" sz="140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128035"/>
            <a:ext cx="6048672" cy="780685"/>
          </a:xfrm>
        </p:spPr>
        <p:txBody>
          <a:bodyPr/>
          <a:lstStyle>
            <a:lvl1pPr algn="r">
              <a:defRPr sz="3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808" y="1484784"/>
            <a:ext cx="5842992" cy="2160240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843808" y="3933056"/>
            <a:ext cx="5842992" cy="2376264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22262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endParaRPr lang="he-IL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2288" y="6524625"/>
            <a:ext cx="80994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he-IL" altLang="he-IL" sz="800" dirty="0" smtClean="0">
                <a:solidFill>
                  <a:srgbClr val="404040"/>
                </a:solidFill>
              </a:rPr>
              <a:t>© כל הזכויות שמורות ל- </a:t>
            </a:r>
            <a:r>
              <a:rPr lang="he-IL" altLang="he-IL" sz="800" b="1" dirty="0" smtClean="0">
                <a:solidFill>
                  <a:srgbClr val="404040"/>
                </a:solidFill>
              </a:rPr>
              <a:t>ג'ון ברייס הדרכה בע"מ מקבוצת מטריקס</a:t>
            </a:r>
            <a:endParaRPr lang="en-US" altLang="he-IL" sz="800" dirty="0" smtClean="0">
              <a:solidFill>
                <a:srgbClr val="404040"/>
              </a:solidFill>
            </a:endParaRPr>
          </a:p>
          <a:p>
            <a:pPr algn="ctr" eaLnBrk="1" hangingPunct="1">
              <a:defRPr/>
            </a:pPr>
            <a:endParaRPr lang="en-US" altLang="he-IL" sz="800" dirty="0" smtClean="0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A27A2EE-81D7-4407-A864-124996698499}" type="slidenum">
              <a:rPr lang="he-IL" altLang="he-IL" sz="1400" smtClean="0">
                <a:solidFill>
                  <a:srgbClr val="606060"/>
                </a:solidFill>
              </a:rPr>
              <a:pPr eaLnBrk="1" hangingPunct="1">
                <a:defRPr/>
              </a:pPr>
              <a:t>‹#›</a:t>
            </a:fld>
            <a:endParaRPr lang="he-IL" altLang="he-IL" sz="140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aseline="0"/>
            </a:lvl1pPr>
            <a:lvl2pPr>
              <a:defRPr sz="2200" baseline="0"/>
            </a:lvl2pPr>
            <a:lvl3pPr>
              <a:defRPr sz="2200" baseline="0"/>
            </a:lvl3pPr>
            <a:lvl4pPr>
              <a:defRPr sz="2200" baseline="0"/>
            </a:lvl4pPr>
            <a:lvl5pPr>
              <a:defRPr sz="2200" baseline="0"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001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endParaRPr lang="he-IL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2288" y="6524625"/>
            <a:ext cx="80994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he-IL" altLang="he-IL" sz="800" dirty="0" smtClean="0">
                <a:solidFill>
                  <a:srgbClr val="404040"/>
                </a:solidFill>
              </a:rPr>
              <a:t>© כל הזכויות שמורות ל- </a:t>
            </a:r>
            <a:r>
              <a:rPr lang="he-IL" altLang="he-IL" sz="800" b="1" dirty="0" smtClean="0">
                <a:solidFill>
                  <a:srgbClr val="404040"/>
                </a:solidFill>
              </a:rPr>
              <a:t>ג'ון ברייס הדרכה בע"מ מקבוצת מטריקס</a:t>
            </a:r>
            <a:endParaRPr lang="en-US" altLang="he-IL" sz="800" dirty="0" smtClean="0">
              <a:solidFill>
                <a:srgbClr val="404040"/>
              </a:solidFill>
            </a:endParaRPr>
          </a:p>
          <a:p>
            <a:pPr algn="ctr" eaLnBrk="1" hangingPunct="1">
              <a:defRPr/>
            </a:pPr>
            <a:endParaRPr lang="en-US" altLang="he-IL" sz="800" dirty="0" smtClean="0">
              <a:solidFill>
                <a:srgbClr val="40404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EEF04FE-4F79-4C7E-8874-ED85FB0AE7EF}" type="slidenum">
              <a:rPr lang="he-IL" altLang="he-IL" sz="1400" smtClean="0">
                <a:solidFill>
                  <a:srgbClr val="606060"/>
                </a:solidFill>
              </a:rPr>
              <a:pPr eaLnBrk="1" hangingPunct="1">
                <a:defRPr/>
              </a:pPr>
              <a:t>‹#›</a:t>
            </a:fld>
            <a:endParaRPr lang="he-IL" altLang="he-IL" sz="140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35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407206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endParaRPr lang="he-IL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2288" y="6524625"/>
            <a:ext cx="8099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he-IL" altLang="he-IL" sz="800" dirty="0" smtClean="0">
                <a:solidFill>
                  <a:srgbClr val="404040"/>
                </a:solidFill>
              </a:rPr>
              <a:t>© כל הזכויות שמורות ל- </a:t>
            </a:r>
            <a:r>
              <a:rPr lang="he-IL" altLang="he-IL" sz="800" b="1" dirty="0" smtClean="0">
                <a:solidFill>
                  <a:srgbClr val="404040"/>
                </a:solidFill>
              </a:rPr>
              <a:t>ג'ון ברייס הדרכה בע"מ מקבוצת מטריקס</a:t>
            </a:r>
            <a:endParaRPr lang="en-US" altLang="he-IL" sz="800" dirty="0" smtClean="0">
              <a:solidFill>
                <a:srgbClr val="40404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0F8E223E-DE38-4260-B01F-99439F1C4B27}" type="slidenum">
              <a:rPr lang="he-IL" altLang="he-IL" sz="1400" smtClean="0">
                <a:solidFill>
                  <a:srgbClr val="606060"/>
                </a:solidFill>
              </a:rPr>
              <a:pPr eaLnBrk="1" hangingPunct="1">
                <a:defRPr/>
              </a:pPr>
              <a:t>‹#›</a:t>
            </a:fld>
            <a:endParaRPr lang="he-IL" altLang="he-IL" sz="1400" dirty="0" smtClean="0">
              <a:solidFill>
                <a:srgbClr val="606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21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hangingPunct="1">
              <a:defRPr/>
            </a:pPr>
            <a:endParaRPr lang="he-IL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2288" y="6524625"/>
            <a:ext cx="80994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he-IL" altLang="he-IL" sz="800" dirty="0" smtClean="0">
                <a:solidFill>
                  <a:srgbClr val="404040"/>
                </a:solidFill>
              </a:rPr>
              <a:t>© כל הזכויות שמורות ל- </a:t>
            </a:r>
            <a:r>
              <a:rPr lang="he-IL" altLang="he-IL" sz="800" b="1" dirty="0" smtClean="0">
                <a:solidFill>
                  <a:srgbClr val="404040"/>
                </a:solidFill>
              </a:rPr>
              <a:t>ג'ון ברייס הדרכה בע"מ מקבוצת מטריקס</a:t>
            </a:r>
            <a:endParaRPr lang="en-US" altLang="he-IL" sz="800" dirty="0" smtClean="0">
              <a:solidFill>
                <a:srgbClr val="404040"/>
              </a:solidFill>
            </a:endParaRPr>
          </a:p>
          <a:p>
            <a:pPr algn="ctr" eaLnBrk="1" hangingPunct="1">
              <a:defRPr/>
            </a:pPr>
            <a:endParaRPr lang="en-US" altLang="he-IL" sz="800" dirty="0" smtClean="0">
              <a:solidFill>
                <a:srgbClr val="40404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-84138" y="6519863"/>
            <a:ext cx="619126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1180B33A-4F32-4DFF-9853-019FAA007BA0}" type="slidenum">
              <a:rPr lang="he-IL" altLang="he-IL" sz="1400" smtClean="0">
                <a:solidFill>
                  <a:srgbClr val="606060"/>
                </a:solidFill>
              </a:rPr>
              <a:pPr eaLnBrk="1" hangingPunct="1">
                <a:defRPr/>
              </a:pPr>
              <a:t>‹#›</a:t>
            </a:fld>
            <a:endParaRPr lang="he-IL" altLang="he-IL" sz="1400" dirty="0" smtClean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41438"/>
            <a:ext cx="82296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20938"/>
            <a:ext cx="822960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 smtClean="0"/>
              <a:t>לחץ כדי לערוך סגנונות טקסט של תבנית בסיס</a:t>
            </a:r>
          </a:p>
          <a:p>
            <a:pPr lvl="1"/>
            <a:r>
              <a:rPr lang="he-IL" altLang="he-IL" smtClean="0"/>
              <a:t>רמה שנייה</a:t>
            </a:r>
          </a:p>
          <a:p>
            <a:pPr lvl="2"/>
            <a:r>
              <a:rPr lang="he-IL" altLang="he-IL" smtClean="0"/>
              <a:t>רמה שלישית</a:t>
            </a:r>
          </a:p>
          <a:p>
            <a:pPr lvl="3"/>
            <a:r>
              <a:rPr lang="he-IL" altLang="he-IL" smtClean="0"/>
              <a:t>רמה רביעית</a:t>
            </a:r>
          </a:p>
          <a:p>
            <a:pPr lvl="4"/>
            <a:r>
              <a:rPr lang="he-IL" altLang="he-IL" smtClean="0"/>
              <a:t>רמה חמישית</a:t>
            </a: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165735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62" r:id="rId11"/>
    <p:sldLayoutId id="2147483773" r:id="rId12"/>
  </p:sldLayoutIdLst>
  <p:txStyles>
    <p:titleStyle>
      <a:lvl1pPr algn="ctr" rtl="1" eaLnBrk="1" fontAlgn="base" hangingPunct="1">
        <a:spcBef>
          <a:spcPct val="0"/>
        </a:spcBef>
        <a:spcAft>
          <a:spcPct val="0"/>
        </a:spcAft>
        <a:defRPr sz="3400" b="1">
          <a:solidFill>
            <a:srgbClr val="E01A26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3400" b="1">
          <a:solidFill>
            <a:srgbClr val="FF0000"/>
          </a:solidFill>
          <a:latin typeface="Arial" pitchFamily="34" charset="0"/>
          <a:cs typeface="Arial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3400" b="1">
          <a:solidFill>
            <a:srgbClr val="FF0000"/>
          </a:solidFill>
          <a:latin typeface="Arial" pitchFamily="34" charset="0"/>
          <a:cs typeface="Arial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3400" b="1">
          <a:solidFill>
            <a:srgbClr val="FF0000"/>
          </a:solidFill>
          <a:latin typeface="Arial" pitchFamily="34" charset="0"/>
          <a:cs typeface="Arial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3400" b="1">
          <a:solidFill>
            <a:srgbClr val="FF0000"/>
          </a:solidFill>
          <a:latin typeface="Arial" pitchFamily="34" charset="0"/>
          <a:cs typeface="Arial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XMLHttpRequest" TargetMode="External"/><Relationship Id="rId2" Type="http://schemas.openxmlformats.org/officeDocument/2006/relationships/hyperlink" Target="https://developer.mozilla.org/en-US/docs/AJAX/Getting_Started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api.jquery.com/category/ajax/" TargetMode="External"/><Relationship Id="rId4" Type="http://schemas.openxmlformats.org/officeDocument/2006/relationships/hyperlink" Target="https://en.wikipedia.org/wiki/Ajax_(programming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8" descr="fro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-471488"/>
            <a:ext cx="9351963" cy="701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32138" y="188913"/>
            <a:ext cx="5324475" cy="10795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AJAX</a:t>
            </a:r>
            <a:endParaRPr lang="he-IL" sz="4400" dirty="0"/>
          </a:p>
        </p:txBody>
      </p:sp>
      <p:sp>
        <p:nvSpPr>
          <p:cNvPr id="13316" name="Text Placeholder 7"/>
          <p:cNvSpPr>
            <a:spLocks noGrp="1"/>
          </p:cNvSpPr>
          <p:nvPr>
            <p:ph type="body" idx="1"/>
          </p:nvPr>
        </p:nvSpPr>
        <p:spPr>
          <a:xfrm>
            <a:off x="722313" y="981075"/>
            <a:ext cx="7772400" cy="576263"/>
          </a:xfrm>
        </p:spPr>
        <p:txBody>
          <a:bodyPr/>
          <a:lstStyle/>
          <a:p>
            <a:pPr algn="l" rtl="0" eaLnBrk="1" hangingPunct="1"/>
            <a:r>
              <a:rPr lang="en-US" altLang="he-IL" dirty="0" err="1" smtClean="0"/>
              <a:t>Asyncgronous</a:t>
            </a:r>
            <a:r>
              <a:rPr lang="en-US" altLang="he-IL" dirty="0" smtClean="0"/>
              <a:t> JavaScript And XML</a:t>
            </a:r>
          </a:p>
          <a:p>
            <a:pPr algn="l" rtl="0" eaLnBrk="1" hangingPunct="1"/>
            <a:r>
              <a:rPr lang="en-US" altLang="he-IL" dirty="0" smtClean="0"/>
              <a:t> </a:t>
            </a:r>
            <a:endParaRPr lang="he-IL" altLang="he-IL" dirty="0" smtClean="0"/>
          </a:p>
        </p:txBody>
      </p:sp>
      <p:pic>
        <p:nvPicPr>
          <p:cNvPr id="1331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805488"/>
            <a:ext cx="1452563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ב - </a:t>
            </a:r>
            <a:r>
              <a:rPr lang="en-US" dirty="0" smtClean="0"/>
              <a:t>jQuery</a:t>
            </a:r>
            <a:r>
              <a:rPr lang="he-IL" dirty="0" smtClean="0"/>
              <a:t> </a:t>
            </a:r>
            <a:r>
              <a:rPr lang="en-US" dirty="0" smtClean="0"/>
              <a:t>GET</a:t>
            </a:r>
            <a:r>
              <a:rPr lang="he-IL" dirty="0" smtClean="0"/>
              <a:t>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</a:rPr>
              <a:t>$.get(</a:t>
            </a:r>
            <a:r>
              <a:rPr lang="en-US" sz="2400" dirty="0">
                <a:solidFill>
                  <a:srgbClr val="A52A2A"/>
                </a:solidFill>
              </a:rPr>
              <a:t>"demo_test.asp"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0000CD"/>
                </a:solidFill>
              </a:rPr>
              <a:t>function</a:t>
            </a:r>
            <a:r>
              <a:rPr lang="en-US" sz="2400" dirty="0">
                <a:solidFill>
                  <a:srgbClr val="000000"/>
                </a:solidFill>
              </a:rPr>
              <a:t>(data, status){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        alert(</a:t>
            </a:r>
            <a:r>
              <a:rPr lang="en-US" sz="2400" dirty="0">
                <a:solidFill>
                  <a:srgbClr val="A52A2A"/>
                </a:solidFill>
              </a:rPr>
              <a:t>"Data: "</a:t>
            </a:r>
            <a:r>
              <a:rPr lang="en-US" sz="2400" dirty="0">
                <a:solidFill>
                  <a:srgbClr val="000000"/>
                </a:solidFill>
              </a:rPr>
              <a:t> + data + </a:t>
            </a:r>
            <a:r>
              <a:rPr lang="en-US" sz="2400" dirty="0">
                <a:solidFill>
                  <a:srgbClr val="A52A2A"/>
                </a:solidFill>
              </a:rPr>
              <a:t>"\</a:t>
            </a:r>
            <a:r>
              <a:rPr lang="en-US" sz="2400" dirty="0" err="1">
                <a:solidFill>
                  <a:srgbClr val="A52A2A"/>
                </a:solidFill>
              </a:rPr>
              <a:t>nStatus</a:t>
            </a:r>
            <a:r>
              <a:rPr lang="en-US" sz="2400" dirty="0">
                <a:solidFill>
                  <a:srgbClr val="A52A2A"/>
                </a:solidFill>
              </a:rPr>
              <a:t>: "</a:t>
            </a:r>
            <a:r>
              <a:rPr lang="en-US" sz="2400" dirty="0">
                <a:solidFill>
                  <a:srgbClr val="000000"/>
                </a:solidFill>
              </a:rPr>
              <a:t> + status);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    </a:t>
            </a:r>
            <a:r>
              <a:rPr lang="en-US" sz="2400" dirty="0" smtClean="0">
                <a:solidFill>
                  <a:srgbClr val="000000"/>
                </a:solidFill>
              </a:rPr>
              <a:t>});</a:t>
            </a:r>
          </a:p>
          <a:p>
            <a:r>
              <a:rPr lang="he-IL" dirty="0" smtClean="0">
                <a:solidFill>
                  <a:srgbClr val="000000"/>
                </a:solidFill>
              </a:rPr>
              <a:t>פרמטר ראשון </a:t>
            </a:r>
            <a:r>
              <a:rPr lang="en-US" dirty="0" smtClean="0">
                <a:solidFill>
                  <a:srgbClr val="000000"/>
                </a:solidFill>
              </a:rPr>
              <a:t>URL</a:t>
            </a:r>
            <a:r>
              <a:rPr lang="he-IL" dirty="0" smtClean="0">
                <a:solidFill>
                  <a:srgbClr val="000000"/>
                </a:solidFill>
              </a:rPr>
              <a:t> אליו פונים בשרת</a:t>
            </a:r>
          </a:p>
          <a:p>
            <a:r>
              <a:rPr lang="he-IL" dirty="0" smtClean="0">
                <a:solidFill>
                  <a:srgbClr val="000000"/>
                </a:solidFill>
              </a:rPr>
              <a:t>פרמטר שני פונקציה שמקבלת את התוצאה </a:t>
            </a:r>
            <a:r>
              <a:rPr lang="en-US" dirty="0" smtClean="0">
                <a:solidFill>
                  <a:srgbClr val="000000"/>
                </a:solidFill>
              </a:rPr>
              <a:t>data</a:t>
            </a:r>
            <a:r>
              <a:rPr lang="he-IL" dirty="0" smtClean="0">
                <a:solidFill>
                  <a:srgbClr val="000000"/>
                </a:solidFill>
              </a:rPr>
              <a:t> ואת הסטאטוס של התשובה</a:t>
            </a:r>
          </a:p>
          <a:p>
            <a:r>
              <a:rPr lang="he-IL" dirty="0" smtClean="0">
                <a:solidFill>
                  <a:srgbClr val="000000"/>
                </a:solidFill>
              </a:rPr>
              <a:t>המבנה הזה כולל את יצירת הקשר ואת השליחה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7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ב - </a:t>
            </a:r>
            <a:r>
              <a:rPr lang="en-US" dirty="0" smtClean="0"/>
              <a:t>jQuery</a:t>
            </a:r>
            <a:r>
              <a:rPr lang="he-IL" dirty="0" smtClean="0"/>
              <a:t> </a:t>
            </a:r>
            <a:r>
              <a:rPr lang="en-US" dirty="0" smtClean="0"/>
              <a:t>POST</a:t>
            </a:r>
            <a:r>
              <a:rPr lang="he-IL" dirty="0" smtClean="0"/>
              <a:t>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400" dirty="0">
                <a:solidFill>
                  <a:srgbClr val="000000"/>
                </a:solidFill>
              </a:rPr>
              <a:t>$.post(</a:t>
            </a:r>
            <a:r>
              <a:rPr lang="en-US" sz="2400" dirty="0">
                <a:solidFill>
                  <a:srgbClr val="A52A2A"/>
                </a:solidFill>
              </a:rPr>
              <a:t>"demo_test_post.asp"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    </a:t>
            </a:r>
            <a:r>
              <a:rPr lang="en-US" sz="2400" dirty="0" smtClean="0">
                <a:solidFill>
                  <a:srgbClr val="000000"/>
                </a:solidFill>
              </a:rPr>
              <a:t>{  </a:t>
            </a:r>
            <a:r>
              <a:rPr lang="en-US" sz="2400" dirty="0">
                <a:solidFill>
                  <a:srgbClr val="000000"/>
                </a:solidFill>
              </a:rPr>
              <a:t>name: </a:t>
            </a:r>
            <a:r>
              <a:rPr lang="en-US" sz="2400" dirty="0">
                <a:solidFill>
                  <a:srgbClr val="A52A2A"/>
                </a:solidFill>
              </a:rPr>
              <a:t>"Donald Duck</a:t>
            </a:r>
            <a:r>
              <a:rPr lang="en-US" sz="2400" dirty="0" smtClean="0">
                <a:solidFill>
                  <a:srgbClr val="A52A2A"/>
                </a:solidFill>
              </a:rPr>
              <a:t>"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000000"/>
                </a:solidFill>
              </a:rPr>
              <a:t>  city: </a:t>
            </a:r>
            <a:r>
              <a:rPr lang="en-US" sz="2400" dirty="0">
                <a:solidFill>
                  <a:srgbClr val="A52A2A"/>
                </a:solidFill>
              </a:rPr>
              <a:t>"</a:t>
            </a:r>
            <a:r>
              <a:rPr lang="en-US" sz="2400" dirty="0" err="1">
                <a:solidFill>
                  <a:srgbClr val="A52A2A"/>
                </a:solidFill>
              </a:rPr>
              <a:t>Duckburg</a:t>
            </a:r>
            <a:r>
              <a:rPr lang="en-US" sz="2400" dirty="0" smtClean="0">
                <a:solidFill>
                  <a:srgbClr val="A52A2A"/>
                </a:solidFill>
              </a:rPr>
              <a:t>"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},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    </a:t>
            </a:r>
            <a:r>
              <a:rPr lang="en-US" sz="2400" dirty="0">
                <a:solidFill>
                  <a:srgbClr val="0000CD"/>
                </a:solidFill>
              </a:rPr>
              <a:t>function</a:t>
            </a:r>
            <a:r>
              <a:rPr lang="en-US" sz="2400" dirty="0">
                <a:solidFill>
                  <a:srgbClr val="000000"/>
                </a:solidFill>
              </a:rPr>
              <a:t>(data, status){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        alert(</a:t>
            </a:r>
            <a:r>
              <a:rPr lang="en-US" sz="2400" dirty="0">
                <a:solidFill>
                  <a:srgbClr val="A52A2A"/>
                </a:solidFill>
              </a:rPr>
              <a:t>"Data: "</a:t>
            </a:r>
            <a:r>
              <a:rPr lang="en-US" sz="2400" dirty="0">
                <a:solidFill>
                  <a:srgbClr val="000000"/>
                </a:solidFill>
              </a:rPr>
              <a:t> + data + </a:t>
            </a:r>
            <a:r>
              <a:rPr lang="en-US" sz="2400" dirty="0">
                <a:solidFill>
                  <a:srgbClr val="A52A2A"/>
                </a:solidFill>
              </a:rPr>
              <a:t>"\</a:t>
            </a:r>
            <a:r>
              <a:rPr lang="en-US" sz="2400" dirty="0" err="1">
                <a:solidFill>
                  <a:srgbClr val="A52A2A"/>
                </a:solidFill>
              </a:rPr>
              <a:t>nStatus</a:t>
            </a:r>
            <a:r>
              <a:rPr lang="en-US" sz="2400" dirty="0">
                <a:solidFill>
                  <a:srgbClr val="A52A2A"/>
                </a:solidFill>
              </a:rPr>
              <a:t>: "</a:t>
            </a:r>
            <a:r>
              <a:rPr lang="en-US" sz="2400" dirty="0">
                <a:solidFill>
                  <a:srgbClr val="000000"/>
                </a:solidFill>
              </a:rPr>
              <a:t> + status);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    });</a:t>
            </a:r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he-IL" dirty="0" smtClean="0">
                <a:solidFill>
                  <a:srgbClr val="000000"/>
                </a:solidFill>
              </a:rPr>
              <a:t>פרמטר ראשון </a:t>
            </a:r>
            <a:r>
              <a:rPr lang="en-US" dirty="0" smtClean="0">
                <a:solidFill>
                  <a:srgbClr val="000000"/>
                </a:solidFill>
              </a:rPr>
              <a:t>URL</a:t>
            </a:r>
            <a:r>
              <a:rPr lang="he-IL" dirty="0" smtClean="0">
                <a:solidFill>
                  <a:srgbClr val="000000"/>
                </a:solidFill>
              </a:rPr>
              <a:t> אליו פונים בשרת</a:t>
            </a:r>
          </a:p>
          <a:p>
            <a:r>
              <a:rPr lang="he-IL" dirty="0" smtClean="0">
                <a:solidFill>
                  <a:srgbClr val="000000"/>
                </a:solidFill>
              </a:rPr>
              <a:t>פרמטר שני הנתונים שנשלחים לשרת </a:t>
            </a:r>
          </a:p>
          <a:p>
            <a:r>
              <a:rPr lang="he-IL" dirty="0">
                <a:solidFill>
                  <a:srgbClr val="000000"/>
                </a:solidFill>
              </a:rPr>
              <a:t>פרמטר </a:t>
            </a:r>
            <a:r>
              <a:rPr lang="he-IL" dirty="0" smtClean="0">
                <a:solidFill>
                  <a:srgbClr val="000000"/>
                </a:solidFill>
              </a:rPr>
              <a:t>שלישי </a:t>
            </a:r>
            <a:r>
              <a:rPr lang="he-IL" dirty="0">
                <a:solidFill>
                  <a:srgbClr val="000000"/>
                </a:solidFill>
              </a:rPr>
              <a:t>פונקציה שמקבלת את התוצאה </a:t>
            </a:r>
            <a:r>
              <a:rPr lang="en-US" dirty="0">
                <a:solidFill>
                  <a:srgbClr val="000000"/>
                </a:solidFill>
              </a:rPr>
              <a:t>data</a:t>
            </a:r>
            <a:r>
              <a:rPr lang="he-IL" dirty="0">
                <a:solidFill>
                  <a:srgbClr val="000000"/>
                </a:solidFill>
              </a:rPr>
              <a:t> ואת הסטאטוס של התשובה</a:t>
            </a:r>
          </a:p>
          <a:p>
            <a:pPr marL="0" indent="0" algn="l" rtl="0"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ב - </a:t>
            </a:r>
            <a:r>
              <a:rPr lang="en-US" dirty="0" smtClean="0"/>
              <a:t>jQuery</a:t>
            </a:r>
            <a:r>
              <a:rPr lang="he-IL" dirty="0" smtClean="0"/>
              <a:t> </a:t>
            </a:r>
            <a:r>
              <a:rPr lang="en-US" dirty="0" smtClean="0"/>
              <a:t>Ajax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$.ajax({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method: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"POST"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url: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some.php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data: { name: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location: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"Boston"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 algn="l">
              <a:buNone/>
            </a:pPr>
            <a:r>
              <a:rPr lang="he-IL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.done(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alert(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"Data Saved: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he-IL" sz="1800" dirty="0">
                <a:solidFill>
                  <a:srgbClr val="000000"/>
                </a:solidFill>
                <a:latin typeface="Consolas" panose="020B0609020204030204" pitchFamily="49" charset="0"/>
              </a:rPr>
              <a:t>  });</a:t>
            </a:r>
            <a:endParaRPr lang="en-US" sz="1800" dirty="0" smtClean="0">
              <a:solidFill>
                <a:srgbClr val="000000"/>
              </a:solidFill>
            </a:endParaRPr>
          </a:p>
          <a:p>
            <a:r>
              <a:rPr lang="he-IL" dirty="0" smtClean="0">
                <a:solidFill>
                  <a:srgbClr val="000000"/>
                </a:solidFill>
              </a:rPr>
              <a:t>אפשרות זה מאפשרת גמישות ביצירת הבקשה אגב ציון פרמטרים שונים  </a:t>
            </a:r>
          </a:p>
          <a:p>
            <a:r>
              <a:rPr lang="he-IL" dirty="0" smtClean="0">
                <a:solidFill>
                  <a:srgbClr val="000000"/>
                </a:solidFill>
              </a:rPr>
              <a:t>ניתן לשלוח </a:t>
            </a:r>
            <a:r>
              <a:rPr lang="en-US" dirty="0" smtClean="0">
                <a:solidFill>
                  <a:srgbClr val="000000"/>
                </a:solidFill>
              </a:rPr>
              <a:t>http verbs</a:t>
            </a:r>
            <a:r>
              <a:rPr lang="he-IL" dirty="0" smtClean="0">
                <a:solidFill>
                  <a:srgbClr val="000000"/>
                </a:solidFill>
              </a:rPr>
              <a:t> כגון </a:t>
            </a:r>
            <a:r>
              <a:rPr lang="en-US" dirty="0" smtClean="0">
                <a:solidFill>
                  <a:srgbClr val="000000"/>
                </a:solidFill>
              </a:rPr>
              <a:t>put delete</a:t>
            </a:r>
            <a:r>
              <a:rPr lang="he-IL" dirty="0" smtClean="0">
                <a:solidFill>
                  <a:srgbClr val="000000"/>
                </a:solidFill>
              </a:rPr>
              <a:t> </a:t>
            </a:r>
            <a:r>
              <a:rPr lang="he-IL" dirty="0" err="1" smtClean="0">
                <a:solidFill>
                  <a:srgbClr val="000000"/>
                </a:solidFill>
              </a:rPr>
              <a:t>וכו</a:t>
            </a:r>
            <a:r>
              <a:rPr lang="he-IL" dirty="0" smtClean="0">
                <a:solidFill>
                  <a:srgbClr val="000000"/>
                </a:solidFill>
              </a:rPr>
              <a:t>.. עם שליטה על </a:t>
            </a:r>
            <a:r>
              <a:rPr lang="en-US" dirty="0" smtClean="0">
                <a:solidFill>
                  <a:srgbClr val="000000"/>
                </a:solidFill>
              </a:rPr>
              <a:t>headers</a:t>
            </a:r>
            <a:endParaRPr lang="he-IL" dirty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$.ajax({</a:t>
            </a:r>
            <a:endParaRPr kumimoji="0" lang="he-IL" altLang="he-IL" sz="800" b="0" i="0" u="none" strike="noStrike" cap="none" normalizeH="0" baseline="0" smtClean="0">
              <a:ln>
                <a:noFill/>
              </a:ln>
              <a:solidFill>
                <a:srgbClr val="008080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method: </a:t>
            </a: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990073"/>
                </a:solidFill>
                <a:effectLst/>
                <a:latin typeface="Arial Unicode MS" panose="020B0604020202020204" pitchFamily="34" charset="-128"/>
              </a:rPr>
              <a:t>"POST"</a:t>
            </a: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,</a:t>
            </a:r>
            <a:endParaRPr kumimoji="0" lang="he-IL" altLang="he-IL" sz="800" b="0" i="0" u="none" strike="noStrike" cap="none" normalizeH="0" baseline="0" smtClean="0">
              <a:ln>
                <a:noFill/>
              </a:ln>
              <a:solidFill>
                <a:srgbClr val="008080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url: </a:t>
            </a: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990073"/>
                </a:solidFill>
                <a:effectLst/>
                <a:latin typeface="Arial Unicode MS" panose="020B0604020202020204" pitchFamily="34" charset="-128"/>
              </a:rPr>
              <a:t>"some.php"</a:t>
            </a: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,</a:t>
            </a:r>
            <a:endParaRPr kumimoji="0" lang="he-IL" altLang="he-IL" sz="800" b="0" i="0" u="none" strike="noStrike" cap="none" normalizeH="0" baseline="0" smtClean="0">
              <a:ln>
                <a:noFill/>
              </a:ln>
              <a:solidFill>
                <a:srgbClr val="008080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data: { name: </a:t>
            </a: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990073"/>
                </a:solidFill>
                <a:effectLst/>
                <a:latin typeface="Arial Unicode MS" panose="020B0604020202020204" pitchFamily="34" charset="-128"/>
              </a:rPr>
              <a:t>"John"</a:t>
            </a: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, location: </a:t>
            </a: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990073"/>
                </a:solidFill>
                <a:effectLst/>
                <a:latin typeface="Arial Unicode MS" panose="020B0604020202020204" pitchFamily="34" charset="-128"/>
              </a:rPr>
              <a:t>"Boston"</a:t>
            </a: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}</a:t>
            </a:r>
            <a:endParaRPr kumimoji="0" lang="he-IL" altLang="he-IL" sz="800" b="0" i="0" u="none" strike="noStrike" cap="none" normalizeH="0" baseline="0" smtClean="0">
              <a:ln>
                <a:noFill/>
              </a:ln>
              <a:solidFill>
                <a:srgbClr val="008080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})</a:t>
            </a:r>
            <a:endParaRPr kumimoji="0" lang="he-IL" altLang="he-IL" sz="800" b="0" i="0" u="none" strike="noStrike" cap="none" normalizeH="0" baseline="0" smtClean="0">
              <a:ln>
                <a:noFill/>
              </a:ln>
              <a:solidFill>
                <a:srgbClr val="008080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.done(</a:t>
            </a: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990073"/>
                </a:solidFill>
                <a:effectLst/>
                <a:latin typeface="Arial Unicode MS" panose="020B0604020202020204" pitchFamily="34" charset="-128"/>
              </a:rPr>
              <a:t>function</a:t>
            </a: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( msg ) {</a:t>
            </a:r>
            <a:endParaRPr kumimoji="0" lang="he-IL" altLang="he-IL" sz="800" b="0" i="0" u="none" strike="noStrike" cap="none" normalizeH="0" baseline="0" smtClean="0">
              <a:ln>
                <a:noFill/>
              </a:ln>
              <a:solidFill>
                <a:srgbClr val="008080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alert( </a:t>
            </a: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990073"/>
                </a:solidFill>
                <a:effectLst/>
                <a:latin typeface="Arial Unicode MS" panose="020B0604020202020204" pitchFamily="34" charset="-128"/>
              </a:rPr>
              <a:t>"Data Saved: "</a:t>
            </a: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+ msg );</a:t>
            </a:r>
            <a:endParaRPr kumimoji="0" lang="he-IL" altLang="he-IL" sz="800" b="0" i="0" u="none" strike="noStrike" cap="none" normalizeH="0" baseline="0" smtClean="0">
              <a:ln>
                <a:noFill/>
              </a:ln>
              <a:solidFill>
                <a:srgbClr val="008080"/>
              </a:solidFill>
              <a:effectLst/>
              <a:latin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});</a:t>
            </a:r>
            <a:endParaRPr kumimoji="0" lang="he-IL" alt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413024"/>
            <a:ext cx="8229600" cy="779462"/>
          </a:xfrm>
        </p:spPr>
        <p:txBody>
          <a:bodyPr/>
          <a:lstStyle/>
          <a:p>
            <a:r>
              <a:rPr lang="he-IL" dirty="0" smtClean="0"/>
              <a:t>קישורים חשובים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2492524"/>
            <a:ext cx="8229600" cy="3960812"/>
          </a:xfrm>
        </p:spPr>
        <p:txBody>
          <a:bodyPr/>
          <a:lstStyle/>
          <a:p>
            <a:pPr algn="l" rtl="0"/>
            <a:endParaRPr lang="en-US" sz="2000" dirty="0" smtClean="0">
              <a:hlinkClick r:id="rId2"/>
            </a:endParaRPr>
          </a:p>
          <a:p>
            <a:pPr algn="l" rtl="0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developer.mozilla.org/en-US/docs/AJAX/Getting_Started</a:t>
            </a:r>
            <a:endParaRPr lang="en-US" sz="2000" dirty="0" smtClean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developer.mozilla.org/en-US/docs/Web/API/XMLHttpRequest</a:t>
            </a:r>
            <a:endParaRPr lang="en-US" sz="2000" dirty="0" smtClean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>
                <a:hlinkClick r:id="rId4"/>
              </a:rPr>
              <a:t>https://en.wikipedia.org/wiki/Ajax_(programming</a:t>
            </a:r>
            <a:r>
              <a:rPr lang="en-US" sz="2000" dirty="0" smtClean="0">
                <a:hlinkClick r:id="rId4"/>
              </a:rPr>
              <a:t>)</a:t>
            </a:r>
            <a:endParaRPr lang="en-US" sz="2000" dirty="0" smtClean="0"/>
          </a:p>
          <a:p>
            <a:pPr algn="l" rtl="0"/>
            <a:endParaRPr lang="en-US" sz="2000" dirty="0"/>
          </a:p>
          <a:p>
            <a:pPr algn="l" rtl="0"/>
            <a:r>
              <a:rPr lang="en-US" sz="2000" dirty="0">
                <a:hlinkClick r:id="rId5"/>
              </a:rPr>
              <a:t>http://api.jquery.com/category/ajax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pPr marL="0" indent="0" algn="l" rtl="0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9826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987675" y="128588"/>
            <a:ext cx="6048375" cy="779462"/>
          </a:xfrm>
        </p:spPr>
        <p:txBody>
          <a:bodyPr/>
          <a:lstStyle/>
          <a:p>
            <a:pPr eaLnBrk="1" hangingPunct="1"/>
            <a:r>
              <a:rPr lang="he-IL" altLang="he-IL" sz="4400" dirty="0" smtClean="0"/>
              <a:t>מבוא</a:t>
            </a:r>
            <a:endParaRPr lang="he-IL" altLang="he-IL" sz="4400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 algn="just" eaLnBrk="1" hangingPunct="1"/>
            <a:r>
              <a:rPr lang="en-US" altLang="he-IL" dirty="0" smtClean="0">
                <a:latin typeface="+mj-lt"/>
              </a:rPr>
              <a:t>AJAX</a:t>
            </a:r>
            <a:r>
              <a:rPr lang="he-IL" altLang="he-IL" dirty="0" smtClean="0">
                <a:latin typeface="+mj-lt"/>
              </a:rPr>
              <a:t> מאפשר לשלוח בקשות לקבלת נתונים וכן בקשות להעברת נתונים לשרתי </a:t>
            </a:r>
            <a:r>
              <a:rPr lang="en-US" altLang="he-IL" dirty="0" smtClean="0">
                <a:latin typeface="+mj-lt"/>
              </a:rPr>
              <a:t>HTTP</a:t>
            </a:r>
            <a:r>
              <a:rPr lang="he-IL" altLang="he-IL" dirty="0" smtClean="0">
                <a:latin typeface="+mj-lt"/>
              </a:rPr>
              <a:t>. </a:t>
            </a:r>
            <a:r>
              <a:rPr lang="he-IL" altLang="he-IL" dirty="0" smtClean="0">
                <a:latin typeface="+mj-lt"/>
              </a:rPr>
              <a:t> </a:t>
            </a:r>
          </a:p>
          <a:p>
            <a:pPr algn="just" eaLnBrk="1" hangingPunct="1"/>
            <a:r>
              <a:rPr lang="he-IL" altLang="he-IL" dirty="0" smtClean="0">
                <a:latin typeface="+mj-lt"/>
              </a:rPr>
              <a:t>החידוש בשיטת עבודה זו הוא שהתקשורת עם השרת נעשית ברקע ולא מצריכה לרענן את הדף המוצג בדפדפן</a:t>
            </a:r>
          </a:p>
          <a:p>
            <a:pPr algn="just" eaLnBrk="1" hangingPunct="1"/>
            <a:r>
              <a:rPr lang="he-IL" altLang="he-IL" dirty="0" smtClean="0">
                <a:latin typeface="+mj-lt"/>
              </a:rPr>
              <a:t>ללא שיטה זו הדפדפן חייב לעבד מחדש את </a:t>
            </a:r>
            <a:r>
              <a:rPr lang="he-IL" altLang="he-IL" dirty="0" err="1" smtClean="0">
                <a:latin typeface="+mj-lt"/>
              </a:rPr>
              <a:t>את</a:t>
            </a:r>
            <a:r>
              <a:rPr lang="he-IL" altLang="he-IL" dirty="0" smtClean="0">
                <a:latin typeface="+mj-lt"/>
              </a:rPr>
              <a:t> כל המידע שנשלח אליו בתהליך הנקרא </a:t>
            </a:r>
            <a:r>
              <a:rPr lang="en-US" altLang="he-IL" dirty="0" smtClean="0">
                <a:latin typeface="+mj-lt"/>
              </a:rPr>
              <a:t>render</a:t>
            </a:r>
            <a:r>
              <a:rPr lang="he-IL" altLang="he-IL" dirty="0" smtClean="0">
                <a:latin typeface="+mj-lt"/>
              </a:rPr>
              <a:t>.</a:t>
            </a:r>
          </a:p>
          <a:p>
            <a:pPr algn="just" eaLnBrk="1" hangingPunct="1"/>
            <a:r>
              <a:rPr lang="he-IL" altLang="he-IL" dirty="0" smtClean="0">
                <a:latin typeface="+mj-lt"/>
              </a:rPr>
              <a:t>האפשרות לבצע </a:t>
            </a:r>
            <a:r>
              <a:rPr lang="he-IL" altLang="he-IL" dirty="0" smtClean="0">
                <a:latin typeface="+mj-lt"/>
              </a:rPr>
              <a:t>בקשה של נתונים בלבד (או שליחה) ללא קשר לעיצוב ופריסת הדף על המסך מאפשר ביצועים טובים יותר ומשפרים את חווית המשתמש.</a:t>
            </a:r>
          </a:p>
          <a:p>
            <a:pPr algn="just" eaLnBrk="1" hangingPunct="1"/>
            <a:r>
              <a:rPr lang="he-IL" altLang="he-IL" dirty="0" err="1" smtClean="0">
                <a:latin typeface="+mj-lt"/>
              </a:rPr>
              <a:t>העידכון</a:t>
            </a:r>
            <a:r>
              <a:rPr lang="he-IL" altLang="he-IL" dirty="0" smtClean="0">
                <a:latin typeface="+mj-lt"/>
              </a:rPr>
              <a:t>  של המצב החדש מתאפשר בעזרת קוד המטפל רק בפיסת המידע הנדרשת ומעדכן את התצוגה רק בחלק של המסמך.</a:t>
            </a:r>
            <a:endParaRPr lang="he-IL" altLang="he-IL" dirty="0" smtClean="0"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>
          <a:xfrm>
            <a:off x="755576" y="1244168"/>
            <a:ext cx="7772400" cy="1470025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דוגמא לדף </a:t>
            </a:r>
            <a:r>
              <a:rPr lang="en-US" altLang="he-IL" dirty="0" smtClean="0"/>
              <a:t>HTML</a:t>
            </a:r>
            <a:r>
              <a:rPr lang="he-IL" altLang="he-IL" dirty="0" smtClean="0"/>
              <a:t> עם קישור</a:t>
            </a:r>
            <a:endParaRPr lang="he-IL" altLang="he-IL" dirty="0" smtClean="0"/>
          </a:p>
        </p:txBody>
      </p:sp>
      <p:sp>
        <p:nvSpPr>
          <p:cNvPr id="15363" name="Subtitle 4"/>
          <p:cNvSpPr>
            <a:spLocks noGrp="1"/>
          </p:cNvSpPr>
          <p:nvPr>
            <p:ph type="subTitle" idx="1"/>
          </p:nvPr>
        </p:nvSpPr>
        <p:spPr>
          <a:xfrm>
            <a:off x="611560" y="2492896"/>
            <a:ext cx="8056984" cy="3528392"/>
          </a:xfrm>
        </p:spPr>
        <p:txBody>
          <a:bodyPr/>
          <a:lstStyle/>
          <a:p>
            <a:pPr algn="l"/>
            <a:r>
              <a:rPr lang="en-US" sz="1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HTML With Link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6400"/>
                </a:solidFill>
                <a:latin typeface="Consolas" panose="020B0609020204030204" pitchFamily="49" charset="0"/>
              </a:rPr>
              <a:t>&lt;!-- Click this link to initiate a new request--&gt;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="about.html"&gt;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About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6400"/>
                </a:solidFill>
                <a:latin typeface="Consolas" panose="020B0609020204030204" pitchFamily="49" charset="0"/>
              </a:rPr>
              <a:t>&lt;!-- The browser sends a request and renders a whole new page--&gt;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9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>
          <a:xfrm>
            <a:off x="755576" y="1244168"/>
            <a:ext cx="7772400" cy="1470025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דוגמא לדף </a:t>
            </a:r>
            <a:r>
              <a:rPr lang="en-US" altLang="he-IL" dirty="0" smtClean="0"/>
              <a:t>HTML</a:t>
            </a:r>
            <a:r>
              <a:rPr lang="he-IL" altLang="he-IL" dirty="0" smtClean="0"/>
              <a:t> עם קישור המשך...</a:t>
            </a:r>
            <a:endParaRPr lang="he-IL" altLang="he-IL" dirty="0" smtClean="0"/>
          </a:p>
        </p:txBody>
      </p:sp>
      <p:sp>
        <p:nvSpPr>
          <p:cNvPr id="15363" name="Subtitle 4"/>
          <p:cNvSpPr>
            <a:spLocks noGrp="1"/>
          </p:cNvSpPr>
          <p:nvPr>
            <p:ph type="subTitle" idx="1"/>
          </p:nvPr>
        </p:nvSpPr>
        <p:spPr>
          <a:xfrm>
            <a:off x="611560" y="2492896"/>
            <a:ext cx="8056984" cy="3528392"/>
          </a:xfrm>
        </p:spPr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endParaRPr lang="he-IL" sz="2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לחיצה על הקישור תגרום לדפדפן ליזום בקשה לשרת </a:t>
            </a:r>
            <a:endParaRPr lang="he-IL" sz="2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he-IL" sz="2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השרת ישלח את הדף החדש שמצוין בתכונה </a:t>
            </a:r>
            <a:r>
              <a:rPr lang="en-US" sz="22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he-IL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he-IL" sz="2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הדפדפן יקבל את המידע שיעבור את התהליך ה – </a:t>
            </a:r>
            <a:r>
              <a:rPr lang="en-US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endParaRPr lang="he-IL" sz="2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he-IL" sz="2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הדף הקודם יוחלף בדף החדש.</a:t>
            </a:r>
            <a:endParaRPr lang="en-US" sz="2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332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>
          <a:xfrm>
            <a:off x="755576" y="1244169"/>
            <a:ext cx="7772400" cy="1032704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דוגמא לדף </a:t>
            </a:r>
            <a:r>
              <a:rPr lang="en-US" altLang="he-IL" dirty="0" smtClean="0"/>
              <a:t>HTML</a:t>
            </a:r>
            <a:r>
              <a:rPr lang="he-IL" altLang="he-IL" dirty="0" smtClean="0"/>
              <a:t> עם תמונה</a:t>
            </a:r>
            <a:endParaRPr lang="he-IL" altLang="he-IL" dirty="0" smtClean="0"/>
          </a:p>
        </p:txBody>
      </p:sp>
      <p:sp>
        <p:nvSpPr>
          <p:cNvPr id="15363" name="Subtitle 4"/>
          <p:cNvSpPr>
            <a:spLocks noGrp="1"/>
          </p:cNvSpPr>
          <p:nvPr>
            <p:ph type="subTitle" idx="1"/>
          </p:nvPr>
        </p:nvSpPr>
        <p:spPr>
          <a:xfrm>
            <a:off x="611560" y="2492896"/>
            <a:ext cx="8056984" cy="3528392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HTML With Link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6400"/>
                </a:solidFill>
                <a:latin typeface="Consolas" panose="020B0609020204030204" pitchFamily="49" charset="0"/>
              </a:rPr>
              <a:t>&lt;!-- </a:t>
            </a:r>
            <a:r>
              <a:rPr lang="en-US" sz="2000" dirty="0" smtClean="0">
                <a:solidFill>
                  <a:srgbClr val="006400"/>
                </a:solidFill>
                <a:latin typeface="Consolas" panose="020B0609020204030204" pitchFamily="49" charset="0"/>
              </a:rPr>
              <a:t>One </a:t>
            </a:r>
            <a:r>
              <a:rPr lang="en-US" sz="2000" dirty="0">
                <a:solidFill>
                  <a:srgbClr val="006400"/>
                </a:solidFill>
                <a:latin typeface="Consolas" panose="020B0609020204030204" pitchFamily="49" charset="0"/>
              </a:rPr>
              <a:t>more request implicitly to get the image--&gt;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="cat.png"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658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ctrTitle"/>
          </p:nvPr>
        </p:nvSpPr>
        <p:spPr>
          <a:xfrm>
            <a:off x="755576" y="1244168"/>
            <a:ext cx="7772400" cy="1470025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דוגמא לדף </a:t>
            </a:r>
            <a:r>
              <a:rPr lang="en-US" altLang="he-IL" dirty="0" smtClean="0"/>
              <a:t>HTML</a:t>
            </a:r>
            <a:r>
              <a:rPr lang="he-IL" altLang="he-IL" dirty="0" smtClean="0"/>
              <a:t> עם תמונה המשך...</a:t>
            </a:r>
            <a:endParaRPr lang="he-IL" altLang="he-IL" dirty="0" smtClean="0"/>
          </a:p>
        </p:txBody>
      </p:sp>
      <p:sp>
        <p:nvSpPr>
          <p:cNvPr id="15363" name="Subtitle 4"/>
          <p:cNvSpPr>
            <a:spLocks noGrp="1"/>
          </p:cNvSpPr>
          <p:nvPr>
            <p:ph type="subTitle" idx="1"/>
          </p:nvPr>
        </p:nvSpPr>
        <p:spPr>
          <a:xfrm>
            <a:off x="611560" y="2492896"/>
            <a:ext cx="8056984" cy="3528392"/>
          </a:xfrm>
        </p:spPr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endParaRPr lang="he-IL" sz="2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לחיצה על הקישור תגרום לדפדפן ליזום בקשה לשרת 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השרת ייזום בקשה נוספת לקבלת התמונה ללא התערבות  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הדפדפן יציג את התמונה בחלק שהוגדר לה.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הפעם הבקשה למידע חלקי נשלחה ברקע ללא התערבות משתמש.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he-IL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זה בדיוק השירות שאנו רוצים שליטה עליו שליחת בקשה למידע חלקי ברקע ללא החלפת הדף הנוכחי.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he-IL" sz="2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07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sz="4400" dirty="0" smtClean="0"/>
              <a:t>אובייקט </a:t>
            </a:r>
            <a:r>
              <a:rPr lang="en-US" altLang="he-IL" sz="4400" dirty="0" err="1" smtClean="0"/>
              <a:t>XMLH</a:t>
            </a:r>
            <a:r>
              <a:rPr lang="en-US" altLang="he-IL" sz="4400" dirty="0" err="1" smtClean="0"/>
              <a:t>ttpRequest</a:t>
            </a:r>
            <a:endParaRPr lang="he-IL" altLang="he-IL" sz="4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e-IL" dirty="0" smtClean="0"/>
              <a:t>בעזרת האובייקט (שכיום הוא סטנדרט בכל הדפדפנים) נשיג את המטרה</a:t>
            </a:r>
            <a:endParaRPr lang="he-IL" dirty="0" smtClean="0"/>
          </a:p>
          <a:p>
            <a:pPr eaLnBrk="1" hangingPunct="1">
              <a:defRPr/>
            </a:pPr>
            <a:r>
              <a:rPr lang="he-IL" dirty="0" smtClean="0"/>
              <a:t>ניתן להגדיר את אופי הבקשה ומספר פרמטרים שילוו אותה</a:t>
            </a:r>
            <a:endParaRPr lang="he-IL" dirty="0" smtClean="0"/>
          </a:p>
          <a:p>
            <a:pPr eaLnBrk="1" hangingPunct="1">
              <a:defRPr/>
            </a:pPr>
            <a:r>
              <a:rPr lang="he-IL" dirty="0" smtClean="0"/>
              <a:t>ניתן לשלוח בקשה סינכרונית או אסינכרונית</a:t>
            </a:r>
            <a:endParaRPr lang="he-IL" dirty="0" smtClean="0"/>
          </a:p>
          <a:p>
            <a:pPr eaLnBrk="1" hangingPunct="1">
              <a:defRPr/>
            </a:pPr>
            <a:r>
              <a:rPr lang="he-IL" dirty="0" smtClean="0"/>
              <a:t>את המידע שמחזיר השרת מקבלים דרך האובייקט בשדות מתאימים</a:t>
            </a:r>
            <a:endParaRPr lang="he-IL" dirty="0" smtClean="0"/>
          </a:p>
          <a:p>
            <a:pPr eaLnBrk="1" hangingPunct="1">
              <a:defRPr/>
            </a:pPr>
            <a:r>
              <a:rPr lang="he-IL" dirty="0" smtClean="0"/>
              <a:t>יש אפשרות לקבל הודעת שגיאה אם ארעה אחד</a:t>
            </a:r>
          </a:p>
          <a:p>
            <a:pPr eaLnBrk="1" hangingPunct="1">
              <a:defRPr/>
            </a:pPr>
            <a:r>
              <a:rPr lang="he-IL" dirty="0" smtClean="0"/>
              <a:t>האובייקט מאפשר "לשוחח" עם השרת באופן מלא.</a:t>
            </a:r>
          </a:p>
          <a:p>
            <a:pPr eaLnBrk="1" hangingPunct="1">
              <a:defRPr/>
            </a:pPr>
            <a:r>
              <a:rPr lang="he-IL" dirty="0" smtClean="0"/>
              <a:t>השירות נפוץ בכל הספריות שתומכות בשפה כגון </a:t>
            </a:r>
            <a:r>
              <a:rPr lang="en-US" dirty="0" smtClean="0"/>
              <a:t>jQuery</a:t>
            </a:r>
            <a:r>
              <a:rPr lang="he-IL" dirty="0" smtClean="0"/>
              <a:t> , </a:t>
            </a:r>
            <a:r>
              <a:rPr lang="en-US" dirty="0" smtClean="0"/>
              <a:t>Angular</a:t>
            </a:r>
            <a:r>
              <a:rPr lang="he-IL" dirty="0" smtClean="0"/>
              <a:t> </a:t>
            </a:r>
            <a:r>
              <a:rPr lang="he-IL" dirty="0" err="1" smtClean="0"/>
              <a:t>וכו</a:t>
            </a:r>
            <a:r>
              <a:rPr lang="he-IL" dirty="0" smtClean="0"/>
              <a:t>.</a:t>
            </a:r>
          </a:p>
          <a:p>
            <a:pPr eaLnBrk="1" hangingPunct="1">
              <a:defRPr/>
            </a:pPr>
            <a:r>
              <a:rPr lang="he-IL" dirty="0" smtClean="0"/>
              <a:t>יש לכל דפדפן תמיכה טבעית באובייקט, השרות זמין ב – </a:t>
            </a:r>
            <a:r>
              <a:rPr lang="en-US" dirty="0" smtClean="0"/>
              <a:t>vanilla </a:t>
            </a:r>
            <a:r>
              <a:rPr lang="en-US" dirty="0" err="1" smtClean="0"/>
              <a:t>javascript</a:t>
            </a:r>
            <a:r>
              <a:rPr lang="he-IL" dirty="0" smtClean="0"/>
              <a:t> </a:t>
            </a:r>
            <a:endParaRPr lang="he-I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sz="4400" dirty="0" smtClean="0"/>
              <a:t>דוגמא ב- </a:t>
            </a:r>
            <a:r>
              <a:rPr lang="en-US" altLang="he-IL" sz="4400" dirty="0" smtClean="0"/>
              <a:t>vanilla </a:t>
            </a:r>
            <a:r>
              <a:rPr lang="en-US" altLang="he-IL" sz="4400" dirty="0" err="1" smtClean="0"/>
              <a:t>js</a:t>
            </a:r>
            <a:endParaRPr lang="he-IL" altLang="he-IL" sz="4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XMLHttpRequest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add listener to control the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proccess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httpRequest.onreadystatechange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showContents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get the data in the test.txt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httpRequest.open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'GET'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'test.txt'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httpRequest.send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send the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request</a:t>
            </a:r>
          </a:p>
          <a:p>
            <a:r>
              <a:rPr lang="he-IL" dirty="0" smtClean="0">
                <a:latin typeface="Consolas" panose="020B0609020204030204" pitchFamily="49" charset="0"/>
              </a:rPr>
              <a:t>יצירת האובייקט </a:t>
            </a:r>
          </a:p>
          <a:p>
            <a:r>
              <a:rPr lang="he-IL" dirty="0" smtClean="0">
                <a:latin typeface="Consolas" panose="020B0609020204030204" pitchFamily="49" charset="0"/>
              </a:rPr>
              <a:t>הגדרת פונקציה שתדווח על התשובה</a:t>
            </a:r>
          </a:p>
          <a:p>
            <a:r>
              <a:rPr lang="he-IL" dirty="0" smtClean="0">
                <a:latin typeface="Consolas" panose="020B0609020204030204" pitchFamily="49" charset="0"/>
              </a:rPr>
              <a:t>פתיחת הקשר </a:t>
            </a:r>
          </a:p>
          <a:p>
            <a:r>
              <a:rPr lang="he-IL" dirty="0" smtClean="0">
                <a:latin typeface="Consolas" panose="020B0609020204030204" pitchFamily="49" charset="0"/>
              </a:rPr>
              <a:t>שליחת הבקשה שתתקבל בפונקציה </a:t>
            </a:r>
            <a:r>
              <a:rPr lang="en-US" dirty="0" err="1" smtClean="0">
                <a:latin typeface="Consolas" panose="020B0609020204030204" pitchFamily="49" charset="0"/>
              </a:rPr>
              <a:t>showContents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5164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he-IL" sz="4400" dirty="0" smtClean="0"/>
              <a:t>דוגמא ב - </a:t>
            </a:r>
            <a:r>
              <a:rPr lang="en-US" altLang="he-IL" sz="4400" dirty="0" smtClean="0"/>
              <a:t>vanilla </a:t>
            </a:r>
            <a:r>
              <a:rPr lang="en-US" altLang="he-IL" sz="4400" dirty="0" err="1" smtClean="0"/>
              <a:t>js</a:t>
            </a:r>
            <a:r>
              <a:rPr lang="he-IL" altLang="he-IL" sz="4400" dirty="0" smtClean="0"/>
              <a:t> המשך...</a:t>
            </a:r>
            <a:r>
              <a:rPr lang="en-US" altLang="he-IL" sz="4400" dirty="0" smtClean="0"/>
              <a:t> </a:t>
            </a:r>
            <a:endParaRPr lang="he-IL" altLang="he-IL" sz="44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showContents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check if response is ready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httpRequest.readyState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=== 4) {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check if OK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httpRequest.status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=== 200) {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take the data from the .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responseText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propery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httpRequest.responseText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'There was a problem with the request.'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e-IL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                                                                                   {   {</a:t>
            </a:r>
            <a:endParaRPr lang="he-I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he-IL" sz="2000" dirty="0" smtClean="0"/>
              <a:t>{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031893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BH - HEB">
  <a:themeElements>
    <a:clrScheme name="עיצוב ברירת מחד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עיצוב ברירת מחד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jbh-presentation-template-october 2014.potx" id="{5C3C3CD6-4D10-4775-9C85-60F2C36587F8}" vid="{083C3DEE-E6D0-45AA-8DA7-F72793B66E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תבנית לדוגמא עברית</Template>
  <TotalTime>424</TotalTime>
  <Words>681</Words>
  <Application>Microsoft Office PowerPoint</Application>
  <PresentationFormat>‫הצגה על המסך (4:3)</PresentationFormat>
  <Paragraphs>116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 Unicode MS</vt:lpstr>
      <vt:lpstr>Arial</vt:lpstr>
      <vt:lpstr>Consolas</vt:lpstr>
      <vt:lpstr>source-code-pro</vt:lpstr>
      <vt:lpstr>JBH - HEB</vt:lpstr>
      <vt:lpstr>AJAX</vt:lpstr>
      <vt:lpstr>מבוא</vt:lpstr>
      <vt:lpstr>דוגמא לדף HTML עם קישור</vt:lpstr>
      <vt:lpstr>דוגמא לדף HTML עם קישור המשך...</vt:lpstr>
      <vt:lpstr>דוגמא לדף HTML עם תמונה</vt:lpstr>
      <vt:lpstr>דוגמא לדף HTML עם תמונה המשך...</vt:lpstr>
      <vt:lpstr>אובייקט XMLHttpRequest</vt:lpstr>
      <vt:lpstr>דוגמא ב- vanilla js</vt:lpstr>
      <vt:lpstr>דוגמא ב - vanilla js המשך... </vt:lpstr>
      <vt:lpstr>דוגמא ב - jQuery GET </vt:lpstr>
      <vt:lpstr>דוגמא ב - jQuery POST </vt:lpstr>
      <vt:lpstr>דוגמא ב - jQuery Ajax</vt:lpstr>
      <vt:lpstr>קישורים חשובים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דוגמה לכותרת ראשית</dc:title>
  <dc:creator>admin</dc:creator>
  <cp:lastModifiedBy>admin</cp:lastModifiedBy>
  <cp:revision>26</cp:revision>
  <dcterms:created xsi:type="dcterms:W3CDTF">2017-09-24T11:59:44Z</dcterms:created>
  <dcterms:modified xsi:type="dcterms:W3CDTF">2017-09-24T19:03:55Z</dcterms:modified>
</cp:coreProperties>
</file>