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àn Trần Đức" initials="HTĐ" lastIdx="1" clrIdx="0">
    <p:extLst>
      <p:ext uri="{19B8F6BF-5375-455C-9EA6-DF929625EA0E}">
        <p15:presenceInfo xmlns:p15="http://schemas.microsoft.com/office/powerpoint/2012/main" userId="9988e01ed67258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1F66-2DDB-478C-AAC6-90F10156F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5D642-05B6-4E2F-8EE0-67FB78EBA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2C17-6045-4174-9C94-C055B6EB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344-0FA6-44EC-8AE6-56C6BF49538F}" type="datetimeFigureOut">
              <a:rPr lang="en-US" smtClean="0"/>
              <a:t>05-May-20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09D7-7101-4713-849C-688F31D1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1833B-4D6D-4F5A-8A87-D1D486F4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6AD-C391-4AB4-9790-A5A74C7C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D60D-B634-4A95-918F-002710FA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0AB92-D531-4D62-8A1D-397BA7B36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C2BE5-4E38-43C2-91FB-B27C138B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344-0FA6-44EC-8AE6-56C6BF49538F}" type="datetimeFigureOut">
              <a:rPr lang="en-US" smtClean="0"/>
              <a:t>05-May-20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9F059-E354-4849-A91F-FFF5D5E2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3F665-CCD2-4C44-BD15-34BED4CA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6AD-C391-4AB4-9790-A5A74C7C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6A8D5-4544-4871-A72B-900995CCA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5B3C0-5EED-4B97-A075-0D7B7512F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ACB-2656-496E-AD5B-1CF6D62E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344-0FA6-44EC-8AE6-56C6BF49538F}" type="datetimeFigureOut">
              <a:rPr lang="en-US" smtClean="0"/>
              <a:t>05-May-20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744B-E674-4A63-AD00-1FEC0716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50A32-E20C-4354-A395-D0424B63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6AD-C391-4AB4-9790-A5A74C7C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9D1F-351D-4A1C-9EB4-465647DF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EE53-EB7F-4D0A-B955-923354410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32189-CE4E-4426-8204-5D224984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344-0FA6-44EC-8AE6-56C6BF49538F}" type="datetimeFigureOut">
              <a:rPr lang="en-US" smtClean="0"/>
              <a:t>05-May-20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4912-ACAF-43E7-9AC7-54368BD0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9E12-B4E3-40C2-B00E-E0F556FD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6AD-C391-4AB4-9790-A5A74C7C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4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A213-3CA8-458F-9503-8BC30818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80874-C7DF-4A7D-847B-4BC7E7FF9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66FF-DB40-43F5-B508-265C96B1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344-0FA6-44EC-8AE6-56C6BF49538F}" type="datetimeFigureOut">
              <a:rPr lang="en-US" smtClean="0"/>
              <a:t>05-May-20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11EFB-8C20-4DD4-BC14-9ECF8A90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9644-754A-4AA2-AB9C-9AD5F5FC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6AD-C391-4AB4-9790-A5A74C7C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A97B-2894-4B35-BF6F-418B3A49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5098-1026-404E-B957-DBE9DED57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B7E67-C5B4-48B3-80A1-969FBF03B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378C5-DF9C-44D7-BC0F-78CB48F7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344-0FA6-44EC-8AE6-56C6BF49538F}" type="datetimeFigureOut">
              <a:rPr lang="en-US" smtClean="0"/>
              <a:t>05-May-20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EAB13-B9E6-46EC-8313-7B27BD01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2AD4A-6FC1-4888-BC0B-9E3723A2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6AD-C391-4AB4-9790-A5A74C7C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22C8-874B-47F7-829D-9415880F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D8483-4F28-4C42-A77F-351177E2F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482B-C2E5-41A4-8758-B28BE445F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C8B16-3362-4554-93C7-C45ADAF7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A2575-59C2-4066-9F3D-6F41E4325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E028C-7728-4D63-9DDC-64035CEA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344-0FA6-44EC-8AE6-56C6BF49538F}" type="datetimeFigureOut">
              <a:rPr lang="en-US" smtClean="0"/>
              <a:t>05-May-20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CF6D0-4117-48EB-872E-C7E318E5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C0B83-349F-4A44-A4BA-8ECC9CF0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6AD-C391-4AB4-9790-A5A74C7C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9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64E1-0C68-4FB0-A771-2365E9F1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FC97E-7A97-408B-9D8B-17D8B55A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344-0FA6-44EC-8AE6-56C6BF49538F}" type="datetimeFigureOut">
              <a:rPr lang="en-US" smtClean="0"/>
              <a:t>05-May-20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D5981-B383-4A06-B456-CB8BDCE2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0EAC6-AB76-42F2-B325-AB4C2562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6AD-C391-4AB4-9790-A5A74C7C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F0E18-025A-4683-9718-C6ED284D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344-0FA6-44EC-8AE6-56C6BF49538F}" type="datetimeFigureOut">
              <a:rPr lang="en-US" smtClean="0"/>
              <a:t>05-May-20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C95F2-EB14-4999-8F0A-FCD57E95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BC13F-7E16-46A2-BDB0-1A42CFA4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6AD-C391-4AB4-9790-A5A74C7C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24DA-AAD4-4108-BF0C-8366FB54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48C76-F31D-4552-A6FE-A977D36B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78090-984F-4013-B2C2-7E528C85D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84AE7-31F3-402A-B15F-6A202E63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344-0FA6-44EC-8AE6-56C6BF49538F}" type="datetimeFigureOut">
              <a:rPr lang="en-US" smtClean="0"/>
              <a:t>05-May-20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F25CB-787A-4EAC-AA8C-109C2385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3FBFE-B927-4E73-B52C-D2A8D296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6AD-C391-4AB4-9790-A5A74C7C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0776-7B9E-4A64-B73F-2E6B6D56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2B69B-7B9D-4945-AF05-EB643EF4F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0E6FC-7E53-4701-9A0D-45D5C3B6D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F1880-E72D-443E-BD50-20B7CCF3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344-0FA6-44EC-8AE6-56C6BF49538F}" type="datetimeFigureOut">
              <a:rPr lang="en-US" smtClean="0"/>
              <a:t>05-May-20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99712-6AEE-44CE-B397-CFBB0A0E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CAB5B-7785-4A12-BE57-BFB79155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6AD-C391-4AB4-9790-A5A74C7C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B46BF-6290-4469-91A1-09FF2C0A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CC627-AD56-4B2A-BF0F-5A58BA582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2FE7E-45BB-4B93-B698-9A5287C7B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3344-0FA6-44EC-8AE6-56C6BF49538F}" type="datetimeFigureOut">
              <a:rPr lang="en-US" smtClean="0"/>
              <a:t>05-May-20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110C6-C2C6-4826-888B-EE79C2186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BA9ED-614B-498F-B737-337B23C39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86AD-C391-4AB4-9790-A5A74C7CA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9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D55C-4617-4110-9130-573356AE4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MULTI-AGENT RL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50AF3-C230-4903-930D-7F2539AF4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1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E2E0AFE-704B-4CB8-AB9D-D44727875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F4887-BCC2-4D92-8F67-AF1DA1E6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/>
          </a:bodyPr>
          <a:lstStyle/>
          <a:p>
            <a:r>
              <a:rPr lang="en-US" sz="4000"/>
              <a:t>Adding flavor to the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A5CD-5349-47AE-BE36-93C73EE0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4911827" cy="3626917"/>
          </a:xfrm>
        </p:spPr>
        <p:txBody>
          <a:bodyPr>
            <a:normAutofit/>
          </a:bodyPr>
          <a:lstStyle/>
          <a:p>
            <a:r>
              <a:rPr lang="en-US" sz="2400" dirty="0"/>
              <a:t>Can our simple model solve more complex tasks?</a:t>
            </a:r>
          </a:p>
          <a:p>
            <a:r>
              <a:rPr lang="en-US" sz="2400" dirty="0"/>
              <a:t>Showing the varieties of the environment.</a:t>
            </a:r>
          </a:p>
          <a:p>
            <a:pPr lvl="1"/>
            <a:r>
              <a:rPr lang="en-US" sz="2000" dirty="0"/>
              <a:t>Maximum of 4 agents (when render is needed).</a:t>
            </a:r>
          </a:p>
          <a:p>
            <a:pPr lvl="1"/>
            <a:r>
              <a:rPr lang="en-US" sz="2000" dirty="0"/>
              <a:t>Adding randomized obstacle.</a:t>
            </a:r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6EDCA7-E8C6-44D6-B0B7-68D4C299D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32" y="457914"/>
            <a:ext cx="2555747" cy="1916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13F0EF-97D3-4FFD-85B8-3F22F2383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12" y="458193"/>
            <a:ext cx="2555747" cy="1916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6D283-8C73-4B57-88F5-AEC458A10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907" y="2810760"/>
            <a:ext cx="4542879" cy="340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2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ABDFF-5BAD-49D5-B5C6-4336AF7F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Navigate with randomized obstacle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9CC6E-F648-4BCC-8AEF-80A3AE097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05" y="-89532"/>
            <a:ext cx="3749040" cy="3749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DD6959-2FFA-4DD1-9AD7-13F0C01A9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57" y="-89532"/>
            <a:ext cx="3749040" cy="37490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72F4C-8BC9-456F-A635-ECC475C00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4615840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200000 training steps. 30000 replay buffer size</a:t>
            </a:r>
          </a:p>
          <a:p>
            <a:r>
              <a:rPr lang="en-US" sz="2000" dirty="0">
                <a:solidFill>
                  <a:schemeClr val="bg1"/>
                </a:solidFill>
              </a:rPr>
              <a:t>Epsilon linear decay until 150000 steps.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Change the obstacle every 10 episode (max 200 steps per episode).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6CB68-454A-446C-96A0-EA54FFEB7D28}"/>
              </a:ext>
            </a:extLst>
          </p:cNvPr>
          <p:cNvSpPr txBox="1"/>
          <p:nvPr/>
        </p:nvSpPr>
        <p:spPr>
          <a:xfrm>
            <a:off x="935148" y="3623074"/>
            <a:ext cx="147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to solve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B3BFA-7178-44F1-B798-48D22ED29101}"/>
              </a:ext>
            </a:extLst>
          </p:cNvPr>
          <p:cNvSpPr txBox="1"/>
          <p:nvPr/>
        </p:nvSpPr>
        <p:spPr>
          <a:xfrm>
            <a:off x="4290884" y="364850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Cumulative reward</a:t>
            </a:r>
          </a:p>
        </p:txBody>
      </p:sp>
      <p:pic>
        <p:nvPicPr>
          <p:cNvPr id="13" name="bandicam 2020-05-03 23-45-05-600">
            <a:hlinkClick r:id="" action="ppaction://media"/>
            <a:extLst>
              <a:ext uri="{FF2B5EF4-FFF2-40B4-BE49-F238E27FC236}">
                <a16:creationId xmlns:a16="http://schemas.microsoft.com/office/drawing/2014/main" id="{2D754907-5A53-4EB8-897E-AEEC3BDFD1C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81876" y="-317515"/>
            <a:ext cx="4450225" cy="46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0BFB2-BBA7-4386-B79F-A522BFF2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5239512" cy="134497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MORE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0FA8-1133-4131-8861-A3F83ABA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Agents seems to learn how to avoid collision, but not learned to reach target.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DCC7A-BC98-4440-9C3A-E02CB4DCC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32" y="787907"/>
            <a:ext cx="5126736" cy="512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8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508D1-07A2-42B4-A9D6-58CC9851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An easier version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C4EFF2-2667-40C3-9851-53B0DC1A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93745"/>
            <a:ext cx="3425609" cy="3425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0C01D1-548F-4BDC-A99B-34E3BFB5D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589887"/>
            <a:ext cx="3433324" cy="343332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8C8E69D-B8EB-480F-BE2D-B2018262B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616905"/>
            <a:ext cx="3423916" cy="342391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13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D8688-39A6-4644-9581-884EDD31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Background	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54DA-EF03-41AA-AC41-573603187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Mimics real-world situation, where people both compete, and cooperate for common goal.</a:t>
            </a:r>
          </a:p>
          <a:p>
            <a:pPr lvl="1"/>
            <a:r>
              <a:rPr lang="en-US" sz="2000"/>
              <a:t>Consider driving: when should we yield?</a:t>
            </a:r>
          </a:p>
          <a:p>
            <a:r>
              <a:rPr lang="en-US" sz="2000"/>
              <a:t>Multi agents make the world more complex:</a:t>
            </a:r>
          </a:p>
          <a:p>
            <a:pPr lvl="1"/>
            <a:r>
              <a:rPr lang="en-US" sz="2000"/>
              <a:t>The state changes depending on other agents.</a:t>
            </a:r>
          </a:p>
          <a:p>
            <a:pPr lvl="1"/>
            <a:r>
              <a:rPr lang="en-US" sz="2000"/>
              <a:t>While learning, the state distribution probabilities is affected by other agents’ action, which is also changing rapidly.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496D7-8CDC-43AF-B123-7CA075878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1087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6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9FF91-2AA2-41D8-9A18-814FA488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096E7-B0D7-4655-B5B0-D005688D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Custom-defined grid environment</a:t>
            </a:r>
          </a:p>
          <a:p>
            <a:r>
              <a:rPr lang="en-US" sz="2000" dirty="0"/>
              <a:t>Agents start at the bottom, and navigate to the top</a:t>
            </a:r>
          </a:p>
          <a:p>
            <a:r>
              <a:rPr lang="en-US" sz="2000" dirty="0"/>
              <a:t>The destination are designed so the paths are intersected.</a:t>
            </a:r>
          </a:p>
          <a:p>
            <a:r>
              <a:rPr lang="en-US" sz="2000" dirty="0"/>
              <a:t>Following the presentation, we will deal with a blank 5x5 grid and 3 agents.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982CB-3704-4840-80EE-D7585FB5A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38" y="223478"/>
            <a:ext cx="6250769" cy="4688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70A79E-E879-4C0E-9B5A-F796AC6924EA}"/>
              </a:ext>
            </a:extLst>
          </p:cNvPr>
          <p:cNvSpPr txBox="1"/>
          <p:nvPr/>
        </p:nvSpPr>
        <p:spPr>
          <a:xfrm>
            <a:off x="6578354" y="4911554"/>
            <a:ext cx="386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example of a 5x5 grid with 3 agents.</a:t>
            </a:r>
          </a:p>
        </p:txBody>
      </p:sp>
    </p:spTree>
    <p:extLst>
      <p:ext uri="{BB962C8B-B14F-4D97-AF65-F5344CB8AC3E}">
        <p14:creationId xmlns:p14="http://schemas.microsoft.com/office/powerpoint/2010/main" val="317304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02C93-EB6E-4192-A034-6E52F736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Rewards, Observation and Action Space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0A006-3425-4425-9E9D-F1DCBCBF5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9202"/>
            <a:ext cx="3335789" cy="2501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D41CA2-99D8-4AF5-9459-C0ADA6FBE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396" y="538765"/>
            <a:ext cx="3336953" cy="2502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3FE9F4-7478-4DDC-A6D6-30A158A92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756" y="538765"/>
            <a:ext cx="3336953" cy="25027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E2ED-4C20-40F0-AA6A-A9D20C4D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No-OP, Left, Right, Up, Down</a:t>
            </a:r>
          </a:p>
          <a:p>
            <a:r>
              <a:rPr lang="en-US" sz="2000" dirty="0"/>
              <a:t>Can observe the grid, the current locations of all agents, and the target.</a:t>
            </a:r>
          </a:p>
          <a:p>
            <a:r>
              <a:rPr lang="en-US" sz="2000" dirty="0"/>
              <a:t>Independent reward:</a:t>
            </a:r>
          </a:p>
          <a:p>
            <a:pPr lvl="1"/>
            <a:r>
              <a:rPr lang="en-US" sz="1600" dirty="0"/>
              <a:t>-1 at every steps, except at the target.</a:t>
            </a:r>
          </a:p>
          <a:p>
            <a:pPr lvl="1"/>
            <a:r>
              <a:rPr lang="en-US" sz="1600" dirty="0"/>
              <a:t>-5 for illegal move.</a:t>
            </a:r>
          </a:p>
        </p:txBody>
      </p:sp>
    </p:spTree>
    <p:extLst>
      <p:ext uri="{BB962C8B-B14F-4D97-AF65-F5344CB8AC3E}">
        <p14:creationId xmlns:p14="http://schemas.microsoft.com/office/powerpoint/2010/main" val="20414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33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4ADF9-6C78-447A-96CE-32DA5FEF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Q-Learning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41E72-D20D-44C2-9B01-08AFDEF7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49351"/>
            <a:ext cx="7188199" cy="30190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64E53-50B0-4BBF-8D59-7DD419AE9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400"/>
              <a:t>Simple model-free, TD control method.</a:t>
            </a:r>
          </a:p>
          <a:p>
            <a:r>
              <a:rPr lang="en-US" sz="1400"/>
              <a:t>Learns the state-value action.</a:t>
            </a:r>
          </a:p>
          <a:p>
            <a:r>
              <a:rPr lang="en-US" sz="1400"/>
              <a:t>Have to manually set the exploration-exploitation parameter.</a:t>
            </a:r>
          </a:p>
          <a:p>
            <a:r>
              <a:rPr lang="en-US" sz="1400"/>
              <a:t>Suffers when the dimension is too large.</a:t>
            </a:r>
          </a:p>
        </p:txBody>
      </p:sp>
    </p:spTree>
    <p:extLst>
      <p:ext uri="{BB962C8B-B14F-4D97-AF65-F5344CB8AC3E}">
        <p14:creationId xmlns:p14="http://schemas.microsoft.com/office/powerpoint/2010/main" val="362359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8B390-7BCB-4F65-B998-8DC389C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Training and Results on Q-Learning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B48E34-3066-4899-AD4C-4FEF47D6B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88" y="352931"/>
            <a:ext cx="4355425" cy="3266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080CB0-1904-4DE1-A249-13729B622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1" y="124715"/>
            <a:ext cx="3664431" cy="3664431"/>
          </a:xfrm>
          <a:prstGeom prst="rect">
            <a:avLst/>
          </a:prstGeom>
        </p:spPr>
      </p:pic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61F90-A169-4D5E-A1BC-62929993A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4615840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Trained on 1 million steps, with epsilon rate of 0.1</a:t>
            </a:r>
          </a:p>
          <a:p>
            <a:r>
              <a:rPr lang="en-US" sz="2200">
                <a:solidFill>
                  <a:schemeClr val="bg1"/>
                </a:solidFill>
              </a:rPr>
              <a:t>Each epoch is limited to max 500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5E8D0-BD83-4877-B599-97018C7D57C3}"/>
              </a:ext>
            </a:extLst>
          </p:cNvPr>
          <p:cNvSpPr txBox="1"/>
          <p:nvPr/>
        </p:nvSpPr>
        <p:spPr>
          <a:xfrm>
            <a:off x="1552945" y="3619500"/>
            <a:ext cx="275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steps until 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A86DF3-B83C-4A5D-A37E-FFF3A5110E05}"/>
              </a:ext>
            </a:extLst>
          </p:cNvPr>
          <p:cNvSpPr txBox="1"/>
          <p:nvPr/>
        </p:nvSpPr>
        <p:spPr>
          <a:xfrm>
            <a:off x="7609890" y="3619500"/>
            <a:ext cx="322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Cumulative reward for all agents</a:t>
            </a:r>
          </a:p>
        </p:txBody>
      </p:sp>
    </p:spTree>
    <p:extLst>
      <p:ext uri="{BB962C8B-B14F-4D97-AF65-F5344CB8AC3E}">
        <p14:creationId xmlns:p14="http://schemas.microsoft.com/office/powerpoint/2010/main" val="52956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59EF-F7B8-41F1-9211-9C03638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1789-F330-41D4-9D1E-5EF11D4C7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Approximate the Q function using (usually) Neural Network.</a:t>
            </a:r>
          </a:p>
          <a:p>
            <a:r>
              <a:rPr lang="en-US" dirty="0"/>
              <a:t>Needs a replay buffer to ensure independent, non-correlated training samples.</a:t>
            </a:r>
          </a:p>
          <a:p>
            <a:r>
              <a:rPr lang="en-US" dirty="0"/>
              <a:t>Require a lot of fine-tuning parameters:</a:t>
            </a:r>
          </a:p>
          <a:p>
            <a:pPr lvl="1"/>
            <a:r>
              <a:rPr lang="en-US" dirty="0"/>
              <a:t>Exploration rate</a:t>
            </a:r>
          </a:p>
          <a:p>
            <a:pPr lvl="1"/>
            <a:r>
              <a:rPr lang="en-US" dirty="0"/>
              <a:t>Update frequency</a:t>
            </a:r>
          </a:p>
          <a:p>
            <a:pPr lvl="1"/>
            <a:r>
              <a:rPr lang="en-US" dirty="0"/>
              <a:t>Replay buffer size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Model design is also complicated, and dependent on the task. </a:t>
            </a:r>
          </a:p>
          <a:p>
            <a:r>
              <a:rPr lang="en-US" dirty="0"/>
              <a:t>Hardware requirement.</a:t>
            </a:r>
          </a:p>
          <a:p>
            <a:r>
              <a:rPr lang="en-US" dirty="0"/>
              <a:t>To address the two last issues, we opt for a small environment, and a small model.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0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726A2-E410-411D-A874-947AB587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Model 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7EE408-008C-4BEF-9A5A-5F667884A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953" y="515213"/>
            <a:ext cx="9548699" cy="46873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A9D4-2DFB-47A1-BD57-E01432421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202" y="5093291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Simple FCN with two layers, each of size 128.</a:t>
            </a:r>
          </a:p>
          <a:p>
            <a:r>
              <a:rPr lang="en-US" sz="1800" dirty="0"/>
              <a:t>Using Rectified Linear Unit activation function.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D50E9-62E0-4B79-A553-C724F7BEB485}"/>
              </a:ext>
            </a:extLst>
          </p:cNvPr>
          <p:cNvSpPr txBox="1"/>
          <p:nvPr/>
        </p:nvSpPr>
        <p:spPr>
          <a:xfrm>
            <a:off x="5193970" y="472619"/>
            <a:ext cx="487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FCN architecture (model not drawn to scale).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1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0D1CD-78D7-44B1-B6E9-548D642B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Training and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AC2A4-82A4-4FEC-BF35-C93CD5DC2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65" y="0"/>
            <a:ext cx="3552363" cy="355236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26BD1A6-E947-425F-92C9-5B897AF30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4" y="3318507"/>
            <a:ext cx="3552362" cy="35523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F31D-145E-488D-A38A-E0B43DB7C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Trained on 20000 steps.</a:t>
            </a:r>
          </a:p>
          <a:p>
            <a:r>
              <a:rPr lang="en-US" sz="2400">
                <a:solidFill>
                  <a:srgbClr val="FFFFFF"/>
                </a:solidFill>
              </a:rPr>
              <a:t>Episode terminate at max 500 steps.</a:t>
            </a:r>
          </a:p>
          <a:p>
            <a:r>
              <a:rPr lang="en-US" sz="2400">
                <a:solidFill>
                  <a:srgbClr val="FFFFFF"/>
                </a:solidFill>
              </a:rPr>
              <a:t>Linear decay epsilon from 1 to 0.01 in 10000 steps.</a:t>
            </a:r>
          </a:p>
          <a:p>
            <a:r>
              <a:rPr lang="en-US" sz="2400">
                <a:solidFill>
                  <a:srgbClr val="FFFFFF"/>
                </a:solidFill>
              </a:rPr>
              <a:t>Update freezing weight every 1000 steps.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80658-C598-479D-B953-87233CECD8A4}"/>
              </a:ext>
            </a:extLst>
          </p:cNvPr>
          <p:cNvSpPr txBox="1"/>
          <p:nvPr/>
        </p:nvSpPr>
        <p:spPr>
          <a:xfrm>
            <a:off x="1277343" y="0"/>
            <a:ext cx="20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Cumulative Reward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19CBD-4EDB-4F10-B399-5EEA32E55E38}"/>
              </a:ext>
            </a:extLst>
          </p:cNvPr>
          <p:cNvSpPr txBox="1"/>
          <p:nvPr/>
        </p:nvSpPr>
        <p:spPr>
          <a:xfrm>
            <a:off x="1277343" y="6501538"/>
            <a:ext cx="173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until solved</a:t>
            </a:r>
          </a:p>
        </p:txBody>
      </p:sp>
    </p:spTree>
    <p:extLst>
      <p:ext uri="{BB962C8B-B14F-4D97-AF65-F5344CB8AC3E}">
        <p14:creationId xmlns:p14="http://schemas.microsoft.com/office/powerpoint/2010/main" val="313188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466</Words>
  <Application>Microsoft Office PowerPoint</Application>
  <PresentationFormat>Widescreen</PresentationFormat>
  <Paragraphs>65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MULTI-AGENT RL ENVIRONMENT</vt:lpstr>
      <vt:lpstr>Background </vt:lpstr>
      <vt:lpstr>The environment</vt:lpstr>
      <vt:lpstr>Rewards, Observation and Action Space</vt:lpstr>
      <vt:lpstr>Q-Learning</vt:lpstr>
      <vt:lpstr>Training and Results on Q-Learning</vt:lpstr>
      <vt:lpstr>Deep Q-Learning</vt:lpstr>
      <vt:lpstr>Model Architecture</vt:lpstr>
      <vt:lpstr>Training and Results</vt:lpstr>
      <vt:lpstr>Adding flavor to the mix</vt:lpstr>
      <vt:lpstr>Navigate with randomized obstacle</vt:lpstr>
      <vt:lpstr>MORE AGENTS</vt:lpstr>
      <vt:lpstr>An easier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RL ENVIRONMENT</dc:title>
  <dc:creator>Hoàn Trần Đức</dc:creator>
  <cp:lastModifiedBy>Hoàn Trần Đức</cp:lastModifiedBy>
  <cp:revision>6</cp:revision>
  <dcterms:created xsi:type="dcterms:W3CDTF">2020-05-04T18:30:45Z</dcterms:created>
  <dcterms:modified xsi:type="dcterms:W3CDTF">2020-05-05T20:52:47Z</dcterms:modified>
</cp:coreProperties>
</file>