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3" r:id="rId6"/>
    <p:sldId id="262" r:id="rId7"/>
    <p:sldId id="265" r:id="rId8"/>
    <p:sldId id="264" r:id="rId9"/>
    <p:sldId id="267" r:id="rId10"/>
    <p:sldId id="266" r:id="rId11"/>
    <p:sldId id="269" r:id="rId12"/>
    <p:sldId id="268" r:id="rId13"/>
    <p:sldId id="25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6" d="100"/>
          <a:sy n="56" d="100"/>
        </p:scale>
        <p:origin x="99"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12/9/2016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12/9/2016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Pragmatics EMS</a:t>
            </a:r>
          </a:p>
        </p:txBody>
      </p:sp>
      <p:sp>
        <p:nvSpPr>
          <p:cNvPr id="3" name="Subtitle 2"/>
          <p:cNvSpPr>
            <a:spLocks noGrp="1"/>
          </p:cNvSpPr>
          <p:nvPr>
            <p:ph type="subTitle" idx="1"/>
          </p:nvPr>
        </p:nvSpPr>
        <p:spPr/>
        <p:txBody>
          <a:bodyPr>
            <a:normAutofit fontScale="40000" lnSpcReduction="20000"/>
          </a:bodyPr>
          <a:lstStyle/>
          <a:p>
            <a:r>
              <a:rPr lang="en-US" dirty="0"/>
              <a:t>CPSC 390, FALL, 2016</a:t>
            </a:r>
          </a:p>
          <a:p>
            <a:r>
              <a:rPr lang="en-US" dirty="0"/>
              <a:t>Group Members: Dandy Taylor, Kartik Patel</a:t>
            </a:r>
          </a:p>
          <a:p>
            <a:r>
              <a:rPr lang="en-US" dirty="0"/>
              <a:t>DL</a:t>
            </a:r>
          </a:p>
          <a:p>
            <a:r>
              <a:rPr lang="en-US" dirty="0"/>
              <a:t>Group Project: Beta</a:t>
            </a:r>
          </a:p>
          <a:p>
            <a:r>
              <a:rPr lang="en-US" dirty="0"/>
              <a:t>12/08/2016</a:t>
            </a:r>
          </a:p>
        </p:txBody>
      </p:sp>
    </p:spTree>
    <p:extLst>
      <p:ext uri="{BB962C8B-B14F-4D97-AF65-F5344CB8AC3E}">
        <p14:creationId xmlns:p14="http://schemas.microsoft.com/office/powerpoint/2010/main" val="373608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Structure – Salary</a:t>
            </a:r>
          </a:p>
        </p:txBody>
      </p:sp>
      <p:grpSp>
        <p:nvGrpSpPr>
          <p:cNvPr id="13" name="Group 12"/>
          <p:cNvGrpSpPr/>
          <p:nvPr/>
        </p:nvGrpSpPr>
        <p:grpSpPr>
          <a:xfrm>
            <a:off x="3405506" y="2501949"/>
            <a:ext cx="5380988" cy="3146094"/>
            <a:chOff x="546300" y="2365469"/>
            <a:chExt cx="5380988" cy="3146094"/>
          </a:xfrm>
        </p:grpSpPr>
        <p:grpSp>
          <p:nvGrpSpPr>
            <p:cNvPr id="3" name="Group 2"/>
            <p:cNvGrpSpPr/>
            <p:nvPr/>
          </p:nvGrpSpPr>
          <p:grpSpPr>
            <a:xfrm>
              <a:off x="546300" y="2365469"/>
              <a:ext cx="2514600" cy="3146094"/>
              <a:chOff x="680321" y="2592901"/>
              <a:chExt cx="2286000" cy="3146094"/>
            </a:xfrm>
            <a:solidFill>
              <a:srgbClr val="0070C0"/>
            </a:solidFill>
          </p:grpSpPr>
          <p:sp>
            <p:nvSpPr>
              <p:cNvPr id="7" name="Rectangle 6"/>
              <p:cNvSpPr/>
              <p:nvPr/>
            </p:nvSpPr>
            <p:spPr>
              <a:xfrm>
                <a:off x="680321" y="4294057"/>
                <a:ext cx="2286000" cy="59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hourlyRate</a:t>
                </a:r>
              </a:p>
            </p:txBody>
          </p:sp>
          <p:sp>
            <p:nvSpPr>
              <p:cNvPr id="10" name="Rectangle 9"/>
              <p:cNvSpPr/>
              <p:nvPr/>
            </p:nvSpPr>
            <p:spPr>
              <a:xfrm>
                <a:off x="680321" y="2592901"/>
                <a:ext cx="2286000" cy="59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17" name="Rectangle 16"/>
              <p:cNvSpPr/>
              <p:nvPr/>
            </p:nvSpPr>
            <p:spPr>
              <a:xfrm>
                <a:off x="680321" y="5144635"/>
                <a:ext cx="2286000" cy="59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effectiveDate</a:t>
                </a:r>
              </a:p>
            </p:txBody>
          </p:sp>
          <p:sp>
            <p:nvSpPr>
              <p:cNvPr id="18" name="Rectangle 17"/>
              <p:cNvSpPr/>
              <p:nvPr/>
            </p:nvSpPr>
            <p:spPr>
              <a:xfrm>
                <a:off x="680321" y="3443479"/>
                <a:ext cx="2286000" cy="59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employeeId</a:t>
                </a:r>
              </a:p>
            </p:txBody>
          </p:sp>
        </p:grpSp>
        <p:sp>
          <p:nvSpPr>
            <p:cNvPr id="29" name="Rectangle 28"/>
            <p:cNvSpPr/>
            <p:nvPr/>
          </p:nvSpPr>
          <p:spPr>
            <a:xfrm>
              <a:off x="3412688" y="2365469"/>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toString()</a:t>
              </a:r>
            </a:p>
          </p:txBody>
        </p:sp>
      </p:grpSp>
    </p:spTree>
    <p:extLst>
      <p:ext uri="{BB962C8B-B14F-4D97-AF65-F5344CB8AC3E}">
        <p14:creationId xmlns:p14="http://schemas.microsoft.com/office/powerpoint/2010/main" val="374956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Design – Menu, MainMenu, SubMenu</a:t>
            </a:r>
          </a:p>
        </p:txBody>
      </p:sp>
      <p:sp>
        <p:nvSpPr>
          <p:cNvPr id="3" name="Content Placeholder 2"/>
          <p:cNvSpPr>
            <a:spLocks noGrp="1"/>
          </p:cNvSpPr>
          <p:nvPr>
            <p:ph idx="1"/>
          </p:nvPr>
        </p:nvSpPr>
        <p:spPr>
          <a:xfrm>
            <a:off x="1289070" y="2336873"/>
            <a:ext cx="9613861" cy="3599316"/>
          </a:xfrm>
        </p:spPr>
        <p:txBody>
          <a:bodyPr>
            <a:normAutofit/>
          </a:bodyPr>
          <a:lstStyle/>
          <a:p>
            <a:r>
              <a:rPr lang="en-US" dirty="0"/>
              <a:t>Menu, and its subclasses MainMenu and SubMenu, holds data about menus in the system.</a:t>
            </a:r>
          </a:p>
          <a:p>
            <a:r>
              <a:rPr lang="en-US" dirty="0"/>
              <a:t>Menu instances define options that are available for the menu type prompt the user for a selection.</a:t>
            </a:r>
          </a:p>
          <a:p>
            <a:r>
              <a:rPr lang="en-US" dirty="0"/>
              <a:t>Functions in the Menu classes revolve around setting up an options menu and getting the selection for that menu.</a:t>
            </a:r>
          </a:p>
        </p:txBody>
      </p:sp>
    </p:spTree>
    <p:extLst>
      <p:ext uri="{BB962C8B-B14F-4D97-AF65-F5344CB8AC3E}">
        <p14:creationId xmlns:p14="http://schemas.microsoft.com/office/powerpoint/2010/main" val="4174858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Structure – Menu, MainMenu, SubMenu</a:t>
            </a:r>
          </a:p>
        </p:txBody>
      </p:sp>
      <p:sp>
        <p:nvSpPr>
          <p:cNvPr id="10" name="Rectangle 9"/>
          <p:cNvSpPr/>
          <p:nvPr/>
        </p:nvSpPr>
        <p:spPr>
          <a:xfrm>
            <a:off x="3405506" y="2501949"/>
            <a:ext cx="2514600" cy="5943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options[]</a:t>
            </a:r>
          </a:p>
        </p:txBody>
      </p:sp>
      <p:sp>
        <p:nvSpPr>
          <p:cNvPr id="18" name="Rectangle 17"/>
          <p:cNvSpPr/>
          <p:nvPr/>
        </p:nvSpPr>
        <p:spPr>
          <a:xfrm>
            <a:off x="3405506" y="3352527"/>
            <a:ext cx="2514600" cy="5943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selection</a:t>
            </a:r>
          </a:p>
        </p:txBody>
      </p:sp>
      <p:sp>
        <p:nvSpPr>
          <p:cNvPr id="29" name="Rectangle 28"/>
          <p:cNvSpPr/>
          <p:nvPr/>
        </p:nvSpPr>
        <p:spPr>
          <a:xfrm>
            <a:off x="6271894" y="2501949"/>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a:t>
            </a:r>
          </a:p>
        </p:txBody>
      </p:sp>
      <p:sp>
        <p:nvSpPr>
          <p:cNvPr id="11" name="Rectangle 10"/>
          <p:cNvSpPr/>
          <p:nvPr/>
        </p:nvSpPr>
        <p:spPr>
          <a:xfrm>
            <a:off x="6271894" y="3352527"/>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addOption()</a:t>
            </a:r>
          </a:p>
        </p:txBody>
      </p:sp>
      <p:sp>
        <p:nvSpPr>
          <p:cNvPr id="12" name="Rectangle 11"/>
          <p:cNvSpPr/>
          <p:nvPr/>
        </p:nvSpPr>
        <p:spPr>
          <a:xfrm>
            <a:off x="6271894" y="4203105"/>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promptSelection()</a:t>
            </a:r>
          </a:p>
        </p:txBody>
      </p:sp>
    </p:spTree>
    <p:extLst>
      <p:ext uri="{BB962C8B-B14F-4D97-AF65-F5344CB8AC3E}">
        <p14:creationId xmlns:p14="http://schemas.microsoft.com/office/powerpoint/2010/main" val="1650835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42396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a:xfrm>
            <a:off x="1289070" y="2336873"/>
            <a:ext cx="9613861" cy="3599316"/>
          </a:xfrm>
        </p:spPr>
        <p:txBody>
          <a:bodyPr>
            <a:normAutofit fontScale="92500" lnSpcReduction="10000"/>
          </a:bodyPr>
          <a:lstStyle/>
          <a:p>
            <a:r>
              <a:rPr lang="en-US" dirty="0"/>
              <a:t>Need to implement a way for an administrator to assign Employees to a manager in the user interface.</a:t>
            </a:r>
          </a:p>
          <a:p>
            <a:r>
              <a:rPr lang="en-US" dirty="0"/>
              <a:t>Need to add a feature in the user interface to let an administrator or manager update one of their direct reports Salary.</a:t>
            </a:r>
          </a:p>
          <a:p>
            <a:r>
              <a:rPr lang="en-US" dirty="0"/>
              <a:t>Should save the data to a binary file rather than ASCII file or back the system by a database.</a:t>
            </a:r>
          </a:p>
          <a:p>
            <a:r>
              <a:rPr lang="en-US" dirty="0"/>
              <a:t>Need to implement functionality for a user to update or change their user name and password.</a:t>
            </a:r>
          </a:p>
          <a:p>
            <a:r>
              <a:rPr lang="en-US" dirty="0"/>
              <a:t>Need functionality to hide the password as it is typed in at the login prompt.</a:t>
            </a:r>
          </a:p>
        </p:txBody>
      </p:sp>
    </p:spTree>
    <p:extLst>
      <p:ext uri="{BB962C8B-B14F-4D97-AF65-F5344CB8AC3E}">
        <p14:creationId xmlns:p14="http://schemas.microsoft.com/office/powerpoint/2010/main" val="72206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289070" y="2336873"/>
            <a:ext cx="9613861" cy="3599316"/>
          </a:xfrm>
        </p:spPr>
        <p:txBody>
          <a:bodyPr>
            <a:normAutofit/>
          </a:bodyPr>
          <a:lstStyle/>
          <a:p>
            <a:pPr marL="0" indent="0">
              <a:buNone/>
            </a:pPr>
            <a:r>
              <a:rPr lang="en-US" dirty="0"/>
              <a:t>The Pragmatics EMS project has been an interesting project to work on. It allowed for experimenting on how to structure a larger project. It also has given us the opportunity to exercise some of the C++ skills we have gained in class. In addition, there were parts of the code that required researching more advanced skills to accomplish a task. All in all, it has been a fun project to code.</a:t>
            </a:r>
          </a:p>
        </p:txBody>
      </p:sp>
    </p:spTree>
    <p:extLst>
      <p:ext uri="{BB962C8B-B14F-4D97-AF65-F5344CB8AC3E}">
        <p14:creationId xmlns:p14="http://schemas.microsoft.com/office/powerpoint/2010/main" val="249734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a:xfrm>
            <a:off x="1289070" y="2336873"/>
            <a:ext cx="9613861" cy="3599316"/>
          </a:xfrm>
        </p:spPr>
        <p:txBody>
          <a:bodyPr>
            <a:normAutofit/>
          </a:bodyPr>
          <a:lstStyle/>
          <a:p>
            <a:pPr marL="0" indent="0">
              <a:buNone/>
            </a:pPr>
            <a:r>
              <a:rPr lang="en-US" dirty="0"/>
              <a:t>Team:</a:t>
            </a:r>
          </a:p>
          <a:p>
            <a:r>
              <a:rPr lang="en-US" dirty="0"/>
              <a:t>Dandy Taylor</a:t>
            </a:r>
          </a:p>
          <a:p>
            <a:r>
              <a:rPr lang="en-US" dirty="0"/>
              <a:t>Kartik Patel</a:t>
            </a:r>
          </a:p>
        </p:txBody>
      </p:sp>
    </p:spTree>
    <p:extLst>
      <p:ext uri="{BB962C8B-B14F-4D97-AF65-F5344CB8AC3E}">
        <p14:creationId xmlns:p14="http://schemas.microsoft.com/office/powerpoint/2010/main" val="3023553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a:t>
            </a:r>
          </a:p>
        </p:txBody>
      </p:sp>
      <p:sp>
        <p:nvSpPr>
          <p:cNvPr id="5" name="Content Placeholder 4"/>
          <p:cNvSpPr>
            <a:spLocks noGrp="1"/>
          </p:cNvSpPr>
          <p:nvPr>
            <p:ph idx="1"/>
          </p:nvPr>
        </p:nvSpPr>
        <p:spPr>
          <a:xfrm>
            <a:off x="1289070" y="2336873"/>
            <a:ext cx="9613861" cy="3599316"/>
          </a:xfrm>
        </p:spPr>
        <p:txBody>
          <a:bodyPr>
            <a:normAutofit/>
          </a:bodyPr>
          <a:lstStyle/>
          <a:p>
            <a:pPr marL="0" indent="0">
              <a:buNone/>
            </a:pPr>
            <a:r>
              <a:rPr lang="en-US" dirty="0"/>
              <a:t>The Pragmatics EMS is a secure employee management system using C++. Logging into the system will provide the user with a customized menu based on their role in the enterprise. Individual users will be able to view details about their employment like hire date and salary history. Managers will be able to see details for their direct reports. Administrators manage all users of the system, including adding, removing and editing employees. All data is persisted to disk as changes are taking place in the system for reliability.</a:t>
            </a:r>
          </a:p>
        </p:txBody>
      </p:sp>
    </p:spTree>
    <p:extLst>
      <p:ext uri="{BB962C8B-B14F-4D97-AF65-F5344CB8AC3E}">
        <p14:creationId xmlns:p14="http://schemas.microsoft.com/office/powerpoint/2010/main" val="383291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Design - Main</a:t>
            </a:r>
          </a:p>
        </p:txBody>
      </p:sp>
      <p:sp>
        <p:nvSpPr>
          <p:cNvPr id="3" name="Content Placeholder 2"/>
          <p:cNvSpPr>
            <a:spLocks noGrp="1"/>
          </p:cNvSpPr>
          <p:nvPr>
            <p:ph idx="1"/>
          </p:nvPr>
        </p:nvSpPr>
        <p:spPr>
          <a:xfrm>
            <a:off x="1289070" y="2336873"/>
            <a:ext cx="9613861" cy="3599316"/>
          </a:xfrm>
        </p:spPr>
        <p:txBody>
          <a:bodyPr/>
          <a:lstStyle/>
          <a:p>
            <a:r>
              <a:rPr lang="en-US" dirty="0"/>
              <a:t>Main: PragmaticEMS.cpp</a:t>
            </a:r>
          </a:p>
          <a:p>
            <a:r>
              <a:rPr lang="en-US" dirty="0"/>
              <a:t>Main instantiates a Cache object that is used to manage data access.</a:t>
            </a:r>
          </a:p>
          <a:p>
            <a:r>
              <a:rPr lang="en-US" dirty="0"/>
              <a:t>Main acts as a controller calling for user login and then displaying the main menu. Each subsequent menu handles its own selections and the destination of any selection.</a:t>
            </a:r>
          </a:p>
        </p:txBody>
      </p:sp>
    </p:spTree>
    <p:extLst>
      <p:ext uri="{BB962C8B-B14F-4D97-AF65-F5344CB8AC3E}">
        <p14:creationId xmlns:p14="http://schemas.microsoft.com/office/powerpoint/2010/main" val="204951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Structure – Main</a:t>
            </a:r>
          </a:p>
        </p:txBody>
      </p:sp>
      <p:grpSp>
        <p:nvGrpSpPr>
          <p:cNvPr id="15" name="Group 14"/>
          <p:cNvGrpSpPr/>
          <p:nvPr/>
        </p:nvGrpSpPr>
        <p:grpSpPr>
          <a:xfrm>
            <a:off x="777357" y="2706596"/>
            <a:ext cx="10637287" cy="2654088"/>
            <a:chOff x="777357" y="2570116"/>
            <a:chExt cx="10637287" cy="2654088"/>
          </a:xfrm>
        </p:grpSpPr>
        <p:sp>
          <p:nvSpPr>
            <p:cNvPr id="4" name="Rectangle 3"/>
            <p:cNvSpPr/>
            <p:nvPr/>
          </p:nvSpPr>
          <p:spPr>
            <a:xfrm>
              <a:off x="4953000" y="2570116"/>
              <a:ext cx="22860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p:txBody>
        </p:sp>
        <p:grpSp>
          <p:nvGrpSpPr>
            <p:cNvPr id="13" name="Group 12"/>
            <p:cNvGrpSpPr/>
            <p:nvPr/>
          </p:nvGrpSpPr>
          <p:grpSpPr>
            <a:xfrm>
              <a:off x="777357" y="3593537"/>
              <a:ext cx="10637287" cy="1630667"/>
              <a:chOff x="680321" y="3593537"/>
              <a:chExt cx="10637287" cy="1630667"/>
            </a:xfrm>
          </p:grpSpPr>
          <p:sp>
            <p:nvSpPr>
              <p:cNvPr id="5" name="Rectangle 4"/>
              <p:cNvSpPr/>
              <p:nvPr/>
            </p:nvSpPr>
            <p:spPr>
              <a:xfrm>
                <a:off x="3464083" y="3599980"/>
                <a:ext cx="22860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grpSp>
            <p:nvGrpSpPr>
              <p:cNvPr id="11" name="Group 10"/>
              <p:cNvGrpSpPr/>
              <p:nvPr/>
            </p:nvGrpSpPr>
            <p:grpSpPr>
              <a:xfrm>
                <a:off x="6247845" y="3599980"/>
                <a:ext cx="2286000" cy="1624224"/>
                <a:chOff x="6242590" y="3599980"/>
                <a:chExt cx="2286000" cy="1624224"/>
              </a:xfrm>
            </p:grpSpPr>
            <p:sp>
              <p:nvSpPr>
                <p:cNvPr id="6" name="Rectangle 5"/>
                <p:cNvSpPr/>
                <p:nvPr/>
              </p:nvSpPr>
              <p:spPr>
                <a:xfrm>
                  <a:off x="6242590" y="3599980"/>
                  <a:ext cx="22860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getMainMenu()</a:t>
                  </a:r>
                </a:p>
              </p:txBody>
            </p:sp>
            <p:sp>
              <p:nvSpPr>
                <p:cNvPr id="7" name="Rectangle 6"/>
                <p:cNvSpPr/>
                <p:nvPr/>
              </p:nvSpPr>
              <p:spPr>
                <a:xfrm>
                  <a:off x="6242590" y="4629844"/>
                  <a:ext cx="22860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processMainMenu()</a:t>
                  </a:r>
                </a:p>
              </p:txBody>
            </p:sp>
          </p:grpSp>
          <p:grpSp>
            <p:nvGrpSpPr>
              <p:cNvPr id="12" name="Group 11"/>
              <p:cNvGrpSpPr/>
              <p:nvPr/>
            </p:nvGrpSpPr>
            <p:grpSpPr>
              <a:xfrm>
                <a:off x="9031608" y="3593537"/>
                <a:ext cx="2286000" cy="1630667"/>
                <a:chOff x="9031608" y="3593537"/>
                <a:chExt cx="2286000" cy="1630667"/>
              </a:xfrm>
            </p:grpSpPr>
            <p:sp>
              <p:nvSpPr>
                <p:cNvPr id="8" name="Rectangle 7"/>
                <p:cNvSpPr/>
                <p:nvPr/>
              </p:nvSpPr>
              <p:spPr>
                <a:xfrm>
                  <a:off x="9031608" y="3593537"/>
                  <a:ext cx="22860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getSubMenu()</a:t>
                  </a:r>
                </a:p>
              </p:txBody>
            </p:sp>
            <p:sp>
              <p:nvSpPr>
                <p:cNvPr id="9" name="Rectangle 8"/>
                <p:cNvSpPr/>
                <p:nvPr/>
              </p:nvSpPr>
              <p:spPr>
                <a:xfrm>
                  <a:off x="9031608" y="4629844"/>
                  <a:ext cx="22860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processSubMenu()</a:t>
                  </a:r>
                </a:p>
              </p:txBody>
            </p:sp>
          </p:grpSp>
          <p:sp>
            <p:nvSpPr>
              <p:cNvPr id="10" name="Rectangle 9"/>
              <p:cNvSpPr/>
              <p:nvPr/>
            </p:nvSpPr>
            <p:spPr>
              <a:xfrm>
                <a:off x="680321" y="3600162"/>
                <a:ext cx="22860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grpSp>
      </p:grpSp>
    </p:spTree>
    <p:extLst>
      <p:ext uri="{BB962C8B-B14F-4D97-AF65-F5344CB8AC3E}">
        <p14:creationId xmlns:p14="http://schemas.microsoft.com/office/powerpoint/2010/main" val="6191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Design - Cache</a:t>
            </a:r>
          </a:p>
        </p:txBody>
      </p:sp>
      <p:sp>
        <p:nvSpPr>
          <p:cNvPr id="3" name="Content Placeholder 2"/>
          <p:cNvSpPr>
            <a:spLocks noGrp="1"/>
          </p:cNvSpPr>
          <p:nvPr>
            <p:ph idx="1"/>
          </p:nvPr>
        </p:nvSpPr>
        <p:spPr>
          <a:xfrm>
            <a:off x="1289070" y="2336873"/>
            <a:ext cx="9613861" cy="3599316"/>
          </a:xfrm>
        </p:spPr>
        <p:txBody>
          <a:bodyPr>
            <a:normAutofit/>
          </a:bodyPr>
          <a:lstStyle/>
          <a:p>
            <a:r>
              <a:rPr lang="en-US" dirty="0"/>
              <a:t>Cache acts as the data access manager for the system.</a:t>
            </a:r>
          </a:p>
          <a:p>
            <a:r>
              <a:rPr lang="en-US" dirty="0"/>
              <a:t>Cache loads data on startup from data files and stores that data in memory to provide quicker access to data elements during runtime.</a:t>
            </a:r>
          </a:p>
          <a:p>
            <a:r>
              <a:rPr lang="en-US" dirty="0"/>
              <a:t>Functions in Cache revolve around the areas of Employee management, Direct Report management, and Salary management.</a:t>
            </a:r>
          </a:p>
          <a:p>
            <a:r>
              <a:rPr lang="en-US" dirty="0"/>
              <a:t>Cache writes to disk and refreshes any time there are updates to Salary or Employee data.</a:t>
            </a:r>
          </a:p>
        </p:txBody>
      </p:sp>
    </p:spTree>
    <p:extLst>
      <p:ext uri="{BB962C8B-B14F-4D97-AF65-F5344CB8AC3E}">
        <p14:creationId xmlns:p14="http://schemas.microsoft.com/office/powerpoint/2010/main" val="356685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Structure – Cache</a:t>
            </a:r>
          </a:p>
        </p:txBody>
      </p:sp>
      <p:grpSp>
        <p:nvGrpSpPr>
          <p:cNvPr id="28" name="Group 27"/>
          <p:cNvGrpSpPr/>
          <p:nvPr/>
        </p:nvGrpSpPr>
        <p:grpSpPr>
          <a:xfrm>
            <a:off x="546300" y="2365469"/>
            <a:ext cx="11099400" cy="3996671"/>
            <a:chOff x="546300" y="2365469"/>
            <a:chExt cx="11099400" cy="3996671"/>
          </a:xfrm>
        </p:grpSpPr>
        <p:sp>
          <p:nvSpPr>
            <p:cNvPr id="9" name="Rectangle 8"/>
            <p:cNvSpPr/>
            <p:nvPr/>
          </p:nvSpPr>
          <p:spPr>
            <a:xfrm>
              <a:off x="4900294" y="5327033"/>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validatePassword()</a:t>
              </a:r>
            </a:p>
          </p:txBody>
        </p:sp>
        <p:grpSp>
          <p:nvGrpSpPr>
            <p:cNvPr id="3" name="Group 2"/>
            <p:cNvGrpSpPr/>
            <p:nvPr/>
          </p:nvGrpSpPr>
          <p:grpSpPr>
            <a:xfrm>
              <a:off x="9131100" y="2365469"/>
              <a:ext cx="2514600" cy="3996671"/>
              <a:chOff x="680321" y="2592901"/>
              <a:chExt cx="2286000" cy="3996671"/>
            </a:xfrm>
          </p:grpSpPr>
          <p:sp>
            <p:nvSpPr>
              <p:cNvPr id="7" name="Rectangle 6"/>
              <p:cNvSpPr/>
              <p:nvPr/>
            </p:nvSpPr>
            <p:spPr>
              <a:xfrm>
                <a:off x="680321" y="4294057"/>
                <a:ext cx="22860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editEmployee()</a:t>
                </a:r>
              </a:p>
            </p:txBody>
          </p:sp>
          <p:sp>
            <p:nvSpPr>
              <p:cNvPr id="10" name="Rectangle 9"/>
              <p:cNvSpPr/>
              <p:nvPr/>
            </p:nvSpPr>
            <p:spPr>
              <a:xfrm>
                <a:off x="680321" y="2592901"/>
                <a:ext cx="22860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addEmployee()</a:t>
                </a:r>
              </a:p>
            </p:txBody>
          </p:sp>
          <p:sp>
            <p:nvSpPr>
              <p:cNvPr id="14" name="Rectangle 13"/>
              <p:cNvSpPr/>
              <p:nvPr/>
            </p:nvSpPr>
            <p:spPr>
              <a:xfrm>
                <a:off x="680321" y="5995212"/>
                <a:ext cx="22860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removeEmployee()</a:t>
                </a:r>
              </a:p>
            </p:txBody>
          </p:sp>
          <p:sp>
            <p:nvSpPr>
              <p:cNvPr id="17" name="Rectangle 16"/>
              <p:cNvSpPr/>
              <p:nvPr/>
            </p:nvSpPr>
            <p:spPr>
              <a:xfrm>
                <a:off x="680321" y="5144635"/>
                <a:ext cx="22860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findEmployeeById()</a:t>
                </a:r>
              </a:p>
            </p:txBody>
          </p:sp>
          <p:sp>
            <p:nvSpPr>
              <p:cNvPr id="18" name="Rectangle 17"/>
              <p:cNvSpPr/>
              <p:nvPr/>
            </p:nvSpPr>
            <p:spPr>
              <a:xfrm>
                <a:off x="680321" y="3443479"/>
                <a:ext cx="22860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displayAllEmployees()</a:t>
                </a:r>
              </a:p>
            </p:txBody>
          </p:sp>
        </p:grpSp>
        <p:grpSp>
          <p:nvGrpSpPr>
            <p:cNvPr id="22" name="Group 21"/>
            <p:cNvGrpSpPr/>
            <p:nvPr/>
          </p:nvGrpSpPr>
          <p:grpSpPr>
            <a:xfrm>
              <a:off x="3407900" y="2365469"/>
              <a:ext cx="2514600" cy="2295516"/>
              <a:chOff x="3561118" y="2592901"/>
              <a:chExt cx="2514600" cy="2295516"/>
            </a:xfrm>
          </p:grpSpPr>
          <p:sp>
            <p:nvSpPr>
              <p:cNvPr id="5" name="Rectangle 4"/>
              <p:cNvSpPr/>
              <p:nvPr/>
            </p:nvSpPr>
            <p:spPr>
              <a:xfrm>
                <a:off x="3561118" y="3443479"/>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displayReports()</a:t>
                </a:r>
              </a:p>
            </p:txBody>
          </p:sp>
          <p:sp>
            <p:nvSpPr>
              <p:cNvPr id="19" name="Rectangle 18"/>
              <p:cNvSpPr/>
              <p:nvPr/>
            </p:nvSpPr>
            <p:spPr>
              <a:xfrm>
                <a:off x="3561118" y="2592901"/>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addReport()</a:t>
                </a:r>
              </a:p>
            </p:txBody>
          </p:sp>
          <p:sp>
            <p:nvSpPr>
              <p:cNvPr id="20" name="Rectangle 19"/>
              <p:cNvSpPr/>
              <p:nvPr/>
            </p:nvSpPr>
            <p:spPr>
              <a:xfrm>
                <a:off x="3561118" y="4294057"/>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removeReport()</a:t>
                </a:r>
              </a:p>
            </p:txBody>
          </p:sp>
        </p:grpSp>
        <p:grpSp>
          <p:nvGrpSpPr>
            <p:cNvPr id="23" name="Group 22"/>
            <p:cNvGrpSpPr/>
            <p:nvPr/>
          </p:nvGrpSpPr>
          <p:grpSpPr>
            <a:xfrm>
              <a:off x="6269500" y="2365469"/>
              <a:ext cx="2514600" cy="2295516"/>
              <a:chOff x="6461172" y="2592901"/>
              <a:chExt cx="2514600" cy="2295516"/>
            </a:xfrm>
          </p:grpSpPr>
          <p:sp>
            <p:nvSpPr>
              <p:cNvPr id="6" name="Rectangle 5"/>
              <p:cNvSpPr/>
              <p:nvPr/>
            </p:nvSpPr>
            <p:spPr>
              <a:xfrm>
                <a:off x="6461172" y="2592901"/>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displaySalaryDetails()</a:t>
                </a:r>
              </a:p>
            </p:txBody>
          </p:sp>
          <p:sp>
            <p:nvSpPr>
              <p:cNvPr id="16" name="Rectangle 15"/>
              <p:cNvSpPr/>
              <p:nvPr/>
            </p:nvSpPr>
            <p:spPr>
              <a:xfrm>
                <a:off x="6461172" y="3449068"/>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findSalaryById()</a:t>
                </a:r>
              </a:p>
            </p:txBody>
          </p:sp>
          <p:sp>
            <p:nvSpPr>
              <p:cNvPr id="21" name="Rectangle 20"/>
              <p:cNvSpPr/>
              <p:nvPr/>
            </p:nvSpPr>
            <p:spPr>
              <a:xfrm>
                <a:off x="6461172" y="4294057"/>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removeSalary()</a:t>
                </a:r>
              </a:p>
            </p:txBody>
          </p:sp>
        </p:grpSp>
        <p:grpSp>
          <p:nvGrpSpPr>
            <p:cNvPr id="27" name="Group 26"/>
            <p:cNvGrpSpPr/>
            <p:nvPr/>
          </p:nvGrpSpPr>
          <p:grpSpPr>
            <a:xfrm>
              <a:off x="546300" y="2365469"/>
              <a:ext cx="2514600" cy="1472974"/>
              <a:chOff x="9131100" y="2337433"/>
              <a:chExt cx="2514600" cy="1472974"/>
            </a:xfrm>
          </p:grpSpPr>
          <p:sp>
            <p:nvSpPr>
              <p:cNvPr id="25" name="Rectangle 24"/>
              <p:cNvSpPr/>
              <p:nvPr/>
            </p:nvSpPr>
            <p:spPr>
              <a:xfrm>
                <a:off x="9131100" y="2337433"/>
                <a:ext cx="2514600" cy="5943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employees[]</a:t>
                </a:r>
              </a:p>
            </p:txBody>
          </p:sp>
          <p:sp>
            <p:nvSpPr>
              <p:cNvPr id="26" name="Rectangle 25"/>
              <p:cNvSpPr/>
              <p:nvPr/>
            </p:nvSpPr>
            <p:spPr>
              <a:xfrm>
                <a:off x="9131100" y="3216047"/>
                <a:ext cx="2514600" cy="5943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salaries[]</a:t>
                </a:r>
              </a:p>
            </p:txBody>
          </p:sp>
        </p:grpSp>
      </p:grpSp>
    </p:spTree>
    <p:extLst>
      <p:ext uri="{BB962C8B-B14F-4D97-AF65-F5344CB8AC3E}">
        <p14:creationId xmlns:p14="http://schemas.microsoft.com/office/powerpoint/2010/main" val="334929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Design - Employee</a:t>
            </a:r>
          </a:p>
        </p:txBody>
      </p:sp>
      <p:sp>
        <p:nvSpPr>
          <p:cNvPr id="3" name="Content Placeholder 2"/>
          <p:cNvSpPr>
            <a:spLocks noGrp="1"/>
          </p:cNvSpPr>
          <p:nvPr>
            <p:ph idx="1"/>
          </p:nvPr>
        </p:nvSpPr>
        <p:spPr>
          <a:xfrm>
            <a:off x="1289070" y="2336873"/>
            <a:ext cx="9613861" cy="3599316"/>
          </a:xfrm>
        </p:spPr>
        <p:txBody>
          <a:bodyPr>
            <a:normAutofit/>
          </a:bodyPr>
          <a:lstStyle/>
          <a:p>
            <a:r>
              <a:rPr lang="en-US" dirty="0"/>
              <a:t>Employee holds data about an employee.</a:t>
            </a:r>
          </a:p>
          <a:p>
            <a:r>
              <a:rPr lang="en-US" dirty="0"/>
              <a:t>Employee instances are created from data files on startup by Cache and whenever a new Employee is added to the system.</a:t>
            </a:r>
          </a:p>
          <a:p>
            <a:r>
              <a:rPr lang="en-US" dirty="0"/>
              <a:t>Functions in Employee revolve around specific areas relating to Employee data, like adding and removing direct reports or specifying a manager for the Employee.</a:t>
            </a:r>
          </a:p>
        </p:txBody>
      </p:sp>
    </p:spTree>
    <p:extLst>
      <p:ext uri="{BB962C8B-B14F-4D97-AF65-F5344CB8AC3E}">
        <p14:creationId xmlns:p14="http://schemas.microsoft.com/office/powerpoint/2010/main" val="3311958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Structure – Employee</a:t>
            </a:r>
          </a:p>
        </p:txBody>
      </p:sp>
      <p:grpSp>
        <p:nvGrpSpPr>
          <p:cNvPr id="12" name="Group 11"/>
          <p:cNvGrpSpPr/>
          <p:nvPr/>
        </p:nvGrpSpPr>
        <p:grpSpPr>
          <a:xfrm>
            <a:off x="546300" y="2356035"/>
            <a:ext cx="11099400" cy="4006105"/>
            <a:chOff x="546300" y="2356035"/>
            <a:chExt cx="11099400" cy="4006105"/>
          </a:xfrm>
        </p:grpSpPr>
        <p:grpSp>
          <p:nvGrpSpPr>
            <p:cNvPr id="3" name="Group 2"/>
            <p:cNvGrpSpPr/>
            <p:nvPr/>
          </p:nvGrpSpPr>
          <p:grpSpPr>
            <a:xfrm>
              <a:off x="546300" y="2365469"/>
              <a:ext cx="2514600" cy="3996671"/>
              <a:chOff x="680321" y="2592901"/>
              <a:chExt cx="2286000" cy="3996671"/>
            </a:xfrm>
            <a:solidFill>
              <a:srgbClr val="0070C0"/>
            </a:solidFill>
          </p:grpSpPr>
          <p:sp>
            <p:nvSpPr>
              <p:cNvPr id="7" name="Rectangle 6"/>
              <p:cNvSpPr/>
              <p:nvPr/>
            </p:nvSpPr>
            <p:spPr>
              <a:xfrm>
                <a:off x="680321" y="4294057"/>
                <a:ext cx="2286000" cy="59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password</a:t>
                </a:r>
              </a:p>
            </p:txBody>
          </p:sp>
          <p:sp>
            <p:nvSpPr>
              <p:cNvPr id="10" name="Rectangle 9"/>
              <p:cNvSpPr/>
              <p:nvPr/>
            </p:nvSpPr>
            <p:spPr>
              <a:xfrm>
                <a:off x="680321" y="2592901"/>
                <a:ext cx="2286000" cy="59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14" name="Rectangle 13"/>
              <p:cNvSpPr/>
              <p:nvPr/>
            </p:nvSpPr>
            <p:spPr>
              <a:xfrm>
                <a:off x="680321" y="5995212"/>
                <a:ext cx="2286000" cy="59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lastName</a:t>
                </a:r>
              </a:p>
            </p:txBody>
          </p:sp>
          <p:sp>
            <p:nvSpPr>
              <p:cNvPr id="17" name="Rectangle 16"/>
              <p:cNvSpPr/>
              <p:nvPr/>
            </p:nvSpPr>
            <p:spPr>
              <a:xfrm>
                <a:off x="680321" y="5144635"/>
                <a:ext cx="2286000" cy="59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firstName</a:t>
                </a:r>
              </a:p>
            </p:txBody>
          </p:sp>
          <p:sp>
            <p:nvSpPr>
              <p:cNvPr id="18" name="Rectangle 17"/>
              <p:cNvSpPr/>
              <p:nvPr/>
            </p:nvSpPr>
            <p:spPr>
              <a:xfrm>
                <a:off x="680321" y="3443479"/>
                <a:ext cx="2286000" cy="59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userName</a:t>
                </a:r>
              </a:p>
            </p:txBody>
          </p:sp>
        </p:grpSp>
        <p:grpSp>
          <p:nvGrpSpPr>
            <p:cNvPr id="4" name="Group 3"/>
            <p:cNvGrpSpPr/>
            <p:nvPr/>
          </p:nvGrpSpPr>
          <p:grpSpPr>
            <a:xfrm>
              <a:off x="3407900" y="2365469"/>
              <a:ext cx="2514600" cy="3996671"/>
              <a:chOff x="3407900" y="2365469"/>
              <a:chExt cx="2514600" cy="3996671"/>
            </a:xfrm>
            <a:solidFill>
              <a:srgbClr val="0070C0"/>
            </a:solidFill>
          </p:grpSpPr>
          <p:sp>
            <p:nvSpPr>
              <p:cNvPr id="5" name="Rectangle 4"/>
              <p:cNvSpPr/>
              <p:nvPr/>
            </p:nvSpPr>
            <p:spPr>
              <a:xfrm>
                <a:off x="3407900" y="3216047"/>
                <a:ext cx="2514600" cy="59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role</a:t>
                </a:r>
              </a:p>
            </p:txBody>
          </p:sp>
          <p:sp>
            <p:nvSpPr>
              <p:cNvPr id="19" name="Rectangle 18"/>
              <p:cNvSpPr/>
              <p:nvPr/>
            </p:nvSpPr>
            <p:spPr>
              <a:xfrm>
                <a:off x="3407900" y="2365469"/>
                <a:ext cx="2514600" cy="59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hireDate</a:t>
                </a:r>
              </a:p>
            </p:txBody>
          </p:sp>
          <p:sp>
            <p:nvSpPr>
              <p:cNvPr id="20" name="Rectangle 19"/>
              <p:cNvSpPr/>
              <p:nvPr/>
            </p:nvSpPr>
            <p:spPr>
              <a:xfrm>
                <a:off x="3407900" y="4066625"/>
                <a:ext cx="2514600" cy="59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managerId</a:t>
                </a:r>
              </a:p>
            </p:txBody>
          </p:sp>
          <p:sp>
            <p:nvSpPr>
              <p:cNvPr id="6" name="Rectangle 5"/>
              <p:cNvSpPr/>
              <p:nvPr/>
            </p:nvSpPr>
            <p:spPr>
              <a:xfrm>
                <a:off x="3407900" y="4917203"/>
                <a:ext cx="2514600" cy="59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salaries[]</a:t>
                </a:r>
              </a:p>
            </p:txBody>
          </p:sp>
          <p:sp>
            <p:nvSpPr>
              <p:cNvPr id="16" name="Rectangle 15"/>
              <p:cNvSpPr/>
              <p:nvPr/>
            </p:nvSpPr>
            <p:spPr>
              <a:xfrm>
                <a:off x="3407900" y="5767780"/>
                <a:ext cx="2514600" cy="59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reports[]</a:t>
                </a:r>
              </a:p>
            </p:txBody>
          </p:sp>
        </p:grpSp>
        <p:grpSp>
          <p:nvGrpSpPr>
            <p:cNvPr id="8" name="Group 7"/>
            <p:cNvGrpSpPr/>
            <p:nvPr/>
          </p:nvGrpSpPr>
          <p:grpSpPr>
            <a:xfrm>
              <a:off x="6269500" y="2356035"/>
              <a:ext cx="2514600" cy="3996864"/>
              <a:chOff x="6269500" y="2356035"/>
              <a:chExt cx="2514600" cy="3996864"/>
            </a:xfrm>
          </p:grpSpPr>
          <p:sp>
            <p:nvSpPr>
              <p:cNvPr id="9" name="Rectangle 8"/>
              <p:cNvSpPr/>
              <p:nvPr/>
            </p:nvSpPr>
            <p:spPr>
              <a:xfrm>
                <a:off x="6269500" y="5758539"/>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removeReport()</a:t>
                </a:r>
              </a:p>
            </p:txBody>
          </p:sp>
          <p:sp>
            <p:nvSpPr>
              <p:cNvPr id="21" name="Rectangle 20"/>
              <p:cNvSpPr/>
              <p:nvPr/>
            </p:nvSpPr>
            <p:spPr>
              <a:xfrm>
                <a:off x="6269500" y="2356035"/>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addSalary()</a:t>
                </a:r>
              </a:p>
            </p:txBody>
          </p:sp>
          <p:sp>
            <p:nvSpPr>
              <p:cNvPr id="25" name="Rectangle 24"/>
              <p:cNvSpPr/>
              <p:nvPr/>
            </p:nvSpPr>
            <p:spPr>
              <a:xfrm>
                <a:off x="6269500" y="3206613"/>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addReport()</a:t>
                </a:r>
              </a:p>
            </p:txBody>
          </p:sp>
          <p:sp>
            <p:nvSpPr>
              <p:cNvPr id="26" name="Rectangle 25"/>
              <p:cNvSpPr/>
              <p:nvPr/>
            </p:nvSpPr>
            <p:spPr>
              <a:xfrm>
                <a:off x="6269500" y="4066625"/>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displayProfile()</a:t>
                </a:r>
              </a:p>
            </p:txBody>
          </p:sp>
          <p:sp>
            <p:nvSpPr>
              <p:cNvPr id="27" name="Rectangle 26"/>
              <p:cNvSpPr/>
              <p:nvPr/>
            </p:nvSpPr>
            <p:spPr>
              <a:xfrm>
                <a:off x="6269500" y="4935062"/>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matchPassword()</a:t>
                </a:r>
              </a:p>
            </p:txBody>
          </p:sp>
        </p:grpSp>
        <p:grpSp>
          <p:nvGrpSpPr>
            <p:cNvPr id="11" name="Group 10"/>
            <p:cNvGrpSpPr/>
            <p:nvPr/>
          </p:nvGrpSpPr>
          <p:grpSpPr>
            <a:xfrm>
              <a:off x="9131100" y="2365469"/>
              <a:ext cx="2514600" cy="1435504"/>
              <a:chOff x="9131100" y="2365469"/>
              <a:chExt cx="2514600" cy="1435504"/>
            </a:xfrm>
          </p:grpSpPr>
          <p:sp>
            <p:nvSpPr>
              <p:cNvPr id="28" name="Rectangle 27"/>
              <p:cNvSpPr/>
              <p:nvPr/>
            </p:nvSpPr>
            <p:spPr>
              <a:xfrm>
                <a:off x="9131100" y="2365469"/>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removeSalary()</a:t>
                </a:r>
              </a:p>
            </p:txBody>
          </p:sp>
          <p:sp>
            <p:nvSpPr>
              <p:cNvPr id="29" name="Rectangle 28"/>
              <p:cNvSpPr/>
              <p:nvPr/>
            </p:nvSpPr>
            <p:spPr>
              <a:xfrm>
                <a:off x="9131100" y="3206613"/>
                <a:ext cx="25146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toString()</a:t>
                </a:r>
              </a:p>
            </p:txBody>
          </p:sp>
        </p:grpSp>
      </p:grpSp>
    </p:spTree>
    <p:extLst>
      <p:ext uri="{BB962C8B-B14F-4D97-AF65-F5344CB8AC3E}">
        <p14:creationId xmlns:p14="http://schemas.microsoft.com/office/powerpoint/2010/main" val="1513639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Design - Salary</a:t>
            </a:r>
          </a:p>
        </p:txBody>
      </p:sp>
      <p:sp>
        <p:nvSpPr>
          <p:cNvPr id="3" name="Content Placeholder 2"/>
          <p:cNvSpPr>
            <a:spLocks noGrp="1"/>
          </p:cNvSpPr>
          <p:nvPr>
            <p:ph idx="1"/>
          </p:nvPr>
        </p:nvSpPr>
        <p:spPr>
          <a:xfrm>
            <a:off x="1289070" y="2336873"/>
            <a:ext cx="9613861" cy="3599316"/>
          </a:xfrm>
        </p:spPr>
        <p:txBody>
          <a:bodyPr>
            <a:normAutofit/>
          </a:bodyPr>
          <a:lstStyle/>
          <a:p>
            <a:r>
              <a:rPr lang="en-US" dirty="0"/>
              <a:t>Salary holds data about an salary for an Employee.</a:t>
            </a:r>
          </a:p>
          <a:p>
            <a:r>
              <a:rPr lang="en-US" dirty="0"/>
              <a:t>Salary instances are created from data files on startup by Cache.</a:t>
            </a:r>
          </a:p>
          <a:p>
            <a:r>
              <a:rPr lang="en-US" dirty="0"/>
              <a:t>Functions in Salary revolve around specific areas relating to Salary data.</a:t>
            </a:r>
          </a:p>
        </p:txBody>
      </p:sp>
    </p:spTree>
    <p:extLst>
      <p:ext uri="{BB962C8B-B14F-4D97-AF65-F5344CB8AC3E}">
        <p14:creationId xmlns:p14="http://schemas.microsoft.com/office/powerpoint/2010/main" val="206458032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208</TotalTime>
  <Words>695</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Trebuchet MS</vt:lpstr>
      <vt:lpstr>Berlin</vt:lpstr>
      <vt:lpstr>Pragmatics EMS</vt:lpstr>
      <vt:lpstr>Overview</vt:lpstr>
      <vt:lpstr>Code Design - Main</vt:lpstr>
      <vt:lpstr>Code Structure – Main</vt:lpstr>
      <vt:lpstr>Code Design - Cache</vt:lpstr>
      <vt:lpstr>Code Structure – Cache</vt:lpstr>
      <vt:lpstr>Code Design - Employee</vt:lpstr>
      <vt:lpstr>Code Structure – Employee</vt:lpstr>
      <vt:lpstr>Code Design - Salary</vt:lpstr>
      <vt:lpstr>Code Structure – Salary</vt:lpstr>
      <vt:lpstr>Code Design – Menu, MainMenu, SubMenu</vt:lpstr>
      <vt:lpstr>Code Structure – Menu, MainMenu, SubMenu</vt:lpstr>
      <vt:lpstr>Demo</vt:lpstr>
      <vt:lpstr>Next Steps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PragmaticEMS</dc:title>
  <dc:creator>Dandy Taylor</dc:creator>
  <cp:lastModifiedBy>Dandy Taylor</cp:lastModifiedBy>
  <cp:revision>50</cp:revision>
  <dcterms:created xsi:type="dcterms:W3CDTF">2016-11-24T02:37:01Z</dcterms:created>
  <dcterms:modified xsi:type="dcterms:W3CDTF">2016-12-10T01:54:16Z</dcterms:modified>
</cp:coreProperties>
</file>