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3" r:id="rId7"/>
    <p:sldId id="264" r:id="rId8"/>
    <p:sldId id="265" r:id="rId9"/>
    <p:sldId id="266" r:id="rId10"/>
    <p:sldId id="262"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puDNkJSLacP7Si/JJJ68KxA0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rgbClr val="000000"/>
              </a:buClr>
              <a:buSzPts val="1400"/>
              <a:buFont typeface="Times New Roman"/>
              <a:buNone/>
            </a:pPr>
            <a:fld id="{00000000-1234-1234-1234-123412341234}" type="slidenum">
              <a:rPr lang="pt-BR"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687388" y="1143000"/>
            <a:ext cx="5480050" cy="3082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1:notes"/>
          <p:cNvSpPr txBox="1">
            <a:spLocks noGrp="1"/>
          </p:cNvSpPr>
          <p:nvPr>
            <p:ph type="body" idx="1"/>
          </p:nvPr>
        </p:nvSpPr>
        <p:spPr>
          <a:xfrm>
            <a:off x="685800" y="4400640"/>
            <a:ext cx="5483160" cy="3597120"/>
          </a:xfrm>
          <a:prstGeom prst="rect">
            <a:avLst/>
          </a:prstGeom>
          <a:noFill/>
          <a:ln>
            <a:noFill/>
          </a:ln>
        </p:spPr>
        <p:txBody>
          <a:bodyPr spcFirstLastPara="1" wrap="square" lIns="0" tIns="0" rIns="0" bIns="0" anchor="t" anchorCtr="0">
            <a:noAutofit/>
          </a:bodyPr>
          <a:lstStyle/>
          <a:p>
            <a:pPr marL="216000" lvl="0" indent="0" algn="l" rtl="0">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102" name="Google Shape;102;p1:notes"/>
          <p:cNvSpPr txBox="1">
            <a:spLocks noGrp="1"/>
          </p:cNvSpPr>
          <p:nvPr>
            <p:ph type="sldNum" idx="12"/>
          </p:nvPr>
        </p:nvSpPr>
        <p:spPr>
          <a:xfrm>
            <a:off x="3884760" y="8685360"/>
            <a:ext cx="2968560" cy="4554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
        <p:nvSpPr>
          <p:cNvPr id="16" name="Google Shape;16;p15"/>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5"/>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18" name="Google Shape;18;p15"/>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78" name="Google Shape;78;p24"/>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9"/>
        <p:cNvGrpSpPr/>
        <p:nvPr/>
      </p:nvGrpSpPr>
      <p:grpSpPr>
        <a:xfrm>
          <a:off x="0" y="0"/>
          <a:ext cx="0" cy="0"/>
          <a:chOff x="0" y="0"/>
          <a:chExt cx="0" cy="0"/>
        </a:xfrm>
      </p:grpSpPr>
      <p:sp>
        <p:nvSpPr>
          <p:cNvPr id="80" name="Google Shape;80;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87" name="Google Shape;87;p25"/>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8"/>
        <p:cNvGrpSpPr/>
        <p:nvPr/>
      </p:nvGrpSpPr>
      <p:grpSpPr>
        <a:xfrm>
          <a:off x="0" y="0"/>
          <a:ext cx="0" cy="0"/>
          <a:chOff x="0" y="0"/>
          <a:chExt cx="0" cy="0"/>
        </a:xfrm>
      </p:grpSpPr>
      <p:sp>
        <p:nvSpPr>
          <p:cNvPr id="89" name="Google Shape;89;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6"/>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98" name="Google Shape;98;p26"/>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24" name="Google Shape;24;p16"/>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30" name="Google Shape;30;p17"/>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37" name="Google Shape;37;p18"/>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42" name="Google Shape;42;p19"/>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3"/>
        <p:cNvGrpSpPr/>
        <p:nvPr/>
      </p:nvGrpSpPr>
      <p:grpSpPr>
        <a:xfrm>
          <a:off x="0" y="0"/>
          <a:ext cx="0" cy="0"/>
          <a:chOff x="0" y="0"/>
          <a:chExt cx="0" cy="0"/>
        </a:xfrm>
      </p:grpSpPr>
      <p:sp>
        <p:nvSpPr>
          <p:cNvPr id="44" name="Google Shape;44;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47" name="Google Shape;47;p20"/>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55" name="Google Shape;55;p21"/>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63" name="Google Shape;63;p22"/>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71" name="Google Shape;71;p23"/>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ftr" idx="11"/>
          </p:nvPr>
        </p:nvSpPr>
        <p:spPr>
          <a:xfrm>
            <a:off x="4038480" y="6356520"/>
            <a:ext cx="4111560" cy="361800"/>
          </a:xfrm>
          <a:prstGeom prst="rect">
            <a:avLst/>
          </a:prstGeom>
          <a:noFill/>
          <a:ln>
            <a:noFill/>
          </a:ln>
        </p:spPr>
        <p:txBody>
          <a:bodyPr spcFirstLastPara="1" wrap="square" lIns="90000" tIns="45000" rIns="90000" bIns="450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4"/>
          <p:cNvSpPr txBox="1">
            <a:spLocks noGrp="1"/>
          </p:cNvSpPr>
          <p:nvPr>
            <p:ph type="sldNum" idx="12"/>
          </p:nvPr>
        </p:nvSpPr>
        <p:spPr>
          <a:xfrm>
            <a:off x="8610480" y="6356520"/>
            <a:ext cx="2739960" cy="361800"/>
          </a:xfrm>
          <a:prstGeom prst="rect">
            <a:avLst/>
          </a:prstGeom>
          <a:noFill/>
          <a:ln>
            <a:noFill/>
          </a:ln>
        </p:spPr>
        <p:txBody>
          <a:bodyPr spcFirstLastPara="1" wrap="square" lIns="90000" tIns="45000" rIns="90000" bIns="45000" anchor="ctr" anchorCtr="0">
            <a:noAutofit/>
          </a:bodyPr>
          <a:lstStyle>
            <a:lvl1pPr marL="0" marR="0" lvl="0"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solidFill>
                <a:srgbClr val="000000"/>
              </a:solidFill>
              <a:latin typeface="Times New Roman"/>
              <a:ea typeface="Times New Roman"/>
              <a:cs typeface="Times New Roman"/>
              <a:sym typeface="Times New Roman"/>
            </a:endParaRPr>
          </a:p>
        </p:txBody>
      </p:sp>
      <p:sp>
        <p:nvSpPr>
          <p:cNvPr id="12" name="Google Shape;12;p14"/>
          <p:cNvSpPr txBox="1">
            <a:spLocks noGrp="1"/>
          </p:cNvSpPr>
          <p:nvPr>
            <p:ph type="dt" idx="10"/>
          </p:nvPr>
        </p:nvSpPr>
        <p:spPr>
          <a:xfrm>
            <a:off x="838080" y="6356520"/>
            <a:ext cx="2739960" cy="361800"/>
          </a:xfrm>
          <a:prstGeom prst="rect">
            <a:avLst/>
          </a:prstGeom>
          <a:noFill/>
          <a:ln>
            <a:noFill/>
          </a:ln>
        </p:spPr>
        <p:txBody>
          <a:bodyPr spcFirstLastPara="1" wrap="square" lIns="90000" tIns="45000" rIns="90000" bIns="45000" anchor="ctr"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p:nvPr/>
        </p:nvSpPr>
        <p:spPr>
          <a:xfrm rot="5400000">
            <a:off x="0" y="0"/>
            <a:ext cx="5483160" cy="548316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5" name="Google Shape;105;p1"/>
          <p:cNvPicPr preferRelativeResize="0"/>
          <p:nvPr/>
        </p:nvPicPr>
        <p:blipFill rotWithShape="1">
          <a:blip r:embed="rId3">
            <a:alphaModFix/>
          </a:blip>
          <a:srcRect/>
          <a:stretch/>
        </p:blipFill>
        <p:spPr>
          <a:xfrm>
            <a:off x="8962560" y="4513680"/>
            <a:ext cx="2206440" cy="1572480"/>
          </a:xfrm>
          <a:prstGeom prst="rect">
            <a:avLst/>
          </a:prstGeom>
          <a:noFill/>
          <a:ln>
            <a:noFill/>
          </a:ln>
        </p:spPr>
      </p:pic>
      <p:sp>
        <p:nvSpPr>
          <p:cNvPr id="106" name="Google Shape;106;p1"/>
          <p:cNvSpPr/>
          <p:nvPr/>
        </p:nvSpPr>
        <p:spPr>
          <a:xfrm rot="10800000">
            <a:off x="9118440" y="-25560"/>
            <a:ext cx="3073680" cy="3073680"/>
          </a:xfrm>
          <a:prstGeom prst="rtTriangle">
            <a:avLst/>
          </a:prstGeom>
          <a:solidFill>
            <a:srgbClr val="FFC00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7" name="Google Shape;107;p1"/>
          <p:cNvPicPr preferRelativeResize="0"/>
          <p:nvPr/>
        </p:nvPicPr>
        <p:blipFill rotWithShape="1">
          <a:blip r:embed="rId4">
            <a:alphaModFix/>
          </a:blip>
          <a:srcRect/>
          <a:stretch/>
        </p:blipFill>
        <p:spPr>
          <a:xfrm>
            <a:off x="10956960" y="613440"/>
            <a:ext cx="662040" cy="303840"/>
          </a:xfrm>
          <a:prstGeom prst="rect">
            <a:avLst/>
          </a:prstGeom>
          <a:noFill/>
          <a:ln>
            <a:noFill/>
          </a:ln>
        </p:spPr>
      </p:pic>
      <p:sp>
        <p:nvSpPr>
          <p:cNvPr id="108" name="Google Shape;108;p1"/>
          <p:cNvSpPr/>
          <p:nvPr/>
        </p:nvSpPr>
        <p:spPr>
          <a:xfrm>
            <a:off x="805024" y="4644332"/>
            <a:ext cx="7553976" cy="1922149"/>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pt-BR" sz="2100" b="1" dirty="0">
                <a:solidFill>
                  <a:srgbClr val="00A59A"/>
                </a:solidFill>
                <a:latin typeface="Calibri"/>
                <a:ea typeface="Calibri"/>
                <a:cs typeface="Calibri"/>
                <a:sym typeface="Calibri"/>
              </a:rPr>
              <a:t>Socialização: SEMINÁRIO INTERDISCIPLINAR – TÓPICOS ESPECIAIS.</a:t>
            </a:r>
          </a:p>
          <a:p>
            <a:pPr marL="0" marR="0" lvl="0" indent="0" algn="l" rtl="0">
              <a:lnSpc>
                <a:spcPct val="100000"/>
              </a:lnSpc>
              <a:spcBef>
                <a:spcPts val="0"/>
              </a:spcBef>
              <a:spcAft>
                <a:spcPts val="0"/>
              </a:spcAft>
              <a:buNone/>
            </a:pPr>
            <a:r>
              <a:rPr lang="pt-BR" sz="1900" b="1" dirty="0">
                <a:solidFill>
                  <a:srgbClr val="00A59A"/>
                </a:solidFill>
                <a:latin typeface="Calibri"/>
                <a:ea typeface="Calibri"/>
                <a:cs typeface="Calibri"/>
                <a:sym typeface="Calibri"/>
              </a:rPr>
              <a:t>Pedro Henrique Pontes Oliveira.</a:t>
            </a:r>
          </a:p>
          <a:p>
            <a:pPr marL="0" marR="0" lvl="0" indent="0" algn="l" rtl="0">
              <a:lnSpc>
                <a:spcPct val="100000"/>
              </a:lnSpc>
              <a:spcBef>
                <a:spcPts val="0"/>
              </a:spcBef>
              <a:spcAft>
                <a:spcPts val="0"/>
              </a:spcAft>
              <a:buNone/>
            </a:pPr>
            <a:r>
              <a:rPr lang="pt-BR" sz="1600" b="1" i="0" u="none" strike="noStrike" cap="none" dirty="0">
                <a:solidFill>
                  <a:srgbClr val="00A59A"/>
                </a:solidFill>
                <a:latin typeface="Calibri"/>
                <a:ea typeface="Calibri"/>
                <a:cs typeface="Calibri"/>
                <a:sym typeface="Calibri"/>
              </a:rPr>
              <a:t>Amanda de Moura Ananias</a:t>
            </a:r>
          </a:p>
          <a:p>
            <a:pPr marL="0" marR="0" lvl="0" indent="0" algn="l" rtl="0">
              <a:lnSpc>
                <a:spcPct val="100000"/>
              </a:lnSpc>
              <a:spcBef>
                <a:spcPts val="0"/>
              </a:spcBef>
              <a:spcAft>
                <a:spcPts val="0"/>
              </a:spcAft>
              <a:buNone/>
            </a:pPr>
            <a:r>
              <a:rPr lang="pt-BR" sz="1600" b="1" i="0" u="none" strike="noStrike" cap="none" dirty="0">
                <a:solidFill>
                  <a:srgbClr val="00A59A"/>
                </a:solidFill>
                <a:latin typeface="Calibri"/>
                <a:ea typeface="Calibri"/>
                <a:cs typeface="Calibri"/>
                <a:sym typeface="Calibri"/>
              </a:rPr>
              <a:t>Lennon Ricardo Rosa de Souza</a:t>
            </a:r>
          </a:p>
          <a:p>
            <a:pPr marL="0" marR="0" lvl="0" indent="0" algn="l" rtl="0">
              <a:lnSpc>
                <a:spcPct val="100000"/>
              </a:lnSpc>
              <a:spcBef>
                <a:spcPts val="0"/>
              </a:spcBef>
              <a:spcAft>
                <a:spcPts val="0"/>
              </a:spcAft>
              <a:buNone/>
            </a:pPr>
            <a:r>
              <a:rPr lang="pt-BR" sz="1600" b="1" i="0" u="none" strike="noStrike" cap="none" dirty="0">
                <a:solidFill>
                  <a:srgbClr val="00A59A"/>
                </a:solidFill>
                <a:latin typeface="Calibri"/>
                <a:ea typeface="Calibri"/>
                <a:cs typeface="Calibri"/>
                <a:sym typeface="Calibri"/>
              </a:rPr>
              <a:t>Raissa Carneiro de Brito</a:t>
            </a:r>
          </a:p>
          <a:p>
            <a:pPr marL="0" marR="0" lvl="0" indent="0" algn="l" rtl="0">
              <a:lnSpc>
                <a:spcPct val="100000"/>
              </a:lnSpc>
              <a:spcBef>
                <a:spcPts val="0"/>
              </a:spcBef>
              <a:spcAft>
                <a:spcPts val="0"/>
              </a:spcAft>
              <a:buNone/>
            </a:pPr>
            <a:r>
              <a:rPr lang="pt-BR" sz="1600" b="1" i="0" u="none" strike="noStrike" cap="none" dirty="0">
                <a:solidFill>
                  <a:srgbClr val="00A59A"/>
                </a:solidFill>
                <a:latin typeface="Calibri"/>
                <a:ea typeface="Calibri"/>
                <a:cs typeface="Calibri"/>
                <a:sym typeface="Calibri"/>
              </a:rPr>
              <a:t>Diego Henrique Tavares dos Santos</a:t>
            </a:r>
          </a:p>
          <a:p>
            <a:pPr marL="0" marR="0" lvl="0" indent="0" algn="l" rtl="0">
              <a:lnSpc>
                <a:spcPct val="100000"/>
              </a:lnSpc>
              <a:spcBef>
                <a:spcPts val="0"/>
              </a:spcBef>
              <a:spcAft>
                <a:spcPts val="0"/>
              </a:spcAft>
              <a:buNone/>
            </a:pPr>
            <a:r>
              <a:rPr lang="pt-BR" sz="1600" b="1" i="0" u="none" strike="noStrike" cap="none" dirty="0" err="1">
                <a:solidFill>
                  <a:srgbClr val="00A59A"/>
                </a:solidFill>
                <a:latin typeface="Calibri"/>
                <a:ea typeface="Calibri"/>
                <a:cs typeface="Calibri"/>
                <a:sym typeface="Calibri"/>
              </a:rPr>
              <a:t>Kawanny</a:t>
            </a:r>
            <a:r>
              <a:rPr lang="pt-BR" sz="1600" b="1" i="0" u="none" strike="noStrike" cap="none" dirty="0">
                <a:solidFill>
                  <a:srgbClr val="00A59A"/>
                </a:solidFill>
                <a:latin typeface="Calibri"/>
                <a:ea typeface="Calibri"/>
                <a:cs typeface="Calibri"/>
                <a:sym typeface="Calibri"/>
              </a:rPr>
              <a:t> Fonseca de Carvalho</a:t>
            </a: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59" name="Google Shape;159;p7"/>
          <p:cNvSpPr txBox="1">
            <a:spLocks noGrp="1"/>
          </p:cNvSpPr>
          <p:nvPr>
            <p:ph type="title"/>
          </p:nvPr>
        </p:nvSpPr>
        <p:spPr>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dirty="0">
                <a:solidFill>
                  <a:srgbClr val="00A59A"/>
                </a:solidFill>
                <a:latin typeface="Calibri"/>
                <a:ea typeface="Calibri"/>
                <a:cs typeface="Calibri"/>
                <a:sym typeface="Calibri"/>
              </a:rPr>
              <a:t>CONCLUSÃO.</a:t>
            </a:r>
            <a:endParaRPr sz="4400" b="0" i="0" u="none" strike="noStrike" cap="none" dirty="0">
              <a:solidFill>
                <a:srgbClr val="000000"/>
              </a:solidFill>
              <a:latin typeface="Arial"/>
              <a:ea typeface="Arial"/>
              <a:cs typeface="Arial"/>
              <a:sym typeface="Arial"/>
            </a:endParaRPr>
          </a:p>
        </p:txBody>
      </p:sp>
      <p:sp>
        <p:nvSpPr>
          <p:cNvPr id="2" name="Subtítulo 1">
            <a:extLst>
              <a:ext uri="{FF2B5EF4-FFF2-40B4-BE49-F238E27FC236}">
                <a16:creationId xmlns:a16="http://schemas.microsoft.com/office/drawing/2014/main" id="{D8187501-162C-57F6-1BA1-F46E30D2C261}"/>
              </a:ext>
            </a:extLst>
          </p:cNvPr>
          <p:cNvSpPr>
            <a:spLocks noGrp="1"/>
          </p:cNvSpPr>
          <p:nvPr>
            <p:ph type="subTitle" idx="1"/>
          </p:nvPr>
        </p:nvSpPr>
        <p:spPr/>
        <p:txBody>
          <a:bodyPr/>
          <a:lstStyle/>
          <a:p>
            <a:pPr algn="just"/>
            <a:r>
              <a:rPr lang="pt-BR" sz="2000" dirty="0">
                <a:effectLst/>
                <a:latin typeface="Times New Roman" panose="02020603050405020304" pitchFamily="18" charset="0"/>
                <a:ea typeface="Times New Roman" panose="02020603050405020304" pitchFamily="18" charset="0"/>
              </a:rPr>
              <a:t>    </a:t>
            </a:r>
            <a:r>
              <a:rPr lang="pt-BR" sz="2400" dirty="0">
                <a:effectLst/>
                <a:latin typeface="Times New Roman" panose="02020603050405020304" pitchFamily="18" charset="0"/>
                <a:ea typeface="Times New Roman" panose="02020603050405020304" pitchFamily="18" charset="0"/>
              </a:rPr>
              <a:t>Em última análise, o monitoramento remoto de pacientes representa uma oportunidade para transformar positivamente a prestação de serviços de saúde, promovendo uma abordagem mais preventiva, personalizada e centrada no paciente. Ao superar os desafios e maximizar o potencial dessas tecnologias, podemos avançar em direção a um sistema de saúde mais inclusivo, eficiente e acessível para todos.</a:t>
            </a:r>
          </a:p>
          <a:p>
            <a:pPr algn="just"/>
            <a:r>
              <a:rPr lang="pt-BR" sz="2400" dirty="0">
                <a:effectLst/>
                <a:highlight>
                  <a:srgbClr val="FFFFFF"/>
                </a:highlight>
                <a:latin typeface="Times New Roman" panose="02020603050405020304" pitchFamily="18" charset="0"/>
                <a:ea typeface="Times New Roman" panose="02020603050405020304" pitchFamily="18" charset="0"/>
              </a:rPr>
              <a:t>   O monitoramento remoto de pacientes através da IoT oferece uma série de benefícios que podem melhorar significativamente a qualidade dos cuidados de saúde, reduzir os custos e capacitar os pacientes a gerenciarem melhor sua própria saúde. À medida que a tecnologia continua a evoluir, espera-se que o monitoramento remoto se torne ainda mais integrado e eficaz na prestação de cuidados de saúde modernos. </a:t>
            </a:r>
            <a:endParaRPr lang="pt-BR" sz="2400" dirty="0">
              <a:effectLst/>
              <a:latin typeface="Times New Roman" panose="02020603050405020304" pitchFamily="18" charset="0"/>
              <a:ea typeface="Times New Roman" panose="02020603050405020304" pitchFamily="18" charset="0"/>
            </a:endParaRPr>
          </a:p>
          <a:p>
            <a:endParaRPr lang="pt-BR" dirty="0"/>
          </a:p>
        </p:txBody>
      </p:sp>
      <p:sp>
        <p:nvSpPr>
          <p:cNvPr id="160" name="Google Shape;160;p7"/>
          <p:cNvSpPr/>
          <p:nvPr/>
        </p:nvSpPr>
        <p:spPr>
          <a:xfrm>
            <a:off x="2712600" y="6480000"/>
            <a:ext cx="6765480" cy="2790720"/>
          </a:xfrm>
          <a:prstGeom prst="rect">
            <a:avLst/>
          </a:prstGeom>
          <a:noFill/>
          <a:ln>
            <a:noFill/>
          </a:ln>
        </p:spPr>
        <p:txBody>
          <a:bodyPr spcFirstLastPara="1" wrap="square" lIns="90000" tIns="45000" rIns="90000" bIns="45000" anchor="t" anchorCtr="0">
            <a:normAutofit/>
          </a:bodyPr>
          <a:lstStyle/>
          <a:p>
            <a:pPr marL="0" marR="0" lvl="0" indent="0" algn="ctr" rtl="0">
              <a:lnSpc>
                <a:spcPct val="90000"/>
              </a:lnSpc>
              <a:spcBef>
                <a:spcPts val="0"/>
              </a:spcBef>
              <a:spcAft>
                <a:spcPts val="0"/>
              </a:spcAft>
              <a:buNone/>
            </a:pPr>
            <a:r>
              <a:rPr lang="pt-BR" sz="1500" b="0" i="0" u="none" strike="noStrike" cap="none">
                <a:solidFill>
                  <a:srgbClr val="000000"/>
                </a:solidFill>
                <a:latin typeface="Calibri"/>
                <a:ea typeface="Calibri"/>
                <a:cs typeface="Calibri"/>
                <a:sym typeface="Calibri"/>
              </a:rPr>
              <a:t>Imagem criada pelos autores.</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12"/>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07" name="Google Shape;207;p12"/>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208" name="Google Shape;208;p12"/>
          <p:cNvSpPr txBox="1">
            <a:spLocks noGrp="1"/>
          </p:cNvSpPr>
          <p:nvPr>
            <p:ph type="title" idx="4294967295"/>
          </p:nvPr>
        </p:nvSpPr>
        <p:spPr>
          <a:xfrm>
            <a:off x="4381920" y="920520"/>
            <a:ext cx="3426480" cy="878760"/>
          </a:xfrm>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dirty="0">
                <a:solidFill>
                  <a:srgbClr val="00A59A"/>
                </a:solidFill>
                <a:latin typeface="Calibri"/>
                <a:ea typeface="Calibri"/>
                <a:cs typeface="Calibri"/>
                <a:sym typeface="Calibri"/>
              </a:rPr>
              <a:t>REFERÊNCIAS</a:t>
            </a:r>
            <a:endParaRPr sz="4400" b="0" i="0" u="none" strike="noStrike" cap="none" dirty="0">
              <a:solidFill>
                <a:srgbClr val="000000"/>
              </a:solidFill>
              <a:latin typeface="Arial"/>
              <a:ea typeface="Arial"/>
              <a:cs typeface="Arial"/>
              <a:sym typeface="Arial"/>
            </a:endParaRPr>
          </a:p>
        </p:txBody>
      </p:sp>
      <p:sp>
        <p:nvSpPr>
          <p:cNvPr id="209" name="Google Shape;209;p12"/>
          <p:cNvSpPr/>
          <p:nvPr/>
        </p:nvSpPr>
        <p:spPr>
          <a:xfrm>
            <a:off x="646981" y="2527541"/>
            <a:ext cx="10489722" cy="3409940"/>
          </a:xfrm>
          <a:prstGeom prst="rect">
            <a:avLst/>
          </a:prstGeom>
          <a:noFill/>
          <a:ln>
            <a:noFill/>
          </a:ln>
        </p:spPr>
        <p:txBody>
          <a:bodyPr spcFirstLastPara="1" wrap="square" lIns="90000" tIns="45000" rIns="90000" bIns="45000" anchor="t" anchorCtr="0">
            <a:normAutofit fontScale="25000" lnSpcReduction="20000"/>
          </a:bodyPr>
          <a:lstStyle/>
          <a:p>
            <a:pPr marL="0" marR="0" lvl="0" indent="0" algn="just" rtl="0">
              <a:lnSpc>
                <a:spcPct val="90000"/>
              </a:lnSpc>
              <a:spcBef>
                <a:spcPts val="0"/>
              </a:spcBef>
              <a:spcAft>
                <a:spcPts val="0"/>
              </a:spcAft>
              <a:buNone/>
            </a:pP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Betrybe</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Banco de Dados Relacional. Blog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Betrybe</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2022. Disponível em: </a:t>
            </a:r>
            <a:r>
              <a:rPr lang="pt-BR" sz="6000" dirty="0">
                <a:solidFill>
                  <a:srgbClr val="0563C1"/>
                </a:solidFill>
                <a:latin typeface="Times New Roman" panose="02020603050405020304" pitchFamily="18" charset="0"/>
                <a:ea typeface="Calibri"/>
                <a:cs typeface="Times New Roman" panose="02020603050405020304" pitchFamily="18" charset="0"/>
                <a:sym typeface="Calibri"/>
              </a:rPr>
              <a:t>https://blog.betrybe.com/tecnologia/banco-de-dados-relacional </a:t>
            </a:r>
            <a:r>
              <a:rPr lang="pt-BR" sz="60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Acesso em: 28 maio 2023.</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Connolly</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T., &amp;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Begg</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C.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Database</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6ª edição ed. Pearson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Education</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Limited</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2014.</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DATE, C. J. Introdução a Sistemas de Bancos de Dados. 8ª edição. Rio de Janeiro: Elsevier, 2004. </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DATE, C. J.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An</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Introduction</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to</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Database</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Systems.  8ª edição. 2004.</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ELMASRI, Ramez; NAVATHE,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Shamkant</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B. Sistemas de Banco de Dados. 6ª edição. São Paulo: Pearson Addison Wesley, 2011.</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MAESTRO VIRTUALE. Modelo de banco de dados relacional: elementos e como fazê-lo. Maestro </a:t>
            </a:r>
            <a:r>
              <a:rPr lang="pt-BR" sz="6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Virtuale</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2022. Disponível em: </a:t>
            </a:r>
            <a:r>
              <a:rPr lang="pt-BR" sz="6000" b="0" i="0" strike="noStrike" cap="none" dirty="0">
                <a:solidFill>
                  <a:srgbClr val="0563C1"/>
                </a:solidFill>
                <a:latin typeface="Times New Roman" panose="02020603050405020304" pitchFamily="18" charset="0"/>
                <a:ea typeface="Calibri"/>
                <a:cs typeface="Times New Roman" panose="02020603050405020304" pitchFamily="18" charset="0"/>
                <a:sym typeface="Calibri"/>
              </a:rPr>
              <a:t>https://maestrovirtuale.com/modelo-de-banco-de-dados-relacional-elementos-como-faze-lo-exemplo</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Acesso em: 28 maio 2023.</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SANTOS, A. C. Banco de dados relacional: o que é e como funciona?, 2021. Disponível em: </a:t>
            </a:r>
            <a:r>
              <a:rPr lang="pt-BR" sz="6000" b="0" i="0" strike="noStrike" cap="none" dirty="0">
                <a:solidFill>
                  <a:srgbClr val="0563C1"/>
                </a:solidFill>
                <a:latin typeface="Times New Roman" panose="02020603050405020304" pitchFamily="18" charset="0"/>
                <a:ea typeface="Calibri"/>
                <a:cs typeface="Times New Roman" panose="02020603050405020304" pitchFamily="18" charset="0"/>
                <a:sym typeface="Calibri"/>
              </a:rPr>
              <a:t>https://www.hostgator.com.br/blog/banco-de-dados-relacional</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Acesso em: 28 maio 2023.</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SOUZA, F. A. Banco de dados relacional: conceitos e fundamentos, 2019. Disponível em: </a:t>
            </a:r>
            <a:r>
              <a:rPr lang="pt-BR" sz="6000" b="0" i="0" strike="noStrike" cap="none" dirty="0">
                <a:solidFill>
                  <a:srgbClr val="0563C1"/>
                </a:solidFill>
                <a:latin typeface="Times New Roman" panose="02020603050405020304" pitchFamily="18" charset="0"/>
                <a:ea typeface="Calibri"/>
                <a:cs typeface="Times New Roman" panose="02020603050405020304" pitchFamily="18" charset="0"/>
                <a:sym typeface="Calibri"/>
              </a:rPr>
              <a:t>https://www.devmedia.com.br/banco-de-dados-relacional-conceitos-e-fundamentos/38254</a:t>
            </a: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Acesso em: 28 maio 2023.</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r>
              <a:rPr lang="pt-BR" sz="6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SILBERSCHATZ, Abraham; KORTH, Henry F.; SUDARSHAN, S. Sistema Gerenciador de Banco de Dados. 6ª edição. São Paulo: Makron Books, 1999.</a:t>
            </a:r>
            <a:endParaRPr sz="6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endParaRPr sz="1176" b="0" i="0" u="none" strike="noStrike" cap="none" dirty="0">
              <a:solidFill>
                <a:srgbClr val="000000"/>
              </a:solidFill>
              <a:latin typeface="Arial"/>
              <a:ea typeface="Arial"/>
              <a:cs typeface="Arial"/>
              <a:sym typeface="Arial"/>
            </a:endParaRPr>
          </a:p>
          <a:p>
            <a:pPr marL="0" marR="0" lvl="0" indent="0" algn="just" rtl="0">
              <a:lnSpc>
                <a:spcPct val="90000"/>
              </a:lnSpc>
              <a:spcBef>
                <a:spcPts val="1001"/>
              </a:spcBef>
              <a:spcAft>
                <a:spcPts val="0"/>
              </a:spcAft>
              <a:buNone/>
            </a:pPr>
            <a:endParaRPr sz="1176"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3" descr="Uma imagem contendo faca, mesa&#10;&#10;Descrição gerada automaticamente"/>
          <p:cNvPicPr preferRelativeResize="0"/>
          <p:nvPr/>
        </p:nvPicPr>
        <p:blipFill rotWithShape="1">
          <a:blip r:embed="rId3">
            <a:alphaModFix/>
          </a:blip>
          <a:srcRect/>
          <a:stretch/>
        </p:blipFill>
        <p:spPr>
          <a:xfrm>
            <a:off x="2395440" y="0"/>
            <a:ext cx="7549560" cy="6854760"/>
          </a:xfrm>
          <a:prstGeom prst="rect">
            <a:avLst/>
          </a:prstGeom>
          <a:noFill/>
          <a:ln>
            <a:noFill/>
          </a:ln>
        </p:spPr>
      </p:pic>
      <p:sp>
        <p:nvSpPr>
          <p:cNvPr id="215" name="Google Shape;215;p13"/>
          <p:cNvSpPr/>
          <p:nvPr/>
        </p:nvSpPr>
        <p:spPr>
          <a:xfrm>
            <a:off x="0" y="0"/>
            <a:ext cx="12188880" cy="6854760"/>
          </a:xfrm>
          <a:prstGeom prst="rect">
            <a:avLst/>
          </a:prstGeom>
          <a:solidFill>
            <a:srgbClr val="FFDA1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6" name="Google Shape;216;p13"/>
          <p:cNvPicPr preferRelativeResize="0"/>
          <p:nvPr/>
        </p:nvPicPr>
        <p:blipFill rotWithShape="1">
          <a:blip r:embed="rId4">
            <a:alphaModFix/>
          </a:blip>
          <a:srcRect/>
          <a:stretch/>
        </p:blipFill>
        <p:spPr>
          <a:xfrm>
            <a:off x="4959360" y="2618280"/>
            <a:ext cx="2270160" cy="1617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15" name="Google Shape;115;p2"/>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16" name="Google Shape;116;p2"/>
          <p:cNvSpPr txBox="1">
            <a:spLocks noGrp="1"/>
          </p:cNvSpPr>
          <p:nvPr>
            <p:ph type="title" idx="4294967295"/>
          </p:nvPr>
        </p:nvSpPr>
        <p:spPr>
          <a:xfrm>
            <a:off x="839160" y="2849760"/>
            <a:ext cx="10512360" cy="1162800"/>
          </a:xfrm>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Clr>
                <a:srgbClr val="FF0000"/>
              </a:buClr>
              <a:buSzPts val="4000"/>
              <a:buFont typeface="Calibri"/>
              <a:buNone/>
            </a:pPr>
            <a:r>
              <a:rPr lang="pt-BR" sz="4400" b="1" i="0" u="none" strike="noStrike" cap="none" dirty="0">
                <a:solidFill>
                  <a:srgbClr val="00A59A"/>
                </a:solidFill>
                <a:latin typeface="Calibri"/>
                <a:ea typeface="Calibri"/>
                <a:cs typeface="Calibri"/>
                <a:sym typeface="Calibri"/>
              </a:rPr>
              <a:t>Avanços no monitoramento remoto de pacientes</a:t>
            </a:r>
            <a:endParaRPr sz="4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3"/>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23" name="Google Shape;123;p3"/>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24" name="Google Shape;124;p3"/>
          <p:cNvSpPr txBox="1">
            <a:spLocks noGrp="1"/>
          </p:cNvSpPr>
          <p:nvPr>
            <p:ph type="title" idx="4294967295"/>
          </p:nvPr>
        </p:nvSpPr>
        <p:spPr>
          <a:xfrm>
            <a:off x="4381920" y="1073880"/>
            <a:ext cx="3426480" cy="878760"/>
          </a:xfrm>
          <a:prstGeom prst="rect">
            <a:avLst/>
          </a:prstGeom>
          <a:noFill/>
          <a:ln>
            <a:noFill/>
          </a:ln>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dirty="0">
                <a:solidFill>
                  <a:srgbClr val="00A59A"/>
                </a:solidFill>
                <a:latin typeface="Calibri"/>
                <a:ea typeface="Calibri"/>
                <a:cs typeface="Calibri"/>
                <a:sym typeface="Calibri"/>
              </a:rPr>
              <a:t>INTRODUÇÃO</a:t>
            </a:r>
            <a:endParaRPr sz="4400" b="0" i="0" u="none" strike="noStrike" cap="none" dirty="0">
              <a:solidFill>
                <a:srgbClr val="000000"/>
              </a:solidFill>
              <a:latin typeface="Arial"/>
              <a:ea typeface="Arial"/>
              <a:cs typeface="Arial"/>
              <a:sym typeface="Arial"/>
            </a:endParaRPr>
          </a:p>
        </p:txBody>
      </p:sp>
      <p:sp>
        <p:nvSpPr>
          <p:cNvPr id="125" name="Google Shape;125;p3"/>
          <p:cNvSpPr/>
          <p:nvPr/>
        </p:nvSpPr>
        <p:spPr>
          <a:xfrm>
            <a:off x="624960" y="2739960"/>
            <a:ext cx="10894680" cy="2165401"/>
          </a:xfrm>
          <a:prstGeom prst="rect">
            <a:avLst/>
          </a:prstGeom>
          <a:noFill/>
          <a:ln>
            <a:noFill/>
          </a:ln>
        </p:spPr>
        <p:txBody>
          <a:bodyPr spcFirstLastPara="1" wrap="square" lIns="90000" tIns="45000" rIns="90000" bIns="45000" anchor="t" anchorCtr="0">
            <a:normAutofit/>
          </a:bodyPr>
          <a:lstStyle/>
          <a:p>
            <a:pPr marL="0" marR="0" lvl="0" indent="0" algn="just" rtl="0">
              <a:lnSpc>
                <a:spcPct val="90000"/>
              </a:lnSpc>
              <a:spcBef>
                <a:spcPts val="0"/>
              </a:spcBef>
              <a:spcAft>
                <a:spcPts val="0"/>
              </a:spcAft>
              <a:buNone/>
            </a:pPr>
            <a:r>
              <a:rPr lang="pt-BR" sz="2400" b="0" i="0" u="none" strike="noStrike" cap="none" dirty="0">
                <a:solidFill>
                  <a:srgbClr val="000000"/>
                </a:solidFill>
                <a:latin typeface="Times New Roman" panose="02020603050405020304" pitchFamily="18" charset="0"/>
                <a:cs typeface="Times New Roman" panose="02020603050405020304" pitchFamily="18" charset="0"/>
                <a:sym typeface="Arial"/>
              </a:rPr>
              <a:t>Ao longo do presente trabalho, faremos uma imersão nas inúmeras vantagens da Internet das Coisas na medicina, descrevendo com detalhes como a sinergia entre dispositivos conectados transforma o atual cenário da área. Desde o monitoramento remoto até o desenvolvimento de pesquisas inovadoras, a IoT na medicina desencadeia uma revolução que transcende os limites tradicionais, prometendo um futuro onde a tecnologia é uma aliada inestimável na busca pela saúde e bem-estar.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32" name="Google Shape;132;p4"/>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33" name="Google Shape;133;p4"/>
          <p:cNvSpPr txBox="1">
            <a:spLocks noGrp="1"/>
          </p:cNvSpPr>
          <p:nvPr>
            <p:ph type="title" idx="4294967295"/>
          </p:nvPr>
        </p:nvSpPr>
        <p:spPr>
          <a:xfrm>
            <a:off x="2208362" y="1039680"/>
            <a:ext cx="7021678" cy="878760"/>
          </a:xfrm>
          <a:prstGeom prst="rect">
            <a:avLst/>
          </a:prstGeom>
          <a:noFill/>
          <a:ln>
            <a:noFill/>
          </a:ln>
        </p:spPr>
        <p:txBody>
          <a:bodyPr spcFirstLastPara="1" wrap="square" lIns="90000" tIns="45000" rIns="90000" bIns="45000" anchor="t" anchorCtr="0">
            <a:noAutofit/>
          </a:bodyPr>
          <a:lstStyle/>
          <a:p>
            <a:pPr algn="ctr">
              <a:lnSpc>
                <a:spcPct val="90000"/>
              </a:lnSpc>
              <a:buClr>
                <a:srgbClr val="00A59A"/>
              </a:buClr>
              <a:buSzPts val="4400"/>
            </a:pPr>
            <a:r>
              <a:rPr lang="pt-BR" sz="4400" b="1" i="0" u="none" strike="noStrike" cap="none" dirty="0">
                <a:solidFill>
                  <a:srgbClr val="00A59A"/>
                </a:solidFill>
                <a:latin typeface="Calibri"/>
                <a:ea typeface="Calibri"/>
                <a:cs typeface="Calibri"/>
                <a:sym typeface="Calibri"/>
              </a:rPr>
              <a:t>FUNDAMENTAÇÃO TEÓRICA</a:t>
            </a:r>
            <a:br>
              <a:rPr lang="pt-BR" sz="4400" dirty="0">
                <a:effectLst/>
                <a:latin typeface="Times New Roman" panose="02020603050405020304" pitchFamily="18" charset="0"/>
                <a:ea typeface="Times New Roman" panose="02020603050405020304" pitchFamily="18" charset="0"/>
              </a:rPr>
            </a:br>
            <a:endParaRPr sz="4400" b="0" i="0" u="none" strike="noStrike" cap="none" dirty="0">
              <a:solidFill>
                <a:srgbClr val="000000"/>
              </a:solidFill>
              <a:latin typeface="Arial"/>
              <a:ea typeface="Arial"/>
              <a:cs typeface="Arial"/>
              <a:sym typeface="Arial"/>
            </a:endParaRPr>
          </a:p>
        </p:txBody>
      </p:sp>
      <p:sp>
        <p:nvSpPr>
          <p:cNvPr id="134" name="Google Shape;134;p4"/>
          <p:cNvSpPr/>
          <p:nvPr/>
        </p:nvSpPr>
        <p:spPr>
          <a:xfrm>
            <a:off x="1652760" y="2301840"/>
            <a:ext cx="8886240" cy="3243600"/>
          </a:xfrm>
          <a:prstGeom prst="rect">
            <a:avLst/>
          </a:prstGeom>
          <a:noFill/>
          <a:ln>
            <a:noFill/>
          </a:ln>
        </p:spPr>
        <p:txBody>
          <a:bodyPr spcFirstLastPara="1" wrap="square" lIns="90000" tIns="45000" rIns="90000" bIns="45000" anchor="ctr" anchorCtr="0">
            <a:normAutofit/>
          </a:bodyPr>
          <a:lstStyle/>
          <a:p>
            <a:pPr marR="0" lvl="0" algn="just" rtl="0">
              <a:lnSpc>
                <a:spcPct val="90000"/>
              </a:lnSpc>
              <a:spcBef>
                <a:spcPts val="0"/>
              </a:spcBef>
              <a:spcAft>
                <a:spcPts val="0"/>
              </a:spcAft>
              <a:buClr>
                <a:srgbClr val="000000"/>
              </a:buClr>
              <a:buSzPts val="2000"/>
            </a:pPr>
            <a:endParaRPr sz="2000" b="0" i="0" u="none" strike="noStrike" cap="none" dirty="0">
              <a:solidFill>
                <a:srgbClr val="000000"/>
              </a:solidFill>
              <a:latin typeface="Arial"/>
              <a:ea typeface="Arial"/>
              <a:cs typeface="Arial"/>
              <a:sym typeface="Arial"/>
            </a:endParaRPr>
          </a:p>
        </p:txBody>
      </p:sp>
      <p:sp>
        <p:nvSpPr>
          <p:cNvPr id="7" name="CaixaDeTexto 6">
            <a:extLst>
              <a:ext uri="{FF2B5EF4-FFF2-40B4-BE49-F238E27FC236}">
                <a16:creationId xmlns:a16="http://schemas.microsoft.com/office/drawing/2014/main" id="{A8E0DC6A-A852-C190-0FA8-A143AF276398}"/>
              </a:ext>
            </a:extLst>
          </p:cNvPr>
          <p:cNvSpPr txBox="1"/>
          <p:nvPr/>
        </p:nvSpPr>
        <p:spPr>
          <a:xfrm>
            <a:off x="1388853" y="2493740"/>
            <a:ext cx="8971472" cy="3785652"/>
          </a:xfrm>
          <a:prstGeom prst="rect">
            <a:avLst/>
          </a:prstGeom>
          <a:noFill/>
        </p:spPr>
        <p:txBody>
          <a:bodyPr wrap="square">
            <a:spAutoFit/>
          </a:bodyPr>
          <a:lstStyle/>
          <a:p>
            <a:pPr indent="-1270" algn="just">
              <a:spcBef>
                <a:spcPts val="1000"/>
              </a:spcBef>
              <a:spcAft>
                <a:spcPts val="0"/>
              </a:spcAft>
            </a:pPr>
            <a:r>
              <a:rPr lang="pt-BR" sz="2400" dirty="0">
                <a:effectLst/>
                <a:latin typeface="Times New Roman" panose="02020603050405020304" pitchFamily="18" charset="0"/>
                <a:ea typeface="Times New Roman" panose="02020603050405020304" pitchFamily="18" charset="0"/>
              </a:rPr>
              <a:t>Na era da Internet das Coisas (IoT), os dispositivos conectados estão redefinindo os paradigmas de monitoramento de pacientes, permitindo a coleta, transmissão e análise contínua de dados de saúde fora do ambiente hospitalar tradicional. Essa aproximação oferece uma série de vantagens em relação aos métodos convencionais de monitoramento, impulsionando avanços significativos na prestação de cuidados de saúde personalizados e eficazes. A IoT capacita a integração de uma ampla gama de sensores e dispositivos conectados, permitindo a coleta de dados em tempo real sobre uma variedade de parâmetros fisiológicos e comportamentais.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5"/>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42" name="Google Shape;142;p5"/>
          <p:cNvSpPr txBox="1">
            <a:spLocks noGrp="1"/>
          </p:cNvSpPr>
          <p:nvPr>
            <p:ph type="title" idx="4294967295"/>
          </p:nvPr>
        </p:nvSpPr>
        <p:spPr>
          <a:xfrm>
            <a:off x="2959920" y="1039680"/>
            <a:ext cx="6269400" cy="878760"/>
          </a:xfrm>
          <a:prstGeom prst="rect">
            <a:avLst/>
          </a:prstGeom>
          <a:noFill/>
          <a:ln>
            <a:noFill/>
          </a:ln>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dirty="0">
                <a:solidFill>
                  <a:srgbClr val="00A59A"/>
                </a:solidFill>
                <a:latin typeface="Calibri"/>
                <a:ea typeface="Calibri"/>
                <a:cs typeface="Calibri"/>
                <a:sym typeface="Calibri"/>
              </a:rPr>
              <a:t>METODOLOGIA</a:t>
            </a:r>
            <a:endParaRPr sz="4400" b="0" i="0" u="none" strike="noStrike" cap="none" dirty="0">
              <a:solidFill>
                <a:schemeClr val="tx1">
                  <a:lumMod val="95000"/>
                  <a:lumOff val="5000"/>
                </a:schemeClr>
              </a:solidFill>
              <a:latin typeface="Arial"/>
              <a:ea typeface="Arial"/>
              <a:cs typeface="Arial"/>
              <a:sym typeface="Arial"/>
            </a:endParaRPr>
          </a:p>
        </p:txBody>
      </p:sp>
      <p:sp>
        <p:nvSpPr>
          <p:cNvPr id="143" name="Google Shape;143;p5"/>
          <p:cNvSpPr/>
          <p:nvPr/>
        </p:nvSpPr>
        <p:spPr>
          <a:xfrm>
            <a:off x="1233577" y="2694960"/>
            <a:ext cx="9304763" cy="3243600"/>
          </a:xfrm>
          <a:prstGeom prst="rect">
            <a:avLst/>
          </a:prstGeom>
          <a:noFill/>
          <a:ln>
            <a:noFill/>
          </a:ln>
        </p:spPr>
        <p:txBody>
          <a:bodyPr spcFirstLastPara="1" wrap="square" lIns="90000" tIns="45000" rIns="90000" bIns="45000" anchor="ctr" anchorCtr="0">
            <a:noAutofit/>
          </a:bodyPr>
          <a:lstStyle/>
          <a:p>
            <a:pPr lvl="0" algn="just">
              <a:lnSpc>
                <a:spcPct val="90000"/>
              </a:lnSpc>
              <a:buSzPts val="2200"/>
            </a:pPr>
            <a:r>
              <a:rPr lang="pt-BR" sz="2400" dirty="0">
                <a:latin typeface="Times New Roman" panose="02020603050405020304" pitchFamily="18" charset="0"/>
                <a:cs typeface="Times New Roman" panose="02020603050405020304" pitchFamily="18" charset="0"/>
              </a:rPr>
              <a:t>Este estudo se fundamenta em uma revisão bibliográfica sobre o monitoramento remoto de pacientes, destacando o papel crucial do avanço tecnológico no apoio à medicina moderna. Ao examinar a literatura existente, foi possível observar que as inovações tecnológicas oferecem uma gama de benefícios que potencializam o cuidado com a saúde. No entanto, também se evidenciou que o acesso a essas tecnologias ainda é restrito e muitas vezes oneroso, o que contribui para a exclusão de parte da população, especialmente no âmbito do Sistema Único de Saúde (SUS).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8"/>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69" name="Google Shape;169;p8"/>
          <p:cNvSpPr txBox="1">
            <a:spLocks noGrp="1"/>
          </p:cNvSpPr>
          <p:nvPr>
            <p:ph type="title" idx="4294967295"/>
          </p:nvPr>
        </p:nvSpPr>
        <p:spPr>
          <a:xfrm>
            <a:off x="2959920" y="558720"/>
            <a:ext cx="6217560" cy="878760"/>
          </a:xfrm>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a:solidFill>
                  <a:srgbClr val="00A59A"/>
                </a:solidFill>
                <a:latin typeface="Calibri"/>
                <a:ea typeface="Calibri"/>
                <a:cs typeface="Calibri"/>
                <a:sym typeface="Calibri"/>
              </a:rPr>
              <a:t>SCRIPT DO BANCO DE DADOS</a:t>
            </a:r>
            <a:endParaRPr sz="4400" b="0" i="0" u="none" strike="noStrike" cap="none">
              <a:solidFill>
                <a:srgbClr val="000000"/>
              </a:solidFill>
              <a:latin typeface="Arial"/>
              <a:ea typeface="Arial"/>
              <a:cs typeface="Arial"/>
              <a:sym typeface="Arial"/>
            </a:endParaRPr>
          </a:p>
        </p:txBody>
      </p:sp>
      <p:sp>
        <p:nvSpPr>
          <p:cNvPr id="170" name="Google Shape;170;p8"/>
          <p:cNvSpPr/>
          <p:nvPr/>
        </p:nvSpPr>
        <p:spPr>
          <a:xfrm>
            <a:off x="2712600" y="6480000"/>
            <a:ext cx="6765480" cy="2790720"/>
          </a:xfrm>
          <a:prstGeom prst="rect">
            <a:avLst/>
          </a:prstGeom>
          <a:noFill/>
          <a:ln>
            <a:noFill/>
          </a:ln>
        </p:spPr>
        <p:txBody>
          <a:bodyPr spcFirstLastPara="1" wrap="square" lIns="90000" tIns="45000" rIns="90000" bIns="45000" anchor="t" anchorCtr="0">
            <a:normAutofit/>
          </a:bodyPr>
          <a:lstStyle/>
          <a:p>
            <a:pPr marL="0" marR="0" lvl="0" indent="0" algn="ctr" rtl="0">
              <a:lnSpc>
                <a:spcPct val="90000"/>
              </a:lnSpc>
              <a:spcBef>
                <a:spcPts val="0"/>
              </a:spcBef>
              <a:spcAft>
                <a:spcPts val="0"/>
              </a:spcAft>
              <a:buNone/>
            </a:pPr>
            <a:r>
              <a:rPr lang="pt-BR" sz="1500" b="0" i="0" u="none" strike="noStrike" cap="none">
                <a:solidFill>
                  <a:srgbClr val="000000"/>
                </a:solidFill>
                <a:latin typeface="Calibri"/>
                <a:ea typeface="Calibri"/>
                <a:cs typeface="Calibri"/>
                <a:sym typeface="Calibri"/>
              </a:rPr>
              <a:t>Imagem criada pelos autores.</a:t>
            </a:r>
            <a:endParaRPr sz="1500" b="0" i="0" u="none" strike="noStrike" cap="none">
              <a:solidFill>
                <a:srgbClr val="000000"/>
              </a:solidFill>
              <a:latin typeface="Arial"/>
              <a:ea typeface="Arial"/>
              <a:cs typeface="Arial"/>
              <a:sym typeface="Arial"/>
            </a:endParaRPr>
          </a:p>
        </p:txBody>
      </p:sp>
      <p:grpSp>
        <p:nvGrpSpPr>
          <p:cNvPr id="171" name="Google Shape;171;p8"/>
          <p:cNvGrpSpPr/>
          <p:nvPr/>
        </p:nvGrpSpPr>
        <p:grpSpPr>
          <a:xfrm>
            <a:off x="695880" y="1620000"/>
            <a:ext cx="10798920" cy="4678920"/>
            <a:chOff x="695880" y="1620000"/>
            <a:chExt cx="10798920" cy="4678920"/>
          </a:xfrm>
        </p:grpSpPr>
        <p:pic>
          <p:nvPicPr>
            <p:cNvPr id="172" name="Google Shape;172;p8"/>
            <p:cNvPicPr preferRelativeResize="0"/>
            <p:nvPr/>
          </p:nvPicPr>
          <p:blipFill rotWithShape="1">
            <a:blip r:embed="rId4">
              <a:alphaModFix/>
            </a:blip>
            <a:srcRect/>
            <a:stretch/>
          </p:blipFill>
          <p:spPr>
            <a:xfrm>
              <a:off x="4864320" y="1620000"/>
              <a:ext cx="6630480" cy="4678920"/>
            </a:xfrm>
            <a:prstGeom prst="rect">
              <a:avLst/>
            </a:prstGeom>
            <a:noFill/>
            <a:ln>
              <a:noFill/>
            </a:ln>
          </p:spPr>
        </p:pic>
        <p:pic>
          <p:nvPicPr>
            <p:cNvPr id="173" name="Google Shape;173;p8"/>
            <p:cNvPicPr preferRelativeResize="0"/>
            <p:nvPr/>
          </p:nvPicPr>
          <p:blipFill rotWithShape="1">
            <a:blip r:embed="rId5">
              <a:alphaModFix/>
            </a:blip>
            <a:srcRect/>
            <a:stretch/>
          </p:blipFill>
          <p:spPr>
            <a:xfrm>
              <a:off x="695880" y="1620000"/>
              <a:ext cx="4167360" cy="467892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9"/>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80" name="Google Shape;180;p9"/>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81" name="Google Shape;181;p9"/>
          <p:cNvSpPr txBox="1">
            <a:spLocks noGrp="1"/>
          </p:cNvSpPr>
          <p:nvPr>
            <p:ph type="title" idx="4294967295"/>
          </p:nvPr>
        </p:nvSpPr>
        <p:spPr>
          <a:xfrm>
            <a:off x="2959920" y="1039679"/>
            <a:ext cx="6269400" cy="1229067"/>
          </a:xfrm>
          <a:prstGeom prst="rect">
            <a:avLst/>
          </a:prstGeom>
          <a:noFill/>
          <a:ln>
            <a:noFill/>
          </a:ln>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dirty="0">
                <a:solidFill>
                  <a:srgbClr val="00A59A"/>
                </a:solidFill>
                <a:latin typeface="Calibri"/>
                <a:ea typeface="Calibri"/>
                <a:cs typeface="Calibri"/>
                <a:sym typeface="Calibri"/>
              </a:rPr>
              <a:t>Manipulação do Banco de Dados Relacional</a:t>
            </a:r>
            <a:endParaRPr sz="4400" b="0" i="0" u="none" strike="noStrike" cap="none" dirty="0">
              <a:solidFill>
                <a:srgbClr val="000000"/>
              </a:solidFill>
              <a:latin typeface="Arial"/>
              <a:ea typeface="Arial"/>
              <a:cs typeface="Arial"/>
              <a:sym typeface="Arial"/>
            </a:endParaRPr>
          </a:p>
        </p:txBody>
      </p:sp>
      <p:sp>
        <p:nvSpPr>
          <p:cNvPr id="182" name="Google Shape;182;p9"/>
          <p:cNvSpPr/>
          <p:nvPr/>
        </p:nvSpPr>
        <p:spPr>
          <a:xfrm>
            <a:off x="1319837" y="2984741"/>
            <a:ext cx="9857513" cy="2553417"/>
          </a:xfrm>
          <a:prstGeom prst="rect">
            <a:avLst/>
          </a:prstGeom>
          <a:noFill/>
          <a:ln>
            <a:noFill/>
          </a:ln>
        </p:spPr>
        <p:txBody>
          <a:bodyPr spcFirstLastPara="1" wrap="square" lIns="90000" tIns="45000" rIns="90000" bIns="45000" anchor="t" anchorCtr="0">
            <a:normAutofit/>
          </a:bodyPr>
          <a:lstStyle/>
          <a:p>
            <a:pPr marL="216000" indent="-216000" algn="just">
              <a:lnSpc>
                <a:spcPct val="90000"/>
              </a:lnSpc>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Envolve a execução de operações de CRUD (</a:t>
            </a:r>
            <a:r>
              <a:rPr lang="it-IT" sz="2400" dirty="0">
                <a:latin typeface="Times New Roman" panose="02020603050405020304" pitchFamily="18" charset="0"/>
                <a:cs typeface="Times New Roman" panose="02020603050405020304" pitchFamily="18" charset="0"/>
              </a:rPr>
              <a:t>Create, Read, Update e Delete</a:t>
            </a: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t>
            </a:r>
          </a:p>
          <a:p>
            <a:pPr marL="216000" marR="0" lvl="0" indent="-216000" algn="just" rtl="0">
              <a:lnSpc>
                <a:spcPct val="90000"/>
              </a:lnSpc>
              <a:spcBef>
                <a:spcPts val="0"/>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Permitindo a criação, leitura, atualização </a:t>
            </a:r>
            <a:r>
              <a:rPr lang="pt-BR" sz="24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rPr>
              <a:t>e exclusão de </a:t>
            </a: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informações armazenadas nas tabelas.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16000" marR="0" lvl="0" indent="-216000" algn="just" rtl="0">
              <a:lnSpc>
                <a:spcPct val="90000"/>
              </a:lnSpc>
              <a:spcBef>
                <a:spcPts val="1001"/>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São fundamentais para a utilização e a extração de valor dos dados.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16000" marR="0" lvl="0" indent="-216000" algn="just" rtl="0">
              <a:lnSpc>
                <a:spcPct val="90000"/>
              </a:lnSpc>
              <a:spcBef>
                <a:spcPts val="1001"/>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Melhorando a eficiência, a organização e a confiabilidade das informações no ambiente de negócios.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0"/>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90" name="Google Shape;190;p10"/>
          <p:cNvSpPr txBox="1">
            <a:spLocks noGrp="1"/>
          </p:cNvSpPr>
          <p:nvPr>
            <p:ph type="title" idx="4294967295"/>
          </p:nvPr>
        </p:nvSpPr>
        <p:spPr>
          <a:xfrm>
            <a:off x="2959920" y="1039680"/>
            <a:ext cx="6269400" cy="1237694"/>
          </a:xfrm>
          <a:prstGeom prst="rect">
            <a:avLst/>
          </a:prstGeom>
          <a:noFill/>
          <a:ln>
            <a:noFill/>
          </a:ln>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dirty="0">
                <a:solidFill>
                  <a:srgbClr val="00A59A"/>
                </a:solidFill>
                <a:latin typeface="Calibri"/>
                <a:ea typeface="Calibri"/>
                <a:cs typeface="Calibri"/>
                <a:sym typeface="Calibri"/>
              </a:rPr>
              <a:t>Usabilidade do Banco de Dados Relacional</a:t>
            </a:r>
            <a:endParaRPr sz="4400" b="0" i="0" u="none" strike="noStrike" cap="none" dirty="0">
              <a:solidFill>
                <a:srgbClr val="000000"/>
              </a:solidFill>
              <a:latin typeface="Arial"/>
              <a:ea typeface="Arial"/>
              <a:cs typeface="Arial"/>
              <a:sym typeface="Arial"/>
            </a:endParaRPr>
          </a:p>
        </p:txBody>
      </p:sp>
      <p:sp>
        <p:nvSpPr>
          <p:cNvPr id="191" name="Google Shape;191;p10"/>
          <p:cNvSpPr/>
          <p:nvPr/>
        </p:nvSpPr>
        <p:spPr>
          <a:xfrm>
            <a:off x="1337094" y="2520000"/>
            <a:ext cx="9713344" cy="3414974"/>
          </a:xfrm>
          <a:prstGeom prst="rect">
            <a:avLst/>
          </a:prstGeom>
          <a:noFill/>
          <a:ln>
            <a:noFill/>
          </a:ln>
        </p:spPr>
        <p:txBody>
          <a:bodyPr spcFirstLastPara="1" wrap="square" lIns="90000" tIns="45000" rIns="90000" bIns="45000" anchor="ctr" anchorCtr="0">
            <a:noAutofit/>
          </a:bodyPr>
          <a:lstStyle/>
          <a:p>
            <a:pPr marL="216000" marR="0" lvl="0" indent="-216000" algn="just" rtl="0">
              <a:lnSpc>
                <a:spcPct val="90000"/>
              </a:lnSpc>
              <a:spcBef>
                <a:spcPts val="0"/>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Um aspecto crucial para garantir uma interação eficiente e intuitiva por parte dos usuários para gerar uma experiência agradável.</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16000" marR="0" lvl="0" indent="-216000" algn="just" rtl="0">
              <a:lnSpc>
                <a:spcPct val="90000"/>
              </a:lnSpc>
              <a:spcBef>
                <a:spcPts val="1001"/>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 usabilidade está intimamente ligada à segurança e integridade dos dados, gerando restrições adequadas garantindo que apenas informações válidas e consistentes sejam armazenadas e acessadas.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16000" marR="0" lvl="0" indent="-216000" algn="just" rtl="0">
              <a:lnSpc>
                <a:spcPct val="90000"/>
              </a:lnSpc>
              <a:spcBef>
                <a:spcPts val="1001"/>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Tendo uma possibilidade de definir permissões de acesso específicas para diferentes usuários ou grupos de usuários.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16000" marR="0" lvl="0" indent="-216000" algn="just" rtl="0">
              <a:lnSpc>
                <a:spcPct val="90000"/>
              </a:lnSpc>
              <a:spcBef>
                <a:spcPts val="1001"/>
              </a:spcBef>
              <a:spcAft>
                <a:spcPts val="0"/>
              </a:spcAft>
              <a:buClr>
                <a:srgbClr val="000000"/>
              </a:buClr>
              <a:buSzPts val="2000"/>
              <a:buFont typeface="Noto Sans Symbols"/>
              <a:buChar char="∙"/>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Gerando proteção dos dados sensíveis e o controle de privilégios de manipulação.</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rot="5400000">
            <a:off x="-370800" y="370800"/>
            <a:ext cx="3243600" cy="2495520"/>
          </a:xfrm>
          <a:prstGeom prst="rtTriangle">
            <a:avLst/>
          </a:prstGeom>
          <a:solidFill>
            <a:srgbClr val="00A59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p:nvPr/>
        </p:nvSpPr>
        <p:spPr>
          <a:xfrm rot="10800000">
            <a:off x="8275320" y="-25560"/>
            <a:ext cx="3916800" cy="3576960"/>
          </a:xfrm>
          <a:prstGeom prst="rtTriangle">
            <a:avLst/>
          </a:prstGeom>
          <a:solidFill>
            <a:srgbClr val="FFDA1A"/>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98" name="Google Shape;198;p11"/>
          <p:cNvPicPr preferRelativeResize="0"/>
          <p:nvPr/>
        </p:nvPicPr>
        <p:blipFill rotWithShape="1">
          <a:blip r:embed="rId3">
            <a:alphaModFix/>
          </a:blip>
          <a:srcRect/>
          <a:stretch/>
        </p:blipFill>
        <p:spPr>
          <a:xfrm>
            <a:off x="10956960" y="613440"/>
            <a:ext cx="662040" cy="303840"/>
          </a:xfrm>
          <a:prstGeom prst="rect">
            <a:avLst/>
          </a:prstGeom>
          <a:noFill/>
          <a:ln>
            <a:noFill/>
          </a:ln>
        </p:spPr>
      </p:pic>
      <p:sp>
        <p:nvSpPr>
          <p:cNvPr id="199" name="Google Shape;199;p11"/>
          <p:cNvSpPr txBox="1">
            <a:spLocks noGrp="1"/>
          </p:cNvSpPr>
          <p:nvPr>
            <p:ph type="title" idx="4294967295"/>
          </p:nvPr>
        </p:nvSpPr>
        <p:spPr>
          <a:xfrm>
            <a:off x="2498760" y="1410120"/>
            <a:ext cx="6731280" cy="878760"/>
          </a:xfrm>
          <a:prstGeom prst="rect">
            <a:avLst/>
          </a:prstGeom>
          <a:noFill/>
          <a:ln>
            <a:noFill/>
          </a:ln>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A59A"/>
              </a:buClr>
              <a:buSzPts val="4400"/>
              <a:buFont typeface="Calibri"/>
              <a:buNone/>
            </a:pPr>
            <a:r>
              <a:rPr lang="pt-BR" sz="4400" b="1" i="0" u="none" strike="noStrike" cap="none" dirty="0">
                <a:solidFill>
                  <a:srgbClr val="00A59A"/>
                </a:solidFill>
                <a:latin typeface="Calibri"/>
                <a:ea typeface="Calibri"/>
                <a:cs typeface="Calibri"/>
                <a:sym typeface="Calibri"/>
              </a:rPr>
              <a:t>RESULTADOS E DISCUSSÕES</a:t>
            </a:r>
            <a:endParaRPr sz="4400" b="0" i="0" u="none" strike="noStrike" cap="none" dirty="0">
              <a:solidFill>
                <a:srgbClr val="000000"/>
              </a:solidFill>
              <a:latin typeface="Arial"/>
              <a:ea typeface="Arial"/>
              <a:cs typeface="Arial"/>
              <a:sym typeface="Arial"/>
            </a:endParaRPr>
          </a:p>
        </p:txBody>
      </p:sp>
      <p:sp>
        <p:nvSpPr>
          <p:cNvPr id="200" name="Google Shape;200;p11"/>
          <p:cNvSpPr/>
          <p:nvPr/>
        </p:nvSpPr>
        <p:spPr>
          <a:xfrm>
            <a:off x="1423358" y="2880000"/>
            <a:ext cx="9114922" cy="2455920"/>
          </a:xfrm>
          <a:prstGeom prst="rect">
            <a:avLst/>
          </a:prstGeom>
          <a:noFill/>
          <a:ln>
            <a:noFill/>
          </a:ln>
        </p:spPr>
        <p:txBody>
          <a:bodyPr spcFirstLastPara="1" wrap="square" lIns="90000" tIns="45000" rIns="90000" bIns="45000" anchor="t" anchorCtr="0">
            <a:normAutofit/>
          </a:bodyPr>
          <a:lstStyle/>
          <a:p>
            <a:pPr marL="0" marR="0" lvl="0" indent="0" algn="just" rtl="0">
              <a:lnSpc>
                <a:spcPct val="90000"/>
              </a:lnSpc>
              <a:spcBef>
                <a:spcPts val="0"/>
              </a:spcBef>
              <a:spcAft>
                <a:spcPts val="0"/>
              </a:spcAft>
              <a:buNone/>
            </a:pPr>
            <a:r>
              <a:rPr lang="pt-B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O banco de dados relacional é importante e relevante para a organização e segurança das informações em vários setores. Com o avanço tecnológico, as empresas estão investindo cada vez mais nesse modelo para lidar com a complexidade das tarefas e softwares. A adaptabilidade e usabilidade permitem gerenciar desde dados simples até informações críticas, garantindo eficiência no armazenamento e recuperação dos dados.</a:t>
            </a:r>
            <a:endParaRPr sz="2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90000"/>
              </a:lnSpc>
              <a:spcBef>
                <a:spcPts val="1001"/>
              </a:spcBef>
              <a:spcAft>
                <a:spcPts val="0"/>
              </a:spcAft>
              <a:buNone/>
            </a:pP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964</Words>
  <Application>Microsoft Office PowerPoint</Application>
  <PresentationFormat>Widescreen</PresentationFormat>
  <Paragraphs>43</Paragraphs>
  <Slides>12</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Noto Sans Symbols</vt:lpstr>
      <vt:lpstr>Times New Roman</vt:lpstr>
      <vt:lpstr>Tema do Office</vt:lpstr>
      <vt:lpstr>Apresentação do PowerPoint</vt:lpstr>
      <vt:lpstr>Avanços no monitoramento remoto de pacientes</vt:lpstr>
      <vt:lpstr>INTRODUÇÃO</vt:lpstr>
      <vt:lpstr>FUNDAMENTAÇÃO TEÓRICA </vt:lpstr>
      <vt:lpstr>METODOLOGIA</vt:lpstr>
      <vt:lpstr>SCRIPT DO BANCO DE DADOS</vt:lpstr>
      <vt:lpstr>Manipulação do Banco de Dados Relacional</vt:lpstr>
      <vt:lpstr>Usabilidade do Banco de Dados Relacional</vt:lpstr>
      <vt:lpstr>RESULTADOS E DISCUSSÕES</vt:lpstr>
      <vt:lpstr>CONCLUSÃO.</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Cláudia Rodrigues De Melo Schneider</dc:creator>
  <cp:lastModifiedBy>Lennon Ricardo Rosa de Souza</cp:lastModifiedBy>
  <cp:revision>7</cp:revision>
  <dcterms:created xsi:type="dcterms:W3CDTF">2020-02-19T16:58:33Z</dcterms:created>
  <dcterms:modified xsi:type="dcterms:W3CDTF">2024-06-06T20:41:36Z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14</vt:i4>
  </property>
</Properties>
</file>