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
      <p:font typeface="Averag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Average-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681c505a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681c505a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681c505a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681c505a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681c505a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681c505a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681c505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681c505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681c505a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681c505a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681c505a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681c505a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81c505a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81c505a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681c505a6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681c505a6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681c505a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681c505a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81c505a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81c505a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681c505a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681c505a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681c505a6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681c505a6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681c505a6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681c505a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681c505a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681c505a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681c505a6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681c505a6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681c505a6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681c505a6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681c505a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681c505a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681c505a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681c505a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81c505a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81c505a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20500" y="491250"/>
            <a:ext cx="83103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HK"/>
              <a:t>ARE-Dynamique</a:t>
            </a:r>
            <a:endParaRPr/>
          </a:p>
        </p:txBody>
      </p:sp>
      <p:sp>
        <p:nvSpPr>
          <p:cNvPr id="73" name="Google Shape;73;p13"/>
          <p:cNvSpPr txBox="1"/>
          <p:nvPr>
            <p:ph idx="1" type="subTitle"/>
          </p:nvPr>
        </p:nvSpPr>
        <p:spPr>
          <a:xfrm>
            <a:off x="648400" y="2509850"/>
            <a:ext cx="4474200" cy="149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i="1" lang="zh-HK" sz="3000">
                <a:latin typeface="Raleway"/>
                <a:ea typeface="Raleway"/>
                <a:cs typeface="Raleway"/>
                <a:sym typeface="Raleway"/>
              </a:rPr>
              <a:t>Diffusion de publication sur reseaux sociale</a:t>
            </a:r>
            <a:endParaRPr i="1" sz="3000"/>
          </a:p>
        </p:txBody>
      </p:sp>
      <p:pic>
        <p:nvPicPr>
          <p:cNvPr id="74" name="Google Shape;74;p13"/>
          <p:cNvPicPr preferRelativeResize="0"/>
          <p:nvPr/>
        </p:nvPicPr>
        <p:blipFill>
          <a:blip r:embed="rId3">
            <a:alphaModFix/>
          </a:blip>
          <a:stretch>
            <a:fillRect/>
          </a:stretch>
        </p:blipFill>
        <p:spPr>
          <a:xfrm>
            <a:off x="5830226" y="2131850"/>
            <a:ext cx="2600575" cy="2600575"/>
          </a:xfrm>
          <a:prstGeom prst="rect">
            <a:avLst/>
          </a:prstGeom>
          <a:noFill/>
          <a:ln>
            <a:noFill/>
          </a:ln>
        </p:spPr>
      </p:pic>
      <p:sp>
        <p:nvSpPr>
          <p:cNvPr id="75" name="Google Shape;75;p13"/>
          <p:cNvSpPr txBox="1"/>
          <p:nvPr/>
        </p:nvSpPr>
        <p:spPr>
          <a:xfrm>
            <a:off x="1910000" y="3967625"/>
            <a:ext cx="26007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a:latin typeface="Lato"/>
                <a:ea typeface="Lato"/>
                <a:cs typeface="Lato"/>
                <a:sym typeface="Lato"/>
              </a:rPr>
              <a:t>Dong Haitao</a:t>
            </a:r>
            <a:endParaRPr>
              <a:latin typeface="Lato"/>
              <a:ea typeface="Lato"/>
              <a:cs typeface="Lato"/>
              <a:sym typeface="Lato"/>
            </a:endParaRPr>
          </a:p>
          <a:p>
            <a:pPr indent="0" lvl="0" marL="0" rtl="0" algn="l">
              <a:spcBef>
                <a:spcPts val="0"/>
              </a:spcBef>
              <a:spcAft>
                <a:spcPts val="0"/>
              </a:spcAft>
              <a:buNone/>
            </a:pPr>
            <a:r>
              <a:rPr lang="zh-HK">
                <a:latin typeface="Lato"/>
                <a:ea typeface="Lato"/>
                <a:cs typeface="Lato"/>
                <a:sym typeface="Lato"/>
              </a:rPr>
              <a:t>Zhang Xu</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8" name="Shape 128"/>
        <p:cNvGrpSpPr/>
        <p:nvPr/>
      </p:nvGrpSpPr>
      <p:grpSpPr>
        <a:xfrm>
          <a:off x="0" y="0"/>
          <a:ext cx="0" cy="0"/>
          <a:chOff x="0" y="0"/>
          <a:chExt cx="0" cy="0"/>
        </a:xfrm>
      </p:grpSpPr>
      <p:sp>
        <p:nvSpPr>
          <p:cNvPr id="129" name="Google Shape;129;p22"/>
          <p:cNvSpPr txBox="1"/>
          <p:nvPr/>
        </p:nvSpPr>
        <p:spPr>
          <a:xfrm>
            <a:off x="46125" y="0"/>
            <a:ext cx="44289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3000">
                <a:latin typeface="Average"/>
                <a:ea typeface="Average"/>
                <a:cs typeface="Average"/>
                <a:sym typeface="Average"/>
              </a:rPr>
              <a:t>Les paramètres:</a:t>
            </a:r>
            <a:endParaRPr sz="3000">
              <a:latin typeface="Average"/>
              <a:ea typeface="Average"/>
              <a:cs typeface="Average"/>
              <a:sym typeface="Average"/>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highlight>
                  <a:srgbClr val="FF0000"/>
                </a:highlight>
                <a:latin typeface="Lato"/>
                <a:ea typeface="Lato"/>
                <a:cs typeface="Lato"/>
                <a:sym typeface="Lato"/>
              </a:rPr>
              <a:t>p_0=1.326</a:t>
            </a:r>
            <a:endParaRPr sz="1800">
              <a:highlight>
                <a:srgbClr val="FF0000"/>
              </a:highlight>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highlight>
                  <a:srgbClr val="FF0000"/>
                </a:highlight>
                <a:latin typeface="Lato"/>
                <a:ea typeface="Lato"/>
                <a:cs typeface="Lato"/>
                <a:sym typeface="Lato"/>
              </a:rPr>
              <a:t>p_1=0.1359</a:t>
            </a:r>
            <a:endParaRPr sz="1800">
              <a:highlight>
                <a:srgbClr val="FF0000"/>
              </a:highlight>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#p_1 est La probabilité les gens qui a déjà vu va arreter diffuer cette publication.</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sur cette modèle,p_1!=0</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I0=1e-6</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ND=75</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TS=1.0</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INPUT = (1.0-I0, I0)</a:t>
            </a:r>
            <a:endParaRPr sz="1800">
              <a:latin typeface="Lato"/>
              <a:ea typeface="Lato"/>
              <a:cs typeface="Lato"/>
              <a:sym typeface="Lato"/>
            </a:endParaRPr>
          </a:p>
        </p:txBody>
      </p:sp>
      <p:sp>
        <p:nvSpPr>
          <p:cNvPr id="130" name="Google Shape;130;p22"/>
          <p:cNvSpPr txBox="1"/>
          <p:nvPr/>
        </p:nvSpPr>
        <p:spPr>
          <a:xfrm>
            <a:off x="5628500" y="3174550"/>
            <a:ext cx="3247800" cy="18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800">
                <a:latin typeface="Lato"/>
                <a:ea typeface="Lato"/>
                <a:cs typeface="Lato"/>
                <a:sym typeface="Lato"/>
              </a:rPr>
              <a:t>Conclusion:</a:t>
            </a:r>
            <a:endParaRPr sz="1800">
              <a:latin typeface="Lato"/>
              <a:ea typeface="Lato"/>
              <a:cs typeface="Lato"/>
              <a:sym typeface="Lato"/>
            </a:endParaRPr>
          </a:p>
          <a:p>
            <a:pPr indent="0" lvl="0" marL="0" rtl="0" algn="l">
              <a:spcBef>
                <a:spcPts val="0"/>
              </a:spcBef>
              <a:spcAft>
                <a:spcPts val="0"/>
              </a:spcAft>
              <a:buNone/>
            </a:pPr>
            <a:r>
              <a:rPr lang="zh-HK">
                <a:solidFill>
                  <a:schemeClr val="dk2"/>
                </a:solidFill>
              </a:rPr>
              <a:t>Comme on peut le voir sur la figure, à environ t = 17, en maintenant un équilibre dynamique.</a:t>
            </a:r>
            <a:endParaRPr>
              <a:latin typeface="Lato"/>
              <a:ea typeface="Lato"/>
              <a:cs typeface="Lato"/>
              <a:sym typeface="Lato"/>
            </a:endParaRPr>
          </a:p>
        </p:txBody>
      </p:sp>
      <p:pic>
        <p:nvPicPr>
          <p:cNvPr id="131" name="Google Shape;131;p22"/>
          <p:cNvPicPr preferRelativeResize="0"/>
          <p:nvPr/>
        </p:nvPicPr>
        <p:blipFill>
          <a:blip r:embed="rId3">
            <a:alphaModFix/>
          </a:blip>
          <a:stretch>
            <a:fillRect/>
          </a:stretch>
        </p:blipFill>
        <p:spPr>
          <a:xfrm>
            <a:off x="4954900" y="189325"/>
            <a:ext cx="3705225"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5" name="Shape 135"/>
        <p:cNvGrpSpPr/>
        <p:nvPr/>
      </p:nvGrpSpPr>
      <p:grpSpPr>
        <a:xfrm>
          <a:off x="0" y="0"/>
          <a:ext cx="0" cy="0"/>
          <a:chOff x="0" y="0"/>
          <a:chExt cx="0" cy="0"/>
        </a:xfrm>
      </p:grpSpPr>
      <p:sp>
        <p:nvSpPr>
          <p:cNvPr id="136" name="Google Shape;136;p23"/>
          <p:cNvSpPr txBox="1"/>
          <p:nvPr/>
        </p:nvSpPr>
        <p:spPr>
          <a:xfrm>
            <a:off x="46125" y="0"/>
            <a:ext cx="44289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3000">
                <a:latin typeface="Average"/>
                <a:ea typeface="Average"/>
                <a:cs typeface="Average"/>
                <a:sym typeface="Average"/>
              </a:rPr>
              <a:t>Les paramètres:</a:t>
            </a:r>
            <a:endParaRPr sz="3000">
              <a:latin typeface="Average"/>
              <a:ea typeface="Average"/>
              <a:cs typeface="Average"/>
              <a:sym typeface="Average"/>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highlight>
                  <a:srgbClr val="FF0000"/>
                </a:highlight>
                <a:latin typeface="Lato"/>
                <a:ea typeface="Lato"/>
                <a:cs typeface="Lato"/>
                <a:sym typeface="Lato"/>
              </a:rPr>
              <a:t>p_0=1.326</a:t>
            </a:r>
            <a:endParaRPr sz="1800">
              <a:highlight>
                <a:srgbClr val="FF0000"/>
              </a:highlight>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highlight>
                  <a:srgbClr val="FF0000"/>
                </a:highlight>
                <a:latin typeface="Lato"/>
                <a:ea typeface="Lato"/>
                <a:cs typeface="Lato"/>
                <a:sym typeface="Lato"/>
              </a:rPr>
              <a:t>p_1=0.759</a:t>
            </a:r>
            <a:endParaRPr sz="1800">
              <a:highlight>
                <a:srgbClr val="FF0000"/>
              </a:highlight>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#p_1 est La probabilité les gens qui a déjà vu va arreter diffuer cette publication.</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sur cette modèle,p_1!=0</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I0=1e-6</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ND=75</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TS=1.0</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INPUT = (1.0-I0, I0)</a:t>
            </a:r>
            <a:endParaRPr sz="1800">
              <a:latin typeface="Lato"/>
              <a:ea typeface="Lato"/>
              <a:cs typeface="Lato"/>
              <a:sym typeface="Lato"/>
            </a:endParaRPr>
          </a:p>
        </p:txBody>
      </p:sp>
      <p:sp>
        <p:nvSpPr>
          <p:cNvPr id="137" name="Google Shape;137;p23"/>
          <p:cNvSpPr txBox="1"/>
          <p:nvPr/>
        </p:nvSpPr>
        <p:spPr>
          <a:xfrm>
            <a:off x="5628500" y="3174550"/>
            <a:ext cx="3247800" cy="18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800">
                <a:latin typeface="Lato"/>
                <a:ea typeface="Lato"/>
                <a:cs typeface="Lato"/>
                <a:sym typeface="Lato"/>
              </a:rPr>
              <a:t>Conclusion:</a:t>
            </a:r>
            <a:endParaRPr sz="1800">
              <a:latin typeface="Lato"/>
              <a:ea typeface="Lato"/>
              <a:cs typeface="Lato"/>
              <a:sym typeface="Lato"/>
            </a:endParaRPr>
          </a:p>
          <a:p>
            <a:pPr indent="0" lvl="0" marL="0" rtl="0" algn="l">
              <a:spcBef>
                <a:spcPts val="0"/>
              </a:spcBef>
              <a:spcAft>
                <a:spcPts val="0"/>
              </a:spcAft>
              <a:buNone/>
            </a:pPr>
            <a:r>
              <a:rPr lang="zh-HK" sz="1800">
                <a:solidFill>
                  <a:schemeClr val="dk2"/>
                </a:solidFill>
                <a:latin typeface="Lato"/>
                <a:ea typeface="Lato"/>
                <a:cs typeface="Lato"/>
                <a:sym typeface="Lato"/>
              </a:rPr>
              <a:t>si p_1 augmente, quand </a:t>
            </a:r>
            <a:r>
              <a:rPr lang="zh-HK" sz="1800">
                <a:solidFill>
                  <a:schemeClr val="dk2"/>
                </a:solidFill>
              </a:rPr>
              <a:t>en un équilibre dynamique,les gens non diffuser vas augmente</a:t>
            </a:r>
            <a:endParaRPr sz="1800">
              <a:latin typeface="Lato"/>
              <a:ea typeface="Lato"/>
              <a:cs typeface="Lato"/>
              <a:sym typeface="Lato"/>
            </a:endParaRPr>
          </a:p>
        </p:txBody>
      </p:sp>
      <p:pic>
        <p:nvPicPr>
          <p:cNvPr id="138" name="Google Shape;138;p23"/>
          <p:cNvPicPr preferRelativeResize="0"/>
          <p:nvPr/>
        </p:nvPicPr>
        <p:blipFill>
          <a:blip r:embed="rId3">
            <a:alphaModFix/>
          </a:blip>
          <a:stretch>
            <a:fillRect/>
          </a:stretch>
        </p:blipFill>
        <p:spPr>
          <a:xfrm>
            <a:off x="5171075" y="244625"/>
            <a:ext cx="3705225" cy="2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83100" y="712150"/>
            <a:ext cx="62037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zh-HK" sz="7200"/>
              <a:t>3</a:t>
            </a:r>
            <a:r>
              <a:rPr lang="zh-HK" sz="7200"/>
              <a:t>.SIR modèle</a:t>
            </a:r>
            <a:endParaRPr sz="7200"/>
          </a:p>
          <a:p>
            <a:pPr indent="0" lvl="0" marL="0" rtl="0" algn="l">
              <a:spcBef>
                <a:spcPts val="0"/>
              </a:spcBef>
              <a:spcAft>
                <a:spcPts val="0"/>
              </a:spcAft>
              <a:buClr>
                <a:schemeClr val="dk2"/>
              </a:buClr>
              <a:buSzPts val="1100"/>
              <a:buFont typeface="Arial"/>
              <a:buNone/>
            </a:pPr>
            <a:r>
              <a:rPr lang="zh-HK" sz="3600"/>
              <a:t>1.</a:t>
            </a:r>
            <a:r>
              <a:rPr lang="zh-HK" sz="3600"/>
              <a:t>sensible--&gt;non vu</a:t>
            </a:r>
            <a:endParaRPr sz="3600"/>
          </a:p>
          <a:p>
            <a:pPr indent="0" lvl="0" marL="0" rtl="0" algn="l">
              <a:spcBef>
                <a:spcPts val="0"/>
              </a:spcBef>
              <a:spcAft>
                <a:spcPts val="0"/>
              </a:spcAft>
              <a:buNone/>
            </a:pPr>
            <a:r>
              <a:rPr lang="zh-HK" sz="3600"/>
              <a:t>2.infection--&gt;vu et encore diffuser</a:t>
            </a:r>
            <a:endParaRPr sz="3600"/>
          </a:p>
          <a:p>
            <a:pPr indent="0" lvl="0" marL="0" rtl="0" algn="l">
              <a:spcBef>
                <a:spcPts val="0"/>
              </a:spcBef>
              <a:spcAft>
                <a:spcPts val="0"/>
              </a:spcAft>
              <a:buNone/>
            </a:pPr>
            <a:r>
              <a:rPr lang="zh-HK" sz="3600"/>
              <a:t>3.convalescent</a:t>
            </a:r>
            <a:r>
              <a:rPr lang="zh-HK" sz="3600"/>
              <a:t>--&gt;vu et arreter diffuser</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7" name="Shape 147"/>
        <p:cNvGrpSpPr/>
        <p:nvPr/>
      </p:nvGrpSpPr>
      <p:grpSpPr>
        <a:xfrm>
          <a:off x="0" y="0"/>
          <a:ext cx="0" cy="0"/>
          <a:chOff x="0" y="0"/>
          <a:chExt cx="0" cy="0"/>
        </a:xfrm>
      </p:grpSpPr>
      <p:sp>
        <p:nvSpPr>
          <p:cNvPr id="148" name="Google Shape;148;p25"/>
          <p:cNvSpPr txBox="1"/>
          <p:nvPr/>
        </p:nvSpPr>
        <p:spPr>
          <a:xfrm>
            <a:off x="46125" y="0"/>
            <a:ext cx="44289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3000">
                <a:latin typeface="Average"/>
                <a:ea typeface="Average"/>
                <a:cs typeface="Average"/>
                <a:sym typeface="Average"/>
              </a:rPr>
              <a:t>Les paramètres:</a:t>
            </a:r>
            <a:endParaRPr sz="3000">
              <a:latin typeface="Average"/>
              <a:ea typeface="Average"/>
              <a:cs typeface="Average"/>
              <a:sym typeface="Average"/>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highlight>
                  <a:srgbClr val="FF0000"/>
                </a:highlight>
                <a:latin typeface="Lato"/>
                <a:ea typeface="Lato"/>
                <a:cs typeface="Lato"/>
                <a:sym typeface="Lato"/>
              </a:rPr>
              <a:t>p_0=1.4247</a:t>
            </a:r>
            <a:endParaRPr sz="1800">
              <a:highlight>
                <a:srgbClr val="FF0000"/>
              </a:highlight>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highlight>
                  <a:srgbClr val="FF0000"/>
                </a:highlight>
                <a:latin typeface="Lato"/>
                <a:ea typeface="Lato"/>
                <a:cs typeface="Lato"/>
                <a:sym typeface="Lato"/>
              </a:rPr>
              <a:t>p_1=0.14286</a:t>
            </a:r>
            <a:endParaRPr sz="1800">
              <a:highlight>
                <a:srgbClr val="FF0000"/>
              </a:highlight>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zh-HK" sz="1800">
                <a:latin typeface="Lato"/>
                <a:ea typeface="Lato"/>
                <a:cs typeface="Lato"/>
                <a:sym typeface="Lato"/>
              </a:rPr>
              <a:t>S0=1-1e-6</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zh-HK" sz="1800">
                <a:latin typeface="Lato"/>
                <a:ea typeface="Lato"/>
                <a:cs typeface="Lato"/>
                <a:sym typeface="Lato"/>
              </a:rPr>
              <a:t>I0=1e-6</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zh-HK" sz="1800">
                <a:latin typeface="Lato"/>
                <a:ea typeface="Lato"/>
                <a:cs typeface="Lato"/>
                <a:sym typeface="Lato"/>
              </a:rPr>
              <a:t>ND=70</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zh-HK" sz="1800">
                <a:latin typeface="Lato"/>
                <a:ea typeface="Lato"/>
                <a:cs typeface="Lato"/>
                <a:sym typeface="Lato"/>
              </a:rPr>
              <a:t>TS=1.0</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INPUT = (S0, I0, 0.0)</a:t>
            </a:r>
            <a:endParaRPr sz="1800">
              <a:latin typeface="Lato"/>
              <a:ea typeface="Lato"/>
              <a:cs typeface="Lato"/>
              <a:sym typeface="Lato"/>
            </a:endParaRPr>
          </a:p>
        </p:txBody>
      </p:sp>
      <p:sp>
        <p:nvSpPr>
          <p:cNvPr id="149" name="Google Shape;149;p25"/>
          <p:cNvSpPr txBox="1"/>
          <p:nvPr/>
        </p:nvSpPr>
        <p:spPr>
          <a:xfrm>
            <a:off x="4779600" y="3174550"/>
            <a:ext cx="4096800" cy="18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800">
                <a:latin typeface="Lato"/>
                <a:ea typeface="Lato"/>
                <a:cs typeface="Lato"/>
                <a:sym typeface="Lato"/>
              </a:rPr>
              <a:t>Conclusion:</a:t>
            </a:r>
            <a:endParaRPr sz="1800">
              <a:latin typeface="Lato"/>
              <a:ea typeface="Lato"/>
              <a:cs typeface="Lato"/>
              <a:sym typeface="Lato"/>
            </a:endParaRPr>
          </a:p>
          <a:p>
            <a:pPr indent="0" lvl="0" marL="0" rtl="0" algn="l">
              <a:spcBef>
                <a:spcPts val="0"/>
              </a:spcBef>
              <a:spcAft>
                <a:spcPts val="0"/>
              </a:spcAft>
              <a:buNone/>
            </a:pPr>
            <a:r>
              <a:rPr lang="zh-HK">
                <a:latin typeface="Lato"/>
                <a:ea typeface="Lato"/>
                <a:cs typeface="Lato"/>
                <a:sym typeface="Lato"/>
              </a:rPr>
              <a:t>Comme on peut le voir sur la figure, à la fin, tout le monde a vu des publication et le nombre de personnes qui diffusent des publication a d'abord augmenté, puis diminué, pour finalement devenir des personnes qui ont vu des publication sans se diffuser.</a:t>
            </a:r>
            <a:endParaRPr>
              <a:latin typeface="Lato"/>
              <a:ea typeface="Lato"/>
              <a:cs typeface="Lato"/>
              <a:sym typeface="Lato"/>
            </a:endParaRPr>
          </a:p>
        </p:txBody>
      </p:sp>
      <p:pic>
        <p:nvPicPr>
          <p:cNvPr id="150" name="Google Shape;150;p25"/>
          <p:cNvPicPr preferRelativeResize="0"/>
          <p:nvPr/>
        </p:nvPicPr>
        <p:blipFill>
          <a:blip r:embed="rId3">
            <a:alphaModFix/>
          </a:blip>
          <a:stretch>
            <a:fillRect/>
          </a:stretch>
        </p:blipFill>
        <p:spPr>
          <a:xfrm>
            <a:off x="5025088" y="158600"/>
            <a:ext cx="3705225" cy="264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4" name="Shape 154"/>
        <p:cNvGrpSpPr/>
        <p:nvPr/>
      </p:nvGrpSpPr>
      <p:grpSpPr>
        <a:xfrm>
          <a:off x="0" y="0"/>
          <a:ext cx="0" cy="0"/>
          <a:chOff x="0" y="0"/>
          <a:chExt cx="0" cy="0"/>
        </a:xfrm>
      </p:grpSpPr>
      <p:sp>
        <p:nvSpPr>
          <p:cNvPr id="155" name="Google Shape;155;p26"/>
          <p:cNvSpPr txBox="1"/>
          <p:nvPr/>
        </p:nvSpPr>
        <p:spPr>
          <a:xfrm>
            <a:off x="46125" y="0"/>
            <a:ext cx="44289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3000">
                <a:latin typeface="Average"/>
                <a:ea typeface="Average"/>
                <a:cs typeface="Average"/>
                <a:sym typeface="Average"/>
              </a:rPr>
              <a:t>Les paramètres:</a:t>
            </a:r>
            <a:endParaRPr sz="3000">
              <a:latin typeface="Average"/>
              <a:ea typeface="Average"/>
              <a:cs typeface="Average"/>
              <a:sym typeface="Average"/>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highlight>
                  <a:srgbClr val="FF0000"/>
                </a:highlight>
                <a:latin typeface="Lato"/>
                <a:ea typeface="Lato"/>
                <a:cs typeface="Lato"/>
                <a:sym typeface="Lato"/>
              </a:rPr>
              <a:t>p_0=0.952</a:t>
            </a:r>
            <a:endParaRPr sz="1800">
              <a:highlight>
                <a:srgbClr val="FF0000"/>
              </a:highlight>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highlight>
                  <a:srgbClr val="FF0000"/>
                </a:highlight>
                <a:latin typeface="Lato"/>
                <a:ea typeface="Lato"/>
                <a:cs typeface="Lato"/>
                <a:sym typeface="Lato"/>
              </a:rPr>
              <a:t>p_1=0.3523</a:t>
            </a:r>
            <a:endParaRPr sz="1800">
              <a:highlight>
                <a:srgbClr val="FF0000"/>
              </a:highlight>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zh-HK" sz="1800">
                <a:latin typeface="Lato"/>
                <a:ea typeface="Lato"/>
                <a:cs typeface="Lato"/>
                <a:sym typeface="Lato"/>
              </a:rPr>
              <a:t>S0=1-1e-6</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zh-HK" sz="1800">
                <a:latin typeface="Lato"/>
                <a:ea typeface="Lato"/>
                <a:cs typeface="Lato"/>
                <a:sym typeface="Lato"/>
              </a:rPr>
              <a:t>I0=1e-6</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zh-HK" sz="1800">
                <a:latin typeface="Lato"/>
                <a:ea typeface="Lato"/>
                <a:cs typeface="Lato"/>
                <a:sym typeface="Lato"/>
              </a:rPr>
              <a:t>ND=70</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zh-HK" sz="1800">
                <a:latin typeface="Lato"/>
                <a:ea typeface="Lato"/>
                <a:cs typeface="Lato"/>
                <a:sym typeface="Lato"/>
              </a:rPr>
              <a:t>TS=1.0</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INPUT = (S0, I0, 0.0)</a:t>
            </a:r>
            <a:endParaRPr sz="1800">
              <a:latin typeface="Lato"/>
              <a:ea typeface="Lato"/>
              <a:cs typeface="Lato"/>
              <a:sym typeface="Lato"/>
            </a:endParaRPr>
          </a:p>
        </p:txBody>
      </p:sp>
      <p:sp>
        <p:nvSpPr>
          <p:cNvPr id="156" name="Google Shape;156;p26"/>
          <p:cNvSpPr txBox="1"/>
          <p:nvPr/>
        </p:nvSpPr>
        <p:spPr>
          <a:xfrm>
            <a:off x="4779600" y="3174550"/>
            <a:ext cx="4096800" cy="18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800">
                <a:latin typeface="Lato"/>
                <a:ea typeface="Lato"/>
                <a:cs typeface="Lato"/>
                <a:sym typeface="Lato"/>
              </a:rPr>
              <a:t>Conclusion:</a:t>
            </a:r>
            <a:endParaRPr sz="1800">
              <a:latin typeface="Lato"/>
              <a:ea typeface="Lato"/>
              <a:cs typeface="Lato"/>
              <a:sym typeface="Lato"/>
            </a:endParaRPr>
          </a:p>
          <a:p>
            <a:pPr indent="0" lvl="0" marL="0" rtl="0" algn="l">
              <a:spcBef>
                <a:spcPts val="0"/>
              </a:spcBef>
              <a:spcAft>
                <a:spcPts val="0"/>
              </a:spcAft>
              <a:buNone/>
            </a:pPr>
            <a:r>
              <a:rPr lang="zh-HK">
                <a:latin typeface="Lato"/>
                <a:ea typeface="Lato"/>
                <a:cs typeface="Lato"/>
                <a:sym typeface="Lato"/>
              </a:rPr>
              <a:t>quand p_0 diminue,et p_1 augmente,</a:t>
            </a:r>
            <a:endParaRPr>
              <a:latin typeface="Lato"/>
              <a:ea typeface="Lato"/>
              <a:cs typeface="Lato"/>
              <a:sym typeface="Lato"/>
            </a:endParaRPr>
          </a:p>
          <a:p>
            <a:pPr indent="0" lvl="0" marL="0" rtl="0" algn="l">
              <a:spcBef>
                <a:spcPts val="0"/>
              </a:spcBef>
              <a:spcAft>
                <a:spcPts val="0"/>
              </a:spcAft>
              <a:buNone/>
            </a:pPr>
            <a:r>
              <a:rPr lang="zh-HK">
                <a:latin typeface="Lato"/>
                <a:ea typeface="Lato"/>
                <a:cs typeface="Lato"/>
                <a:sym typeface="Lato"/>
              </a:rPr>
              <a:t>Cette publication n’est pas intéressante et elle est déjà morte lorsque certaines personnes ne la voient pas.</a:t>
            </a:r>
            <a:endParaRPr>
              <a:latin typeface="Lato"/>
              <a:ea typeface="Lato"/>
              <a:cs typeface="Lato"/>
              <a:sym typeface="Lato"/>
            </a:endParaRPr>
          </a:p>
        </p:txBody>
      </p:sp>
      <p:pic>
        <p:nvPicPr>
          <p:cNvPr id="157" name="Google Shape;157;p26"/>
          <p:cNvPicPr preferRelativeResize="0"/>
          <p:nvPr/>
        </p:nvPicPr>
        <p:blipFill>
          <a:blip r:embed="rId3">
            <a:alphaModFix/>
          </a:blip>
          <a:stretch>
            <a:fillRect/>
          </a:stretch>
        </p:blipFill>
        <p:spPr>
          <a:xfrm>
            <a:off x="4475025" y="83050"/>
            <a:ext cx="3705225" cy="2647950"/>
          </a:xfrm>
          <a:prstGeom prst="rect">
            <a:avLst/>
          </a:prstGeom>
          <a:noFill/>
          <a:ln>
            <a:noFill/>
          </a:ln>
        </p:spPr>
      </p:pic>
      <p:sp>
        <p:nvSpPr>
          <p:cNvPr id="158" name="Google Shape;158;p26"/>
          <p:cNvSpPr txBox="1"/>
          <p:nvPr/>
        </p:nvSpPr>
        <p:spPr>
          <a:xfrm>
            <a:off x="4627425" y="2354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HK"/>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HK" sz="2400" u="sng"/>
              <a:t>Modèle de diffusion</a:t>
            </a:r>
            <a:endParaRPr sz="2400" u="sng"/>
          </a:p>
          <a:p>
            <a:pPr indent="0" lvl="0" marL="0" rtl="0" algn="l">
              <a:spcBef>
                <a:spcPts val="0"/>
              </a:spcBef>
              <a:spcAft>
                <a:spcPts val="0"/>
              </a:spcAft>
              <a:buNone/>
            </a:pPr>
            <a:r>
              <a:t/>
            </a:r>
            <a:endParaRPr sz="1800"/>
          </a:p>
          <a:p>
            <a:pPr indent="0" lvl="0" marL="0" rtl="0" algn="l">
              <a:spcBef>
                <a:spcPts val="0"/>
              </a:spcBef>
              <a:spcAft>
                <a:spcPts val="0"/>
              </a:spcAft>
              <a:buNone/>
            </a:pPr>
            <a:r>
              <a:rPr lang="zh-HK" sz="1800"/>
              <a:t>Paramètres:</a:t>
            </a:r>
            <a:endParaRPr sz="1800"/>
          </a:p>
          <a:p>
            <a:pPr indent="0" lvl="0" marL="0" rtl="0" algn="l">
              <a:spcBef>
                <a:spcPts val="0"/>
              </a:spcBef>
              <a:spcAft>
                <a:spcPts val="0"/>
              </a:spcAft>
              <a:buNone/>
            </a:pPr>
            <a:r>
              <a:rPr lang="zh-HK" sz="1800"/>
              <a:t>	-abonnés</a:t>
            </a:r>
            <a:endParaRPr sz="1800"/>
          </a:p>
          <a:p>
            <a:pPr indent="0" lvl="0" marL="0" rtl="0" algn="l">
              <a:spcBef>
                <a:spcPts val="0"/>
              </a:spcBef>
              <a:spcAft>
                <a:spcPts val="0"/>
              </a:spcAft>
              <a:buNone/>
            </a:pPr>
            <a:r>
              <a:rPr lang="zh-HK" sz="1800"/>
              <a:t>	-proportion minimale de likes à la première</a:t>
            </a:r>
            <a:endParaRPr sz="1800"/>
          </a:p>
          <a:p>
            <a:pPr indent="0" lvl="0" marL="0" rtl="0" algn="l">
              <a:spcBef>
                <a:spcPts val="0"/>
              </a:spcBef>
              <a:spcAft>
                <a:spcPts val="0"/>
              </a:spcAft>
              <a:buNone/>
            </a:pPr>
            <a:r>
              <a:rPr lang="zh-HK" sz="1800"/>
              <a:t>	 génération (adhésion des abonnés)</a:t>
            </a:r>
            <a:endParaRPr sz="1800"/>
          </a:p>
          <a:p>
            <a:pPr indent="0" lvl="0" marL="0" rtl="0" algn="l">
              <a:spcBef>
                <a:spcPts val="0"/>
              </a:spcBef>
              <a:spcAft>
                <a:spcPts val="0"/>
              </a:spcAft>
              <a:buNone/>
            </a:pPr>
            <a:r>
              <a:rPr lang="zh-HK" sz="1800"/>
              <a:t>	-seuil (condition d’arrêt)</a:t>
            </a:r>
            <a:endParaRPr sz="1800"/>
          </a:p>
          <a:p>
            <a:pPr indent="0" lvl="0" marL="0" rtl="0" algn="l">
              <a:spcBef>
                <a:spcPts val="0"/>
              </a:spcBef>
              <a:spcAft>
                <a:spcPts val="0"/>
              </a:spcAft>
              <a:buNone/>
            </a:pPr>
            <a:r>
              <a:rPr lang="zh-HK" sz="1800"/>
              <a:t>	-taille du réseau</a:t>
            </a:r>
            <a:endParaRPr sz="1800"/>
          </a:p>
          <a:p>
            <a:pPr indent="0" lvl="0" marL="0" rtl="0" algn="l">
              <a:spcBef>
                <a:spcPts val="0"/>
              </a:spcBef>
              <a:spcAft>
                <a:spcPts val="0"/>
              </a:spcAft>
              <a:buNone/>
            </a:pPr>
            <a:r>
              <a:rPr lang="zh-HK" sz="1800"/>
              <a:t>	-évolution de l’adhésion d’une génération à une</a:t>
            </a:r>
            <a:endParaRPr sz="1800"/>
          </a:p>
          <a:p>
            <a:pPr indent="0" lvl="0" marL="0" rtl="0" algn="l">
              <a:spcBef>
                <a:spcPts val="0"/>
              </a:spcBef>
              <a:spcAft>
                <a:spcPts val="0"/>
              </a:spcAft>
              <a:buNone/>
            </a:pPr>
            <a:r>
              <a:rPr lang="zh-HK" sz="1800"/>
              <a:t>	 autre</a:t>
            </a:r>
            <a:endParaRPr sz="1800"/>
          </a:p>
          <a:p>
            <a:pPr indent="0" lvl="0" marL="0" rtl="0" algn="l">
              <a:spcBef>
                <a:spcPts val="0"/>
              </a:spcBef>
              <a:spcAft>
                <a:spcPts val="0"/>
              </a:spcAft>
              <a:buNone/>
            </a:pPr>
            <a:r>
              <a:rPr lang="zh-HK" sz="1800"/>
              <a:t>	-probabilité d’exploration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zh-HK" sz="1800"/>
              <a:t>Résultats:</a:t>
            </a:r>
            <a:endParaRPr sz="1800"/>
          </a:p>
          <a:p>
            <a:pPr indent="0" lvl="0" marL="0" rtl="0" algn="l">
              <a:spcBef>
                <a:spcPts val="0"/>
              </a:spcBef>
              <a:spcAft>
                <a:spcPts val="0"/>
              </a:spcAft>
              <a:buNone/>
            </a:pPr>
            <a:r>
              <a:rPr lang="zh-HK" sz="1800"/>
              <a:t>	-vues (+par génération)</a:t>
            </a:r>
            <a:endParaRPr sz="1800"/>
          </a:p>
          <a:p>
            <a:pPr indent="0" lvl="0" marL="0" rtl="0" algn="l">
              <a:spcBef>
                <a:spcPts val="0"/>
              </a:spcBef>
              <a:spcAft>
                <a:spcPts val="0"/>
              </a:spcAft>
              <a:buNone/>
            </a:pPr>
            <a:r>
              <a:rPr lang="zh-HK" sz="1800"/>
              <a:t>	-likes (+par génération)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7" name="Shape 167"/>
        <p:cNvGrpSpPr/>
        <p:nvPr/>
      </p:nvGrpSpPr>
      <p:grpSpPr>
        <a:xfrm>
          <a:off x="0" y="0"/>
          <a:ext cx="0" cy="0"/>
          <a:chOff x="0" y="0"/>
          <a:chExt cx="0" cy="0"/>
        </a:xfrm>
      </p:grpSpPr>
      <p:sp>
        <p:nvSpPr>
          <p:cNvPr id="168" name="Google Shape;168;p2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8"/>
          <p:cNvPicPr preferRelativeResize="0"/>
          <p:nvPr/>
        </p:nvPicPr>
        <p:blipFill>
          <a:blip r:embed="rId3">
            <a:alphaModFix/>
          </a:blip>
          <a:stretch>
            <a:fillRect/>
          </a:stretch>
        </p:blipFill>
        <p:spPr>
          <a:xfrm>
            <a:off x="1135400" y="671453"/>
            <a:ext cx="4856575" cy="3468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3" name="Shape 173"/>
        <p:cNvGrpSpPr/>
        <p:nvPr/>
      </p:nvGrpSpPr>
      <p:grpSpPr>
        <a:xfrm>
          <a:off x="0" y="0"/>
          <a:ext cx="0" cy="0"/>
          <a:chOff x="0" y="0"/>
          <a:chExt cx="0" cy="0"/>
        </a:xfrm>
      </p:grpSpPr>
      <p:sp>
        <p:nvSpPr>
          <p:cNvPr id="174" name="Google Shape;174;p29"/>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9"/>
          <p:cNvPicPr preferRelativeResize="0"/>
          <p:nvPr/>
        </p:nvPicPr>
        <p:blipFill>
          <a:blip r:embed="rId3">
            <a:alphaModFix/>
          </a:blip>
          <a:stretch>
            <a:fillRect/>
          </a:stretch>
        </p:blipFill>
        <p:spPr>
          <a:xfrm>
            <a:off x="-12" y="1145350"/>
            <a:ext cx="3724275" cy="2400300"/>
          </a:xfrm>
          <a:prstGeom prst="rect">
            <a:avLst/>
          </a:prstGeom>
          <a:noFill/>
          <a:ln>
            <a:noFill/>
          </a:ln>
        </p:spPr>
      </p:pic>
      <p:pic>
        <p:nvPicPr>
          <p:cNvPr id="176" name="Google Shape;176;p29"/>
          <p:cNvPicPr preferRelativeResize="0"/>
          <p:nvPr/>
        </p:nvPicPr>
        <p:blipFill>
          <a:blip r:embed="rId4">
            <a:alphaModFix/>
          </a:blip>
          <a:stretch>
            <a:fillRect/>
          </a:stretch>
        </p:blipFill>
        <p:spPr>
          <a:xfrm>
            <a:off x="3761300" y="1145350"/>
            <a:ext cx="3600450" cy="240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0" name="Shape 180"/>
        <p:cNvGrpSpPr/>
        <p:nvPr/>
      </p:nvGrpSpPr>
      <p:grpSpPr>
        <a:xfrm>
          <a:off x="0" y="0"/>
          <a:ext cx="0" cy="0"/>
          <a:chOff x="0" y="0"/>
          <a:chExt cx="0" cy="0"/>
        </a:xfrm>
      </p:grpSpPr>
      <p:sp>
        <p:nvSpPr>
          <p:cNvPr id="181" name="Google Shape;181;p3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30"/>
          <p:cNvPicPr preferRelativeResize="0"/>
          <p:nvPr/>
        </p:nvPicPr>
        <p:blipFill>
          <a:blip r:embed="rId3">
            <a:alphaModFix/>
          </a:blip>
          <a:stretch>
            <a:fillRect/>
          </a:stretch>
        </p:blipFill>
        <p:spPr>
          <a:xfrm>
            <a:off x="2010151" y="881375"/>
            <a:ext cx="4038650" cy="260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6" name="Shape 186"/>
        <p:cNvGrpSpPr/>
        <p:nvPr/>
      </p:nvGrpSpPr>
      <p:grpSpPr>
        <a:xfrm>
          <a:off x="0" y="0"/>
          <a:ext cx="0" cy="0"/>
          <a:chOff x="0" y="0"/>
          <a:chExt cx="0" cy="0"/>
        </a:xfrm>
      </p:grpSpPr>
      <p:sp>
        <p:nvSpPr>
          <p:cNvPr id="187" name="Google Shape;187;p31"/>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31"/>
          <p:cNvPicPr preferRelativeResize="0"/>
          <p:nvPr/>
        </p:nvPicPr>
        <p:blipFill>
          <a:blip r:embed="rId3">
            <a:alphaModFix/>
          </a:blip>
          <a:stretch>
            <a:fillRect/>
          </a:stretch>
        </p:blipFill>
        <p:spPr>
          <a:xfrm>
            <a:off x="1957825" y="1002075"/>
            <a:ext cx="3724275" cy="240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9" name="Shape 79"/>
        <p:cNvGrpSpPr/>
        <p:nvPr/>
      </p:nvGrpSpPr>
      <p:grpSpPr>
        <a:xfrm>
          <a:off x="0" y="0"/>
          <a:ext cx="0" cy="0"/>
          <a:chOff x="0" y="0"/>
          <a:chExt cx="0" cy="0"/>
        </a:xfrm>
      </p:grpSpPr>
      <p:pic>
        <p:nvPicPr>
          <p:cNvPr id="80" name="Google Shape;80;p14"/>
          <p:cNvPicPr preferRelativeResize="0"/>
          <p:nvPr/>
        </p:nvPicPr>
        <p:blipFill>
          <a:blip r:embed="rId3">
            <a:alphaModFix/>
          </a:blip>
          <a:stretch>
            <a:fillRect/>
          </a:stretch>
        </p:blipFill>
        <p:spPr>
          <a:xfrm>
            <a:off x="2402975" y="632412"/>
            <a:ext cx="4254600" cy="4818038"/>
          </a:xfrm>
          <a:prstGeom prst="rect">
            <a:avLst/>
          </a:prstGeom>
          <a:noFill/>
          <a:ln>
            <a:noFill/>
          </a:ln>
        </p:spPr>
      </p:pic>
      <p:pic>
        <p:nvPicPr>
          <p:cNvPr descr="一块胶带将提示部分粘在幻灯片上" id="81" name="Google Shape;81;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2" name="Google Shape;82;p14"/>
          <p:cNvSpPr txBox="1"/>
          <p:nvPr/>
        </p:nvSpPr>
        <p:spPr>
          <a:xfrm>
            <a:off x="1022075" y="1246400"/>
            <a:ext cx="70164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zh-HK" sz="3000">
                <a:solidFill>
                  <a:schemeClr val="lt2"/>
                </a:solidFill>
                <a:latin typeface="Raleway"/>
                <a:ea typeface="Raleway"/>
                <a:cs typeface="Raleway"/>
                <a:sym typeface="Raleway"/>
              </a:rPr>
              <a:t>Comment diffuser la publication sur reseaux sociale</a:t>
            </a:r>
            <a:endParaRPr b="1" sz="3000">
              <a:solidFill>
                <a:schemeClr val="lt2"/>
              </a:solidFill>
              <a:latin typeface="Raleway"/>
              <a:ea typeface="Raleway"/>
              <a:cs typeface="Raleway"/>
              <a:sym typeface="Raleway"/>
            </a:endParaRPr>
          </a:p>
        </p:txBody>
      </p:sp>
      <p:sp>
        <p:nvSpPr>
          <p:cNvPr id="83" name="Google Shape;83;p14"/>
          <p:cNvSpPr txBox="1"/>
          <p:nvPr>
            <p:ph idx="4294967295" type="body"/>
          </p:nvPr>
        </p:nvSpPr>
        <p:spPr>
          <a:xfrm>
            <a:off x="3792300" y="1964638"/>
            <a:ext cx="5231700" cy="2379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zh-HK" sz="1400">
                <a:latin typeface="Raleway"/>
                <a:ea typeface="Raleway"/>
                <a:cs typeface="Raleway"/>
                <a:sym typeface="Raleway"/>
              </a:rPr>
              <a:t>   Dans les réseaux sociaux modernes, la publication se diffuser comme un virus, et nous essayons d'expliquer la propagation de la publication dans les réseaux sociaux avec un modèle de transmission virale.</a:t>
            </a:r>
            <a:endParaRPr sz="1400">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lang="zh-HK" sz="1400">
                <a:latin typeface="Raleway"/>
                <a:ea typeface="Raleway"/>
                <a:cs typeface="Raleway"/>
                <a:sym typeface="Raleway"/>
              </a:rPr>
              <a:t>    In modern social networks, the publication spreads like a virus, and we try to explain the spread of the publication in social networks with a model of viral transmission.</a:t>
            </a:r>
            <a:endParaRPr sz="1400">
              <a:latin typeface="Raleway"/>
              <a:ea typeface="Raleway"/>
              <a:cs typeface="Raleway"/>
              <a:sym typeface="Raleway"/>
            </a:endParaRPr>
          </a:p>
          <a:p>
            <a:pPr indent="0" lvl="0" marL="457200" rtl="0" algn="l">
              <a:spcBef>
                <a:spcPts val="0"/>
              </a:spcBef>
              <a:spcAft>
                <a:spcPts val="1000"/>
              </a:spcAft>
              <a:buNone/>
            </a:pPr>
            <a:r>
              <a:t/>
            </a:r>
            <a:endParaRPr sz="1400">
              <a:latin typeface="Raleway"/>
              <a:ea typeface="Raleway"/>
              <a:cs typeface="Raleway"/>
              <a:sym typeface="Raleway"/>
            </a:endParaRPr>
          </a:p>
        </p:txBody>
      </p:sp>
      <p:pic>
        <p:nvPicPr>
          <p:cNvPr id="84" name="Google Shape;84;p14"/>
          <p:cNvPicPr preferRelativeResize="0"/>
          <p:nvPr/>
        </p:nvPicPr>
        <p:blipFill>
          <a:blip r:embed="rId5">
            <a:alphaModFix/>
          </a:blip>
          <a:stretch>
            <a:fillRect/>
          </a:stretch>
        </p:blipFill>
        <p:spPr>
          <a:xfrm>
            <a:off x="138775" y="2170181"/>
            <a:ext cx="3415376" cy="2559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2" name="Shape 192"/>
        <p:cNvGrpSpPr/>
        <p:nvPr/>
      </p:nvGrpSpPr>
      <p:grpSpPr>
        <a:xfrm>
          <a:off x="0" y="0"/>
          <a:ext cx="0" cy="0"/>
          <a:chOff x="0" y="0"/>
          <a:chExt cx="0" cy="0"/>
        </a:xfrm>
      </p:grpSpPr>
      <p:sp>
        <p:nvSpPr>
          <p:cNvPr id="193" name="Google Shape;193;p32"/>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zh-HK" u="sng">
                <a:solidFill>
                  <a:schemeClr val="dk2"/>
                </a:solidFill>
                <a:latin typeface="Arial"/>
                <a:ea typeface="Arial"/>
                <a:cs typeface="Arial"/>
                <a:sym typeface="Arial"/>
              </a:rPr>
              <a:t>Hypothèse</a:t>
            </a:r>
            <a:r>
              <a:rPr b="0" lang="zh-HK">
                <a:solidFill>
                  <a:schemeClr val="dk2"/>
                </a:solidFill>
                <a:latin typeface="Arial"/>
                <a:ea typeface="Arial"/>
                <a:cs typeface="Arial"/>
                <a:sym typeface="Arial"/>
              </a:rPr>
              <a:t>: </a:t>
            </a:r>
            <a:endParaRPr b="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0" lang="zh-HK" sz="3000">
                <a:solidFill>
                  <a:schemeClr val="dk2"/>
                </a:solidFill>
                <a:latin typeface="Arial"/>
                <a:ea typeface="Arial"/>
                <a:cs typeface="Arial"/>
                <a:sym typeface="Arial"/>
              </a:rPr>
              <a:t>Plus une publication est appréciée, plus elle aura de chances de devenir virale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HK"/>
              <a:t>La proportion de like de la première génération (abonnés) impacte le nombre total de vues.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HK"/>
              <a:t>Bilan: tous les paramètres influencent le nombre total de vues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7" name="Shape 207"/>
        <p:cNvGrpSpPr/>
        <p:nvPr/>
      </p:nvGrpSpPr>
      <p:grpSpPr>
        <a:xfrm>
          <a:off x="0" y="0"/>
          <a:ext cx="0" cy="0"/>
          <a:chOff x="0" y="0"/>
          <a:chExt cx="0" cy="0"/>
        </a:xfrm>
      </p:grpSpPr>
      <p:sp>
        <p:nvSpPr>
          <p:cNvPr id="208" name="Google Shape;208;p35"/>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35"/>
          <p:cNvPicPr preferRelativeResize="0"/>
          <p:nvPr/>
        </p:nvPicPr>
        <p:blipFill>
          <a:blip r:embed="rId3">
            <a:alphaModFix/>
          </a:blip>
          <a:stretch>
            <a:fillRect/>
          </a:stretch>
        </p:blipFill>
        <p:spPr>
          <a:xfrm>
            <a:off x="2415738" y="1183050"/>
            <a:ext cx="3724275" cy="2400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HK" sz="2400"/>
              <a:t>Sans surprise, la diffusion d’une publication est tributaire des codeurs du réseau. Ils peuvent </a:t>
            </a:r>
            <a:r>
              <a:rPr lang="zh-HK" sz="2400"/>
              <a:t>très facilement </a:t>
            </a:r>
            <a:r>
              <a:rPr lang="zh-HK" sz="2400"/>
              <a:t>gonfler ou atténuer la diffusion d’un certain type de publication.</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8" name="Shape 218"/>
        <p:cNvGrpSpPr/>
        <p:nvPr/>
      </p:nvGrpSpPr>
      <p:grpSpPr>
        <a:xfrm>
          <a:off x="0" y="0"/>
          <a:ext cx="0" cy="0"/>
          <a:chOff x="0" y="0"/>
          <a:chExt cx="0" cy="0"/>
        </a:xfrm>
      </p:grpSpPr>
      <p:sp>
        <p:nvSpPr>
          <p:cNvPr id="219" name="Google Shape;219;p37"/>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5"/>
          <p:cNvSpPr txBox="1"/>
          <p:nvPr>
            <p:ph type="title"/>
          </p:nvPr>
        </p:nvSpPr>
        <p:spPr>
          <a:xfrm>
            <a:off x="283100" y="712150"/>
            <a:ext cx="62037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zh-HK" sz="7200"/>
              <a:t>1.SI modèle</a:t>
            </a:r>
            <a:endParaRPr sz="7200"/>
          </a:p>
          <a:p>
            <a:pPr indent="0" lvl="0" marL="0" rtl="0" algn="l">
              <a:spcBef>
                <a:spcPts val="0"/>
              </a:spcBef>
              <a:spcAft>
                <a:spcPts val="0"/>
              </a:spcAft>
              <a:buClr>
                <a:schemeClr val="dk2"/>
              </a:buClr>
              <a:buSzPts val="1100"/>
              <a:buFont typeface="Arial"/>
              <a:buNone/>
            </a:pPr>
            <a:r>
              <a:rPr lang="zh-HK" sz="3600"/>
              <a:t>sensible--&gt;non vu</a:t>
            </a:r>
            <a:endParaRPr sz="3600"/>
          </a:p>
          <a:p>
            <a:pPr indent="0" lvl="0" marL="0" rtl="0" algn="l">
              <a:spcBef>
                <a:spcPts val="0"/>
              </a:spcBef>
              <a:spcAft>
                <a:spcPts val="0"/>
              </a:spcAft>
              <a:buNone/>
            </a:pPr>
            <a:r>
              <a:rPr lang="zh-HK" sz="3600"/>
              <a:t>infection(malade)--&gt;vu</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HK" sz="7200">
                <a:solidFill>
                  <a:schemeClr val="accent5"/>
                </a:solidFill>
              </a:rPr>
              <a:t>Hypothèse</a:t>
            </a:r>
            <a:endParaRPr sz="7200">
              <a:solidFill>
                <a:schemeClr val="accent5"/>
              </a:solidFill>
            </a:endParaRPr>
          </a:p>
          <a:p>
            <a:pPr indent="0" lvl="0" marL="0" rtl="0" algn="ctr">
              <a:spcBef>
                <a:spcPts val="1000"/>
              </a:spcBef>
              <a:spcAft>
                <a:spcPts val="1000"/>
              </a:spcAft>
              <a:buNone/>
            </a:pPr>
            <a:r>
              <a:rPr lang="zh-HK" sz="3600">
                <a:solidFill>
                  <a:schemeClr val="accent5"/>
                </a:solidFill>
              </a:rPr>
              <a:t>1.Tous ceux qui ont vu cette publication diffuseront cette publicité.</a:t>
            </a:r>
            <a:endParaRPr sz="36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265500" y="233600"/>
            <a:ext cx="3627300" cy="46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zh-HK" sz="1400">
                <a:solidFill>
                  <a:schemeClr val="dk2"/>
                </a:solidFill>
              </a:rPr>
              <a:t>p_0:La probabilité qu'une publication se transmette d'une personne qui a déjà vu à un individu non vu par unité de temps est p_0</a:t>
            </a:r>
            <a:endParaRPr b="0" sz="1400">
              <a:solidFill>
                <a:schemeClr val="dk2"/>
              </a:solidFill>
            </a:endParaRPr>
          </a:p>
          <a:p>
            <a:pPr indent="0" lvl="0" marL="0" rtl="0" algn="l">
              <a:spcBef>
                <a:spcPts val="0"/>
              </a:spcBef>
              <a:spcAft>
                <a:spcPts val="0"/>
              </a:spcAft>
              <a:buNone/>
            </a:pPr>
            <a:r>
              <a:t/>
            </a:r>
            <a:endParaRPr b="0" sz="1400">
              <a:solidFill>
                <a:schemeClr val="dk2"/>
              </a:solidFill>
            </a:endParaRPr>
          </a:p>
          <a:p>
            <a:pPr indent="0" lvl="0" marL="0" rtl="0" algn="l">
              <a:spcBef>
                <a:spcPts val="0"/>
              </a:spcBef>
              <a:spcAft>
                <a:spcPts val="0"/>
              </a:spcAft>
              <a:buNone/>
            </a:pPr>
            <a:r>
              <a:rPr b="0" lang="zh-HK" sz="1400">
                <a:solidFill>
                  <a:schemeClr val="dk2"/>
                </a:solidFill>
              </a:rPr>
              <a:t>p_1:La probabilité les gens qui a déjà vu va arreter diffuer cette publication.</a:t>
            </a:r>
            <a:endParaRPr b="0" sz="1400">
              <a:solidFill>
                <a:schemeClr val="dk2"/>
              </a:solidFill>
            </a:endParaRPr>
          </a:p>
          <a:p>
            <a:pPr indent="0" lvl="0" marL="0" rtl="0" algn="l">
              <a:spcBef>
                <a:spcPts val="0"/>
              </a:spcBef>
              <a:spcAft>
                <a:spcPts val="0"/>
              </a:spcAft>
              <a:buNone/>
            </a:pPr>
            <a:r>
              <a:t/>
            </a:r>
            <a:endParaRPr b="0" sz="1400">
              <a:solidFill>
                <a:schemeClr val="dk2"/>
              </a:solidFill>
            </a:endParaRPr>
          </a:p>
          <a:p>
            <a:pPr indent="0" lvl="0" marL="0" rtl="0" algn="l">
              <a:spcBef>
                <a:spcPts val="0"/>
              </a:spcBef>
              <a:spcAft>
                <a:spcPts val="0"/>
              </a:spcAft>
              <a:buNone/>
            </a:pPr>
            <a:r>
              <a:rPr b="0" lang="zh-HK" sz="1400">
                <a:solidFill>
                  <a:schemeClr val="dk2"/>
                </a:solidFill>
              </a:rPr>
              <a:t>I0:I0 est la partie initiale de les personnes qui a vu ce publication</a:t>
            </a:r>
            <a:endParaRPr b="0" sz="1400">
              <a:solidFill>
                <a:schemeClr val="dk2"/>
              </a:solidFill>
            </a:endParaRPr>
          </a:p>
          <a:p>
            <a:pPr indent="0" lvl="0" marL="0" rtl="0" algn="l">
              <a:spcBef>
                <a:spcPts val="0"/>
              </a:spcBef>
              <a:spcAft>
                <a:spcPts val="0"/>
              </a:spcAft>
              <a:buNone/>
            </a:pPr>
            <a:r>
              <a:t/>
            </a:r>
            <a:endParaRPr b="0" sz="1400">
              <a:solidFill>
                <a:schemeClr val="dk2"/>
              </a:solidFill>
            </a:endParaRPr>
          </a:p>
          <a:p>
            <a:pPr indent="0" lvl="0" marL="0" rtl="0" algn="l">
              <a:spcBef>
                <a:spcPts val="0"/>
              </a:spcBef>
              <a:spcAft>
                <a:spcPts val="0"/>
              </a:spcAft>
              <a:buNone/>
            </a:pPr>
            <a:r>
              <a:rPr b="0" lang="zh-HK" sz="1400">
                <a:solidFill>
                  <a:schemeClr val="dk2"/>
                </a:solidFill>
              </a:rPr>
              <a:t>ND:tous les temps</a:t>
            </a:r>
            <a:endParaRPr b="0" sz="1400">
              <a:solidFill>
                <a:schemeClr val="dk2"/>
              </a:solidFill>
            </a:endParaRPr>
          </a:p>
          <a:p>
            <a:pPr indent="0" lvl="0" marL="0" rtl="0" algn="l">
              <a:spcBef>
                <a:spcPts val="0"/>
              </a:spcBef>
              <a:spcAft>
                <a:spcPts val="0"/>
              </a:spcAft>
              <a:buNone/>
            </a:pPr>
            <a:r>
              <a:t/>
            </a:r>
            <a:endParaRPr b="0" sz="2400">
              <a:solidFill>
                <a:schemeClr val="dk2"/>
              </a:solidFill>
            </a:endParaRPr>
          </a:p>
          <a:p>
            <a:pPr indent="0" lvl="0" marL="0" rtl="0" algn="l">
              <a:spcBef>
                <a:spcPts val="0"/>
              </a:spcBef>
              <a:spcAft>
                <a:spcPts val="0"/>
              </a:spcAft>
              <a:buNone/>
            </a:pPr>
            <a:r>
              <a:t/>
            </a:r>
            <a:endParaRPr b="0" sz="2400">
              <a:solidFill>
                <a:schemeClr val="dk2"/>
              </a:solidFill>
            </a:endParaRPr>
          </a:p>
          <a:p>
            <a:pPr indent="0" lvl="0" marL="0" rtl="0" algn="l">
              <a:spcBef>
                <a:spcPts val="0"/>
              </a:spcBef>
              <a:spcAft>
                <a:spcPts val="0"/>
              </a:spcAft>
              <a:buNone/>
            </a:pPr>
            <a:r>
              <a:t/>
            </a:r>
            <a:endParaRPr b="0" sz="2400">
              <a:solidFill>
                <a:schemeClr val="dk2"/>
              </a:solidFill>
            </a:endParaRPr>
          </a:p>
        </p:txBody>
      </p:sp>
      <p:pic>
        <p:nvPicPr>
          <p:cNvPr id="100" name="Google Shape;100;p17"/>
          <p:cNvPicPr preferRelativeResize="0"/>
          <p:nvPr/>
        </p:nvPicPr>
        <p:blipFill>
          <a:blip r:embed="rId3">
            <a:alphaModFix/>
          </a:blip>
          <a:stretch>
            <a:fillRect/>
          </a:stretch>
        </p:blipFill>
        <p:spPr>
          <a:xfrm>
            <a:off x="5688775" y="1579050"/>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4" name="Shape 104"/>
        <p:cNvGrpSpPr/>
        <p:nvPr/>
      </p:nvGrpSpPr>
      <p:grpSpPr>
        <a:xfrm>
          <a:off x="0" y="0"/>
          <a:ext cx="0" cy="0"/>
          <a:chOff x="0" y="0"/>
          <a:chExt cx="0" cy="0"/>
        </a:xfrm>
      </p:grpSpPr>
      <p:sp>
        <p:nvSpPr>
          <p:cNvPr id="105" name="Google Shape;105;p18"/>
          <p:cNvSpPr txBox="1"/>
          <p:nvPr/>
        </p:nvSpPr>
        <p:spPr>
          <a:xfrm>
            <a:off x="46125" y="0"/>
            <a:ext cx="44289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3000">
                <a:latin typeface="Average"/>
                <a:ea typeface="Average"/>
                <a:cs typeface="Average"/>
                <a:sym typeface="Average"/>
              </a:rPr>
              <a:t>Les paramètres:</a:t>
            </a:r>
            <a:endParaRPr sz="3000">
              <a:latin typeface="Average"/>
              <a:ea typeface="Average"/>
              <a:cs typeface="Average"/>
              <a:sym typeface="Average"/>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highlight>
                  <a:srgbClr val="FF0000"/>
                </a:highlight>
                <a:latin typeface="Lato"/>
                <a:ea typeface="Lato"/>
                <a:cs typeface="Lato"/>
                <a:sym typeface="Lato"/>
              </a:rPr>
              <a:t>p_0=1.3206</a:t>
            </a:r>
            <a:endParaRPr sz="1800">
              <a:highlight>
                <a:srgbClr val="FF0000"/>
              </a:highlight>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p_1=0</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#p_1 est Le nombre des gens qui a déjà vu va arreter diffuer cette publication.</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sur cette modèle,p_1=0  (p_0&gt;p_1)</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zh-HK" sz="1800">
                <a:latin typeface="Lato"/>
                <a:ea typeface="Lato"/>
                <a:cs typeface="Lato"/>
                <a:sym typeface="Lato"/>
              </a:rPr>
              <a:t>I0=1e-6</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zh-HK" sz="1800">
                <a:latin typeface="Lato"/>
                <a:ea typeface="Lato"/>
                <a:cs typeface="Lato"/>
                <a:sym typeface="Lato"/>
              </a:rPr>
              <a:t>ND=80</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800">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zh-HK" sz="1800">
                <a:latin typeface="Lato"/>
                <a:ea typeface="Lato"/>
                <a:cs typeface="Lato"/>
                <a:sym typeface="Lato"/>
              </a:rPr>
              <a:t>TS=1.0</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INPUT = (1.0-I0, I0)</a:t>
            </a:r>
            <a:endParaRPr sz="1800">
              <a:latin typeface="Lato"/>
              <a:ea typeface="Lato"/>
              <a:cs typeface="Lato"/>
              <a:sym typeface="Lato"/>
            </a:endParaRPr>
          </a:p>
        </p:txBody>
      </p:sp>
      <p:pic>
        <p:nvPicPr>
          <p:cNvPr id="106" name="Google Shape;106;p18"/>
          <p:cNvPicPr preferRelativeResize="0"/>
          <p:nvPr/>
        </p:nvPicPr>
        <p:blipFill>
          <a:blip r:embed="rId3">
            <a:alphaModFix/>
          </a:blip>
          <a:stretch>
            <a:fillRect/>
          </a:stretch>
        </p:blipFill>
        <p:spPr>
          <a:xfrm>
            <a:off x="4936475" y="0"/>
            <a:ext cx="4207525" cy="3119175"/>
          </a:xfrm>
          <a:prstGeom prst="rect">
            <a:avLst/>
          </a:prstGeom>
          <a:noFill/>
          <a:ln>
            <a:noFill/>
          </a:ln>
        </p:spPr>
      </p:pic>
      <p:sp>
        <p:nvSpPr>
          <p:cNvPr id="107" name="Google Shape;107;p18"/>
          <p:cNvSpPr txBox="1"/>
          <p:nvPr/>
        </p:nvSpPr>
        <p:spPr>
          <a:xfrm>
            <a:off x="5628500" y="3174550"/>
            <a:ext cx="3247800" cy="18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800">
                <a:latin typeface="Lato"/>
                <a:ea typeface="Lato"/>
                <a:cs typeface="Lato"/>
                <a:sym typeface="Lato"/>
              </a:rPr>
              <a:t>Conclusion:</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Comme vous pouvez le voir sur la photo, tout le monde a vu cette publication à environ t = 16.</a:t>
            </a:r>
            <a:endParaRPr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1" name="Shape 111"/>
        <p:cNvGrpSpPr/>
        <p:nvPr/>
      </p:nvGrpSpPr>
      <p:grpSpPr>
        <a:xfrm>
          <a:off x="0" y="0"/>
          <a:ext cx="0" cy="0"/>
          <a:chOff x="0" y="0"/>
          <a:chExt cx="0" cy="0"/>
        </a:xfrm>
      </p:grpSpPr>
      <p:sp>
        <p:nvSpPr>
          <p:cNvPr id="112" name="Google Shape;112;p19"/>
          <p:cNvSpPr txBox="1"/>
          <p:nvPr/>
        </p:nvSpPr>
        <p:spPr>
          <a:xfrm>
            <a:off x="46125" y="0"/>
            <a:ext cx="44289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3000">
                <a:latin typeface="Average"/>
                <a:ea typeface="Average"/>
                <a:cs typeface="Average"/>
                <a:sym typeface="Average"/>
              </a:rPr>
              <a:t>Les paramètres:</a:t>
            </a:r>
            <a:endParaRPr sz="3000">
              <a:latin typeface="Average"/>
              <a:ea typeface="Average"/>
              <a:cs typeface="Average"/>
              <a:sym typeface="Average"/>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highlight>
                  <a:srgbClr val="FF0000"/>
                </a:highlight>
                <a:latin typeface="Lato"/>
                <a:ea typeface="Lato"/>
                <a:cs typeface="Lato"/>
                <a:sym typeface="Lato"/>
              </a:rPr>
              <a:t>p_0=0.356</a:t>
            </a:r>
            <a:endParaRPr sz="1800">
              <a:highlight>
                <a:srgbClr val="FF0000"/>
              </a:highlight>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p_1=0</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#p_1 est La probabilité les gens qui a déjà vu va arreter diffuer cette publication.</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sur cette modèle,p_1=0</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I0=1e-6</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ND=80</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TS=1.0</a:t>
            </a:r>
            <a:endParaRPr sz="1800">
              <a:latin typeface="Lato"/>
              <a:ea typeface="Lato"/>
              <a:cs typeface="Lato"/>
              <a:sym typeface="Lato"/>
            </a:endParaRPr>
          </a:p>
          <a:p>
            <a:pPr indent="0" lvl="0" marL="0" rtl="0" algn="l">
              <a:spcBef>
                <a:spcPts val="0"/>
              </a:spcBef>
              <a:spcAft>
                <a:spcPts val="0"/>
              </a:spcAft>
              <a:buNone/>
            </a:pPr>
            <a:r>
              <a:rPr lang="zh-HK" sz="1800">
                <a:latin typeface="Lato"/>
                <a:ea typeface="Lato"/>
                <a:cs typeface="Lato"/>
                <a:sym typeface="Lato"/>
              </a:rPr>
              <a:t>INPUT = (1.0-I0, I0)</a:t>
            </a:r>
            <a:endParaRPr sz="1800">
              <a:latin typeface="Lato"/>
              <a:ea typeface="Lato"/>
              <a:cs typeface="Lato"/>
              <a:sym typeface="Lato"/>
            </a:endParaRPr>
          </a:p>
        </p:txBody>
      </p:sp>
      <p:sp>
        <p:nvSpPr>
          <p:cNvPr id="113" name="Google Shape;113;p19"/>
          <p:cNvSpPr txBox="1"/>
          <p:nvPr/>
        </p:nvSpPr>
        <p:spPr>
          <a:xfrm>
            <a:off x="5628500" y="3174550"/>
            <a:ext cx="3247800" cy="18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800">
                <a:latin typeface="Lato"/>
                <a:ea typeface="Lato"/>
                <a:cs typeface="Lato"/>
                <a:sym typeface="Lato"/>
              </a:rPr>
              <a:t>Conclusion:</a:t>
            </a:r>
            <a:endParaRPr sz="1800">
              <a:latin typeface="Lato"/>
              <a:ea typeface="Lato"/>
              <a:cs typeface="Lato"/>
              <a:sym typeface="Lato"/>
            </a:endParaRPr>
          </a:p>
          <a:p>
            <a:pPr indent="0" lvl="0" marL="0" rtl="0" algn="l">
              <a:spcBef>
                <a:spcPts val="0"/>
              </a:spcBef>
              <a:spcAft>
                <a:spcPts val="0"/>
              </a:spcAft>
              <a:buNone/>
            </a:pPr>
            <a:r>
              <a:rPr lang="zh-HK">
                <a:latin typeface="Lato"/>
                <a:ea typeface="Lato"/>
                <a:cs typeface="Lato"/>
                <a:sym typeface="Lato"/>
              </a:rPr>
              <a:t>1.Comme vous pouvez le voir sur la photo, tout le monde a vu cette publication à environ t = 55.</a:t>
            </a:r>
            <a:endParaRPr>
              <a:latin typeface="Lato"/>
              <a:ea typeface="Lato"/>
              <a:cs typeface="Lato"/>
              <a:sym typeface="Lato"/>
            </a:endParaRPr>
          </a:p>
          <a:p>
            <a:pPr indent="0" lvl="0" marL="0" rtl="0" algn="l">
              <a:spcBef>
                <a:spcPts val="0"/>
              </a:spcBef>
              <a:spcAft>
                <a:spcPts val="0"/>
              </a:spcAft>
              <a:buNone/>
            </a:pPr>
            <a:r>
              <a:rPr lang="zh-HK">
                <a:latin typeface="Lato"/>
                <a:ea typeface="Lato"/>
                <a:cs typeface="Lato"/>
                <a:sym typeface="Lato"/>
              </a:rPr>
              <a:t>2.si p_0 diminue, le temps tout les monde vu va etre plus tard.</a:t>
            </a:r>
            <a:endParaRPr>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p:txBody>
      </p:sp>
      <p:pic>
        <p:nvPicPr>
          <p:cNvPr id="114" name="Google Shape;114;p19"/>
          <p:cNvPicPr preferRelativeResize="0"/>
          <p:nvPr/>
        </p:nvPicPr>
        <p:blipFill>
          <a:blip r:embed="rId3">
            <a:alphaModFix/>
          </a:blip>
          <a:stretch>
            <a:fillRect/>
          </a:stretch>
        </p:blipFill>
        <p:spPr>
          <a:xfrm>
            <a:off x="5245650" y="133950"/>
            <a:ext cx="3571875" cy="264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83100" y="712150"/>
            <a:ext cx="62037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zh-HK" sz="7200"/>
              <a:t>2</a:t>
            </a:r>
            <a:r>
              <a:rPr lang="zh-HK" sz="7200"/>
              <a:t>.SIS modèle</a:t>
            </a:r>
            <a:endParaRPr sz="7200"/>
          </a:p>
          <a:p>
            <a:pPr indent="0" lvl="0" marL="0" rtl="0" algn="l">
              <a:spcBef>
                <a:spcPts val="0"/>
              </a:spcBef>
              <a:spcAft>
                <a:spcPts val="0"/>
              </a:spcAft>
              <a:buClr>
                <a:schemeClr val="dk2"/>
              </a:buClr>
              <a:buSzPts val="1100"/>
              <a:buFont typeface="Arial"/>
              <a:buNone/>
            </a:pPr>
            <a:r>
              <a:rPr lang="zh-HK" sz="3600"/>
              <a:t>sensible--&gt;non vu&amp;vu et arreter diffuser</a:t>
            </a:r>
            <a:endParaRPr sz="3600"/>
          </a:p>
          <a:p>
            <a:pPr indent="0" lvl="0" marL="0" rtl="0" algn="l">
              <a:spcBef>
                <a:spcPts val="0"/>
              </a:spcBef>
              <a:spcAft>
                <a:spcPts val="0"/>
              </a:spcAft>
              <a:buNone/>
            </a:pPr>
            <a:r>
              <a:rPr lang="zh-HK" sz="3600"/>
              <a:t>infection(malade)--&gt;vu</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HK" sz="7200">
                <a:solidFill>
                  <a:schemeClr val="accent5"/>
                </a:solidFill>
              </a:rPr>
              <a:t>Hypothèse</a:t>
            </a:r>
            <a:endParaRPr sz="7200">
              <a:solidFill>
                <a:schemeClr val="accent5"/>
              </a:solidFill>
            </a:endParaRPr>
          </a:p>
          <a:p>
            <a:pPr indent="0" lvl="0" marL="0" rtl="0" algn="ctr">
              <a:spcBef>
                <a:spcPts val="1000"/>
              </a:spcBef>
              <a:spcAft>
                <a:spcPts val="1000"/>
              </a:spcAft>
              <a:buNone/>
            </a:pPr>
            <a:r>
              <a:rPr b="0" lang="zh-HK" sz="3000">
                <a:solidFill>
                  <a:srgbClr val="FF9900"/>
                </a:solidFill>
                <a:latin typeface="Arial"/>
                <a:ea typeface="Arial"/>
                <a:cs typeface="Arial"/>
                <a:sym typeface="Arial"/>
              </a:rPr>
              <a:t>Après un certain temps, certaines personnes ayant vu cette publicité arrêteront diffuser..</a:t>
            </a:r>
            <a:endParaRPr sz="3000">
              <a:solidFill>
                <a:srgbClr val="FF99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