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95" r:id="rId4"/>
    <p:sldId id="314" r:id="rId5"/>
    <p:sldId id="259" r:id="rId6"/>
    <p:sldId id="284" r:id="rId7"/>
    <p:sldId id="286" r:id="rId8"/>
    <p:sldId id="285" r:id="rId9"/>
    <p:sldId id="287" r:id="rId10"/>
    <p:sldId id="294" r:id="rId11"/>
    <p:sldId id="288" r:id="rId12"/>
    <p:sldId id="289" r:id="rId13"/>
    <p:sldId id="290" r:id="rId14"/>
    <p:sldId id="291" r:id="rId15"/>
    <p:sldId id="292" r:id="rId16"/>
    <p:sldId id="293" r:id="rId17"/>
    <p:sldId id="298" r:id="rId18"/>
    <p:sldId id="299" r:id="rId19"/>
    <p:sldId id="300" r:id="rId20"/>
    <p:sldId id="297" r:id="rId21"/>
    <p:sldId id="301" r:id="rId22"/>
    <p:sldId id="296" r:id="rId23"/>
    <p:sldId id="302" r:id="rId24"/>
    <p:sldId id="303" r:id="rId25"/>
    <p:sldId id="304" r:id="rId26"/>
    <p:sldId id="305" r:id="rId27"/>
    <p:sldId id="306" r:id="rId28"/>
    <p:sldId id="308" r:id="rId29"/>
    <p:sldId id="310" r:id="rId30"/>
    <p:sldId id="311" r:id="rId31"/>
    <p:sldId id="312" r:id="rId32"/>
    <p:sldId id="313" r:id="rId33"/>
    <p:sldId id="309" r:id="rId34"/>
    <p:sldId id="307" r:id="rId35"/>
    <p:sldId id="28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6" autoAdjust="0"/>
    <p:restoredTop sz="94941" autoAdjust="0"/>
  </p:normalViewPr>
  <p:slideViewPr>
    <p:cSldViewPr snapToGrid="0">
      <p:cViewPr varScale="1">
        <p:scale>
          <a:sx n="64" d="100"/>
          <a:sy n="64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B4EFD-E408-4CAF-939C-37296E67D043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36AE3-7A16-44D8-A1A7-07A8B9C5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3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contro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bout.gitlab.com/pricing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contro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bout.gitlab.com/pricing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4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Untracked files : </a:t>
            </a:r>
            <a:r>
              <a:rPr lang="ko-KR" altLang="en-US" dirty="0"/>
              <a:t>한번도 버전 관리 하지 않은 파일 </a:t>
            </a:r>
            <a:r>
              <a:rPr lang="en-US" altLang="ko-KR" dirty="0"/>
              <a:t>/ tracked files : </a:t>
            </a:r>
            <a:r>
              <a:rPr lang="ko-KR" altLang="en-US" dirty="0"/>
              <a:t>한번이라도 버전 관리를 한 파일</a:t>
            </a:r>
            <a:r>
              <a:rPr lang="en-US" altLang="ko-KR" dirty="0"/>
              <a:t>(</a:t>
            </a:r>
            <a:r>
              <a:rPr lang="ko-KR" altLang="en-US" dirty="0"/>
              <a:t>계속 추적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80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9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옆 문자 </a:t>
            </a:r>
            <a:r>
              <a:rPr lang="en-US" altLang="ko-KR" dirty="0"/>
              <a:t>: </a:t>
            </a:r>
            <a:r>
              <a:rPr lang="ko-KR" altLang="en-US" dirty="0" err="1"/>
              <a:t>커밋해시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커밋을</a:t>
            </a:r>
            <a:r>
              <a:rPr lang="ko-KR" altLang="en-US" dirty="0"/>
              <a:t> 구별하는 아이디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Head -&gt; master : </a:t>
            </a:r>
            <a:r>
              <a:rPr lang="ko-KR" altLang="en-US" dirty="0"/>
              <a:t>최신버전</a:t>
            </a:r>
            <a:endParaRPr lang="en-US" altLang="ko-KR" dirty="0"/>
          </a:p>
          <a:p>
            <a:r>
              <a:rPr lang="en-US" altLang="ko-KR" dirty="0"/>
              <a:t>Author : </a:t>
            </a:r>
            <a:r>
              <a:rPr lang="ko-KR" altLang="en-US" dirty="0"/>
              <a:t>누가 만들었는지</a:t>
            </a:r>
            <a:endParaRPr lang="en-US" altLang="ko-KR" dirty="0"/>
          </a:p>
          <a:p>
            <a:r>
              <a:rPr lang="en-US" altLang="ko-KR" dirty="0"/>
              <a:t>Date : </a:t>
            </a:r>
            <a:r>
              <a:rPr lang="ko-KR" altLang="en-US" dirty="0"/>
              <a:t>버전을 만든 날짜</a:t>
            </a:r>
            <a:endParaRPr lang="en-US" altLang="ko-KR" dirty="0"/>
          </a:p>
          <a:p>
            <a:r>
              <a:rPr lang="en-US" altLang="ko-KR" dirty="0"/>
              <a:t>Message : 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4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0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파일도 이전으로 되돌리고 작업을 되돌림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9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reset HEAD -&gt; </a:t>
            </a:r>
            <a:r>
              <a:rPr lang="ko-KR" altLang="en-US" dirty="0"/>
              <a:t>파일 그대로</a:t>
            </a:r>
            <a:r>
              <a:rPr lang="en-US" altLang="ko-KR" dirty="0"/>
              <a:t>, git add </a:t>
            </a:r>
            <a:r>
              <a:rPr lang="ko-KR" altLang="en-US" dirty="0"/>
              <a:t>상태를 이전으로 되돌림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7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72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0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reset -&gt; </a:t>
            </a:r>
            <a:r>
              <a:rPr lang="ko-KR" altLang="en-US" dirty="0"/>
              <a:t>돌아가려는 </a:t>
            </a:r>
            <a:r>
              <a:rPr lang="ko-KR" altLang="en-US" dirty="0" err="1"/>
              <a:t>커밋</a:t>
            </a:r>
            <a:r>
              <a:rPr lang="ko-KR" altLang="en-US" dirty="0"/>
              <a:t> 해시를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지속적 통합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(continuous integration, CI)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지속적으로 </a:t>
            </a:r>
            <a:r>
              <a:rPr lang="ko-KR" altLang="en-US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3" tooltip="en:Quality control"/>
              </a:rPr>
              <a:t>퀄리티 컨트롤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적용하는 프로세스를 실행하는 것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/>
              <a:t>git lab </a:t>
            </a:r>
            <a:r>
              <a:rPr lang="ko-KR" altLang="en-US" dirty="0"/>
              <a:t>금액 </a:t>
            </a:r>
            <a:r>
              <a:rPr lang="en-US" altLang="ko-KR" dirty="0"/>
              <a:t>: </a:t>
            </a:r>
            <a:r>
              <a:rPr lang="en-US" altLang="ko-KR" b="0" i="0" u="none" strike="noStrike" dirty="0">
                <a:effectLst/>
                <a:latin typeface="Slack-Lato"/>
                <a:hlinkClick r:id="rId4"/>
              </a:rPr>
              <a:t>https://about.gitlab.com/pricing/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70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revert -&gt; revert</a:t>
            </a:r>
            <a:r>
              <a:rPr lang="ko-KR" altLang="en-US" dirty="0"/>
              <a:t> 명령 뒤에 취소하려는 버전을 </a:t>
            </a:r>
            <a:r>
              <a:rPr lang="ko-KR" altLang="en-US" dirty="0" err="1"/>
              <a:t>커밋</a:t>
            </a:r>
            <a:r>
              <a:rPr lang="ko-KR" altLang="en-US" dirty="0"/>
              <a:t> 해시로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79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3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39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6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62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29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00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38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5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지속적 통합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(continuous integration, CI)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지속적으로 </a:t>
            </a:r>
            <a:r>
              <a:rPr lang="ko-KR" altLang="en-US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3" tooltip="en:Quality control"/>
              </a:rPr>
              <a:t>퀄리티 컨트롤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적용하는 프로세스를 실행하는 것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https://about.gitlab.com/pricing/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/>
              <a:t>git lab </a:t>
            </a:r>
            <a:r>
              <a:rPr lang="ko-KR" altLang="en-US" dirty="0"/>
              <a:t>금액 </a:t>
            </a:r>
            <a:r>
              <a:rPr lang="en-US" altLang="ko-KR" dirty="0"/>
              <a:t>: </a:t>
            </a:r>
            <a:r>
              <a:rPr lang="en-US" altLang="ko-KR" b="0" i="0" u="none" strike="noStrike" dirty="0">
                <a:effectLst/>
                <a:latin typeface="Slack-Lato"/>
                <a:hlinkClick r:id="rId4"/>
              </a:rPr>
              <a:t>https://about.gitlab.com/pricing/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41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74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02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69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0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6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1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5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: git add</a:t>
            </a:r>
          </a:p>
          <a:p>
            <a:r>
              <a:rPr lang="ko-KR" altLang="en-US" dirty="0"/>
              <a:t>저장소 </a:t>
            </a:r>
            <a:r>
              <a:rPr lang="en-US" altLang="ko-KR" dirty="0"/>
              <a:t>: git commit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EE67-0CC5-40BC-BC91-7EF0B99CF8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7DA0-81D6-4796-A56F-738B435C2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E6855-A297-4159-9E0E-B4AEB1AB7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88769-12BD-48BD-AB84-E564A87A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1E7FB-C1EB-4002-8E18-646FFF32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60789-6B0A-40E6-B831-2CCBDC57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2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46E79-E658-4867-A8A6-C6B48BDB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113F-C972-4EA5-ACF8-D8144D39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DF19A-1839-40D5-8354-F3FAE9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6D278-8466-435E-9400-C3D054E4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876D0-61D0-43C0-9F5D-47FB148D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2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1F044-9B51-47A1-BBD8-4D9B61C60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65E0C-D875-4039-9FA5-8DF705FA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708DB-ACF8-40B3-8040-5C3EDD57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AD78F-A3F9-44AC-A6EB-E0ADA000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636C4-DDF9-48FA-A0B4-D3A6628D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1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BF5B-054C-476F-875B-2D55301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E17AD-F205-447F-B8DD-C7CBD8EE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F6C52-7414-488E-A3C6-A8DFE5A7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C99A-4155-46B9-AD31-C2DE7200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E06EA-CA34-412E-98B0-AAC774D9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6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3EA4-9253-4326-8D12-8E07D71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7274B-1136-4F7D-B0CA-46633CFA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3F4E4-2D97-468C-8128-10D8C729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0B0F6-9303-4BCD-8B5C-59759CBD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0C6B7-76B1-441F-91D2-A28C9805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EF3D-EAFE-4900-B8FB-701E3073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63B24-9470-4036-AFEE-58C82631A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0DF79-6A25-4583-9DF9-62D8D45F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FF931-151D-41FA-92E2-AA228F87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E599-D965-45F4-8BCA-0FB91DA5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6067C-005E-472E-B24F-0B39465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0054D-05DD-4B84-835F-0C10B98C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F8361-659F-42E3-B132-26A4EFDA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257FE-3873-45F2-8E32-864E25EA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6B136-FA51-438E-8DA4-2A8568B6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6019B5-71F5-4B16-BB41-BD040C3F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A9C4BF-4DEA-485D-8386-54DCCAF2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9195F-0597-4834-85DC-BB8D74CF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914A5-5125-406C-BC66-9DA0D2E1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4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0620-4B8B-49FD-B42A-280DD704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430D9-D274-4C93-A0FE-DE48567F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4B7F6-C602-49A6-8C5A-55F21D1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14B544-AE93-44E9-8EFB-690B9FCA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3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E51454-BFFE-4890-9345-D1AF49F0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497D8E-EFC5-440B-A8EC-D43A377C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16038-3BB0-4927-9F06-4E3E2D1B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A6FD4-71F5-4B64-8533-497E2574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E1F73-8D28-47FB-8E31-59566438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E76A7-FA98-44CE-B32E-702CCD47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1E1A6-F2B7-4C47-8631-0B67780B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8133F-E252-4F78-B1DF-9C9CC55A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8495C-75B2-408A-B3E6-4CABDBF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5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37E1-7F1B-4373-A988-1681BF90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EDFFE-1B5C-4DED-A29A-DB64E0AF1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45F87-C091-4010-A17F-72E69FCC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369EE-2756-49FD-B71E-5BF1A15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3FB50-4949-416F-B6CE-7033BC44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C53CC-939A-4D30-A3CD-D4E3D1B8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A5E22-26FE-4296-B828-179513C2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A2A1A-DB2A-4427-A534-8B80642B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DB7A3-F472-4881-814C-13E93F9F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AA38-1EDD-4BEC-A71B-2EE69BF3733F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B6A7-C238-479D-AFF6-A4E7D42A1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EAE52-4E2B-4F46-9EF1-8E59F8E5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742D-D13E-4E20-996D-6CBA1B65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ourcetreeapp.com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oddaehee.tistory.com/21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867362" y="2275407"/>
            <a:ext cx="4214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4" y="5879286"/>
            <a:ext cx="204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인턴 이창희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5B3C7F2-A90C-4891-9A96-EFEB7CC1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99636E-1E4C-4ED2-98F0-F7BDD3AD410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7BD838-D4FB-4EA7-B68C-FA7B6D147BA2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B7EE40-BAD9-4569-9BF6-F6E9ACA78A3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B4C8245-D0E4-4D79-B3E9-2FB89CE6FE84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9FF33-F8FF-49D4-8F76-C81A4F8814F5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스테이지와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커밋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6D7F5D4-1967-4785-9821-CF4DEA4B5E6E}"/>
              </a:ext>
            </a:extLst>
          </p:cNvPr>
          <p:cNvGrpSpPr/>
          <p:nvPr/>
        </p:nvGrpSpPr>
        <p:grpSpPr>
          <a:xfrm>
            <a:off x="517855" y="1299899"/>
            <a:ext cx="5209708" cy="2088003"/>
            <a:chOff x="517855" y="1299899"/>
            <a:chExt cx="5209708" cy="208800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05B1DC-BCED-479A-B336-D215C4B7BC15}"/>
                </a:ext>
              </a:extLst>
            </p:cNvPr>
            <p:cNvGrpSpPr/>
            <p:nvPr/>
          </p:nvGrpSpPr>
          <p:grpSpPr>
            <a:xfrm>
              <a:off x="517855" y="1704651"/>
              <a:ext cx="5174885" cy="1683251"/>
              <a:chOff x="2884883" y="991672"/>
              <a:chExt cx="5174885" cy="168325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BBAA50-2E17-4F58-8E1D-EE9857383F30}"/>
                  </a:ext>
                </a:extLst>
              </p:cNvPr>
              <p:cNvSpPr/>
              <p:nvPr/>
            </p:nvSpPr>
            <p:spPr>
              <a:xfrm>
                <a:off x="3318678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작업트리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465F28A-E8F6-4822-8FCC-E2046E3AABC8}"/>
                  </a:ext>
                </a:extLst>
              </p:cNvPr>
              <p:cNvSpPr/>
              <p:nvPr/>
            </p:nvSpPr>
            <p:spPr>
              <a:xfrm>
                <a:off x="5168632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878759C-92FC-45BF-801F-F6DA484F9B17}"/>
                  </a:ext>
                </a:extLst>
              </p:cNvPr>
              <p:cNvSpPr/>
              <p:nvPr/>
            </p:nvSpPr>
            <p:spPr>
              <a:xfrm>
                <a:off x="7018586" y="1607469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저장소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0D0A75-5562-4937-8C06-E5EF5F3F7EBD}"/>
                  </a:ext>
                </a:extLst>
              </p:cNvPr>
              <p:cNvSpPr txBox="1"/>
              <p:nvPr/>
            </p:nvSpPr>
            <p:spPr>
              <a:xfrm>
                <a:off x="2884883" y="991672"/>
                <a:ext cx="190877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/>
                  <a:t>깃이 버전을 만드는 과정</a:t>
                </a: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3C1535E-A7AE-4A12-B7E9-F0478F49C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632" y="1473937"/>
                <a:ext cx="28911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E5DDF-3E72-43B0-B460-F884D6E0FA0F}"/>
                  </a:ext>
                </a:extLst>
              </p:cNvPr>
              <p:cNvSpPr txBox="1"/>
              <p:nvPr/>
            </p:nvSpPr>
            <p:spPr>
              <a:xfrm>
                <a:off x="6008490" y="1130172"/>
                <a:ext cx="1270238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/>
                  <a:t>.git </a:t>
                </a:r>
                <a:r>
                  <a:rPr lang="ko-KR" altLang="en-US" sz="1200" b="1" dirty="0"/>
                  <a:t>디렉토리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131C00D-8794-4F3F-A493-C32152491CF4}"/>
                  </a:ext>
                </a:extLst>
              </p:cNvPr>
              <p:cNvSpPr/>
              <p:nvPr/>
            </p:nvSpPr>
            <p:spPr>
              <a:xfrm>
                <a:off x="3568500" y="1919253"/>
                <a:ext cx="541538" cy="4438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740BF-D8B2-4724-BB59-981C883F8024}"/>
                  </a:ext>
                </a:extLst>
              </p:cNvPr>
              <p:cNvSpPr txBox="1"/>
              <p:nvPr/>
            </p:nvSpPr>
            <p:spPr>
              <a:xfrm>
                <a:off x="3494827" y="2362085"/>
                <a:ext cx="6888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Hello.txt</a:t>
                </a:r>
                <a:endParaRPr lang="ko-KR" altLang="en-US" sz="10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F4E9C-C09D-4495-94C2-0120AD72A1C9}"/>
                </a:ext>
              </a:extLst>
            </p:cNvPr>
            <p:cNvSpPr txBox="1"/>
            <p:nvPr/>
          </p:nvSpPr>
          <p:spPr>
            <a:xfrm>
              <a:off x="916827" y="1299899"/>
              <a:ext cx="481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Hello.txt</a:t>
              </a:r>
              <a:r>
                <a:rPr lang="ko-KR" altLang="en-US" sz="1200" dirty="0"/>
                <a:t>라는 파일을 수정하고 저장하면 파일은 </a:t>
              </a:r>
              <a:r>
                <a:rPr lang="ko-KR" altLang="en-US" sz="1200" dirty="0" err="1"/>
                <a:t>작업트리에</a:t>
              </a:r>
              <a:r>
                <a:rPr lang="ko-KR" altLang="en-US" sz="1200" dirty="0"/>
                <a:t> 존재</a:t>
              </a:r>
              <a:endParaRPr lang="en-US" altLang="ko-KR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D1734B-39B6-4EA6-8AF8-55DB2A68494C}"/>
              </a:ext>
            </a:extLst>
          </p:cNvPr>
          <p:cNvGrpSpPr/>
          <p:nvPr/>
        </p:nvGrpSpPr>
        <p:grpSpPr>
          <a:xfrm>
            <a:off x="676290" y="4314298"/>
            <a:ext cx="5291810" cy="2010491"/>
            <a:chOff x="3450095" y="2936178"/>
            <a:chExt cx="5291810" cy="201049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88D7DE6-9192-40C3-A620-6918204E7C83}"/>
                </a:ext>
              </a:extLst>
            </p:cNvPr>
            <p:cNvGrpSpPr/>
            <p:nvPr/>
          </p:nvGrpSpPr>
          <p:grpSpPr>
            <a:xfrm>
              <a:off x="3725455" y="3401918"/>
              <a:ext cx="4741090" cy="1544751"/>
              <a:chOff x="3318678" y="1130172"/>
              <a:chExt cx="4741090" cy="154475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F0C61C2-A75D-4A8F-857F-CEE105754AA2}"/>
                  </a:ext>
                </a:extLst>
              </p:cNvPr>
              <p:cNvSpPr/>
              <p:nvPr/>
            </p:nvSpPr>
            <p:spPr>
              <a:xfrm>
                <a:off x="3318678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작업트리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4F2D5F-9531-4D89-BD31-00F0DB4D4A0D}"/>
                  </a:ext>
                </a:extLst>
              </p:cNvPr>
              <p:cNvSpPr/>
              <p:nvPr/>
            </p:nvSpPr>
            <p:spPr>
              <a:xfrm>
                <a:off x="5168632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0A26CBC-52FF-458A-BA7D-6D42BD374B02}"/>
                  </a:ext>
                </a:extLst>
              </p:cNvPr>
              <p:cNvSpPr/>
              <p:nvPr/>
            </p:nvSpPr>
            <p:spPr>
              <a:xfrm>
                <a:off x="7018586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저장소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E126071-0F20-4816-88DB-AEA524A80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632" y="1473937"/>
                <a:ext cx="28911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DD8B51-3D5A-4055-9915-1ADC42943833}"/>
                  </a:ext>
                </a:extLst>
              </p:cNvPr>
              <p:cNvSpPr txBox="1"/>
              <p:nvPr/>
            </p:nvSpPr>
            <p:spPr>
              <a:xfrm>
                <a:off x="6008490" y="1130172"/>
                <a:ext cx="1270238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/>
                  <a:t>.git </a:t>
                </a:r>
                <a:r>
                  <a:rPr lang="ko-KR" altLang="en-US" sz="1200" b="1" dirty="0"/>
                  <a:t>디렉토리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7B86FAA-DD79-4EFF-9991-52FBEBF9DC2B}"/>
                  </a:ext>
                </a:extLst>
              </p:cNvPr>
              <p:cNvSpPr/>
              <p:nvPr/>
            </p:nvSpPr>
            <p:spPr>
              <a:xfrm>
                <a:off x="3568500" y="1919253"/>
                <a:ext cx="541538" cy="4438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C8F33F-BFB2-46A3-A36C-33AA2D0B0524}"/>
                  </a:ext>
                </a:extLst>
              </p:cNvPr>
              <p:cNvSpPr txBox="1"/>
              <p:nvPr/>
            </p:nvSpPr>
            <p:spPr>
              <a:xfrm>
                <a:off x="3494827" y="2362085"/>
                <a:ext cx="6888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Hello.txt</a:t>
                </a:r>
                <a:endParaRPr lang="ko-KR" altLang="en-US" sz="10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D0AF39-4748-4CD7-8C83-9A55FD9DBD23}"/>
                </a:ext>
              </a:extLst>
            </p:cNvPr>
            <p:cNvSpPr txBox="1"/>
            <p:nvPr/>
          </p:nvSpPr>
          <p:spPr>
            <a:xfrm>
              <a:off x="3450095" y="2936178"/>
              <a:ext cx="5291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2. </a:t>
              </a:r>
              <a:r>
                <a:rPr lang="ko-KR" altLang="en-US" sz="1200" dirty="0"/>
                <a:t>수정한 </a:t>
              </a:r>
              <a:r>
                <a:rPr lang="en-US" altLang="ko-KR" sz="1200" dirty="0"/>
                <a:t>Hello.txt </a:t>
              </a:r>
              <a:r>
                <a:rPr lang="ko-KR" altLang="en-US" sz="1200" dirty="0"/>
                <a:t>파일을 버전으로 만들고 싶을 때 스테이지에 넣음</a:t>
              </a:r>
              <a:endParaRPr lang="en-US" altLang="ko-KR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D2D424-0262-4211-B208-FD9E4AE9E858}"/>
                </a:ext>
              </a:extLst>
            </p:cNvPr>
            <p:cNvSpPr/>
            <p:nvPr/>
          </p:nvSpPr>
          <p:spPr>
            <a:xfrm>
              <a:off x="5825231" y="4189947"/>
              <a:ext cx="541538" cy="4438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AC5F69-10A3-4DD1-8AA4-096534A1EEC0}"/>
                </a:ext>
              </a:extLst>
            </p:cNvPr>
            <p:cNvSpPr txBox="1"/>
            <p:nvPr/>
          </p:nvSpPr>
          <p:spPr>
            <a:xfrm>
              <a:off x="5751558" y="4632779"/>
              <a:ext cx="688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/>
                <a:t>Hello.txt</a:t>
              </a:r>
              <a:endParaRPr lang="ko-KR" altLang="en-US" sz="1000" dirty="0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ACA11B-0E38-4465-A0F7-699D005E9CA5}"/>
              </a:ext>
            </a:extLst>
          </p:cNvPr>
          <p:cNvCxnSpPr/>
          <p:nvPr/>
        </p:nvCxnSpPr>
        <p:spPr>
          <a:xfrm>
            <a:off x="1992832" y="5406188"/>
            <a:ext cx="808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8A312E0-9AB0-44EF-9391-B91F47450AFD}"/>
              </a:ext>
            </a:extLst>
          </p:cNvPr>
          <p:cNvGrpSpPr/>
          <p:nvPr/>
        </p:nvGrpSpPr>
        <p:grpSpPr>
          <a:xfrm>
            <a:off x="5968100" y="1288630"/>
            <a:ext cx="5820991" cy="2099271"/>
            <a:chOff x="6175854" y="1288631"/>
            <a:chExt cx="5820991" cy="209927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0A30DD1-D7C4-4366-A06D-5EDDA5A92494}"/>
                </a:ext>
              </a:extLst>
            </p:cNvPr>
            <p:cNvGrpSpPr/>
            <p:nvPr/>
          </p:nvGrpSpPr>
          <p:grpSpPr>
            <a:xfrm>
              <a:off x="6715804" y="1843151"/>
              <a:ext cx="4741090" cy="1544751"/>
              <a:chOff x="3318678" y="1130172"/>
              <a:chExt cx="4741090" cy="154475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348E71A-4039-469A-A961-83524730E93D}"/>
                  </a:ext>
                </a:extLst>
              </p:cNvPr>
              <p:cNvSpPr/>
              <p:nvPr/>
            </p:nvSpPr>
            <p:spPr>
              <a:xfrm>
                <a:off x="3318678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작업트리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8C669E0-46C7-4AFE-860B-FA97259E7221}"/>
                  </a:ext>
                </a:extLst>
              </p:cNvPr>
              <p:cNvSpPr/>
              <p:nvPr/>
            </p:nvSpPr>
            <p:spPr>
              <a:xfrm>
                <a:off x="5168632" y="1607470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948307-A336-4375-9E3A-ECE2028218CD}"/>
                  </a:ext>
                </a:extLst>
              </p:cNvPr>
              <p:cNvSpPr/>
              <p:nvPr/>
            </p:nvSpPr>
            <p:spPr>
              <a:xfrm>
                <a:off x="7018586" y="1607468"/>
                <a:ext cx="1041182" cy="1067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저장소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817D9C3D-0758-4D43-A31D-538448CCC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632" y="1473937"/>
                <a:ext cx="28911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F6D4A7-BE32-450E-9737-2D66C4B94B68}"/>
                  </a:ext>
                </a:extLst>
              </p:cNvPr>
              <p:cNvSpPr txBox="1"/>
              <p:nvPr/>
            </p:nvSpPr>
            <p:spPr>
              <a:xfrm>
                <a:off x="6008490" y="1130172"/>
                <a:ext cx="1270238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/>
                  <a:t>.git </a:t>
                </a:r>
                <a:r>
                  <a:rPr lang="ko-KR" altLang="en-US" sz="1200" b="1" dirty="0"/>
                  <a:t>디렉토리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F860F7B-D8C6-451D-B6AD-ABAC05584319}"/>
                  </a:ext>
                </a:extLst>
              </p:cNvPr>
              <p:cNvSpPr/>
              <p:nvPr/>
            </p:nvSpPr>
            <p:spPr>
              <a:xfrm>
                <a:off x="3568500" y="1919253"/>
                <a:ext cx="541538" cy="4438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A8F5CF8-269E-4FF6-BB74-9E4D7444471E}"/>
                  </a:ext>
                </a:extLst>
              </p:cNvPr>
              <p:cNvSpPr txBox="1"/>
              <p:nvPr/>
            </p:nvSpPr>
            <p:spPr>
              <a:xfrm>
                <a:off x="3494827" y="2362085"/>
                <a:ext cx="6888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Hello.txt</a:t>
                </a:r>
                <a:endParaRPr lang="ko-KR" altLang="en-US" sz="1000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4D9A68-AAD5-4260-B6C2-9AE72C7DED39}"/>
                </a:ext>
              </a:extLst>
            </p:cNvPr>
            <p:cNvSpPr txBox="1"/>
            <p:nvPr/>
          </p:nvSpPr>
          <p:spPr>
            <a:xfrm>
              <a:off x="6175854" y="1288631"/>
              <a:ext cx="58209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3. </a:t>
              </a:r>
              <a:r>
                <a:rPr lang="ko-KR" altLang="en-US" sz="1200" dirty="0"/>
                <a:t>파일 수정을 끝내고 스테이지에 다 넣었다면 버전을 만들기 위해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깃에게 </a:t>
              </a:r>
              <a:r>
                <a:rPr lang="en-US" altLang="ko-KR" sz="1200" dirty="0"/>
                <a:t>commit </a:t>
              </a:r>
              <a:r>
                <a:rPr lang="ko-KR" altLang="en-US" sz="1200" dirty="0"/>
                <a:t>명령을 내림 </a:t>
              </a:r>
              <a:r>
                <a:rPr lang="en-US" altLang="ko-KR" sz="1200" dirty="0"/>
                <a:t>-&gt; </a:t>
              </a:r>
              <a:r>
                <a:rPr lang="ko-KR" altLang="en-US" sz="1200" dirty="0"/>
                <a:t>스테이지에서 대기하던 파일 저장소에 저장</a:t>
              </a:r>
              <a:endParaRPr lang="en-US" altLang="ko-KR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81AD49-CAE7-4533-800C-151662640DF8}"/>
              </a:ext>
            </a:extLst>
          </p:cNvPr>
          <p:cNvGrpSpPr/>
          <p:nvPr/>
        </p:nvGrpSpPr>
        <p:grpSpPr>
          <a:xfrm>
            <a:off x="10375317" y="2632231"/>
            <a:ext cx="688884" cy="689053"/>
            <a:chOff x="10415712" y="2631179"/>
            <a:chExt cx="688884" cy="6890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5814DC-3DD7-41B4-88EC-B51BE58BDAAC}"/>
                </a:ext>
              </a:extLst>
            </p:cNvPr>
            <p:cNvSpPr/>
            <p:nvPr/>
          </p:nvSpPr>
          <p:spPr>
            <a:xfrm>
              <a:off x="10489385" y="2631179"/>
              <a:ext cx="541538" cy="4438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6230D5-A924-46D4-8361-16A425EEC580}"/>
                </a:ext>
              </a:extLst>
            </p:cNvPr>
            <p:cNvSpPr txBox="1"/>
            <p:nvPr/>
          </p:nvSpPr>
          <p:spPr>
            <a:xfrm>
              <a:off x="10415712" y="3074011"/>
              <a:ext cx="688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Hello.txt</a:t>
              </a:r>
              <a:endParaRPr lang="ko-KR" altLang="en-US" sz="10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DFCD19E-E3D5-4A15-A05C-8ADB38BD322B}"/>
              </a:ext>
            </a:extLst>
          </p:cNvPr>
          <p:cNvCxnSpPr/>
          <p:nvPr/>
        </p:nvCxnSpPr>
        <p:spPr>
          <a:xfrm>
            <a:off x="9606940" y="2423604"/>
            <a:ext cx="808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06C910-E8BD-4993-9814-757168D2D2B5}"/>
              </a:ext>
            </a:extLst>
          </p:cNvPr>
          <p:cNvSpPr/>
          <p:nvPr/>
        </p:nvSpPr>
        <p:spPr>
          <a:xfrm>
            <a:off x="6508050" y="4089925"/>
            <a:ext cx="5077309" cy="2334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정리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먼저 작업 트리에서 문서를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수정한 파일 중 버전으로 만들고 싶은 것을 </a:t>
            </a:r>
            <a:r>
              <a:rPr lang="ko-KR" altLang="en-US" sz="1400" dirty="0" err="1">
                <a:solidFill>
                  <a:schemeClr val="tx1"/>
                </a:solidFill>
              </a:rPr>
              <a:t>스테이징</a:t>
            </a:r>
            <a:r>
              <a:rPr lang="ko-KR" altLang="en-US" sz="1400" dirty="0">
                <a:solidFill>
                  <a:schemeClr val="tx1"/>
                </a:solidFill>
              </a:rPr>
              <a:t> 영역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스테이지에 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그리고 스테이지에 있던 파일을 저장소로 커밋하는 것이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깃이 버전을 만드는 순서</a:t>
            </a:r>
          </a:p>
        </p:txBody>
      </p:sp>
    </p:spTree>
    <p:extLst>
      <p:ext uri="{BB962C8B-B14F-4D97-AF65-F5344CB8AC3E}">
        <p14:creationId xmlns:p14="http://schemas.microsoft.com/office/powerpoint/2010/main" val="143766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DDCDB5-4DE4-4C8E-9A62-4A8193F21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45" y="1685554"/>
            <a:ext cx="5591175" cy="952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E1A5A0-DF15-475B-8BC7-FC0302E0A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44" y="3497924"/>
            <a:ext cx="5591175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EE5947-11E5-4918-AC1D-2C39801DA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44" y="5295508"/>
            <a:ext cx="5591175" cy="9524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0C1FEA-1A9A-440B-9F42-D4355A3794E1}"/>
              </a:ext>
            </a:extLst>
          </p:cNvPr>
          <p:cNvSpPr txBox="1"/>
          <p:nvPr/>
        </p:nvSpPr>
        <p:spPr>
          <a:xfrm>
            <a:off x="1091344" y="1308145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</a:t>
            </a:r>
            <a:r>
              <a:rPr lang="en-US" altLang="ko-KR" sz="1200" b="1" dirty="0" err="1"/>
              <a:t>init</a:t>
            </a:r>
            <a:r>
              <a:rPr lang="en-US" altLang="ko-KR" sz="1200" dirty="0"/>
              <a:t> -&gt; </a:t>
            </a:r>
            <a:r>
              <a:rPr lang="ko-KR" altLang="en-US" sz="1200" dirty="0"/>
              <a:t>깃을 사용할 수 있도록 디렉토리를 </a:t>
            </a:r>
            <a:r>
              <a:rPr lang="ko-KR" altLang="en-US" sz="1200" b="1" dirty="0"/>
              <a:t>초기화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03E97-0CB0-4D19-A3DB-BEC790DC80F1}"/>
              </a:ext>
            </a:extLst>
          </p:cNvPr>
          <p:cNvSpPr txBox="1"/>
          <p:nvPr/>
        </p:nvSpPr>
        <p:spPr>
          <a:xfrm>
            <a:off x="1091342" y="3147200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새로운 파일 생성</a:t>
            </a:r>
            <a:r>
              <a:rPr lang="en-US" altLang="ko-KR" sz="1200" dirty="0"/>
              <a:t>(.git)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D26FF-B7AC-4202-9EDC-F4D65B59E9E4}"/>
              </a:ext>
            </a:extLst>
          </p:cNvPr>
          <p:cNvSpPr txBox="1"/>
          <p:nvPr/>
        </p:nvSpPr>
        <p:spPr>
          <a:xfrm>
            <a:off x="1091342" y="4959570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새로운 파일 생성</a:t>
            </a:r>
            <a:r>
              <a:rPr lang="en-US" altLang="ko-KR" sz="1200" dirty="0"/>
              <a:t>(.git)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C3EBF-97A2-4FE0-9866-65FDC8E35296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git </a:t>
            </a:r>
            <a:r>
              <a:rPr lang="en-US" altLang="ko-KR" b="1" dirty="0" err="1"/>
              <a:t>init</a:t>
            </a:r>
            <a:r>
              <a:rPr lang="en-US" altLang="ko-KR" b="1" dirty="0"/>
              <a:t>(</a:t>
            </a:r>
            <a:r>
              <a:rPr lang="ko-KR" altLang="en-US" b="1" dirty="0"/>
              <a:t>깃 초기화하기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C609E5-9705-481E-A85A-C663948F520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B75697-60D5-4E40-AF98-686F8B54A0D9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4DE273-1B6D-4589-B151-C15CAFA28E55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A22A40A-CA03-4535-8FD7-2C9C714CF138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4C156D-AE90-4336-9EAD-AA3D3D2F9587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init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6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4BB875-8CBE-44BC-8EC3-0A271DBA3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10" y="4850127"/>
            <a:ext cx="4819650" cy="1638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C9C08D-7F56-417B-A2A2-F22C287C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10" y="1464220"/>
            <a:ext cx="4819650" cy="1143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B93E31-838E-4A31-BBC7-91A5D4FFF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610" y="3200036"/>
            <a:ext cx="4819650" cy="1057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D3802B-3A30-4654-B02A-6640E5523BD9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git status(</a:t>
            </a:r>
            <a:r>
              <a:rPr lang="ko-KR" altLang="en-US" b="1" dirty="0"/>
              <a:t>깃의 상태확인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1EE43-C645-42C3-A72D-7B39076389BF}"/>
              </a:ext>
            </a:extLst>
          </p:cNvPr>
          <p:cNvSpPr txBox="1"/>
          <p:nvPr/>
        </p:nvSpPr>
        <p:spPr>
          <a:xfrm>
            <a:off x="1085436" y="1140608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파일이 만들어지기 전 </a:t>
            </a:r>
            <a:r>
              <a:rPr lang="en-US" altLang="ko-KR" sz="1200" b="1" dirty="0"/>
              <a:t>git status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1BFB5-A625-498E-A99F-DE554C6D9F8A}"/>
              </a:ext>
            </a:extLst>
          </p:cNvPr>
          <p:cNvSpPr txBox="1"/>
          <p:nvPr/>
        </p:nvSpPr>
        <p:spPr>
          <a:xfrm>
            <a:off x="1085436" y="2823595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test.txt </a:t>
            </a:r>
            <a:r>
              <a:rPr lang="ko-KR" altLang="en-US" sz="1200" dirty="0"/>
              <a:t>파일 생성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F3DC7-534C-4FF4-8A4E-23A791033820}"/>
              </a:ext>
            </a:extLst>
          </p:cNvPr>
          <p:cNvSpPr txBox="1"/>
          <p:nvPr/>
        </p:nvSpPr>
        <p:spPr>
          <a:xfrm>
            <a:off x="1085436" y="4506582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파일을 하나 만들고 난 후 </a:t>
            </a:r>
            <a:r>
              <a:rPr lang="en-US" altLang="ko-KR" sz="1200" b="1" dirty="0"/>
              <a:t>git status</a:t>
            </a:r>
            <a:endParaRPr lang="ko-KR" altLang="en-US" sz="12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5F14DE-79B7-4AA9-B3C4-EE8A8F15904C}"/>
              </a:ext>
            </a:extLst>
          </p:cNvPr>
          <p:cNvGrpSpPr/>
          <p:nvPr/>
        </p:nvGrpSpPr>
        <p:grpSpPr>
          <a:xfrm>
            <a:off x="6695502" y="2712560"/>
            <a:ext cx="4741090" cy="1544751"/>
            <a:chOff x="6695502" y="2712560"/>
            <a:chExt cx="4741090" cy="154475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A55722E-3AF8-4272-8C0E-DE1B84D243CF}"/>
                </a:ext>
              </a:extLst>
            </p:cNvPr>
            <p:cNvSpPr/>
            <p:nvPr/>
          </p:nvSpPr>
          <p:spPr>
            <a:xfrm>
              <a:off x="6695502" y="3189858"/>
              <a:ext cx="1041182" cy="106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작업트리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BBA0BA-4F7C-4FF8-A5D4-CEE50633827F}"/>
                </a:ext>
              </a:extLst>
            </p:cNvPr>
            <p:cNvSpPr/>
            <p:nvPr/>
          </p:nvSpPr>
          <p:spPr>
            <a:xfrm>
              <a:off x="8545456" y="3189858"/>
              <a:ext cx="1041182" cy="106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7AB111-FE5C-4E4E-903F-5694195234B7}"/>
                </a:ext>
              </a:extLst>
            </p:cNvPr>
            <p:cNvSpPr/>
            <p:nvPr/>
          </p:nvSpPr>
          <p:spPr>
            <a:xfrm>
              <a:off x="10395410" y="3189857"/>
              <a:ext cx="1041182" cy="106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저장소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9A5608B-C0B1-499D-BDFB-729A092CD0CC}"/>
                </a:ext>
              </a:extLst>
            </p:cNvPr>
            <p:cNvCxnSpPr>
              <a:cxnSpLocks/>
            </p:cNvCxnSpPr>
            <p:nvPr/>
          </p:nvCxnSpPr>
          <p:spPr>
            <a:xfrm>
              <a:off x="8545456" y="3056325"/>
              <a:ext cx="28911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F2D735-402B-4313-9DBC-84209426B5AB}"/>
                </a:ext>
              </a:extLst>
            </p:cNvPr>
            <p:cNvSpPr txBox="1"/>
            <p:nvPr/>
          </p:nvSpPr>
          <p:spPr>
            <a:xfrm>
              <a:off x="9385314" y="2712560"/>
              <a:ext cx="12702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/>
                <a:t>.git </a:t>
              </a:r>
              <a:r>
                <a:rPr lang="ko-KR" altLang="en-US" sz="1200" b="1" dirty="0"/>
                <a:t>디렉토리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DB1963-79DA-4B05-8FE7-4D742398D227}"/>
                </a:ext>
              </a:extLst>
            </p:cNvPr>
            <p:cNvSpPr/>
            <p:nvPr/>
          </p:nvSpPr>
          <p:spPr>
            <a:xfrm>
              <a:off x="6945324" y="3501641"/>
              <a:ext cx="541538" cy="4438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F965D9-EC0A-43D7-BABF-F128F117ECFC}"/>
                </a:ext>
              </a:extLst>
            </p:cNvPr>
            <p:cNvSpPr txBox="1"/>
            <p:nvPr/>
          </p:nvSpPr>
          <p:spPr>
            <a:xfrm>
              <a:off x="6871651" y="3944473"/>
              <a:ext cx="688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Hello.txt</a:t>
              </a:r>
              <a:endParaRPr lang="ko-KR" altLang="en-US" sz="1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520FB3-C29C-4BDF-BBD4-D96458498BB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E8DBD21-50EB-4E0A-BABA-17BFCCDEDBF1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7AF445-0B80-4FA1-9EB4-C5FC3BF97272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7F85807-348C-41A7-95AC-C5EC3707EE9B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93D94A-BC84-4D16-9A3E-E60914DEDF81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24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93DDD2-4B07-450D-8B22-B2371C5D7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36" y="1464220"/>
            <a:ext cx="4762500" cy="2133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04B229-71D0-40CB-981A-240A2A17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36" y="4127576"/>
            <a:ext cx="4762500" cy="866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7EE37F-72FE-47B6-9D7A-8C9B9B694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435" y="5524107"/>
            <a:ext cx="4762499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187052-D140-4EEF-AB4B-700E2295AA81}"/>
              </a:ext>
            </a:extLst>
          </p:cNvPr>
          <p:cNvSpPr txBox="1"/>
          <p:nvPr/>
        </p:nvSpPr>
        <p:spPr>
          <a:xfrm>
            <a:off x="2001694" y="424433"/>
            <a:ext cx="81886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add(</a:t>
            </a:r>
            <a:r>
              <a:rPr lang="ko-KR" altLang="en-US" b="1" dirty="0"/>
              <a:t>파일 스테이지에 올리기</a:t>
            </a:r>
            <a:r>
              <a:rPr lang="en-US" altLang="ko-KR" b="1" dirty="0"/>
              <a:t>), git commit(</a:t>
            </a:r>
            <a:r>
              <a:rPr lang="ko-KR" altLang="en-US" b="1" dirty="0"/>
              <a:t>파일 버전 만들기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5505810-9A91-4E2A-9962-88B38704D1AA}"/>
              </a:ext>
            </a:extLst>
          </p:cNvPr>
          <p:cNvGrpSpPr/>
          <p:nvPr/>
        </p:nvGrpSpPr>
        <p:grpSpPr>
          <a:xfrm>
            <a:off x="6832073" y="1758644"/>
            <a:ext cx="4741090" cy="1544751"/>
            <a:chOff x="6832073" y="1758644"/>
            <a:chExt cx="4741090" cy="154475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A51722-1585-4221-A695-21E81557C52B}"/>
                </a:ext>
              </a:extLst>
            </p:cNvPr>
            <p:cNvGrpSpPr/>
            <p:nvPr/>
          </p:nvGrpSpPr>
          <p:grpSpPr>
            <a:xfrm>
              <a:off x="6832073" y="1758644"/>
              <a:ext cx="4741090" cy="1544751"/>
              <a:chOff x="6832073" y="1758644"/>
              <a:chExt cx="4741090" cy="154475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D25B910-A09D-40DD-A3A1-B1457DB764F3}"/>
                  </a:ext>
                </a:extLst>
              </p:cNvPr>
              <p:cNvGrpSpPr/>
              <p:nvPr/>
            </p:nvGrpSpPr>
            <p:grpSpPr>
              <a:xfrm>
                <a:off x="6832073" y="1758644"/>
                <a:ext cx="4741090" cy="1544751"/>
                <a:chOff x="6695502" y="2712560"/>
                <a:chExt cx="4741090" cy="154475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03D71B2E-C586-429B-8D47-7C45F8E4D571}"/>
                    </a:ext>
                  </a:extLst>
                </p:cNvPr>
                <p:cNvGrpSpPr/>
                <p:nvPr/>
              </p:nvGrpSpPr>
              <p:grpSpPr>
                <a:xfrm>
                  <a:off x="6695502" y="2712560"/>
                  <a:ext cx="4741090" cy="1544751"/>
                  <a:chOff x="6695502" y="2712560"/>
                  <a:chExt cx="4741090" cy="1544751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C76B0F8F-DC76-4A7E-A900-D6503FE8BCA7}"/>
                      </a:ext>
                    </a:extLst>
                  </p:cNvPr>
                  <p:cNvSpPr/>
                  <p:nvPr/>
                </p:nvSpPr>
                <p:spPr>
                  <a:xfrm>
                    <a:off x="6695502" y="3189858"/>
                    <a:ext cx="1041182" cy="1067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1200" dirty="0" err="1">
                        <a:solidFill>
                          <a:schemeClr val="tx1"/>
                        </a:solidFill>
                      </a:rPr>
                      <a:t>작업트리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3D9C9B8-D451-43A3-911A-ABC00BBF06DF}"/>
                      </a:ext>
                    </a:extLst>
                  </p:cNvPr>
                  <p:cNvSpPr/>
                  <p:nvPr/>
                </p:nvSpPr>
                <p:spPr>
                  <a:xfrm>
                    <a:off x="8545456" y="3189858"/>
                    <a:ext cx="1041182" cy="1067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스테이지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3AA0C25-B0A6-4C98-8445-CADB594A6E47}"/>
                      </a:ext>
                    </a:extLst>
                  </p:cNvPr>
                  <p:cNvSpPr/>
                  <p:nvPr/>
                </p:nvSpPr>
                <p:spPr>
                  <a:xfrm>
                    <a:off x="10395410" y="3189857"/>
                    <a:ext cx="1041182" cy="1067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저장소</a:t>
                    </a:r>
                  </a:p>
                </p:txBody>
              </p: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88E21D28-5334-4399-BDA3-5CD980013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45456" y="3056325"/>
                    <a:ext cx="289113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011002-68F0-4733-B49B-A5834DBC8C7E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314" y="2712560"/>
                    <a:ext cx="12702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200" b="1" dirty="0"/>
                      <a:t>.git </a:t>
                    </a:r>
                    <a:r>
                      <a:rPr lang="ko-KR" altLang="en-US" sz="1200" b="1" dirty="0"/>
                      <a:t>디렉토리</a:t>
                    </a:r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A46576DC-2C8A-4DBF-85B5-F8C507137376}"/>
                      </a:ext>
                    </a:extLst>
                  </p:cNvPr>
                  <p:cNvSpPr/>
                  <p:nvPr/>
                </p:nvSpPr>
                <p:spPr>
                  <a:xfrm>
                    <a:off x="6945324" y="3501641"/>
                    <a:ext cx="541538" cy="4438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ADAF6B9-82FD-4C1F-A718-0016073FCB33}"/>
                      </a:ext>
                    </a:extLst>
                  </p:cNvPr>
                  <p:cNvSpPr txBox="1"/>
                  <p:nvPr/>
                </p:nvSpPr>
                <p:spPr>
                  <a:xfrm>
                    <a:off x="6871651" y="3944473"/>
                    <a:ext cx="68888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Hello.txt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5413D8B3-E52D-4CD8-953D-7ADDEEAE4E3C}"/>
                    </a:ext>
                  </a:extLst>
                </p:cNvPr>
                <p:cNvSpPr/>
                <p:nvPr/>
              </p:nvSpPr>
              <p:spPr>
                <a:xfrm>
                  <a:off x="8799722" y="3500589"/>
                  <a:ext cx="541538" cy="4438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0FE122-19EA-43E6-88DC-8477A3E4946E}"/>
                    </a:ext>
                  </a:extLst>
                </p:cNvPr>
                <p:cNvSpPr txBox="1"/>
                <p:nvPr/>
              </p:nvSpPr>
              <p:spPr>
                <a:xfrm>
                  <a:off x="8726049" y="3943421"/>
                  <a:ext cx="6888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Hello.txt</a:t>
                  </a:r>
                  <a:endParaRPr lang="ko-KR" altLang="en-US" sz="1000" dirty="0"/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5C6BF0F-19A5-4A95-A179-3C18DDC09A16}"/>
                  </a:ext>
                </a:extLst>
              </p:cNvPr>
              <p:cNvCxnSpPr/>
              <p:nvPr/>
            </p:nvCxnSpPr>
            <p:spPr>
              <a:xfrm>
                <a:off x="7873255" y="2546360"/>
                <a:ext cx="8087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A1670C-57F7-45CD-A88D-68D9A5942526}"/>
                </a:ext>
              </a:extLst>
            </p:cNvPr>
            <p:cNvSpPr txBox="1"/>
            <p:nvPr/>
          </p:nvSpPr>
          <p:spPr>
            <a:xfrm>
              <a:off x="8006872" y="2252652"/>
              <a:ext cx="541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5D52A1-1D64-4BDC-AD89-E21F41E63FBA}"/>
              </a:ext>
            </a:extLst>
          </p:cNvPr>
          <p:cNvGrpSpPr/>
          <p:nvPr/>
        </p:nvGrpSpPr>
        <p:grpSpPr>
          <a:xfrm>
            <a:off x="6832073" y="4221975"/>
            <a:ext cx="4741090" cy="1544751"/>
            <a:chOff x="6832073" y="1758644"/>
            <a:chExt cx="4741090" cy="154475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D39450-27AA-4D10-9900-299B8D14F6C1}"/>
                </a:ext>
              </a:extLst>
            </p:cNvPr>
            <p:cNvGrpSpPr/>
            <p:nvPr/>
          </p:nvGrpSpPr>
          <p:grpSpPr>
            <a:xfrm>
              <a:off x="6832073" y="1758644"/>
              <a:ext cx="4741090" cy="1544751"/>
              <a:chOff x="6832073" y="1758644"/>
              <a:chExt cx="4741090" cy="1544751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C598359-1E18-498C-B887-84064F45F06A}"/>
                  </a:ext>
                </a:extLst>
              </p:cNvPr>
              <p:cNvGrpSpPr/>
              <p:nvPr/>
            </p:nvGrpSpPr>
            <p:grpSpPr>
              <a:xfrm>
                <a:off x="6832073" y="1758644"/>
                <a:ext cx="4741090" cy="1544751"/>
                <a:chOff x="6695502" y="2712560"/>
                <a:chExt cx="4741090" cy="1544751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B29739ED-CCF7-4820-9C38-69DC4DE047C6}"/>
                    </a:ext>
                  </a:extLst>
                </p:cNvPr>
                <p:cNvGrpSpPr/>
                <p:nvPr/>
              </p:nvGrpSpPr>
              <p:grpSpPr>
                <a:xfrm>
                  <a:off x="6695502" y="2712560"/>
                  <a:ext cx="4741090" cy="1544751"/>
                  <a:chOff x="6695502" y="2712560"/>
                  <a:chExt cx="4741090" cy="1544751"/>
                </a:xfrm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1121DAF1-86F3-475C-B0A9-7DB93BAFF052}"/>
                      </a:ext>
                    </a:extLst>
                  </p:cNvPr>
                  <p:cNvSpPr/>
                  <p:nvPr/>
                </p:nvSpPr>
                <p:spPr>
                  <a:xfrm>
                    <a:off x="6695502" y="3189858"/>
                    <a:ext cx="1041182" cy="1067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1200" dirty="0" err="1">
                        <a:solidFill>
                          <a:schemeClr val="tx1"/>
                        </a:solidFill>
                      </a:rPr>
                      <a:t>작업트리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44938E72-D6B0-46C0-9727-4D63A92992A5}"/>
                      </a:ext>
                    </a:extLst>
                  </p:cNvPr>
                  <p:cNvSpPr/>
                  <p:nvPr/>
                </p:nvSpPr>
                <p:spPr>
                  <a:xfrm>
                    <a:off x="8545456" y="3189858"/>
                    <a:ext cx="1041182" cy="1067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스테이지</a:t>
                    </a:r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D3DD4EFE-189C-4CB1-A20F-D305C451E710}"/>
                      </a:ext>
                    </a:extLst>
                  </p:cNvPr>
                  <p:cNvSpPr/>
                  <p:nvPr/>
                </p:nvSpPr>
                <p:spPr>
                  <a:xfrm>
                    <a:off x="10395410" y="3189857"/>
                    <a:ext cx="1041182" cy="1067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저장소</a:t>
                    </a:r>
                  </a:p>
                </p:txBody>
              </p: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3ABA231C-1CEA-45A0-877C-AD0D6ABA8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45456" y="3056325"/>
                    <a:ext cx="289113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F116D6-17A5-41CF-AC05-C23BF9EAEB46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314" y="2712560"/>
                    <a:ext cx="12702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200" b="1" dirty="0"/>
                      <a:t>.git </a:t>
                    </a:r>
                    <a:r>
                      <a:rPr lang="ko-KR" altLang="en-US" sz="1200" b="1" dirty="0"/>
                      <a:t>디렉토리</a:t>
                    </a:r>
                  </a:p>
                </p:txBody>
              </p:sp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2100C6EB-0D46-477F-A73D-F52439F30E3E}"/>
                      </a:ext>
                    </a:extLst>
                  </p:cNvPr>
                  <p:cNvSpPr/>
                  <p:nvPr/>
                </p:nvSpPr>
                <p:spPr>
                  <a:xfrm>
                    <a:off x="6945324" y="3501641"/>
                    <a:ext cx="541538" cy="4438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AF8999A-9BB5-43CE-894D-F699893CE04C}"/>
                      </a:ext>
                    </a:extLst>
                  </p:cNvPr>
                  <p:cNvSpPr txBox="1"/>
                  <p:nvPr/>
                </p:nvSpPr>
                <p:spPr>
                  <a:xfrm>
                    <a:off x="6871651" y="3944473"/>
                    <a:ext cx="68888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Hello.txt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B0A2648-7B48-4ABD-BDE7-D6CE21807CA0}"/>
                    </a:ext>
                  </a:extLst>
                </p:cNvPr>
                <p:cNvSpPr/>
                <p:nvPr/>
              </p:nvSpPr>
              <p:spPr>
                <a:xfrm>
                  <a:off x="10646888" y="3500589"/>
                  <a:ext cx="541538" cy="4438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1B832A-7678-4D72-ABE9-F09E6E2E5FFB}"/>
                    </a:ext>
                  </a:extLst>
                </p:cNvPr>
                <p:cNvSpPr txBox="1"/>
                <p:nvPr/>
              </p:nvSpPr>
              <p:spPr>
                <a:xfrm>
                  <a:off x="10573215" y="3943421"/>
                  <a:ext cx="6888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Hello.txt</a:t>
                  </a:r>
                  <a:endParaRPr lang="ko-KR" altLang="en-US" sz="1000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53FDB564-95F0-4FB8-B5C6-7D744844EC38}"/>
                  </a:ext>
                </a:extLst>
              </p:cNvPr>
              <p:cNvCxnSpPr/>
              <p:nvPr/>
            </p:nvCxnSpPr>
            <p:spPr>
              <a:xfrm>
                <a:off x="9723209" y="2593000"/>
                <a:ext cx="8087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FBA70D-614C-46CF-9EBD-50618B553DF8}"/>
                </a:ext>
              </a:extLst>
            </p:cNvPr>
            <p:cNvSpPr txBox="1"/>
            <p:nvPr/>
          </p:nvSpPr>
          <p:spPr>
            <a:xfrm>
              <a:off x="9767202" y="2299292"/>
              <a:ext cx="720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commit</a:t>
              </a:r>
              <a:endParaRPr lang="ko-KR" altLang="en-US" sz="12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9DE3AE1-B78F-4402-815D-D758BC456917}"/>
              </a:ext>
            </a:extLst>
          </p:cNvPr>
          <p:cNvSpPr txBox="1"/>
          <p:nvPr/>
        </p:nvSpPr>
        <p:spPr>
          <a:xfrm>
            <a:off x="1085435" y="1184220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add</a:t>
            </a:r>
            <a:r>
              <a:rPr lang="ko-KR" altLang="en-US" sz="1200" dirty="0"/>
              <a:t>를 통한 스테이지에 파일 올리기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6CC6C8-092E-4667-9B1A-7D974CCAC6E9}"/>
              </a:ext>
            </a:extLst>
          </p:cNvPr>
          <p:cNvSpPr txBox="1"/>
          <p:nvPr/>
        </p:nvSpPr>
        <p:spPr>
          <a:xfrm>
            <a:off x="1085435" y="3760310"/>
            <a:ext cx="42152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commit</a:t>
            </a:r>
            <a:r>
              <a:rPr lang="ko-KR" altLang="en-US" sz="1200" dirty="0"/>
              <a:t>을 통한 저장소에 파일 올리기</a:t>
            </a:r>
            <a:r>
              <a:rPr lang="en-US" altLang="ko-KR" sz="1200" dirty="0"/>
              <a:t>(</a:t>
            </a:r>
            <a:r>
              <a:rPr lang="ko-KR" altLang="en-US" sz="1200" dirty="0"/>
              <a:t>버전 만들기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9171A3-3A25-4C5C-BB66-40B9F4EA34A2}"/>
              </a:ext>
            </a:extLst>
          </p:cNvPr>
          <p:cNvSpPr txBox="1"/>
          <p:nvPr/>
        </p:nvSpPr>
        <p:spPr>
          <a:xfrm>
            <a:off x="1085435" y="5247108"/>
            <a:ext cx="421524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commit </a:t>
            </a:r>
            <a:r>
              <a:rPr lang="ko-KR" altLang="en-US" sz="1200" dirty="0"/>
              <a:t>실행</a:t>
            </a:r>
            <a:r>
              <a:rPr lang="en-US" altLang="ko-KR" sz="1200" dirty="0"/>
              <a:t> </a:t>
            </a:r>
            <a:r>
              <a:rPr lang="ko-KR" altLang="en-US" sz="1200" dirty="0"/>
              <a:t>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status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E528F1-0312-4F94-886C-B0F19F9EAFC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D96B70C-9FFE-4431-8CD8-53A7D57F642E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EC7776-4580-4CB7-B51B-51CF3F08B00A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1FCBB54-C9ED-42AC-89D3-E1A8DF632396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541123-F1FF-4D34-96E3-D991B1A3F282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스테이지와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커밋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76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DA407-41CE-489F-BA7B-82E65380FBBE}"/>
              </a:ext>
            </a:extLst>
          </p:cNvPr>
          <p:cNvSpPr txBox="1"/>
          <p:nvPr/>
        </p:nvSpPr>
        <p:spPr>
          <a:xfrm>
            <a:off x="324322" y="2357200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log(</a:t>
            </a:r>
            <a:r>
              <a:rPr lang="ko-KR" altLang="en-US" b="1" dirty="0"/>
              <a:t>저장소에 저장된 버전 확인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B75FB5-E955-4D4D-9071-C40C04F871AF}"/>
              </a:ext>
            </a:extLst>
          </p:cNvPr>
          <p:cNvGrpSpPr/>
          <p:nvPr/>
        </p:nvGrpSpPr>
        <p:grpSpPr>
          <a:xfrm>
            <a:off x="849076" y="3164968"/>
            <a:ext cx="4543425" cy="1394425"/>
            <a:chOff x="813463" y="2283310"/>
            <a:chExt cx="4543425" cy="1394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AC49B7-B54B-4BDB-8D7C-3FFD1D4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463" y="2563310"/>
              <a:ext cx="4543425" cy="11144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BAB4C4-497D-4F6C-A3F5-B969BF2B5491}"/>
                </a:ext>
              </a:extLst>
            </p:cNvPr>
            <p:cNvSpPr txBox="1"/>
            <p:nvPr/>
          </p:nvSpPr>
          <p:spPr>
            <a:xfrm>
              <a:off x="813463" y="2283310"/>
              <a:ext cx="38320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/>
                <a:t>git log</a:t>
              </a:r>
              <a:r>
                <a:rPr lang="ko-KR" altLang="en-US" sz="1200" dirty="0"/>
                <a:t>를 통한 버전 확인</a:t>
              </a:r>
              <a:endParaRPr lang="ko-KR" altLang="en-US" sz="12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DFF955-25B8-4BFB-90BC-7CEF33D152F3}"/>
              </a:ext>
            </a:extLst>
          </p:cNvPr>
          <p:cNvGrpSpPr/>
          <p:nvPr/>
        </p:nvGrpSpPr>
        <p:grpSpPr>
          <a:xfrm>
            <a:off x="6244562" y="1121809"/>
            <a:ext cx="4552951" cy="1715274"/>
            <a:chOff x="6096000" y="1002888"/>
            <a:chExt cx="4552951" cy="171527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06CAEDB-3429-4309-ABAC-A64B7655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1" y="1279887"/>
              <a:ext cx="4552950" cy="14382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FAB593-0B62-4E97-8E65-1D4D79048459}"/>
                </a:ext>
              </a:extLst>
            </p:cNvPr>
            <p:cNvSpPr txBox="1"/>
            <p:nvPr/>
          </p:nvSpPr>
          <p:spPr>
            <a:xfrm>
              <a:off x="6096000" y="1002888"/>
              <a:ext cx="38320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/>
                <a:t>test.txt </a:t>
              </a:r>
              <a:r>
                <a:rPr lang="ko-KR" altLang="en-US" sz="1200" dirty="0"/>
                <a:t>파일 수정 후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git status</a:t>
              </a:r>
              <a:endParaRPr lang="ko-KR" altLang="en-US" sz="12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B3027C-4289-40F2-A95B-DA954920B3FC}"/>
              </a:ext>
            </a:extLst>
          </p:cNvPr>
          <p:cNvGrpSpPr/>
          <p:nvPr/>
        </p:nvGrpSpPr>
        <p:grpSpPr>
          <a:xfrm>
            <a:off x="6244562" y="5450795"/>
            <a:ext cx="5133975" cy="1210450"/>
            <a:chOff x="6096000" y="5486350"/>
            <a:chExt cx="5133975" cy="121045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334B441-0BA8-4697-B768-85DB0BFF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5763350"/>
              <a:ext cx="5133975" cy="9334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C6EF3C-390C-40AA-9608-986BE7B03626}"/>
                </a:ext>
              </a:extLst>
            </p:cNvPr>
            <p:cNvSpPr txBox="1"/>
            <p:nvPr/>
          </p:nvSpPr>
          <p:spPr>
            <a:xfrm>
              <a:off x="6096000" y="5486350"/>
              <a:ext cx="46367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/>
                <a:t>git commit –am “message2” </a:t>
              </a:r>
              <a:r>
                <a:rPr lang="ko-KR" altLang="en-US" sz="1200" dirty="0"/>
                <a:t>명령</a:t>
              </a:r>
              <a:r>
                <a:rPr lang="en-US" altLang="ko-KR" sz="1200" dirty="0"/>
                <a:t>(tracked </a:t>
              </a:r>
              <a:r>
                <a:rPr lang="ko-KR" altLang="en-US" sz="1200" dirty="0"/>
                <a:t>상태에서 가능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A06CA4-B63D-4933-B129-285BA5CF577B}"/>
              </a:ext>
            </a:extLst>
          </p:cNvPr>
          <p:cNvGrpSpPr/>
          <p:nvPr/>
        </p:nvGrpSpPr>
        <p:grpSpPr>
          <a:xfrm>
            <a:off x="6244562" y="2963222"/>
            <a:ext cx="4933950" cy="2210574"/>
            <a:chOff x="6096000" y="2906444"/>
            <a:chExt cx="4933950" cy="221057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FD643FE-F0AF-416B-8132-B16263AD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3183443"/>
              <a:ext cx="4933950" cy="193357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5756D9-419D-4C60-A230-D204A1629A12}"/>
                </a:ext>
              </a:extLst>
            </p:cNvPr>
            <p:cNvSpPr txBox="1"/>
            <p:nvPr/>
          </p:nvSpPr>
          <p:spPr>
            <a:xfrm>
              <a:off x="6096000" y="2906444"/>
              <a:ext cx="38320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/>
                <a:t>git diff</a:t>
              </a:r>
              <a:r>
                <a:rPr lang="ko-KR" altLang="en-US" sz="1200" dirty="0"/>
                <a:t>를 통한 차이점 확인</a:t>
              </a:r>
              <a:endParaRPr lang="ko-KR" altLang="en-US" sz="12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BC97036-B54D-4DD3-A4E6-E9B87C023076}"/>
              </a:ext>
            </a:extLst>
          </p:cNvPr>
          <p:cNvSpPr txBox="1"/>
          <p:nvPr/>
        </p:nvSpPr>
        <p:spPr>
          <a:xfrm>
            <a:off x="5766482" y="622360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diff(</a:t>
            </a:r>
            <a:r>
              <a:rPr lang="ko-KR" altLang="en-US" b="1" dirty="0"/>
              <a:t>차이점 확인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BFEF15-051A-4C99-A4E4-56F5E1A18E24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24970B4-A991-421C-8B06-3BB96E59FF72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12ED44-76E7-4DA3-A6B2-0A0C06031174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8E19D99-3FDA-420E-9604-39BF07D99170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56428D-AD9C-4EA6-B539-40D1F619A41F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log, diff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04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946FD7-ADA8-4090-A70B-2760F4C94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36" y="2616745"/>
            <a:ext cx="5076825" cy="2724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61C625-2CBE-408A-9FE7-7FCBD6F09285}"/>
              </a:ext>
            </a:extLst>
          </p:cNvPr>
          <p:cNvSpPr txBox="1"/>
          <p:nvPr/>
        </p:nvSpPr>
        <p:spPr>
          <a:xfrm>
            <a:off x="827382" y="1464220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log –stat(</a:t>
            </a:r>
            <a:r>
              <a:rPr lang="ko-KR" altLang="en-US" b="1" dirty="0" err="1"/>
              <a:t>커밋에</a:t>
            </a:r>
            <a:r>
              <a:rPr lang="ko-KR" altLang="en-US" b="1" dirty="0"/>
              <a:t> 관련된 파일까지 확인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01CF6-8128-4D55-BD36-B800D85E3C5A}"/>
              </a:ext>
            </a:extLst>
          </p:cNvPr>
          <p:cNvSpPr txBox="1"/>
          <p:nvPr/>
        </p:nvSpPr>
        <p:spPr>
          <a:xfrm>
            <a:off x="1085436" y="2339746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파일명까지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EB0E4-338F-42A2-9093-8AA6881CFD87}"/>
              </a:ext>
            </a:extLst>
          </p:cNvPr>
          <p:cNvSpPr txBox="1"/>
          <p:nvPr/>
        </p:nvSpPr>
        <p:spPr>
          <a:xfrm>
            <a:off x="6420314" y="1517105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gitnore</a:t>
            </a:r>
            <a:r>
              <a:rPr lang="en-US" altLang="ko-KR" b="1" dirty="0"/>
              <a:t> </a:t>
            </a:r>
            <a:r>
              <a:rPr lang="ko-KR" altLang="en-US" b="1" dirty="0"/>
              <a:t>파일로 버전관리 제외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F697E2-6A0C-4225-9427-EB6933C706FE}"/>
              </a:ext>
            </a:extLst>
          </p:cNvPr>
          <p:cNvSpPr txBox="1"/>
          <p:nvPr/>
        </p:nvSpPr>
        <p:spPr>
          <a:xfrm>
            <a:off x="6678368" y="2336342"/>
            <a:ext cx="46563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mynote.txt, temp </a:t>
            </a:r>
            <a:r>
              <a:rPr lang="ko-KR" altLang="en-US" sz="1200" dirty="0"/>
              <a:t>디렉토리</a:t>
            </a:r>
            <a:r>
              <a:rPr lang="en-US" altLang="ko-KR" sz="1200" dirty="0"/>
              <a:t>, </a:t>
            </a:r>
            <a:r>
              <a:rPr lang="ko-KR" altLang="en-US" sz="1200" dirty="0"/>
              <a:t>확장자가 </a:t>
            </a:r>
            <a:r>
              <a:rPr lang="en-US" altLang="ko-KR" sz="1200" dirty="0" err="1"/>
              <a:t>swp</a:t>
            </a:r>
            <a:r>
              <a:rPr lang="ko-KR" altLang="en-US" sz="1200" dirty="0"/>
              <a:t>인 파일 버전관리 제외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179D06C-8A38-4FCA-9694-CEC2F6F8C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368" y="2613341"/>
            <a:ext cx="4894507" cy="272755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C5DB57-A85F-46A0-BC69-C1D4509146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6A0F23A-7F82-4B92-92FE-22A84D5E73A0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F22E87-3A05-48D9-8211-5ABD11134659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BC9F343-3F67-40EE-A364-F5354CE788EE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A15734-DEDE-40B4-BB7F-A04DE33E6EBF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log, .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gitnore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6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1ECC1B-31AA-40F0-B294-AEA4DDEAA76D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checkout(</a:t>
            </a:r>
            <a:r>
              <a:rPr lang="ko-KR" altLang="en-US" b="1" dirty="0"/>
              <a:t>작업 되돌리기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FDD743-5E4F-44AC-8B88-AFF5BC898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1" y="1641432"/>
            <a:ext cx="5114925" cy="1514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A23909-C880-4436-A0A2-4CD7ECA96876}"/>
              </a:ext>
            </a:extLst>
          </p:cNvPr>
          <p:cNvSpPr txBox="1"/>
          <p:nvPr/>
        </p:nvSpPr>
        <p:spPr>
          <a:xfrm>
            <a:off x="742071" y="1364433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수정 전 파일내용과 </a:t>
            </a:r>
            <a:r>
              <a:rPr lang="en-US" altLang="ko-KR" sz="1200" b="1" dirty="0"/>
              <a:t>git </a:t>
            </a:r>
            <a:r>
              <a:rPr lang="en-US" altLang="ko-KR" sz="1200" b="1" dirty="0" err="1"/>
              <a:t>staus</a:t>
            </a:r>
            <a:endParaRPr lang="ko-KR" altLang="en-US" sz="1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5AD4D9-1045-430F-8DE1-5F15AAA19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08" y="4000107"/>
            <a:ext cx="5048250" cy="2247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AAA6B-C4FE-478A-B286-3B093F5E846D}"/>
              </a:ext>
            </a:extLst>
          </p:cNvPr>
          <p:cNvSpPr txBox="1"/>
          <p:nvPr/>
        </p:nvSpPr>
        <p:spPr>
          <a:xfrm>
            <a:off x="775408" y="3723108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수정 후 파일내용과 </a:t>
            </a:r>
            <a:r>
              <a:rPr lang="en-US" altLang="ko-KR" sz="1200" b="1" dirty="0"/>
              <a:t>git </a:t>
            </a:r>
            <a:r>
              <a:rPr lang="en-US" altLang="ko-KR" sz="1200" b="1" dirty="0" err="1"/>
              <a:t>staus</a:t>
            </a:r>
            <a:endParaRPr lang="ko-KR" altLang="en-US" sz="12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707D0BC-546C-466C-AD4C-B8BE60E1C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663" y="2676525"/>
            <a:ext cx="5143500" cy="1885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2BC319-221C-4E25-90CA-E0E212B807C1}"/>
              </a:ext>
            </a:extLst>
          </p:cNvPr>
          <p:cNvSpPr txBox="1"/>
          <p:nvPr/>
        </p:nvSpPr>
        <p:spPr>
          <a:xfrm>
            <a:off x="6429663" y="2399526"/>
            <a:ext cx="46367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checkout – </a:t>
            </a:r>
            <a:r>
              <a:rPr lang="ko-KR" altLang="en-US" sz="1200" b="1" dirty="0"/>
              <a:t>파일명 </a:t>
            </a:r>
            <a:r>
              <a:rPr lang="ko-KR" altLang="en-US" sz="1200" dirty="0"/>
              <a:t>을 통해 작업을 되돌린 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status</a:t>
            </a:r>
            <a:endParaRPr lang="ko-KR" altLang="en-US" sz="1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1B118B-0B70-4EEB-9F63-2428160E9EE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0D0DFEC-8F51-463F-B757-28B6037AC09B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BAAC2-D43D-492B-9744-CAFA65452F5E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D4DA713-14E8-49E2-BA45-2CF9D8FEE7BF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98145B-1C64-4F17-AA8D-452070C29153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10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1ECC1B-31AA-40F0-B294-AEA4DDEAA76D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reset HEAD </a:t>
            </a:r>
            <a:r>
              <a:rPr lang="ko-KR" altLang="en-US" b="1" dirty="0"/>
              <a:t>파일이름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스테이징</a:t>
            </a:r>
            <a:r>
              <a:rPr lang="ko-KR" altLang="en-US" b="1" dirty="0"/>
              <a:t> 되돌리기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23909-C880-4436-A0A2-4CD7ECA96876}"/>
              </a:ext>
            </a:extLst>
          </p:cNvPr>
          <p:cNvSpPr txBox="1"/>
          <p:nvPr/>
        </p:nvSpPr>
        <p:spPr>
          <a:xfrm>
            <a:off x="742071" y="1364433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파일을 수정하고 </a:t>
            </a:r>
            <a:r>
              <a:rPr lang="en-US" altLang="ko-KR" sz="1200" b="1" dirty="0"/>
              <a:t>git add</a:t>
            </a:r>
            <a:r>
              <a:rPr lang="en-US" altLang="ko-KR" sz="1200" dirty="0"/>
              <a:t> </a:t>
            </a:r>
            <a:r>
              <a:rPr lang="ko-KR" altLang="en-US" sz="1200" dirty="0"/>
              <a:t>한 후 </a:t>
            </a:r>
            <a:r>
              <a:rPr lang="en-US" altLang="ko-KR" sz="1200" b="1" dirty="0"/>
              <a:t>git status</a:t>
            </a:r>
            <a:endParaRPr lang="ko-KR" altLang="en-US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5329BA-A920-48B6-853B-5999103A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1" y="1641432"/>
            <a:ext cx="5191125" cy="2343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F4166-1E82-4E07-8E81-3C2EF9081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763" y="1641432"/>
            <a:ext cx="5105400" cy="3038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EE8112-C21E-443E-9C9F-661F67DF8545}"/>
              </a:ext>
            </a:extLst>
          </p:cNvPr>
          <p:cNvSpPr txBox="1"/>
          <p:nvPr/>
        </p:nvSpPr>
        <p:spPr>
          <a:xfrm>
            <a:off x="6467763" y="1364433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reset HEAD </a:t>
            </a:r>
            <a:r>
              <a:rPr lang="ko-KR" altLang="en-US" sz="1200" b="1" dirty="0"/>
              <a:t>파일명 </a:t>
            </a:r>
            <a:r>
              <a:rPr lang="ko-KR" altLang="en-US" sz="1200" dirty="0"/>
              <a:t>을 사용하고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status</a:t>
            </a:r>
            <a:endParaRPr lang="ko-KR" altLang="en-US" sz="12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2DE6E8-A5CF-4420-8C97-5F70207C439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9C3EDAF-EC79-4554-AF24-17F95548B9C0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AC8F51-922E-455E-B4B2-A033A626CD4E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76F135-2B50-4E76-B361-41220731C739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D2B495-9CA6-48FF-9B20-CF4EC99B1FF2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46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1ECC1B-31AA-40F0-B294-AEA4DDEAA76D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</a:t>
            </a:r>
            <a:r>
              <a:rPr lang="ko-KR" altLang="en-US" b="1" dirty="0"/>
              <a:t> </a:t>
            </a:r>
            <a:r>
              <a:rPr lang="en-US" altLang="ko-KR" b="1" dirty="0"/>
              <a:t>reset HEAD^(</a:t>
            </a:r>
            <a:r>
              <a:rPr lang="ko-KR" altLang="en-US" b="1" dirty="0"/>
              <a:t>최신 </a:t>
            </a:r>
            <a:r>
              <a:rPr lang="ko-KR" altLang="en-US" b="1" dirty="0" err="1"/>
              <a:t>커밋</a:t>
            </a:r>
            <a:r>
              <a:rPr lang="ko-KR" altLang="en-US" b="1" dirty="0"/>
              <a:t> 되돌리기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23909-C880-4436-A0A2-4CD7ECA96876}"/>
              </a:ext>
            </a:extLst>
          </p:cNvPr>
          <p:cNvSpPr txBox="1"/>
          <p:nvPr/>
        </p:nvSpPr>
        <p:spPr>
          <a:xfrm>
            <a:off x="742071" y="1364433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add, commit </a:t>
            </a:r>
            <a:r>
              <a:rPr lang="ko-KR" altLang="en-US" sz="1200" dirty="0"/>
              <a:t>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log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E8112-C21E-443E-9C9F-661F67DF8545}"/>
              </a:ext>
            </a:extLst>
          </p:cNvPr>
          <p:cNvSpPr txBox="1"/>
          <p:nvPr/>
        </p:nvSpPr>
        <p:spPr>
          <a:xfrm>
            <a:off x="6467763" y="1364433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reset HEAD^</a:t>
            </a:r>
            <a:r>
              <a:rPr lang="ko-KR" altLang="en-US" sz="1200" dirty="0"/>
              <a:t>를 사용하고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log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442504-8AC6-468C-A7D1-164A7DD10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1" y="1641432"/>
            <a:ext cx="5181600" cy="3000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26C09A-3C2E-4B3A-A2D3-44531DB2B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763" y="1641432"/>
            <a:ext cx="5162550" cy="1838325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CE75BB4-C9DE-4C96-8090-45D0047D5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32741"/>
              </p:ext>
            </p:extLst>
          </p:nvPr>
        </p:nvGraphicFramePr>
        <p:xfrm>
          <a:off x="2032000" y="4918806"/>
          <a:ext cx="9721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689045423"/>
                    </a:ext>
                  </a:extLst>
                </a:gridCol>
                <a:gridCol w="7600950">
                  <a:extLst>
                    <a:ext uri="{9D8B030D-6E8A-4147-A177-3AD203B41FA5}">
                      <a16:colId xmlns:a16="http://schemas.microsoft.com/office/drawing/2014/main" val="2962287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명령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80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git reset --soft HEAD^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커밋을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하기 전 상태로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작업트리를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되돌림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git reset --mixed HEAD^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커밋과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스테이징을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하기 전 상태로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작업트리를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되돌림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옵션없이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git reset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명령을 사용할 경우 이 옵션을 기본으로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git reset --hard HEAD^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커밋과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스테이징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파일 수정을 하기 전 상태로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작업트리를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되돌림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98730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3B0BCB-5A43-4763-9E67-6D8008F7918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074EA95-9FC5-475B-ACFA-FC5A4689F1F1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150AC-AA6C-463A-BF1E-FEDEBA2DC0F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1589B9F-6643-42C5-BD7D-DBBA7E18A5E2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C3F4C1-A25C-4E8E-BFD8-0211E1F0261C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03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1ECC1B-31AA-40F0-B294-AEA4DDEAA76D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reset </a:t>
            </a:r>
            <a:r>
              <a:rPr lang="ko-KR" altLang="en-US" b="1" dirty="0" err="1"/>
              <a:t>커밋</a:t>
            </a:r>
            <a:r>
              <a:rPr lang="ko-KR" altLang="en-US" b="1" dirty="0"/>
              <a:t> 해시</a:t>
            </a:r>
            <a:r>
              <a:rPr lang="en-US" altLang="ko-KR" b="1" dirty="0"/>
              <a:t>(</a:t>
            </a:r>
            <a:r>
              <a:rPr lang="ko-KR" altLang="en-US" b="1" dirty="0"/>
              <a:t>특정 </a:t>
            </a:r>
            <a:r>
              <a:rPr lang="ko-KR" altLang="en-US" b="1" dirty="0" err="1"/>
              <a:t>커밋으로</a:t>
            </a:r>
            <a:r>
              <a:rPr lang="ko-KR" altLang="en-US" b="1" dirty="0"/>
              <a:t> 되돌리기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23909-C880-4436-A0A2-4CD7ECA96876}"/>
              </a:ext>
            </a:extLst>
          </p:cNvPr>
          <p:cNvSpPr txBox="1"/>
          <p:nvPr/>
        </p:nvSpPr>
        <p:spPr>
          <a:xfrm>
            <a:off x="3687793" y="1533407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파일을 </a:t>
            </a:r>
            <a:r>
              <a:rPr lang="en-US" altLang="ko-KR" sz="1200" dirty="0"/>
              <a:t>123</a:t>
            </a:r>
            <a:r>
              <a:rPr lang="ko-KR" altLang="en-US" sz="1200" dirty="0"/>
              <a:t>으로 수정한 후 </a:t>
            </a:r>
            <a:r>
              <a:rPr lang="en-US" altLang="ko-KR" sz="1200" b="1" dirty="0"/>
              <a:t>git commit(</a:t>
            </a:r>
            <a:r>
              <a:rPr lang="ko-KR" altLang="en-US" sz="1200" b="1" dirty="0"/>
              <a:t>메시지 </a:t>
            </a:r>
            <a:r>
              <a:rPr lang="en-US" altLang="ko-KR" sz="1200" b="1" dirty="0"/>
              <a:t>123)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81FE08-7397-4B15-AFFE-47E3287B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93" y="1804870"/>
            <a:ext cx="5105400" cy="133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9D4A15-3792-4920-BB9C-1C68BD7F8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794" y="4109074"/>
            <a:ext cx="5105400" cy="1714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373BC-1658-4BD6-92A3-671C046DCA42}"/>
              </a:ext>
            </a:extLst>
          </p:cNvPr>
          <p:cNvSpPr txBox="1"/>
          <p:nvPr/>
        </p:nvSpPr>
        <p:spPr>
          <a:xfrm>
            <a:off x="3687793" y="3832075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파일을 </a:t>
            </a:r>
            <a:r>
              <a:rPr lang="en-US" altLang="ko-KR" sz="1200" dirty="0"/>
              <a:t>1234</a:t>
            </a:r>
            <a:r>
              <a:rPr lang="ko-KR" altLang="en-US" sz="1200" dirty="0"/>
              <a:t>로 수정한 후 </a:t>
            </a:r>
            <a:r>
              <a:rPr lang="en-US" altLang="ko-KR" sz="1200" b="1" dirty="0"/>
              <a:t>git commit(</a:t>
            </a:r>
            <a:r>
              <a:rPr lang="ko-KR" altLang="en-US" sz="1200" b="1" dirty="0"/>
              <a:t>메시지 </a:t>
            </a:r>
            <a:r>
              <a:rPr lang="en-US" altLang="ko-KR" sz="1200" b="1" dirty="0"/>
              <a:t>1234)</a:t>
            </a:r>
            <a:endParaRPr lang="ko-KR" altLang="en-US" sz="12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31037D-2455-48F1-9E24-CB32EC523E7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8DD4E67-09EF-40CE-9014-50F24CCB0531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8E287-B135-48CD-A95B-F67EB0162836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5FFFE4D-577C-4FFC-84FB-63D7DC09FC37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241AF0-286D-4ED9-A578-4153C6163D3C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3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09FB54-4376-41FD-8D81-73BBCDAF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8D6D67D-B10B-4B1B-92A0-D95264E3541D}"/>
              </a:ext>
            </a:extLst>
          </p:cNvPr>
          <p:cNvGrpSpPr/>
          <p:nvPr/>
        </p:nvGrpSpPr>
        <p:grpSpPr>
          <a:xfrm>
            <a:off x="4383979" y="1410773"/>
            <a:ext cx="2902590" cy="3160322"/>
            <a:chOff x="4644705" y="1593533"/>
            <a:chExt cx="2902590" cy="31603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CF0DFF-CE34-44F6-AC6F-A3E3FDB44C99}"/>
                </a:ext>
              </a:extLst>
            </p:cNvPr>
            <p:cNvSpPr txBox="1"/>
            <p:nvPr/>
          </p:nvSpPr>
          <p:spPr>
            <a:xfrm>
              <a:off x="4644705" y="2298975"/>
              <a:ext cx="2902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시작하기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B1876-8F96-4706-856B-9161431213EC}"/>
                </a:ext>
              </a:extLst>
            </p:cNvPr>
            <p:cNvSpPr txBox="1"/>
            <p:nvPr/>
          </p:nvSpPr>
          <p:spPr>
            <a:xfrm>
              <a:off x="4644705" y="3004417"/>
              <a:ext cx="2902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깃으로 버전 관리하기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77C8F5-5AED-41FB-95FE-71E424649E6C}"/>
                </a:ext>
              </a:extLst>
            </p:cNvPr>
            <p:cNvSpPr txBox="1"/>
            <p:nvPr/>
          </p:nvSpPr>
          <p:spPr>
            <a:xfrm>
              <a:off x="4644705" y="3709859"/>
              <a:ext cx="2902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브랜치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7C530-89CD-4B3B-A361-52E09FF1735D}"/>
                </a:ext>
              </a:extLst>
            </p:cNvPr>
            <p:cNvSpPr txBox="1"/>
            <p:nvPr/>
          </p:nvSpPr>
          <p:spPr>
            <a:xfrm>
              <a:off x="4644705" y="4415301"/>
              <a:ext cx="2902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참고 사이트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051940-3D2A-4CCC-9CA9-EA866BEBAA17}"/>
                </a:ext>
              </a:extLst>
            </p:cNvPr>
            <p:cNvSpPr txBox="1"/>
            <p:nvPr/>
          </p:nvSpPr>
          <p:spPr>
            <a:xfrm>
              <a:off x="4644705" y="1593533"/>
              <a:ext cx="2902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1. GitLab vs GitHub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DA6FF2-5A71-43C4-A8D8-0057FCB66B13}"/>
              </a:ext>
            </a:extLst>
          </p:cNvPr>
          <p:cNvSpPr txBox="1"/>
          <p:nvPr/>
        </p:nvSpPr>
        <p:spPr>
          <a:xfrm>
            <a:off x="4383979" y="4937983"/>
            <a:ext cx="290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8702D8-B2FB-40B1-9EDC-5E96793E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39" y="1828288"/>
            <a:ext cx="5114925" cy="391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E4506-5BCF-43AF-B0BC-66AF9E971909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reset </a:t>
            </a:r>
            <a:r>
              <a:rPr lang="ko-KR" altLang="en-US" b="1" dirty="0" err="1"/>
              <a:t>커밋</a:t>
            </a:r>
            <a:r>
              <a:rPr lang="ko-KR" altLang="en-US" b="1" dirty="0"/>
              <a:t> 해시</a:t>
            </a:r>
            <a:r>
              <a:rPr lang="en-US" altLang="ko-KR" b="1" dirty="0"/>
              <a:t>(</a:t>
            </a:r>
            <a:r>
              <a:rPr lang="ko-KR" altLang="en-US" b="1" dirty="0"/>
              <a:t>특정 </a:t>
            </a:r>
            <a:r>
              <a:rPr lang="ko-KR" altLang="en-US" b="1" dirty="0" err="1"/>
              <a:t>커밋으로</a:t>
            </a:r>
            <a:r>
              <a:rPr lang="ko-KR" altLang="en-US" b="1" dirty="0"/>
              <a:t> 되돌리기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1B426-54A9-47BF-A849-4FF291CA9BE0}"/>
              </a:ext>
            </a:extLst>
          </p:cNvPr>
          <p:cNvSpPr txBox="1"/>
          <p:nvPr/>
        </p:nvSpPr>
        <p:spPr>
          <a:xfrm>
            <a:off x="6458239" y="1551289"/>
            <a:ext cx="42859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reset –hard </a:t>
            </a:r>
            <a:r>
              <a:rPr lang="ko-KR" altLang="en-US" sz="1200" b="1" dirty="0"/>
              <a:t>해시</a:t>
            </a:r>
            <a:r>
              <a:rPr lang="ko-KR" altLang="en-US" sz="1200" dirty="0"/>
              <a:t>를</a:t>
            </a:r>
            <a:r>
              <a:rPr lang="ko-KR" altLang="en-US" sz="1200" b="1" dirty="0"/>
              <a:t> </a:t>
            </a:r>
            <a:r>
              <a:rPr lang="ko-KR" altLang="en-US" sz="1200" dirty="0"/>
              <a:t>사용하고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log</a:t>
            </a:r>
            <a:r>
              <a:rPr lang="ko-KR" altLang="en-US" sz="1200" dirty="0"/>
              <a:t>와 파일 되돌아감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BD6809-78D8-4CD5-A6C0-D12A49712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38" y="2278761"/>
            <a:ext cx="5076825" cy="2676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C41B75-4995-450F-B9A9-CF672481AED1}"/>
              </a:ext>
            </a:extLst>
          </p:cNvPr>
          <p:cNvSpPr txBox="1"/>
          <p:nvPr/>
        </p:nvSpPr>
        <p:spPr>
          <a:xfrm>
            <a:off x="656938" y="2001762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log</a:t>
            </a:r>
            <a:r>
              <a:rPr lang="ko-KR" altLang="en-US" sz="1200" dirty="0"/>
              <a:t>를 통한 버전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51FA5C-8205-4D61-B920-F458BB10DE7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1F66FA2-E82D-49FB-8265-E7E2810A109D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F91C6E-ABC9-44A9-B427-6CF4EE9C42C3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F4A65D8-540D-4B20-A0E0-34D233D191CB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4F215C-3693-4394-ACB9-A2A9DD8C7AC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71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E4506-5BCF-43AF-B0BC-66AF9E971909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revert </a:t>
            </a:r>
            <a:r>
              <a:rPr lang="ko-KR" altLang="en-US" b="1" dirty="0" err="1"/>
              <a:t>커밋</a:t>
            </a:r>
            <a:r>
              <a:rPr lang="ko-KR" altLang="en-US" b="1" dirty="0"/>
              <a:t> 해시</a:t>
            </a:r>
            <a:r>
              <a:rPr lang="en-US" altLang="ko-KR" b="1" dirty="0"/>
              <a:t>(</a:t>
            </a:r>
            <a:r>
              <a:rPr lang="ko-KR" altLang="en-US" b="1" dirty="0" err="1"/>
              <a:t>커밋</a:t>
            </a:r>
            <a:r>
              <a:rPr lang="ko-KR" altLang="en-US" b="1" dirty="0"/>
              <a:t> 삭제하지 않고 되돌리기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1B426-54A9-47BF-A849-4FF291CA9BE0}"/>
              </a:ext>
            </a:extLst>
          </p:cNvPr>
          <p:cNvSpPr txBox="1"/>
          <p:nvPr/>
        </p:nvSpPr>
        <p:spPr>
          <a:xfrm>
            <a:off x="6467763" y="1037107"/>
            <a:ext cx="42859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revert </a:t>
            </a:r>
            <a:r>
              <a:rPr lang="ko-KR" altLang="en-US" sz="1200" b="1" dirty="0"/>
              <a:t>해시</a:t>
            </a:r>
            <a:r>
              <a:rPr lang="ko-KR" altLang="en-US" sz="1200" dirty="0"/>
              <a:t>를 실행한 후 파일내용과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git log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41B75-4995-450F-B9A9-CF672481AED1}"/>
              </a:ext>
            </a:extLst>
          </p:cNvPr>
          <p:cNvSpPr txBox="1"/>
          <p:nvPr/>
        </p:nvSpPr>
        <p:spPr>
          <a:xfrm>
            <a:off x="746834" y="1551289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test.txt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메시지 추가한 후 </a:t>
            </a:r>
            <a:r>
              <a:rPr lang="en-US" altLang="ko-KR" sz="1200" b="1" dirty="0"/>
              <a:t>git commit, git log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64E7F-4E2B-4DBB-A9FA-815143C3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34" y="1828288"/>
            <a:ext cx="5105400" cy="4352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534BC6-DC00-4145-B4C2-858F5D5D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763" y="1314106"/>
            <a:ext cx="5105400" cy="50482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39C961-6EA1-46F5-A49F-788DD1402A9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C1D13B-DE51-4073-A900-2A32AC20B739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2D6C85-1F7D-4C3F-857E-0917B70FB777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322DAA0-C338-40F0-A7E5-1BF1498129A0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BCD168-3695-4B21-83C3-C711BB36C09C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git revert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26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6E5C3CD-EADD-4D41-BB44-07917EA1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6920"/>
              </p:ext>
            </p:extLst>
          </p:nvPr>
        </p:nvGraphicFramePr>
        <p:xfrm>
          <a:off x="2032000" y="1110616"/>
          <a:ext cx="8128000" cy="562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3124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2738381"/>
                    </a:ext>
                  </a:extLst>
                </a:gridCol>
              </a:tblGrid>
              <a:tr h="343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82123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저장소 만들기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25695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config --global user.name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값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user.email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사용자 이름과 이메일 주소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8522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add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스테이지에 파일 올리기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(staging)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2139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commit –m 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저장소에 파일 올리기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 만들기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84439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commit –am 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add, commit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동시에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(tracked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0098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commit --amend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방금 커밋한 메시지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717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status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깃 상태 확인하기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9437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log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내용 확인하기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35164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log –stat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내용 확인하기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파일도 확인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63068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diff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 사항 확인하기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379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checkout --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작업트리에서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수정한 파일 되돌리기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40873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reset HEAD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되돌리기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06761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reset HEAD^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되돌리기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가장 마지막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79960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reset --hard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해시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되돌리기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54185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revert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삭제하지 않고 되돌리기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70253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gitnore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깃으로 관리 하지 않은 파일 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3858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8A9D8D3-AB0C-4DC5-BB13-540A563CBE5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7BE2F76-F8D8-41FD-B46A-2863735B8BEE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63963-96D4-407F-9BEA-0134D1AEB7A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0CCCB8-6CE8-4455-9E9B-DE42CA5E2B77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BB1F82-2A1D-4CC3-80B9-50A3E868FD09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명령어 정리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0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6E5C3CD-EADD-4D41-BB44-07917EA1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05072"/>
              </p:ext>
            </p:extLst>
          </p:nvPr>
        </p:nvGraphicFramePr>
        <p:xfrm>
          <a:off x="2419003" y="2277642"/>
          <a:ext cx="8128000" cy="246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3124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2738381"/>
                    </a:ext>
                  </a:extLst>
                </a:gridCol>
              </a:tblGrid>
              <a:tr h="343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82123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remote add origin 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원격저장소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(remote)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origin(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깃허브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저장소 주소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25695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remote -v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원격저장소에 연결 되어있는지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8522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push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원격 저장소에 파일 올리기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2139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push –u origin master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지역 저장소의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원격 저장소의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master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연결시키기 위한 것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처음 한번만 사용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84439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pull origin master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origin(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원격 저장소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 내용을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master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가져옴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0098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clone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원격 저장소 복제 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71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4C7827A-B695-45A6-8D51-9F84668BE58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8D0C6C-44B2-45EE-9F76-EB3186E1B1D7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8421C-2EBD-4A4D-851D-37B74874FED0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버전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6EAD13-E862-434A-B811-DB093B7E7E6F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C463C-CE76-445B-9C2B-D3EFB6DB624D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명령어 정리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95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E6DE66-BC7F-44B5-B22A-7D1335BEF42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9E4D6A9-1159-43DF-B850-B465536F9F97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0D04B1-C8C5-422F-AC5C-3497DA380EA9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1E9FC0B-7212-4244-9B8C-C20742EFCE8C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53AFDB-4336-49D7-B61F-B405FEB8928E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2568F6-5CD0-4CAB-9114-B30F56029D93}"/>
              </a:ext>
            </a:extLst>
          </p:cNvPr>
          <p:cNvGrpSpPr/>
          <p:nvPr/>
        </p:nvGrpSpPr>
        <p:grpSpPr>
          <a:xfrm>
            <a:off x="1642551" y="2521059"/>
            <a:ext cx="8906897" cy="2246769"/>
            <a:chOff x="1047342" y="2893525"/>
            <a:chExt cx="8906897" cy="22467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75E867-7179-411A-BF05-472527BBDA7D}"/>
                </a:ext>
              </a:extLst>
            </p:cNvPr>
            <p:cNvSpPr txBox="1"/>
            <p:nvPr/>
          </p:nvSpPr>
          <p:spPr>
            <a:xfrm>
              <a:off x="1047342" y="3432134"/>
              <a:ext cx="1000831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 err="1"/>
                <a:t>브랜치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/>
                <a:t>(branch)</a:t>
              </a:r>
              <a:endParaRPr lang="ko-KR" alt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419E72-EF9D-42FF-B58A-7187D527B4FF}"/>
                </a:ext>
              </a:extLst>
            </p:cNvPr>
            <p:cNvSpPr txBox="1"/>
            <p:nvPr/>
          </p:nvSpPr>
          <p:spPr>
            <a:xfrm>
              <a:off x="2604576" y="2893525"/>
              <a:ext cx="73496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〮 </a:t>
              </a:r>
              <a:r>
                <a:rPr lang="ko-KR" altLang="en-US" sz="1400" dirty="0" err="1"/>
                <a:t>브랜치란</a:t>
              </a:r>
              <a:r>
                <a:rPr lang="ko-KR" altLang="en-US" sz="1400" dirty="0"/>
                <a:t> </a:t>
              </a:r>
              <a:r>
                <a:rPr lang="ko-KR" altLang="en-US" sz="1400" b="1" dirty="0"/>
                <a:t>나뭇가지</a:t>
              </a:r>
              <a:r>
                <a:rPr lang="ko-KR" altLang="en-US" sz="1400" dirty="0"/>
                <a:t>라는 뜻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〮 </a:t>
              </a:r>
              <a:r>
                <a:rPr lang="ko-KR" altLang="en-US" sz="1400" dirty="0"/>
                <a:t>나무가 가지에서 새 줄기를 뻗듯이 </a:t>
              </a:r>
              <a:r>
                <a:rPr lang="ko-KR" altLang="en-US" sz="1400" b="1" dirty="0"/>
                <a:t>여러 갈래로 퍼지는 데이터 흐름</a:t>
              </a:r>
              <a:r>
                <a:rPr lang="ko-KR" altLang="en-US" sz="1400" dirty="0"/>
                <a:t>을 가리키는 말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〮 </a:t>
              </a:r>
              <a:r>
                <a:rPr lang="ko-KR" altLang="en-US" sz="1400" b="1" dirty="0"/>
                <a:t>독립적</a:t>
              </a:r>
              <a:r>
                <a:rPr lang="ko-KR" altLang="en-US" sz="1400" dirty="0"/>
                <a:t>으로 어떠한 작업을 진행하기 위한 개념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〮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필요에 의해 만들어지는 각각의 </a:t>
              </a:r>
              <a:r>
                <a:rPr lang="ko-KR" altLang="en-US" sz="1400" b="0" i="0" dirty="0" err="1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브랜치는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 다른 </a:t>
              </a:r>
              <a:r>
                <a:rPr lang="ko-KR" altLang="en-US" sz="1400" b="0" i="0" dirty="0" err="1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브랜치의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 영향을 받지 않기 때문에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, 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여러 </a:t>
              </a:r>
              <a:endParaRPr lang="en-US" altLang="ko-KR" sz="1400" b="1" dirty="0">
                <a:solidFill>
                  <a:srgbClr val="333333"/>
                </a:solidFill>
                <a:latin typeface="Helvetica" panose="020B0604020202020204" pitchFamily="34" charset="0"/>
              </a:endParaRPr>
            </a:p>
            <a:p>
              <a:r>
                <a:rPr lang="en-US" altLang="ko-KR" sz="1400" b="1" dirty="0">
                  <a:solidFill>
                    <a:srgbClr val="333333"/>
                  </a:solidFill>
                  <a:latin typeface="Helvetica" panose="020B0604020202020204" pitchFamily="34" charset="0"/>
                </a:rPr>
                <a:t>   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Helvetica" panose="020B0604020202020204" pitchFamily="34" charset="0"/>
                </a:rPr>
                <a:t>작업을 동시에 진행</a:t>
              </a:r>
              <a:endParaRPr lang="en-US" altLang="ko-KR" sz="1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endParaRPr>
            </a:p>
            <a:p>
              <a:endParaRPr lang="en-US" altLang="ko-KR" sz="1400" b="1" dirty="0">
                <a:solidFill>
                  <a:srgbClr val="333333"/>
                </a:solidFill>
                <a:latin typeface="Helvetica" panose="020B0604020202020204" pitchFamily="34" charset="0"/>
              </a:endParaRPr>
            </a:p>
            <a:p>
              <a:r>
                <a:rPr lang="en-US" altLang="ko-KR" sz="1400" dirty="0"/>
                <a:t>〮 </a:t>
              </a:r>
              <a:r>
                <a:rPr lang="ko-KR" altLang="en-US" sz="1400" b="1" dirty="0" err="1"/>
                <a:t>커밋을</a:t>
              </a:r>
              <a:r>
                <a:rPr lang="ko-KR" altLang="en-US" sz="1400" b="1" dirty="0"/>
                <a:t> 가리키는 포인터</a:t>
              </a:r>
              <a:r>
                <a:rPr lang="ko-KR" altLang="en-US" sz="1400" dirty="0"/>
                <a:t>와 </a:t>
              </a:r>
              <a:r>
                <a:rPr lang="ko-KR" altLang="en-US" sz="1400" dirty="0" err="1"/>
                <a:t>비슷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36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pic>
        <p:nvPicPr>
          <p:cNvPr id="2" name="그림 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2DF8BF8-5BB0-4C01-A551-7BB03DBC7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36" y="1464220"/>
            <a:ext cx="5602377" cy="459954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54101-AC68-4111-94DC-F7A58275D1A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53EEEFF-CB25-4287-BC1A-91E53119A02A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B67605-F90F-4685-9C65-A4D8028B7A5F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E8D5A9-93A0-48E2-A22C-C640CD334E99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07A5F8-2D79-4A44-9D9A-8302D3B0F92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C7A60D-9BE7-413B-94E3-785C38A29415}"/>
              </a:ext>
            </a:extLst>
          </p:cNvPr>
          <p:cNvSpPr txBox="1"/>
          <p:nvPr/>
        </p:nvSpPr>
        <p:spPr>
          <a:xfrm>
            <a:off x="788033" y="3167390"/>
            <a:ext cx="108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 branch</a:t>
            </a:r>
          </a:p>
          <a:p>
            <a:pPr algn="ctr"/>
            <a:r>
              <a:rPr lang="en-US" altLang="ko-KR" sz="1400" b="1" dirty="0"/>
              <a:t>(master)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27106-BC7B-478F-B1A1-ADC4FA2033DA}"/>
              </a:ext>
            </a:extLst>
          </p:cNvPr>
          <p:cNvSpPr txBox="1"/>
          <p:nvPr/>
        </p:nvSpPr>
        <p:spPr>
          <a:xfrm>
            <a:off x="1624014" y="2215777"/>
            <a:ext cx="10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 branch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E1C56-185B-4EE3-90DC-A38537C814B0}"/>
              </a:ext>
            </a:extLst>
          </p:cNvPr>
          <p:cNvSpPr txBox="1"/>
          <p:nvPr/>
        </p:nvSpPr>
        <p:spPr>
          <a:xfrm>
            <a:off x="1875924" y="5667003"/>
            <a:ext cx="10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 branch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22FBC-D0E3-4035-9C0A-DD963C5630B5}"/>
              </a:ext>
            </a:extLst>
          </p:cNvPr>
          <p:cNvSpPr txBox="1"/>
          <p:nvPr/>
        </p:nvSpPr>
        <p:spPr>
          <a:xfrm>
            <a:off x="3161330" y="1310331"/>
            <a:ext cx="10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 branch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A60E7-29AB-414A-9EFD-8704A43A3A08}"/>
              </a:ext>
            </a:extLst>
          </p:cNvPr>
          <p:cNvSpPr txBox="1"/>
          <p:nvPr/>
        </p:nvSpPr>
        <p:spPr>
          <a:xfrm>
            <a:off x="2908552" y="3010974"/>
            <a:ext cx="10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A+B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C7DC-C665-4BBA-A937-CD225820802E}"/>
              </a:ext>
            </a:extLst>
          </p:cNvPr>
          <p:cNvSpPr txBox="1"/>
          <p:nvPr/>
        </p:nvSpPr>
        <p:spPr>
          <a:xfrm>
            <a:off x="4170661" y="3010973"/>
            <a:ext cx="10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A+B+C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38F99-83E1-4E53-A7C5-458126EA5001}"/>
              </a:ext>
            </a:extLst>
          </p:cNvPr>
          <p:cNvSpPr txBox="1"/>
          <p:nvPr/>
        </p:nvSpPr>
        <p:spPr>
          <a:xfrm>
            <a:off x="5429237" y="3010973"/>
            <a:ext cx="10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A+B+C+D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71B0E8-0FB0-43E6-AE96-B3784FF498EF}"/>
              </a:ext>
            </a:extLst>
          </p:cNvPr>
          <p:cNvSpPr txBox="1"/>
          <p:nvPr/>
        </p:nvSpPr>
        <p:spPr>
          <a:xfrm>
            <a:off x="7217545" y="2532884"/>
            <a:ext cx="44921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A branch(</a:t>
            </a:r>
            <a:r>
              <a:rPr lang="ko-KR" altLang="en-US" sz="1400" dirty="0"/>
              <a:t>대다수 </a:t>
            </a:r>
            <a:r>
              <a:rPr lang="en-US" altLang="ko-KR" sz="1400" dirty="0"/>
              <a:t>master branch)</a:t>
            </a:r>
            <a:r>
              <a:rPr lang="ko-KR" altLang="en-US" sz="1400" dirty="0"/>
              <a:t>에서 협업을 위해</a:t>
            </a:r>
            <a:endParaRPr lang="en-US" altLang="ko-KR" sz="1400" dirty="0"/>
          </a:p>
          <a:p>
            <a:r>
              <a:rPr lang="en-US" altLang="ko-KR" sz="1400" dirty="0"/>
              <a:t>B branch(</a:t>
            </a:r>
            <a:r>
              <a:rPr lang="ko-KR" altLang="en-US" sz="1400" dirty="0"/>
              <a:t>비디오 표시 버그 수정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C branch(</a:t>
            </a:r>
            <a:r>
              <a:rPr lang="ko-KR" altLang="en-US" sz="1400" dirty="0"/>
              <a:t>새로운 기능 추가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D branch(</a:t>
            </a:r>
            <a:r>
              <a:rPr lang="ko-KR" altLang="en-US" sz="1400" dirty="0"/>
              <a:t>사이드바 추가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그 후 </a:t>
            </a:r>
            <a:r>
              <a:rPr lang="en-US" altLang="ko-KR" sz="1400" dirty="0"/>
              <a:t>A branch</a:t>
            </a:r>
            <a:r>
              <a:rPr lang="ko-KR" altLang="en-US" sz="1400" dirty="0"/>
              <a:t>에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들을 병합하며 </a:t>
            </a:r>
            <a:endParaRPr lang="en-US" altLang="ko-KR" sz="1400" dirty="0"/>
          </a:p>
          <a:p>
            <a:r>
              <a:rPr lang="ko-KR" altLang="en-US" sz="1400" dirty="0"/>
              <a:t>종합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또한 새로운 버전으로 수정 시 버그가 생길 것을 대비해 이미 완성된 버전에서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소스코드를 수정하는 방식으로도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0738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F2EC4AC-146D-4056-9637-7F6A24A9FF6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52CDF54-2D23-422F-81FB-1CAE71C389A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E1F8CD-4990-4208-AFDC-337976637230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B541F57-BDAC-476B-83DA-2572BBEAE172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6EA0F2-3A8B-4CBF-BCD2-CAA3CEE886D1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생성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34A650-C782-482B-82A1-B8D94279CC38}"/>
              </a:ext>
            </a:extLst>
          </p:cNvPr>
          <p:cNvSpPr txBox="1"/>
          <p:nvPr/>
        </p:nvSpPr>
        <p:spPr>
          <a:xfrm>
            <a:off x="5823659" y="2103145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checkout </a:t>
            </a:r>
            <a:r>
              <a:rPr lang="ko-KR" altLang="en-US" b="1" dirty="0"/>
              <a:t>이름</a:t>
            </a:r>
            <a:r>
              <a:rPr lang="en-US" altLang="ko-KR" b="1" dirty="0"/>
              <a:t>(branch </a:t>
            </a:r>
            <a:r>
              <a:rPr lang="ko-KR" altLang="en-US" b="1" dirty="0"/>
              <a:t>사이 이동하기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9EF369-7541-4D12-A5D6-394CF5CE2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09" y="2920241"/>
            <a:ext cx="504825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003B2-8A2B-4E32-8C0E-5B37C1F2DF82}"/>
              </a:ext>
            </a:extLst>
          </p:cNvPr>
          <p:cNvSpPr txBox="1"/>
          <p:nvPr/>
        </p:nvSpPr>
        <p:spPr>
          <a:xfrm>
            <a:off x="775409" y="2643242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branch </a:t>
            </a:r>
            <a:r>
              <a:rPr lang="ko-KR" altLang="en-US" sz="1200" b="1" dirty="0"/>
              <a:t>이름</a:t>
            </a:r>
            <a:r>
              <a:rPr lang="ko-KR" altLang="en-US" sz="1200" dirty="0"/>
              <a:t>으로 </a:t>
            </a:r>
            <a:r>
              <a:rPr lang="en-US" altLang="ko-KR" sz="1200" dirty="0"/>
              <a:t>branch</a:t>
            </a:r>
            <a:r>
              <a:rPr lang="ko-KR" altLang="en-US" sz="1200" dirty="0"/>
              <a:t>를 생성하고 목록 조회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B2ADE9-38E8-426D-B357-BEC2DF9A8260}"/>
              </a:ext>
            </a:extLst>
          </p:cNvPr>
          <p:cNvCxnSpPr>
            <a:cxnSpLocks/>
          </p:cNvCxnSpPr>
          <p:nvPr/>
        </p:nvCxnSpPr>
        <p:spPr>
          <a:xfrm>
            <a:off x="503068" y="3500022"/>
            <a:ext cx="8285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661154-F6F7-4DFB-8F44-2FC23C4EC2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68" y="3934121"/>
            <a:ext cx="1696785" cy="828582"/>
          </a:xfrm>
          <a:prstGeom prst="bentConnector3">
            <a:avLst>
              <a:gd name="adj1" fmla="val 745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04EB1-7757-4E52-BF47-8E60D3DE0F40}"/>
              </a:ext>
            </a:extLst>
          </p:cNvPr>
          <p:cNvSpPr txBox="1"/>
          <p:nvPr/>
        </p:nvSpPr>
        <p:spPr>
          <a:xfrm>
            <a:off x="775409" y="5196805"/>
            <a:ext cx="448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master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branch</a:t>
            </a:r>
            <a:r>
              <a:rPr lang="ko-KR" altLang="en-US" sz="1400" dirty="0"/>
              <a:t>는 기본적으로 만들어지는 </a:t>
            </a:r>
            <a:r>
              <a:rPr lang="en-US" altLang="ko-KR" sz="1400" dirty="0"/>
              <a:t>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01C42-DB18-4CBD-84F9-399DEE099CF6}"/>
              </a:ext>
            </a:extLst>
          </p:cNvPr>
          <p:cNvSpPr txBox="1"/>
          <p:nvPr/>
        </p:nvSpPr>
        <p:spPr>
          <a:xfrm>
            <a:off x="655468" y="2103145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git branch </a:t>
            </a:r>
            <a:r>
              <a:rPr lang="ko-KR" altLang="en-US" b="1" dirty="0"/>
              <a:t>이름</a:t>
            </a:r>
            <a:r>
              <a:rPr lang="en-US" altLang="ko-KR" b="1" dirty="0"/>
              <a:t>(branch </a:t>
            </a:r>
            <a:r>
              <a:rPr lang="ko-KR" altLang="en-US" b="1" dirty="0"/>
              <a:t>생성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EC507FF-5A47-4DB3-BCCE-35BA2988E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343" y="2920242"/>
            <a:ext cx="5019675" cy="1676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6279E84-F8EC-4F7F-80D1-8690CB8D533B}"/>
              </a:ext>
            </a:extLst>
          </p:cNvPr>
          <p:cNvSpPr txBox="1"/>
          <p:nvPr/>
        </p:nvSpPr>
        <p:spPr>
          <a:xfrm>
            <a:off x="6368343" y="2643241"/>
            <a:ext cx="38320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checkout </a:t>
            </a:r>
            <a:r>
              <a:rPr lang="ko-KR" altLang="en-US" sz="1200" b="1" dirty="0"/>
              <a:t>이름</a:t>
            </a:r>
            <a:r>
              <a:rPr lang="ko-KR" altLang="en-US" sz="1200" dirty="0"/>
              <a:t>으로 </a:t>
            </a:r>
            <a:r>
              <a:rPr lang="en-US" altLang="ko-KR" sz="1200" dirty="0"/>
              <a:t>master -&gt; </a:t>
            </a:r>
            <a:r>
              <a:rPr lang="en-US" altLang="ko-KR" sz="1200" dirty="0" err="1"/>
              <a:t>espreso</a:t>
            </a:r>
            <a:r>
              <a:rPr lang="en-US" altLang="ko-KR" sz="1200" dirty="0"/>
              <a:t> branch</a:t>
            </a:r>
            <a:r>
              <a:rPr lang="ko-KR" altLang="en-US" sz="1200" dirty="0"/>
              <a:t>로</a:t>
            </a:r>
            <a:endParaRPr lang="ko-KR" altLang="en-US" sz="1200" b="1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F879283-2800-4B7D-8648-B0AF561C4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9107" y="3428997"/>
            <a:ext cx="1669004" cy="1615409"/>
          </a:xfrm>
          <a:prstGeom prst="bentConnector3">
            <a:avLst>
              <a:gd name="adj1" fmla="val 292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D9E2C8-32C9-40DB-8912-90F76F169236}"/>
              </a:ext>
            </a:extLst>
          </p:cNvPr>
          <p:cNvSpPr txBox="1"/>
          <p:nvPr/>
        </p:nvSpPr>
        <p:spPr>
          <a:xfrm>
            <a:off x="7520265" y="4880150"/>
            <a:ext cx="210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</a:t>
            </a:r>
            <a:r>
              <a:rPr lang="en-US" altLang="ko-KR" sz="1400" b="1" dirty="0"/>
              <a:t>branch = master</a:t>
            </a:r>
            <a:endParaRPr lang="en-US" altLang="ko-KR" sz="14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4D191CE-2D26-4D88-81B7-74E1D51EF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09061" y="4236702"/>
            <a:ext cx="1669004" cy="1615409"/>
          </a:xfrm>
          <a:prstGeom prst="bentConnector3">
            <a:avLst>
              <a:gd name="adj1" fmla="val 2925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3F563E4-EDE9-4377-8BBF-A53E675A5348}"/>
              </a:ext>
            </a:extLst>
          </p:cNvPr>
          <p:cNvSpPr txBox="1"/>
          <p:nvPr/>
        </p:nvSpPr>
        <p:spPr>
          <a:xfrm>
            <a:off x="7566149" y="5698223"/>
            <a:ext cx="210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</a:t>
            </a:r>
            <a:r>
              <a:rPr lang="en-US" altLang="ko-KR" sz="1400" b="1" dirty="0"/>
              <a:t>branch = </a:t>
            </a:r>
            <a:r>
              <a:rPr lang="en-US" altLang="ko-KR" sz="1400" b="1" dirty="0" err="1"/>
              <a:t>espreso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656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E4506-5BCF-43AF-B0BC-66AF9E971909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err="1"/>
              <a:t>브랜치</a:t>
            </a:r>
            <a:r>
              <a:rPr lang="ko-KR" altLang="en-US" b="1" dirty="0"/>
              <a:t> 사이를 이동하며 </a:t>
            </a:r>
            <a:r>
              <a:rPr lang="en-US" altLang="ko-KR" b="1" dirty="0"/>
              <a:t>git log </a:t>
            </a:r>
            <a:r>
              <a:rPr lang="ko-KR" altLang="en-US" b="1" dirty="0"/>
              <a:t>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0378D-5A64-410B-B1C5-942271AA2A5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005ED3-1FF5-4338-9B4D-C7EAC46FFEC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DF607-CDD6-4FBC-9668-4F3D5454D5B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331F27-C66B-447B-BA2D-77D84C0DE00A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1AD6D-B13B-44C1-BDAA-78DDE453818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458BE7-EFD1-4971-AB8D-894541E29E81}"/>
              </a:ext>
            </a:extLst>
          </p:cNvPr>
          <p:cNvCxnSpPr/>
          <p:nvPr/>
        </p:nvCxnSpPr>
        <p:spPr>
          <a:xfrm>
            <a:off x="1145693" y="3112996"/>
            <a:ext cx="13115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CD6B6-7C7C-4D5D-A318-BB2C64A52B33}"/>
              </a:ext>
            </a:extLst>
          </p:cNvPr>
          <p:cNvSpPr/>
          <p:nvPr/>
        </p:nvSpPr>
        <p:spPr>
          <a:xfrm>
            <a:off x="1640481" y="3112996"/>
            <a:ext cx="1100830" cy="161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A8BBA24-3DA2-4420-873B-06236852CDA9}"/>
              </a:ext>
            </a:extLst>
          </p:cNvPr>
          <p:cNvGrpSpPr/>
          <p:nvPr/>
        </p:nvGrpSpPr>
        <p:grpSpPr>
          <a:xfrm>
            <a:off x="182128" y="1062633"/>
            <a:ext cx="6773503" cy="3371309"/>
            <a:chOff x="195406" y="1190386"/>
            <a:chExt cx="6773503" cy="33713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B7F2EF6-2091-46F5-AE41-CD1CD69FD8BB}"/>
                </a:ext>
              </a:extLst>
            </p:cNvPr>
            <p:cNvGrpSpPr/>
            <p:nvPr/>
          </p:nvGrpSpPr>
          <p:grpSpPr>
            <a:xfrm>
              <a:off x="1119059" y="1190386"/>
              <a:ext cx="5100449" cy="2277249"/>
              <a:chOff x="1085436" y="1583706"/>
              <a:chExt cx="5100449" cy="227724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4A4E92E-B0CC-4BC6-896B-347EFC0E2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5436" y="1860705"/>
                <a:ext cx="5000625" cy="200025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DE4F60-DA46-499A-8845-CA0BB1A5776D}"/>
                  </a:ext>
                </a:extLst>
              </p:cNvPr>
              <p:cNvSpPr txBox="1"/>
              <p:nvPr/>
            </p:nvSpPr>
            <p:spPr>
              <a:xfrm>
                <a:off x="1085436" y="1583706"/>
                <a:ext cx="51004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/>
                  <a:t>master branch</a:t>
                </a:r>
                <a:r>
                  <a:rPr lang="ko-KR" altLang="en-US" sz="1200" dirty="0"/>
                  <a:t>에서 </a:t>
                </a:r>
                <a:r>
                  <a:rPr lang="en-US" altLang="ko-KR" sz="1200" dirty="0"/>
                  <a:t>work.txt </a:t>
                </a:r>
                <a:r>
                  <a:rPr lang="ko-KR" altLang="en-US" sz="1200" dirty="0"/>
                  <a:t>파일 수정 후 </a:t>
                </a:r>
                <a:r>
                  <a:rPr lang="en-US" altLang="ko-KR" sz="1200" dirty="0"/>
                  <a:t>commit, add </a:t>
                </a:r>
                <a:r>
                  <a:rPr lang="ko-KR" altLang="en-US" sz="1200" dirty="0"/>
                  <a:t>후 </a:t>
                </a:r>
                <a:r>
                  <a:rPr lang="en-US" altLang="ko-KR" sz="1200" b="1" dirty="0"/>
                  <a:t>git log</a:t>
                </a: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19B7603-0E0D-43AF-B789-4D3600D034CA}"/>
                </a:ext>
              </a:extLst>
            </p:cNvPr>
            <p:cNvCxnSpPr>
              <a:cxnSpLocks/>
            </p:cNvCxnSpPr>
            <p:nvPr/>
          </p:nvCxnSpPr>
          <p:spPr>
            <a:xfrm>
              <a:off x="1329763" y="3112996"/>
              <a:ext cx="0" cy="6930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EBB7E-063B-4FC2-9A71-B892705D5180}"/>
                </a:ext>
              </a:extLst>
            </p:cNvPr>
            <p:cNvSpPr txBox="1"/>
            <p:nvPr/>
          </p:nvSpPr>
          <p:spPr>
            <a:xfrm>
              <a:off x="195406" y="3823031"/>
              <a:ext cx="434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git log --</a:t>
              </a:r>
              <a:r>
                <a:rPr lang="en-US" altLang="ko-KR" sz="1200" dirty="0" err="1"/>
                <a:t>oneline</a:t>
              </a:r>
              <a:r>
                <a:rPr lang="en-US" altLang="ko-KR" sz="1200" dirty="0"/>
                <a:t> : </a:t>
              </a:r>
              <a:r>
                <a:rPr lang="ko-KR" altLang="en-US" sz="1200" dirty="0"/>
                <a:t>한 줄에 한 </a:t>
              </a:r>
              <a:r>
                <a:rPr lang="ko-KR" altLang="en-US" sz="1200" dirty="0" err="1"/>
                <a:t>커밋씩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나타내주기</a:t>
              </a:r>
              <a:endParaRPr lang="en-US" altLang="ko-KR" sz="12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9ABADBE-01E4-48B3-AAA3-A0DB8906114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2754589" y="3321460"/>
              <a:ext cx="1307447" cy="7925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07A402-0EAC-41C7-930C-6A6A0736C2DB}"/>
                </a:ext>
              </a:extLst>
            </p:cNvPr>
            <p:cNvSpPr txBox="1"/>
            <p:nvPr/>
          </p:nvSpPr>
          <p:spPr>
            <a:xfrm>
              <a:off x="2950629" y="4100030"/>
              <a:ext cx="4018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현재 </a:t>
              </a:r>
              <a:r>
                <a:rPr lang="en-US" altLang="ko-KR" sz="1200" dirty="0"/>
                <a:t>branch = master branch</a:t>
              </a:r>
            </a:p>
            <a:p>
              <a:r>
                <a:rPr lang="en-US" altLang="ko-KR" sz="1200" dirty="0"/>
                <a:t>HEAD : </a:t>
              </a:r>
              <a:r>
                <a:rPr lang="ko-KR" altLang="en-US" sz="1200" dirty="0"/>
                <a:t>여러 </a:t>
              </a:r>
              <a:r>
                <a:rPr lang="en-US" altLang="ko-KR" sz="1200" dirty="0"/>
                <a:t>branch</a:t>
              </a:r>
              <a:r>
                <a:rPr lang="ko-KR" altLang="en-US" sz="1200" dirty="0"/>
                <a:t>중 현재 작업 중인 </a:t>
              </a:r>
              <a:r>
                <a:rPr lang="en-US" altLang="ko-KR" sz="1200" dirty="0"/>
                <a:t>branch</a:t>
              </a:r>
              <a:r>
                <a:rPr lang="ko-KR" altLang="en-US" sz="1200" dirty="0"/>
                <a:t>를 가리킴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8E4D99-C07C-4AD0-ABBD-3335E0C72AAA}"/>
              </a:ext>
            </a:extLst>
          </p:cNvPr>
          <p:cNvGrpSpPr/>
          <p:nvPr/>
        </p:nvGrpSpPr>
        <p:grpSpPr>
          <a:xfrm>
            <a:off x="7517953" y="993926"/>
            <a:ext cx="3749336" cy="3982633"/>
            <a:chOff x="7039992" y="1819327"/>
            <a:chExt cx="3749336" cy="398263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900A74-D5A2-4F9A-901B-9B3C3E939676}"/>
                </a:ext>
              </a:extLst>
            </p:cNvPr>
            <p:cNvSpPr txBox="1"/>
            <p:nvPr/>
          </p:nvSpPr>
          <p:spPr>
            <a:xfrm>
              <a:off x="7039992" y="181932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그림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AB62223-4B31-4E25-9923-1E4530011B12}"/>
                </a:ext>
              </a:extLst>
            </p:cNvPr>
            <p:cNvSpPr/>
            <p:nvPr/>
          </p:nvSpPr>
          <p:spPr>
            <a:xfrm>
              <a:off x="7549598" y="2584520"/>
              <a:ext cx="1023861" cy="10238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work1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9859874-FA17-4FCB-9C8E-20A48C9E2919}"/>
                </a:ext>
              </a:extLst>
            </p:cNvPr>
            <p:cNvSpPr/>
            <p:nvPr/>
          </p:nvSpPr>
          <p:spPr>
            <a:xfrm>
              <a:off x="9717401" y="2584519"/>
              <a:ext cx="1023862" cy="1023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master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content 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7AAD3A1-3CCC-475C-BBF5-6492DC133F59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 flipV="1">
              <a:off x="8573459" y="3096450"/>
              <a:ext cx="11439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FD1EAC0-9F96-47A4-B4D2-E8DD29F9E0EE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8061528" y="3608381"/>
              <a:ext cx="1" cy="706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2054DD-BFF6-4AA9-A148-4E4E4BE58F6D}"/>
                </a:ext>
              </a:extLst>
            </p:cNvPr>
            <p:cNvSpPr/>
            <p:nvPr/>
          </p:nvSpPr>
          <p:spPr>
            <a:xfrm>
              <a:off x="7489557" y="4305670"/>
              <a:ext cx="1143942" cy="505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espresso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branch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AD35B94-EC33-41B6-88E8-9B172238FC5B}"/>
                </a:ext>
              </a:extLst>
            </p:cNvPr>
            <p:cNvCxnSpPr/>
            <p:nvPr/>
          </p:nvCxnSpPr>
          <p:spPr>
            <a:xfrm flipH="1">
              <a:off x="10217357" y="3608381"/>
              <a:ext cx="1" cy="706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6323DB-6AF2-4AC5-97FC-7585CE3BA7E7}"/>
                </a:ext>
              </a:extLst>
            </p:cNvPr>
            <p:cNvSpPr/>
            <p:nvPr/>
          </p:nvSpPr>
          <p:spPr>
            <a:xfrm>
              <a:off x="9645386" y="4305670"/>
              <a:ext cx="1143942" cy="505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master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branch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E56E2B4-06B2-430D-83F6-332ADC834897}"/>
                </a:ext>
              </a:extLst>
            </p:cNvPr>
            <p:cNvSpPr/>
            <p:nvPr/>
          </p:nvSpPr>
          <p:spPr>
            <a:xfrm>
              <a:off x="9645386" y="5295964"/>
              <a:ext cx="1143942" cy="505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HEAD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5B11D04-20B3-44A8-91A4-0C3484887425}"/>
                </a:ext>
              </a:extLst>
            </p:cNvPr>
            <p:cNvCxnSpPr>
              <a:stCxn id="46" idx="0"/>
              <a:endCxn id="44" idx="2"/>
            </p:cNvCxnSpPr>
            <p:nvPr/>
          </p:nvCxnSpPr>
          <p:spPr>
            <a:xfrm flipV="1">
              <a:off x="10217357" y="4811666"/>
              <a:ext cx="0" cy="484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24BF1-6F7A-4353-B65B-52F8014C6A2E}"/>
              </a:ext>
            </a:extLst>
          </p:cNvPr>
          <p:cNvGrpSpPr/>
          <p:nvPr/>
        </p:nvGrpSpPr>
        <p:grpSpPr>
          <a:xfrm>
            <a:off x="1105781" y="4738618"/>
            <a:ext cx="6788697" cy="1904350"/>
            <a:chOff x="1021625" y="4897542"/>
            <a:chExt cx="6788697" cy="190435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B48F1F0-52AE-4A78-B1B1-FDB8B109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625" y="5173117"/>
              <a:ext cx="5019675" cy="16287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67A9A0-5CB6-41D8-B29B-32F42F3B397E}"/>
                </a:ext>
              </a:extLst>
            </p:cNvPr>
            <p:cNvSpPr txBox="1"/>
            <p:nvPr/>
          </p:nvSpPr>
          <p:spPr>
            <a:xfrm>
              <a:off x="1021625" y="4897542"/>
              <a:ext cx="678869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/>
                <a:t>git checkout </a:t>
              </a:r>
              <a:r>
                <a:rPr lang="en-US" altLang="ko-KR" sz="1200" b="1" dirty="0" err="1"/>
                <a:t>espreso</a:t>
              </a:r>
              <a:r>
                <a:rPr lang="ko-KR" altLang="en-US" sz="1200" dirty="0"/>
                <a:t>를 통해 </a:t>
              </a:r>
              <a:r>
                <a:rPr lang="en-US" altLang="ko-KR" sz="1200" dirty="0"/>
                <a:t>branch</a:t>
              </a:r>
              <a:r>
                <a:rPr lang="ko-KR" altLang="en-US" sz="1200" dirty="0"/>
                <a:t>를 옮긴 후 </a:t>
              </a:r>
              <a:r>
                <a:rPr lang="en-US" altLang="ko-KR" sz="1200" b="1" dirty="0"/>
                <a:t>git log</a:t>
              </a:r>
              <a:r>
                <a:rPr lang="en-US" altLang="ko-KR" sz="1200" dirty="0"/>
                <a:t>(master</a:t>
              </a:r>
              <a:r>
                <a:rPr lang="ko-KR" altLang="en-US" sz="1200" dirty="0"/>
                <a:t>에서 생성한 </a:t>
              </a:r>
              <a:r>
                <a:rPr lang="en-US" altLang="ko-KR" sz="1200" dirty="0"/>
                <a:t>commit </a:t>
              </a:r>
              <a:r>
                <a:rPr lang="ko-KR" altLang="en-US" sz="1200" dirty="0"/>
                <a:t>존재 </a:t>
              </a:r>
              <a:r>
                <a:rPr lang="en-US" altLang="ko-KR" sz="1200" dirty="0"/>
                <a:t>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44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0378D-5A64-410B-B1C5-942271AA2A5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005ED3-1FF5-4338-9B4D-C7EAC46FFEC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DF607-CDD6-4FBC-9668-4F3D5454D5B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331F27-C66B-447B-BA2D-77D84C0DE00A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1AD6D-B13B-44C1-BDAA-78DDE453818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3CF437-11CB-4093-86FF-33B5670D1323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서로 다른 파일 병합하기</a:t>
            </a:r>
            <a:r>
              <a:rPr lang="en-US" altLang="ko-KR" b="1" dirty="0"/>
              <a:t> (git merge)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AC3710-EB5B-4421-B408-4ED8A709A7AB}"/>
              </a:ext>
            </a:extLst>
          </p:cNvPr>
          <p:cNvGrpSpPr/>
          <p:nvPr/>
        </p:nvGrpSpPr>
        <p:grpSpPr>
          <a:xfrm>
            <a:off x="3239395" y="1042921"/>
            <a:ext cx="6487217" cy="2281755"/>
            <a:chOff x="1085435" y="1538485"/>
            <a:chExt cx="6487217" cy="25629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5BE1EA-4159-4821-9309-0EE719FD4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5436" y="1815484"/>
              <a:ext cx="5694144" cy="2286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03E08E-DFED-4AA0-BB7A-D8CFDE81FC27}"/>
                </a:ext>
              </a:extLst>
            </p:cNvPr>
            <p:cNvSpPr txBox="1"/>
            <p:nvPr/>
          </p:nvSpPr>
          <p:spPr>
            <a:xfrm>
              <a:off x="1085435" y="1538485"/>
              <a:ext cx="64872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/>
                <a:t>master branch</a:t>
              </a:r>
              <a:r>
                <a:rPr lang="ko-KR" altLang="en-US" sz="1200" dirty="0"/>
                <a:t>에서 </a:t>
              </a:r>
              <a:r>
                <a:rPr lang="en-US" altLang="ko-KR" sz="1200" dirty="0"/>
                <a:t>work.txt </a:t>
              </a:r>
              <a:r>
                <a:rPr lang="ko-KR" altLang="en-US" sz="1200" dirty="0"/>
                <a:t>만들고 </a:t>
              </a:r>
              <a:r>
                <a:rPr lang="en-US" altLang="ko-KR" sz="1200" b="1" dirty="0"/>
                <a:t>add, commit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후 </a:t>
              </a:r>
              <a:r>
                <a:rPr lang="en-US" altLang="ko-KR" sz="1200" b="1" dirty="0"/>
                <a:t>git branch o2</a:t>
              </a:r>
              <a:r>
                <a:rPr lang="ko-KR" altLang="en-US" sz="1200" dirty="0"/>
                <a:t>를 통해 </a:t>
              </a:r>
              <a:r>
                <a:rPr lang="en-US" altLang="ko-KR" sz="1200" dirty="0"/>
                <a:t>o2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branch</a:t>
              </a:r>
              <a:r>
                <a:rPr lang="ko-KR" altLang="en-US" sz="1200" dirty="0"/>
                <a:t> 생성</a:t>
              </a:r>
              <a:endParaRPr lang="en-US" altLang="ko-KR" sz="120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5E49BE3-8793-48F1-A2C3-C2506B456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395" y="3813803"/>
            <a:ext cx="5694145" cy="2710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EDFBDC-582C-4D9B-9F46-57E25CD8B82A}"/>
              </a:ext>
            </a:extLst>
          </p:cNvPr>
          <p:cNvSpPr txBox="1"/>
          <p:nvPr/>
        </p:nvSpPr>
        <p:spPr>
          <a:xfrm>
            <a:off x="3239395" y="3552002"/>
            <a:ext cx="64872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그 후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에서 파일 하나 생성 후 </a:t>
            </a:r>
            <a:r>
              <a:rPr lang="en-US" altLang="ko-KR" sz="1200" b="1" dirty="0"/>
              <a:t>add, commit</a:t>
            </a:r>
            <a:r>
              <a:rPr lang="ko-KR" altLang="en-US" sz="1200" dirty="0"/>
              <a:t>하고 </a:t>
            </a:r>
            <a:r>
              <a:rPr lang="en-US" altLang="ko-KR" sz="1200" b="1" dirty="0"/>
              <a:t>git log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7173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0378D-5A64-410B-B1C5-942271AA2A5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005ED3-1FF5-4338-9B4D-C7EAC46FFEC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DF607-CDD6-4FBC-9668-4F3D5454D5B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331F27-C66B-447B-BA2D-77D84C0DE00A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1AD6D-B13B-44C1-BDAA-78DDE453818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3CF437-11CB-4093-86FF-33B5670D1323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서로 다른 파일 병합하기</a:t>
            </a:r>
            <a:r>
              <a:rPr lang="en-US" altLang="ko-KR" b="1" dirty="0"/>
              <a:t> (git merge)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12D8EE-FCD4-4190-98F7-A2736DF5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886992"/>
            <a:ext cx="5086350" cy="5054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30278-4AE8-4E63-A664-B7593CC436CF}"/>
              </a:ext>
            </a:extLst>
          </p:cNvPr>
          <p:cNvSpPr txBox="1"/>
          <p:nvPr/>
        </p:nvSpPr>
        <p:spPr>
          <a:xfrm>
            <a:off x="675957" y="5941771"/>
            <a:ext cx="10840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/>
              <a:t>git checkout o2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o2 branch</a:t>
            </a:r>
            <a:r>
              <a:rPr lang="ko-KR" altLang="en-US" sz="1200" dirty="0"/>
              <a:t>로 이동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o2.txt</a:t>
            </a:r>
            <a:r>
              <a:rPr lang="ko-KR" altLang="en-US" sz="1200" dirty="0"/>
              <a:t>라는 파일을 생성 후 </a:t>
            </a:r>
            <a:r>
              <a:rPr lang="en-US" altLang="ko-KR" sz="1200" b="1" dirty="0"/>
              <a:t>add, commit</a:t>
            </a:r>
            <a:r>
              <a:rPr lang="ko-KR" altLang="en-US" sz="1200" dirty="0"/>
              <a:t>을 통해 저장소까지 올림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b="1" dirty="0"/>
              <a:t>git log</a:t>
            </a:r>
            <a:r>
              <a:rPr lang="ko-KR" altLang="en-US" sz="1200" dirty="0"/>
              <a:t>를 통해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버전 확인</a:t>
            </a:r>
            <a:r>
              <a:rPr lang="en-US" altLang="ko-KR" sz="1200" dirty="0"/>
              <a:t>(master branch</a:t>
            </a:r>
            <a:r>
              <a:rPr lang="ko-KR" altLang="en-US" sz="1200" dirty="0"/>
              <a:t>에서 생성한 </a:t>
            </a:r>
            <a:r>
              <a:rPr lang="en-US" altLang="ko-KR" sz="1200" dirty="0"/>
              <a:t>master.txt </a:t>
            </a:r>
            <a:r>
              <a:rPr lang="ko-KR" altLang="en-US" sz="1200" dirty="0"/>
              <a:t>존재 </a:t>
            </a:r>
            <a:r>
              <a:rPr lang="en-US" altLang="ko-KR" sz="1200" dirty="0"/>
              <a:t>X)</a:t>
            </a:r>
          </a:p>
          <a:p>
            <a:pPr marL="228600" indent="-228600">
              <a:buAutoNum type="arabicPeriod"/>
            </a:pPr>
            <a:r>
              <a:rPr lang="en-US" altLang="ko-KR" sz="1200" b="1" dirty="0"/>
              <a:t>git log --</a:t>
            </a:r>
            <a:r>
              <a:rPr lang="en-US" altLang="ko-KR" sz="1200" b="1" dirty="0" err="1"/>
              <a:t>oneline</a:t>
            </a:r>
            <a:r>
              <a:rPr lang="en-US" altLang="ko-KR" sz="1200" b="1" dirty="0"/>
              <a:t> --branches --graph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log </a:t>
            </a:r>
            <a:r>
              <a:rPr lang="ko-KR" altLang="en-US" sz="1200" dirty="0"/>
              <a:t>확인</a:t>
            </a:r>
            <a:r>
              <a:rPr lang="en-US" altLang="ko-KR" sz="1200" dirty="0"/>
              <a:t>(--</a:t>
            </a:r>
            <a:r>
              <a:rPr lang="en-US" altLang="ko-KR" sz="1200" dirty="0" err="1"/>
              <a:t>oneline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한줄로</a:t>
            </a:r>
            <a:r>
              <a:rPr lang="en-US" altLang="ko-KR" sz="1200" dirty="0"/>
              <a:t>, --branches : </a:t>
            </a:r>
            <a:r>
              <a:rPr lang="ko-KR" altLang="en-US" sz="1200" dirty="0"/>
              <a:t>각 </a:t>
            </a:r>
            <a:r>
              <a:rPr lang="en-US" altLang="ko-KR" sz="1200" dirty="0"/>
              <a:t>branch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확인</a:t>
            </a:r>
            <a:r>
              <a:rPr lang="en-US" altLang="ko-KR" sz="1200" dirty="0"/>
              <a:t>, --graph : </a:t>
            </a:r>
            <a:r>
              <a:rPr lang="ko-KR" altLang="en-US" sz="1200" dirty="0"/>
              <a:t>그래프 형태로 표시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99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1. Gitlab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CE05E62-B3B0-4DD7-AEFE-9F7B72422E37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Gitlab vs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1641665-2248-4FF5-813D-33F92F82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0405"/>
              </p:ext>
            </p:extLst>
          </p:nvPr>
        </p:nvGraphicFramePr>
        <p:xfrm>
          <a:off x="1572334" y="1464219"/>
          <a:ext cx="9047331" cy="469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71">
                  <a:extLst>
                    <a:ext uri="{9D8B030D-6E8A-4147-A177-3AD203B41FA5}">
                      <a16:colId xmlns:a16="http://schemas.microsoft.com/office/drawing/2014/main" val="3514078225"/>
                    </a:ext>
                  </a:extLst>
                </a:gridCol>
                <a:gridCol w="3924280">
                  <a:extLst>
                    <a:ext uri="{9D8B030D-6E8A-4147-A177-3AD203B41FA5}">
                      <a16:colId xmlns:a16="http://schemas.microsoft.com/office/drawing/2014/main" val="2565943913"/>
                    </a:ext>
                  </a:extLst>
                </a:gridCol>
                <a:gridCol w="3924280">
                  <a:extLst>
                    <a:ext uri="{9D8B030D-6E8A-4147-A177-3AD203B41FA5}">
                      <a16:colId xmlns:a16="http://schemas.microsoft.com/office/drawing/2014/main" val="4028109089"/>
                    </a:ext>
                  </a:extLst>
                </a:gridCol>
              </a:tblGrid>
              <a:tr h="70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GitLab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03789"/>
                  </a:ext>
                </a:extLst>
              </a:tr>
              <a:tr h="1998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저장공간 제한 없이 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Repository push, pull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속도 빠름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다른 형상 관리 툴과의 호환성 좋음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오픈소스 배포 시 유용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관리를 위한 자체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CI(Continuous Integration)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와 사용자 인터페이스 제공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무료 공개 및 비공개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repository,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문제 추적 및 위키 제공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무제한의 개인 및 공용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repository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무료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중앙 서버에서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저장소를 관리하는 좋은 방법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74278"/>
                  </a:ext>
                </a:extLst>
              </a:tr>
              <a:tr h="1998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 저장공간을 제공하는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에서 협업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명까지만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가능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를 밀고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(Push)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당기는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(Pull)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동안의 속도가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만큼 빠르지 않음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2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0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0378D-5A64-410B-B1C5-942271AA2A5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005ED3-1FF5-4338-9B4D-C7EAC46FFEC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DF607-CDD6-4FBC-9668-4F3D5454D5B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331F27-C66B-447B-BA2D-77D84C0DE00A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1AD6D-B13B-44C1-BDAA-78DDE453818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3CF437-11CB-4093-86FF-33B5670D1323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서로 다른 파일 병합하기</a:t>
            </a:r>
            <a:r>
              <a:rPr lang="en-US" altLang="ko-KR" b="1" dirty="0"/>
              <a:t> (git merge)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30278-4AE8-4E63-A664-B7593CC436CF}"/>
              </a:ext>
            </a:extLst>
          </p:cNvPr>
          <p:cNvSpPr txBox="1"/>
          <p:nvPr/>
        </p:nvSpPr>
        <p:spPr>
          <a:xfrm>
            <a:off x="675957" y="5941771"/>
            <a:ext cx="10840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/>
              <a:t>git checkout master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로 이동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b="1" dirty="0"/>
              <a:t>git merge o2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에 </a:t>
            </a:r>
            <a:r>
              <a:rPr lang="en-US" altLang="ko-KR" sz="1200" dirty="0"/>
              <a:t>o2</a:t>
            </a:r>
            <a:r>
              <a:rPr lang="ko-KR" altLang="en-US" sz="1200" dirty="0"/>
              <a:t>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병합</a:t>
            </a:r>
            <a:r>
              <a:rPr lang="en-US" altLang="ko-KR" sz="1200" dirty="0"/>
              <a:t>(</a:t>
            </a:r>
            <a:r>
              <a:rPr lang="en-US" altLang="ko-KR" sz="1200" b="1" dirty="0"/>
              <a:t>git merge</a:t>
            </a:r>
            <a:r>
              <a:rPr lang="en-US" altLang="ko-KR" sz="1200" dirty="0"/>
              <a:t> </a:t>
            </a:r>
            <a:r>
              <a:rPr lang="ko-KR" altLang="en-US" sz="1200" dirty="0"/>
              <a:t>뒤에 가져올 </a:t>
            </a:r>
            <a:r>
              <a:rPr lang="en-US" altLang="ko-KR" sz="1200" dirty="0"/>
              <a:t>branch</a:t>
            </a:r>
            <a:r>
              <a:rPr lang="ko-KR" altLang="en-US" sz="1200" dirty="0"/>
              <a:t> 이름을 적음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en-US" altLang="ko-KR" sz="1200" b="1" dirty="0"/>
              <a:t>git log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o2 branch</a:t>
            </a:r>
            <a:r>
              <a:rPr lang="ko-KR" altLang="en-US" sz="1200" dirty="0"/>
              <a:t>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에 병합된 것을 확인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b="1" dirty="0"/>
              <a:t>ls -al</a:t>
            </a:r>
            <a:r>
              <a:rPr lang="ko-KR" altLang="en-US" sz="1200" dirty="0"/>
              <a:t>을 통해 파일 목록을 확인하면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에 </a:t>
            </a:r>
            <a:r>
              <a:rPr lang="en-US" altLang="ko-KR" sz="1200" dirty="0"/>
              <a:t>o2 branch</a:t>
            </a:r>
            <a:r>
              <a:rPr lang="ko-KR" altLang="en-US" sz="1200" dirty="0"/>
              <a:t>에서 만든 </a:t>
            </a:r>
            <a:r>
              <a:rPr lang="en-US" altLang="ko-KR" sz="1200" dirty="0"/>
              <a:t>o2.txt</a:t>
            </a:r>
            <a:r>
              <a:rPr lang="ko-KR" altLang="en-US" sz="1200" dirty="0"/>
              <a:t>파일이 병합된 것을 확인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F3BA7-4085-4676-B499-F5BF9DAEF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495" y="1027203"/>
            <a:ext cx="6555008" cy="48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3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0378D-5A64-410B-B1C5-942271AA2A5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005ED3-1FF5-4338-9B4D-C7EAC46FFEC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DF607-CDD6-4FBC-9668-4F3D5454D5B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331F27-C66B-447B-BA2D-77D84C0DE00A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1AD6D-B13B-44C1-BDAA-78DDE453818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3CF437-11CB-4093-86FF-33B5670D1323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같은 파일 수정하고 병합하기</a:t>
            </a:r>
            <a:r>
              <a:rPr lang="en-US" altLang="ko-KR" b="1" dirty="0"/>
              <a:t> (git merge)</a:t>
            </a:r>
            <a:endParaRPr lang="ko-KR" altLang="en-US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D558CE-5558-4964-9C98-617E57F4589C}"/>
              </a:ext>
            </a:extLst>
          </p:cNvPr>
          <p:cNvGrpSpPr/>
          <p:nvPr/>
        </p:nvGrpSpPr>
        <p:grpSpPr>
          <a:xfrm>
            <a:off x="723021" y="1972551"/>
            <a:ext cx="5153025" cy="3763149"/>
            <a:chOff x="723021" y="1972551"/>
            <a:chExt cx="5153025" cy="37631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221FC-2BB9-4E71-9DCA-A45A223EF7E9}"/>
                </a:ext>
              </a:extLst>
            </p:cNvPr>
            <p:cNvSpPr txBox="1"/>
            <p:nvPr/>
          </p:nvSpPr>
          <p:spPr>
            <a:xfrm>
              <a:off x="723021" y="1972551"/>
              <a:ext cx="515302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/>
                <a:t>work.txt </a:t>
              </a:r>
              <a:r>
                <a:rPr lang="ko-KR" altLang="en-US" sz="1200" dirty="0"/>
                <a:t>파일 생성 후 </a:t>
              </a:r>
              <a:r>
                <a:rPr lang="en-US" altLang="ko-KR" sz="1200" b="1" dirty="0"/>
                <a:t>add, commit</a:t>
              </a:r>
              <a:r>
                <a:rPr lang="en-US" altLang="ko-KR" sz="1200" dirty="0"/>
                <a:t> / </a:t>
              </a:r>
              <a:r>
                <a:rPr lang="en-US" altLang="ko-KR" sz="1200" b="1" dirty="0"/>
                <a:t>git branch o2</a:t>
              </a:r>
              <a:r>
                <a:rPr lang="ko-KR" altLang="en-US" sz="1200" dirty="0"/>
                <a:t>로 </a:t>
              </a:r>
              <a:r>
                <a:rPr lang="en-US" altLang="ko-KR" sz="1200" dirty="0"/>
                <a:t>o2 branch </a:t>
              </a:r>
              <a:r>
                <a:rPr lang="ko-KR" altLang="en-US" sz="1200" dirty="0"/>
                <a:t>생성</a:t>
              </a:r>
              <a:endParaRPr lang="en-US" altLang="ko-KR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7E307B-5578-4178-9C8B-6841E9EE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021" y="2249550"/>
              <a:ext cx="5153025" cy="3486150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6A93662-4749-460D-AD2B-828BC3194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56" y="2911537"/>
            <a:ext cx="5162550" cy="2162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440000-2D6A-41B1-8286-CDD879EFEFE3}"/>
              </a:ext>
            </a:extLst>
          </p:cNvPr>
          <p:cNvSpPr txBox="1"/>
          <p:nvPr/>
        </p:nvSpPr>
        <p:spPr>
          <a:xfrm>
            <a:off x="6315953" y="2634538"/>
            <a:ext cx="53315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master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에서 </a:t>
            </a:r>
            <a:r>
              <a:rPr lang="en-US" altLang="ko-KR" sz="1200" dirty="0"/>
              <a:t>work.txt</a:t>
            </a:r>
            <a:r>
              <a:rPr lang="ko-KR" altLang="en-US" sz="1200" dirty="0"/>
              <a:t>에 </a:t>
            </a:r>
            <a:r>
              <a:rPr lang="en-US" altLang="ko-KR" sz="1200" dirty="0"/>
              <a:t>master content2 </a:t>
            </a:r>
            <a:r>
              <a:rPr lang="ko-KR" altLang="en-US" sz="1200" dirty="0"/>
              <a:t>내용 추가 후 </a:t>
            </a:r>
            <a:r>
              <a:rPr lang="en-US" altLang="ko-KR" sz="1200" b="1" dirty="0"/>
              <a:t>add, commit</a:t>
            </a:r>
          </a:p>
        </p:txBody>
      </p:sp>
    </p:spTree>
    <p:extLst>
      <p:ext uri="{BB962C8B-B14F-4D97-AF65-F5344CB8AC3E}">
        <p14:creationId xmlns:p14="http://schemas.microsoft.com/office/powerpoint/2010/main" val="2845060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0378D-5A64-410B-B1C5-942271AA2A5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005ED3-1FF5-4338-9B4D-C7EAC46FFECF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DF607-CDD6-4FBC-9668-4F3D5454D5BC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331F27-C66B-447B-BA2D-77D84C0DE00A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1AD6D-B13B-44C1-BDAA-78DDE4538188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346AF8-9B5C-4D62-9945-A9C3A0215A92}"/>
              </a:ext>
            </a:extLst>
          </p:cNvPr>
          <p:cNvSpPr txBox="1"/>
          <p:nvPr/>
        </p:nvSpPr>
        <p:spPr>
          <a:xfrm>
            <a:off x="3299534" y="333887"/>
            <a:ext cx="5592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같은 파일 수정하고 병합하기 </a:t>
            </a:r>
            <a:r>
              <a:rPr lang="en-US" altLang="ko-KR" b="1" dirty="0"/>
              <a:t>(git merge)</a:t>
            </a:r>
            <a:endParaRPr lang="ko-KR" altLang="en-US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144B44-4F26-4103-96D4-DA9112E1A346}"/>
              </a:ext>
            </a:extLst>
          </p:cNvPr>
          <p:cNvGrpSpPr/>
          <p:nvPr/>
        </p:nvGrpSpPr>
        <p:grpSpPr>
          <a:xfrm>
            <a:off x="703971" y="1629459"/>
            <a:ext cx="5191125" cy="3414415"/>
            <a:chOff x="1002570" y="2078990"/>
            <a:chExt cx="5191125" cy="341441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64937DE-0714-46AF-82A3-07699D31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570" y="2540655"/>
              <a:ext cx="5191125" cy="29527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B06F1-DCE7-4730-9713-C73C6124C5AA}"/>
                </a:ext>
              </a:extLst>
            </p:cNvPr>
            <p:cNvSpPr txBox="1"/>
            <p:nvPr/>
          </p:nvSpPr>
          <p:spPr>
            <a:xfrm>
              <a:off x="1002570" y="2078990"/>
              <a:ext cx="515302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/>
                <a:t>git checkout o2</a:t>
              </a:r>
              <a:r>
                <a:rPr lang="ko-KR" altLang="en-US" sz="1200" dirty="0"/>
                <a:t>를 통해 </a:t>
              </a:r>
              <a:r>
                <a:rPr lang="en-US" altLang="ko-KR" sz="1200" dirty="0"/>
                <a:t>o2 branch</a:t>
              </a:r>
              <a:r>
                <a:rPr lang="ko-KR" altLang="en-US" sz="1200" dirty="0"/>
                <a:t>로 바꾼 뒤 </a:t>
              </a:r>
              <a:r>
                <a:rPr lang="en-US" altLang="ko-KR" sz="1200" dirty="0"/>
                <a:t>work.txt</a:t>
              </a:r>
              <a:r>
                <a:rPr lang="ko-KR" altLang="en-US" sz="1200" dirty="0"/>
                <a:t>에 </a:t>
              </a:r>
              <a:r>
                <a:rPr lang="en-US" altLang="ko-KR" sz="1200" dirty="0"/>
                <a:t>o2 content 2 </a:t>
              </a:r>
              <a:r>
                <a:rPr lang="ko-KR" altLang="en-US" sz="1200" dirty="0"/>
                <a:t>추가한 후 </a:t>
              </a:r>
              <a:r>
                <a:rPr lang="en-US" altLang="ko-KR" sz="1200" b="1" dirty="0"/>
                <a:t>commit –am</a:t>
              </a:r>
              <a:r>
                <a:rPr lang="ko-KR" altLang="en-US" sz="1200" dirty="0"/>
                <a:t>를 사용해 </a:t>
              </a:r>
              <a:r>
                <a:rPr lang="en-US" altLang="ko-KR" sz="1200" dirty="0"/>
                <a:t>commit</a:t>
              </a:r>
              <a:r>
                <a:rPr lang="ko-KR" altLang="en-US" sz="1200" dirty="0"/>
                <a:t>과 </a:t>
              </a:r>
              <a:r>
                <a:rPr lang="en-US" altLang="ko-KR" sz="1200" dirty="0"/>
                <a:t>add </a:t>
              </a:r>
              <a:r>
                <a:rPr lang="ko-KR" altLang="en-US" sz="1200" dirty="0"/>
                <a:t>동시에 실행</a:t>
              </a:r>
              <a:endParaRPr lang="en-US" altLang="ko-KR" sz="1200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56B704F0-4DA5-4AB1-BD4B-B3FC36A1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613" y="2091124"/>
            <a:ext cx="5162550" cy="29527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1B92C4-94EF-41AE-81E6-F9EB7D682D29}"/>
              </a:ext>
            </a:extLst>
          </p:cNvPr>
          <p:cNvSpPr txBox="1"/>
          <p:nvPr/>
        </p:nvSpPr>
        <p:spPr>
          <a:xfrm>
            <a:off x="6410613" y="1629458"/>
            <a:ext cx="51530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git checkout master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로 이동 후 </a:t>
            </a:r>
            <a:r>
              <a:rPr lang="en-US" altLang="ko-KR" sz="1200" b="1" dirty="0"/>
              <a:t>git merge o2</a:t>
            </a:r>
            <a:r>
              <a:rPr lang="ko-KR" altLang="en-US" sz="1200" dirty="0"/>
              <a:t>를 실행 </a:t>
            </a:r>
            <a:r>
              <a:rPr lang="en-US" altLang="ko-KR" sz="1200" dirty="0"/>
              <a:t>-&gt; o2 branch</a:t>
            </a:r>
            <a:r>
              <a:rPr lang="ko-KR" altLang="en-US" sz="1200" dirty="0"/>
              <a:t>를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로 끌어들임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3079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6E5C3CD-EADD-4D41-BB44-07917EA1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28607"/>
              </p:ext>
            </p:extLst>
          </p:nvPr>
        </p:nvGraphicFramePr>
        <p:xfrm>
          <a:off x="2032000" y="1407630"/>
          <a:ext cx="8128000" cy="4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3124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2738381"/>
                    </a:ext>
                  </a:extLst>
                </a:gridCol>
              </a:tblGrid>
              <a:tr h="343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82123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branch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25695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branch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명단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8522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log --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oneline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--</a:t>
                      </a:r>
                      <a:r>
                        <a:rPr lang="en-US" altLang="ko-KR" sz="1200" b="0" dirty="0"/>
                        <a:t>branches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--graph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커밋명단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(--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oneline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줄씩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dirty="0"/>
                        <a:t>--branches : </a:t>
                      </a:r>
                    </a:p>
                    <a:p>
                      <a:pPr latinLnBrk="1"/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branch </a:t>
                      </a:r>
                      <a:r>
                        <a:rPr lang="ko-KR" altLang="en-US" sz="1200" dirty="0" err="1"/>
                        <a:t>커밋</a:t>
                      </a:r>
                      <a:r>
                        <a:rPr lang="ko-KR" altLang="en-US" sz="1200" dirty="0"/>
                        <a:t> 확인</a:t>
                      </a:r>
                      <a:r>
                        <a:rPr lang="en-US" altLang="ko-KR" sz="1200" dirty="0"/>
                        <a:t>, --graph : </a:t>
                      </a:r>
                      <a:r>
                        <a:rPr lang="ko-KR" altLang="en-US" sz="1200" dirty="0"/>
                        <a:t>그래프 형태로 표시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2139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checkout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이동하기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84439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log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브랜치이름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기준으로 오른쪽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0098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merge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병합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717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branch -d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45611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branch -D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브랜치이름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병합되지 않은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branch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 시 오류가 발생하는데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강제로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22001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stash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 중인 파일 감추기 및 되돌리기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되돌리기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pop)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78549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stash apply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stash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목록에서 가장 최근 항목 되돌림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93796"/>
                  </a:ext>
                </a:extLst>
              </a:tr>
              <a:tr h="328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git stash drop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stash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목록에서 가장 최근 항목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8094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FEBC28-4113-415B-AFE6-7F95F212931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159192" y="182880"/>
            <a:chExt cx="1852488" cy="85422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0146505-84D3-45AE-A6B4-56FAC9468DCB}"/>
                </a:ext>
              </a:extLst>
            </p:cNvPr>
            <p:cNvGrpSpPr/>
            <p:nvPr/>
          </p:nvGrpSpPr>
          <p:grpSpPr>
            <a:xfrm>
              <a:off x="159192" y="182880"/>
              <a:ext cx="1852488" cy="854227"/>
              <a:chOff x="640080" y="-971550"/>
              <a:chExt cx="1660746" cy="7658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6A372A-07C8-4A81-992F-1FE64EF63286}"/>
                  </a:ext>
                </a:extLst>
              </p:cNvPr>
              <p:cNvSpPr txBox="1"/>
              <p:nvPr/>
            </p:nvSpPr>
            <p:spPr>
              <a:xfrm>
                <a:off x="683325" y="-881070"/>
                <a:ext cx="1576513" cy="30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4.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깃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브랜치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72A03BA-A209-4B6B-B0D8-BBB3B462C6FB}"/>
                  </a:ext>
                </a:extLst>
              </p:cNvPr>
              <p:cNvSpPr/>
              <p:nvPr/>
            </p:nvSpPr>
            <p:spPr>
              <a:xfrm>
                <a:off x="640080" y="-971550"/>
                <a:ext cx="1660746" cy="765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463B1-3525-49D7-A68B-1BA714AE223B}"/>
                </a:ext>
              </a:extLst>
            </p:cNvPr>
            <p:cNvSpPr txBox="1"/>
            <p:nvPr/>
          </p:nvSpPr>
          <p:spPr>
            <a:xfrm>
              <a:off x="206171" y="609993"/>
              <a:ext cx="175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branch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333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E4D6A9-1159-43DF-B850-B465536F9F9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0D04B1-C8C5-422F-AC5C-3497DA380EA9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참고사이트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E9FC0B-7212-4244-9B8C-C20742EFCE8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70AC26-8F11-45D8-81F1-BFA75D631600}"/>
              </a:ext>
            </a:extLst>
          </p:cNvPr>
          <p:cNvSpPr txBox="1"/>
          <p:nvPr/>
        </p:nvSpPr>
        <p:spPr>
          <a:xfrm>
            <a:off x="2352583" y="1695635"/>
            <a:ext cx="77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branch : https://backlog.com/git-tutorial/kr/stepup/stepup1_1.html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8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5B3C7F2-A90C-4891-9A96-EFEB7CC1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37E4CD-1CB1-4E40-8A7B-2002EB912405}"/>
              </a:ext>
            </a:extLst>
          </p:cNvPr>
          <p:cNvSpPr txBox="1"/>
          <p:nvPr/>
        </p:nvSpPr>
        <p:spPr>
          <a:xfrm>
            <a:off x="2423160" y="3075057"/>
            <a:ext cx="734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QnA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506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1. Gitlab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CE05E62-B3B0-4DD7-AEFE-9F7B72422E37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16688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시작하기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843ED9-7158-46C8-AF9A-861BBCAB5C51}"/>
              </a:ext>
            </a:extLst>
          </p:cNvPr>
          <p:cNvGrpSpPr/>
          <p:nvPr/>
        </p:nvGrpSpPr>
        <p:grpSpPr>
          <a:xfrm>
            <a:off x="1965960" y="1710339"/>
            <a:ext cx="8262190" cy="3437321"/>
            <a:chOff x="1085436" y="1659138"/>
            <a:chExt cx="8262190" cy="343732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7941579-3DA3-4640-B959-BB56FD81A443}"/>
                </a:ext>
              </a:extLst>
            </p:cNvPr>
            <p:cNvSpPr/>
            <p:nvPr/>
          </p:nvSpPr>
          <p:spPr>
            <a:xfrm>
              <a:off x="1085436" y="3001886"/>
              <a:ext cx="854227" cy="85422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깃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FEF74A8-ED38-4991-B963-09A43044B376}"/>
                </a:ext>
              </a:extLst>
            </p:cNvPr>
            <p:cNvCxnSpPr>
              <a:stCxn id="7" idx="7"/>
            </p:cNvCxnSpPr>
            <p:nvPr/>
          </p:nvCxnSpPr>
          <p:spPr>
            <a:xfrm flipV="1">
              <a:off x="1814564" y="2086252"/>
              <a:ext cx="1026291" cy="1040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5C60FD7-ED70-45B1-A924-496AC2AB7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564" y="3428999"/>
              <a:ext cx="10262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3FD9C6-1A47-43D7-999F-83E02D7E408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64" y="3746759"/>
              <a:ext cx="1026291" cy="922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5D5EF52-A846-486F-98C9-CE4FB2F2CE6C}"/>
                </a:ext>
              </a:extLst>
            </p:cNvPr>
            <p:cNvSpPr/>
            <p:nvPr/>
          </p:nvSpPr>
          <p:spPr>
            <a:xfrm>
              <a:off x="2844374" y="1659138"/>
              <a:ext cx="854227" cy="85422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버전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2E4B740-6166-498B-AA68-30AAE4D0DD9E}"/>
                </a:ext>
              </a:extLst>
            </p:cNvPr>
            <p:cNvSpPr/>
            <p:nvPr/>
          </p:nvSpPr>
          <p:spPr>
            <a:xfrm>
              <a:off x="2840855" y="3001885"/>
              <a:ext cx="854227" cy="85422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백업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ABDE34C-4E69-4775-B003-24D0D3D32DD8}"/>
                </a:ext>
              </a:extLst>
            </p:cNvPr>
            <p:cNvSpPr/>
            <p:nvPr/>
          </p:nvSpPr>
          <p:spPr>
            <a:xfrm>
              <a:off x="2840854" y="4242232"/>
              <a:ext cx="854227" cy="85422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협업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DBD119-33C7-4960-BB0E-2C82BF03F066}"/>
                </a:ext>
              </a:extLst>
            </p:cNvPr>
            <p:cNvSpPr txBox="1"/>
            <p:nvPr/>
          </p:nvSpPr>
          <p:spPr>
            <a:xfrm>
              <a:off x="3772450" y="1855418"/>
              <a:ext cx="5575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문서를 수정할 때마다 언제 수정했는지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어떤 것을 변경했는지 편하고 구체적으로 기록하기 위한 버전 관리 시스템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DEF329-FB33-496D-936C-F08897370CC6}"/>
                </a:ext>
              </a:extLst>
            </p:cNvPr>
            <p:cNvSpPr txBox="1"/>
            <p:nvPr/>
          </p:nvSpPr>
          <p:spPr>
            <a:xfrm>
              <a:off x="3772450" y="3198165"/>
              <a:ext cx="5575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백업공간을 제공하는 인터넷 서비스 중에 깃 파일을 위한 것도 존재</a:t>
              </a:r>
              <a:endParaRPr lang="en-US" altLang="ko-KR" sz="1200" dirty="0"/>
            </a:p>
            <a:p>
              <a:r>
                <a:rPr lang="ko-KR" altLang="en-US" sz="1200" dirty="0"/>
                <a:t>이러한 서비스 중 가장 많이 쓰이는 </a:t>
              </a:r>
              <a:r>
                <a:rPr lang="ko-KR" altLang="en-US" sz="1200" dirty="0" err="1"/>
                <a:t>깃허브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Github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사이트를 통한 백업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26AC9E-FF06-4337-AFBC-49041BB1DB50}"/>
                </a:ext>
              </a:extLst>
            </p:cNvPr>
            <p:cNvSpPr txBox="1"/>
            <p:nvPr/>
          </p:nvSpPr>
          <p:spPr>
            <a:xfrm>
              <a:off x="3772450" y="4438512"/>
              <a:ext cx="5575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팀원들과 파일을 편하게 주고받으면서 일 가능</a:t>
              </a:r>
              <a:endParaRPr lang="en-US" altLang="ko-KR" sz="1200" dirty="0"/>
            </a:p>
            <a:p>
              <a:r>
                <a:rPr lang="ko-KR" altLang="en-US" sz="1200" dirty="0"/>
                <a:t>어느 부분을 어떻게 수정했는지 기록에 남기 때문에 오류가 생겨도 파악 쉬움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CE05E62-B3B0-4DD7-AEFE-9F7B72422E37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깃으로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무엇해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시작하기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09FF33-F8FF-49D4-8F76-C81A4F8814F5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깃 프로그램 종류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DD4C1C43-0826-43C5-8C66-4040DACFB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4336"/>
              </p:ext>
            </p:extLst>
          </p:nvPr>
        </p:nvGraphicFramePr>
        <p:xfrm>
          <a:off x="1707966" y="1363293"/>
          <a:ext cx="8776068" cy="488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356">
                  <a:extLst>
                    <a:ext uri="{9D8B030D-6E8A-4147-A177-3AD203B41FA5}">
                      <a16:colId xmlns:a16="http://schemas.microsoft.com/office/drawing/2014/main" val="2056979912"/>
                    </a:ext>
                  </a:extLst>
                </a:gridCol>
                <a:gridCol w="2925356">
                  <a:extLst>
                    <a:ext uri="{9D8B030D-6E8A-4147-A177-3AD203B41FA5}">
                      <a16:colId xmlns:a16="http://schemas.microsoft.com/office/drawing/2014/main" val="3025202371"/>
                    </a:ext>
                  </a:extLst>
                </a:gridCol>
                <a:gridCol w="2925356">
                  <a:extLst>
                    <a:ext uri="{9D8B030D-6E8A-4147-A177-3AD203B41FA5}">
                      <a16:colId xmlns:a16="http://schemas.microsoft.com/office/drawing/2014/main" val="1966137936"/>
                    </a:ext>
                  </a:extLst>
                </a:gridCol>
              </a:tblGrid>
              <a:tr h="956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319168"/>
                  </a:ext>
                </a:extLst>
              </a:tr>
              <a:tr h="956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깃허브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데스크톱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깃을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구현하여 사용하기 쉬움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But,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자주 쓰는 기본적인 기능만 존재하여 깃 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고급 사용자는 아쉬움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4"/>
                        </a:rPr>
                        <a:t>https://desktop.github.com/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660131"/>
                  </a:ext>
                </a:extLst>
              </a:tr>
              <a:tr h="956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토터스깃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윈도우 전용 프로그램으로 윈도우 탐색기의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빠른 메뉴에 추가되는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5"/>
                        </a:rPr>
                        <a:t>https://tortoisegit.org/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15509"/>
                  </a:ext>
                </a:extLst>
              </a:tr>
              <a:tr h="956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소스트리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기능부터 고급 기능까지 사용할 수 있는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6"/>
                        </a:rPr>
                        <a:t>https://www.sourcetreeapp.com/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406565"/>
                  </a:ext>
                </a:extLst>
              </a:tr>
              <a:tr h="1057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커맨드 라인 인터페이스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(Git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scm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반복해야 할 일을 자동화 시키거나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서버 환경에서 깃을 사용하는 등 활용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개발자 대부분 커맨드 라인 인터페이스 사용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And Linux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명령어 사용가능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pPr algn="just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But, GUI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가 아니므로 어려움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7"/>
                        </a:rPr>
                        <a:t>https://git-scm.com/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12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6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시작하기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09FF33-F8FF-49D4-8F76-C81A4F8814F5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리눅스 명령 연습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8E714F-7902-49F5-9505-16489B22C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97468"/>
              </p:ext>
            </p:extLst>
          </p:nvPr>
        </p:nvGraphicFramePr>
        <p:xfrm>
          <a:off x="651598" y="1345749"/>
          <a:ext cx="46112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43">
                  <a:extLst>
                    <a:ext uri="{9D8B030D-6E8A-4147-A177-3AD203B41FA5}">
                      <a16:colId xmlns:a16="http://schemas.microsoft.com/office/drawing/2014/main" val="1506739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9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pwd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위치의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451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742230-D9F6-454B-B3D2-DBB841623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24432"/>
              </p:ext>
            </p:extLst>
          </p:nvPr>
        </p:nvGraphicFramePr>
        <p:xfrm>
          <a:off x="651598" y="2100479"/>
          <a:ext cx="4665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1506739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9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디렉토리에 있는 파일이나 디렉토리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ls - 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숨긴 파일과 디렉토리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ls - 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파일이나 디렉토리의 상세 정보 함께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ls - 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파일의 정렬 순서를 거꾸로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7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ls - 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 작성 시간 순으로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1173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2408BA-20FB-4ECC-9C2F-F68EF2B75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85640"/>
              </p:ext>
            </p:extLst>
          </p:nvPr>
        </p:nvGraphicFramePr>
        <p:xfrm>
          <a:off x="651598" y="4338569"/>
          <a:ext cx="46659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1506739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9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디렉토리 사이를 이동하기 위해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현재 위치에서 상위 디렉토리로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 디렉토리로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현재 접속 중인 사용자의 홈 디렉토리를 가리킴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7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./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현재 사용자가 작업 중인 디렉토리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1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../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현재 디렉토리의 상위 디렉토리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21201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65DE16EB-2EA3-40BB-AB66-2EFB2F34C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13474"/>
              </p:ext>
            </p:extLst>
          </p:nvPr>
        </p:nvGraphicFramePr>
        <p:xfrm>
          <a:off x="5648817" y="1345749"/>
          <a:ext cx="4721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52">
                  <a:extLst>
                    <a:ext uri="{9D8B030D-6E8A-4147-A177-3AD203B41FA5}">
                      <a16:colId xmlns:a16="http://schemas.microsoft.com/office/drawing/2014/main" val="1506739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9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디렉토리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4511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443FADDA-313B-4FF3-B384-92031B75E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62319"/>
              </p:ext>
            </p:extLst>
          </p:nvPr>
        </p:nvGraphicFramePr>
        <p:xfrm>
          <a:off x="5648817" y="2100479"/>
          <a:ext cx="47213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52">
                  <a:extLst>
                    <a:ext uri="{9D8B030D-6E8A-4147-A177-3AD203B41FA5}">
                      <a16:colId xmlns:a16="http://schemas.microsoft.com/office/drawing/2014/main" val="1506739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9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디렉토리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rm - 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디렉토리 안에 있는 하위 디렉토리 파일까지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533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26BE6040-496C-4435-9C6B-C0B5981D8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60409"/>
              </p:ext>
            </p:extLst>
          </p:nvPr>
        </p:nvGraphicFramePr>
        <p:xfrm>
          <a:off x="5648817" y="3226049"/>
          <a:ext cx="6188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393">
                  <a:extLst>
                    <a:ext uri="{9D8B030D-6E8A-4147-A177-3AD203B41FA5}">
                      <a16:colId xmlns:a16="http://schemas.microsoft.com/office/drawing/2014/main" val="1506739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9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파일의 내용을 화면에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cat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2, &gt;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새파일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개를 차례로 연결해서 새로운 파일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cat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 &gt;&gt;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의 내용을 파일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끝에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3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6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시작하기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09FF33-F8FF-49D4-8F76-C81A4F8814F5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Git-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scm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이하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3993C-B5D1-4B05-B17A-30AE6862586D}"/>
              </a:ext>
            </a:extLst>
          </p:cNvPr>
          <p:cNvSpPr txBox="1"/>
          <p:nvPr/>
        </p:nvSpPr>
        <p:spPr>
          <a:xfrm>
            <a:off x="499510" y="2147801"/>
            <a:ext cx="378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설치과정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https://goddaehee.tistory.com/216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FD05C-0047-44C9-BB89-303A0F268595}"/>
              </a:ext>
            </a:extLst>
          </p:cNvPr>
          <p:cNvSpPr txBox="1"/>
          <p:nvPr/>
        </p:nvSpPr>
        <p:spPr>
          <a:xfrm>
            <a:off x="499509" y="3036579"/>
            <a:ext cx="7336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깃 환경설정</a:t>
            </a:r>
            <a:r>
              <a:rPr lang="en-US" altLang="ko-KR" sz="1200" dirty="0"/>
              <a:t> -&gt; </a:t>
            </a:r>
            <a:r>
              <a:rPr lang="ko-KR" altLang="en-US" sz="1200" dirty="0"/>
              <a:t>사용자 정보 입력</a:t>
            </a:r>
            <a:endParaRPr lang="en-US" altLang="ko-KR" sz="1200" dirty="0"/>
          </a:p>
          <a:p>
            <a:r>
              <a:rPr lang="en-US" altLang="ko-KR" sz="1200" dirty="0"/>
              <a:t>Why? </a:t>
            </a:r>
            <a:r>
              <a:rPr lang="ko-KR" altLang="en-US" sz="1200" dirty="0"/>
              <a:t>버전을 저장할 때 마다 그 버전을 만든 사용자 정보도 함께 저장하기 위해서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사용자 정보 설정 </a:t>
            </a:r>
            <a:r>
              <a:rPr lang="en-US" altLang="ko-KR" sz="1200" dirty="0"/>
              <a:t>: </a:t>
            </a:r>
            <a:r>
              <a:rPr lang="en-US" altLang="ko-KR" sz="1200" b="1" dirty="0"/>
              <a:t>git config</a:t>
            </a:r>
          </a:p>
          <a:p>
            <a:r>
              <a:rPr lang="ko-KR" altLang="en-US" sz="1200" dirty="0"/>
              <a:t>현재 컴퓨터에 있는 모든 저장소 같은 사용자 정보 등록 </a:t>
            </a:r>
            <a:r>
              <a:rPr lang="en-US" altLang="ko-KR" sz="1200" dirty="0"/>
              <a:t>: </a:t>
            </a:r>
            <a:r>
              <a:rPr lang="en-US" altLang="ko-KR" sz="1200" b="1" dirty="0"/>
              <a:t>-- global</a:t>
            </a:r>
            <a:r>
              <a:rPr lang="en-US" altLang="ko-KR" sz="1200" dirty="0"/>
              <a:t> </a:t>
            </a:r>
            <a:r>
              <a:rPr lang="ko-KR" altLang="en-US" sz="1200" dirty="0"/>
              <a:t>옵션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69BBFD-9766-4A4D-94D9-FA621F64A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09" y="4479355"/>
            <a:ext cx="7336781" cy="1424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FB9067-72C7-4D8D-8BD2-2C8D7B8177AD}"/>
              </a:ext>
            </a:extLst>
          </p:cNvPr>
          <p:cNvSpPr txBox="1"/>
          <p:nvPr/>
        </p:nvSpPr>
        <p:spPr>
          <a:xfrm>
            <a:off x="499509" y="1781689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Window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A88FD-3F70-4C41-9FCD-228DFE9F8F24}"/>
              </a:ext>
            </a:extLst>
          </p:cNvPr>
          <p:cNvSpPr txBox="1"/>
          <p:nvPr/>
        </p:nvSpPr>
        <p:spPr>
          <a:xfrm>
            <a:off x="7904087" y="1781688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Linux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7ABEC-5EA7-401D-9685-47A1C4F8ADF2}"/>
              </a:ext>
            </a:extLst>
          </p:cNvPr>
          <p:cNvSpPr txBox="1"/>
          <p:nvPr/>
        </p:nvSpPr>
        <p:spPr>
          <a:xfrm>
            <a:off x="7904087" y="2147800"/>
            <a:ext cx="378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sudo</a:t>
            </a:r>
            <a:r>
              <a:rPr lang="en-US" altLang="ko-KR" sz="1200" dirty="0"/>
              <a:t> apt-get install git</a:t>
            </a:r>
            <a:r>
              <a:rPr lang="ko-KR" altLang="en-US" sz="1200" dirty="0"/>
              <a:t> </a:t>
            </a:r>
            <a:r>
              <a:rPr lang="en-US" altLang="ko-KR" sz="1200" dirty="0"/>
              <a:t>(git</a:t>
            </a:r>
            <a:r>
              <a:rPr lang="ko-KR" altLang="en-US" sz="1200" dirty="0"/>
              <a:t> 설치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git --version(git </a:t>
            </a:r>
            <a:r>
              <a:rPr lang="ko-KR" altLang="en-US" sz="1200" dirty="0"/>
              <a:t>버전확인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49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깃 버전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EA57C7-01BB-4DC7-A395-B6C5A58C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7" y="0"/>
            <a:ext cx="1237673" cy="1037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09FF33-F8FF-49D4-8F76-C81A4F8814F5}"/>
              </a:ext>
            </a:extLst>
          </p:cNvPr>
          <p:cNvSpPr txBox="1"/>
          <p:nvPr/>
        </p:nvSpPr>
        <p:spPr>
          <a:xfrm>
            <a:off x="206171" y="609993"/>
            <a:ext cx="175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깃에서 버전이란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81EB6-982E-4C09-AE20-D24D18F1CF3B}"/>
              </a:ext>
            </a:extLst>
          </p:cNvPr>
          <p:cNvSpPr txBox="1"/>
          <p:nvPr/>
        </p:nvSpPr>
        <p:spPr>
          <a:xfrm>
            <a:off x="406154" y="1464220"/>
            <a:ext cx="434561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/>
              <a:t>깃</a:t>
            </a:r>
            <a:r>
              <a:rPr lang="ko-KR" altLang="en-US" sz="1200" dirty="0"/>
              <a:t>에서 버전 </a:t>
            </a:r>
            <a:r>
              <a:rPr lang="en-US" altLang="ko-KR" sz="1200" dirty="0"/>
              <a:t>: </a:t>
            </a:r>
            <a:r>
              <a:rPr lang="ko-KR" altLang="en-US" sz="1200" dirty="0"/>
              <a:t>문서를 수정하고 저장할 때마다 생기는 것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599187-E9EE-44AB-BD5B-A6C065506D63}"/>
              </a:ext>
            </a:extLst>
          </p:cNvPr>
          <p:cNvCxnSpPr>
            <a:cxnSpLocks/>
          </p:cNvCxnSpPr>
          <p:nvPr/>
        </p:nvCxnSpPr>
        <p:spPr>
          <a:xfrm>
            <a:off x="506027" y="1741219"/>
            <a:ext cx="417392" cy="4095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0925CB-294C-48FB-91B1-9844563A2022}"/>
              </a:ext>
            </a:extLst>
          </p:cNvPr>
          <p:cNvSpPr txBox="1"/>
          <p:nvPr/>
        </p:nvSpPr>
        <p:spPr>
          <a:xfrm>
            <a:off x="1085436" y="1972459"/>
            <a:ext cx="763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버전 관리 시스템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원래의 파일 이름은 그대로 유지</a:t>
            </a:r>
            <a:r>
              <a:rPr lang="en-US" altLang="ko-KR" sz="1200" dirty="0"/>
              <a:t>, </a:t>
            </a:r>
            <a:r>
              <a:rPr lang="ko-KR" altLang="en-US" sz="1200" dirty="0"/>
              <a:t>파일에서 무엇을 변경했는지 변경 시점마다 저장 가능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각 버전마다 작업했던 내용을 확인할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그 버전으로 되돌아가기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BBAA50-2E17-4F58-8E1D-EE9857383F30}"/>
              </a:ext>
            </a:extLst>
          </p:cNvPr>
          <p:cNvSpPr/>
          <p:nvPr/>
        </p:nvSpPr>
        <p:spPr>
          <a:xfrm>
            <a:off x="564845" y="3999363"/>
            <a:ext cx="1041182" cy="106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작업트리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65F28A-E8F6-4822-8FCC-E2046E3AABC8}"/>
              </a:ext>
            </a:extLst>
          </p:cNvPr>
          <p:cNvSpPr/>
          <p:nvPr/>
        </p:nvSpPr>
        <p:spPr>
          <a:xfrm>
            <a:off x="2414799" y="3999363"/>
            <a:ext cx="1041182" cy="106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78759C-92FC-45BF-801F-F6DA484F9B17}"/>
              </a:ext>
            </a:extLst>
          </p:cNvPr>
          <p:cNvSpPr/>
          <p:nvPr/>
        </p:nvSpPr>
        <p:spPr>
          <a:xfrm>
            <a:off x="4323571" y="3999362"/>
            <a:ext cx="1041182" cy="106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D0A75-5562-4937-8C06-E5EF5F3F7EBD}"/>
              </a:ext>
            </a:extLst>
          </p:cNvPr>
          <p:cNvSpPr txBox="1"/>
          <p:nvPr/>
        </p:nvSpPr>
        <p:spPr>
          <a:xfrm>
            <a:off x="406154" y="3429000"/>
            <a:ext cx="19087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/>
              <a:t>깃에서 버전 만드는 단계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C1535E-A7AE-4A12-B7E9-F0478F49CF22}"/>
              </a:ext>
            </a:extLst>
          </p:cNvPr>
          <p:cNvCxnSpPr/>
          <p:nvPr/>
        </p:nvCxnSpPr>
        <p:spPr>
          <a:xfrm>
            <a:off x="2414799" y="3865830"/>
            <a:ext cx="294995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1E5DDF-3E72-43B0-B460-F884D6E0FA0F}"/>
              </a:ext>
            </a:extLst>
          </p:cNvPr>
          <p:cNvSpPr txBox="1"/>
          <p:nvPr/>
        </p:nvSpPr>
        <p:spPr>
          <a:xfrm>
            <a:off x="3254657" y="3522065"/>
            <a:ext cx="127023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.git </a:t>
            </a:r>
            <a:r>
              <a:rPr lang="ko-KR" altLang="en-US" sz="1200" b="1" dirty="0"/>
              <a:t>디렉토리</a:t>
            </a: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EE316181-0569-48A1-BC48-E50DF090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97898"/>
              </p:ext>
            </p:extLst>
          </p:nvPr>
        </p:nvGraphicFramePr>
        <p:xfrm>
          <a:off x="6015122" y="3429000"/>
          <a:ext cx="5770724" cy="1836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25">
                  <a:extLst>
                    <a:ext uri="{9D8B030D-6E8A-4147-A177-3AD203B41FA5}">
                      <a16:colId xmlns:a16="http://schemas.microsoft.com/office/drawing/2014/main" val="2745747131"/>
                    </a:ext>
                  </a:extLst>
                </a:gridCol>
                <a:gridCol w="4473699">
                  <a:extLst>
                    <a:ext uri="{9D8B030D-6E8A-4147-A177-3AD203B41FA5}">
                      <a16:colId xmlns:a16="http://schemas.microsoft.com/office/drawing/2014/main" val="246384081"/>
                    </a:ext>
                  </a:extLst>
                </a:gridCol>
              </a:tblGrid>
              <a:tr h="42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63006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작업트리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파일 수정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저장 등의 작업을 하는 디렉토리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51244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버전으로 만들 파일이 대기하는 곳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눈에 보이지 않음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551985"/>
                  </a:ext>
                </a:extLst>
              </a:tr>
              <a:tr h="530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저장소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스테이지에서 대기하고 있던 파일들을 버전으로 만들어 저장하는 곳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눈에 보이지 않음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2434</Words>
  <Application>Microsoft Office PowerPoint</Application>
  <PresentationFormat>와이드스크린</PresentationFormat>
  <Paragraphs>487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HY견고딕</vt:lpstr>
      <vt:lpstr>Slack-Lato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4653</dc:creator>
  <cp:lastModifiedBy>4653</cp:lastModifiedBy>
  <cp:revision>429</cp:revision>
  <dcterms:created xsi:type="dcterms:W3CDTF">2020-07-21T08:16:51Z</dcterms:created>
  <dcterms:modified xsi:type="dcterms:W3CDTF">2020-09-04T06:35:32Z</dcterms:modified>
</cp:coreProperties>
</file>