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75" d="100"/>
          <a:sy n="75" d="100"/>
        </p:scale>
        <p:origin x="198" y="2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08" y="292608"/>
            <a:ext cx="11594592" cy="5855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[</a:t>
            </a:r>
            <a:r>
              <a:rPr lang="ko-KR" altLang="en-US" dirty="0" smtClean="0"/>
              <a:t>관련 주의사항</a:t>
            </a:r>
            <a:r>
              <a:rPr lang="en-US" altLang="ko-KR" dirty="0" smtClean="0"/>
              <a:t>/</a:t>
            </a:r>
            <a:r>
              <a:rPr lang="ko-KR" altLang="en-US" dirty="0" smtClean="0"/>
              <a:t>가이드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작성 후 삭제</a:t>
            </a:r>
            <a:r>
              <a:rPr lang="en-US" altLang="ko-KR" dirty="0" smtClean="0"/>
              <a:t>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rgbClr val="C00000"/>
                </a:solidFill>
              </a:rPr>
              <a:t>각각 단위 프로세스 흐름도 앞에는 해당 상위프로세스 흐름도가 있어야 합니다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smtClean="0"/>
              <a:t>각 상위프로세스 맨 앞이 개요 프로세스 형식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향후 비즈니스 시나리오의 기본 자료가 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고객 요구사항 합의 시 주요 자료가 됨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b="1" dirty="0" smtClean="0">
                <a:solidFill>
                  <a:srgbClr val="C00000"/>
                </a:solidFill>
              </a:rPr>
              <a:t>TDD</a:t>
            </a:r>
            <a:r>
              <a:rPr lang="ko-KR" altLang="en-US" b="1" dirty="0" smtClean="0">
                <a:solidFill>
                  <a:srgbClr val="C00000"/>
                </a:solidFill>
              </a:rPr>
              <a:t>사상 </a:t>
            </a:r>
            <a:r>
              <a:rPr lang="en-US" altLang="ko-KR" b="1" dirty="0" smtClean="0">
                <a:solidFill>
                  <a:srgbClr val="C00000"/>
                </a:solidFill>
              </a:rPr>
              <a:t>: </a:t>
            </a:r>
            <a:r>
              <a:rPr lang="ko-KR" altLang="en-US" b="1" dirty="0" smtClean="0">
                <a:solidFill>
                  <a:srgbClr val="C00000"/>
                </a:solidFill>
              </a:rPr>
              <a:t>분석단계 비즈니스시나리오 취합 필요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(</a:t>
            </a:r>
            <a:r>
              <a:rPr lang="ko-KR" altLang="en-US" dirty="0" smtClean="0"/>
              <a:t>고객에게 합의 받아야 할 메가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 프로세스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의사결정 프로세스를 반드시 넣어주시고 </a:t>
            </a:r>
            <a:r>
              <a:rPr lang="en-US" altLang="ko-KR" dirty="0" smtClean="0"/>
              <a:t>“TDD”</a:t>
            </a:r>
            <a:r>
              <a:rPr lang="ko-KR" altLang="en-US" dirty="0" smtClean="0"/>
              <a:t>라고 박스를 붙여서 향후에 뽑아내기 쉽게 합니다</a:t>
            </a:r>
            <a:r>
              <a:rPr lang="en-US" altLang="ko-KR" dirty="0" smtClean="0"/>
              <a:t>.)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dirty="0" err="1" smtClean="0"/>
              <a:t>단위별</a:t>
            </a:r>
            <a:r>
              <a:rPr lang="ko-KR" altLang="en-US" dirty="0" smtClean="0"/>
              <a:t> 기능에 </a:t>
            </a:r>
            <a:r>
              <a:rPr lang="ko-KR" altLang="en-US" dirty="0" err="1" smtClean="0"/>
              <a:t>마추어</a:t>
            </a:r>
            <a:r>
              <a:rPr lang="ko-KR" altLang="en-US" dirty="0" smtClean="0"/>
              <a:t> 기계적으로 하기보다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요구사항 합의의 기반자료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비즈니스 시나리오를 </a:t>
            </a:r>
            <a:r>
              <a:rPr lang="ko-KR" altLang="en-US" dirty="0" err="1" smtClean="0"/>
              <a:t>뽑아내는주요</a:t>
            </a:r>
            <a:r>
              <a:rPr lang="ko-KR" altLang="en-US" dirty="0" smtClean="0"/>
              <a:t> 자료로 하기 내용은 포함해 주세요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핵심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업무 또는 데이터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이슈가 있거나 의사결정이 필요한 사항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756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프로세스 흐름도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74605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8644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82041"/>
              </p:ext>
            </p:extLst>
          </p:nvPr>
        </p:nvGraphicFramePr>
        <p:xfrm>
          <a:off x="231648" y="744050"/>
          <a:ext cx="11606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8"/>
                <a:gridCol w="3206496"/>
                <a:gridCol w="1267968"/>
                <a:gridCol w="3482036"/>
                <a:gridCol w="2321357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Flow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1648" y="245059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개선 사항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43272"/>
              </p:ext>
            </p:extLst>
          </p:nvPr>
        </p:nvGraphicFramePr>
        <p:xfrm>
          <a:off x="231648" y="2832116"/>
          <a:ext cx="11606785" cy="87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453"/>
                <a:gridCol w="3192963"/>
                <a:gridCol w="1987296"/>
                <a:gridCol w="4767073"/>
              </a:tblGrid>
              <a:tr h="4319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현상 및 문제점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Fact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개선 사항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28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31648" y="3986784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의사 결정 필요사항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24033"/>
              </p:ext>
            </p:extLst>
          </p:nvPr>
        </p:nvGraphicFramePr>
        <p:xfrm>
          <a:off x="231648" y="4368308"/>
          <a:ext cx="11606783" cy="198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041"/>
                <a:gridCol w="5418361"/>
                <a:gridCol w="3372381"/>
              </a:tblGrid>
              <a:tr h="398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상세 내용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해결 담당 조직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954224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2840736" y="2080522"/>
            <a:ext cx="6181344" cy="110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개선과 의사결정 필요사항은 필요한 경우만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624849"/>
              </p:ext>
            </p:extLst>
          </p:nvPr>
        </p:nvGraphicFramePr>
        <p:xfrm>
          <a:off x="231648" y="744050"/>
          <a:ext cx="11606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8"/>
                <a:gridCol w="3206496"/>
                <a:gridCol w="1267968"/>
                <a:gridCol w="3482036"/>
                <a:gridCol w="2321357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Flow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상위프로세스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차상위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레벨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작성 프로세스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상황에 따른 가장 하위레벨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발생한 비용 전표 중 원가 계산에 필요한 경비 전표를 수신함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35408"/>
              </p:ext>
            </p:extLst>
          </p:nvPr>
        </p:nvGraphicFramePr>
        <p:xfrm>
          <a:off x="231648" y="2502932"/>
          <a:ext cx="11606783" cy="403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72"/>
                <a:gridCol w="5010912"/>
                <a:gridCol w="5791199"/>
              </a:tblGrid>
              <a:tr h="313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28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731264" y="3121152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450082" y="5893816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253911"/>
              </p:ext>
            </p:extLst>
          </p:nvPr>
        </p:nvGraphicFramePr>
        <p:xfrm>
          <a:off x="2820961" y="3167713"/>
          <a:ext cx="1865778" cy="102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89"/>
                <a:gridCol w="932889"/>
              </a:tblGrid>
              <a:tr h="34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수행조직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경비전표 입력 및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순서도: 판단 10"/>
          <p:cNvSpPr/>
          <p:nvPr/>
        </p:nvSpPr>
        <p:spPr>
          <a:xfrm>
            <a:off x="2801112" y="4566158"/>
            <a:ext cx="1834388" cy="9281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경비여부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24600"/>
              </p:ext>
            </p:extLst>
          </p:nvPr>
        </p:nvGraphicFramePr>
        <p:xfrm>
          <a:off x="7113561" y="4534487"/>
          <a:ext cx="1865778" cy="102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89"/>
                <a:gridCol w="932889"/>
              </a:tblGrid>
              <a:tr h="34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수행조직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경비전표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NPT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267712" y="3401568"/>
            <a:ext cx="533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1" idx="0"/>
          </p:cNvCxnSpPr>
          <p:nvPr/>
        </p:nvCxnSpPr>
        <p:spPr>
          <a:xfrm>
            <a:off x="3718306" y="4191000"/>
            <a:ext cx="0" cy="3751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9" idx="0"/>
          </p:cNvCxnSpPr>
          <p:nvPr/>
        </p:nvCxnSpPr>
        <p:spPr>
          <a:xfrm>
            <a:off x="3718306" y="5494274"/>
            <a:ext cx="0" cy="3995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>
            <a:off x="4635500" y="5030216"/>
            <a:ext cx="24765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2"/>
          </p:cNvCxnSpPr>
          <p:nvPr/>
        </p:nvCxnSpPr>
        <p:spPr>
          <a:xfrm rot="5400000">
            <a:off x="5816870" y="3464464"/>
            <a:ext cx="131017" cy="432814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7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1648" y="744050"/>
          <a:ext cx="116067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8"/>
                <a:gridCol w="3206496"/>
                <a:gridCol w="1267968"/>
                <a:gridCol w="3482036"/>
                <a:gridCol w="2321357"/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Flow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프로세스 정의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목적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상위프로세스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차상위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레벨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중분류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작성 프로세스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상황에 따른 가장 하위레벨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SAP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발생한 비용 전표 중 원가 계산에 필요한 경비 전표를 수신함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업무명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31648" y="2502932"/>
          <a:ext cx="11606783" cy="403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72"/>
                <a:gridCol w="5010912"/>
                <a:gridCol w="5791199"/>
              </a:tblGrid>
              <a:tr h="3134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2285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흐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en-US" altLang="ko-KR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타원 7"/>
          <p:cNvSpPr/>
          <p:nvPr/>
        </p:nvSpPr>
        <p:spPr>
          <a:xfrm>
            <a:off x="1731264" y="3121152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3450082" y="5893816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20961" y="3167713"/>
          <a:ext cx="1865778" cy="102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89"/>
                <a:gridCol w="932889"/>
              </a:tblGrid>
              <a:tr h="34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수행조직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경비전표 입력 및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모듈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순서도: 판단 10"/>
          <p:cNvSpPr/>
          <p:nvPr/>
        </p:nvSpPr>
        <p:spPr>
          <a:xfrm>
            <a:off x="2801112" y="4566158"/>
            <a:ext cx="1834388" cy="92811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프로젝트 경비여부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7113561" y="4534487"/>
          <a:ext cx="1865778" cy="1028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89"/>
                <a:gridCol w="932889"/>
              </a:tblGrid>
              <a:tr h="34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수행조직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경비전표 생성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284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NPT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2267712" y="3401568"/>
            <a:ext cx="5334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1" idx="0"/>
          </p:cNvCxnSpPr>
          <p:nvPr/>
        </p:nvCxnSpPr>
        <p:spPr>
          <a:xfrm>
            <a:off x="3718306" y="4191000"/>
            <a:ext cx="0" cy="37515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9" idx="0"/>
          </p:cNvCxnSpPr>
          <p:nvPr/>
        </p:nvCxnSpPr>
        <p:spPr>
          <a:xfrm>
            <a:off x="3718306" y="5494274"/>
            <a:ext cx="0" cy="3995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1" idx="3"/>
          </p:cNvCxnSpPr>
          <p:nvPr/>
        </p:nvCxnSpPr>
        <p:spPr>
          <a:xfrm>
            <a:off x="4635500" y="5030216"/>
            <a:ext cx="24765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2"/>
          </p:cNvCxnSpPr>
          <p:nvPr/>
        </p:nvCxnSpPr>
        <p:spPr>
          <a:xfrm rot="5400000">
            <a:off x="5816870" y="3464464"/>
            <a:ext cx="131017" cy="4328144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 rot="813957">
            <a:off x="9053090" y="2026759"/>
            <a:ext cx="1482059" cy="1109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41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95669"/>
              </p:ext>
            </p:extLst>
          </p:nvPr>
        </p:nvGraphicFramePr>
        <p:xfrm>
          <a:off x="228600" y="579966"/>
          <a:ext cx="6591300" cy="5973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5650"/>
                <a:gridCol w="3295650"/>
              </a:tblGrid>
              <a:tr h="402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표기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Start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End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프로세스 연결</a:t>
                      </a:r>
                      <a:r>
                        <a:rPr lang="en-US" altLang="ko-KR" sz="1200" dirty="0" smtClean="0"/>
                        <a:t>(Page </a:t>
                      </a:r>
                      <a:r>
                        <a:rPr lang="ko-KR" altLang="en-US" sz="1200" dirty="0" smtClean="0"/>
                        <a:t>연결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Data Flow (</a:t>
                      </a:r>
                      <a:r>
                        <a:rPr lang="ko-KR" altLang="en-US" sz="1200" dirty="0" smtClean="0"/>
                        <a:t>기능과 데이터간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105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단위기능 </a:t>
                      </a:r>
                      <a:r>
                        <a:rPr lang="en-US" altLang="ko-KR" sz="1200" dirty="0" smtClean="0"/>
                        <a:t>or</a:t>
                      </a:r>
                      <a:r>
                        <a:rPr lang="en-US" altLang="ko-KR" sz="1200" baseline="0" dirty="0" smtClean="0"/>
                        <a:t> Activity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4455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ESB(E),</a:t>
                      </a:r>
                      <a:r>
                        <a:rPr lang="en-US" altLang="ko-KR" sz="1200" baseline="0" dirty="0" smtClean="0"/>
                        <a:t> SELECT (S), UPDATE(U), INSERT(I), DELETE(D) </a:t>
                      </a:r>
                      <a:r>
                        <a:rPr lang="ko-KR" altLang="en-US" sz="1200" baseline="0" dirty="0" smtClean="0"/>
                        <a:t>등</a:t>
                      </a:r>
                      <a:endParaRPr lang="ko-KR" altLang="en-US" sz="12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타원 4"/>
          <p:cNvSpPr/>
          <p:nvPr/>
        </p:nvSpPr>
        <p:spPr>
          <a:xfrm>
            <a:off x="1566164" y="1051052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시작</a:t>
            </a:r>
            <a:endParaRPr lang="ko-KR" altLang="en-US" sz="1200" dirty="0"/>
          </a:p>
        </p:txBody>
      </p:sp>
      <p:sp>
        <p:nvSpPr>
          <p:cNvPr id="6" name="타원 5"/>
          <p:cNvSpPr/>
          <p:nvPr/>
        </p:nvSpPr>
        <p:spPr>
          <a:xfrm>
            <a:off x="1566164" y="1774952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7" name="타원 6"/>
          <p:cNvSpPr/>
          <p:nvPr/>
        </p:nvSpPr>
        <p:spPr>
          <a:xfrm>
            <a:off x="1566164" y="2498852"/>
            <a:ext cx="536448" cy="5608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</a:t>
            </a:r>
            <a:endParaRPr lang="ko-KR" altLang="en-US" sz="12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01700" y="3454400"/>
            <a:ext cx="1828800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901700" y="4292600"/>
            <a:ext cx="1828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93800" y="4699000"/>
            <a:ext cx="1536700" cy="469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/>
              <a:t>단위기능명</a:t>
            </a:r>
            <a:endParaRPr lang="ko-KR" altLang="en-US" sz="12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74716"/>
              </p:ext>
            </p:extLst>
          </p:nvPr>
        </p:nvGraphicFramePr>
        <p:xfrm>
          <a:off x="1073150" y="5672666"/>
          <a:ext cx="1778000" cy="372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3"/>
                <a:gridCol w="1473767"/>
              </a:tblGrid>
              <a:tr h="3725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청구정산정보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9400" y="1397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mtClean="0"/>
              <a:t>별첨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300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342</Words>
  <Application>Microsoft Office PowerPoint</Application>
  <PresentationFormat>와이드스크린</PresentationFormat>
  <Paragraphs>133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김재신</cp:lastModifiedBy>
  <cp:revision>6</cp:revision>
  <dcterms:created xsi:type="dcterms:W3CDTF">2020-03-22T13:28:01Z</dcterms:created>
  <dcterms:modified xsi:type="dcterms:W3CDTF">2020-03-22T14:17:43Z</dcterms:modified>
</cp:coreProperties>
</file>